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3.xml" ContentType="application/vnd.openxmlformats-officedocument.theme+xml"/>
  <Override PartName="/ppt/slideLayouts/slideLayout17.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841" r:id="rId4"/>
    <p:sldMasterId id="2147483843" r:id="rId5"/>
    <p:sldMasterId id="2147483854" r:id="rId6"/>
    <p:sldMasterId id="2147483858" r:id="rId7"/>
  </p:sldMasterIdLst>
  <p:notesMasterIdLst>
    <p:notesMasterId r:id="rId48"/>
  </p:notesMasterIdLst>
  <p:handoutMasterIdLst>
    <p:handoutMasterId r:id="rId49"/>
  </p:handoutMasterIdLst>
  <p:sldIdLst>
    <p:sldId id="271" r:id="rId8"/>
    <p:sldId id="289" r:id="rId9"/>
    <p:sldId id="290" r:id="rId10"/>
    <p:sldId id="291" r:id="rId11"/>
    <p:sldId id="292" r:id="rId12"/>
    <p:sldId id="293" r:id="rId13"/>
    <p:sldId id="294" r:id="rId14"/>
    <p:sldId id="295" r:id="rId15"/>
    <p:sldId id="296" r:id="rId16"/>
    <p:sldId id="297" r:id="rId17"/>
    <p:sldId id="298" r:id="rId18"/>
    <p:sldId id="299" r:id="rId19"/>
    <p:sldId id="300" r:id="rId20"/>
    <p:sldId id="301" r:id="rId21"/>
    <p:sldId id="302" r:id="rId22"/>
    <p:sldId id="303" r:id="rId23"/>
    <p:sldId id="304" r:id="rId24"/>
    <p:sldId id="305" r:id="rId25"/>
    <p:sldId id="306" r:id="rId26"/>
    <p:sldId id="307" r:id="rId27"/>
    <p:sldId id="308" r:id="rId28"/>
    <p:sldId id="309" r:id="rId29"/>
    <p:sldId id="310" r:id="rId30"/>
    <p:sldId id="311" r:id="rId31"/>
    <p:sldId id="312" r:id="rId32"/>
    <p:sldId id="313" r:id="rId33"/>
    <p:sldId id="314" r:id="rId34"/>
    <p:sldId id="315" r:id="rId35"/>
    <p:sldId id="316" r:id="rId36"/>
    <p:sldId id="317" r:id="rId37"/>
    <p:sldId id="318" r:id="rId38"/>
    <p:sldId id="319" r:id="rId39"/>
    <p:sldId id="320" r:id="rId40"/>
    <p:sldId id="321" r:id="rId41"/>
    <p:sldId id="322" r:id="rId42"/>
    <p:sldId id="323" r:id="rId43"/>
    <p:sldId id="324" r:id="rId44"/>
    <p:sldId id="325" r:id="rId45"/>
    <p:sldId id="326" r:id="rId46"/>
    <p:sldId id="285" r:id="rId47"/>
  </p:sldIdLst>
  <p:sldSz cx="12192000" cy="6858000"/>
  <p:notesSz cx="6797675" cy="9926638"/>
  <p:defaultTex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userDrawn="1">
          <p15:clr>
            <a:srgbClr val="A4A3A4"/>
          </p15:clr>
        </p15:guide>
        <p15:guide id="2" pos="2207"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uyueyuezjhw" initials="l" lastIdx="2" clrIdx="0">
    <p:extLst>
      <p:ext uri="{19B8F6BF-5375-455C-9EA6-DF929625EA0E}">
        <p15:presenceInfo xmlns:p15="http://schemas.microsoft.com/office/powerpoint/2012/main" userId="S-1-5-21-147214757-305610072-1517763936-4736116"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4DAE2"/>
    <a:srgbClr val="56C4D2"/>
    <a:srgbClr val="E4F6F8"/>
    <a:srgbClr val="BEE9EE"/>
    <a:srgbClr val="81C15F"/>
    <a:srgbClr val="D9ECFF"/>
    <a:srgbClr val="30B5C5"/>
    <a:srgbClr val="404040"/>
    <a:srgbClr val="151515"/>
    <a:srgbClr val="C7000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72833802-FEF1-4C79-8D5D-14CF1EAF98D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88039" autoAdjust="0"/>
  </p:normalViewPr>
  <p:slideViewPr>
    <p:cSldViewPr snapToGrid="0" snapToObjects="1">
      <p:cViewPr varScale="1">
        <p:scale>
          <a:sx n="68" d="100"/>
          <a:sy n="68" d="100"/>
        </p:scale>
        <p:origin x="48" y="630"/>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snapToObjects="1">
      <p:cViewPr>
        <p:scale>
          <a:sx n="125" d="100"/>
          <a:sy n="125" d="100"/>
        </p:scale>
        <p:origin x="2952" y="-2832"/>
      </p:cViewPr>
      <p:guideLst>
        <p:guide orient="horz"/>
        <p:guide pos="2207"/>
      </p:guideLst>
    </p:cSldViewPr>
  </p:notesViewPr>
  <p:gridSpacing cx="72000" cy="72000"/>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slide" Target="slides/slide32.xml"/><Relationship Id="rId21" Type="http://schemas.openxmlformats.org/officeDocument/2006/relationships/slide" Target="slides/slide14.xml"/><Relationship Id="rId34" Type="http://schemas.openxmlformats.org/officeDocument/2006/relationships/slide" Target="slides/slide27.xml"/><Relationship Id="rId42" Type="http://schemas.openxmlformats.org/officeDocument/2006/relationships/slide" Target="slides/slide35.xml"/><Relationship Id="rId47" Type="http://schemas.openxmlformats.org/officeDocument/2006/relationships/slide" Target="slides/slide40.xml"/><Relationship Id="rId50" Type="http://schemas.openxmlformats.org/officeDocument/2006/relationships/commentAuthors" Target="commentAuthors.xml"/><Relationship Id="rId7" Type="http://schemas.openxmlformats.org/officeDocument/2006/relationships/slideMaster" Target="slideMasters/slideMaster4.xml"/><Relationship Id="rId2" Type="http://schemas.openxmlformats.org/officeDocument/2006/relationships/customXml" Target="../customXml/item2.xml"/><Relationship Id="rId16" Type="http://schemas.openxmlformats.org/officeDocument/2006/relationships/slide" Target="slides/slide9.xml"/><Relationship Id="rId29" Type="http://schemas.openxmlformats.org/officeDocument/2006/relationships/slide" Target="slides/slide22.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0" Type="http://schemas.openxmlformats.org/officeDocument/2006/relationships/slide" Target="slides/slide33.xml"/><Relationship Id="rId45" Type="http://schemas.openxmlformats.org/officeDocument/2006/relationships/slide" Target="slides/slide38.xml"/><Relationship Id="rId53" Type="http://schemas.openxmlformats.org/officeDocument/2006/relationships/theme" Target="theme/theme1.xml"/><Relationship Id="rId5" Type="http://schemas.openxmlformats.org/officeDocument/2006/relationships/slideMaster" Target="slideMasters/slideMaster2.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slide" Target="slides/slide24.xml"/><Relationship Id="rId44" Type="http://schemas.openxmlformats.org/officeDocument/2006/relationships/slide" Target="slides/slide37.xml"/><Relationship Id="rId52"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slide" Target="slides/slide36.xml"/><Relationship Id="rId48" Type="http://schemas.openxmlformats.org/officeDocument/2006/relationships/notesMaster" Target="notesMasters/notesMaster1.xml"/><Relationship Id="rId8" Type="http://schemas.openxmlformats.org/officeDocument/2006/relationships/slide" Target="slides/slide1.xml"/><Relationship Id="rId51" Type="http://schemas.openxmlformats.org/officeDocument/2006/relationships/presProps" Target="presProps.xml"/><Relationship Id="rId3" Type="http://schemas.openxmlformats.org/officeDocument/2006/relationships/customXml" Target="../customXml/item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slide" Target="slides/slide39.xml"/><Relationship Id="rId20" Type="http://schemas.openxmlformats.org/officeDocument/2006/relationships/slide" Target="slides/slide13.xml"/><Relationship Id="rId41" Type="http://schemas.openxmlformats.org/officeDocument/2006/relationships/slide" Target="slides/slide34.xml"/><Relationship Id="rId54"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49"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xmlns="" id="{8CC198DB-AFBD-584A-8986-364FF2B03F46}"/>
              </a:ext>
            </a:extLst>
          </p:cNvPr>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US" dirty="0">
              <a:latin typeface="Huawei Sans" panose="020C0503030203020204" pitchFamily="34" charset="0"/>
            </a:endParaRPr>
          </a:p>
        </p:txBody>
      </p:sp>
      <p:sp>
        <p:nvSpPr>
          <p:cNvPr id="3" name="Date Placeholder 2">
            <a:extLst>
              <a:ext uri="{FF2B5EF4-FFF2-40B4-BE49-F238E27FC236}">
                <a16:creationId xmlns:a16="http://schemas.microsoft.com/office/drawing/2014/main" xmlns="" id="{AD01315C-523F-A043-8029-B9921497126E}"/>
              </a:ext>
            </a:extLst>
          </p:cNvPr>
          <p:cNvSpPr>
            <a:spLocks noGrp="1"/>
          </p:cNvSpPr>
          <p:nvPr>
            <p:ph type="dt" sz="quarter" idx="1"/>
          </p:nvPr>
        </p:nvSpPr>
        <p:spPr>
          <a:xfrm>
            <a:off x="3850443" y="0"/>
            <a:ext cx="2945659" cy="498056"/>
          </a:xfrm>
          <a:prstGeom prst="rect">
            <a:avLst/>
          </a:prstGeom>
        </p:spPr>
        <p:txBody>
          <a:bodyPr vert="horz" lIns="91440" tIns="45720" rIns="91440" bIns="45720" rtlCol="0"/>
          <a:lstStyle>
            <a:lvl1pPr algn="r">
              <a:defRPr sz="1200"/>
            </a:lvl1pPr>
          </a:lstStyle>
          <a:p>
            <a:fld id="{E8CF71B8-DF2A-2E41-BE66-2E18A767DA8A}" type="datetimeFigureOut">
              <a:rPr lang="en-US" smtClean="0">
                <a:latin typeface="Huawei Sans" panose="020C0503030203020204" pitchFamily="34" charset="0"/>
              </a:rPr>
              <a:t>11/1/2021</a:t>
            </a:fld>
            <a:endParaRPr lang="en-US" dirty="0">
              <a:latin typeface="Huawei Sans" panose="020C0503030203020204" pitchFamily="34" charset="0"/>
            </a:endParaRPr>
          </a:p>
        </p:txBody>
      </p:sp>
      <p:sp>
        <p:nvSpPr>
          <p:cNvPr id="4" name="Footer Placeholder 3">
            <a:extLst>
              <a:ext uri="{FF2B5EF4-FFF2-40B4-BE49-F238E27FC236}">
                <a16:creationId xmlns:a16="http://schemas.microsoft.com/office/drawing/2014/main" xmlns="" id="{B9601424-70F4-1643-8E3A-557A0258D6B6}"/>
              </a:ext>
            </a:extLst>
          </p:cNvPr>
          <p:cNvSpPr>
            <a:spLocks noGrp="1"/>
          </p:cNvSpPr>
          <p:nvPr>
            <p:ph type="ftr" sz="quarter" idx="2"/>
          </p:nvPr>
        </p:nvSpPr>
        <p:spPr>
          <a:xfrm>
            <a:off x="0" y="9428584"/>
            <a:ext cx="2945659" cy="498055"/>
          </a:xfrm>
          <a:prstGeom prst="rect">
            <a:avLst/>
          </a:prstGeom>
        </p:spPr>
        <p:txBody>
          <a:bodyPr vert="horz" lIns="91440" tIns="45720" rIns="91440" bIns="45720" rtlCol="0" anchor="b"/>
          <a:lstStyle>
            <a:lvl1pPr algn="l">
              <a:defRPr sz="1200"/>
            </a:lvl1pPr>
          </a:lstStyle>
          <a:p>
            <a:endParaRPr lang="en-US" dirty="0">
              <a:latin typeface="Huawei Sans" panose="020C0503030203020204" pitchFamily="34" charset="0"/>
            </a:endParaRPr>
          </a:p>
        </p:txBody>
      </p:sp>
      <p:sp>
        <p:nvSpPr>
          <p:cNvPr id="5" name="Slide Number Placeholder 4">
            <a:extLst>
              <a:ext uri="{FF2B5EF4-FFF2-40B4-BE49-F238E27FC236}">
                <a16:creationId xmlns:a16="http://schemas.microsoft.com/office/drawing/2014/main" xmlns="" id="{E85BF48A-FF5C-8145-95A7-EE66A87C73DF}"/>
              </a:ext>
            </a:extLst>
          </p:cNvPr>
          <p:cNvSpPr>
            <a:spLocks noGrp="1"/>
          </p:cNvSpPr>
          <p:nvPr>
            <p:ph type="sldNum" sz="quarter" idx="3"/>
          </p:nvPr>
        </p:nvSpPr>
        <p:spPr>
          <a:xfrm>
            <a:off x="3850443" y="9428584"/>
            <a:ext cx="2945659" cy="498055"/>
          </a:xfrm>
          <a:prstGeom prst="rect">
            <a:avLst/>
          </a:prstGeom>
        </p:spPr>
        <p:txBody>
          <a:bodyPr vert="horz" lIns="91440" tIns="45720" rIns="91440" bIns="45720" rtlCol="0" anchor="b"/>
          <a:lstStyle>
            <a:lvl1pPr algn="r">
              <a:defRPr sz="1200"/>
            </a:lvl1pPr>
          </a:lstStyle>
          <a:p>
            <a:fld id="{A35F0CC5-85BE-A64A-BD47-54C66F7E93E3}" type="slidenum">
              <a:rPr lang="en-US" smtClean="0">
                <a:latin typeface="Huawei Sans" panose="020C0503030203020204" pitchFamily="34" charset="0"/>
              </a:rPr>
              <a:t>‹#›</a:t>
            </a:fld>
            <a:endParaRPr lang="en-US" dirty="0">
              <a:latin typeface="Huawei Sans" panose="020C0503030203020204" pitchFamily="34" charset="0"/>
            </a:endParaRPr>
          </a:p>
        </p:txBody>
      </p:sp>
    </p:spTree>
    <p:extLst>
      <p:ext uri="{BB962C8B-B14F-4D97-AF65-F5344CB8AC3E}">
        <p14:creationId xmlns:p14="http://schemas.microsoft.com/office/powerpoint/2010/main" val="401909529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731838" y="743151"/>
            <a:ext cx="5580062" cy="3117649"/>
          </a:xfrm>
          <a:prstGeom prst="rect">
            <a:avLst/>
          </a:prstGeom>
          <a:noFill/>
          <a:ln w="12700">
            <a:solidFill>
              <a:prstClr val="black"/>
            </a:solidFill>
          </a:ln>
        </p:spPr>
        <p:txBody>
          <a:bodyPr vert="horz" lIns="91440" tIns="45720" rIns="91440" bIns="45720" rtlCol="0" anchor="t" anchorCtr="0"/>
          <a:lstStyle/>
          <a:p>
            <a:endParaRPr lang="en-US"/>
          </a:p>
        </p:txBody>
      </p:sp>
      <p:sp>
        <p:nvSpPr>
          <p:cNvPr id="5" name="Notes Placeholder 4"/>
          <p:cNvSpPr>
            <a:spLocks noGrp="1"/>
          </p:cNvSpPr>
          <p:nvPr>
            <p:ph type="body" sz="quarter" idx="3"/>
          </p:nvPr>
        </p:nvSpPr>
        <p:spPr>
          <a:xfrm>
            <a:off x="731837" y="4300483"/>
            <a:ext cx="5580063" cy="5418958"/>
          </a:xfrm>
          <a:prstGeom prst="rect">
            <a:avLst/>
          </a:prstGeom>
        </p:spPr>
        <p:txBody>
          <a:bodyPr vert="horz" lIns="97200" tIns="45720" rIns="97200" bIns="45720" rtlCol="0"/>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744632111"/>
      </p:ext>
    </p:extLst>
  </p:cSld>
  <p:clrMap bg1="lt1" tx1="dk1" bg2="lt2" tx2="dk2" accent1="accent1" accent2="accent2" accent3="accent3" accent4="accent4" accent5="accent5" accent6="accent6" hlink="hlink" folHlink="folHlink"/>
  <p:notesStyle>
    <a:lvl1pPr marL="18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1pPr>
    <a:lvl2pPr marL="540000" indent="-180000" algn="l" defTabSz="1219304" rtl="0" eaLnBrk="1" fontAlgn="ctr" latinLnBrk="0" hangingPunct="1">
      <a:lnSpc>
        <a:spcPct val="125000"/>
      </a:lnSpc>
      <a:spcAft>
        <a:spcPts val="600"/>
      </a:spcAft>
      <a:buClrTx/>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2pPr>
    <a:lvl3pPr marL="900000" indent="-180000" algn="l" defTabSz="1219304" rtl="0" eaLnBrk="1" fontAlgn="ctr" latinLnBrk="0" hangingPunct="1">
      <a:lnSpc>
        <a:spcPct val="125000"/>
      </a:lnSpc>
      <a:spcAft>
        <a:spcPts val="600"/>
      </a:spcAft>
      <a:buFont typeface="微软雅黑" panose="020B0503020204020204" pitchFamily="34" charset="-122"/>
      <a:buChar char="▪"/>
      <a:defRPr sz="1100" kern="1200" baseline="0">
        <a:solidFill>
          <a:schemeClr val="tx1"/>
        </a:solidFill>
        <a:latin typeface="Huawei Sans" panose="020C0503030203020204" pitchFamily="34" charset="0"/>
        <a:ea typeface="方正兰亭黑简体" panose="02000000000000000000" pitchFamily="2" charset="-122"/>
        <a:cs typeface="+mn-cs"/>
      </a:defRPr>
    </a:lvl3pPr>
    <a:lvl4pPr marL="126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4pPr>
    <a:lvl5pPr marL="162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5pPr>
    <a:lvl6pPr marL="3048261" algn="l" defTabSz="1219304" rtl="0" eaLnBrk="1" latinLnBrk="0" hangingPunct="1">
      <a:defRPr sz="1600" kern="1200">
        <a:solidFill>
          <a:schemeClr val="tx1"/>
        </a:solidFill>
        <a:latin typeface="+mn-lt"/>
        <a:ea typeface="+mn-ea"/>
        <a:cs typeface="+mn-cs"/>
      </a:defRPr>
    </a:lvl6pPr>
    <a:lvl7pPr marL="3657913" algn="l" defTabSz="1219304" rtl="0" eaLnBrk="1" latinLnBrk="0" hangingPunct="1">
      <a:defRPr sz="1600" kern="1200">
        <a:solidFill>
          <a:schemeClr val="tx1"/>
        </a:solidFill>
        <a:latin typeface="+mn-lt"/>
        <a:ea typeface="+mn-ea"/>
        <a:cs typeface="+mn-cs"/>
      </a:defRPr>
    </a:lvl7pPr>
    <a:lvl8pPr marL="4267566" algn="l" defTabSz="1219304" rtl="0" eaLnBrk="1" latinLnBrk="0" hangingPunct="1">
      <a:defRPr sz="1600" kern="1200">
        <a:solidFill>
          <a:schemeClr val="tx1"/>
        </a:solidFill>
        <a:latin typeface="+mn-lt"/>
        <a:ea typeface="+mn-ea"/>
        <a:cs typeface="+mn-cs"/>
      </a:defRPr>
    </a:lvl8pPr>
    <a:lvl9pPr marL="4877219" algn="l" defTabSz="1219304" rtl="0" eaLnBrk="1" latinLnBrk="0" hangingPunct="1">
      <a:defRPr sz="1600" kern="1200">
        <a:solidFill>
          <a:schemeClr val="tx1"/>
        </a:solidFill>
        <a:latin typeface="+mn-lt"/>
        <a:ea typeface="+mn-ea"/>
        <a:cs typeface="+mn-cs"/>
      </a:defRPr>
    </a:lvl9pPr>
  </p:notesStyle>
  <p:extLst mod="1">
    <p:ext uri="{620B2872-D7B9-4A21-9093-7833F8D536E1}">
      <p15:sldGuideLst xmlns:p15="http://schemas.microsoft.com/office/powerpoint/2012/main">
        <p15:guide id="2" orient="horz" pos="2704" userDrawn="1">
          <p15:clr>
            <a:srgbClr val="F26B43"/>
          </p15:clr>
        </p15:guide>
        <p15:guide id="3" orient="horz" pos="459" userDrawn="1">
          <p15:clr>
            <a:srgbClr val="F26B43"/>
          </p15:clr>
        </p15:guide>
        <p15:guide id="4" orient="horz" pos="2432" userDrawn="1">
          <p15:clr>
            <a:srgbClr val="F26B43"/>
          </p15:clr>
        </p15:guide>
        <p15:guide id="6" pos="3976" userDrawn="1">
          <p15:clr>
            <a:srgbClr val="F26B43"/>
          </p15:clr>
        </p15:guide>
        <p15:guide id="7" pos="461" userDrawn="1">
          <p15:clr>
            <a:srgbClr val="F26B43"/>
          </p15:clr>
        </p15:guide>
        <p15:guide id="8" pos="2207"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28300183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MPLS label operations will be introduced in following courses.</a:t>
            </a:r>
            <a:endParaRPr lang="en-US"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84650968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In traditional IP forwarding that uses the longest match algorithm, all packets that match the same route belong to the same FEC.</a:t>
            </a:r>
          </a:p>
          <a:p>
            <a:r>
              <a:rPr lang="en-US" smtClean="0"/>
              <a:t>In MPLS, the most common example of FEC is: Packets whose destination IP addresses match the same IP route are considered to belong to the same FEC.</a:t>
            </a:r>
          </a:p>
          <a:p>
            <a:endParaRPr lang="en-US" altLang="zh-CN" smtClean="0"/>
          </a:p>
          <a:p>
            <a:endParaRPr lang="en-US" altLang="zh-CN" smtClean="0"/>
          </a:p>
          <a:p>
            <a:endParaRPr lang="zh-CN" alt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12999805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smtClean="0"/>
              <a:t>An LSP is composed of an ingress LSR, an egress LSR, and a variable number of transit LSRs. Therefore, an LSP can be considered as an ordered set of these LSRs.</a:t>
            </a:r>
          </a:p>
          <a:p>
            <a:pPr lvl="0"/>
            <a:r>
              <a:rPr lang="en-US" smtClean="0"/>
              <a:t>An LSP must be established before a packet is forwarded; otherwise, the packet fails to traverse an MPLS domain.</a:t>
            </a:r>
          </a:p>
          <a:p>
            <a:pPr lvl="0"/>
            <a:r>
              <a:rPr lang="en-US" smtClean="0"/>
              <a:t>LSPs can be established in static or dynamic mode.</a:t>
            </a:r>
          </a:p>
          <a:p>
            <a:pPr lvl="0"/>
            <a:r>
              <a:rPr lang="en-US" smtClean="0"/>
              <a:t>An LSP is a unidirectional path from the start point to the end point. If bidirectional data communication is required, an LSP for return traffic needs to be established between the two ends.</a:t>
            </a:r>
          </a:p>
          <a:p>
            <a:endParaRPr lang="zh-CN" alt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38093684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34042656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The EXP field is defined in early MPLS standards and is an experimental field. Actually, this field is mainly used for CoS. To avoid ambiguity, this field is renamed Traffic Class in RFC 5462.</a:t>
            </a:r>
            <a:endParaRPr 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33312336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When the upper layer is the MPLS label stack, the Type field in the Ethernet header is 0x8847, and the Protocol field in the PPP header is 0x8281.</a:t>
            </a:r>
          </a:p>
          <a:p>
            <a:endParaRPr lang="zh-CN" alt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83777561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The label spaces of different LSRs are independent of each other, indicating that each router can use the entire label space.</a:t>
            </a:r>
            <a:endParaRPr 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64451215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4" name="备注占位符 3"/>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45044621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74652584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smtClean="0"/>
              <a:t>If the ingress LSRs of packets belonging to the same FEC are different, the LSPs for forwarding the packets are different.</a:t>
            </a:r>
          </a:p>
          <a:p>
            <a:pPr lvl="0"/>
            <a:r>
              <a:rPr lang="en-US" smtClean="0"/>
              <a:t>An LSR uses the same way to process packets in the same FEC, regardless of where the packets' inbound interfaces are the same.</a:t>
            </a:r>
          </a:p>
          <a:p>
            <a:pPr lvl="0"/>
            <a:r>
              <a:rPr lang="en-US" smtClean="0"/>
              <a:t>An LSP is composed of the forwarding actions of LSRs, and the label forwarding table determines the forwarding action. Therefore, establishing a label forwarding table can also be considered as establishing an LSP.</a:t>
            </a:r>
          </a:p>
          <a:p>
            <a:r>
              <a:rPr lang="en-US" smtClean="0"/>
              <a:t>As shown in the figure, the three packets belong to the same FEC, FEC1, because they have the same destination. However, as their ingress LSRs are different, the packets are forwarded along different LSPs (LSP1, LSP2, and LSP3, respectively). The labels assigned by different LSRs to the same FEC can be the same or different, because labels are valid only on their local LSRs.</a:t>
            </a:r>
          </a:p>
          <a:p>
            <a:endParaRPr lang="en-US" altLang="zh-CN" smtClean="0"/>
          </a:p>
          <a:p>
            <a:pPr lvl="0"/>
            <a:endParaRPr lang="en-US" altLang="zh-CN" dirty="0" smtClean="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1996270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79040068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smtClean="0"/>
              <a:t>Control plane:</a:t>
            </a:r>
          </a:p>
          <a:p>
            <a:pPr lvl="1"/>
            <a:r>
              <a:rPr lang="en-US" dirty="0" smtClean="0"/>
              <a:t>The control plane is connectionless. It generates and maintains routing and label information.</a:t>
            </a:r>
          </a:p>
          <a:p>
            <a:pPr lvl="1"/>
            <a:r>
              <a:rPr lang="en-US" dirty="0" smtClean="0"/>
              <a:t>The control plane includes:</a:t>
            </a:r>
          </a:p>
          <a:p>
            <a:pPr lvl="2"/>
            <a:r>
              <a:rPr lang="en-US" dirty="0" smtClean="0"/>
              <a:t>Routing information base (RIB): stores static routes, direct routes, and routes generated by IP routing protocols. Routes can be selected from the RIB to guide packet forwarding.</a:t>
            </a:r>
          </a:p>
          <a:p>
            <a:pPr lvl="2"/>
            <a:r>
              <a:rPr lang="en-US" dirty="0" smtClean="0"/>
              <a:t>Label information base (LIB): stores and manages labels statically configured and dynamically generated by label switching protocols (such as LDP and RSVP).</a:t>
            </a:r>
          </a:p>
          <a:p>
            <a:r>
              <a:rPr lang="en-US" dirty="0" smtClean="0"/>
              <a:t>Forwarding plane</a:t>
            </a:r>
          </a:p>
          <a:p>
            <a:pPr lvl="1"/>
            <a:r>
              <a:rPr lang="en-US" dirty="0" smtClean="0"/>
              <a:t>The forwarding plane, also called the data plane, is connection-oriented. It forwards common IP packets and MPLS labeled packets.</a:t>
            </a:r>
          </a:p>
          <a:p>
            <a:pPr lvl="1"/>
            <a:r>
              <a:rPr lang="en-US" dirty="0" smtClean="0"/>
              <a:t>The forwarding plane includes:</a:t>
            </a:r>
          </a:p>
          <a:p>
            <a:pPr lvl="2"/>
            <a:r>
              <a:rPr lang="en-US" dirty="0" smtClean="0"/>
              <a:t>Forwarding information base (FIB): stores forwarding information that is generated based on the routing information extracted from the RIB. The forwarding information is used to guide common IP packet forwarding.</a:t>
            </a:r>
          </a:p>
          <a:p>
            <a:pPr lvl="2"/>
            <a:r>
              <a:rPr lang="en-US" dirty="0" smtClean="0"/>
              <a:t>Label forwarding information base (LFIB): stores label-based forwarding information to guide MPLS labeled packet forwarding.</a:t>
            </a:r>
            <a:endParaRPr lang="zh-CN" alt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7672132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55673371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55128724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smtClean="0"/>
              <a:t>Static LSP:</a:t>
            </a:r>
          </a:p>
          <a:p>
            <a:pPr lvl="1"/>
            <a:r>
              <a:rPr lang="en-US" dirty="0" smtClean="0"/>
              <a:t>A static LSP is meaningful only to the local node, and the local node cannot be aware of the entire LSP.</a:t>
            </a:r>
          </a:p>
          <a:p>
            <a:r>
              <a:rPr lang="en-US" dirty="0" smtClean="0"/>
              <a:t>Dynamic LSP:</a:t>
            </a:r>
          </a:p>
          <a:p>
            <a:pPr lvl="1"/>
            <a:r>
              <a:rPr lang="en-US" dirty="0" smtClean="0"/>
              <a:t>Other label distribution protocols:</a:t>
            </a:r>
          </a:p>
          <a:p>
            <a:pPr lvl="2"/>
            <a:r>
              <a:rPr lang="en-US" dirty="0" smtClean="0"/>
              <a:t>Resource Reservation Protocol-Traffic Engineering (RSVP-TE): an extension based on RSVP. RSVP-TE is used to establish constraint-based routed LSPs (CR-LSPs). Unlike LDP LSPs, CR-LSPs support parameters, such as bandwidth reservation requests, bandwidth constraints, link colors, and explicit paths.</a:t>
            </a:r>
          </a:p>
          <a:p>
            <a:pPr lvl="2"/>
            <a:r>
              <a:rPr lang="en-US" dirty="0" smtClean="0"/>
              <a:t>Multiprotocol Border Gateway Protocol (MP-BGP): an extension based on BGP. MP-BGP distributes labels to MPLS VPN routes and inter-AS VPN labeled routes.</a:t>
            </a:r>
          </a:p>
          <a:p>
            <a:pPr lvl="2"/>
            <a:endParaRPr lang="zh-CN" altLang="en-US"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67561677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Tunnel ID: an ID automatically allocated to a tunnel, providing a unified interface for upper-layer applications (such as VPN and route management) that use the tunnel. A tunnel ID is 32 bits long and is valid only on the local device. During MPLS forwarding, LSRs find matching FIB entries, ILMs, and NHLFEs based on tunnel IDs.</a:t>
            </a:r>
          </a:p>
          <a:p>
            <a:pPr lvl="1"/>
            <a:endParaRPr lang="en-US" altLang="zh-CN" dirty="0" smtClean="0">
              <a:sym typeface="Huawei Sans" panose="020C0503030203020204" pitchFamily="34" charset="0"/>
            </a:endParaRPr>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08256103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An ingress LSR searches the FIB table (to learn FTN information) and NHLFE table to guide packet forwarding.</a:t>
            </a:r>
          </a:p>
          <a:p>
            <a:pPr lvl="0"/>
            <a:r>
              <a:rPr lang="en-US" smtClean="0"/>
              <a:t>When an IP packet enters an MPLS domain, the ingress searches the FIB to check whether the tunnel ID corresponding to the destination IP address is 0x0.</a:t>
            </a:r>
          </a:p>
          <a:p>
            <a:pPr lvl="1"/>
            <a:r>
              <a:rPr lang="en-US" smtClean="0"/>
              <a:t>If the tunnel ID is 0x0, the ingress LSR performs IP forwarding for the packet.</a:t>
            </a:r>
          </a:p>
          <a:p>
            <a:pPr lvl="1"/>
            <a:r>
              <a:rPr lang="en-US" smtClean="0"/>
              <a:t>If the tunnel ID is not 0x0, the ingress LSR performs MPLS forwarding for the packet.</a:t>
            </a:r>
          </a:p>
          <a:p>
            <a:endParaRPr lang="zh-CN" alt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10743821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A transit LSR searches for ILMs and NHLFEs to guide MPLS packet forwarding.</a:t>
            </a:r>
            <a:endParaRPr 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12385284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smtClean="0"/>
              <a:t>The egress LSR searches the ILM table to guide MPLS packet forwarding.</a:t>
            </a:r>
          </a:p>
          <a:p>
            <a:endParaRPr lang="zh-CN" alt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20625987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36426615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08782624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94064703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94471367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An outgoing label occupies the label space of the downstream LSR, but the label distribution mode used by the downstream space is uncertain. As such, the value of an outgoing label ranges from 16 to 1048575.</a:t>
            </a:r>
          </a:p>
          <a:p>
            <a:r>
              <a:rPr lang="en-US" smtClean="0"/>
              <a:t>An incoming label occupies the label space of the current LSR. When a static LSP is used, the value of an incoming label ranges from 16 to 1023.</a:t>
            </a:r>
            <a:endParaRPr 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04210124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90985711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73027121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26272247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43309680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1466581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59255641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marL="228600" lvl="0" indent="-228600">
              <a:buFont typeface="+mj-lt"/>
              <a:buAutoNum type="arabicPeriod"/>
            </a:pPr>
            <a:r>
              <a:rPr lang="en-US" dirty="0" smtClean="0"/>
              <a:t>AC</a:t>
            </a:r>
          </a:p>
          <a:p>
            <a:pPr marL="228600" lvl="0" indent="-228600">
              <a:buFont typeface="+mj-lt"/>
              <a:buAutoNum type="arabicPeriod"/>
            </a:pPr>
            <a:r>
              <a:rPr lang="en-US" dirty="0" smtClean="0"/>
              <a:t>B</a:t>
            </a:r>
          </a:p>
          <a:p>
            <a:endParaRPr lang="zh-CN" alt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15881707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7508611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86895184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2839052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46246182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51471468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MPLS is derived from the Internet Protocol version 4 (IPv4). Core MPLS technologies can be extended to support multiple network protocols, such as the Internet Protocol version 6 (IPv6), Internet Packet Exchange (IPX), Appletalk, DECnet, and Connectionless Network Protocol (CLNP). MPLS uses label-based forwarding to replace IP forwarding. A label is a short connection identifier of fixed length that is meaningful only to a local end. </a:t>
            </a:r>
          </a:p>
          <a:p>
            <a:endParaRPr lang="zh-CN" altLang="en-US"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56696662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51659970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30272041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2#总标题">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21"/>
            <a:ext cx="12192000" cy="5602224"/>
          </a:xfrm>
          <a:prstGeom prst="rect">
            <a:avLst/>
          </a:prstGeom>
          <a:ln>
            <a:noFill/>
            <a:prstDash val="dash"/>
          </a:ln>
        </p:spPr>
      </p:pic>
      <p:sp>
        <p:nvSpPr>
          <p:cNvPr id="8" name="L 形 7"/>
          <p:cNvSpPr/>
          <p:nvPr userDrawn="1"/>
        </p:nvSpPr>
        <p:spPr>
          <a:xfrm rot="16200000" flipH="1">
            <a:off x="6634196" y="2578036"/>
            <a:ext cx="701032" cy="717656"/>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baseline="0">
              <a:latin typeface="Huawei Sans" panose="020C0503030203020204" pitchFamily="34" charset="0"/>
              <a:ea typeface="方正兰亭黑简体" panose="02000000000000000000" pitchFamily="2" charset="-122"/>
            </a:endParaRPr>
          </a:p>
        </p:txBody>
      </p:sp>
      <p:sp>
        <p:nvSpPr>
          <p:cNvPr id="9" name="Title 1">
            <a:extLst>
              <a:ext uri="{FF2B5EF4-FFF2-40B4-BE49-F238E27FC236}">
                <a16:creationId xmlns:a16="http://schemas.microsoft.com/office/drawing/2014/main" xmlns="" id="{8227DEE9-8BE9-0D49-BF96-9E83C5312E00}"/>
              </a:ext>
            </a:extLst>
          </p:cNvPr>
          <p:cNvSpPr>
            <a:spLocks noGrp="1"/>
          </p:cNvSpPr>
          <p:nvPr>
            <p:ph type="ctrTitle" hasCustomPrompt="1"/>
          </p:nvPr>
        </p:nvSpPr>
        <p:spPr>
          <a:xfrm>
            <a:off x="916560" y="907092"/>
            <a:ext cx="8125839" cy="690255"/>
          </a:xfrm>
          <a:prstGeom prst="rect">
            <a:avLst/>
          </a:prstGeom>
          <a:ln>
            <a:noFill/>
            <a:prstDash val="dash"/>
          </a:ln>
        </p:spPr>
        <p:txBody>
          <a:bodyPr lIns="0" tIns="0" rIns="0" bIns="0" anchor="t">
            <a:normAutofit/>
          </a:bodyPr>
          <a:lstStyle>
            <a:lvl1pPr>
              <a:defRPr lang="en-US" sz="3200" b="0" i="0" baseline="0" dirty="0">
                <a:latin typeface="Huawei Sans" panose="020C0503030203020204" pitchFamily="34" charset="0"/>
                <a:ea typeface="方正兰亭黑简体" panose="02000000000000000000" pitchFamily="2" charset="-122"/>
              </a:defRPr>
            </a:lvl1pPr>
          </a:lstStyle>
          <a:p>
            <a:pPr lvl="0" defTabSz="914034">
              <a:lnSpc>
                <a:spcPts val="3439"/>
              </a:lnSpc>
            </a:pPr>
            <a:r>
              <a:rPr lang="en-US" altLang="zh-CN" dirty="0" smtClean="0"/>
              <a:t>Click to Edit Title</a:t>
            </a:r>
            <a:endParaRPr lang="en-US" dirty="0"/>
          </a:p>
        </p:txBody>
      </p:sp>
      <p:sp>
        <p:nvSpPr>
          <p:cNvPr id="10" name="Text Placeholder 5">
            <a:extLst>
              <a:ext uri="{FF2B5EF4-FFF2-40B4-BE49-F238E27FC236}">
                <a16:creationId xmlns:a16="http://schemas.microsoft.com/office/drawing/2014/main" xmlns="" id="{2F43DA98-D48D-6947-95EF-BA3B05E68822}"/>
              </a:ext>
            </a:extLst>
          </p:cNvPr>
          <p:cNvSpPr>
            <a:spLocks noGrp="1"/>
          </p:cNvSpPr>
          <p:nvPr>
            <p:ph type="body" sz="quarter" idx="10" hasCustomPrompt="1"/>
          </p:nvPr>
        </p:nvSpPr>
        <p:spPr>
          <a:xfrm>
            <a:off x="916561" y="1949372"/>
            <a:ext cx="8125840" cy="643926"/>
          </a:xfrm>
          <a:prstGeom prst="rect">
            <a:avLst/>
          </a:prstGeom>
        </p:spPr>
        <p:txBody>
          <a:bodyPr vert="horz" lIns="0" tIns="0" rIns="0" bIns="0" rtlCol="0">
            <a:noAutofit/>
          </a:bodyPr>
          <a:lstStyle>
            <a:lvl1pPr marL="228600" indent="-228600">
              <a:buNone/>
              <a:defRPr lang="en-US" sz="1400" baseline="0" dirty="0">
                <a:latin typeface="Huawei Sans" panose="020C0503030203020204" pitchFamily="34" charset="0"/>
                <a:ea typeface="方正兰亭黑简体" panose="02000000000000000000" pitchFamily="2" charset="-122"/>
                <a:cs typeface="Huawei Sans" panose="020C0503030203020204" pitchFamily="34" charset="0"/>
              </a:defRPr>
            </a:lvl1pPr>
          </a:lstStyle>
          <a:p>
            <a:pPr marL="0" lvl="0" indent="0">
              <a:lnSpc>
                <a:spcPct val="100000"/>
              </a:lnSpc>
              <a:spcBef>
                <a:spcPts val="0"/>
              </a:spcBef>
            </a:pPr>
            <a:r>
              <a:rPr lang="en-US" altLang="zh-CN" dirty="0" smtClean="0"/>
              <a:t>Click to Edit Title</a:t>
            </a:r>
            <a:endParaRPr lang="en-US" dirty="0"/>
          </a:p>
        </p:txBody>
      </p:sp>
    </p:spTree>
    <p:extLst>
      <p:ext uri="{BB962C8B-B14F-4D97-AF65-F5344CB8AC3E}">
        <p14:creationId xmlns:p14="http://schemas.microsoft.com/office/powerpoint/2010/main" val="10636849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13#更多信息(可选)">
    <p:spTree>
      <p:nvGrpSpPr>
        <p:cNvPr id="1" name=""/>
        <p:cNvGrpSpPr/>
        <p:nvPr/>
      </p:nvGrpSpPr>
      <p:grpSpPr>
        <a:xfrm>
          <a:off x="0" y="0"/>
          <a:ext cx="0" cy="0"/>
          <a:chOff x="0" y="0"/>
          <a:chExt cx="0" cy="0"/>
        </a:xfrm>
      </p:grpSpPr>
      <p:sp>
        <p:nvSpPr>
          <p:cNvPr id="3" name="文本占位符 6"/>
          <p:cNvSpPr>
            <a:spLocks noGrp="1"/>
          </p:cNvSpPr>
          <p:nvPr>
            <p:ph type="body" sz="quarter" idx="10" hasCustomPrompt="1"/>
          </p:nvPr>
        </p:nvSpPr>
        <p:spPr>
          <a:xfrm>
            <a:off x="1019175" y="1844675"/>
            <a:ext cx="10153650" cy="4082880"/>
          </a:xfrm>
          <a:prstGeom prst="rect">
            <a:avLst/>
          </a:prstGeom>
        </p:spPr>
        <p:txBody>
          <a:bodyPr/>
          <a:lstStyle>
            <a:lvl1pPr marL="0" marR="0" indent="0" algn="just" defTabSz="914034" rtl="0" eaLnBrk="1" fontAlgn="ctr" latinLnBrk="0" hangingPunct="1">
              <a:lnSpc>
                <a:spcPct val="140000"/>
              </a:lnSpc>
              <a:spcBef>
                <a:spcPts val="792"/>
              </a:spcBef>
              <a:spcAft>
                <a:spcPts val="0"/>
              </a:spcAft>
              <a:buClrTx/>
              <a:buSzPct val="50000"/>
              <a:buFont typeface="Wingdings" panose="05000000000000000000" pitchFamily="2" charset="2"/>
              <a:buNone/>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pPr marL="302279" marR="0" lvl="0" indent="-302279" algn="just" defTabSz="914034" rtl="0" eaLnBrk="1" fontAlgn="ctr" latinLnBrk="0" hangingPunct="1">
              <a:lnSpc>
                <a:spcPct val="140000"/>
              </a:lnSpc>
              <a:spcBef>
                <a:spcPts val="792"/>
              </a:spcBef>
              <a:spcAft>
                <a:spcPts val="0"/>
              </a:spcAft>
              <a:buClrTx/>
              <a:buSzPct val="50000"/>
              <a:buFont typeface="Wingdings" panose="05000000000000000000" pitchFamily="2" charset="2"/>
              <a:buChar char="l"/>
              <a:tabLst/>
              <a:defRPr/>
            </a:pPr>
            <a:r>
              <a:rPr lang="en-US" altLang="zh-CN" dirty="0" smtClean="0"/>
              <a:t>More information for trainees</a:t>
            </a:r>
            <a:endParaRPr lang="zh-CN" altLang="en-US" dirty="0" smtClean="0"/>
          </a:p>
          <a:p>
            <a:endParaRPr lang="zh-CN" altLang="en-US" dirty="0"/>
          </a:p>
        </p:txBody>
      </p:sp>
      <p:cxnSp>
        <p:nvCxnSpPr>
          <p:cNvPr id="12"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4104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3" name="文本框 16">
            <a:extLst>
              <a:ext uri="{FF2B5EF4-FFF2-40B4-BE49-F238E27FC236}">
                <a16:creationId xmlns:a16="http://schemas.microsoft.com/office/drawing/2014/main" xmlns="" id="{568EC886-2612-1F43-AB51-21A76A078357}"/>
              </a:ext>
            </a:extLst>
          </p:cNvPr>
          <p:cNvSpPr txBox="1"/>
          <p:nvPr userDrawn="1"/>
        </p:nvSpPr>
        <p:spPr>
          <a:xfrm>
            <a:off x="918916" y="630373"/>
            <a:ext cx="4357283"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More Information</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3542397157"/>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14#学习推荐(可选)">
    <p:spTree>
      <p:nvGrpSpPr>
        <p:cNvPr id="1" name=""/>
        <p:cNvGrpSpPr/>
        <p:nvPr/>
      </p:nvGrpSpPr>
      <p:grpSpPr>
        <a:xfrm>
          <a:off x="0" y="0"/>
          <a:ext cx="0" cy="0"/>
          <a:chOff x="0" y="0"/>
          <a:chExt cx="0" cy="0"/>
        </a:xfrm>
      </p:grpSpPr>
      <p:sp>
        <p:nvSpPr>
          <p:cNvPr id="3" name="文本占位符 6"/>
          <p:cNvSpPr>
            <a:spLocks noGrp="1"/>
          </p:cNvSpPr>
          <p:nvPr>
            <p:ph type="body" sz="quarter" idx="10"/>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endParaRPr lang="zh-CN" altLang="en-US" dirty="0"/>
          </a:p>
        </p:txBody>
      </p:sp>
      <p:cxnSp>
        <p:nvCxnSpPr>
          <p:cNvPr id="14"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4248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5" name="文本框 16">
            <a:extLst>
              <a:ext uri="{FF2B5EF4-FFF2-40B4-BE49-F238E27FC236}">
                <a16:creationId xmlns:a16="http://schemas.microsoft.com/office/drawing/2014/main" xmlns="" id="{568EC886-2612-1F43-AB51-21A76A078357}"/>
              </a:ext>
            </a:extLst>
          </p:cNvPr>
          <p:cNvSpPr txBox="1"/>
          <p:nvPr userDrawn="1"/>
        </p:nvSpPr>
        <p:spPr>
          <a:xfrm>
            <a:off x="918916" y="630373"/>
            <a:ext cx="4509568"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Recommendations</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483931085"/>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7#标题和内容（两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5" cy="1001920"/>
          </a:xfrm>
          <a:prstGeom prst="rect">
            <a:avLst/>
          </a:prstGeom>
        </p:spPr>
        <p:txBody>
          <a:bodyPr lIns="0" tIns="0" rIns="0" bIns="0" anchor="t">
            <a:normAutofit/>
          </a:bodyPr>
          <a:lstStyle>
            <a:lvl1pPr>
              <a:defRPr lang="zh-CN" altLang="en-US" baseline="0" dirty="0">
                <a:latin typeface="Huawei Sans" panose="020C0503030203020204" pitchFamily="34" charset="0"/>
                <a:ea typeface="方正兰亭黑简体" panose="02000000000000000000" pitchFamily="2" charset="-122"/>
              </a:defRPr>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
        <p:nvSpPr>
          <p:cNvPr id="9" name="文本占位符 6"/>
          <p:cNvSpPr>
            <a:spLocks noGrp="1"/>
          </p:cNvSpPr>
          <p:nvPr>
            <p:ph type="body" sz="quarter" idx="10" hasCustomPrompt="1"/>
          </p:nvPr>
        </p:nvSpPr>
        <p:spPr>
          <a:xfrm>
            <a:off x="455613" y="1484312"/>
            <a:ext cx="11293476" cy="4443243"/>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here to edit</a:t>
            </a:r>
            <a:endParaRPr lang="zh-CN" altLang="en-US" dirty="0"/>
          </a:p>
        </p:txBody>
      </p:sp>
    </p:spTree>
    <p:extLst>
      <p:ext uri="{BB962C8B-B14F-4D97-AF65-F5344CB8AC3E}">
        <p14:creationId xmlns:p14="http://schemas.microsoft.com/office/powerpoint/2010/main" val="3791038715"/>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935"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7*#标题和内容（一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2" y="447468"/>
            <a:ext cx="11293475" cy="497095"/>
          </a:xfrm>
          <a:prstGeom prst="rect">
            <a:avLst/>
          </a:prstGeom>
        </p:spPr>
        <p:txBody>
          <a:bodyPr lIns="0" tIns="0" rIns="0" bIns="0" anchor="t">
            <a:normAutofit/>
          </a:bodyPr>
          <a:lstStyle>
            <a:lvl1pPr>
              <a:defRPr lang="zh-CN" altLang="en-US" baseline="0" dirty="0">
                <a:latin typeface="Huawei Sans" panose="020C0503030203020204" pitchFamily="34" charset="0"/>
                <a:ea typeface="方正兰亭黑简体" panose="02000000000000000000" pitchFamily="2" charset="-122"/>
              </a:defRPr>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
        <p:nvSpPr>
          <p:cNvPr id="9" name="文本占位符 6"/>
          <p:cNvSpPr>
            <a:spLocks noGrp="1"/>
          </p:cNvSpPr>
          <p:nvPr>
            <p:ph type="body" sz="quarter" idx="10" hasCustomPrompt="1"/>
          </p:nvPr>
        </p:nvSpPr>
        <p:spPr>
          <a:xfrm>
            <a:off x="455612" y="1052514"/>
            <a:ext cx="11293476" cy="4875042"/>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here to edit</a:t>
            </a:r>
            <a:endParaRPr lang="zh-CN" altLang="en-US" dirty="0"/>
          </a:p>
        </p:txBody>
      </p:sp>
    </p:spTree>
    <p:extLst>
      <p:ext uri="{BB962C8B-B14F-4D97-AF65-F5344CB8AC3E}">
        <p14:creationId xmlns:p14="http://schemas.microsoft.com/office/powerpoint/2010/main" val="1788330105"/>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595" userDrawn="1">
          <p15:clr>
            <a:srgbClr val="FBAE40"/>
          </p15:clr>
        </p15:guide>
        <p15:guide id="0" orient="horz" pos="663"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8#仅标题（两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5" cy="1001920"/>
          </a:xfrm>
          <a:prstGeom prst="rect">
            <a:avLst/>
          </a:prstGeom>
        </p:spPr>
        <p:txBody>
          <a:bodyPr lIns="0" tIns="0" rIns="0" bIns="0" anchor="t">
            <a:normAutofit/>
          </a:bodyPr>
          <a:lstStyle>
            <a:lvl1pPr>
              <a:defRPr lang="zh-CN" altLang="en-US" baseline="0" dirty="0"/>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Tree>
    <p:extLst>
      <p:ext uri="{BB962C8B-B14F-4D97-AF65-F5344CB8AC3E}">
        <p14:creationId xmlns:p14="http://schemas.microsoft.com/office/powerpoint/2010/main" val="3699310209"/>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8*#仅标题（一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5" cy="497095"/>
          </a:xfrm>
          <a:prstGeom prst="rect">
            <a:avLst/>
          </a:prstGeom>
        </p:spPr>
        <p:txBody>
          <a:bodyPr lIns="0" tIns="0" rIns="0" bIns="0" anchor="t">
            <a:normAutofit/>
          </a:bodyPr>
          <a:lstStyle>
            <a:lvl1pPr>
              <a:defRPr lang="zh-CN" altLang="en-US" baseline="0" dirty="0"/>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Tree>
    <p:extLst>
      <p:ext uri="{BB962C8B-B14F-4D97-AF65-F5344CB8AC3E}">
        <p14:creationId xmlns:p14="http://schemas.microsoft.com/office/powerpoint/2010/main" val="3860536129"/>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595" userDrawn="1">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9#全白背景">
    <p:spTree>
      <p:nvGrpSpPr>
        <p:cNvPr id="1" name=""/>
        <p:cNvGrpSpPr/>
        <p:nvPr/>
      </p:nvGrpSpPr>
      <p:grpSpPr>
        <a:xfrm>
          <a:off x="0" y="0"/>
          <a:ext cx="0" cy="0"/>
          <a:chOff x="0" y="0"/>
          <a:chExt cx="0" cy="0"/>
        </a:xfrm>
      </p:grpSpPr>
    </p:spTree>
    <p:extLst>
      <p:ext uri="{BB962C8B-B14F-4D97-AF65-F5344CB8AC3E}">
        <p14:creationId xmlns:p14="http://schemas.microsoft.com/office/powerpoint/2010/main" val="784229787"/>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15#谢谢">
    <p:bg bwMode="gray">
      <p:bgPr>
        <a:solidFill>
          <a:srgbClr val="FFFFFF"/>
        </a:solidFill>
        <a:effectLst/>
      </p:bgPr>
    </p:bg>
    <p:spTree>
      <p:nvGrpSpPr>
        <p:cNvPr id="1" name=""/>
        <p:cNvGrpSpPr/>
        <p:nvPr/>
      </p:nvGrpSpPr>
      <p:grpSpPr>
        <a:xfrm>
          <a:off x="0" y="0"/>
          <a:ext cx="0" cy="0"/>
          <a:chOff x="0" y="0"/>
          <a:chExt cx="0" cy="0"/>
        </a:xfrm>
      </p:grpSpPr>
      <p:sp>
        <p:nvSpPr>
          <p:cNvPr id="3" name="TextBox 3">
            <a:extLst>
              <a:ext uri="{FF2B5EF4-FFF2-40B4-BE49-F238E27FC236}">
                <a16:creationId xmlns="" xmlns:a16="http://schemas.microsoft.com/office/drawing/2014/main" id="{42AF307D-40F4-EC4C-9108-79E948007529}"/>
              </a:ext>
            </a:extLst>
          </p:cNvPr>
          <p:cNvSpPr txBox="1"/>
          <p:nvPr userDrawn="1"/>
        </p:nvSpPr>
        <p:spPr>
          <a:xfrm>
            <a:off x="607486" y="1402064"/>
            <a:ext cx="3921034" cy="854717"/>
          </a:xfrm>
          <a:prstGeom prst="rect">
            <a:avLst/>
          </a:prstGeom>
          <a:noFill/>
        </p:spPr>
        <p:txBody>
          <a:bodyPr wrap="square" rtlCol="0">
            <a:spAutoFit/>
          </a:bodyPr>
          <a:lstStyle/>
          <a:p>
            <a:pPr algn="l"/>
            <a:r>
              <a:rPr lang="en-US" sz="4940" dirty="0">
                <a:solidFill>
                  <a:schemeClr val="tx1"/>
                </a:solidFill>
              </a:rPr>
              <a:t>Thank you.</a:t>
            </a:r>
          </a:p>
        </p:txBody>
      </p:sp>
    </p:spTree>
    <p:extLst>
      <p:ext uri="{BB962C8B-B14F-4D97-AF65-F5344CB8AC3E}">
        <p14:creationId xmlns:p14="http://schemas.microsoft.com/office/powerpoint/2010/main" val="1306979190"/>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1#修订记录">
    <p:spTree>
      <p:nvGrpSpPr>
        <p:cNvPr id="1" name=""/>
        <p:cNvGrpSpPr/>
        <p:nvPr/>
      </p:nvGrpSpPr>
      <p:grpSpPr>
        <a:xfrm>
          <a:off x="0" y="0"/>
          <a:ext cx="0" cy="0"/>
          <a:chOff x="0" y="0"/>
          <a:chExt cx="0" cy="0"/>
        </a:xfrm>
      </p:grpSpPr>
      <p:sp>
        <p:nvSpPr>
          <p:cNvPr id="31" name="Rectangle 2"/>
          <p:cNvSpPr>
            <a:spLocks noChangeArrowheads="1"/>
          </p:cNvSpPr>
          <p:nvPr userDrawn="1"/>
        </p:nvSpPr>
        <p:spPr bwMode="auto">
          <a:xfrm>
            <a:off x="952501" y="368660"/>
            <a:ext cx="3368597" cy="479425"/>
          </a:xfrm>
          <a:prstGeom prst="rect">
            <a:avLst/>
          </a:prstGeom>
          <a:noFill/>
          <a:ln w="9525">
            <a:noFill/>
            <a:miter lim="800000"/>
            <a:headEnd/>
            <a:tailEnd/>
          </a:ln>
        </p:spPr>
        <p:txBody>
          <a:bodyPr lIns="78258" tIns="39127" rIns="78258" bIns="39127" anchor="ctr"/>
          <a:lstStyle/>
          <a:p>
            <a:pPr marL="0" marR="0" lvl="0" indent="0" algn="l" defTabSz="1001624" rtl="0" eaLnBrk="0" fontAlgn="ctr" latinLnBrk="0" hangingPunct="0">
              <a:lnSpc>
                <a:spcPct val="100000"/>
              </a:lnSpc>
              <a:spcBef>
                <a:spcPct val="0"/>
              </a:spcBef>
              <a:spcAft>
                <a:spcPct val="0"/>
              </a:spcAft>
              <a:buClrTx/>
              <a:buSzTx/>
              <a:buFontTx/>
              <a:buNone/>
              <a:tabLst/>
              <a:defRPr/>
            </a:pPr>
            <a:r>
              <a:rPr lang="en-US" altLang="zh-CN" sz="3500" b="0" baseline="0" dirty="0" smtClean="0">
                <a:solidFill>
                  <a:srgbClr val="404040"/>
                </a:solidFill>
                <a:latin typeface="Huawei Sans" panose="020C0503030203020204" pitchFamily="34" charset="0"/>
                <a:ea typeface="方正兰亭黑简体" panose="02000000000000000000" pitchFamily="2" charset="-122"/>
              </a:rPr>
              <a:t>Revision Record</a:t>
            </a:r>
            <a:endParaRPr lang="zh-CN" altLang="en-US" sz="3500" b="0" baseline="0" dirty="0" smtClean="0">
              <a:solidFill>
                <a:srgbClr val="404040"/>
              </a:solidFill>
              <a:latin typeface="Huawei Sans" panose="020C0503030203020204" pitchFamily="34" charset="0"/>
              <a:ea typeface="方正兰亭黑简体" panose="02000000000000000000" pitchFamily="2" charset="-122"/>
            </a:endParaRPr>
          </a:p>
        </p:txBody>
      </p:sp>
      <p:sp>
        <p:nvSpPr>
          <p:cNvPr id="32" name="Text Box 58"/>
          <p:cNvSpPr txBox="1">
            <a:spLocks noChangeArrowheads="1"/>
          </p:cNvSpPr>
          <p:nvPr userDrawn="1"/>
        </p:nvSpPr>
        <p:spPr bwMode="auto">
          <a:xfrm>
            <a:off x="7487791" y="368660"/>
            <a:ext cx="3996445" cy="523220"/>
          </a:xfrm>
          <a:prstGeom prst="rect">
            <a:avLst/>
          </a:prstGeom>
          <a:noFill/>
          <a:ln w="9525" algn="ctr">
            <a:noFill/>
            <a:miter lim="800000"/>
            <a:headEnd/>
            <a:tailEnd/>
          </a:ln>
        </p:spPr>
        <p:txBody>
          <a:bodyPr wrap="square">
            <a:spAutoFit/>
          </a:bodyPr>
          <a:lstStyle/>
          <a:p>
            <a:pPr fontAlgn="ctr">
              <a:spcBef>
                <a:spcPct val="50000"/>
              </a:spcBef>
            </a:pPr>
            <a:r>
              <a:rPr lang="en-US" altLang="zh-CN" sz="2800" kern="1200" baseline="0" dirty="0" smtClean="0">
                <a:solidFill>
                  <a:srgbClr val="404040"/>
                </a:solidFill>
                <a:latin typeface="Huawei Sans" panose="020C0503030203020204" pitchFamily="34" charset="0"/>
                <a:ea typeface="方正兰亭黑简体" panose="02000000000000000000" pitchFamily="2" charset="-122"/>
                <a:cs typeface="+mn-cs"/>
              </a:rPr>
              <a:t>Do Not Print this Page</a:t>
            </a:r>
            <a:endParaRPr lang="zh-CN" altLang="en-US" sz="2800" kern="1200" baseline="0" dirty="0">
              <a:solidFill>
                <a:srgbClr val="404040"/>
              </a:solidFill>
              <a:latin typeface="Huawei Sans" panose="020C0503030203020204" pitchFamily="34" charset="0"/>
              <a:ea typeface="方正兰亭黑简体" panose="02000000000000000000" pitchFamily="2" charset="-122"/>
              <a:cs typeface="+mn-cs"/>
            </a:endParaRPr>
          </a:p>
        </p:txBody>
      </p:sp>
      <p:graphicFrame>
        <p:nvGraphicFramePr>
          <p:cNvPr id="33" name="Group 3"/>
          <p:cNvGraphicFramePr>
            <a:graphicFrameLocks noGrp="1"/>
          </p:cNvGraphicFramePr>
          <p:nvPr userDrawn="1">
            <p:extLst>
              <p:ext uri="{D42A27DB-BD31-4B8C-83A1-F6EECF244321}">
                <p14:modId xmlns:p14="http://schemas.microsoft.com/office/powerpoint/2010/main" val="3364682108"/>
              </p:ext>
            </p:extLst>
          </p:nvPr>
        </p:nvGraphicFramePr>
        <p:xfrm>
          <a:off x="1007534" y="1383305"/>
          <a:ext cx="10165988" cy="1082675"/>
        </p:xfrm>
        <a:graphic>
          <a:graphicData uri="http://schemas.openxmlformats.org/drawingml/2006/table">
            <a:tbl>
              <a:tblPr/>
              <a:tblGrid>
                <a:gridCol w="3059004">
                  <a:extLst>
                    <a:ext uri="{9D8B030D-6E8A-4147-A177-3AD203B41FA5}">
                      <a16:colId xmlns="" xmlns:a16="http://schemas.microsoft.com/office/drawing/2014/main" val="20000"/>
                    </a:ext>
                  </a:extLst>
                </a:gridCol>
                <a:gridCol w="2155444">
                  <a:extLst>
                    <a:ext uri="{9D8B030D-6E8A-4147-A177-3AD203B41FA5}">
                      <a16:colId xmlns="" xmlns:a16="http://schemas.microsoft.com/office/drawing/2014/main" val="20001"/>
                    </a:ext>
                  </a:extLst>
                </a:gridCol>
                <a:gridCol w="2873927">
                  <a:extLst>
                    <a:ext uri="{9D8B030D-6E8A-4147-A177-3AD203B41FA5}">
                      <a16:colId xmlns="" xmlns:a16="http://schemas.microsoft.com/office/drawing/2014/main" val="20002"/>
                    </a:ext>
                  </a:extLst>
                </a:gridCol>
                <a:gridCol w="2077613">
                  <a:extLst>
                    <a:ext uri="{9D8B030D-6E8A-4147-A177-3AD203B41FA5}">
                      <a16:colId xmlns=""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Code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 Version</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8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Version</a:t>
                      </a: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bl>
          </a:graphicData>
        </a:graphic>
      </p:graphicFrame>
      <p:graphicFrame>
        <p:nvGraphicFramePr>
          <p:cNvPr id="34" name="Group 21"/>
          <p:cNvGraphicFramePr>
            <a:graphicFrameLocks noGrp="1"/>
          </p:cNvGraphicFramePr>
          <p:nvPr userDrawn="1">
            <p:extLst>
              <p:ext uri="{D42A27DB-BD31-4B8C-83A1-F6EECF244321}">
                <p14:modId xmlns:p14="http://schemas.microsoft.com/office/powerpoint/2010/main" val="1632514168"/>
              </p:ext>
            </p:extLst>
          </p:nvPr>
        </p:nvGraphicFramePr>
        <p:xfrm>
          <a:off x="1007533" y="2680416"/>
          <a:ext cx="10177140" cy="3038475"/>
        </p:xfrm>
        <a:graphic>
          <a:graphicData uri="http://schemas.openxmlformats.org/drawingml/2006/table">
            <a:tbl>
              <a:tblPr/>
              <a:tblGrid>
                <a:gridCol w="3085809">
                  <a:extLst>
                    <a:ext uri="{9D8B030D-6E8A-4147-A177-3AD203B41FA5}">
                      <a16:colId xmlns="" xmlns:a16="http://schemas.microsoft.com/office/drawing/2014/main" val="20000"/>
                    </a:ext>
                  </a:extLst>
                </a:gridCol>
                <a:gridCol w="2155920">
                  <a:extLst>
                    <a:ext uri="{9D8B030D-6E8A-4147-A177-3AD203B41FA5}">
                      <a16:colId xmlns="" xmlns:a16="http://schemas.microsoft.com/office/drawing/2014/main" val="20001"/>
                    </a:ext>
                  </a:extLst>
                </a:gridCol>
                <a:gridCol w="2912127">
                  <a:extLst>
                    <a:ext uri="{9D8B030D-6E8A-4147-A177-3AD203B41FA5}">
                      <a16:colId xmlns="" xmlns:a16="http://schemas.microsoft.com/office/drawing/2014/main" val="20002"/>
                    </a:ext>
                  </a:extLst>
                </a:gridCol>
                <a:gridCol w="2023284">
                  <a:extLst>
                    <a:ext uri="{9D8B030D-6E8A-4147-A177-3AD203B41FA5}">
                      <a16:colId xmlns=""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Author/ID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Reviewer/ID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New</a:t>
                      </a:r>
                      <a:r>
                        <a:rPr kumimoji="1" lang="zh-CN"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t>
                      </a: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 Update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5"/>
                  </a:ext>
                </a:extLst>
              </a:tr>
            </a:tbl>
          </a:graphicData>
        </a:graphic>
      </p:graphicFrame>
      <p:sp>
        <p:nvSpPr>
          <p:cNvPr id="35" name="文本占位符 7"/>
          <p:cNvSpPr>
            <a:spLocks noGrp="1"/>
          </p:cNvSpPr>
          <p:nvPr>
            <p:ph type="body" sz="quarter" idx="17" hasCustomPrompt="1"/>
          </p:nvPr>
        </p:nvSpPr>
        <p:spPr>
          <a:xfrm>
            <a:off x="1007535" y="1954509"/>
            <a:ext cx="3024237"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Course Code</a:t>
            </a:r>
          </a:p>
        </p:txBody>
      </p:sp>
      <p:sp>
        <p:nvSpPr>
          <p:cNvPr id="36" name="文本占位符 7"/>
          <p:cNvSpPr>
            <a:spLocks noGrp="1"/>
          </p:cNvSpPr>
          <p:nvPr>
            <p:ph type="body" sz="quarter" idx="18" hasCustomPrompt="1"/>
          </p:nvPr>
        </p:nvSpPr>
        <p:spPr>
          <a:xfrm>
            <a:off x="4079776" y="1954509"/>
            <a:ext cx="21100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Product</a:t>
            </a:r>
          </a:p>
        </p:txBody>
      </p:sp>
      <p:sp>
        <p:nvSpPr>
          <p:cNvPr id="37" name="文本占位符 7"/>
          <p:cNvSpPr>
            <a:spLocks noGrp="1"/>
          </p:cNvSpPr>
          <p:nvPr>
            <p:ph type="body" sz="quarter" idx="19" hasCustomPrompt="1"/>
          </p:nvPr>
        </p:nvSpPr>
        <p:spPr>
          <a:xfrm>
            <a:off x="6239934" y="1954509"/>
            <a:ext cx="284439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smtClean="0"/>
              <a:t>V5R2</a:t>
            </a:r>
            <a:endParaRPr lang="en-US" altLang="zh-CN" dirty="0"/>
          </a:p>
        </p:txBody>
      </p:sp>
      <p:sp>
        <p:nvSpPr>
          <p:cNvPr id="38" name="文本占位符 7"/>
          <p:cNvSpPr>
            <a:spLocks noGrp="1"/>
          </p:cNvSpPr>
          <p:nvPr>
            <p:ph type="body" sz="quarter" idx="20" hasCustomPrompt="1"/>
          </p:nvPr>
        </p:nvSpPr>
        <p:spPr>
          <a:xfrm>
            <a:off x="9084333" y="1954509"/>
            <a:ext cx="2089190"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smtClean="0"/>
              <a:t>V1.0</a:t>
            </a:r>
            <a:endParaRPr lang="en-US" altLang="zh-CN" dirty="0"/>
          </a:p>
        </p:txBody>
      </p:sp>
      <p:sp>
        <p:nvSpPr>
          <p:cNvPr id="39" name="文本占位符 7"/>
          <p:cNvSpPr>
            <a:spLocks noGrp="1"/>
          </p:cNvSpPr>
          <p:nvPr>
            <p:ph type="body" sz="quarter" idx="13" hasCustomPrompt="1"/>
          </p:nvPr>
        </p:nvSpPr>
        <p:spPr>
          <a:xfrm>
            <a:off x="1007533" y="3239574"/>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0" name="文本占位符 7"/>
          <p:cNvSpPr>
            <a:spLocks noGrp="1"/>
          </p:cNvSpPr>
          <p:nvPr>
            <p:ph type="body" sz="quarter" idx="14" hasCustomPrompt="1"/>
          </p:nvPr>
        </p:nvSpPr>
        <p:spPr>
          <a:xfrm>
            <a:off x="4079776" y="3239574"/>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1" name="文本占位符 7"/>
          <p:cNvSpPr>
            <a:spLocks noGrp="1"/>
          </p:cNvSpPr>
          <p:nvPr>
            <p:ph type="body" sz="quarter" idx="15" hasCustomPrompt="1"/>
          </p:nvPr>
        </p:nvSpPr>
        <p:spPr>
          <a:xfrm>
            <a:off x="6239933" y="3239574"/>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2" name="文本占位符 7"/>
          <p:cNvSpPr>
            <a:spLocks noGrp="1"/>
          </p:cNvSpPr>
          <p:nvPr>
            <p:ph type="body" sz="quarter" idx="16" hasCustomPrompt="1"/>
          </p:nvPr>
        </p:nvSpPr>
        <p:spPr>
          <a:xfrm>
            <a:off x="9168341" y="3239574"/>
            <a:ext cx="20107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3" name="文本占位符 7">
            <a:extLst>
              <a:ext uri="{FF2B5EF4-FFF2-40B4-BE49-F238E27FC236}">
                <a16:creationId xmlns="" xmlns:a16="http://schemas.microsoft.com/office/drawing/2014/main" id="{44F86C3E-C49E-485B-8EB0-960F41282238}"/>
              </a:ext>
            </a:extLst>
          </p:cNvPr>
          <p:cNvSpPr>
            <a:spLocks noGrp="1"/>
          </p:cNvSpPr>
          <p:nvPr>
            <p:ph type="body" sz="quarter" idx="21" hasCustomPrompt="1"/>
          </p:nvPr>
        </p:nvSpPr>
        <p:spPr>
          <a:xfrm>
            <a:off x="1019436" y="3758738"/>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4" name="文本占位符 7">
            <a:extLst>
              <a:ext uri="{FF2B5EF4-FFF2-40B4-BE49-F238E27FC236}">
                <a16:creationId xmlns="" xmlns:a16="http://schemas.microsoft.com/office/drawing/2014/main" id="{DB3D228B-4BFD-4782-B68D-12F66EA8C589}"/>
              </a:ext>
            </a:extLst>
          </p:cNvPr>
          <p:cNvSpPr>
            <a:spLocks noGrp="1"/>
          </p:cNvSpPr>
          <p:nvPr>
            <p:ph type="body" sz="quarter" idx="22" hasCustomPrompt="1"/>
          </p:nvPr>
        </p:nvSpPr>
        <p:spPr>
          <a:xfrm>
            <a:off x="4091679" y="3758738"/>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5" name="文本占位符 7">
            <a:extLst>
              <a:ext uri="{FF2B5EF4-FFF2-40B4-BE49-F238E27FC236}">
                <a16:creationId xmlns="" xmlns:a16="http://schemas.microsoft.com/office/drawing/2014/main" id="{FECCD724-6B1F-4104-8A9B-6B6764A3F859}"/>
              </a:ext>
            </a:extLst>
          </p:cNvPr>
          <p:cNvSpPr>
            <a:spLocks noGrp="1"/>
          </p:cNvSpPr>
          <p:nvPr>
            <p:ph type="body" sz="quarter" idx="23" hasCustomPrompt="1"/>
          </p:nvPr>
        </p:nvSpPr>
        <p:spPr>
          <a:xfrm>
            <a:off x="6251836" y="3758738"/>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6" name="文本占位符 7">
            <a:extLst>
              <a:ext uri="{FF2B5EF4-FFF2-40B4-BE49-F238E27FC236}">
                <a16:creationId xmlns="" xmlns:a16="http://schemas.microsoft.com/office/drawing/2014/main" id="{57E1C633-41F6-4A25-9DB3-D6799CE610DD}"/>
              </a:ext>
            </a:extLst>
          </p:cNvPr>
          <p:cNvSpPr>
            <a:spLocks noGrp="1"/>
          </p:cNvSpPr>
          <p:nvPr>
            <p:ph type="body" sz="quarter" idx="24" hasCustomPrompt="1"/>
          </p:nvPr>
        </p:nvSpPr>
        <p:spPr>
          <a:xfrm>
            <a:off x="9180244" y="3758738"/>
            <a:ext cx="2016166"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7" name="文本占位符 7">
            <a:extLst>
              <a:ext uri="{FF2B5EF4-FFF2-40B4-BE49-F238E27FC236}">
                <a16:creationId xmlns="" xmlns:a16="http://schemas.microsoft.com/office/drawing/2014/main" id="{C68CBD59-B896-4217-9781-389A1B11CE8D}"/>
              </a:ext>
            </a:extLst>
          </p:cNvPr>
          <p:cNvSpPr>
            <a:spLocks noGrp="1"/>
          </p:cNvSpPr>
          <p:nvPr>
            <p:ph type="body" sz="quarter" idx="25" hasCustomPrompt="1"/>
          </p:nvPr>
        </p:nvSpPr>
        <p:spPr>
          <a:xfrm>
            <a:off x="995796" y="4227621"/>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8" name="文本占位符 7">
            <a:extLst>
              <a:ext uri="{FF2B5EF4-FFF2-40B4-BE49-F238E27FC236}">
                <a16:creationId xmlns="" xmlns:a16="http://schemas.microsoft.com/office/drawing/2014/main" id="{791E82EE-AF55-486C-953D-3BD5CEE81CE4}"/>
              </a:ext>
            </a:extLst>
          </p:cNvPr>
          <p:cNvSpPr>
            <a:spLocks noGrp="1"/>
          </p:cNvSpPr>
          <p:nvPr>
            <p:ph type="body" sz="quarter" idx="26" hasCustomPrompt="1"/>
          </p:nvPr>
        </p:nvSpPr>
        <p:spPr>
          <a:xfrm>
            <a:off x="4068039" y="4227621"/>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9" name="文本占位符 7">
            <a:extLst>
              <a:ext uri="{FF2B5EF4-FFF2-40B4-BE49-F238E27FC236}">
                <a16:creationId xmlns="" xmlns:a16="http://schemas.microsoft.com/office/drawing/2014/main" id="{0F4FBCD0-2E04-4942-AFAF-B2774F425FB6}"/>
              </a:ext>
            </a:extLst>
          </p:cNvPr>
          <p:cNvSpPr>
            <a:spLocks noGrp="1"/>
          </p:cNvSpPr>
          <p:nvPr>
            <p:ph type="body" sz="quarter" idx="27" hasCustomPrompt="1"/>
          </p:nvPr>
        </p:nvSpPr>
        <p:spPr>
          <a:xfrm>
            <a:off x="6228196" y="4227621"/>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0" name="文本占位符 7">
            <a:extLst>
              <a:ext uri="{FF2B5EF4-FFF2-40B4-BE49-F238E27FC236}">
                <a16:creationId xmlns="" xmlns:a16="http://schemas.microsoft.com/office/drawing/2014/main" id="{701F8BDF-8D3E-4528-8B32-92CDA38CF25C}"/>
              </a:ext>
            </a:extLst>
          </p:cNvPr>
          <p:cNvSpPr>
            <a:spLocks noGrp="1"/>
          </p:cNvSpPr>
          <p:nvPr>
            <p:ph type="body" sz="quarter" idx="28" hasCustomPrompt="1"/>
          </p:nvPr>
        </p:nvSpPr>
        <p:spPr>
          <a:xfrm>
            <a:off x="9156604" y="4227621"/>
            <a:ext cx="2039806"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1" name="文本占位符 7">
            <a:extLst>
              <a:ext uri="{FF2B5EF4-FFF2-40B4-BE49-F238E27FC236}">
                <a16:creationId xmlns="" xmlns:a16="http://schemas.microsoft.com/office/drawing/2014/main" id="{2DAE044E-F1B2-424B-BDD0-3E92A10C4695}"/>
              </a:ext>
            </a:extLst>
          </p:cNvPr>
          <p:cNvSpPr>
            <a:spLocks noGrp="1"/>
          </p:cNvSpPr>
          <p:nvPr>
            <p:ph type="body" sz="quarter" idx="29" hasCustomPrompt="1"/>
          </p:nvPr>
        </p:nvSpPr>
        <p:spPr>
          <a:xfrm>
            <a:off x="1019436" y="4731677"/>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2" name="文本占位符 7">
            <a:extLst>
              <a:ext uri="{FF2B5EF4-FFF2-40B4-BE49-F238E27FC236}">
                <a16:creationId xmlns="" xmlns:a16="http://schemas.microsoft.com/office/drawing/2014/main" id="{19929436-360F-44DC-A864-1DA42B59198F}"/>
              </a:ext>
            </a:extLst>
          </p:cNvPr>
          <p:cNvSpPr>
            <a:spLocks noGrp="1"/>
          </p:cNvSpPr>
          <p:nvPr>
            <p:ph type="body" sz="quarter" idx="30" hasCustomPrompt="1"/>
          </p:nvPr>
        </p:nvSpPr>
        <p:spPr>
          <a:xfrm>
            <a:off x="4091679" y="4731677"/>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3" name="文本占位符 7">
            <a:extLst>
              <a:ext uri="{FF2B5EF4-FFF2-40B4-BE49-F238E27FC236}">
                <a16:creationId xmlns="" xmlns:a16="http://schemas.microsoft.com/office/drawing/2014/main" id="{E3F04EDE-0D87-45F2-9033-289878AAF2FA}"/>
              </a:ext>
            </a:extLst>
          </p:cNvPr>
          <p:cNvSpPr>
            <a:spLocks noGrp="1"/>
          </p:cNvSpPr>
          <p:nvPr>
            <p:ph type="body" sz="quarter" idx="31" hasCustomPrompt="1"/>
          </p:nvPr>
        </p:nvSpPr>
        <p:spPr>
          <a:xfrm>
            <a:off x="6251836" y="4731677"/>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4" name="文本占位符 7">
            <a:extLst>
              <a:ext uri="{FF2B5EF4-FFF2-40B4-BE49-F238E27FC236}">
                <a16:creationId xmlns="" xmlns:a16="http://schemas.microsoft.com/office/drawing/2014/main" id="{3F9FD2BB-87FB-42F0-8418-F87E96763F68}"/>
              </a:ext>
            </a:extLst>
          </p:cNvPr>
          <p:cNvSpPr>
            <a:spLocks noGrp="1"/>
          </p:cNvSpPr>
          <p:nvPr>
            <p:ph type="body" sz="quarter" idx="32" hasCustomPrompt="1"/>
          </p:nvPr>
        </p:nvSpPr>
        <p:spPr>
          <a:xfrm>
            <a:off x="9180244" y="4731677"/>
            <a:ext cx="2004429"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5" name="文本占位符 7">
            <a:extLst>
              <a:ext uri="{FF2B5EF4-FFF2-40B4-BE49-F238E27FC236}">
                <a16:creationId xmlns="" xmlns:a16="http://schemas.microsoft.com/office/drawing/2014/main" id="{450C36C1-EC46-4EAC-8A54-EFB2EF58F730}"/>
              </a:ext>
            </a:extLst>
          </p:cNvPr>
          <p:cNvSpPr>
            <a:spLocks noGrp="1"/>
          </p:cNvSpPr>
          <p:nvPr>
            <p:ph type="body" sz="quarter" idx="33" hasCustomPrompt="1"/>
          </p:nvPr>
        </p:nvSpPr>
        <p:spPr>
          <a:xfrm>
            <a:off x="995796" y="5199729"/>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6" name="文本占位符 7">
            <a:extLst>
              <a:ext uri="{FF2B5EF4-FFF2-40B4-BE49-F238E27FC236}">
                <a16:creationId xmlns="" xmlns:a16="http://schemas.microsoft.com/office/drawing/2014/main" id="{06E305FB-6351-4BDD-B27A-CA91C0B55424}"/>
              </a:ext>
            </a:extLst>
          </p:cNvPr>
          <p:cNvSpPr>
            <a:spLocks noGrp="1"/>
          </p:cNvSpPr>
          <p:nvPr>
            <p:ph type="body" sz="quarter" idx="34" hasCustomPrompt="1"/>
          </p:nvPr>
        </p:nvSpPr>
        <p:spPr>
          <a:xfrm>
            <a:off x="4068039" y="5199729"/>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7" name="文本占位符 7">
            <a:extLst>
              <a:ext uri="{FF2B5EF4-FFF2-40B4-BE49-F238E27FC236}">
                <a16:creationId xmlns="" xmlns:a16="http://schemas.microsoft.com/office/drawing/2014/main" id="{986CE630-9BBE-44AB-B3AC-29A48255E185}"/>
              </a:ext>
            </a:extLst>
          </p:cNvPr>
          <p:cNvSpPr>
            <a:spLocks noGrp="1"/>
          </p:cNvSpPr>
          <p:nvPr>
            <p:ph type="body" sz="quarter" idx="35" hasCustomPrompt="1"/>
          </p:nvPr>
        </p:nvSpPr>
        <p:spPr>
          <a:xfrm>
            <a:off x="6228196" y="5199729"/>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8" name="文本占位符 7">
            <a:extLst>
              <a:ext uri="{FF2B5EF4-FFF2-40B4-BE49-F238E27FC236}">
                <a16:creationId xmlns="" xmlns:a16="http://schemas.microsoft.com/office/drawing/2014/main" id="{4DDD786F-E21B-4BBC-A377-D2EC3EE50688}"/>
              </a:ext>
            </a:extLst>
          </p:cNvPr>
          <p:cNvSpPr>
            <a:spLocks noGrp="1"/>
          </p:cNvSpPr>
          <p:nvPr>
            <p:ph type="body" sz="quarter" idx="36" hasCustomPrompt="1"/>
          </p:nvPr>
        </p:nvSpPr>
        <p:spPr>
          <a:xfrm>
            <a:off x="9156604" y="5199729"/>
            <a:ext cx="2016221"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Tree>
    <p:extLst>
      <p:ext uri="{BB962C8B-B14F-4D97-AF65-F5344CB8AC3E}">
        <p14:creationId xmlns:p14="http://schemas.microsoft.com/office/powerpoint/2010/main" val="2815196647"/>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3#前言">
    <p:bg bwMode="auto">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hasCustomPrompt="1"/>
          </p:nvPr>
        </p:nvSpPr>
        <p:spPr>
          <a:xfrm>
            <a:off x="1019174" y="1844675"/>
            <a:ext cx="10153651" cy="4082668"/>
          </a:xfrm>
          <a:prstGeom prst="rect">
            <a:avLst/>
          </a:prstGeom>
        </p:spPr>
        <p:txBody>
          <a:bodyPr/>
          <a:lstStyle>
            <a:lvl1pPr marL="302279" indent="-302279" algn="just" eaLnBrk="1" fontAlgn="ctr" hangingPunct="1">
              <a:buClrTx/>
              <a:buSzPct val="50000"/>
              <a:buFont typeface="Wingdings" panose="05000000000000000000" pitchFamily="2" charset="2"/>
              <a:buChar char="l"/>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eaLnBrk="1" hangingPunct="1"/>
            <a:r>
              <a:rPr lang="en-US" altLang="zh-CN" dirty="0" smtClean="0"/>
              <a:t>The chapter describes ...</a:t>
            </a:r>
            <a:endParaRPr lang="zh-CN" altLang="en-US" dirty="0" smtClean="0"/>
          </a:p>
          <a:p>
            <a:pPr lvl="1"/>
            <a:r>
              <a:rPr lang="zh-CN" altLang="en-US" dirty="0" smtClean="0"/>
              <a:t>第二级</a:t>
            </a:r>
            <a:endParaRPr lang="zh-CN" altLang="en-US" dirty="0"/>
          </a:p>
          <a:p>
            <a:pPr lvl="2"/>
            <a:r>
              <a:rPr lang="zh-CN" altLang="en-US" dirty="0"/>
              <a:t>第三级</a:t>
            </a:r>
          </a:p>
          <a:p>
            <a:pPr lvl="3"/>
            <a:r>
              <a:rPr lang="zh-CN" altLang="en-US" dirty="0"/>
              <a:t>第四级</a:t>
            </a:r>
          </a:p>
          <a:p>
            <a:pPr lvl="4"/>
            <a:r>
              <a:rPr lang="zh-CN" altLang="en-US" dirty="0"/>
              <a:t>第五级</a:t>
            </a:r>
          </a:p>
          <a:p>
            <a:pPr eaLnBrk="1" hangingPunct="1"/>
            <a:endParaRPr lang="en-US" altLang="zh-CN" dirty="0"/>
          </a:p>
        </p:txBody>
      </p:sp>
      <p:cxnSp>
        <p:nvCxnSpPr>
          <p:cNvPr id="14"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2160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a16="http://schemas.microsoft.com/office/drawing/2014/main" xmlns="" id="{568EC886-2612-1F43-AB51-21A76A078357}"/>
              </a:ext>
            </a:extLst>
          </p:cNvPr>
          <p:cNvSpPr txBox="1"/>
          <p:nvPr userDrawn="1"/>
        </p:nvSpPr>
        <p:spPr>
          <a:xfrm>
            <a:off x="918916" y="630373"/>
            <a:ext cx="2398413" cy="707886"/>
          </a:xfrm>
          <a:prstGeom prst="rect">
            <a:avLst/>
          </a:prstGeom>
          <a:noFill/>
        </p:spPr>
        <p:txBody>
          <a:bodyPr wrap="none" rtlCol="0">
            <a:spAutoFit/>
          </a:bodyPr>
          <a:lstStyle/>
          <a:p>
            <a:pPr marL="0" marR="0" lvl="0" indent="0" algn="l" defTabSz="914478" rtl="0" eaLnBrk="1" fontAlgn="auto" latinLnBrk="0" hangingPunct="1">
              <a:lnSpc>
                <a:spcPct val="100000"/>
              </a:lnSpc>
              <a:spcBef>
                <a:spcPts val="0"/>
              </a:spcBef>
              <a:spcAft>
                <a:spcPts val="0"/>
              </a:spcAft>
              <a:buClrTx/>
              <a:buSzTx/>
              <a:buFontTx/>
              <a:buNone/>
              <a:tabLst/>
              <a:defRPr/>
            </a:pPr>
            <a:r>
              <a:rPr lang="en-US" altLang="zh-CN" sz="4000" b="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Foreword</a:t>
            </a:r>
            <a:endParaRPr lang="zh-CN" altLang="en-US" sz="4000" b="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963532537"/>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4#目标">
    <p:bg bwMode="auto">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hasCustomPrompt="1"/>
          </p:nvPr>
        </p:nvSpPr>
        <p:spPr>
          <a:xfrm>
            <a:off x="1019174" y="1844675"/>
            <a:ext cx="10153651" cy="4082668"/>
          </a:xfrm>
          <a:prstGeom prst="rect">
            <a:avLst/>
          </a:prstGeom>
        </p:spPr>
        <p:txBody>
          <a:bodyPr/>
          <a:lstStyle>
            <a:lvl1pPr marL="0" marR="0" indent="0" algn="just" defTabSz="914034" rtl="0" eaLnBrk="1" fontAlgn="ctr" latinLnBrk="0" hangingPunct="1">
              <a:lnSpc>
                <a:spcPct val="140000"/>
              </a:lnSpc>
              <a:spcBef>
                <a:spcPts val="792"/>
              </a:spcBef>
              <a:spcAft>
                <a:spcPts val="0"/>
              </a:spcAft>
              <a:buClrTx/>
              <a:buSzPct val="50000"/>
              <a:buFont typeface="Wingdings" panose="05000000000000000000" pitchFamily="2" charset="2"/>
              <a:buNone/>
              <a:tabLst/>
              <a:defRPr kumimoji="0" lang="en-US" altLang="zh-CN" sz="2200" b="0" i="0" u="none" strike="noStrike" kern="0" cap="none" spc="0" normalizeH="0" baseline="0" noProof="0" smtClean="0">
                <a:ln>
                  <a:noFill/>
                </a:ln>
                <a:solidFill>
                  <a:srgbClr val="000000"/>
                </a:solidFill>
                <a:effectLst/>
                <a:uLnTx/>
                <a:uFillTx/>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marL="302279" marR="0" lvl="0" indent="-302279" algn="just" defTabSz="914034" rtl="0" eaLnBrk="1" fontAlgn="ctr" latinLnBrk="0" hangingPunct="1">
              <a:lnSpc>
                <a:spcPct val="140000"/>
              </a:lnSpc>
              <a:spcBef>
                <a:spcPts val="792"/>
              </a:spcBef>
              <a:spcAft>
                <a:spcPts val="0"/>
              </a:spcAft>
              <a:buClrTx/>
              <a:buSzPct val="50000"/>
              <a:buFont typeface="Wingdings" panose="05000000000000000000" pitchFamily="2" charset="2"/>
              <a:buChar char="l"/>
              <a:tabLst/>
              <a:defRPr/>
            </a:pPr>
            <a:r>
              <a:rPr kumimoji="0" lang="en-US" altLang="zh-CN" sz="2200" b="0" i="0" u="none" strike="noStrike" kern="0" cap="none" spc="0" normalizeH="0" baseline="0" noProof="0" dirty="0" smtClean="0">
                <a:ln>
                  <a:noFill/>
                </a:ln>
                <a:solidFill>
                  <a:srgbClr val="000000"/>
                </a:solidFill>
                <a:effectLst/>
                <a:uLnTx/>
                <a:uFillTx/>
                <a:latin typeface="+mn-lt"/>
                <a:ea typeface="+mn-ea"/>
                <a:cs typeface="+mn-cs"/>
              </a:rPr>
              <a:t>On completion of this course, you will be able to:</a:t>
            </a:r>
            <a:endParaRPr lang="en-US" altLang="zh-CN" dirty="0" smtClean="0"/>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a:p>
            <a:pPr eaLnBrk="1" hangingPunct="1"/>
            <a:endParaRPr lang="en-US" altLang="zh-CN" dirty="0"/>
          </a:p>
        </p:txBody>
      </p:sp>
      <p:cxnSp>
        <p:nvCxnSpPr>
          <p:cNvPr id="14"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2340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a16="http://schemas.microsoft.com/office/drawing/2014/main" xmlns="" id="{568EC886-2612-1F43-AB51-21A76A078357}"/>
              </a:ext>
            </a:extLst>
          </p:cNvPr>
          <p:cNvSpPr txBox="1"/>
          <p:nvPr userDrawn="1"/>
        </p:nvSpPr>
        <p:spPr>
          <a:xfrm>
            <a:off x="918916" y="630373"/>
            <a:ext cx="2576346" cy="707886"/>
          </a:xfrm>
          <a:prstGeom prst="rect">
            <a:avLst/>
          </a:prstGeom>
          <a:noFill/>
        </p:spPr>
        <p:txBody>
          <a:bodyPr wrap="none" rtlCol="0">
            <a:spAutoFit/>
          </a:bodyPr>
          <a:lstStyle/>
          <a:p>
            <a:pPr lvl="0" fontAlgn="ctr"/>
            <a:r>
              <a:rPr lang="en-US" altLang="zh-CN" sz="400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Objectives</a:t>
            </a:r>
            <a:endParaRPr lang="en-US" altLang="zh-CN" sz="400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142003276"/>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5#目录">
    <p:bg bwMode="auto">
      <p:bgPr>
        <a:solidFill>
          <a:srgbClr val="EBEBEB"/>
        </a:solidFill>
        <a:effectLst/>
      </p:bgPr>
    </p:bg>
    <p:spTree>
      <p:nvGrpSpPr>
        <p:cNvPr id="1" name=""/>
        <p:cNvGrpSpPr/>
        <p:nvPr/>
      </p:nvGrpSpPr>
      <p:grpSpPr>
        <a:xfrm>
          <a:off x="0" y="0"/>
          <a:ext cx="0" cy="0"/>
          <a:chOff x="0" y="0"/>
          <a:chExt cx="0" cy="0"/>
        </a:xfrm>
      </p:grpSpPr>
      <p:sp>
        <p:nvSpPr>
          <p:cNvPr id="29" name="文本占位符 6"/>
          <p:cNvSpPr>
            <a:spLocks noGrp="1"/>
          </p:cNvSpPr>
          <p:nvPr>
            <p:ph type="body" sz="quarter" idx="10" hasCustomPrompt="1"/>
          </p:nvPr>
        </p:nvSpPr>
        <p:spPr>
          <a:xfrm>
            <a:off x="1019175" y="1844675"/>
            <a:ext cx="10153650" cy="4068811"/>
          </a:xfrm>
          <a:prstGeom prst="rect">
            <a:avLst/>
          </a:prstGeom>
        </p:spPr>
        <p:txBody>
          <a:bodyPr/>
          <a:lstStyle>
            <a:lvl1pPr marL="457017" marR="0" indent="-457017" algn="just" defTabSz="801367" rtl="0" eaLnBrk="1" fontAlgn="ctr" latinLnBrk="0" hangingPunct="1">
              <a:lnSpc>
                <a:spcPct val="140000"/>
              </a:lnSpc>
              <a:spcBef>
                <a:spcPct val="30000"/>
              </a:spcBef>
              <a:spcAft>
                <a:spcPct val="0"/>
              </a:spcAft>
              <a:buClrTx/>
              <a:buSzPct val="100000"/>
              <a:buFont typeface="+mj-lt"/>
              <a:buAutoNum type="arabicPeriod"/>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fontAlgn="ctr">
              <a:buClrTx/>
              <a:buSzPct val="100000"/>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2pPr>
            <a:lvl3pPr>
              <a:defRPr/>
            </a:lvl3pPr>
            <a:lvl5pPr>
              <a:buNone/>
              <a:defRPr/>
            </a:lvl5pPr>
          </a:lstStyle>
          <a:p>
            <a:pPr marL="457200" indent="-457200">
              <a:buSzPct val="100000"/>
              <a:buFont typeface="+mj-lt"/>
              <a:buAutoNum type="arabicPeriod"/>
            </a:pPr>
            <a:r>
              <a:rPr lang="zh-CN" altLang="en-US" dirty="0"/>
              <a:t>一级目录一</a:t>
            </a:r>
            <a:endParaRPr lang="en-US" altLang="zh-CN" dirty="0"/>
          </a:p>
          <a:p>
            <a:pPr marL="653788" lvl="1" indent="-457017">
              <a:buSzPct val="100000"/>
              <a:buFont typeface="+mj-lt"/>
              <a:buAutoNum type="arabicPeriod"/>
            </a:pPr>
            <a:endParaRPr lang="en-US" altLang="zh-CN" dirty="0"/>
          </a:p>
          <a:p>
            <a:pPr marL="457200" indent="-457200">
              <a:buSzPct val="100000"/>
              <a:buFont typeface="+mj-lt"/>
              <a:buAutoNum type="arabicPeriod"/>
            </a:pPr>
            <a:r>
              <a:rPr lang="zh-CN" altLang="en-US" dirty="0"/>
              <a:t>一级目录二</a:t>
            </a:r>
            <a:endParaRPr lang="en-US" altLang="zh-CN" dirty="0"/>
          </a:p>
          <a:p>
            <a:pPr marL="457200" indent="-457200">
              <a:buSzPct val="100000"/>
              <a:buFont typeface="+mj-lt"/>
              <a:buAutoNum type="arabicPeriod"/>
            </a:pPr>
            <a:r>
              <a:rPr lang="zh-CN" altLang="en-US" dirty="0"/>
              <a:t>一级目录三</a:t>
            </a:r>
            <a:endParaRPr lang="en-US" altLang="zh-CN" dirty="0"/>
          </a:p>
          <a:p>
            <a:pPr marL="457200" indent="-457200">
              <a:buSzPct val="100000"/>
              <a:buFont typeface="+mj-lt"/>
              <a:buAutoNum type="arabicPeriod"/>
            </a:pPr>
            <a:r>
              <a:rPr lang="zh-CN" altLang="en-US" dirty="0"/>
              <a:t>一级目录四</a:t>
            </a:r>
            <a:endParaRPr lang="en-US" altLang="zh-CN" dirty="0"/>
          </a:p>
          <a:p>
            <a:endParaRPr lang="zh-CN" altLang="en-US" dirty="0"/>
          </a:p>
        </p:txBody>
      </p:sp>
      <p:cxnSp>
        <p:nvCxnSpPr>
          <p:cNvPr id="28"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2016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30" name="文本框 16">
            <a:extLst>
              <a:ext uri="{FF2B5EF4-FFF2-40B4-BE49-F238E27FC236}">
                <a16:creationId xmlns:a16="http://schemas.microsoft.com/office/drawing/2014/main" xmlns="" id="{568EC886-2612-1F43-AB51-21A76A078357}"/>
              </a:ext>
            </a:extLst>
          </p:cNvPr>
          <p:cNvSpPr txBox="1"/>
          <p:nvPr userDrawn="1"/>
        </p:nvSpPr>
        <p:spPr>
          <a:xfrm>
            <a:off x="918916" y="630373"/>
            <a:ext cx="2252540" cy="707886"/>
          </a:xfrm>
          <a:prstGeom prst="rect">
            <a:avLst/>
          </a:prstGeom>
          <a:noFill/>
        </p:spPr>
        <p:txBody>
          <a:bodyPr wrap="none" rtlCol="0">
            <a:spAutoFit/>
          </a:bodyPr>
          <a:lstStyle>
            <a:defPPr>
              <a:defRPr lang="en-US"/>
            </a:defPPr>
            <a:lvl1pPr defTabSz="1001223" eaLnBrk="0" fontAlgn="ctr" hangingPunct="0">
              <a:defRPr sz="3640" b="0" baseline="0">
                <a:solidFill>
                  <a:schemeClr val="tx1">
                    <a:lumMod val="75000"/>
                    <a:lumOff val="25000"/>
                  </a:schemeClr>
                </a:solidFill>
                <a:latin typeface="Huawei Sans" panose="020C0503030203020204" pitchFamily="34" charset="0"/>
                <a:ea typeface="方正兰亭黑简体" panose="02000000000000000000" pitchFamily="2" charset="-122"/>
                <a:cs typeface="Huawei Sans" panose="020C0503030203020204" pitchFamily="34" charset="0"/>
              </a:defRPr>
            </a:lvl1pPr>
          </a:lstStyle>
          <a:p>
            <a:pPr algn="l" defTabSz="1001624" eaLnBrk="0" fontAlgn="ctr" hangingPunct="0"/>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Contents</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927270648"/>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6#本节概述和学习目标(可选)">
    <p:bg>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p:nvPr>
        </p:nvSpPr>
        <p:spPr>
          <a:xfrm>
            <a:off x="1019174" y="1844675"/>
            <a:ext cx="10153651" cy="4082668"/>
          </a:xfrm>
          <a:prstGeom prst="rect">
            <a:avLst/>
          </a:prstGeom>
        </p:spPr>
        <p:txBody>
          <a:bodyPr/>
          <a:lstStyle>
            <a:lvl1pPr marL="302279" indent="-302279" algn="just" fontAlgn="ctr">
              <a:buClrTx/>
              <a:buSzPct val="50000"/>
              <a:buFont typeface="Wingdings" panose="05000000000000000000" pitchFamily="2" charset="2"/>
              <a:buChar char="l"/>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a:p>
            <a:pPr eaLnBrk="1" hangingPunct="1"/>
            <a:endParaRPr lang="en-US" altLang="zh-CN" dirty="0"/>
          </a:p>
        </p:txBody>
      </p:sp>
      <p:cxnSp>
        <p:nvCxnSpPr>
          <p:cNvPr id="14"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5688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a16="http://schemas.microsoft.com/office/drawing/2014/main" xmlns="" id="{568EC886-2612-1F43-AB51-21A76A078357}"/>
              </a:ext>
            </a:extLst>
          </p:cNvPr>
          <p:cNvSpPr txBox="1"/>
          <p:nvPr userDrawn="1"/>
        </p:nvSpPr>
        <p:spPr>
          <a:xfrm>
            <a:off x="918916" y="630373"/>
            <a:ext cx="5950668" cy="707886"/>
          </a:xfrm>
          <a:prstGeom prst="rect">
            <a:avLst/>
          </a:prstGeom>
          <a:noFill/>
        </p:spPr>
        <p:txBody>
          <a:bodyPr wrap="none" rtlCol="0">
            <a:spAutoFit/>
          </a:bodyPr>
          <a:lstStyle/>
          <a:p>
            <a:pPr lvl="0" fontAlgn="ctr"/>
            <a:r>
              <a:rPr lang="en-US" altLang="zh-CN" sz="40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Overview and Objectives</a:t>
            </a:r>
            <a:endPar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760882015"/>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10#思考题">
    <p:spTree>
      <p:nvGrpSpPr>
        <p:cNvPr id="1" name=""/>
        <p:cNvGrpSpPr/>
        <p:nvPr/>
      </p:nvGrpSpPr>
      <p:grpSpPr>
        <a:xfrm>
          <a:off x="0" y="0"/>
          <a:ext cx="0" cy="0"/>
          <a:chOff x="0" y="0"/>
          <a:chExt cx="0" cy="0"/>
        </a:xfrm>
      </p:grpSpPr>
      <p:sp>
        <p:nvSpPr>
          <p:cNvPr id="4" name="文本占位符 6"/>
          <p:cNvSpPr>
            <a:spLocks noGrp="1"/>
          </p:cNvSpPr>
          <p:nvPr>
            <p:ph type="body" sz="quarter" idx="10" hasCustomPrompt="1"/>
          </p:nvPr>
        </p:nvSpPr>
        <p:spPr>
          <a:xfrm>
            <a:off x="1019176" y="1844675"/>
            <a:ext cx="10153650" cy="4068812"/>
          </a:xfrm>
          <a:prstGeom prst="rect">
            <a:avLst/>
          </a:prstGeom>
        </p:spPr>
        <p:txBody>
          <a:bodyPr/>
          <a:lstStyle>
            <a:lvl1pPr marL="457200" marR="0" indent="-457200" algn="just" defTabSz="801688" rtl="0" eaLnBrk="1" fontAlgn="ctr" latinLnBrk="0" hangingPunct="1">
              <a:lnSpc>
                <a:spcPct val="140000"/>
              </a:lnSpc>
              <a:spcBef>
                <a:spcPct val="30000"/>
              </a:spcBef>
              <a:spcAft>
                <a:spcPct val="0"/>
              </a:spcAft>
              <a:buClr>
                <a:schemeClr val="tx1"/>
              </a:buClr>
              <a:buSzPct val="100000"/>
              <a:buFont typeface="+mj-lt"/>
              <a:buAutoNum type="arabicPeriod"/>
              <a:tabLst/>
              <a:defRPr sz="2000" baseline="0">
                <a:latin typeface="Huawei Sans" panose="020C0503030203020204" pitchFamily="34" charset="0"/>
                <a:ea typeface="方正兰亭黑简体" panose="02000000000000000000" pitchFamily="2" charset="-122"/>
                <a:cs typeface="Huawei Sans" panose="020C0503030203020204" pitchFamily="34" charset="0"/>
              </a:defRPr>
            </a:lvl1pPr>
            <a:lvl2pPr marL="744537" indent="-342900" algn="just" fontAlgn="ctr">
              <a:buSzPct val="100000"/>
              <a:buFont typeface="+mj-lt"/>
              <a:buAutoNum type="alphaUcPeriod"/>
              <a:defRPr sz="1800" baseline="0">
                <a:latin typeface="Huawei Sans" panose="020C0503030203020204" pitchFamily="34" charset="0"/>
              </a:defRPr>
            </a:lvl2pPr>
            <a:lvl3pPr>
              <a:defRPr/>
            </a:lvl3pPr>
            <a:lvl5pPr>
              <a:buNone/>
              <a:defRPr/>
            </a:lvl5pPr>
          </a:lstStyle>
          <a:p>
            <a:pPr marL="457200" marR="0" lvl="0" indent="-457200" algn="just" defTabSz="801688">
              <a:spcBef>
                <a:spcPct val="30000"/>
              </a:spcBef>
              <a:spcAft>
                <a:spcPct val="0"/>
              </a:spcAft>
              <a:buClr>
                <a:schemeClr val="tx1"/>
              </a:buClr>
              <a:buSzPct val="100000"/>
              <a:buFont typeface="+mj-lt"/>
              <a:buAutoNum type="arabicPeriod"/>
              <a:tabLst/>
            </a:pPr>
            <a:r>
              <a:rPr lang="en-US" altLang="zh-CN" dirty="0" smtClean="0"/>
              <a:t>Question description.</a:t>
            </a:r>
          </a:p>
          <a:p>
            <a:pPr lvl="1"/>
            <a:endParaRPr lang="en-US" altLang="zh-CN" dirty="0" smtClean="0"/>
          </a:p>
        </p:txBody>
      </p:sp>
      <p:cxnSp>
        <p:nvCxnSpPr>
          <p:cNvPr id="5"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1044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6" name="文本框 16">
            <a:extLst>
              <a:ext uri="{FF2B5EF4-FFF2-40B4-BE49-F238E27FC236}">
                <a16:creationId xmlns:a16="http://schemas.microsoft.com/office/drawing/2014/main" xmlns="" id="{568EC886-2612-1F43-AB51-21A76A078357}"/>
              </a:ext>
            </a:extLst>
          </p:cNvPr>
          <p:cNvSpPr txBox="1"/>
          <p:nvPr userDrawn="1"/>
        </p:nvSpPr>
        <p:spPr>
          <a:xfrm>
            <a:off x="918916" y="630373"/>
            <a:ext cx="1258678" cy="707886"/>
          </a:xfrm>
          <a:prstGeom prst="rect">
            <a:avLst/>
          </a:prstGeom>
          <a:noFill/>
        </p:spPr>
        <p:txBody>
          <a:bodyPr wrap="none" rtlCol="0">
            <a:spAutoFit/>
          </a:bodyPr>
          <a:lstStyle/>
          <a:p>
            <a:pPr lvl="0" fontAlgn="ctr"/>
            <a:r>
              <a:rPr lang="en-US" altLang="zh-CN" sz="40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Quiz</a:t>
            </a:r>
            <a:endPar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074443924"/>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11#本节小结（可选）">
    <p:spTree>
      <p:nvGrpSpPr>
        <p:cNvPr id="1" name=""/>
        <p:cNvGrpSpPr/>
        <p:nvPr/>
      </p:nvGrpSpPr>
      <p:grpSpPr>
        <a:xfrm>
          <a:off x="0" y="0"/>
          <a:ext cx="0" cy="0"/>
          <a:chOff x="0" y="0"/>
          <a:chExt cx="0" cy="0"/>
        </a:xfrm>
      </p:grpSpPr>
      <p:sp>
        <p:nvSpPr>
          <p:cNvPr id="10" name="内容占位符 6"/>
          <p:cNvSpPr>
            <a:spLocks noGrp="1"/>
          </p:cNvSpPr>
          <p:nvPr>
            <p:ph sz="quarter" idx="10" hasCustomPrompt="1"/>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r>
              <a:rPr lang="en-US" altLang="zh-CN" dirty="0" smtClean="0"/>
              <a:t>Click here to edit summary</a:t>
            </a:r>
            <a:endParaRPr lang="zh-CN" altLang="en-US" dirty="0" smtClean="0"/>
          </a:p>
          <a:p>
            <a:pPr lvl="1"/>
            <a:r>
              <a:rPr lang="zh-CN" altLang="en-US" dirty="0" smtClean="0"/>
              <a:t>第二</a:t>
            </a:r>
            <a:r>
              <a:rPr lang="zh-CN" altLang="en-US" dirty="0"/>
              <a:t>级</a:t>
            </a:r>
          </a:p>
          <a:p>
            <a:pPr lvl="2"/>
            <a:r>
              <a:rPr lang="zh-CN" altLang="en-US" dirty="0"/>
              <a:t>第三级</a:t>
            </a:r>
          </a:p>
          <a:p>
            <a:pPr lvl="3"/>
            <a:r>
              <a:rPr lang="zh-CN" altLang="en-US" dirty="0"/>
              <a:t>第四级</a:t>
            </a:r>
          </a:p>
          <a:p>
            <a:pPr lvl="4"/>
            <a:r>
              <a:rPr lang="zh-CN" altLang="en-US" dirty="0"/>
              <a:t>第五级</a:t>
            </a:r>
          </a:p>
        </p:txBody>
      </p:sp>
      <p:cxnSp>
        <p:nvCxnSpPr>
          <p:cNvPr id="11"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4032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2" name="文本框 16">
            <a:extLst>
              <a:ext uri="{FF2B5EF4-FFF2-40B4-BE49-F238E27FC236}">
                <a16:creationId xmlns:a16="http://schemas.microsoft.com/office/drawing/2014/main" xmlns="" id="{568EC886-2612-1F43-AB51-21A76A078357}"/>
              </a:ext>
            </a:extLst>
          </p:cNvPr>
          <p:cNvSpPr txBox="1"/>
          <p:nvPr userDrawn="1"/>
        </p:nvSpPr>
        <p:spPr>
          <a:xfrm>
            <a:off x="918916" y="630373"/>
            <a:ext cx="4265911" cy="707886"/>
          </a:xfrm>
          <a:prstGeom prst="rect">
            <a:avLst/>
          </a:prstGeom>
          <a:noFill/>
        </p:spPr>
        <p:txBody>
          <a:bodyPr wrap="none" rtlCol="0">
            <a:spAutoFit/>
          </a:bodyPr>
          <a:lstStyle/>
          <a:p>
            <a:pPr lvl="0" fontAlgn="ctr"/>
            <a:r>
              <a:rPr lang="en-US" altLang="zh-CN" sz="40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Section Summary</a:t>
            </a:r>
            <a:endPar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26455942"/>
      </p:ext>
    </p:extLst>
  </p:cSld>
  <p:clrMapOvr>
    <a:masterClrMapping/>
  </p:clrMapOvr>
  <p:timing>
    <p:tnLst>
      <p:par>
        <p:cTn id="1" dur="indefinite" restart="never" nodeType="tmRoot"/>
      </p:par>
    </p:tnLst>
  </p:timing>
  <p:extLst mod="1">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12#本章总结">
    <p:spTree>
      <p:nvGrpSpPr>
        <p:cNvPr id="1" name=""/>
        <p:cNvGrpSpPr/>
        <p:nvPr/>
      </p:nvGrpSpPr>
      <p:grpSpPr>
        <a:xfrm>
          <a:off x="0" y="0"/>
          <a:ext cx="0" cy="0"/>
          <a:chOff x="0" y="0"/>
          <a:chExt cx="0" cy="0"/>
        </a:xfrm>
      </p:grpSpPr>
      <p:sp>
        <p:nvSpPr>
          <p:cNvPr id="10" name="内容占位符 6"/>
          <p:cNvSpPr>
            <a:spLocks noGrp="1"/>
          </p:cNvSpPr>
          <p:nvPr>
            <p:ph sz="quarter" idx="10" hasCustomPrompt="1"/>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pPr lvl="0"/>
            <a:r>
              <a:rPr lang="en-US" altLang="zh-CN" dirty="0" smtClean="0"/>
              <a:t>Click to edit</a:t>
            </a:r>
            <a:endParaRPr lang="zh-CN" altLang="en-US" dirty="0" smtClean="0"/>
          </a:p>
          <a:p>
            <a:pPr lvl="1"/>
            <a:r>
              <a:rPr lang="zh-CN" altLang="en-US" dirty="0" smtClean="0"/>
              <a:t>第二</a:t>
            </a:r>
            <a:r>
              <a:rPr lang="zh-CN" altLang="en-US" dirty="0"/>
              <a:t>级</a:t>
            </a:r>
          </a:p>
          <a:p>
            <a:pPr lvl="2"/>
            <a:r>
              <a:rPr lang="zh-CN" altLang="en-US" dirty="0"/>
              <a:t>第三级</a:t>
            </a:r>
          </a:p>
          <a:p>
            <a:pPr lvl="3"/>
            <a:r>
              <a:rPr lang="zh-CN" altLang="en-US" dirty="0"/>
              <a:t>第四级</a:t>
            </a:r>
          </a:p>
          <a:p>
            <a:pPr lvl="4"/>
            <a:r>
              <a:rPr lang="zh-CN" altLang="en-US" dirty="0"/>
              <a:t>第五级</a:t>
            </a:r>
          </a:p>
        </p:txBody>
      </p:sp>
      <p:cxnSp>
        <p:nvCxnSpPr>
          <p:cNvPr id="9"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2196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1" name="文本框 16">
            <a:extLst>
              <a:ext uri="{FF2B5EF4-FFF2-40B4-BE49-F238E27FC236}">
                <a16:creationId xmlns:a16="http://schemas.microsoft.com/office/drawing/2014/main" xmlns="" id="{568EC886-2612-1F43-AB51-21A76A078357}"/>
              </a:ext>
            </a:extLst>
          </p:cNvPr>
          <p:cNvSpPr txBox="1"/>
          <p:nvPr userDrawn="1"/>
        </p:nvSpPr>
        <p:spPr>
          <a:xfrm>
            <a:off x="918916" y="630373"/>
            <a:ext cx="2417650"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Summary</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3989529353"/>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image" Target="../media/image3.png"/><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theme" Target="../theme/theme2.xml"/><Relationship Id="rId5" Type="http://schemas.openxmlformats.org/officeDocument/2006/relationships/slideLayout" Target="../slideLayouts/slideLayout6.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4.xml"/><Relationship Id="rId7" Type="http://schemas.openxmlformats.org/officeDocument/2006/relationships/image" Target="../media/image3.png"/><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theme" Target="../theme/theme3.xml"/><Relationship Id="rId5" Type="http://schemas.openxmlformats.org/officeDocument/2006/relationships/slideLayout" Target="../slideLayouts/slideLayout16.xml"/><Relationship Id="rId4" Type="http://schemas.openxmlformats.org/officeDocument/2006/relationships/slideLayout" Target="../slideLayouts/slideLayout15.xml"/></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4.xml"/><Relationship Id="rId1"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auto">
      <p:bgRef idx="1001">
        <a:schemeClr val="bg1"/>
      </p:bgRef>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203089" y="5976169"/>
            <a:ext cx="2257507" cy="482533"/>
          </a:xfrm>
          <a:prstGeom prst="rect">
            <a:avLst/>
          </a:prstGeom>
        </p:spPr>
      </p:pic>
      <p:grpSp>
        <p:nvGrpSpPr>
          <p:cNvPr id="30" name="Group 87">
            <a:extLst>
              <a:ext uri="{FF2B5EF4-FFF2-40B4-BE49-F238E27FC236}">
                <a16:creationId xmlns:a16="http://schemas.microsoft.com/office/drawing/2014/main" xmlns=""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1" name="矩形 13">
              <a:extLst>
                <a:ext uri="{FF2B5EF4-FFF2-40B4-BE49-F238E27FC236}">
                  <a16:creationId xmlns:a16="http://schemas.microsoft.com/office/drawing/2014/main" xmlns=""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32" name="文本框 15">
              <a:extLst>
                <a:ext uri="{FF2B5EF4-FFF2-40B4-BE49-F238E27FC236}">
                  <a16:creationId xmlns:a16="http://schemas.microsoft.com/office/drawing/2014/main" xmlns=""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3" name="矩形 13">
              <a:extLst>
                <a:ext uri="{FF2B5EF4-FFF2-40B4-BE49-F238E27FC236}">
                  <a16:creationId xmlns:a16="http://schemas.microsoft.com/office/drawing/2014/main" xmlns=""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4" name="矩形 13">
              <a:extLst>
                <a:ext uri="{FF2B5EF4-FFF2-40B4-BE49-F238E27FC236}">
                  <a16:creationId xmlns:a16="http://schemas.microsoft.com/office/drawing/2014/main" xmlns=""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5" name="矩形 13">
              <a:extLst>
                <a:ext uri="{FF2B5EF4-FFF2-40B4-BE49-F238E27FC236}">
                  <a16:creationId xmlns:a16="http://schemas.microsoft.com/office/drawing/2014/main" xmlns=""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6" name="矩形 13">
              <a:extLst>
                <a:ext uri="{FF2B5EF4-FFF2-40B4-BE49-F238E27FC236}">
                  <a16:creationId xmlns:a16="http://schemas.microsoft.com/office/drawing/2014/main" xmlns=""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7" name="矩形 13">
              <a:extLst>
                <a:ext uri="{FF2B5EF4-FFF2-40B4-BE49-F238E27FC236}">
                  <a16:creationId xmlns:a16="http://schemas.microsoft.com/office/drawing/2014/main" xmlns=""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8" name="矩形 13">
              <a:extLst>
                <a:ext uri="{FF2B5EF4-FFF2-40B4-BE49-F238E27FC236}">
                  <a16:creationId xmlns:a16="http://schemas.microsoft.com/office/drawing/2014/main" xmlns=""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9" name="文本框 15">
              <a:extLst>
                <a:ext uri="{FF2B5EF4-FFF2-40B4-BE49-F238E27FC236}">
                  <a16:creationId xmlns:a16="http://schemas.microsoft.com/office/drawing/2014/main" xmlns=""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40" name="矩形 13">
              <a:extLst>
                <a:ext uri="{FF2B5EF4-FFF2-40B4-BE49-F238E27FC236}">
                  <a16:creationId xmlns:a16="http://schemas.microsoft.com/office/drawing/2014/main" xmlns=""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41" name="矩形 13">
              <a:extLst>
                <a:ext uri="{FF2B5EF4-FFF2-40B4-BE49-F238E27FC236}">
                  <a16:creationId xmlns:a16="http://schemas.microsoft.com/office/drawing/2014/main" xmlns=""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42" name="矩形 13">
              <a:extLst>
                <a:ext uri="{FF2B5EF4-FFF2-40B4-BE49-F238E27FC236}">
                  <a16:creationId xmlns:a16="http://schemas.microsoft.com/office/drawing/2014/main" xmlns=""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3" name="矩形 13">
              <a:extLst>
                <a:ext uri="{FF2B5EF4-FFF2-40B4-BE49-F238E27FC236}">
                  <a16:creationId xmlns:a16="http://schemas.microsoft.com/office/drawing/2014/main" xmlns=""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4" name="矩形 13">
              <a:extLst>
                <a:ext uri="{FF2B5EF4-FFF2-40B4-BE49-F238E27FC236}">
                  <a16:creationId xmlns:a16="http://schemas.microsoft.com/office/drawing/2014/main" xmlns=""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5" name="矩形 13">
              <a:extLst>
                <a:ext uri="{FF2B5EF4-FFF2-40B4-BE49-F238E27FC236}">
                  <a16:creationId xmlns:a16="http://schemas.microsoft.com/office/drawing/2014/main" xmlns=""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46" name="矩形 13">
              <a:extLst>
                <a:ext uri="{FF2B5EF4-FFF2-40B4-BE49-F238E27FC236}">
                  <a16:creationId xmlns:a16="http://schemas.microsoft.com/office/drawing/2014/main" xmlns=""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47" name="矩形 13">
              <a:extLst>
                <a:ext uri="{FF2B5EF4-FFF2-40B4-BE49-F238E27FC236}">
                  <a16:creationId xmlns:a16="http://schemas.microsoft.com/office/drawing/2014/main" xmlns=""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48" name="矩形 13">
              <a:extLst>
                <a:ext uri="{FF2B5EF4-FFF2-40B4-BE49-F238E27FC236}">
                  <a16:creationId xmlns:a16="http://schemas.microsoft.com/office/drawing/2014/main" xmlns=""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49" name="矩形 13">
              <a:extLst>
                <a:ext uri="{FF2B5EF4-FFF2-40B4-BE49-F238E27FC236}">
                  <a16:creationId xmlns:a16="http://schemas.microsoft.com/office/drawing/2014/main" xmlns=""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50" name="矩形 13">
              <a:extLst>
                <a:ext uri="{FF2B5EF4-FFF2-40B4-BE49-F238E27FC236}">
                  <a16:creationId xmlns:a16="http://schemas.microsoft.com/office/drawing/2014/main" xmlns=""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51" name="矩形 13">
              <a:extLst>
                <a:ext uri="{FF2B5EF4-FFF2-40B4-BE49-F238E27FC236}">
                  <a16:creationId xmlns:a16="http://schemas.microsoft.com/office/drawing/2014/main" xmlns=""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52" name="矩形 13">
              <a:extLst>
                <a:ext uri="{FF2B5EF4-FFF2-40B4-BE49-F238E27FC236}">
                  <a16:creationId xmlns:a16="http://schemas.microsoft.com/office/drawing/2014/main" xmlns=""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53" name="矩形 13">
              <a:extLst>
                <a:ext uri="{FF2B5EF4-FFF2-40B4-BE49-F238E27FC236}">
                  <a16:creationId xmlns:a16="http://schemas.microsoft.com/office/drawing/2014/main" xmlns=""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54" name="矩形 13">
              <a:extLst>
                <a:ext uri="{FF2B5EF4-FFF2-40B4-BE49-F238E27FC236}">
                  <a16:creationId xmlns:a16="http://schemas.microsoft.com/office/drawing/2014/main" xmlns=""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55" name="矩形 13">
              <a:extLst>
                <a:ext uri="{FF2B5EF4-FFF2-40B4-BE49-F238E27FC236}">
                  <a16:creationId xmlns:a16="http://schemas.microsoft.com/office/drawing/2014/main" xmlns=""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56" name="矩形 13">
              <a:extLst>
                <a:ext uri="{FF2B5EF4-FFF2-40B4-BE49-F238E27FC236}">
                  <a16:creationId xmlns:a16="http://schemas.microsoft.com/office/drawing/2014/main" xmlns=""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57" name="矩形 13">
              <a:extLst>
                <a:ext uri="{FF2B5EF4-FFF2-40B4-BE49-F238E27FC236}">
                  <a16:creationId xmlns:a16="http://schemas.microsoft.com/office/drawing/2014/main" xmlns=""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58" name="矩形 13">
              <a:extLst>
                <a:ext uri="{FF2B5EF4-FFF2-40B4-BE49-F238E27FC236}">
                  <a16:creationId xmlns:a16="http://schemas.microsoft.com/office/drawing/2014/main" xmlns=""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59" name="矩形 13">
              <a:extLst>
                <a:ext uri="{FF2B5EF4-FFF2-40B4-BE49-F238E27FC236}">
                  <a16:creationId xmlns:a16="http://schemas.microsoft.com/office/drawing/2014/main" xmlns=""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60" name="矩形 13">
              <a:extLst>
                <a:ext uri="{FF2B5EF4-FFF2-40B4-BE49-F238E27FC236}">
                  <a16:creationId xmlns:a16="http://schemas.microsoft.com/office/drawing/2014/main" xmlns=""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61" name="矩形 13">
              <a:extLst>
                <a:ext uri="{FF2B5EF4-FFF2-40B4-BE49-F238E27FC236}">
                  <a16:creationId xmlns:a16="http://schemas.microsoft.com/office/drawing/2014/main" xmlns=""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62" name="矩形 13">
              <a:extLst>
                <a:ext uri="{FF2B5EF4-FFF2-40B4-BE49-F238E27FC236}">
                  <a16:creationId xmlns:a16="http://schemas.microsoft.com/office/drawing/2014/main" xmlns=""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63" name="矩形 13">
              <a:extLst>
                <a:ext uri="{FF2B5EF4-FFF2-40B4-BE49-F238E27FC236}">
                  <a16:creationId xmlns:a16="http://schemas.microsoft.com/office/drawing/2014/main" xmlns=""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64" name="矩形 13">
              <a:extLst>
                <a:ext uri="{FF2B5EF4-FFF2-40B4-BE49-F238E27FC236}">
                  <a16:creationId xmlns:a16="http://schemas.microsoft.com/office/drawing/2014/main" xmlns=""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65" name="矩形 13">
              <a:extLst>
                <a:ext uri="{FF2B5EF4-FFF2-40B4-BE49-F238E27FC236}">
                  <a16:creationId xmlns:a16="http://schemas.microsoft.com/office/drawing/2014/main" xmlns=""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66" name="矩形 13">
              <a:extLst>
                <a:ext uri="{FF2B5EF4-FFF2-40B4-BE49-F238E27FC236}">
                  <a16:creationId xmlns:a16="http://schemas.microsoft.com/office/drawing/2014/main" xmlns=""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67" name="矩形 13">
              <a:extLst>
                <a:ext uri="{FF2B5EF4-FFF2-40B4-BE49-F238E27FC236}">
                  <a16:creationId xmlns:a16="http://schemas.microsoft.com/office/drawing/2014/main" xmlns=""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68" name="矩形 13">
              <a:extLst>
                <a:ext uri="{FF2B5EF4-FFF2-40B4-BE49-F238E27FC236}">
                  <a16:creationId xmlns:a16="http://schemas.microsoft.com/office/drawing/2014/main" xmlns=""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69" name="矩形 13">
              <a:extLst>
                <a:ext uri="{FF2B5EF4-FFF2-40B4-BE49-F238E27FC236}">
                  <a16:creationId xmlns:a16="http://schemas.microsoft.com/office/drawing/2014/main" xmlns=""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70" name="矩形 13">
              <a:extLst>
                <a:ext uri="{FF2B5EF4-FFF2-40B4-BE49-F238E27FC236}">
                  <a16:creationId xmlns:a16="http://schemas.microsoft.com/office/drawing/2014/main" xmlns=""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3376951090"/>
      </p:ext>
    </p:extLst>
  </p:cSld>
  <p:clrMap bg1="lt1" tx1="dk1" bg2="lt2" tx2="dk2" accent1="accent1" accent2="accent2" accent3="accent3" accent4="accent4" accent5="accent5" accent6="accent6" hlink="hlink" folHlink="folHlink"/>
  <p:sldLayoutIdLst>
    <p:sldLayoutId id="2147483842" r:id="rId1"/>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800" kern="1200" baseline="0">
          <a:solidFill>
            <a:schemeClr val="tx1"/>
          </a:solidFill>
          <a:latin typeface="Huawei Sans" panose="020C0503030203020204" pitchFamily="34" charset="0"/>
          <a:ea typeface="方正兰亭黑简体" panose="02000000000000000000" pitchFamily="2"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906" userDrawn="1">
          <p15:clr>
            <a:srgbClr val="F26B43"/>
          </p15:clr>
        </p15:guide>
        <p15:guide id="2" pos="574">
          <p15:clr>
            <a:srgbClr val="F26B43"/>
          </p15:clr>
        </p15:guide>
        <p15:guide id="3" orient="horz" pos="572">
          <p15:clr>
            <a:srgbClr val="F26B43"/>
          </p15:clr>
        </p15:guide>
        <p15:guide id="4" orient="horz" pos="1230">
          <p15:clr>
            <a:srgbClr val="F26B43"/>
          </p15:clr>
        </p15:guide>
        <p15:guide id="5" orient="horz" pos="2160">
          <p15:clr>
            <a:srgbClr val="F26B43"/>
          </p15:clr>
        </p15:guide>
        <p15:guide id="6" pos="3840">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auto">
      <p:bgPr>
        <a:solidFill>
          <a:srgbClr val="EBEBEB"/>
        </a:solidFill>
        <a:effectLst/>
      </p:bgPr>
    </p:bg>
    <p:spTree>
      <p:nvGrpSpPr>
        <p:cNvPr id="1" name=""/>
        <p:cNvGrpSpPr/>
        <p:nvPr/>
      </p:nvGrpSpPr>
      <p:grpSpPr>
        <a:xfrm>
          <a:off x="0" y="0"/>
          <a:ext cx="0" cy="0"/>
          <a:chOff x="0" y="0"/>
          <a:chExt cx="0" cy="0"/>
        </a:xfrm>
      </p:grpSpPr>
      <p:sp>
        <p:nvSpPr>
          <p:cNvPr id="23" name="TextBox 2">
            <a:extLst>
              <a:ext uri="{FF2B5EF4-FFF2-40B4-BE49-F238E27FC236}">
                <a16:creationId xmlns:a16="http://schemas.microsoft.com/office/drawing/2014/main" xmlns="" id="{6785A3D6-1271-D247-9E96-1B376F4BE7BE}"/>
              </a:ext>
            </a:extLst>
          </p:cNvPr>
          <p:cNvSpPr txBox="1"/>
          <p:nvPr userDrawn="1"/>
        </p:nvSpPr>
        <p:spPr>
          <a:xfrm>
            <a:off x="1095467" y="6356939"/>
            <a:ext cx="1463467" cy="242864"/>
          </a:xfrm>
          <a:prstGeom prst="rect">
            <a:avLst/>
          </a:prstGeom>
          <a:noFill/>
        </p:spPr>
        <p:txBody>
          <a:bodyPr wrap="square" rtlCol="0">
            <a:spAutoFit/>
          </a:bodyPr>
          <a:lstStyle/>
          <a:p>
            <a:r>
              <a:rPr lang="en-US" sz="974" b="0"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t>Huawei Confidential</a:t>
            </a:r>
          </a:p>
        </p:txBody>
      </p:sp>
      <p:sp>
        <p:nvSpPr>
          <p:cNvPr id="24" name="TextBox 3">
            <a:extLst>
              <a:ext uri="{FF2B5EF4-FFF2-40B4-BE49-F238E27FC236}">
                <a16:creationId xmlns:a16="http://schemas.microsoft.com/office/drawing/2014/main" xmlns="" id="{EABEE2EE-BF4D-7A4A-B3C6-9E47668CCD98}"/>
              </a:ext>
            </a:extLst>
          </p:cNvPr>
          <p:cNvSpPr txBox="1"/>
          <p:nvPr userDrawn="1"/>
        </p:nvSpPr>
        <p:spPr>
          <a:xfrm>
            <a:off x="734131" y="6402806"/>
            <a:ext cx="499729" cy="150296"/>
          </a:xfrm>
          <a:prstGeom prst="rect">
            <a:avLst/>
          </a:prstGeom>
          <a:noFill/>
        </p:spPr>
        <p:txBody>
          <a:bodyPr wrap="square" lIns="0" tIns="0" rIns="0" bIns="0" rtlCol="0">
            <a:spAutoFit/>
          </a:bodyPr>
          <a:lstStyle/>
          <a:p>
            <a:pPr marL="0" marR="0" lvl="0" indent="0" algn="l" defTabSz="890849" rtl="0" eaLnBrk="1" fontAlgn="auto" latinLnBrk="0" hangingPunct="1">
              <a:lnSpc>
                <a:spcPct val="100000"/>
              </a:lnSpc>
              <a:spcBef>
                <a:spcPts val="0"/>
              </a:spcBef>
              <a:spcAft>
                <a:spcPts val="0"/>
              </a:spcAft>
              <a:buClrTx/>
              <a:buSzTx/>
              <a:buFontTx/>
              <a:buNone/>
              <a:tabLst/>
              <a:defRPr/>
            </a:pPr>
            <a:fld id="{C3837181-38C6-AD4F-B8BA-B444770388BB}" type="slidenum">
              <a:rPr lang="en-US" sz="974" baseline="0" smtClean="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pPr marL="0" marR="0" lvl="0" indent="0" algn="l" defTabSz="890849" rtl="0" eaLnBrk="1" fontAlgn="auto" latinLnBrk="0" hangingPunct="1">
                <a:lnSpc>
                  <a:spcPct val="100000"/>
                </a:lnSpc>
                <a:spcBef>
                  <a:spcPts val="0"/>
                </a:spcBef>
                <a:spcAft>
                  <a:spcPts val="0"/>
                </a:spcAft>
                <a:buClrTx/>
                <a:buSzTx/>
                <a:buFontTx/>
                <a:buNone/>
                <a:tabLst/>
                <a:defRPr/>
              </a:pPr>
              <a:t>‹#›</a:t>
            </a:fld>
            <a:endParaRPr lang="en-US" sz="974"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25" name="图片 24"/>
          <p:cNvPicPr>
            <a:picLocks noChangeAspect="1"/>
          </p:cNvPicPr>
          <p:nvPr userDrawn="1"/>
        </p:nvPicPr>
        <p:blipFill>
          <a:blip r:embed="rId12" cstate="print">
            <a:extLst>
              <a:ext uri="{28A0092B-C50C-407E-A947-70E740481C1C}">
                <a14:useLocalDpi xmlns:a14="http://schemas.microsoft.com/office/drawing/2010/main" val="0"/>
              </a:ext>
            </a:extLst>
          </a:blip>
          <a:stretch>
            <a:fillRect/>
          </a:stretch>
        </p:blipFill>
        <p:spPr>
          <a:xfrm>
            <a:off x="10195999" y="6319870"/>
            <a:ext cx="1269075" cy="271153"/>
          </a:xfrm>
          <a:prstGeom prst="rect">
            <a:avLst/>
          </a:prstGeom>
        </p:spPr>
      </p:pic>
      <p:grpSp>
        <p:nvGrpSpPr>
          <p:cNvPr id="27" name="Group 87">
            <a:extLst>
              <a:ext uri="{FF2B5EF4-FFF2-40B4-BE49-F238E27FC236}">
                <a16:creationId xmlns:a16="http://schemas.microsoft.com/office/drawing/2014/main" xmlns=""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28" name="矩形 13">
              <a:extLst>
                <a:ext uri="{FF2B5EF4-FFF2-40B4-BE49-F238E27FC236}">
                  <a16:creationId xmlns:a16="http://schemas.microsoft.com/office/drawing/2014/main" xmlns=""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29" name="文本框 15">
              <a:extLst>
                <a:ext uri="{FF2B5EF4-FFF2-40B4-BE49-F238E27FC236}">
                  <a16:creationId xmlns:a16="http://schemas.microsoft.com/office/drawing/2014/main" xmlns=""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0" name="矩形 13">
              <a:extLst>
                <a:ext uri="{FF2B5EF4-FFF2-40B4-BE49-F238E27FC236}">
                  <a16:creationId xmlns:a16="http://schemas.microsoft.com/office/drawing/2014/main" xmlns=""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1" name="矩形 13">
              <a:extLst>
                <a:ext uri="{FF2B5EF4-FFF2-40B4-BE49-F238E27FC236}">
                  <a16:creationId xmlns:a16="http://schemas.microsoft.com/office/drawing/2014/main" xmlns=""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2" name="矩形 13">
              <a:extLst>
                <a:ext uri="{FF2B5EF4-FFF2-40B4-BE49-F238E27FC236}">
                  <a16:creationId xmlns:a16="http://schemas.microsoft.com/office/drawing/2014/main" xmlns=""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3" name="矩形 13">
              <a:extLst>
                <a:ext uri="{FF2B5EF4-FFF2-40B4-BE49-F238E27FC236}">
                  <a16:creationId xmlns:a16="http://schemas.microsoft.com/office/drawing/2014/main" xmlns=""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4" name="矩形 13">
              <a:extLst>
                <a:ext uri="{FF2B5EF4-FFF2-40B4-BE49-F238E27FC236}">
                  <a16:creationId xmlns:a16="http://schemas.microsoft.com/office/drawing/2014/main" xmlns=""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5" name="矩形 13">
              <a:extLst>
                <a:ext uri="{FF2B5EF4-FFF2-40B4-BE49-F238E27FC236}">
                  <a16:creationId xmlns:a16="http://schemas.microsoft.com/office/drawing/2014/main" xmlns=""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6" name="文本框 15">
              <a:extLst>
                <a:ext uri="{FF2B5EF4-FFF2-40B4-BE49-F238E27FC236}">
                  <a16:creationId xmlns:a16="http://schemas.microsoft.com/office/drawing/2014/main" xmlns=""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37" name="矩形 13">
              <a:extLst>
                <a:ext uri="{FF2B5EF4-FFF2-40B4-BE49-F238E27FC236}">
                  <a16:creationId xmlns:a16="http://schemas.microsoft.com/office/drawing/2014/main" xmlns=""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38" name="矩形 13">
              <a:extLst>
                <a:ext uri="{FF2B5EF4-FFF2-40B4-BE49-F238E27FC236}">
                  <a16:creationId xmlns:a16="http://schemas.microsoft.com/office/drawing/2014/main" xmlns=""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39" name="矩形 13">
              <a:extLst>
                <a:ext uri="{FF2B5EF4-FFF2-40B4-BE49-F238E27FC236}">
                  <a16:creationId xmlns:a16="http://schemas.microsoft.com/office/drawing/2014/main" xmlns=""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0" name="矩形 13">
              <a:extLst>
                <a:ext uri="{FF2B5EF4-FFF2-40B4-BE49-F238E27FC236}">
                  <a16:creationId xmlns:a16="http://schemas.microsoft.com/office/drawing/2014/main" xmlns=""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1" name="矩形 13">
              <a:extLst>
                <a:ext uri="{FF2B5EF4-FFF2-40B4-BE49-F238E27FC236}">
                  <a16:creationId xmlns:a16="http://schemas.microsoft.com/office/drawing/2014/main" xmlns=""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2" name="矩形 13">
              <a:extLst>
                <a:ext uri="{FF2B5EF4-FFF2-40B4-BE49-F238E27FC236}">
                  <a16:creationId xmlns:a16="http://schemas.microsoft.com/office/drawing/2014/main" xmlns=""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43" name="矩形 13">
              <a:extLst>
                <a:ext uri="{FF2B5EF4-FFF2-40B4-BE49-F238E27FC236}">
                  <a16:creationId xmlns:a16="http://schemas.microsoft.com/office/drawing/2014/main" xmlns=""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44" name="矩形 13">
              <a:extLst>
                <a:ext uri="{FF2B5EF4-FFF2-40B4-BE49-F238E27FC236}">
                  <a16:creationId xmlns:a16="http://schemas.microsoft.com/office/drawing/2014/main" xmlns=""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65" name="矩形 13">
              <a:extLst>
                <a:ext uri="{FF2B5EF4-FFF2-40B4-BE49-F238E27FC236}">
                  <a16:creationId xmlns:a16="http://schemas.microsoft.com/office/drawing/2014/main" xmlns=""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66" name="矩形 13">
              <a:extLst>
                <a:ext uri="{FF2B5EF4-FFF2-40B4-BE49-F238E27FC236}">
                  <a16:creationId xmlns:a16="http://schemas.microsoft.com/office/drawing/2014/main" xmlns=""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67" name="矩形 13">
              <a:extLst>
                <a:ext uri="{FF2B5EF4-FFF2-40B4-BE49-F238E27FC236}">
                  <a16:creationId xmlns:a16="http://schemas.microsoft.com/office/drawing/2014/main" xmlns=""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68" name="矩形 13">
              <a:extLst>
                <a:ext uri="{FF2B5EF4-FFF2-40B4-BE49-F238E27FC236}">
                  <a16:creationId xmlns:a16="http://schemas.microsoft.com/office/drawing/2014/main" xmlns=""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69" name="矩形 13">
              <a:extLst>
                <a:ext uri="{FF2B5EF4-FFF2-40B4-BE49-F238E27FC236}">
                  <a16:creationId xmlns:a16="http://schemas.microsoft.com/office/drawing/2014/main" xmlns=""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70" name="矩形 13">
              <a:extLst>
                <a:ext uri="{FF2B5EF4-FFF2-40B4-BE49-F238E27FC236}">
                  <a16:creationId xmlns:a16="http://schemas.microsoft.com/office/drawing/2014/main" xmlns=""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71" name="矩形 13">
              <a:extLst>
                <a:ext uri="{FF2B5EF4-FFF2-40B4-BE49-F238E27FC236}">
                  <a16:creationId xmlns:a16="http://schemas.microsoft.com/office/drawing/2014/main" xmlns=""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72" name="矩形 13">
              <a:extLst>
                <a:ext uri="{FF2B5EF4-FFF2-40B4-BE49-F238E27FC236}">
                  <a16:creationId xmlns:a16="http://schemas.microsoft.com/office/drawing/2014/main" xmlns=""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73" name="矩形 13">
              <a:extLst>
                <a:ext uri="{FF2B5EF4-FFF2-40B4-BE49-F238E27FC236}">
                  <a16:creationId xmlns:a16="http://schemas.microsoft.com/office/drawing/2014/main" xmlns=""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74" name="矩形 13">
              <a:extLst>
                <a:ext uri="{FF2B5EF4-FFF2-40B4-BE49-F238E27FC236}">
                  <a16:creationId xmlns:a16="http://schemas.microsoft.com/office/drawing/2014/main" xmlns=""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75" name="矩形 13">
              <a:extLst>
                <a:ext uri="{FF2B5EF4-FFF2-40B4-BE49-F238E27FC236}">
                  <a16:creationId xmlns:a16="http://schemas.microsoft.com/office/drawing/2014/main" xmlns=""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76" name="矩形 13">
              <a:extLst>
                <a:ext uri="{FF2B5EF4-FFF2-40B4-BE49-F238E27FC236}">
                  <a16:creationId xmlns:a16="http://schemas.microsoft.com/office/drawing/2014/main" xmlns=""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77" name="矩形 13">
              <a:extLst>
                <a:ext uri="{FF2B5EF4-FFF2-40B4-BE49-F238E27FC236}">
                  <a16:creationId xmlns:a16="http://schemas.microsoft.com/office/drawing/2014/main" xmlns=""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78" name="矩形 13">
              <a:extLst>
                <a:ext uri="{FF2B5EF4-FFF2-40B4-BE49-F238E27FC236}">
                  <a16:creationId xmlns:a16="http://schemas.microsoft.com/office/drawing/2014/main" xmlns=""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79" name="矩形 13">
              <a:extLst>
                <a:ext uri="{FF2B5EF4-FFF2-40B4-BE49-F238E27FC236}">
                  <a16:creationId xmlns:a16="http://schemas.microsoft.com/office/drawing/2014/main" xmlns=""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80" name="矩形 13">
              <a:extLst>
                <a:ext uri="{FF2B5EF4-FFF2-40B4-BE49-F238E27FC236}">
                  <a16:creationId xmlns:a16="http://schemas.microsoft.com/office/drawing/2014/main" xmlns=""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81" name="矩形 13">
              <a:extLst>
                <a:ext uri="{FF2B5EF4-FFF2-40B4-BE49-F238E27FC236}">
                  <a16:creationId xmlns:a16="http://schemas.microsoft.com/office/drawing/2014/main" xmlns=""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82" name="矩形 13">
              <a:extLst>
                <a:ext uri="{FF2B5EF4-FFF2-40B4-BE49-F238E27FC236}">
                  <a16:creationId xmlns:a16="http://schemas.microsoft.com/office/drawing/2014/main" xmlns=""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83" name="矩形 13">
              <a:extLst>
                <a:ext uri="{FF2B5EF4-FFF2-40B4-BE49-F238E27FC236}">
                  <a16:creationId xmlns:a16="http://schemas.microsoft.com/office/drawing/2014/main" xmlns=""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84" name="矩形 13">
              <a:extLst>
                <a:ext uri="{FF2B5EF4-FFF2-40B4-BE49-F238E27FC236}">
                  <a16:creationId xmlns:a16="http://schemas.microsoft.com/office/drawing/2014/main" xmlns=""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85" name="矩形 13">
              <a:extLst>
                <a:ext uri="{FF2B5EF4-FFF2-40B4-BE49-F238E27FC236}">
                  <a16:creationId xmlns:a16="http://schemas.microsoft.com/office/drawing/2014/main" xmlns=""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86" name="矩形 13">
              <a:extLst>
                <a:ext uri="{FF2B5EF4-FFF2-40B4-BE49-F238E27FC236}">
                  <a16:creationId xmlns:a16="http://schemas.microsoft.com/office/drawing/2014/main" xmlns=""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87" name="矩形 13">
              <a:extLst>
                <a:ext uri="{FF2B5EF4-FFF2-40B4-BE49-F238E27FC236}">
                  <a16:creationId xmlns:a16="http://schemas.microsoft.com/office/drawing/2014/main" xmlns=""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2516831641"/>
      </p:ext>
    </p:extLst>
  </p:cSld>
  <p:clrMap bg1="lt1" tx1="dk1" bg2="lt2" tx2="dk2" accent1="accent1" accent2="accent2" accent3="accent3" accent4="accent4" accent5="accent5" accent6="accent6" hlink="hlink" folHlink="folHlink"/>
  <p:sldLayoutIdLst>
    <p:sldLayoutId id="2147483875" r:id="rId1"/>
    <p:sldLayoutId id="2147483845" r:id="rId2"/>
    <p:sldLayoutId id="2147483846" r:id="rId3"/>
    <p:sldLayoutId id="2147483847" r:id="rId4"/>
    <p:sldLayoutId id="2147483848" r:id="rId5"/>
    <p:sldLayoutId id="2147483878" r:id="rId6"/>
    <p:sldLayoutId id="2147483850" r:id="rId7"/>
    <p:sldLayoutId id="2147483851" r:id="rId8"/>
    <p:sldLayoutId id="2147483852" r:id="rId9"/>
    <p:sldLayoutId id="2147483853" r:id="rId10"/>
  </p:sldLayoutIdLst>
  <p:timing>
    <p:tnLst>
      <p:par>
        <p:cTn id="1" dur="indefinite" restart="never" nodeType="tmRoot"/>
      </p:par>
    </p:tnLst>
  </p:timing>
  <p:txStyles>
    <p:titleStyle>
      <a:lvl1pPr algn="l" defTabSz="914034" rtl="0" eaLnBrk="1" fontAlgn="ctr" latinLnBrk="0" hangingPunct="1">
        <a:lnSpc>
          <a:spcPct val="90000"/>
        </a:lnSpc>
        <a:spcBef>
          <a:spcPct val="0"/>
        </a:spcBef>
        <a:buNone/>
        <a:defRPr lang="zh-CN" altLang="en-US" sz="3200" kern="1200" baseline="0" dirty="0">
          <a:solidFill>
            <a:schemeClr val="tx1"/>
          </a:solidFill>
          <a:latin typeface="Huawei Sans" panose="020C0503030203020204" pitchFamily="34" charset="0"/>
          <a:ea typeface="方正兰亭黑简体" panose="02000000000000000000" pitchFamily="2" charset="-122"/>
          <a:cs typeface="+mn-cs"/>
        </a:defRPr>
      </a:lvl1pPr>
    </p:titleStyle>
    <p:body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642">
          <p15:clr>
            <a:srgbClr val="F26B43"/>
          </p15:clr>
        </p15:guide>
        <p15:guide id="2" pos="7038">
          <p15:clr>
            <a:srgbClr val="F26B43"/>
          </p15:clr>
        </p15:guide>
        <p15:guide id="3" orient="horz" pos="2341">
          <p15:clr>
            <a:srgbClr val="F26B43"/>
          </p15:clr>
        </p15:guide>
        <p15:guide id="4" orient="horz" pos="3906">
          <p15:clr>
            <a:srgbClr val="F26B43"/>
          </p15:clr>
        </p15:guide>
        <p15:guide id="5" orient="horz" pos="1162">
          <p15:clr>
            <a:srgbClr val="F26B43"/>
          </p15:clr>
        </p15:guide>
        <p15:guide id="6" pos="3840">
          <p15:clr>
            <a:srgbClr val="F26B43"/>
          </p15:clr>
        </p15:guide>
        <p15:guide id="7" orient="horz" pos="731">
          <p15:clr>
            <a:srgbClr val="F26B43"/>
          </p15:clr>
        </p15:guide>
        <p15:guide id="8" orient="horz" pos="867">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7" name="Rectangle 6"/>
          <p:cNvSpPr>
            <a:spLocks noGrp="1" noChangeArrowheads="1"/>
          </p:cNvSpPr>
          <p:nvPr>
            <p:ph type="title"/>
          </p:nvPr>
        </p:nvSpPr>
        <p:spPr bwMode="auto">
          <a:xfrm>
            <a:off x="457906" y="457499"/>
            <a:ext cx="11291182" cy="980113"/>
          </a:xfrm>
          <a:prstGeom prst="rect">
            <a:avLst/>
          </a:prstGeom>
        </p:spPr>
        <p:txBody>
          <a:bodyPr lIns="0" tIns="0" rIns="0" bIns="0" anchor="t">
            <a:normAutofit/>
          </a:bodyPr>
          <a:lstStyle/>
          <a:p>
            <a:pPr marL="0" lvl="0" indent="0" defTabSz="1187798">
              <a:lnSpc>
                <a:spcPts val="3430"/>
              </a:lnSpc>
              <a:spcBef>
                <a:spcPts val="0"/>
              </a:spcBef>
              <a:buFont typeface="Arial" panose="020B0604020202020204" pitchFamily="34" charset="0"/>
            </a:pPr>
            <a:r>
              <a:rPr lang="zh-CN" altLang="en-US" dirty="0" smtClean="0"/>
              <a:t>单击此处编辑母版标题样式</a:t>
            </a:r>
            <a:endParaRPr lang="zh-CN" altLang="en-US" dirty="0"/>
          </a:p>
        </p:txBody>
      </p:sp>
      <p:sp>
        <p:nvSpPr>
          <p:cNvPr id="28" name="Rectangle 57"/>
          <p:cNvSpPr>
            <a:spLocks noGrp="1" noChangeArrowheads="1"/>
          </p:cNvSpPr>
          <p:nvPr>
            <p:ph type="body" idx="1"/>
          </p:nvPr>
        </p:nvSpPr>
        <p:spPr bwMode="auto">
          <a:xfrm>
            <a:off x="455613" y="1484313"/>
            <a:ext cx="11293596" cy="4443760"/>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p>
            <a:pPr lvl="0"/>
            <a:r>
              <a:rPr lang="zh-CN" altLang="en-US" dirty="0" smtClean="0"/>
              <a:t>单击此处编辑母版文本样式</a:t>
            </a:r>
          </a:p>
          <a:p>
            <a:pPr lvl="1"/>
            <a:r>
              <a:rPr lang="zh-CN" altLang="en-US" dirty="0" smtClean="0"/>
              <a:t>第二</a:t>
            </a:r>
            <a:r>
              <a:rPr lang="zh-CN" altLang="en-US" dirty="0"/>
              <a:t>级</a:t>
            </a:r>
          </a:p>
          <a:p>
            <a:pPr lvl="2"/>
            <a:r>
              <a:rPr lang="zh-CN" altLang="en-US" dirty="0"/>
              <a:t>第三级</a:t>
            </a:r>
          </a:p>
          <a:p>
            <a:pPr lvl="3"/>
            <a:r>
              <a:rPr lang="zh-CN" altLang="en-US" dirty="0"/>
              <a:t>第四级</a:t>
            </a:r>
          </a:p>
          <a:p>
            <a:pPr lvl="4"/>
            <a:r>
              <a:rPr lang="zh-CN" altLang="en-US" dirty="0"/>
              <a:t>第五级</a:t>
            </a:r>
          </a:p>
        </p:txBody>
      </p:sp>
      <p:sp>
        <p:nvSpPr>
          <p:cNvPr id="23" name="TextBox 2">
            <a:extLst>
              <a:ext uri="{FF2B5EF4-FFF2-40B4-BE49-F238E27FC236}">
                <a16:creationId xmlns:a16="http://schemas.microsoft.com/office/drawing/2014/main" xmlns="" id="{6785A3D6-1271-D247-9E96-1B376F4BE7BE}"/>
              </a:ext>
            </a:extLst>
          </p:cNvPr>
          <p:cNvSpPr txBox="1"/>
          <p:nvPr userDrawn="1"/>
        </p:nvSpPr>
        <p:spPr>
          <a:xfrm>
            <a:off x="1095467" y="6356939"/>
            <a:ext cx="1463467" cy="242864"/>
          </a:xfrm>
          <a:prstGeom prst="rect">
            <a:avLst/>
          </a:prstGeom>
          <a:noFill/>
        </p:spPr>
        <p:txBody>
          <a:bodyPr wrap="square" rtlCol="0">
            <a:spAutoFit/>
          </a:bodyPr>
          <a:lstStyle/>
          <a:p>
            <a:r>
              <a:rPr lang="en-US" sz="974" b="0"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t>Huawei Confidential</a:t>
            </a:r>
          </a:p>
        </p:txBody>
      </p:sp>
      <p:sp>
        <p:nvSpPr>
          <p:cNvPr id="24" name="TextBox 3">
            <a:extLst>
              <a:ext uri="{FF2B5EF4-FFF2-40B4-BE49-F238E27FC236}">
                <a16:creationId xmlns:a16="http://schemas.microsoft.com/office/drawing/2014/main" xmlns="" id="{EABEE2EE-BF4D-7A4A-B3C6-9E47668CCD98}"/>
              </a:ext>
            </a:extLst>
          </p:cNvPr>
          <p:cNvSpPr txBox="1"/>
          <p:nvPr userDrawn="1"/>
        </p:nvSpPr>
        <p:spPr>
          <a:xfrm>
            <a:off x="734131" y="6402806"/>
            <a:ext cx="499729" cy="150296"/>
          </a:xfrm>
          <a:prstGeom prst="rect">
            <a:avLst/>
          </a:prstGeom>
          <a:noFill/>
        </p:spPr>
        <p:txBody>
          <a:bodyPr wrap="square" lIns="0" tIns="0" rIns="0" bIns="0" rtlCol="0">
            <a:spAutoFit/>
          </a:bodyPr>
          <a:lstStyle/>
          <a:p>
            <a:pPr marL="0" marR="0" lvl="0" indent="0" algn="l" defTabSz="890849" rtl="0" eaLnBrk="1" fontAlgn="auto" latinLnBrk="0" hangingPunct="1">
              <a:lnSpc>
                <a:spcPct val="100000"/>
              </a:lnSpc>
              <a:spcBef>
                <a:spcPts val="0"/>
              </a:spcBef>
              <a:spcAft>
                <a:spcPts val="0"/>
              </a:spcAft>
              <a:buClrTx/>
              <a:buSzTx/>
              <a:buFontTx/>
              <a:buNone/>
              <a:tabLst/>
              <a:defRPr/>
            </a:pPr>
            <a:fld id="{C3837181-38C6-AD4F-B8BA-B444770388BB}" type="slidenum">
              <a:rPr lang="en-US" sz="974" baseline="0" smtClean="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pPr marL="0" marR="0" lvl="0" indent="0" algn="l" defTabSz="890849" rtl="0" eaLnBrk="1" fontAlgn="auto" latinLnBrk="0" hangingPunct="1">
                <a:lnSpc>
                  <a:spcPct val="100000"/>
                </a:lnSpc>
                <a:spcBef>
                  <a:spcPts val="0"/>
                </a:spcBef>
                <a:spcAft>
                  <a:spcPts val="0"/>
                </a:spcAft>
                <a:buClrTx/>
                <a:buSzTx/>
                <a:buFontTx/>
                <a:buNone/>
                <a:tabLst/>
                <a:defRPr/>
              </a:pPr>
              <a:t>‹#›</a:t>
            </a:fld>
            <a:endParaRPr lang="en-US" sz="974"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25" name="图片 24"/>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10195999" y="6319870"/>
            <a:ext cx="1269075" cy="271153"/>
          </a:xfrm>
          <a:prstGeom prst="rect">
            <a:avLst/>
          </a:prstGeom>
        </p:spPr>
      </p:pic>
      <p:grpSp>
        <p:nvGrpSpPr>
          <p:cNvPr id="29" name="Group 87">
            <a:extLst>
              <a:ext uri="{FF2B5EF4-FFF2-40B4-BE49-F238E27FC236}">
                <a16:creationId xmlns:a16="http://schemas.microsoft.com/office/drawing/2014/main" xmlns=""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0" name="矩形 13">
              <a:extLst>
                <a:ext uri="{FF2B5EF4-FFF2-40B4-BE49-F238E27FC236}">
                  <a16:creationId xmlns:a16="http://schemas.microsoft.com/office/drawing/2014/main" xmlns=""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31" name="文本框 15">
              <a:extLst>
                <a:ext uri="{FF2B5EF4-FFF2-40B4-BE49-F238E27FC236}">
                  <a16:creationId xmlns:a16="http://schemas.microsoft.com/office/drawing/2014/main" xmlns=""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2" name="矩形 13">
              <a:extLst>
                <a:ext uri="{FF2B5EF4-FFF2-40B4-BE49-F238E27FC236}">
                  <a16:creationId xmlns:a16="http://schemas.microsoft.com/office/drawing/2014/main" xmlns=""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3" name="矩形 13">
              <a:extLst>
                <a:ext uri="{FF2B5EF4-FFF2-40B4-BE49-F238E27FC236}">
                  <a16:creationId xmlns:a16="http://schemas.microsoft.com/office/drawing/2014/main" xmlns=""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4" name="矩形 13">
              <a:extLst>
                <a:ext uri="{FF2B5EF4-FFF2-40B4-BE49-F238E27FC236}">
                  <a16:creationId xmlns:a16="http://schemas.microsoft.com/office/drawing/2014/main" xmlns=""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5" name="矩形 13">
              <a:extLst>
                <a:ext uri="{FF2B5EF4-FFF2-40B4-BE49-F238E27FC236}">
                  <a16:creationId xmlns:a16="http://schemas.microsoft.com/office/drawing/2014/main" xmlns=""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6" name="矩形 13">
              <a:extLst>
                <a:ext uri="{FF2B5EF4-FFF2-40B4-BE49-F238E27FC236}">
                  <a16:creationId xmlns:a16="http://schemas.microsoft.com/office/drawing/2014/main" xmlns=""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7" name="矩形 13">
              <a:extLst>
                <a:ext uri="{FF2B5EF4-FFF2-40B4-BE49-F238E27FC236}">
                  <a16:creationId xmlns:a16="http://schemas.microsoft.com/office/drawing/2014/main" xmlns=""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8" name="文本框 15">
              <a:extLst>
                <a:ext uri="{FF2B5EF4-FFF2-40B4-BE49-F238E27FC236}">
                  <a16:creationId xmlns:a16="http://schemas.microsoft.com/office/drawing/2014/main" xmlns=""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39" name="矩形 13">
              <a:extLst>
                <a:ext uri="{FF2B5EF4-FFF2-40B4-BE49-F238E27FC236}">
                  <a16:creationId xmlns:a16="http://schemas.microsoft.com/office/drawing/2014/main" xmlns=""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40" name="矩形 13">
              <a:extLst>
                <a:ext uri="{FF2B5EF4-FFF2-40B4-BE49-F238E27FC236}">
                  <a16:creationId xmlns:a16="http://schemas.microsoft.com/office/drawing/2014/main" xmlns=""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41" name="矩形 13">
              <a:extLst>
                <a:ext uri="{FF2B5EF4-FFF2-40B4-BE49-F238E27FC236}">
                  <a16:creationId xmlns:a16="http://schemas.microsoft.com/office/drawing/2014/main" xmlns=""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2" name="矩形 13">
              <a:extLst>
                <a:ext uri="{FF2B5EF4-FFF2-40B4-BE49-F238E27FC236}">
                  <a16:creationId xmlns:a16="http://schemas.microsoft.com/office/drawing/2014/main" xmlns=""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3" name="矩形 13">
              <a:extLst>
                <a:ext uri="{FF2B5EF4-FFF2-40B4-BE49-F238E27FC236}">
                  <a16:creationId xmlns:a16="http://schemas.microsoft.com/office/drawing/2014/main" xmlns=""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4" name="矩形 13">
              <a:extLst>
                <a:ext uri="{FF2B5EF4-FFF2-40B4-BE49-F238E27FC236}">
                  <a16:creationId xmlns:a16="http://schemas.microsoft.com/office/drawing/2014/main" xmlns=""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65" name="矩形 13">
              <a:extLst>
                <a:ext uri="{FF2B5EF4-FFF2-40B4-BE49-F238E27FC236}">
                  <a16:creationId xmlns:a16="http://schemas.microsoft.com/office/drawing/2014/main" xmlns=""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66" name="矩形 13">
              <a:extLst>
                <a:ext uri="{FF2B5EF4-FFF2-40B4-BE49-F238E27FC236}">
                  <a16:creationId xmlns:a16="http://schemas.microsoft.com/office/drawing/2014/main" xmlns=""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67" name="矩形 13">
              <a:extLst>
                <a:ext uri="{FF2B5EF4-FFF2-40B4-BE49-F238E27FC236}">
                  <a16:creationId xmlns:a16="http://schemas.microsoft.com/office/drawing/2014/main" xmlns=""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68" name="矩形 13">
              <a:extLst>
                <a:ext uri="{FF2B5EF4-FFF2-40B4-BE49-F238E27FC236}">
                  <a16:creationId xmlns:a16="http://schemas.microsoft.com/office/drawing/2014/main" xmlns=""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69" name="矩形 13">
              <a:extLst>
                <a:ext uri="{FF2B5EF4-FFF2-40B4-BE49-F238E27FC236}">
                  <a16:creationId xmlns:a16="http://schemas.microsoft.com/office/drawing/2014/main" xmlns=""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70" name="矩形 13">
              <a:extLst>
                <a:ext uri="{FF2B5EF4-FFF2-40B4-BE49-F238E27FC236}">
                  <a16:creationId xmlns:a16="http://schemas.microsoft.com/office/drawing/2014/main" xmlns=""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71" name="矩形 13">
              <a:extLst>
                <a:ext uri="{FF2B5EF4-FFF2-40B4-BE49-F238E27FC236}">
                  <a16:creationId xmlns:a16="http://schemas.microsoft.com/office/drawing/2014/main" xmlns=""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72" name="矩形 13">
              <a:extLst>
                <a:ext uri="{FF2B5EF4-FFF2-40B4-BE49-F238E27FC236}">
                  <a16:creationId xmlns:a16="http://schemas.microsoft.com/office/drawing/2014/main" xmlns=""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73" name="矩形 13">
              <a:extLst>
                <a:ext uri="{FF2B5EF4-FFF2-40B4-BE49-F238E27FC236}">
                  <a16:creationId xmlns:a16="http://schemas.microsoft.com/office/drawing/2014/main" xmlns=""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74" name="矩形 13">
              <a:extLst>
                <a:ext uri="{FF2B5EF4-FFF2-40B4-BE49-F238E27FC236}">
                  <a16:creationId xmlns:a16="http://schemas.microsoft.com/office/drawing/2014/main" xmlns=""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75" name="矩形 13">
              <a:extLst>
                <a:ext uri="{FF2B5EF4-FFF2-40B4-BE49-F238E27FC236}">
                  <a16:creationId xmlns:a16="http://schemas.microsoft.com/office/drawing/2014/main" xmlns=""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76" name="矩形 13">
              <a:extLst>
                <a:ext uri="{FF2B5EF4-FFF2-40B4-BE49-F238E27FC236}">
                  <a16:creationId xmlns:a16="http://schemas.microsoft.com/office/drawing/2014/main" xmlns=""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77" name="矩形 13">
              <a:extLst>
                <a:ext uri="{FF2B5EF4-FFF2-40B4-BE49-F238E27FC236}">
                  <a16:creationId xmlns:a16="http://schemas.microsoft.com/office/drawing/2014/main" xmlns=""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78" name="矩形 13">
              <a:extLst>
                <a:ext uri="{FF2B5EF4-FFF2-40B4-BE49-F238E27FC236}">
                  <a16:creationId xmlns:a16="http://schemas.microsoft.com/office/drawing/2014/main" xmlns=""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79" name="矩形 13">
              <a:extLst>
                <a:ext uri="{FF2B5EF4-FFF2-40B4-BE49-F238E27FC236}">
                  <a16:creationId xmlns:a16="http://schemas.microsoft.com/office/drawing/2014/main" xmlns=""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80" name="矩形 13">
              <a:extLst>
                <a:ext uri="{FF2B5EF4-FFF2-40B4-BE49-F238E27FC236}">
                  <a16:creationId xmlns:a16="http://schemas.microsoft.com/office/drawing/2014/main" xmlns=""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81" name="矩形 13">
              <a:extLst>
                <a:ext uri="{FF2B5EF4-FFF2-40B4-BE49-F238E27FC236}">
                  <a16:creationId xmlns:a16="http://schemas.microsoft.com/office/drawing/2014/main" xmlns=""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82" name="矩形 13">
              <a:extLst>
                <a:ext uri="{FF2B5EF4-FFF2-40B4-BE49-F238E27FC236}">
                  <a16:creationId xmlns:a16="http://schemas.microsoft.com/office/drawing/2014/main" xmlns=""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83" name="矩形 13">
              <a:extLst>
                <a:ext uri="{FF2B5EF4-FFF2-40B4-BE49-F238E27FC236}">
                  <a16:creationId xmlns:a16="http://schemas.microsoft.com/office/drawing/2014/main" xmlns=""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84" name="矩形 13">
              <a:extLst>
                <a:ext uri="{FF2B5EF4-FFF2-40B4-BE49-F238E27FC236}">
                  <a16:creationId xmlns:a16="http://schemas.microsoft.com/office/drawing/2014/main" xmlns=""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85" name="矩形 13">
              <a:extLst>
                <a:ext uri="{FF2B5EF4-FFF2-40B4-BE49-F238E27FC236}">
                  <a16:creationId xmlns:a16="http://schemas.microsoft.com/office/drawing/2014/main" xmlns=""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86" name="矩形 13">
              <a:extLst>
                <a:ext uri="{FF2B5EF4-FFF2-40B4-BE49-F238E27FC236}">
                  <a16:creationId xmlns:a16="http://schemas.microsoft.com/office/drawing/2014/main" xmlns=""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87" name="矩形 13">
              <a:extLst>
                <a:ext uri="{FF2B5EF4-FFF2-40B4-BE49-F238E27FC236}">
                  <a16:creationId xmlns:a16="http://schemas.microsoft.com/office/drawing/2014/main" xmlns=""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88" name="矩形 13">
              <a:extLst>
                <a:ext uri="{FF2B5EF4-FFF2-40B4-BE49-F238E27FC236}">
                  <a16:creationId xmlns:a16="http://schemas.microsoft.com/office/drawing/2014/main" xmlns=""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89" name="矩形 13">
              <a:extLst>
                <a:ext uri="{FF2B5EF4-FFF2-40B4-BE49-F238E27FC236}">
                  <a16:creationId xmlns:a16="http://schemas.microsoft.com/office/drawing/2014/main" xmlns=""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4229503669"/>
      </p:ext>
    </p:extLst>
  </p:cSld>
  <p:clrMap bg1="lt1" tx1="dk1" bg2="lt2" tx2="dk2" accent1="accent1" accent2="accent2" accent3="accent3" accent4="accent4" accent5="accent5" accent6="accent6" hlink="hlink" folHlink="folHlink"/>
  <p:sldLayoutIdLst>
    <p:sldLayoutId id="2147483855" r:id="rId1"/>
    <p:sldLayoutId id="2147483876" r:id="rId2"/>
    <p:sldLayoutId id="2147483856" r:id="rId3"/>
    <p:sldLayoutId id="2147483877" r:id="rId4"/>
    <p:sldLayoutId id="2147483857" r:id="rId5"/>
  </p:sldLayoutIdLst>
  <p:timing>
    <p:tnLst>
      <p:par>
        <p:cTn id="1" dur="indefinite" restart="never" nodeType="tmRoot"/>
      </p:par>
    </p:tnLst>
  </p:timing>
  <p:txStyles>
    <p:titleStyle>
      <a:lvl1pPr algn="l" defTabSz="914034" rtl="0" eaLnBrk="1" fontAlgn="base" latinLnBrk="0" hangingPunct="1">
        <a:lnSpc>
          <a:spcPct val="90000"/>
        </a:lnSpc>
        <a:spcBef>
          <a:spcPct val="0"/>
        </a:spcBef>
        <a:buNone/>
        <a:defRPr lang="zh-CN" altLang="en-US" sz="3200" kern="1200" baseline="0" dirty="0">
          <a:solidFill>
            <a:schemeClr val="tx1"/>
          </a:solidFill>
          <a:latin typeface="Huawei Sans" panose="020C0503030203020204" pitchFamily="34" charset="0"/>
          <a:ea typeface="方正兰亭黑简体" panose="02000000000000000000" pitchFamily="2" charset="-122"/>
          <a:cs typeface="+mn-cs"/>
        </a:defRPr>
      </a:lvl1pPr>
    </p:titleStyle>
    <p:body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baseline="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baseline="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baseline="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279" userDrawn="1">
          <p15:clr>
            <a:srgbClr val="F26B43"/>
          </p15:clr>
        </p15:guide>
        <p15:guide id="2" pos="7401" userDrawn="1">
          <p15:clr>
            <a:srgbClr val="F26B43"/>
          </p15:clr>
        </p15:guide>
        <p15:guide id="4" orient="horz" pos="3906">
          <p15:clr>
            <a:srgbClr val="F26B43"/>
          </p15:clr>
        </p15:guide>
        <p15:guide id="6" pos="3840">
          <p15:clr>
            <a:srgbClr val="F26B43"/>
          </p15:clr>
        </p15:guide>
        <p15:guide id="7" orient="horz" pos="278">
          <p15:clr>
            <a:srgbClr val="F26B43"/>
          </p15:clr>
        </p15:guide>
        <p15:guide id="8" orient="horz" pos="2341"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grpSp>
        <p:nvGrpSpPr>
          <p:cNvPr id="29" name="Group 87">
            <a:extLst>
              <a:ext uri="{FF2B5EF4-FFF2-40B4-BE49-F238E27FC236}">
                <a16:creationId xmlns:a16="http://schemas.microsoft.com/office/drawing/2014/main" xmlns=""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0" name="矩形 13">
              <a:extLst>
                <a:ext uri="{FF2B5EF4-FFF2-40B4-BE49-F238E27FC236}">
                  <a16:creationId xmlns:a16="http://schemas.microsoft.com/office/drawing/2014/main" xmlns=""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31" name="文本框 15">
              <a:extLst>
                <a:ext uri="{FF2B5EF4-FFF2-40B4-BE49-F238E27FC236}">
                  <a16:creationId xmlns:a16="http://schemas.microsoft.com/office/drawing/2014/main" xmlns=""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2" name="矩形 13">
              <a:extLst>
                <a:ext uri="{FF2B5EF4-FFF2-40B4-BE49-F238E27FC236}">
                  <a16:creationId xmlns:a16="http://schemas.microsoft.com/office/drawing/2014/main" xmlns=""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3" name="矩形 13">
              <a:extLst>
                <a:ext uri="{FF2B5EF4-FFF2-40B4-BE49-F238E27FC236}">
                  <a16:creationId xmlns:a16="http://schemas.microsoft.com/office/drawing/2014/main" xmlns=""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4" name="矩形 13">
              <a:extLst>
                <a:ext uri="{FF2B5EF4-FFF2-40B4-BE49-F238E27FC236}">
                  <a16:creationId xmlns:a16="http://schemas.microsoft.com/office/drawing/2014/main" xmlns=""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5" name="矩形 13">
              <a:extLst>
                <a:ext uri="{FF2B5EF4-FFF2-40B4-BE49-F238E27FC236}">
                  <a16:creationId xmlns:a16="http://schemas.microsoft.com/office/drawing/2014/main" xmlns=""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6" name="矩形 13">
              <a:extLst>
                <a:ext uri="{FF2B5EF4-FFF2-40B4-BE49-F238E27FC236}">
                  <a16:creationId xmlns:a16="http://schemas.microsoft.com/office/drawing/2014/main" xmlns=""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7" name="矩形 13">
              <a:extLst>
                <a:ext uri="{FF2B5EF4-FFF2-40B4-BE49-F238E27FC236}">
                  <a16:creationId xmlns:a16="http://schemas.microsoft.com/office/drawing/2014/main" xmlns=""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8" name="文本框 15">
              <a:extLst>
                <a:ext uri="{FF2B5EF4-FFF2-40B4-BE49-F238E27FC236}">
                  <a16:creationId xmlns:a16="http://schemas.microsoft.com/office/drawing/2014/main" xmlns=""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39" name="矩形 13">
              <a:extLst>
                <a:ext uri="{FF2B5EF4-FFF2-40B4-BE49-F238E27FC236}">
                  <a16:creationId xmlns:a16="http://schemas.microsoft.com/office/drawing/2014/main" xmlns=""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40" name="矩形 13">
              <a:extLst>
                <a:ext uri="{FF2B5EF4-FFF2-40B4-BE49-F238E27FC236}">
                  <a16:creationId xmlns:a16="http://schemas.microsoft.com/office/drawing/2014/main" xmlns=""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41" name="矩形 13">
              <a:extLst>
                <a:ext uri="{FF2B5EF4-FFF2-40B4-BE49-F238E27FC236}">
                  <a16:creationId xmlns:a16="http://schemas.microsoft.com/office/drawing/2014/main" xmlns=""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2" name="矩形 13">
              <a:extLst>
                <a:ext uri="{FF2B5EF4-FFF2-40B4-BE49-F238E27FC236}">
                  <a16:creationId xmlns:a16="http://schemas.microsoft.com/office/drawing/2014/main" xmlns=""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3" name="矩形 13">
              <a:extLst>
                <a:ext uri="{FF2B5EF4-FFF2-40B4-BE49-F238E27FC236}">
                  <a16:creationId xmlns:a16="http://schemas.microsoft.com/office/drawing/2014/main" xmlns=""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4" name="矩形 13">
              <a:extLst>
                <a:ext uri="{FF2B5EF4-FFF2-40B4-BE49-F238E27FC236}">
                  <a16:creationId xmlns:a16="http://schemas.microsoft.com/office/drawing/2014/main" xmlns=""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45" name="矩形 13">
              <a:extLst>
                <a:ext uri="{FF2B5EF4-FFF2-40B4-BE49-F238E27FC236}">
                  <a16:creationId xmlns:a16="http://schemas.microsoft.com/office/drawing/2014/main" xmlns=""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46" name="矩形 13">
              <a:extLst>
                <a:ext uri="{FF2B5EF4-FFF2-40B4-BE49-F238E27FC236}">
                  <a16:creationId xmlns:a16="http://schemas.microsoft.com/office/drawing/2014/main" xmlns=""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47" name="矩形 13">
              <a:extLst>
                <a:ext uri="{FF2B5EF4-FFF2-40B4-BE49-F238E27FC236}">
                  <a16:creationId xmlns:a16="http://schemas.microsoft.com/office/drawing/2014/main" xmlns=""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48" name="矩形 13">
              <a:extLst>
                <a:ext uri="{FF2B5EF4-FFF2-40B4-BE49-F238E27FC236}">
                  <a16:creationId xmlns:a16="http://schemas.microsoft.com/office/drawing/2014/main" xmlns=""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49" name="矩形 13">
              <a:extLst>
                <a:ext uri="{FF2B5EF4-FFF2-40B4-BE49-F238E27FC236}">
                  <a16:creationId xmlns:a16="http://schemas.microsoft.com/office/drawing/2014/main" xmlns=""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50" name="矩形 13">
              <a:extLst>
                <a:ext uri="{FF2B5EF4-FFF2-40B4-BE49-F238E27FC236}">
                  <a16:creationId xmlns:a16="http://schemas.microsoft.com/office/drawing/2014/main" xmlns=""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51" name="矩形 13">
              <a:extLst>
                <a:ext uri="{FF2B5EF4-FFF2-40B4-BE49-F238E27FC236}">
                  <a16:creationId xmlns:a16="http://schemas.microsoft.com/office/drawing/2014/main" xmlns=""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52" name="矩形 13">
              <a:extLst>
                <a:ext uri="{FF2B5EF4-FFF2-40B4-BE49-F238E27FC236}">
                  <a16:creationId xmlns:a16="http://schemas.microsoft.com/office/drawing/2014/main" xmlns=""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53" name="矩形 13">
              <a:extLst>
                <a:ext uri="{FF2B5EF4-FFF2-40B4-BE49-F238E27FC236}">
                  <a16:creationId xmlns:a16="http://schemas.microsoft.com/office/drawing/2014/main" xmlns=""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54" name="矩形 13">
              <a:extLst>
                <a:ext uri="{FF2B5EF4-FFF2-40B4-BE49-F238E27FC236}">
                  <a16:creationId xmlns:a16="http://schemas.microsoft.com/office/drawing/2014/main" xmlns=""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55" name="矩形 13">
              <a:extLst>
                <a:ext uri="{FF2B5EF4-FFF2-40B4-BE49-F238E27FC236}">
                  <a16:creationId xmlns:a16="http://schemas.microsoft.com/office/drawing/2014/main" xmlns=""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56" name="矩形 13">
              <a:extLst>
                <a:ext uri="{FF2B5EF4-FFF2-40B4-BE49-F238E27FC236}">
                  <a16:creationId xmlns:a16="http://schemas.microsoft.com/office/drawing/2014/main" xmlns=""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57" name="矩形 13">
              <a:extLst>
                <a:ext uri="{FF2B5EF4-FFF2-40B4-BE49-F238E27FC236}">
                  <a16:creationId xmlns:a16="http://schemas.microsoft.com/office/drawing/2014/main" xmlns=""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58" name="矩形 13">
              <a:extLst>
                <a:ext uri="{FF2B5EF4-FFF2-40B4-BE49-F238E27FC236}">
                  <a16:creationId xmlns:a16="http://schemas.microsoft.com/office/drawing/2014/main" xmlns=""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59" name="矩形 13">
              <a:extLst>
                <a:ext uri="{FF2B5EF4-FFF2-40B4-BE49-F238E27FC236}">
                  <a16:creationId xmlns:a16="http://schemas.microsoft.com/office/drawing/2014/main" xmlns=""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60" name="矩形 13">
              <a:extLst>
                <a:ext uri="{FF2B5EF4-FFF2-40B4-BE49-F238E27FC236}">
                  <a16:creationId xmlns:a16="http://schemas.microsoft.com/office/drawing/2014/main" xmlns=""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61" name="矩形 13">
              <a:extLst>
                <a:ext uri="{FF2B5EF4-FFF2-40B4-BE49-F238E27FC236}">
                  <a16:creationId xmlns:a16="http://schemas.microsoft.com/office/drawing/2014/main" xmlns=""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62" name="矩形 13">
              <a:extLst>
                <a:ext uri="{FF2B5EF4-FFF2-40B4-BE49-F238E27FC236}">
                  <a16:creationId xmlns:a16="http://schemas.microsoft.com/office/drawing/2014/main" xmlns=""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63" name="矩形 13">
              <a:extLst>
                <a:ext uri="{FF2B5EF4-FFF2-40B4-BE49-F238E27FC236}">
                  <a16:creationId xmlns:a16="http://schemas.microsoft.com/office/drawing/2014/main" xmlns=""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64" name="矩形 13">
              <a:extLst>
                <a:ext uri="{FF2B5EF4-FFF2-40B4-BE49-F238E27FC236}">
                  <a16:creationId xmlns:a16="http://schemas.microsoft.com/office/drawing/2014/main" xmlns=""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65" name="矩形 13">
              <a:extLst>
                <a:ext uri="{FF2B5EF4-FFF2-40B4-BE49-F238E27FC236}">
                  <a16:creationId xmlns:a16="http://schemas.microsoft.com/office/drawing/2014/main" xmlns=""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66" name="矩形 13">
              <a:extLst>
                <a:ext uri="{FF2B5EF4-FFF2-40B4-BE49-F238E27FC236}">
                  <a16:creationId xmlns:a16="http://schemas.microsoft.com/office/drawing/2014/main" xmlns=""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67" name="矩形 13">
              <a:extLst>
                <a:ext uri="{FF2B5EF4-FFF2-40B4-BE49-F238E27FC236}">
                  <a16:creationId xmlns:a16="http://schemas.microsoft.com/office/drawing/2014/main" xmlns=""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68" name="矩形 13">
              <a:extLst>
                <a:ext uri="{FF2B5EF4-FFF2-40B4-BE49-F238E27FC236}">
                  <a16:creationId xmlns:a16="http://schemas.microsoft.com/office/drawing/2014/main" xmlns=""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69" name="矩形 13">
              <a:extLst>
                <a:ext uri="{FF2B5EF4-FFF2-40B4-BE49-F238E27FC236}">
                  <a16:creationId xmlns:a16="http://schemas.microsoft.com/office/drawing/2014/main" xmlns=""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
        <p:nvSpPr>
          <p:cNvPr id="70" name="Title Placeholder 1">
            <a:extLst>
              <a:ext uri="{FF2B5EF4-FFF2-40B4-BE49-F238E27FC236}">
                <a16:creationId xmlns="" xmlns:a16="http://schemas.microsoft.com/office/drawing/2014/main" id="{145F1158-B1AA-8F41-AF0A-FEA0EC1874AC}"/>
              </a:ext>
            </a:extLst>
          </p:cNvPr>
          <p:cNvSpPr>
            <a:spLocks noGrp="1"/>
          </p:cNvSpPr>
          <p:nvPr>
            <p:ph type="title"/>
          </p:nvPr>
        </p:nvSpPr>
        <p:spPr>
          <a:xfrm>
            <a:off x="616573" y="1474269"/>
            <a:ext cx="3984232" cy="2816080"/>
          </a:xfrm>
          <a:prstGeom prst="rect">
            <a:avLst/>
          </a:prstGeom>
        </p:spPr>
        <p:txBody>
          <a:bodyPr vert="horz" lIns="91440" tIns="45720" rIns="91440" bIns="45720" rtlCol="0" anchor="t">
            <a:normAutofit/>
          </a:bodyPr>
          <a:lstStyle/>
          <a:p>
            <a:r>
              <a:rPr lang="en-US" dirty="0"/>
              <a:t>Click to edit Master title style</a:t>
            </a:r>
          </a:p>
        </p:txBody>
      </p:sp>
      <p:sp>
        <p:nvSpPr>
          <p:cNvPr id="71" name="Text Placeholder 1">
            <a:extLst>
              <a:ext uri="{FF2B5EF4-FFF2-40B4-BE49-F238E27FC236}">
                <a16:creationId xmlns="" xmlns:a16="http://schemas.microsoft.com/office/drawing/2014/main" id="{F8FC7CCD-75EB-9C44-BC7D-29679334A8CA}"/>
              </a:ext>
            </a:extLst>
          </p:cNvPr>
          <p:cNvSpPr txBox="1">
            <a:spLocks/>
          </p:cNvSpPr>
          <p:nvPr userDrawn="1"/>
        </p:nvSpPr>
        <p:spPr>
          <a:xfrm>
            <a:off x="7979357" y="2794960"/>
            <a:ext cx="3225168" cy="2029962"/>
          </a:xfrm>
          <a:prstGeom prst="rect">
            <a:avLst/>
          </a:prstGeom>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rgbClr val="FFFFFF"/>
                </a:solidFill>
                <a:latin typeface="Microsoft YaHei" panose="020B0503020204020204" pitchFamily="34" charset="-122"/>
                <a:ea typeface="Microsoft YaHei" panose="020B0503020204020204" pitchFamily="34"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065"/>
              </a:lnSpc>
            </a:pPr>
            <a:r>
              <a:rPr kumimoji="1" lang="en-US" altLang="zh-CN" sz="850" b="1" baseline="0" dirty="0" smtClean="0">
                <a:solidFill>
                  <a:srgbClr val="1D1D1B"/>
                </a:solidFill>
                <a:latin typeface="+mj-lt"/>
              </a:rPr>
              <a:t>Copyright©2021 </a:t>
            </a:r>
            <a:r>
              <a:rPr kumimoji="1" lang="en-US" altLang="zh-CN" sz="850" b="1" baseline="0" dirty="0">
                <a:solidFill>
                  <a:srgbClr val="1D1D1B"/>
                </a:solidFill>
                <a:latin typeface="+mj-lt"/>
              </a:rPr>
              <a:t>Huawei Technologies Co., Ltd.</a:t>
            </a:r>
            <a:br>
              <a:rPr kumimoji="1" lang="en-US" altLang="zh-CN" sz="850" b="1" baseline="0" dirty="0">
                <a:solidFill>
                  <a:srgbClr val="1D1D1B"/>
                </a:solidFill>
                <a:latin typeface="+mj-lt"/>
              </a:rPr>
            </a:br>
            <a:r>
              <a:rPr kumimoji="1" lang="en-US" altLang="zh-CN" sz="850" b="1" baseline="0" dirty="0">
                <a:solidFill>
                  <a:srgbClr val="1D1D1B"/>
                </a:solidFill>
                <a:latin typeface="+mj-lt"/>
              </a:rPr>
              <a:t>All Rights Reserved.</a:t>
            </a:r>
            <a:r>
              <a:rPr kumimoji="1" lang="en-US" altLang="zh-CN" sz="779" dirty="0">
                <a:solidFill>
                  <a:srgbClr val="1D1D1B"/>
                </a:solidFill>
                <a:latin typeface="+mn-lt"/>
              </a:rPr>
              <a:t/>
            </a:r>
            <a:br>
              <a:rPr kumimoji="1" lang="en-US" altLang="zh-CN" sz="779" dirty="0">
                <a:solidFill>
                  <a:srgbClr val="1D1D1B"/>
                </a:solidFill>
                <a:latin typeface="+mn-lt"/>
              </a:rPr>
            </a:br>
            <a:r>
              <a:rPr kumimoji="1" lang="en-US" altLang="zh-CN" sz="779" dirty="0">
                <a:solidFill>
                  <a:srgbClr val="1D1D1B"/>
                </a:solidFill>
                <a:latin typeface="+mn-lt"/>
              </a:rPr>
              <a:t/>
            </a:r>
            <a:br>
              <a:rPr kumimoji="1" lang="en-US" altLang="zh-CN" sz="779" dirty="0">
                <a:solidFill>
                  <a:srgbClr val="1D1D1B"/>
                </a:solidFill>
                <a:latin typeface="+mn-lt"/>
              </a:rPr>
            </a:br>
            <a:r>
              <a:rPr kumimoji="1" lang="en-US" altLang="zh-CN" sz="850" baseline="0" dirty="0">
                <a:solidFill>
                  <a:srgbClr val="1D1D1B"/>
                </a:solidFill>
                <a:latin typeface="+mn-lt"/>
                <a:cs typeface="Arial" panose="020B0604020202020204" pitchFamily="34" charset="0"/>
              </a:rPr>
              <a:t>The information in this document may contain predictive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statements including, without limitation, statements regarding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the future financial and operating results, future product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portfolio, new technology, etc. There are a number of factors that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could cause actual results and developments to differ materially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from those expressed or implied in the predictive statements.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Therefore, such information is provided for reference purpose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only and constitutes neither an offer nor an acceptance. Huawei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may change the information at any time without notice. </a:t>
            </a:r>
          </a:p>
          <a:p>
            <a:pPr>
              <a:lnSpc>
                <a:spcPts val="1065"/>
              </a:lnSpc>
            </a:pPr>
            <a:endParaRPr kumimoji="1" lang="zh-CN" altLang="en-US" sz="779" dirty="0">
              <a:solidFill>
                <a:srgbClr val="1D1D1B"/>
              </a:solidFill>
              <a:latin typeface="+mn-lt"/>
            </a:endParaRPr>
          </a:p>
        </p:txBody>
      </p:sp>
      <p:sp>
        <p:nvSpPr>
          <p:cNvPr id="72" name="Subtitle 6">
            <a:extLst>
              <a:ext uri="{FF2B5EF4-FFF2-40B4-BE49-F238E27FC236}">
                <a16:creationId xmlns="" xmlns:a16="http://schemas.microsoft.com/office/drawing/2014/main" id="{12B8F806-ABD5-064C-8793-5E22C72554FD}"/>
              </a:ext>
            </a:extLst>
          </p:cNvPr>
          <p:cNvSpPr txBox="1">
            <a:spLocks/>
          </p:cNvSpPr>
          <p:nvPr userDrawn="1"/>
        </p:nvSpPr>
        <p:spPr>
          <a:xfrm>
            <a:off x="7987276" y="1631849"/>
            <a:ext cx="3477701" cy="491114"/>
          </a:xfrm>
          <a:prstGeom prst="rect">
            <a:avLst/>
          </a:prstGeom>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rgbClr val="FFFFFF"/>
                </a:solidFill>
                <a:latin typeface="Microsoft YaHei" panose="020B0503020204020204" pitchFamily="34" charset="-122"/>
                <a:ea typeface="Microsoft YaHei" panose="020B0503020204020204" pitchFamily="34"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681"/>
              </a:lnSpc>
              <a:spcBef>
                <a:spcPts val="0"/>
              </a:spcBef>
            </a:pPr>
            <a:r>
              <a:rPr kumimoji="1" lang="zh-CN" altLang="en-US" sz="1300" dirty="0">
                <a:solidFill>
                  <a:srgbClr val="1D1D1B"/>
                </a:solidFill>
                <a:latin typeface="Microsoft YaHei" charset="-122"/>
                <a:ea typeface="Microsoft YaHei" charset="-122"/>
                <a:cs typeface="Microsoft YaHei" charset="-122"/>
              </a:rPr>
              <a:t>把数字世界带入每个人、每个家庭、</a:t>
            </a:r>
            <a:r>
              <a:rPr kumimoji="1" lang="en-US" altLang="zh-CN" sz="1300" dirty="0">
                <a:solidFill>
                  <a:srgbClr val="1D1D1B"/>
                </a:solidFill>
                <a:latin typeface="Microsoft YaHei" charset="-122"/>
                <a:ea typeface="Microsoft YaHei" charset="-122"/>
                <a:cs typeface="Microsoft YaHei" charset="-122"/>
              </a:rPr>
              <a:t/>
            </a:r>
            <a:br>
              <a:rPr kumimoji="1" lang="en-US" altLang="zh-CN" sz="1300" dirty="0">
                <a:solidFill>
                  <a:srgbClr val="1D1D1B"/>
                </a:solidFill>
                <a:latin typeface="Microsoft YaHei" charset="-122"/>
                <a:ea typeface="Microsoft YaHei" charset="-122"/>
                <a:cs typeface="Microsoft YaHei" charset="-122"/>
              </a:rPr>
            </a:br>
            <a:r>
              <a:rPr kumimoji="1" lang="zh-CN" altLang="en-US" sz="1300" dirty="0">
                <a:solidFill>
                  <a:srgbClr val="1D1D1B"/>
                </a:solidFill>
                <a:latin typeface="Microsoft YaHei" charset="-122"/>
                <a:ea typeface="Microsoft YaHei" charset="-122"/>
                <a:cs typeface="Microsoft YaHei" charset="-122"/>
              </a:rPr>
              <a:t>每个组织，构建万物互联的智能世界。</a:t>
            </a:r>
          </a:p>
        </p:txBody>
      </p:sp>
      <p:sp>
        <p:nvSpPr>
          <p:cNvPr id="73" name="Subtitle 6">
            <a:extLst>
              <a:ext uri="{FF2B5EF4-FFF2-40B4-BE49-F238E27FC236}">
                <a16:creationId xmlns="" xmlns:a16="http://schemas.microsoft.com/office/drawing/2014/main" id="{F1235B6F-D691-2C40-93D4-EC5427ADDFB0}"/>
              </a:ext>
            </a:extLst>
          </p:cNvPr>
          <p:cNvSpPr txBox="1">
            <a:spLocks/>
          </p:cNvSpPr>
          <p:nvPr userDrawn="1"/>
        </p:nvSpPr>
        <p:spPr>
          <a:xfrm>
            <a:off x="7977672" y="2106124"/>
            <a:ext cx="3481833" cy="582808"/>
          </a:xfrm>
          <a:prstGeom prst="rect">
            <a:avLst/>
          </a:prstGeom>
        </p:spPr>
        <p:txBody>
          <a:bodyPr vert="horz" lIns="0" tIns="0" rIns="0" bIns="0" rtlCol="0" anchor="t">
            <a:no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chemeClr val="tx1"/>
                </a:solidFill>
                <a:latin typeface="Microsoft YaHei" panose="020B0503020204020204" pitchFamily="34" charset="-122"/>
                <a:ea typeface="Microsoft YaHei" panose="020B0503020204020204" pitchFamily="34" charset="-122"/>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ts val="1294"/>
              </a:lnSpc>
            </a:pPr>
            <a:r>
              <a:rPr kumimoji="1" lang="en-US" altLang="zh-CN" sz="1200" dirty="0">
                <a:solidFill>
                  <a:srgbClr val="1D1D1B"/>
                </a:solidFill>
                <a:latin typeface="+mn-lt"/>
                <a:cs typeface="Arial" panose="020B0604020202020204" pitchFamily="34" charset="0"/>
              </a:rPr>
              <a:t>Bring digital to every person, home, and </a:t>
            </a:r>
            <a:br>
              <a:rPr kumimoji="1" lang="en-US" altLang="zh-CN" sz="1200" dirty="0">
                <a:solidFill>
                  <a:srgbClr val="1D1D1B"/>
                </a:solidFill>
                <a:latin typeface="+mn-lt"/>
                <a:cs typeface="Arial" panose="020B0604020202020204" pitchFamily="34" charset="0"/>
              </a:rPr>
            </a:br>
            <a:r>
              <a:rPr kumimoji="1" lang="en-US" altLang="zh-CN" sz="1200" dirty="0">
                <a:solidFill>
                  <a:srgbClr val="1D1D1B"/>
                </a:solidFill>
                <a:latin typeface="+mn-lt"/>
                <a:cs typeface="Arial" panose="020B0604020202020204" pitchFamily="34" charset="0"/>
              </a:rPr>
              <a:t>organization for a fully connected, </a:t>
            </a:r>
            <a:br>
              <a:rPr kumimoji="1" lang="en-US" altLang="zh-CN" sz="1200" dirty="0">
                <a:solidFill>
                  <a:srgbClr val="1D1D1B"/>
                </a:solidFill>
                <a:latin typeface="+mn-lt"/>
                <a:cs typeface="Arial" panose="020B0604020202020204" pitchFamily="34" charset="0"/>
              </a:rPr>
            </a:br>
            <a:r>
              <a:rPr kumimoji="1" lang="en-US" altLang="zh-CN" sz="1200" dirty="0">
                <a:solidFill>
                  <a:srgbClr val="1D1D1B"/>
                </a:solidFill>
                <a:latin typeface="+mn-lt"/>
                <a:cs typeface="Arial" panose="020B0604020202020204" pitchFamily="34" charset="0"/>
              </a:rPr>
              <a:t>intelligent world.</a:t>
            </a:r>
            <a:endParaRPr kumimoji="1" lang="zh-CN" altLang="en-US" sz="1200" dirty="0">
              <a:solidFill>
                <a:srgbClr val="1D1D1B"/>
              </a:solidFill>
              <a:latin typeface="+mn-lt"/>
              <a:ea typeface="Microsoft YaHei" charset="-122"/>
              <a:cs typeface="Microsoft YaHei" charset="-122"/>
            </a:endParaRPr>
          </a:p>
        </p:txBody>
      </p:sp>
      <p:pic>
        <p:nvPicPr>
          <p:cNvPr id="74" name="图片 7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975497" y="5251150"/>
            <a:ext cx="1869596" cy="399462"/>
          </a:xfrm>
          <a:prstGeom prst="rect">
            <a:avLst/>
          </a:prstGeom>
        </p:spPr>
      </p:pic>
    </p:spTree>
    <p:extLst>
      <p:ext uri="{BB962C8B-B14F-4D97-AF65-F5344CB8AC3E}">
        <p14:creationId xmlns:p14="http://schemas.microsoft.com/office/powerpoint/2010/main" val="154100982"/>
      </p:ext>
    </p:extLst>
  </p:cSld>
  <p:clrMap bg1="lt1" tx1="dk1" bg2="lt2" tx2="dk2" accent1="accent1" accent2="accent2" accent3="accent3" accent4="accent4" accent5="accent5" accent6="accent6" hlink="hlink" folHlink="folHlink"/>
  <p:sldLayoutIdLst>
    <p:sldLayoutId id="2147483859" r:id="rId1"/>
  </p:sldLayoutIdLst>
  <p:timing>
    <p:tnLst>
      <p:par>
        <p:cTn id="1" dur="indefinite" restart="never" nodeType="tmRoot"/>
      </p:par>
    </p:tnLst>
  </p:timing>
  <p:hf hdr="0" ftr="0" dt="0"/>
  <p:txStyles>
    <p:titleStyle>
      <a:lvl1pPr algn="l" defTabSz="1187323" rtl="0" eaLnBrk="1" latinLnBrk="0" hangingPunct="1">
        <a:lnSpc>
          <a:spcPct val="90000"/>
        </a:lnSpc>
        <a:spcBef>
          <a:spcPct val="0"/>
        </a:spcBef>
        <a:buNone/>
        <a:defRPr sz="4998" b="0" kern="1200">
          <a:solidFill>
            <a:schemeClr val="tx1"/>
          </a:solidFill>
          <a:latin typeface="Huawei Sans" panose="020C0503030203020204" pitchFamily="34" charset="0"/>
          <a:ea typeface="方正兰亭黑简体" panose="02000000000000000000" pitchFamily="2" charset="-122"/>
          <a:cs typeface="Huawei Sans" panose="020C0503030203020204" pitchFamily="34" charset="0"/>
        </a:defRPr>
      </a:lvl1pPr>
    </p:titleStyle>
    <p:bodyStyle>
      <a:lvl1pPr marL="0" indent="0" algn="l" defTabSz="1187323" rtl="0" eaLnBrk="1" latinLnBrk="0" hangingPunct="1">
        <a:lnSpc>
          <a:spcPct val="90000"/>
        </a:lnSpc>
        <a:spcBef>
          <a:spcPts val="1298"/>
        </a:spcBef>
        <a:buFont typeface="Arial" panose="020B0604020202020204" pitchFamily="34" charset="0"/>
        <a:buNone/>
        <a:defRPr sz="1818" kern="1200">
          <a:solidFill>
            <a:srgbClr val="FFFFFF"/>
          </a:solidFill>
          <a:latin typeface="Microsoft YaHei" panose="020B0503020204020204" pitchFamily="34" charset="-122"/>
          <a:ea typeface="Microsoft YaHei" panose="020B0503020204020204" pitchFamily="34" charset="-122"/>
          <a:cs typeface="+mn-cs"/>
        </a:defRPr>
      </a:lvl1pPr>
      <a:lvl2pPr marL="593662" indent="0" algn="l" defTabSz="1187323" rtl="0" eaLnBrk="1" latinLnBrk="0" hangingPunct="1">
        <a:lnSpc>
          <a:spcPct val="90000"/>
        </a:lnSpc>
        <a:spcBef>
          <a:spcPts val="650"/>
        </a:spcBef>
        <a:buFont typeface="Arial" panose="020B0604020202020204" pitchFamily="34" charset="0"/>
        <a:buNone/>
        <a:defRPr sz="3117" kern="1200">
          <a:solidFill>
            <a:schemeClr val="tx1"/>
          </a:solidFill>
          <a:latin typeface="+mn-lt"/>
          <a:ea typeface="+mn-ea"/>
          <a:cs typeface="+mn-cs"/>
        </a:defRPr>
      </a:lvl2pPr>
      <a:lvl3pPr marL="1187323" indent="0" algn="l" defTabSz="1187323" rtl="0" eaLnBrk="1" latinLnBrk="0" hangingPunct="1">
        <a:lnSpc>
          <a:spcPct val="90000"/>
        </a:lnSpc>
        <a:spcBef>
          <a:spcPts val="650"/>
        </a:spcBef>
        <a:buFont typeface="Arial" panose="020B0604020202020204" pitchFamily="34" charset="0"/>
        <a:buNone/>
        <a:defRPr sz="2597" kern="1200">
          <a:solidFill>
            <a:schemeClr val="tx1"/>
          </a:solidFill>
          <a:latin typeface="+mn-lt"/>
          <a:ea typeface="+mn-ea"/>
          <a:cs typeface="+mn-cs"/>
        </a:defRPr>
      </a:lvl3pPr>
      <a:lvl4pPr marL="1780986" indent="0" algn="l" defTabSz="1187323" rtl="0" eaLnBrk="1" latinLnBrk="0" hangingPunct="1">
        <a:lnSpc>
          <a:spcPct val="90000"/>
        </a:lnSpc>
        <a:spcBef>
          <a:spcPts val="650"/>
        </a:spcBef>
        <a:buFont typeface="Arial" panose="020B0604020202020204" pitchFamily="34" charset="0"/>
        <a:buNone/>
        <a:defRPr sz="2337" kern="1200">
          <a:solidFill>
            <a:schemeClr val="tx1"/>
          </a:solidFill>
          <a:latin typeface="+mn-lt"/>
          <a:ea typeface="+mn-ea"/>
          <a:cs typeface="+mn-cs"/>
        </a:defRPr>
      </a:lvl4pPr>
      <a:lvl5pPr marL="2374648" indent="0" algn="l" defTabSz="1187323" rtl="0" eaLnBrk="1" latinLnBrk="0" hangingPunct="1">
        <a:lnSpc>
          <a:spcPct val="90000"/>
        </a:lnSpc>
        <a:spcBef>
          <a:spcPts val="650"/>
        </a:spcBef>
        <a:buFont typeface="Arial" panose="020B0604020202020204" pitchFamily="34" charset="0"/>
        <a:buNone/>
        <a:defRPr sz="2337" kern="1200">
          <a:solidFill>
            <a:schemeClr val="tx1"/>
          </a:solidFill>
          <a:latin typeface="+mn-lt"/>
          <a:ea typeface="+mn-ea"/>
          <a:cs typeface="+mn-cs"/>
        </a:defRPr>
      </a:lvl5pPr>
      <a:lvl6pPr marL="3265140"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6pPr>
      <a:lvl7pPr marL="3858802"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7pPr>
      <a:lvl8pPr marL="4452463"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8pPr>
      <a:lvl9pPr marL="5046125"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9pPr>
    </p:bodyStyle>
    <p:otherStyle>
      <a:defPPr>
        <a:defRPr lang="en-US"/>
      </a:defPPr>
      <a:lvl1pPr marL="0" algn="l" defTabSz="1187323" rtl="0" eaLnBrk="1" latinLnBrk="0" hangingPunct="1">
        <a:defRPr sz="2337" kern="1200">
          <a:solidFill>
            <a:schemeClr val="tx1"/>
          </a:solidFill>
          <a:latin typeface="+mn-lt"/>
          <a:ea typeface="+mn-ea"/>
          <a:cs typeface="+mn-cs"/>
        </a:defRPr>
      </a:lvl1pPr>
      <a:lvl2pPr marL="593662" algn="l" defTabSz="1187323" rtl="0" eaLnBrk="1" latinLnBrk="0" hangingPunct="1">
        <a:defRPr sz="2337" kern="1200">
          <a:solidFill>
            <a:schemeClr val="tx1"/>
          </a:solidFill>
          <a:latin typeface="+mn-lt"/>
          <a:ea typeface="+mn-ea"/>
          <a:cs typeface="+mn-cs"/>
        </a:defRPr>
      </a:lvl2pPr>
      <a:lvl3pPr marL="1187323" algn="l" defTabSz="1187323" rtl="0" eaLnBrk="1" latinLnBrk="0" hangingPunct="1">
        <a:defRPr sz="2337" kern="1200">
          <a:solidFill>
            <a:schemeClr val="tx1"/>
          </a:solidFill>
          <a:latin typeface="+mn-lt"/>
          <a:ea typeface="+mn-ea"/>
          <a:cs typeface="+mn-cs"/>
        </a:defRPr>
      </a:lvl3pPr>
      <a:lvl4pPr marL="1780986" algn="l" defTabSz="1187323" rtl="0" eaLnBrk="1" latinLnBrk="0" hangingPunct="1">
        <a:defRPr sz="2337" kern="1200">
          <a:solidFill>
            <a:schemeClr val="tx1"/>
          </a:solidFill>
          <a:latin typeface="+mn-lt"/>
          <a:ea typeface="+mn-ea"/>
          <a:cs typeface="+mn-cs"/>
        </a:defRPr>
      </a:lvl4pPr>
      <a:lvl5pPr marL="2374648" algn="l" defTabSz="1187323" rtl="0" eaLnBrk="1" latinLnBrk="0" hangingPunct="1">
        <a:defRPr sz="2337" kern="1200">
          <a:solidFill>
            <a:schemeClr val="tx1"/>
          </a:solidFill>
          <a:latin typeface="+mn-lt"/>
          <a:ea typeface="+mn-ea"/>
          <a:cs typeface="+mn-cs"/>
        </a:defRPr>
      </a:lvl5pPr>
      <a:lvl6pPr marL="2968309" algn="l" defTabSz="1187323" rtl="0" eaLnBrk="1" latinLnBrk="0" hangingPunct="1">
        <a:defRPr sz="2337" kern="1200">
          <a:solidFill>
            <a:schemeClr val="tx1"/>
          </a:solidFill>
          <a:latin typeface="+mn-lt"/>
          <a:ea typeface="+mn-ea"/>
          <a:cs typeface="+mn-cs"/>
        </a:defRPr>
      </a:lvl6pPr>
      <a:lvl7pPr marL="3561971" algn="l" defTabSz="1187323" rtl="0" eaLnBrk="1" latinLnBrk="0" hangingPunct="1">
        <a:defRPr sz="2337" kern="1200">
          <a:solidFill>
            <a:schemeClr val="tx1"/>
          </a:solidFill>
          <a:latin typeface="+mn-lt"/>
          <a:ea typeface="+mn-ea"/>
          <a:cs typeface="+mn-cs"/>
        </a:defRPr>
      </a:lvl7pPr>
      <a:lvl8pPr marL="4155634" algn="l" defTabSz="1187323" rtl="0" eaLnBrk="1" latinLnBrk="0" hangingPunct="1">
        <a:defRPr sz="2337" kern="1200">
          <a:solidFill>
            <a:schemeClr val="tx1"/>
          </a:solidFill>
          <a:latin typeface="+mn-lt"/>
          <a:ea typeface="+mn-ea"/>
          <a:cs typeface="+mn-cs"/>
        </a:defRPr>
      </a:lvl8pPr>
      <a:lvl9pPr marL="4749295" algn="l" defTabSz="1187323" rtl="0" eaLnBrk="1" latinLnBrk="0" hangingPunct="1">
        <a:defRPr sz="2337"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1">
          <p15:clr>
            <a:srgbClr val="F26B43"/>
          </p15:clr>
        </p15:guide>
        <p15:guide id="2" pos="3842">
          <p15:clr>
            <a:srgbClr val="F26B43"/>
          </p15:clr>
        </p15:guide>
        <p15:guide id="3" pos="461" userDrawn="1">
          <p15:clr>
            <a:srgbClr val="F26B43"/>
          </p15:clr>
        </p15:guide>
        <p15:guide id="4" pos="7197">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7.xml"/><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9.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5.xml"/></Relationships>
</file>

<file path=ppt/slides/_rels/slide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2.xml"/><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5.xml"/><Relationship Id="rId1" Type="http://schemas.openxmlformats.org/officeDocument/2006/relationships/slideLayout" Target="../slideLayouts/slideLayout15.xml"/></Relationships>
</file>

<file path=ppt/slides/_rels/slide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6.xml"/><Relationship Id="rId1" Type="http://schemas.openxmlformats.org/officeDocument/2006/relationships/slideLayout" Target="../slideLayouts/slideLayout15.xml"/></Relationships>
</file>

<file path=ppt/slides/_rels/slide2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7.xml"/><Relationship Id="rId1" Type="http://schemas.openxmlformats.org/officeDocument/2006/relationships/slideLayout" Target="../slideLayouts/slideLayout15.xml"/></Relationships>
</file>

<file path=ppt/slides/_rels/slide2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8.xml"/><Relationship Id="rId1" Type="http://schemas.openxmlformats.org/officeDocument/2006/relationships/slideLayout" Target="../slideLayouts/slideLayout15.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5.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5.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5.xml"/></Relationships>
</file>

<file path=ppt/slides/_rels/slide3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3.xml"/><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4.xml"/><Relationship Id="rId1" Type="http://schemas.openxmlformats.org/officeDocument/2006/relationships/slideLayout" Target="../slideLayouts/slideLayout15.xml"/></Relationships>
</file>

<file path=ppt/slides/_rels/slide3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5.xml"/><Relationship Id="rId1" Type="http://schemas.openxmlformats.org/officeDocument/2006/relationships/slideLayout" Target="../slideLayouts/slideLayout15.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5.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5.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13.xml"/><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 name="文本占位符 5"/>
          <p:cNvSpPr>
            <a:spLocks noGrp="1"/>
          </p:cNvSpPr>
          <p:nvPr>
            <p:ph type="body" sz="quarter" idx="17"/>
          </p:nvPr>
        </p:nvSpPr>
        <p:spPr bwMode="gray"/>
        <p:txBody>
          <a:bodyPr/>
          <a:lstStyle/>
          <a:p>
            <a:endParaRPr lang="zh-CN" altLang="en-US" dirty="0"/>
          </a:p>
        </p:txBody>
      </p:sp>
      <p:sp>
        <p:nvSpPr>
          <p:cNvPr id="7" name="文本占位符 6"/>
          <p:cNvSpPr>
            <a:spLocks noGrp="1"/>
          </p:cNvSpPr>
          <p:nvPr>
            <p:ph type="body" sz="quarter" idx="18"/>
          </p:nvPr>
        </p:nvSpPr>
        <p:spPr bwMode="gray"/>
        <p:txBody>
          <a:bodyPr/>
          <a:lstStyle/>
          <a:p>
            <a:r>
              <a:rPr lang="en-US" altLang="zh-CN" dirty="0" smtClean="0"/>
              <a:t>Datacom</a:t>
            </a:r>
            <a:endParaRPr lang="zh-CN" altLang="en-US" dirty="0"/>
          </a:p>
        </p:txBody>
      </p:sp>
      <p:sp>
        <p:nvSpPr>
          <p:cNvPr id="8" name="文本占位符 7"/>
          <p:cNvSpPr>
            <a:spLocks noGrp="1"/>
          </p:cNvSpPr>
          <p:nvPr>
            <p:ph type="body" sz="quarter" idx="19"/>
          </p:nvPr>
        </p:nvSpPr>
        <p:spPr bwMode="gray"/>
        <p:txBody>
          <a:bodyPr/>
          <a:lstStyle/>
          <a:p>
            <a:r>
              <a:rPr lang="en-US" altLang="zh-CN" dirty="0" smtClean="0"/>
              <a:t>General</a:t>
            </a:r>
            <a:endParaRPr lang="zh-CN" altLang="en-US" dirty="0"/>
          </a:p>
        </p:txBody>
      </p:sp>
      <p:sp>
        <p:nvSpPr>
          <p:cNvPr id="9" name="文本占位符 8"/>
          <p:cNvSpPr>
            <a:spLocks noGrp="1"/>
          </p:cNvSpPr>
          <p:nvPr>
            <p:ph type="body" sz="quarter" idx="20"/>
          </p:nvPr>
        </p:nvSpPr>
        <p:spPr bwMode="gray"/>
        <p:txBody>
          <a:bodyPr/>
          <a:lstStyle/>
          <a:p>
            <a:r>
              <a:rPr lang="en-US" altLang="zh-CN" dirty="0" smtClean="0"/>
              <a:t>V1.0</a:t>
            </a:r>
            <a:endParaRPr lang="zh-CN" altLang="en-US" dirty="0"/>
          </a:p>
        </p:txBody>
      </p:sp>
      <p:sp>
        <p:nvSpPr>
          <p:cNvPr id="2" name="文本占位符 1"/>
          <p:cNvSpPr>
            <a:spLocks noGrp="1"/>
          </p:cNvSpPr>
          <p:nvPr>
            <p:ph type="body" sz="quarter" idx="13"/>
          </p:nvPr>
        </p:nvSpPr>
        <p:spPr bwMode="gray"/>
        <p:txBody>
          <a:bodyPr/>
          <a:lstStyle/>
          <a:p>
            <a:r>
              <a:rPr lang="en-US" altLang="zh-CN" dirty="0" smtClean="0">
                <a:sym typeface="Huawei Sans" panose="020C0503030203020204" pitchFamily="34" charset="0"/>
              </a:rPr>
              <a:t>Zhang </a:t>
            </a:r>
            <a:r>
              <a:rPr lang="en-US" altLang="zh-CN" dirty="0" err="1" smtClean="0">
                <a:sym typeface="Huawei Sans" panose="020C0503030203020204" pitchFamily="34" charset="0"/>
              </a:rPr>
              <a:t>Linrui</a:t>
            </a:r>
            <a:r>
              <a:rPr lang="en-US" altLang="zh-CN" dirty="0" smtClean="0">
                <a:sym typeface="Huawei Sans" panose="020C0503030203020204" pitchFamily="34" charset="0"/>
              </a:rPr>
              <a:t>/WX570554</a:t>
            </a:r>
            <a:endParaRPr lang="zh-CN" altLang="en-US" dirty="0">
              <a:sym typeface="Huawei Sans" panose="020C0503030203020204" pitchFamily="34" charset="0"/>
            </a:endParaRPr>
          </a:p>
        </p:txBody>
      </p:sp>
      <p:sp>
        <p:nvSpPr>
          <p:cNvPr id="3" name="文本占位符 2"/>
          <p:cNvSpPr>
            <a:spLocks noGrp="1"/>
          </p:cNvSpPr>
          <p:nvPr>
            <p:ph type="body" sz="quarter" idx="14"/>
          </p:nvPr>
        </p:nvSpPr>
        <p:spPr bwMode="gray"/>
        <p:txBody>
          <a:bodyPr/>
          <a:lstStyle/>
          <a:p>
            <a:r>
              <a:rPr lang="en-US" altLang="zh-CN" dirty="0" smtClean="0"/>
              <a:t>2020.03.30</a:t>
            </a:r>
            <a:endParaRPr lang="zh-CN" altLang="en-US" dirty="0"/>
          </a:p>
        </p:txBody>
      </p:sp>
      <p:sp>
        <p:nvSpPr>
          <p:cNvPr id="4" name="文本占位符 3"/>
          <p:cNvSpPr>
            <a:spLocks noGrp="1"/>
          </p:cNvSpPr>
          <p:nvPr>
            <p:ph type="body" sz="quarter" idx="15"/>
          </p:nvPr>
        </p:nvSpPr>
        <p:spPr bwMode="gray"/>
        <p:txBody>
          <a:bodyPr/>
          <a:lstStyle/>
          <a:p>
            <a:r>
              <a:rPr lang="en-US" altLang="zh-CN" dirty="0" smtClean="0">
                <a:sym typeface="Huawei Sans" panose="020C0503030203020204" pitchFamily="34" charset="0"/>
              </a:rPr>
              <a:t>Zhu </a:t>
            </a:r>
            <a:r>
              <a:rPr lang="en-US" altLang="zh-CN" dirty="0" err="1" smtClean="0">
                <a:sym typeface="Huawei Sans" panose="020C0503030203020204" pitchFamily="34" charset="0"/>
              </a:rPr>
              <a:t>Shigeng</a:t>
            </a:r>
            <a:r>
              <a:rPr lang="en-US" altLang="zh-CN" dirty="0" smtClean="0">
                <a:sym typeface="Huawei Sans" panose="020C0503030203020204" pitchFamily="34" charset="0"/>
              </a:rPr>
              <a:t>/00261992</a:t>
            </a:r>
            <a:endParaRPr lang="zh-CN" altLang="en-US" dirty="0">
              <a:sym typeface="Huawei Sans" panose="020C0503030203020204" pitchFamily="34" charset="0"/>
            </a:endParaRPr>
          </a:p>
        </p:txBody>
      </p:sp>
      <p:sp>
        <p:nvSpPr>
          <p:cNvPr id="5" name="文本占位符 4"/>
          <p:cNvSpPr>
            <a:spLocks noGrp="1"/>
          </p:cNvSpPr>
          <p:nvPr>
            <p:ph type="body" sz="quarter" idx="16"/>
          </p:nvPr>
        </p:nvSpPr>
        <p:spPr bwMode="gray"/>
        <p:txBody>
          <a:bodyPr/>
          <a:lstStyle/>
          <a:p>
            <a:r>
              <a:rPr lang="en-US" altLang="zh-CN" dirty="0" smtClean="0"/>
              <a:t>New</a:t>
            </a:r>
            <a:endParaRPr lang="zh-CN" altLang="en-US" dirty="0"/>
          </a:p>
        </p:txBody>
      </p:sp>
      <p:sp>
        <p:nvSpPr>
          <p:cNvPr id="10" name="文本占位符 9"/>
          <p:cNvSpPr>
            <a:spLocks noGrp="1"/>
          </p:cNvSpPr>
          <p:nvPr>
            <p:ph type="body" sz="quarter" idx="21"/>
          </p:nvPr>
        </p:nvSpPr>
        <p:spPr bwMode="gray"/>
        <p:txBody>
          <a:bodyPr/>
          <a:lstStyle/>
          <a:p>
            <a:r>
              <a:rPr lang="en-US" altLang="zh-CN" dirty="0" smtClean="0"/>
              <a:t>He </a:t>
            </a:r>
            <a:r>
              <a:rPr lang="en-US" altLang="zh-CN" dirty="0" err="1" smtClean="0"/>
              <a:t>Junjian</a:t>
            </a:r>
            <a:r>
              <a:rPr lang="en-US" altLang="zh-CN" dirty="0" smtClean="0"/>
              <a:t>/WX580230</a:t>
            </a:r>
            <a:endParaRPr lang="zh-CN" altLang="en-US" dirty="0"/>
          </a:p>
        </p:txBody>
      </p:sp>
      <p:sp>
        <p:nvSpPr>
          <p:cNvPr id="11" name="文本占位符 10"/>
          <p:cNvSpPr>
            <a:spLocks noGrp="1"/>
          </p:cNvSpPr>
          <p:nvPr>
            <p:ph type="body" sz="quarter" idx="22"/>
          </p:nvPr>
        </p:nvSpPr>
        <p:spPr bwMode="gray"/>
        <p:txBody>
          <a:bodyPr/>
          <a:lstStyle/>
          <a:p>
            <a:r>
              <a:rPr lang="en-US" altLang="zh-CN" dirty="0" smtClean="0"/>
              <a:t>2021.07.30</a:t>
            </a:r>
            <a:endParaRPr lang="zh-CN" altLang="en-US" dirty="0"/>
          </a:p>
        </p:txBody>
      </p:sp>
      <p:sp>
        <p:nvSpPr>
          <p:cNvPr id="12" name="文本占位符 11"/>
          <p:cNvSpPr>
            <a:spLocks noGrp="1"/>
          </p:cNvSpPr>
          <p:nvPr>
            <p:ph type="body" sz="quarter" idx="23"/>
          </p:nvPr>
        </p:nvSpPr>
        <p:spPr bwMode="gray"/>
        <p:txBody>
          <a:bodyPr/>
          <a:lstStyle/>
          <a:p>
            <a:r>
              <a:rPr lang="en-US" altLang="zh-CN" dirty="0" smtClean="0"/>
              <a:t>Lu </a:t>
            </a:r>
            <a:r>
              <a:rPr lang="en-US" altLang="zh-CN" dirty="0" err="1" smtClean="0"/>
              <a:t>Yueyuye</a:t>
            </a:r>
            <a:r>
              <a:rPr lang="en-US" altLang="zh-CN" dirty="0" smtClean="0"/>
              <a:t>/WX445705</a:t>
            </a:r>
            <a:endParaRPr lang="en-US" altLang="zh-CN" dirty="0"/>
          </a:p>
        </p:txBody>
      </p:sp>
      <p:sp>
        <p:nvSpPr>
          <p:cNvPr id="13" name="文本占位符 12"/>
          <p:cNvSpPr>
            <a:spLocks noGrp="1"/>
          </p:cNvSpPr>
          <p:nvPr>
            <p:ph type="body" sz="quarter" idx="24"/>
          </p:nvPr>
        </p:nvSpPr>
        <p:spPr bwMode="gray"/>
        <p:txBody>
          <a:bodyPr/>
          <a:lstStyle/>
          <a:p>
            <a:r>
              <a:rPr lang="en-US" altLang="zh-CN" dirty="0" smtClean="0"/>
              <a:t>Update</a:t>
            </a:r>
            <a:endParaRPr lang="zh-CN" altLang="en-US" dirty="0"/>
          </a:p>
        </p:txBody>
      </p:sp>
      <p:sp>
        <p:nvSpPr>
          <p:cNvPr id="14" name="文本占位符 13"/>
          <p:cNvSpPr>
            <a:spLocks noGrp="1"/>
          </p:cNvSpPr>
          <p:nvPr>
            <p:ph type="body" sz="quarter" idx="25"/>
          </p:nvPr>
        </p:nvSpPr>
        <p:spPr bwMode="gray"/>
        <p:txBody>
          <a:bodyPr/>
          <a:lstStyle/>
          <a:p>
            <a:endParaRPr lang="zh-CN" altLang="en-US"/>
          </a:p>
        </p:txBody>
      </p:sp>
      <p:sp>
        <p:nvSpPr>
          <p:cNvPr id="15" name="文本占位符 14"/>
          <p:cNvSpPr>
            <a:spLocks noGrp="1"/>
          </p:cNvSpPr>
          <p:nvPr>
            <p:ph type="body" sz="quarter" idx="26"/>
          </p:nvPr>
        </p:nvSpPr>
        <p:spPr bwMode="gray"/>
        <p:txBody>
          <a:bodyPr/>
          <a:lstStyle/>
          <a:p>
            <a:endParaRPr lang="zh-CN" altLang="en-US"/>
          </a:p>
        </p:txBody>
      </p:sp>
      <p:sp>
        <p:nvSpPr>
          <p:cNvPr id="16" name="文本占位符 15"/>
          <p:cNvSpPr>
            <a:spLocks noGrp="1"/>
          </p:cNvSpPr>
          <p:nvPr>
            <p:ph type="body" sz="quarter" idx="27"/>
          </p:nvPr>
        </p:nvSpPr>
        <p:spPr bwMode="gray"/>
        <p:txBody>
          <a:bodyPr/>
          <a:lstStyle/>
          <a:p>
            <a:endParaRPr lang="zh-CN" altLang="en-US"/>
          </a:p>
        </p:txBody>
      </p:sp>
      <p:sp>
        <p:nvSpPr>
          <p:cNvPr id="17" name="文本占位符 16"/>
          <p:cNvSpPr>
            <a:spLocks noGrp="1"/>
          </p:cNvSpPr>
          <p:nvPr>
            <p:ph type="body" sz="quarter" idx="28"/>
          </p:nvPr>
        </p:nvSpPr>
        <p:spPr bwMode="gray"/>
        <p:txBody>
          <a:bodyPr/>
          <a:lstStyle/>
          <a:p>
            <a:endParaRPr lang="zh-CN" altLang="en-US"/>
          </a:p>
        </p:txBody>
      </p:sp>
      <p:sp>
        <p:nvSpPr>
          <p:cNvPr id="18" name="文本占位符 17"/>
          <p:cNvSpPr>
            <a:spLocks noGrp="1"/>
          </p:cNvSpPr>
          <p:nvPr>
            <p:ph type="body" sz="quarter" idx="29"/>
          </p:nvPr>
        </p:nvSpPr>
        <p:spPr bwMode="gray"/>
        <p:txBody>
          <a:bodyPr/>
          <a:lstStyle/>
          <a:p>
            <a:endParaRPr lang="zh-CN" altLang="en-US"/>
          </a:p>
        </p:txBody>
      </p:sp>
      <p:sp>
        <p:nvSpPr>
          <p:cNvPr id="19" name="文本占位符 18"/>
          <p:cNvSpPr>
            <a:spLocks noGrp="1"/>
          </p:cNvSpPr>
          <p:nvPr>
            <p:ph type="body" sz="quarter" idx="30"/>
          </p:nvPr>
        </p:nvSpPr>
        <p:spPr bwMode="gray"/>
        <p:txBody>
          <a:bodyPr/>
          <a:lstStyle/>
          <a:p>
            <a:endParaRPr lang="zh-CN" altLang="en-US"/>
          </a:p>
        </p:txBody>
      </p:sp>
      <p:sp>
        <p:nvSpPr>
          <p:cNvPr id="20" name="文本占位符 19"/>
          <p:cNvSpPr>
            <a:spLocks noGrp="1"/>
          </p:cNvSpPr>
          <p:nvPr>
            <p:ph type="body" sz="quarter" idx="31"/>
          </p:nvPr>
        </p:nvSpPr>
        <p:spPr bwMode="gray"/>
        <p:txBody>
          <a:bodyPr/>
          <a:lstStyle/>
          <a:p>
            <a:endParaRPr lang="zh-CN" altLang="en-US"/>
          </a:p>
        </p:txBody>
      </p:sp>
      <p:sp>
        <p:nvSpPr>
          <p:cNvPr id="21" name="文本占位符 20"/>
          <p:cNvSpPr>
            <a:spLocks noGrp="1"/>
          </p:cNvSpPr>
          <p:nvPr>
            <p:ph type="body" sz="quarter" idx="32"/>
          </p:nvPr>
        </p:nvSpPr>
        <p:spPr bwMode="gray"/>
        <p:txBody>
          <a:bodyPr/>
          <a:lstStyle/>
          <a:p>
            <a:endParaRPr lang="zh-CN" altLang="en-US"/>
          </a:p>
        </p:txBody>
      </p:sp>
      <p:sp>
        <p:nvSpPr>
          <p:cNvPr id="22" name="文本占位符 21"/>
          <p:cNvSpPr>
            <a:spLocks noGrp="1"/>
          </p:cNvSpPr>
          <p:nvPr>
            <p:ph type="body" sz="quarter" idx="33"/>
          </p:nvPr>
        </p:nvSpPr>
        <p:spPr bwMode="gray"/>
        <p:txBody>
          <a:bodyPr/>
          <a:lstStyle/>
          <a:p>
            <a:endParaRPr lang="zh-CN" altLang="en-US"/>
          </a:p>
        </p:txBody>
      </p:sp>
      <p:sp>
        <p:nvSpPr>
          <p:cNvPr id="23" name="文本占位符 22"/>
          <p:cNvSpPr>
            <a:spLocks noGrp="1"/>
          </p:cNvSpPr>
          <p:nvPr>
            <p:ph type="body" sz="quarter" idx="34"/>
          </p:nvPr>
        </p:nvSpPr>
        <p:spPr bwMode="gray"/>
        <p:txBody>
          <a:bodyPr/>
          <a:lstStyle/>
          <a:p>
            <a:endParaRPr lang="zh-CN" altLang="en-US"/>
          </a:p>
        </p:txBody>
      </p:sp>
      <p:sp>
        <p:nvSpPr>
          <p:cNvPr id="24" name="文本占位符 23"/>
          <p:cNvSpPr>
            <a:spLocks noGrp="1"/>
          </p:cNvSpPr>
          <p:nvPr>
            <p:ph type="body" sz="quarter" idx="35"/>
          </p:nvPr>
        </p:nvSpPr>
        <p:spPr bwMode="gray"/>
        <p:txBody>
          <a:bodyPr/>
          <a:lstStyle/>
          <a:p>
            <a:endParaRPr lang="zh-CN" altLang="en-US"/>
          </a:p>
        </p:txBody>
      </p:sp>
      <p:sp>
        <p:nvSpPr>
          <p:cNvPr id="25" name="文本占位符 24"/>
          <p:cNvSpPr>
            <a:spLocks noGrp="1"/>
          </p:cNvSpPr>
          <p:nvPr>
            <p:ph type="body" sz="quarter" idx="36"/>
          </p:nvPr>
        </p:nvSpPr>
        <p:spPr bwMode="gray"/>
        <p:txBody>
          <a:bodyPr/>
          <a:lstStyle/>
          <a:p>
            <a:endParaRPr lang="zh-CN" altLang="en-US"/>
          </a:p>
        </p:txBody>
      </p:sp>
    </p:spTree>
    <p:extLst>
      <p:ext uri="{BB962C8B-B14F-4D97-AF65-F5344CB8AC3E}">
        <p14:creationId xmlns:p14="http://schemas.microsoft.com/office/powerpoint/2010/main" val="3025481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p>
            <a:r>
              <a:rPr lang="en-US" dirty="0" smtClean="0">
                <a:sym typeface="Huawei Sans" panose="020C0503030203020204" pitchFamily="34" charset="0"/>
              </a:rPr>
              <a:t>MPLS Terms - LSR Classification</a:t>
            </a:r>
            <a:endParaRPr lang="en-US" dirty="0">
              <a:sym typeface="Huawei Sans" panose="020C0503030203020204" pitchFamily="34" charset="0"/>
            </a:endParaRPr>
          </a:p>
        </p:txBody>
      </p:sp>
      <p:sp>
        <p:nvSpPr>
          <p:cNvPr id="3" name="文本占位符 2"/>
          <p:cNvSpPr>
            <a:spLocks noGrp="1"/>
          </p:cNvSpPr>
          <p:nvPr>
            <p:ph type="body" sz="quarter" idx="10"/>
          </p:nvPr>
        </p:nvSpPr>
        <p:spPr bwMode="gray"/>
        <p:txBody>
          <a:bodyPr/>
          <a:lstStyle/>
          <a:p>
            <a:r>
              <a:rPr lang="en-US" sz="1800" smtClean="0">
                <a:sym typeface="Huawei Sans" panose="020C0503030203020204" pitchFamily="34" charset="0"/>
              </a:rPr>
              <a:t>In addition to location-based LSR classification, LSRs can also be classified according to data processing modes:</a:t>
            </a:r>
          </a:p>
          <a:p>
            <a:pPr lvl="1"/>
            <a:r>
              <a:rPr lang="en-US" sz="1600" smtClean="0">
                <a:sym typeface="Huawei Sans" panose="020C0503030203020204" pitchFamily="34" charset="0"/>
              </a:rPr>
              <a:t>Ingress LSR: generally pushes an MPLS header into an IP packet and generates an MPLS packet.</a:t>
            </a:r>
          </a:p>
          <a:p>
            <a:pPr lvl="1"/>
            <a:r>
              <a:rPr lang="en-US" sz="1600" smtClean="0">
                <a:sym typeface="Huawei Sans" panose="020C0503030203020204" pitchFamily="34" charset="0"/>
              </a:rPr>
              <a:t>Transit LSR: generally pushes a label, swaps a label, or pops out a label in a received MPLS packet, and then forwards the packet inside the MPLS domain.</a:t>
            </a:r>
          </a:p>
          <a:p>
            <a:pPr lvl="1"/>
            <a:r>
              <a:rPr lang="en-US" sz="1600" smtClean="0">
                <a:sym typeface="Huawei Sans" panose="020C0503030203020204" pitchFamily="34" charset="0"/>
              </a:rPr>
              <a:t>Egress LSR: generally pops out an MPLS header to restore the IP packet.</a:t>
            </a:r>
          </a:p>
          <a:p>
            <a:pPr lvl="1"/>
            <a:endParaRPr lang="en-US" altLang="zh-CN" sz="1600" dirty="0" smtClean="0">
              <a:sym typeface="Huawei Sans" panose="020C0503030203020204" pitchFamily="34" charset="0"/>
            </a:endParaRPr>
          </a:p>
        </p:txBody>
      </p:sp>
      <p:sp>
        <p:nvSpPr>
          <p:cNvPr id="37" name="Rounded Rectangle 36"/>
          <p:cNvSpPr/>
          <p:nvPr/>
        </p:nvSpPr>
        <p:spPr bwMode="gray">
          <a:xfrm>
            <a:off x="3320998" y="3642303"/>
            <a:ext cx="5057297" cy="1954400"/>
          </a:xfrm>
          <a:prstGeom prst="roundRect">
            <a:avLst>
              <a:gd name="adj" fmla="val 5020"/>
            </a:avLst>
          </a:prstGeom>
          <a:noFill/>
          <a:ln w="19050" cap="flat" cmpd="sng" algn="ctr">
            <a:solidFill>
              <a:srgbClr val="94DAE2"/>
            </a:solidFill>
            <a:prstDash val="solid"/>
            <a:miter lim="800000"/>
          </a:ln>
          <a:effectLst/>
        </p:spPr>
        <p:txBody>
          <a:bodyPr wrap="square" rtlCol="0" anchor="ctr">
            <a:noAutofit/>
          </a:bodyPr>
          <a:lstStyle/>
          <a:p>
            <a:pPr algn="ctr" defTabSz="914400" fontAlgn="ctr"/>
            <a:endParaRPr lang="zh-CN" altLang="en-US" ker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1" name="直接连接符 4"/>
          <p:cNvCxnSpPr/>
          <p:nvPr/>
        </p:nvCxnSpPr>
        <p:spPr bwMode="gray">
          <a:xfrm>
            <a:off x="2208349" y="4675121"/>
            <a:ext cx="7697651" cy="0"/>
          </a:xfrm>
          <a:prstGeom prst="line">
            <a:avLst/>
          </a:prstGeom>
          <a:ln w="22225">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nvCxnSpPr>
        <p:spPr bwMode="gray">
          <a:xfrm rot="10800000" flipH="1">
            <a:off x="3447956" y="4324273"/>
            <a:ext cx="2050788" cy="0"/>
          </a:xfrm>
          <a:prstGeom prst="line">
            <a:avLst/>
          </a:prstGeom>
          <a:ln w="3810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cxnSp>
        <p:nvCxnSpPr>
          <p:cNvPr id="58" name="直接连接符 55"/>
          <p:cNvCxnSpPr/>
          <p:nvPr/>
        </p:nvCxnSpPr>
        <p:spPr bwMode="gray">
          <a:xfrm rot="10800000" flipH="1">
            <a:off x="2208349" y="4324273"/>
            <a:ext cx="1039936" cy="0"/>
          </a:xfrm>
          <a:prstGeom prst="line">
            <a:avLst/>
          </a:prstGeom>
          <a:ln w="3810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cxnSp>
        <p:nvCxnSpPr>
          <p:cNvPr id="59" name="直接连接符 55"/>
          <p:cNvCxnSpPr/>
          <p:nvPr/>
        </p:nvCxnSpPr>
        <p:spPr bwMode="gray">
          <a:xfrm rot="10800000" flipH="1">
            <a:off x="6023617" y="4324273"/>
            <a:ext cx="2064464" cy="0"/>
          </a:xfrm>
          <a:prstGeom prst="line">
            <a:avLst/>
          </a:prstGeom>
          <a:ln w="3810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cxnSp>
        <p:nvCxnSpPr>
          <p:cNvPr id="60" name="直接连接符 55"/>
          <p:cNvCxnSpPr/>
          <p:nvPr/>
        </p:nvCxnSpPr>
        <p:spPr bwMode="gray">
          <a:xfrm rot="10800000" flipH="1">
            <a:off x="8466345" y="4324273"/>
            <a:ext cx="1039936" cy="0"/>
          </a:xfrm>
          <a:prstGeom prst="line">
            <a:avLst/>
          </a:prstGeom>
          <a:ln w="3810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sp>
        <p:nvSpPr>
          <p:cNvPr id="61" name="Rectangle 67"/>
          <p:cNvSpPr/>
          <p:nvPr/>
        </p:nvSpPr>
        <p:spPr bwMode="gray">
          <a:xfrm>
            <a:off x="5184966" y="5200847"/>
            <a:ext cx="1340432"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MPLS Domain</a:t>
            </a:r>
          </a:p>
        </p:txBody>
      </p:sp>
      <p:pic>
        <p:nvPicPr>
          <p:cNvPr id="62" name="图片 61"/>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052887" y="4450090"/>
            <a:ext cx="540000" cy="442800"/>
          </a:xfrm>
          <a:prstGeom prst="rect">
            <a:avLst/>
          </a:prstGeom>
        </p:spPr>
      </p:pic>
      <p:pic>
        <p:nvPicPr>
          <p:cNvPr id="63" name="图片 62"/>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580563" y="4460215"/>
            <a:ext cx="540000" cy="442800"/>
          </a:xfrm>
          <a:prstGeom prst="rect">
            <a:avLst/>
          </a:prstGeom>
        </p:spPr>
      </p:pic>
      <p:pic>
        <p:nvPicPr>
          <p:cNvPr id="64" name="图片 63"/>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8142918" y="4446306"/>
            <a:ext cx="540000" cy="442800"/>
          </a:xfrm>
          <a:prstGeom prst="rect">
            <a:avLst/>
          </a:prstGeom>
        </p:spPr>
      </p:pic>
      <p:sp>
        <p:nvSpPr>
          <p:cNvPr id="65" name="TextBox 43"/>
          <p:cNvSpPr txBox="1"/>
          <p:nvPr/>
        </p:nvSpPr>
        <p:spPr bwMode="gray">
          <a:xfrm>
            <a:off x="2762076" y="4903015"/>
            <a:ext cx="1165705" cy="307777"/>
          </a:xfrm>
          <a:prstGeom prst="rect">
            <a:avLst/>
          </a:prstGeom>
          <a:solidFill>
            <a:schemeClr val="bg1"/>
          </a:solidFill>
        </p:spPr>
        <p:txBody>
          <a:bodyPr wrap="square" rtlCol="0">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Ingress LSR</a:t>
            </a:r>
          </a:p>
        </p:txBody>
      </p:sp>
      <p:sp>
        <p:nvSpPr>
          <p:cNvPr id="66" name="TextBox 43"/>
          <p:cNvSpPr txBox="1"/>
          <p:nvPr/>
        </p:nvSpPr>
        <p:spPr bwMode="gray">
          <a:xfrm>
            <a:off x="5271598" y="4903015"/>
            <a:ext cx="1157689" cy="307777"/>
          </a:xfrm>
          <a:prstGeom prst="rect">
            <a:avLst/>
          </a:prstGeom>
          <a:noFill/>
        </p:spPr>
        <p:txBody>
          <a:bodyPr wrap="square" rtlCol="0">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Transit LSR</a:t>
            </a:r>
          </a:p>
        </p:txBody>
      </p:sp>
      <p:sp>
        <p:nvSpPr>
          <p:cNvPr id="67" name="TextBox 43"/>
          <p:cNvSpPr txBox="1"/>
          <p:nvPr/>
        </p:nvSpPr>
        <p:spPr bwMode="gray">
          <a:xfrm>
            <a:off x="7912216" y="4903015"/>
            <a:ext cx="1098378" cy="307777"/>
          </a:xfrm>
          <a:prstGeom prst="rect">
            <a:avLst/>
          </a:prstGeom>
          <a:solidFill>
            <a:schemeClr val="bg1"/>
          </a:solidFill>
        </p:spPr>
        <p:txBody>
          <a:bodyPr wrap="square" rtlCol="0">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Egress LSR</a:t>
            </a:r>
          </a:p>
        </p:txBody>
      </p:sp>
      <p:sp>
        <p:nvSpPr>
          <p:cNvPr id="70" name="任意多边形 69"/>
          <p:cNvSpPr/>
          <p:nvPr/>
        </p:nvSpPr>
        <p:spPr bwMode="gray">
          <a:xfrm>
            <a:off x="6453660" y="3800931"/>
            <a:ext cx="360000" cy="216000"/>
          </a:xfrm>
          <a:custGeom>
            <a:avLst/>
            <a:gdLst>
              <a:gd name="connsiteX0" fmla="*/ 0 w 360000"/>
              <a:gd name="connsiteY0" fmla="*/ 0 h 216000"/>
              <a:gd name="connsiteX1" fmla="*/ 360000 w 360000"/>
              <a:gd name="connsiteY1" fmla="*/ 0 h 216000"/>
              <a:gd name="connsiteX2" fmla="*/ 360000 w 360000"/>
              <a:gd name="connsiteY2" fmla="*/ 216000 h 216000"/>
              <a:gd name="connsiteX3" fmla="*/ 0 w 360000"/>
              <a:gd name="connsiteY3" fmla="*/ 216000 h 216000"/>
            </a:gdLst>
            <a:ahLst/>
            <a:cxnLst>
              <a:cxn ang="0">
                <a:pos x="connsiteX0" y="connsiteY0"/>
              </a:cxn>
              <a:cxn ang="0">
                <a:pos x="connsiteX1" y="connsiteY1"/>
              </a:cxn>
              <a:cxn ang="0">
                <a:pos x="connsiteX2" y="connsiteY2"/>
              </a:cxn>
              <a:cxn ang="0">
                <a:pos x="connsiteX3" y="connsiteY3"/>
              </a:cxn>
            </a:cxnLst>
            <a:rect l="l" t="t" r="r" b="b"/>
            <a:pathLst>
              <a:path w="360000" h="216000">
                <a:moveTo>
                  <a:pt x="0" y="0"/>
                </a:moveTo>
                <a:lnTo>
                  <a:pt x="360000" y="0"/>
                </a:lnTo>
                <a:lnTo>
                  <a:pt x="360000" y="216000"/>
                </a:lnTo>
                <a:lnTo>
                  <a:pt x="0" y="216000"/>
                </a:lnTo>
                <a:close/>
              </a:path>
            </a:pathLst>
          </a:custGeom>
          <a:solidFill>
            <a:srgbClr val="56C4D2"/>
          </a:solidFill>
          <a:ln w="12700" cap="flat" cmpd="sng" algn="ctr">
            <a:solidFill>
              <a:schemeClr val="tx1"/>
            </a:solidFill>
            <a:prstDash val="solid"/>
            <a:miter lim="800000"/>
          </a:ln>
          <a:effectLst/>
        </p:spPr>
        <p:txBody>
          <a:bodyPr wrap="square" rtlCol="0" anchor="ctr">
            <a:noAutofit/>
          </a:bodyPr>
          <a:lstStyle/>
          <a:p>
            <a:pPr algn="ctr" defTabSz="914400" fontAlgn="ctr"/>
            <a:endParaRPr lang="zh-CN" altLang="en-US" sz="1400" ker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1" name="任意多边形 70"/>
          <p:cNvSpPr/>
          <p:nvPr/>
        </p:nvSpPr>
        <p:spPr bwMode="gray">
          <a:xfrm>
            <a:off x="6813660" y="3800931"/>
            <a:ext cx="360000" cy="216000"/>
          </a:xfrm>
          <a:custGeom>
            <a:avLst/>
            <a:gdLst>
              <a:gd name="connsiteX0" fmla="*/ 0 w 360000"/>
              <a:gd name="connsiteY0" fmla="*/ 0 h 216000"/>
              <a:gd name="connsiteX1" fmla="*/ 360000 w 360000"/>
              <a:gd name="connsiteY1" fmla="*/ 0 h 216000"/>
              <a:gd name="connsiteX2" fmla="*/ 360000 w 360000"/>
              <a:gd name="connsiteY2" fmla="*/ 216000 h 216000"/>
              <a:gd name="connsiteX3" fmla="*/ 0 w 360000"/>
              <a:gd name="connsiteY3" fmla="*/ 216000 h 216000"/>
            </a:gdLst>
            <a:ahLst/>
            <a:cxnLst>
              <a:cxn ang="0">
                <a:pos x="connsiteX0" y="connsiteY0"/>
              </a:cxn>
              <a:cxn ang="0">
                <a:pos x="connsiteX1" y="connsiteY1"/>
              </a:cxn>
              <a:cxn ang="0">
                <a:pos x="connsiteX2" y="connsiteY2"/>
              </a:cxn>
              <a:cxn ang="0">
                <a:pos x="connsiteX3" y="connsiteY3"/>
              </a:cxn>
            </a:cxnLst>
            <a:rect l="l" t="t" r="r" b="b"/>
            <a:pathLst>
              <a:path w="360000" h="216000">
                <a:moveTo>
                  <a:pt x="0" y="0"/>
                </a:moveTo>
                <a:lnTo>
                  <a:pt x="360000" y="0"/>
                </a:lnTo>
                <a:lnTo>
                  <a:pt x="360000" y="216000"/>
                </a:lnTo>
                <a:lnTo>
                  <a:pt x="0" y="216000"/>
                </a:lnTo>
                <a:close/>
              </a:path>
            </a:pathLst>
          </a:custGeom>
          <a:solidFill>
            <a:srgbClr val="FFF2CC"/>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sz="140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2" name="任意多边形 71"/>
          <p:cNvSpPr/>
          <p:nvPr/>
        </p:nvSpPr>
        <p:spPr bwMode="gray">
          <a:xfrm>
            <a:off x="7173660" y="3800931"/>
            <a:ext cx="360000" cy="216000"/>
          </a:xfrm>
          <a:custGeom>
            <a:avLst/>
            <a:gdLst>
              <a:gd name="connsiteX0" fmla="*/ 0 w 360000"/>
              <a:gd name="connsiteY0" fmla="*/ 0 h 216000"/>
              <a:gd name="connsiteX1" fmla="*/ 360000 w 360000"/>
              <a:gd name="connsiteY1" fmla="*/ 0 h 216000"/>
              <a:gd name="connsiteX2" fmla="*/ 360000 w 360000"/>
              <a:gd name="connsiteY2" fmla="*/ 216000 h 216000"/>
              <a:gd name="connsiteX3" fmla="*/ 0 w 360000"/>
              <a:gd name="connsiteY3" fmla="*/ 216000 h 216000"/>
            </a:gdLst>
            <a:ahLst/>
            <a:cxnLst>
              <a:cxn ang="0">
                <a:pos x="connsiteX0" y="connsiteY0"/>
              </a:cxn>
              <a:cxn ang="0">
                <a:pos x="connsiteX1" y="connsiteY1"/>
              </a:cxn>
              <a:cxn ang="0">
                <a:pos x="connsiteX2" y="connsiteY2"/>
              </a:cxn>
              <a:cxn ang="0">
                <a:pos x="connsiteX3" y="connsiteY3"/>
              </a:cxn>
            </a:cxnLst>
            <a:rect l="l" t="t" r="r" b="b"/>
            <a:pathLst>
              <a:path w="360000" h="216000">
                <a:moveTo>
                  <a:pt x="0" y="0"/>
                </a:moveTo>
                <a:lnTo>
                  <a:pt x="360000" y="0"/>
                </a:lnTo>
                <a:lnTo>
                  <a:pt x="360000" y="216000"/>
                </a:lnTo>
                <a:lnTo>
                  <a:pt x="0" y="216000"/>
                </a:lnTo>
                <a:close/>
              </a:path>
            </a:pathLst>
          </a:custGeom>
          <a:solidFill>
            <a:srgbClr val="8BC9A0"/>
          </a:solidFill>
          <a:ln w="12700" cap="flat" cmpd="sng" algn="ctr">
            <a:solidFill>
              <a:schemeClr val="tx1"/>
            </a:solidFill>
            <a:prstDash val="solid"/>
            <a:miter lim="800000"/>
          </a:ln>
          <a:effectLst/>
        </p:spPr>
        <p:txBody>
          <a:bodyPr wrap="square" rtlCol="0" anchor="ctr">
            <a:noAutofit/>
          </a:bodyPr>
          <a:lstStyle/>
          <a:p>
            <a:pPr algn="ctr" defTabSz="914400" fontAlgn="ctr"/>
            <a:endParaRPr lang="zh-CN" altLang="en-US" sz="1400" ker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7" name="任意多边形 76"/>
          <p:cNvSpPr/>
          <p:nvPr/>
        </p:nvSpPr>
        <p:spPr bwMode="gray">
          <a:xfrm>
            <a:off x="2314854" y="3800931"/>
            <a:ext cx="360000" cy="216000"/>
          </a:xfrm>
          <a:custGeom>
            <a:avLst/>
            <a:gdLst>
              <a:gd name="connsiteX0" fmla="*/ 0 w 360000"/>
              <a:gd name="connsiteY0" fmla="*/ 0 h 216000"/>
              <a:gd name="connsiteX1" fmla="*/ 360000 w 360000"/>
              <a:gd name="connsiteY1" fmla="*/ 0 h 216000"/>
              <a:gd name="connsiteX2" fmla="*/ 360000 w 360000"/>
              <a:gd name="connsiteY2" fmla="*/ 216000 h 216000"/>
              <a:gd name="connsiteX3" fmla="*/ 0 w 360000"/>
              <a:gd name="connsiteY3" fmla="*/ 216000 h 216000"/>
            </a:gdLst>
            <a:ahLst/>
            <a:cxnLst>
              <a:cxn ang="0">
                <a:pos x="connsiteX0" y="connsiteY0"/>
              </a:cxn>
              <a:cxn ang="0">
                <a:pos x="connsiteX1" y="connsiteY1"/>
              </a:cxn>
              <a:cxn ang="0">
                <a:pos x="connsiteX2" y="connsiteY2"/>
              </a:cxn>
              <a:cxn ang="0">
                <a:pos x="connsiteX3" y="connsiteY3"/>
              </a:cxn>
            </a:cxnLst>
            <a:rect l="l" t="t" r="r" b="b"/>
            <a:pathLst>
              <a:path w="360000" h="216000">
                <a:moveTo>
                  <a:pt x="0" y="0"/>
                </a:moveTo>
                <a:lnTo>
                  <a:pt x="360000" y="0"/>
                </a:lnTo>
                <a:lnTo>
                  <a:pt x="360000" y="216000"/>
                </a:lnTo>
                <a:lnTo>
                  <a:pt x="0" y="216000"/>
                </a:lnTo>
                <a:close/>
              </a:path>
            </a:pathLst>
          </a:custGeom>
          <a:solidFill>
            <a:srgbClr val="56C4D2"/>
          </a:solidFill>
          <a:ln w="12700" cap="flat" cmpd="sng" algn="ctr">
            <a:solidFill>
              <a:schemeClr val="tx1"/>
            </a:solidFill>
            <a:prstDash val="solid"/>
            <a:miter lim="800000"/>
          </a:ln>
          <a:effectLst/>
        </p:spPr>
        <p:txBody>
          <a:bodyPr wrap="square" rtlCol="0" anchor="ctr">
            <a:noAutofit/>
          </a:bodyPr>
          <a:lstStyle/>
          <a:p>
            <a:pPr algn="ctr" defTabSz="914400" fontAlgn="ctr"/>
            <a:endParaRPr lang="zh-CN" altLang="en-US" sz="1400" ker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8" name="任意多边形 77"/>
          <p:cNvSpPr/>
          <p:nvPr/>
        </p:nvSpPr>
        <p:spPr bwMode="gray">
          <a:xfrm>
            <a:off x="2674854" y="3800931"/>
            <a:ext cx="360000" cy="216000"/>
          </a:xfrm>
          <a:custGeom>
            <a:avLst/>
            <a:gdLst>
              <a:gd name="connsiteX0" fmla="*/ 0 w 360000"/>
              <a:gd name="connsiteY0" fmla="*/ 0 h 216000"/>
              <a:gd name="connsiteX1" fmla="*/ 360000 w 360000"/>
              <a:gd name="connsiteY1" fmla="*/ 0 h 216000"/>
              <a:gd name="connsiteX2" fmla="*/ 360000 w 360000"/>
              <a:gd name="connsiteY2" fmla="*/ 216000 h 216000"/>
              <a:gd name="connsiteX3" fmla="*/ 0 w 360000"/>
              <a:gd name="connsiteY3" fmla="*/ 216000 h 216000"/>
            </a:gdLst>
            <a:ahLst/>
            <a:cxnLst>
              <a:cxn ang="0">
                <a:pos x="connsiteX0" y="connsiteY0"/>
              </a:cxn>
              <a:cxn ang="0">
                <a:pos x="connsiteX1" y="connsiteY1"/>
              </a:cxn>
              <a:cxn ang="0">
                <a:pos x="connsiteX2" y="connsiteY2"/>
              </a:cxn>
              <a:cxn ang="0">
                <a:pos x="connsiteX3" y="connsiteY3"/>
              </a:cxn>
            </a:cxnLst>
            <a:rect l="l" t="t" r="r" b="b"/>
            <a:pathLst>
              <a:path w="360000" h="216000">
                <a:moveTo>
                  <a:pt x="0" y="0"/>
                </a:moveTo>
                <a:lnTo>
                  <a:pt x="360000" y="0"/>
                </a:lnTo>
                <a:lnTo>
                  <a:pt x="360000" y="216000"/>
                </a:lnTo>
                <a:lnTo>
                  <a:pt x="0" y="216000"/>
                </a:lnTo>
                <a:close/>
              </a:path>
            </a:pathLst>
          </a:custGeom>
          <a:solidFill>
            <a:srgbClr val="8BC9A0"/>
          </a:solidFill>
          <a:ln w="12700" cap="flat" cmpd="sng" algn="ctr">
            <a:solidFill>
              <a:schemeClr val="tx1"/>
            </a:solidFill>
            <a:prstDash val="solid"/>
            <a:miter lim="800000"/>
          </a:ln>
          <a:effectLst/>
        </p:spPr>
        <p:txBody>
          <a:bodyPr wrap="square" rtlCol="0" anchor="ctr">
            <a:noAutofit/>
          </a:bodyPr>
          <a:lstStyle/>
          <a:p>
            <a:pPr algn="ctr" defTabSz="914400" fontAlgn="ctr"/>
            <a:endParaRPr lang="zh-CN" altLang="en-US" sz="1400" ker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0" name="任意多边形 79"/>
          <p:cNvSpPr/>
          <p:nvPr/>
        </p:nvSpPr>
        <p:spPr bwMode="gray">
          <a:xfrm>
            <a:off x="3933349" y="3800931"/>
            <a:ext cx="360000" cy="216000"/>
          </a:xfrm>
          <a:custGeom>
            <a:avLst/>
            <a:gdLst>
              <a:gd name="connsiteX0" fmla="*/ 0 w 360000"/>
              <a:gd name="connsiteY0" fmla="*/ 0 h 216000"/>
              <a:gd name="connsiteX1" fmla="*/ 360000 w 360000"/>
              <a:gd name="connsiteY1" fmla="*/ 0 h 216000"/>
              <a:gd name="connsiteX2" fmla="*/ 360000 w 360000"/>
              <a:gd name="connsiteY2" fmla="*/ 216000 h 216000"/>
              <a:gd name="connsiteX3" fmla="*/ 0 w 360000"/>
              <a:gd name="connsiteY3" fmla="*/ 216000 h 216000"/>
            </a:gdLst>
            <a:ahLst/>
            <a:cxnLst>
              <a:cxn ang="0">
                <a:pos x="connsiteX0" y="connsiteY0"/>
              </a:cxn>
              <a:cxn ang="0">
                <a:pos x="connsiteX1" y="connsiteY1"/>
              </a:cxn>
              <a:cxn ang="0">
                <a:pos x="connsiteX2" y="connsiteY2"/>
              </a:cxn>
              <a:cxn ang="0">
                <a:pos x="connsiteX3" y="connsiteY3"/>
              </a:cxn>
            </a:cxnLst>
            <a:rect l="l" t="t" r="r" b="b"/>
            <a:pathLst>
              <a:path w="360000" h="216000">
                <a:moveTo>
                  <a:pt x="0" y="0"/>
                </a:moveTo>
                <a:lnTo>
                  <a:pt x="360000" y="0"/>
                </a:lnTo>
                <a:lnTo>
                  <a:pt x="360000" y="216000"/>
                </a:lnTo>
                <a:lnTo>
                  <a:pt x="0" y="216000"/>
                </a:lnTo>
                <a:close/>
              </a:path>
            </a:pathLst>
          </a:custGeom>
          <a:solidFill>
            <a:srgbClr val="56C4D2"/>
          </a:solidFill>
          <a:ln w="12700" cap="flat" cmpd="sng" algn="ctr">
            <a:solidFill>
              <a:schemeClr val="tx1"/>
            </a:solidFill>
            <a:prstDash val="solid"/>
            <a:miter lim="800000"/>
          </a:ln>
          <a:effectLst/>
        </p:spPr>
        <p:txBody>
          <a:bodyPr wrap="square" rtlCol="0" anchor="ctr">
            <a:noAutofit/>
          </a:bodyPr>
          <a:lstStyle/>
          <a:p>
            <a:pPr algn="ctr" defTabSz="914400" fontAlgn="ctr"/>
            <a:endParaRPr lang="zh-CN" altLang="en-US" sz="1400" ker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1" name="任意多边形 80"/>
          <p:cNvSpPr/>
          <p:nvPr/>
        </p:nvSpPr>
        <p:spPr bwMode="gray">
          <a:xfrm>
            <a:off x="4293349" y="3800931"/>
            <a:ext cx="360000" cy="216000"/>
          </a:xfrm>
          <a:custGeom>
            <a:avLst/>
            <a:gdLst>
              <a:gd name="connsiteX0" fmla="*/ 0 w 360000"/>
              <a:gd name="connsiteY0" fmla="*/ 0 h 216000"/>
              <a:gd name="connsiteX1" fmla="*/ 360000 w 360000"/>
              <a:gd name="connsiteY1" fmla="*/ 0 h 216000"/>
              <a:gd name="connsiteX2" fmla="*/ 360000 w 360000"/>
              <a:gd name="connsiteY2" fmla="*/ 216000 h 216000"/>
              <a:gd name="connsiteX3" fmla="*/ 0 w 360000"/>
              <a:gd name="connsiteY3" fmla="*/ 216000 h 216000"/>
            </a:gdLst>
            <a:ahLst/>
            <a:cxnLst>
              <a:cxn ang="0">
                <a:pos x="connsiteX0" y="connsiteY0"/>
              </a:cxn>
              <a:cxn ang="0">
                <a:pos x="connsiteX1" y="connsiteY1"/>
              </a:cxn>
              <a:cxn ang="0">
                <a:pos x="connsiteX2" y="connsiteY2"/>
              </a:cxn>
              <a:cxn ang="0">
                <a:pos x="connsiteX3" y="connsiteY3"/>
              </a:cxn>
            </a:cxnLst>
            <a:rect l="l" t="t" r="r" b="b"/>
            <a:pathLst>
              <a:path w="360000" h="216000">
                <a:moveTo>
                  <a:pt x="0" y="0"/>
                </a:moveTo>
                <a:lnTo>
                  <a:pt x="360000" y="0"/>
                </a:lnTo>
                <a:lnTo>
                  <a:pt x="360000" y="216000"/>
                </a:lnTo>
                <a:lnTo>
                  <a:pt x="0" y="216000"/>
                </a:lnTo>
                <a:close/>
              </a:path>
            </a:pathLst>
          </a:custGeom>
          <a:solidFill>
            <a:srgbClr val="FFF2CC"/>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sz="140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2" name="任意多边形 81"/>
          <p:cNvSpPr/>
          <p:nvPr/>
        </p:nvSpPr>
        <p:spPr bwMode="gray">
          <a:xfrm>
            <a:off x="4653349" y="3800931"/>
            <a:ext cx="360000" cy="216000"/>
          </a:xfrm>
          <a:custGeom>
            <a:avLst/>
            <a:gdLst>
              <a:gd name="connsiteX0" fmla="*/ 0 w 360000"/>
              <a:gd name="connsiteY0" fmla="*/ 0 h 216000"/>
              <a:gd name="connsiteX1" fmla="*/ 360000 w 360000"/>
              <a:gd name="connsiteY1" fmla="*/ 0 h 216000"/>
              <a:gd name="connsiteX2" fmla="*/ 360000 w 360000"/>
              <a:gd name="connsiteY2" fmla="*/ 216000 h 216000"/>
              <a:gd name="connsiteX3" fmla="*/ 0 w 360000"/>
              <a:gd name="connsiteY3" fmla="*/ 216000 h 216000"/>
            </a:gdLst>
            <a:ahLst/>
            <a:cxnLst>
              <a:cxn ang="0">
                <a:pos x="connsiteX0" y="connsiteY0"/>
              </a:cxn>
              <a:cxn ang="0">
                <a:pos x="connsiteX1" y="connsiteY1"/>
              </a:cxn>
              <a:cxn ang="0">
                <a:pos x="connsiteX2" y="connsiteY2"/>
              </a:cxn>
              <a:cxn ang="0">
                <a:pos x="connsiteX3" y="connsiteY3"/>
              </a:cxn>
            </a:cxnLst>
            <a:rect l="l" t="t" r="r" b="b"/>
            <a:pathLst>
              <a:path w="360000" h="216000">
                <a:moveTo>
                  <a:pt x="0" y="0"/>
                </a:moveTo>
                <a:lnTo>
                  <a:pt x="360000" y="0"/>
                </a:lnTo>
                <a:lnTo>
                  <a:pt x="360000" y="216000"/>
                </a:lnTo>
                <a:lnTo>
                  <a:pt x="0" y="216000"/>
                </a:lnTo>
                <a:close/>
              </a:path>
            </a:pathLst>
          </a:custGeom>
          <a:solidFill>
            <a:srgbClr val="8BC9A0"/>
          </a:solidFill>
          <a:ln w="12700" cap="flat" cmpd="sng" algn="ctr">
            <a:solidFill>
              <a:schemeClr val="tx1"/>
            </a:solidFill>
            <a:prstDash val="solid"/>
            <a:miter lim="800000"/>
          </a:ln>
          <a:effectLst/>
        </p:spPr>
        <p:txBody>
          <a:bodyPr wrap="square" rtlCol="0" anchor="ctr">
            <a:noAutofit/>
          </a:bodyPr>
          <a:lstStyle/>
          <a:p>
            <a:pPr algn="ctr" defTabSz="914400" fontAlgn="ctr"/>
            <a:endParaRPr lang="zh-CN" altLang="en-US" sz="1400" ker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4" name="任意多边形 83"/>
          <p:cNvSpPr/>
          <p:nvPr/>
        </p:nvSpPr>
        <p:spPr bwMode="gray">
          <a:xfrm>
            <a:off x="8626313" y="3800931"/>
            <a:ext cx="360000" cy="216000"/>
          </a:xfrm>
          <a:custGeom>
            <a:avLst/>
            <a:gdLst>
              <a:gd name="connsiteX0" fmla="*/ 0 w 360000"/>
              <a:gd name="connsiteY0" fmla="*/ 0 h 216000"/>
              <a:gd name="connsiteX1" fmla="*/ 360000 w 360000"/>
              <a:gd name="connsiteY1" fmla="*/ 0 h 216000"/>
              <a:gd name="connsiteX2" fmla="*/ 360000 w 360000"/>
              <a:gd name="connsiteY2" fmla="*/ 216000 h 216000"/>
              <a:gd name="connsiteX3" fmla="*/ 0 w 360000"/>
              <a:gd name="connsiteY3" fmla="*/ 216000 h 216000"/>
            </a:gdLst>
            <a:ahLst/>
            <a:cxnLst>
              <a:cxn ang="0">
                <a:pos x="connsiteX0" y="connsiteY0"/>
              </a:cxn>
              <a:cxn ang="0">
                <a:pos x="connsiteX1" y="connsiteY1"/>
              </a:cxn>
              <a:cxn ang="0">
                <a:pos x="connsiteX2" y="connsiteY2"/>
              </a:cxn>
              <a:cxn ang="0">
                <a:pos x="connsiteX3" y="connsiteY3"/>
              </a:cxn>
            </a:cxnLst>
            <a:rect l="l" t="t" r="r" b="b"/>
            <a:pathLst>
              <a:path w="360000" h="216000">
                <a:moveTo>
                  <a:pt x="0" y="0"/>
                </a:moveTo>
                <a:lnTo>
                  <a:pt x="360000" y="0"/>
                </a:lnTo>
                <a:lnTo>
                  <a:pt x="360000" y="216000"/>
                </a:lnTo>
                <a:lnTo>
                  <a:pt x="0" y="216000"/>
                </a:lnTo>
                <a:close/>
              </a:path>
            </a:pathLst>
          </a:custGeom>
          <a:solidFill>
            <a:srgbClr val="56C4D2"/>
          </a:solidFill>
          <a:ln w="12700" cap="flat" cmpd="sng" algn="ctr">
            <a:solidFill>
              <a:schemeClr val="tx1"/>
            </a:solidFill>
            <a:prstDash val="solid"/>
            <a:miter lim="800000"/>
          </a:ln>
          <a:effectLst/>
        </p:spPr>
        <p:txBody>
          <a:bodyPr wrap="square" rtlCol="0" anchor="ctr">
            <a:noAutofit/>
          </a:bodyPr>
          <a:lstStyle/>
          <a:p>
            <a:pPr algn="ctr" defTabSz="914400" fontAlgn="ctr"/>
            <a:endParaRPr lang="zh-CN" altLang="en-US" sz="1400" ker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5" name="任意多边形 84"/>
          <p:cNvSpPr/>
          <p:nvPr/>
        </p:nvSpPr>
        <p:spPr bwMode="gray">
          <a:xfrm>
            <a:off x="8986313" y="3800931"/>
            <a:ext cx="360000" cy="216000"/>
          </a:xfrm>
          <a:custGeom>
            <a:avLst/>
            <a:gdLst>
              <a:gd name="connsiteX0" fmla="*/ 0 w 360000"/>
              <a:gd name="connsiteY0" fmla="*/ 0 h 216000"/>
              <a:gd name="connsiteX1" fmla="*/ 360000 w 360000"/>
              <a:gd name="connsiteY1" fmla="*/ 0 h 216000"/>
              <a:gd name="connsiteX2" fmla="*/ 360000 w 360000"/>
              <a:gd name="connsiteY2" fmla="*/ 216000 h 216000"/>
              <a:gd name="connsiteX3" fmla="*/ 0 w 360000"/>
              <a:gd name="connsiteY3" fmla="*/ 216000 h 216000"/>
            </a:gdLst>
            <a:ahLst/>
            <a:cxnLst>
              <a:cxn ang="0">
                <a:pos x="connsiteX0" y="connsiteY0"/>
              </a:cxn>
              <a:cxn ang="0">
                <a:pos x="connsiteX1" y="connsiteY1"/>
              </a:cxn>
              <a:cxn ang="0">
                <a:pos x="connsiteX2" y="connsiteY2"/>
              </a:cxn>
              <a:cxn ang="0">
                <a:pos x="connsiteX3" y="connsiteY3"/>
              </a:cxn>
            </a:cxnLst>
            <a:rect l="l" t="t" r="r" b="b"/>
            <a:pathLst>
              <a:path w="360000" h="216000">
                <a:moveTo>
                  <a:pt x="0" y="0"/>
                </a:moveTo>
                <a:lnTo>
                  <a:pt x="360000" y="0"/>
                </a:lnTo>
                <a:lnTo>
                  <a:pt x="360000" y="216000"/>
                </a:lnTo>
                <a:lnTo>
                  <a:pt x="0" y="216000"/>
                </a:lnTo>
                <a:close/>
              </a:path>
            </a:pathLst>
          </a:custGeom>
          <a:solidFill>
            <a:srgbClr val="8BC9A0"/>
          </a:solidFill>
          <a:ln w="12700" cap="flat" cmpd="sng" algn="ctr">
            <a:solidFill>
              <a:schemeClr val="tx1"/>
            </a:solidFill>
            <a:prstDash val="solid"/>
            <a:miter lim="800000"/>
          </a:ln>
          <a:effectLst/>
        </p:spPr>
        <p:txBody>
          <a:bodyPr wrap="square" rtlCol="0" anchor="ctr">
            <a:noAutofit/>
          </a:bodyPr>
          <a:lstStyle/>
          <a:p>
            <a:pPr algn="ctr" defTabSz="914400" fontAlgn="ctr"/>
            <a:endParaRPr lang="zh-CN" altLang="en-US" sz="1400" kern="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39" name="组合 38"/>
          <p:cNvGrpSpPr/>
          <p:nvPr/>
        </p:nvGrpSpPr>
        <p:grpSpPr bwMode="gray">
          <a:xfrm>
            <a:off x="833949" y="4172890"/>
            <a:ext cx="1377387" cy="720000"/>
            <a:chOff x="833949" y="4172890"/>
            <a:chExt cx="1377387" cy="720000"/>
          </a:xfrm>
        </p:grpSpPr>
        <p:sp>
          <p:nvSpPr>
            <p:cNvPr id="40" name="Freeform 159"/>
            <p:cNvSpPr>
              <a:spLocks noChangeAspect="1"/>
            </p:cNvSpPr>
            <p:nvPr/>
          </p:nvSpPr>
          <p:spPr bwMode="gray">
            <a:xfrm flipH="1">
              <a:off x="833949" y="4172890"/>
              <a:ext cx="1377387" cy="72000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文本框 40"/>
            <p:cNvSpPr txBox="1"/>
            <p:nvPr/>
          </p:nvSpPr>
          <p:spPr bwMode="gray">
            <a:xfrm>
              <a:off x="937778" y="4446306"/>
              <a:ext cx="1239710" cy="338554"/>
            </a:xfrm>
            <a:prstGeom prst="rect">
              <a:avLst/>
            </a:prstGeom>
            <a:noFill/>
          </p:spPr>
          <p:txBody>
            <a:bodyPr wrap="square" rtlCol="0">
              <a:noAutofit/>
            </a:bodyPr>
            <a:lstStyle/>
            <a:p>
              <a:pPr algn="ct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IP network</a:t>
              </a:r>
            </a:p>
          </p:txBody>
        </p:sp>
      </p:grpSp>
      <p:grpSp>
        <p:nvGrpSpPr>
          <p:cNvPr id="42" name="组合 41"/>
          <p:cNvGrpSpPr/>
          <p:nvPr/>
        </p:nvGrpSpPr>
        <p:grpSpPr bwMode="gray">
          <a:xfrm>
            <a:off x="9456004" y="4200294"/>
            <a:ext cx="1377387" cy="720000"/>
            <a:chOff x="833949" y="4172890"/>
            <a:chExt cx="1377387" cy="720000"/>
          </a:xfrm>
        </p:grpSpPr>
        <p:sp>
          <p:nvSpPr>
            <p:cNvPr id="43" name="Freeform 159"/>
            <p:cNvSpPr>
              <a:spLocks noChangeAspect="1"/>
            </p:cNvSpPr>
            <p:nvPr/>
          </p:nvSpPr>
          <p:spPr bwMode="gray">
            <a:xfrm flipH="1">
              <a:off x="833949" y="4172890"/>
              <a:ext cx="1377387" cy="72000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文本框 43"/>
            <p:cNvSpPr txBox="1"/>
            <p:nvPr/>
          </p:nvSpPr>
          <p:spPr bwMode="gray">
            <a:xfrm>
              <a:off x="931067" y="4418902"/>
              <a:ext cx="1239710" cy="338554"/>
            </a:xfrm>
            <a:prstGeom prst="rect">
              <a:avLst/>
            </a:prstGeom>
            <a:noFill/>
          </p:spPr>
          <p:txBody>
            <a:bodyPr wrap="square" rtlCol="0">
              <a:noAutofit/>
            </a:bodyPr>
            <a:lstStyle/>
            <a:p>
              <a:pPr algn="ct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IP network</a:t>
              </a:r>
            </a:p>
          </p:txBody>
        </p:sp>
      </p:grpSp>
      <p:sp>
        <p:nvSpPr>
          <p:cNvPr id="46" name="矩形 32"/>
          <p:cNvSpPr>
            <a:spLocks/>
          </p:cNvSpPr>
          <p:nvPr/>
        </p:nvSpPr>
        <p:spPr bwMode="gray">
          <a:xfrm>
            <a:off x="10830021" y="5768153"/>
            <a:ext cx="898817" cy="410785"/>
          </a:xfrm>
          <a:prstGeom prst="rect">
            <a:avLst/>
          </a:prstGeom>
          <a:solidFill>
            <a:srgbClr val="8BC9A0"/>
          </a:solidFill>
          <a:ln w="12700" cap="flat" cmpd="sng" algn="ctr">
            <a:solidFill>
              <a:schemeClr val="tx1"/>
            </a:solidFill>
            <a:prstDash val="solid"/>
            <a:miter lim="800000"/>
          </a:ln>
          <a:effectLst/>
        </p:spPr>
        <p:txBody>
          <a:bodyPr wrap="square" rtlCol="0" anchor="ctr">
            <a:noAutofit/>
          </a:bodyPr>
          <a:lstStyle/>
          <a:p>
            <a:pPr algn="ctr" defTabSz="914400" fontAlgn="ctr"/>
            <a:r>
              <a:rPr lang="en-US" sz="1400" kern="0" dirty="0">
                <a:latin typeface="Huawei Sans" panose="020C0503030203020204" pitchFamily="34" charset="0"/>
                <a:ea typeface="方正兰亭黑简体" panose="02000000000000000000" pitchFamily="2" charset="-122"/>
                <a:sym typeface="Huawei Sans" panose="020C0503030203020204" pitchFamily="34" charset="0"/>
              </a:rPr>
              <a:t>IP</a:t>
            </a:r>
          </a:p>
          <a:p>
            <a:pPr algn="ctr" defTabSz="914400" fontAlgn="ctr"/>
            <a:r>
              <a:rPr lang="en-US" sz="1400" kern="0" dirty="0">
                <a:latin typeface="Huawei Sans" panose="020C0503030203020204" pitchFamily="34" charset="0"/>
                <a:ea typeface="方正兰亭黑简体" panose="02000000000000000000" pitchFamily="2" charset="-122"/>
                <a:sym typeface="Huawei Sans" panose="020C0503030203020204" pitchFamily="34" charset="0"/>
              </a:rPr>
              <a:t>Packet</a:t>
            </a:r>
          </a:p>
        </p:txBody>
      </p:sp>
      <p:sp>
        <p:nvSpPr>
          <p:cNvPr id="47" name="矩形 33"/>
          <p:cNvSpPr>
            <a:spLocks/>
          </p:cNvSpPr>
          <p:nvPr/>
        </p:nvSpPr>
        <p:spPr bwMode="gray">
          <a:xfrm>
            <a:off x="9735189" y="5768153"/>
            <a:ext cx="898817" cy="410785"/>
          </a:xfrm>
          <a:prstGeom prst="rect">
            <a:avLst/>
          </a:prstGeom>
          <a:solidFill>
            <a:srgbClr val="FFF2CC"/>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MPLS</a:t>
            </a:r>
          </a:p>
          <a:p>
            <a:pPr algn="ctr" fontAlgn="ctr"/>
            <a:r>
              <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Header</a:t>
            </a:r>
          </a:p>
        </p:txBody>
      </p:sp>
      <p:sp>
        <p:nvSpPr>
          <p:cNvPr id="48" name="矩形 33"/>
          <p:cNvSpPr>
            <a:spLocks/>
          </p:cNvSpPr>
          <p:nvPr/>
        </p:nvSpPr>
        <p:spPr bwMode="gray">
          <a:xfrm>
            <a:off x="8612076" y="5768153"/>
            <a:ext cx="898817" cy="410785"/>
          </a:xfrm>
          <a:prstGeom prst="rect">
            <a:avLst/>
          </a:prstGeom>
          <a:solidFill>
            <a:srgbClr val="56C4D2"/>
          </a:solidFill>
          <a:ln w="12700" cap="flat" cmpd="sng" algn="ctr">
            <a:solidFill>
              <a:schemeClr val="tx1"/>
            </a:solidFill>
            <a:prstDash val="solid"/>
            <a:miter lim="800000"/>
          </a:ln>
          <a:effectLst/>
        </p:spPr>
        <p:txBody>
          <a:bodyPr wrap="square" rtlCol="0" anchor="ctr">
            <a:noAutofit/>
          </a:bodyPr>
          <a:lstStyle/>
          <a:p>
            <a:pPr algn="ctr" defTabSz="914400" fontAlgn="ctr"/>
            <a:r>
              <a:rPr lang="en-US" sz="1400"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Ethernet</a:t>
            </a:r>
          </a:p>
          <a:p>
            <a:pPr algn="ctr" defTabSz="914400" fontAlgn="ctr"/>
            <a:r>
              <a:rPr lang="en-US" sz="1400"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Header</a:t>
            </a:r>
          </a:p>
        </p:txBody>
      </p:sp>
    </p:spTree>
    <p:extLst>
      <p:ext uri="{BB962C8B-B14F-4D97-AF65-F5344CB8AC3E}">
        <p14:creationId xmlns:p14="http://schemas.microsoft.com/office/powerpoint/2010/main" val="351832855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p>
            <a:r>
              <a:rPr lang="en-US" smtClean="0">
                <a:sym typeface="Huawei Sans" panose="020C0503030203020204" pitchFamily="34" charset="0"/>
              </a:rPr>
              <a:t>MPLS Terms - FEC</a:t>
            </a:r>
            <a:endParaRPr lang="en-US" dirty="0">
              <a:sym typeface="Huawei Sans" panose="020C0503030203020204" pitchFamily="34" charset="0"/>
            </a:endParaRPr>
          </a:p>
        </p:txBody>
      </p:sp>
      <p:sp>
        <p:nvSpPr>
          <p:cNvPr id="3" name="Content Placeholder 2"/>
          <p:cNvSpPr>
            <a:spLocks noGrp="1"/>
          </p:cNvSpPr>
          <p:nvPr>
            <p:ph type="body" sz="quarter" idx="10"/>
          </p:nvPr>
        </p:nvSpPr>
        <p:spPr bwMode="gray"/>
        <p:txBody>
          <a:bodyPr/>
          <a:lstStyle/>
          <a:p>
            <a:r>
              <a:rPr lang="en-US" sz="1800" smtClean="0">
                <a:sym typeface="Huawei Sans" panose="020C0503030203020204" pitchFamily="34" charset="0"/>
              </a:rPr>
              <a:t>Forwarding equivalence class (FEC): a set of packets with similar or identical characteristics and forwarded in the same way by LSRs.</a:t>
            </a:r>
          </a:p>
          <a:p>
            <a:pPr lvl="1"/>
            <a:r>
              <a:rPr lang="en-US" sz="1600" smtClean="0">
                <a:sym typeface="Huawei Sans" panose="020C0503030203020204" pitchFamily="34" charset="0"/>
              </a:rPr>
              <a:t>On an MPLS network, FECs can be classified based on destination IP addresses, network masks, DSCP values, and so on.</a:t>
            </a:r>
          </a:p>
          <a:p>
            <a:pPr lvl="1"/>
            <a:r>
              <a:rPr lang="en-US" sz="1600" smtClean="0">
                <a:sym typeface="Huawei Sans" panose="020C0503030203020204" pitchFamily="34" charset="0"/>
              </a:rPr>
              <a:t>When a packet enters an MPLS domain, the ingress LSR determines the LSP to which the packet belongs.</a:t>
            </a:r>
          </a:p>
          <a:p>
            <a:pPr lvl="1"/>
            <a:r>
              <a:rPr lang="en-US" sz="1600" smtClean="0">
                <a:sym typeface="Huawei Sans" panose="020C0503030203020204" pitchFamily="34" charset="0"/>
              </a:rPr>
              <a:t>MPLS labels match FECs. A mechanism must be available for LSRs to obtain label information about FECs.</a:t>
            </a:r>
          </a:p>
          <a:p>
            <a:endParaRPr lang="en-US" altLang="zh-CN" sz="1800" dirty="0" smtClean="0">
              <a:sym typeface="Huawei Sans" panose="020C0503030203020204" pitchFamily="34" charset="0"/>
            </a:endParaRPr>
          </a:p>
        </p:txBody>
      </p:sp>
      <p:sp>
        <p:nvSpPr>
          <p:cNvPr id="13" name="Rounded Rectangle 36"/>
          <p:cNvSpPr/>
          <p:nvPr/>
        </p:nvSpPr>
        <p:spPr bwMode="gray">
          <a:xfrm>
            <a:off x="3320998" y="3642303"/>
            <a:ext cx="5057297" cy="1954400"/>
          </a:xfrm>
          <a:prstGeom prst="roundRect">
            <a:avLst>
              <a:gd name="adj" fmla="val 5020"/>
            </a:avLst>
          </a:prstGeom>
          <a:noFill/>
          <a:ln w="19050" cap="flat" cmpd="sng" algn="ctr">
            <a:solidFill>
              <a:srgbClr val="94DAE2"/>
            </a:solidFill>
            <a:prstDash val="solid"/>
            <a:miter lim="800000"/>
          </a:ln>
          <a:effectLst/>
        </p:spPr>
        <p:txBody>
          <a:bodyPr wrap="square" rtlCol="0" anchor="ctr">
            <a:noAutofit/>
          </a:bodyPr>
          <a:lstStyle/>
          <a:p>
            <a:pPr algn="ctr" defTabSz="914400" fontAlgn="ctr"/>
            <a:endParaRPr lang="zh-CN" altLang="en-US" ker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4" name="直接连接符 4"/>
          <p:cNvCxnSpPr/>
          <p:nvPr/>
        </p:nvCxnSpPr>
        <p:spPr bwMode="gray">
          <a:xfrm>
            <a:off x="2208349" y="4675121"/>
            <a:ext cx="7668240" cy="0"/>
          </a:xfrm>
          <a:prstGeom prst="line">
            <a:avLst/>
          </a:prstGeom>
          <a:ln w="22225">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bwMode="gray">
          <a:xfrm rot="10800000" flipH="1">
            <a:off x="3447956" y="4324273"/>
            <a:ext cx="2050788" cy="0"/>
          </a:xfrm>
          <a:prstGeom prst="line">
            <a:avLst/>
          </a:prstGeom>
          <a:ln w="3810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cxnSp>
        <p:nvCxnSpPr>
          <p:cNvPr id="16" name="直接连接符 55"/>
          <p:cNvCxnSpPr/>
          <p:nvPr/>
        </p:nvCxnSpPr>
        <p:spPr bwMode="gray">
          <a:xfrm rot="10800000" flipH="1">
            <a:off x="2208349" y="4324273"/>
            <a:ext cx="1039936" cy="0"/>
          </a:xfrm>
          <a:prstGeom prst="line">
            <a:avLst/>
          </a:prstGeom>
          <a:ln w="3810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cxnSp>
        <p:nvCxnSpPr>
          <p:cNvPr id="17" name="直接连接符 55"/>
          <p:cNvCxnSpPr/>
          <p:nvPr/>
        </p:nvCxnSpPr>
        <p:spPr bwMode="gray">
          <a:xfrm rot="10800000" flipH="1">
            <a:off x="6023617" y="4324273"/>
            <a:ext cx="2064464" cy="0"/>
          </a:xfrm>
          <a:prstGeom prst="line">
            <a:avLst/>
          </a:prstGeom>
          <a:ln w="3810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cxnSp>
        <p:nvCxnSpPr>
          <p:cNvPr id="18" name="直接连接符 55"/>
          <p:cNvCxnSpPr/>
          <p:nvPr/>
        </p:nvCxnSpPr>
        <p:spPr bwMode="gray">
          <a:xfrm rot="10800000" flipH="1">
            <a:off x="8466345" y="4324273"/>
            <a:ext cx="1039936" cy="0"/>
          </a:xfrm>
          <a:prstGeom prst="line">
            <a:avLst/>
          </a:prstGeom>
          <a:ln w="3810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pic>
        <p:nvPicPr>
          <p:cNvPr id="19" name="图片 18"/>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052887" y="4450090"/>
            <a:ext cx="540000" cy="442800"/>
          </a:xfrm>
          <a:prstGeom prst="rect">
            <a:avLst/>
          </a:prstGeom>
        </p:spPr>
      </p:pic>
      <p:pic>
        <p:nvPicPr>
          <p:cNvPr id="20" name="图片 19"/>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580563" y="4460215"/>
            <a:ext cx="540000" cy="442800"/>
          </a:xfrm>
          <a:prstGeom prst="rect">
            <a:avLst/>
          </a:prstGeom>
        </p:spPr>
      </p:pic>
      <p:pic>
        <p:nvPicPr>
          <p:cNvPr id="21" name="图片 20"/>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8142918" y="4446306"/>
            <a:ext cx="540000" cy="442800"/>
          </a:xfrm>
          <a:prstGeom prst="rect">
            <a:avLst/>
          </a:prstGeom>
        </p:spPr>
      </p:pic>
      <p:grpSp>
        <p:nvGrpSpPr>
          <p:cNvPr id="41" name="组合 40"/>
          <p:cNvGrpSpPr/>
          <p:nvPr/>
        </p:nvGrpSpPr>
        <p:grpSpPr bwMode="gray">
          <a:xfrm>
            <a:off x="833949" y="4172890"/>
            <a:ext cx="1377387" cy="720000"/>
            <a:chOff x="833949" y="4172890"/>
            <a:chExt cx="1377387" cy="720000"/>
          </a:xfrm>
        </p:grpSpPr>
        <p:sp>
          <p:nvSpPr>
            <p:cNvPr id="42" name="Freeform 159"/>
            <p:cNvSpPr>
              <a:spLocks noChangeAspect="1"/>
            </p:cNvSpPr>
            <p:nvPr/>
          </p:nvSpPr>
          <p:spPr bwMode="gray">
            <a:xfrm flipH="1">
              <a:off x="833949" y="4172890"/>
              <a:ext cx="1377387" cy="72000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 name="文本框 42"/>
            <p:cNvSpPr txBox="1"/>
            <p:nvPr/>
          </p:nvSpPr>
          <p:spPr bwMode="gray">
            <a:xfrm>
              <a:off x="928351" y="4446306"/>
              <a:ext cx="1239710" cy="338554"/>
            </a:xfrm>
            <a:prstGeom prst="rect">
              <a:avLst/>
            </a:prstGeom>
            <a:noFill/>
          </p:spPr>
          <p:txBody>
            <a:bodyPr wrap="square" rtlCol="0">
              <a:noAutofit/>
            </a:bodyPr>
            <a:lstStyle/>
            <a:p>
              <a:pPr algn="ct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IP network</a:t>
              </a:r>
            </a:p>
          </p:txBody>
        </p:sp>
      </p:grpSp>
      <p:grpSp>
        <p:nvGrpSpPr>
          <p:cNvPr id="44" name="组合 43"/>
          <p:cNvGrpSpPr/>
          <p:nvPr/>
        </p:nvGrpSpPr>
        <p:grpSpPr bwMode="gray">
          <a:xfrm>
            <a:off x="9456004" y="4200294"/>
            <a:ext cx="1377387" cy="747702"/>
            <a:chOff x="833949" y="4172890"/>
            <a:chExt cx="1377387" cy="747702"/>
          </a:xfrm>
        </p:grpSpPr>
        <p:sp>
          <p:nvSpPr>
            <p:cNvPr id="45" name="Freeform 159"/>
            <p:cNvSpPr>
              <a:spLocks noChangeAspect="1"/>
            </p:cNvSpPr>
            <p:nvPr/>
          </p:nvSpPr>
          <p:spPr bwMode="gray">
            <a:xfrm flipH="1">
              <a:off x="833949" y="4172890"/>
              <a:ext cx="1377387" cy="72000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 name="文本框 45"/>
            <p:cNvSpPr txBox="1"/>
            <p:nvPr/>
          </p:nvSpPr>
          <p:spPr bwMode="gray">
            <a:xfrm>
              <a:off x="964687" y="4366594"/>
              <a:ext cx="1191324" cy="553998"/>
            </a:xfrm>
            <a:prstGeom prst="rect">
              <a:avLst/>
            </a:prstGeom>
            <a:noFill/>
          </p:spPr>
          <p:txBody>
            <a:bodyPr wrap="square" rtlCol="0">
              <a:noAutofit/>
            </a:bodyPr>
            <a:lstStyle/>
            <a:p>
              <a:pPr algn="ct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IP network</a:t>
              </a:r>
            </a:p>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3.3.3.0/24</a:t>
              </a:r>
            </a:p>
          </p:txBody>
        </p:sp>
      </p:grpSp>
      <p:sp>
        <p:nvSpPr>
          <p:cNvPr id="47" name="Rectangle 67"/>
          <p:cNvSpPr/>
          <p:nvPr/>
        </p:nvSpPr>
        <p:spPr bwMode="gray">
          <a:xfrm>
            <a:off x="5184966" y="5200847"/>
            <a:ext cx="1340432"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MPLS Domain</a:t>
            </a:r>
          </a:p>
        </p:txBody>
      </p:sp>
      <p:sp>
        <p:nvSpPr>
          <p:cNvPr id="48" name="文本框 47"/>
          <p:cNvSpPr txBox="1"/>
          <p:nvPr/>
        </p:nvSpPr>
        <p:spPr bwMode="gray">
          <a:xfrm>
            <a:off x="1867172" y="4026622"/>
            <a:ext cx="1583129" cy="307777"/>
          </a:xfrm>
          <a:prstGeom prst="rect">
            <a:avLst/>
          </a:prstGeom>
          <a:noFill/>
        </p:spPr>
        <p:txBody>
          <a:bodyPr wrap="square" rtlCol="0">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Destination: 3.3.3.3</a:t>
            </a:r>
          </a:p>
        </p:txBody>
      </p:sp>
      <p:sp>
        <p:nvSpPr>
          <p:cNvPr id="49" name="TextBox 43"/>
          <p:cNvSpPr txBox="1"/>
          <p:nvPr/>
        </p:nvSpPr>
        <p:spPr bwMode="gray">
          <a:xfrm>
            <a:off x="2742620" y="4893684"/>
            <a:ext cx="1165705" cy="307777"/>
          </a:xfrm>
          <a:prstGeom prst="rect">
            <a:avLst/>
          </a:prstGeom>
          <a:solidFill>
            <a:schemeClr val="bg1"/>
          </a:solidFill>
        </p:spPr>
        <p:txBody>
          <a:bodyPr wrap="square" rtlCol="0">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Ingress LSR</a:t>
            </a:r>
          </a:p>
        </p:txBody>
      </p:sp>
      <p:sp>
        <p:nvSpPr>
          <p:cNvPr id="50" name="TextBox 43"/>
          <p:cNvSpPr txBox="1"/>
          <p:nvPr/>
        </p:nvSpPr>
        <p:spPr bwMode="gray">
          <a:xfrm>
            <a:off x="5271598" y="4893684"/>
            <a:ext cx="1157689" cy="307777"/>
          </a:xfrm>
          <a:prstGeom prst="rect">
            <a:avLst/>
          </a:prstGeom>
          <a:solidFill>
            <a:schemeClr val="bg1"/>
          </a:solidFill>
        </p:spPr>
        <p:txBody>
          <a:bodyPr wrap="square" rtlCol="0">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Transit LSR</a:t>
            </a:r>
          </a:p>
        </p:txBody>
      </p:sp>
      <p:sp>
        <p:nvSpPr>
          <p:cNvPr id="51" name="TextBox 43"/>
          <p:cNvSpPr txBox="1"/>
          <p:nvPr/>
        </p:nvSpPr>
        <p:spPr bwMode="gray">
          <a:xfrm>
            <a:off x="7883935" y="4893684"/>
            <a:ext cx="1098378" cy="307777"/>
          </a:xfrm>
          <a:prstGeom prst="rect">
            <a:avLst/>
          </a:prstGeom>
          <a:solidFill>
            <a:schemeClr val="bg1"/>
          </a:solidFill>
        </p:spPr>
        <p:txBody>
          <a:bodyPr wrap="square" rtlCol="0">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Egress LSR</a:t>
            </a:r>
          </a:p>
        </p:txBody>
      </p:sp>
      <p:sp>
        <p:nvSpPr>
          <p:cNvPr id="66" name="文本框 65"/>
          <p:cNvSpPr txBox="1"/>
          <p:nvPr/>
        </p:nvSpPr>
        <p:spPr bwMode="gray">
          <a:xfrm>
            <a:off x="660904" y="5268513"/>
            <a:ext cx="2478022" cy="738664"/>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The ingress LSR determines the LSP to which the data belongs and adds a label to the packet.</a:t>
            </a:r>
          </a:p>
        </p:txBody>
      </p:sp>
      <p:sp>
        <p:nvSpPr>
          <p:cNvPr id="67" name="Right Arrow 157"/>
          <p:cNvSpPr/>
          <p:nvPr/>
        </p:nvSpPr>
        <p:spPr bwMode="gray">
          <a:xfrm rot="19862268">
            <a:off x="2108844" y="4805177"/>
            <a:ext cx="647343" cy="356242"/>
          </a:xfrm>
          <a:prstGeom prst="rightArrow">
            <a:avLst>
              <a:gd name="adj1" fmla="val 40000"/>
              <a:gd name="adj2" fmla="val 50000"/>
            </a:avLst>
          </a:prstGeom>
          <a:gradFill flip="none" rotWithShape="1">
            <a:gsLst>
              <a:gs pos="15000">
                <a:schemeClr val="accent1">
                  <a:lumMod val="5000"/>
                  <a:lumOff val="95000"/>
                  <a:alpha val="0"/>
                </a:schemeClr>
              </a:gs>
              <a:gs pos="81000">
                <a:srgbClr val="94DAE2"/>
              </a:gs>
            </a:gsLst>
            <a:lin ang="0" scaled="1"/>
            <a:tileRect/>
          </a:gradFill>
          <a:ln w="15875">
            <a:gradFill flip="none" rotWithShape="1">
              <a:gsLst>
                <a:gs pos="0">
                  <a:schemeClr val="accent1">
                    <a:lumMod val="5000"/>
                    <a:lumOff val="95000"/>
                  </a:schemeClr>
                </a:gs>
                <a:gs pos="100000">
                  <a:srgbClr val="56C4D2"/>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7" name="任意多边形 76"/>
          <p:cNvSpPr/>
          <p:nvPr/>
        </p:nvSpPr>
        <p:spPr bwMode="gray">
          <a:xfrm>
            <a:off x="6453660" y="3800931"/>
            <a:ext cx="360000" cy="216000"/>
          </a:xfrm>
          <a:custGeom>
            <a:avLst/>
            <a:gdLst>
              <a:gd name="connsiteX0" fmla="*/ 0 w 360000"/>
              <a:gd name="connsiteY0" fmla="*/ 0 h 216000"/>
              <a:gd name="connsiteX1" fmla="*/ 360000 w 360000"/>
              <a:gd name="connsiteY1" fmla="*/ 0 h 216000"/>
              <a:gd name="connsiteX2" fmla="*/ 360000 w 360000"/>
              <a:gd name="connsiteY2" fmla="*/ 216000 h 216000"/>
              <a:gd name="connsiteX3" fmla="*/ 0 w 360000"/>
              <a:gd name="connsiteY3" fmla="*/ 216000 h 216000"/>
            </a:gdLst>
            <a:ahLst/>
            <a:cxnLst>
              <a:cxn ang="0">
                <a:pos x="connsiteX0" y="connsiteY0"/>
              </a:cxn>
              <a:cxn ang="0">
                <a:pos x="connsiteX1" y="connsiteY1"/>
              </a:cxn>
              <a:cxn ang="0">
                <a:pos x="connsiteX2" y="connsiteY2"/>
              </a:cxn>
              <a:cxn ang="0">
                <a:pos x="connsiteX3" y="connsiteY3"/>
              </a:cxn>
            </a:cxnLst>
            <a:rect l="l" t="t" r="r" b="b"/>
            <a:pathLst>
              <a:path w="360000" h="216000">
                <a:moveTo>
                  <a:pt x="0" y="0"/>
                </a:moveTo>
                <a:lnTo>
                  <a:pt x="360000" y="0"/>
                </a:lnTo>
                <a:lnTo>
                  <a:pt x="360000" y="216000"/>
                </a:lnTo>
                <a:lnTo>
                  <a:pt x="0" y="216000"/>
                </a:lnTo>
                <a:close/>
              </a:path>
            </a:pathLst>
          </a:custGeom>
          <a:solidFill>
            <a:srgbClr val="56C4D2"/>
          </a:solidFill>
          <a:ln w="12700" cap="flat" cmpd="sng" algn="ctr">
            <a:solidFill>
              <a:schemeClr val="tx1"/>
            </a:solidFill>
            <a:prstDash val="solid"/>
            <a:miter lim="800000"/>
          </a:ln>
          <a:effectLst/>
        </p:spPr>
        <p:txBody>
          <a:bodyPr wrap="square" rtlCol="0" anchor="ctr">
            <a:noAutofit/>
          </a:bodyPr>
          <a:lstStyle/>
          <a:p>
            <a:pPr algn="ctr" defTabSz="914400" fontAlgn="ctr"/>
            <a:endParaRPr lang="zh-CN" altLang="en-US" sz="1400" ker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8" name="任意多边形 77"/>
          <p:cNvSpPr/>
          <p:nvPr/>
        </p:nvSpPr>
        <p:spPr bwMode="gray">
          <a:xfrm>
            <a:off x="6813660" y="3800931"/>
            <a:ext cx="360000" cy="216000"/>
          </a:xfrm>
          <a:custGeom>
            <a:avLst/>
            <a:gdLst>
              <a:gd name="connsiteX0" fmla="*/ 0 w 360000"/>
              <a:gd name="connsiteY0" fmla="*/ 0 h 216000"/>
              <a:gd name="connsiteX1" fmla="*/ 360000 w 360000"/>
              <a:gd name="connsiteY1" fmla="*/ 0 h 216000"/>
              <a:gd name="connsiteX2" fmla="*/ 360000 w 360000"/>
              <a:gd name="connsiteY2" fmla="*/ 216000 h 216000"/>
              <a:gd name="connsiteX3" fmla="*/ 0 w 360000"/>
              <a:gd name="connsiteY3" fmla="*/ 216000 h 216000"/>
            </a:gdLst>
            <a:ahLst/>
            <a:cxnLst>
              <a:cxn ang="0">
                <a:pos x="connsiteX0" y="connsiteY0"/>
              </a:cxn>
              <a:cxn ang="0">
                <a:pos x="connsiteX1" y="connsiteY1"/>
              </a:cxn>
              <a:cxn ang="0">
                <a:pos x="connsiteX2" y="connsiteY2"/>
              </a:cxn>
              <a:cxn ang="0">
                <a:pos x="connsiteX3" y="connsiteY3"/>
              </a:cxn>
            </a:cxnLst>
            <a:rect l="l" t="t" r="r" b="b"/>
            <a:pathLst>
              <a:path w="360000" h="216000">
                <a:moveTo>
                  <a:pt x="0" y="0"/>
                </a:moveTo>
                <a:lnTo>
                  <a:pt x="360000" y="0"/>
                </a:lnTo>
                <a:lnTo>
                  <a:pt x="360000" y="216000"/>
                </a:lnTo>
                <a:lnTo>
                  <a:pt x="0" y="216000"/>
                </a:lnTo>
                <a:close/>
              </a:path>
            </a:pathLst>
          </a:custGeom>
          <a:solidFill>
            <a:srgbClr val="FFF2CC"/>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sz="140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9" name="任意多边形 78"/>
          <p:cNvSpPr/>
          <p:nvPr/>
        </p:nvSpPr>
        <p:spPr bwMode="gray">
          <a:xfrm>
            <a:off x="7173660" y="3800931"/>
            <a:ext cx="360000" cy="216000"/>
          </a:xfrm>
          <a:custGeom>
            <a:avLst/>
            <a:gdLst>
              <a:gd name="connsiteX0" fmla="*/ 0 w 360000"/>
              <a:gd name="connsiteY0" fmla="*/ 0 h 216000"/>
              <a:gd name="connsiteX1" fmla="*/ 360000 w 360000"/>
              <a:gd name="connsiteY1" fmla="*/ 0 h 216000"/>
              <a:gd name="connsiteX2" fmla="*/ 360000 w 360000"/>
              <a:gd name="connsiteY2" fmla="*/ 216000 h 216000"/>
              <a:gd name="connsiteX3" fmla="*/ 0 w 360000"/>
              <a:gd name="connsiteY3" fmla="*/ 216000 h 216000"/>
            </a:gdLst>
            <a:ahLst/>
            <a:cxnLst>
              <a:cxn ang="0">
                <a:pos x="connsiteX0" y="connsiteY0"/>
              </a:cxn>
              <a:cxn ang="0">
                <a:pos x="connsiteX1" y="connsiteY1"/>
              </a:cxn>
              <a:cxn ang="0">
                <a:pos x="connsiteX2" y="connsiteY2"/>
              </a:cxn>
              <a:cxn ang="0">
                <a:pos x="connsiteX3" y="connsiteY3"/>
              </a:cxn>
            </a:cxnLst>
            <a:rect l="l" t="t" r="r" b="b"/>
            <a:pathLst>
              <a:path w="360000" h="216000">
                <a:moveTo>
                  <a:pt x="0" y="0"/>
                </a:moveTo>
                <a:lnTo>
                  <a:pt x="360000" y="0"/>
                </a:lnTo>
                <a:lnTo>
                  <a:pt x="360000" y="216000"/>
                </a:lnTo>
                <a:lnTo>
                  <a:pt x="0" y="216000"/>
                </a:lnTo>
                <a:close/>
              </a:path>
            </a:pathLst>
          </a:custGeom>
          <a:solidFill>
            <a:srgbClr val="8BC9A0"/>
          </a:solidFill>
          <a:ln w="12700" cap="flat" cmpd="sng" algn="ctr">
            <a:solidFill>
              <a:schemeClr val="tx1"/>
            </a:solidFill>
            <a:prstDash val="solid"/>
            <a:miter lim="800000"/>
          </a:ln>
          <a:effectLst/>
        </p:spPr>
        <p:txBody>
          <a:bodyPr wrap="square" rtlCol="0" anchor="ctr">
            <a:noAutofit/>
          </a:bodyPr>
          <a:lstStyle/>
          <a:p>
            <a:pPr algn="ctr" defTabSz="914400" fontAlgn="ctr"/>
            <a:endParaRPr lang="zh-CN" altLang="en-US" sz="1400" ker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0" name="任意多边形 79"/>
          <p:cNvSpPr/>
          <p:nvPr/>
        </p:nvSpPr>
        <p:spPr bwMode="gray">
          <a:xfrm>
            <a:off x="2314854" y="3800931"/>
            <a:ext cx="360000" cy="216000"/>
          </a:xfrm>
          <a:custGeom>
            <a:avLst/>
            <a:gdLst>
              <a:gd name="connsiteX0" fmla="*/ 0 w 360000"/>
              <a:gd name="connsiteY0" fmla="*/ 0 h 216000"/>
              <a:gd name="connsiteX1" fmla="*/ 360000 w 360000"/>
              <a:gd name="connsiteY1" fmla="*/ 0 h 216000"/>
              <a:gd name="connsiteX2" fmla="*/ 360000 w 360000"/>
              <a:gd name="connsiteY2" fmla="*/ 216000 h 216000"/>
              <a:gd name="connsiteX3" fmla="*/ 0 w 360000"/>
              <a:gd name="connsiteY3" fmla="*/ 216000 h 216000"/>
            </a:gdLst>
            <a:ahLst/>
            <a:cxnLst>
              <a:cxn ang="0">
                <a:pos x="connsiteX0" y="connsiteY0"/>
              </a:cxn>
              <a:cxn ang="0">
                <a:pos x="connsiteX1" y="connsiteY1"/>
              </a:cxn>
              <a:cxn ang="0">
                <a:pos x="connsiteX2" y="connsiteY2"/>
              </a:cxn>
              <a:cxn ang="0">
                <a:pos x="connsiteX3" y="connsiteY3"/>
              </a:cxn>
            </a:cxnLst>
            <a:rect l="l" t="t" r="r" b="b"/>
            <a:pathLst>
              <a:path w="360000" h="216000">
                <a:moveTo>
                  <a:pt x="0" y="0"/>
                </a:moveTo>
                <a:lnTo>
                  <a:pt x="360000" y="0"/>
                </a:lnTo>
                <a:lnTo>
                  <a:pt x="360000" y="216000"/>
                </a:lnTo>
                <a:lnTo>
                  <a:pt x="0" y="216000"/>
                </a:lnTo>
                <a:close/>
              </a:path>
            </a:pathLst>
          </a:custGeom>
          <a:solidFill>
            <a:srgbClr val="56C4D2"/>
          </a:solidFill>
          <a:ln w="12700" cap="flat" cmpd="sng" algn="ctr">
            <a:solidFill>
              <a:schemeClr val="tx1"/>
            </a:solidFill>
            <a:prstDash val="solid"/>
            <a:miter lim="800000"/>
          </a:ln>
          <a:effectLst/>
        </p:spPr>
        <p:txBody>
          <a:bodyPr wrap="square" rtlCol="0" anchor="ctr">
            <a:noAutofit/>
          </a:bodyPr>
          <a:lstStyle/>
          <a:p>
            <a:pPr algn="ctr" defTabSz="914400" fontAlgn="ctr"/>
            <a:endParaRPr lang="zh-CN" altLang="en-US" sz="1400" ker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1" name="任意多边形 80"/>
          <p:cNvSpPr/>
          <p:nvPr/>
        </p:nvSpPr>
        <p:spPr bwMode="gray">
          <a:xfrm>
            <a:off x="2674854" y="3800931"/>
            <a:ext cx="360000" cy="216000"/>
          </a:xfrm>
          <a:custGeom>
            <a:avLst/>
            <a:gdLst>
              <a:gd name="connsiteX0" fmla="*/ 0 w 360000"/>
              <a:gd name="connsiteY0" fmla="*/ 0 h 216000"/>
              <a:gd name="connsiteX1" fmla="*/ 360000 w 360000"/>
              <a:gd name="connsiteY1" fmla="*/ 0 h 216000"/>
              <a:gd name="connsiteX2" fmla="*/ 360000 w 360000"/>
              <a:gd name="connsiteY2" fmla="*/ 216000 h 216000"/>
              <a:gd name="connsiteX3" fmla="*/ 0 w 360000"/>
              <a:gd name="connsiteY3" fmla="*/ 216000 h 216000"/>
            </a:gdLst>
            <a:ahLst/>
            <a:cxnLst>
              <a:cxn ang="0">
                <a:pos x="connsiteX0" y="connsiteY0"/>
              </a:cxn>
              <a:cxn ang="0">
                <a:pos x="connsiteX1" y="connsiteY1"/>
              </a:cxn>
              <a:cxn ang="0">
                <a:pos x="connsiteX2" y="connsiteY2"/>
              </a:cxn>
              <a:cxn ang="0">
                <a:pos x="connsiteX3" y="connsiteY3"/>
              </a:cxn>
            </a:cxnLst>
            <a:rect l="l" t="t" r="r" b="b"/>
            <a:pathLst>
              <a:path w="360000" h="216000">
                <a:moveTo>
                  <a:pt x="0" y="0"/>
                </a:moveTo>
                <a:lnTo>
                  <a:pt x="360000" y="0"/>
                </a:lnTo>
                <a:lnTo>
                  <a:pt x="360000" y="216000"/>
                </a:lnTo>
                <a:lnTo>
                  <a:pt x="0" y="216000"/>
                </a:lnTo>
                <a:close/>
              </a:path>
            </a:pathLst>
          </a:custGeom>
          <a:solidFill>
            <a:srgbClr val="8BC9A0"/>
          </a:solidFill>
          <a:ln w="12700" cap="flat" cmpd="sng" algn="ctr">
            <a:solidFill>
              <a:schemeClr val="tx1"/>
            </a:solidFill>
            <a:prstDash val="solid"/>
            <a:miter lim="800000"/>
          </a:ln>
          <a:effectLst/>
        </p:spPr>
        <p:txBody>
          <a:bodyPr wrap="square" rtlCol="0" anchor="ctr">
            <a:noAutofit/>
          </a:bodyPr>
          <a:lstStyle/>
          <a:p>
            <a:pPr algn="ctr" defTabSz="914400" fontAlgn="ctr"/>
            <a:endParaRPr lang="zh-CN" altLang="en-US" sz="1400" ker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2" name="任意多边形 81"/>
          <p:cNvSpPr/>
          <p:nvPr/>
        </p:nvSpPr>
        <p:spPr bwMode="gray">
          <a:xfrm>
            <a:off x="3933349" y="3800931"/>
            <a:ext cx="360000" cy="216000"/>
          </a:xfrm>
          <a:custGeom>
            <a:avLst/>
            <a:gdLst>
              <a:gd name="connsiteX0" fmla="*/ 0 w 360000"/>
              <a:gd name="connsiteY0" fmla="*/ 0 h 216000"/>
              <a:gd name="connsiteX1" fmla="*/ 360000 w 360000"/>
              <a:gd name="connsiteY1" fmla="*/ 0 h 216000"/>
              <a:gd name="connsiteX2" fmla="*/ 360000 w 360000"/>
              <a:gd name="connsiteY2" fmla="*/ 216000 h 216000"/>
              <a:gd name="connsiteX3" fmla="*/ 0 w 360000"/>
              <a:gd name="connsiteY3" fmla="*/ 216000 h 216000"/>
            </a:gdLst>
            <a:ahLst/>
            <a:cxnLst>
              <a:cxn ang="0">
                <a:pos x="connsiteX0" y="connsiteY0"/>
              </a:cxn>
              <a:cxn ang="0">
                <a:pos x="connsiteX1" y="connsiteY1"/>
              </a:cxn>
              <a:cxn ang="0">
                <a:pos x="connsiteX2" y="connsiteY2"/>
              </a:cxn>
              <a:cxn ang="0">
                <a:pos x="connsiteX3" y="connsiteY3"/>
              </a:cxn>
            </a:cxnLst>
            <a:rect l="l" t="t" r="r" b="b"/>
            <a:pathLst>
              <a:path w="360000" h="216000">
                <a:moveTo>
                  <a:pt x="0" y="0"/>
                </a:moveTo>
                <a:lnTo>
                  <a:pt x="360000" y="0"/>
                </a:lnTo>
                <a:lnTo>
                  <a:pt x="360000" y="216000"/>
                </a:lnTo>
                <a:lnTo>
                  <a:pt x="0" y="216000"/>
                </a:lnTo>
                <a:close/>
              </a:path>
            </a:pathLst>
          </a:custGeom>
          <a:solidFill>
            <a:srgbClr val="56C4D2"/>
          </a:solidFill>
          <a:ln w="12700" cap="flat" cmpd="sng" algn="ctr">
            <a:solidFill>
              <a:schemeClr val="tx1"/>
            </a:solidFill>
            <a:prstDash val="solid"/>
            <a:miter lim="800000"/>
          </a:ln>
          <a:effectLst/>
        </p:spPr>
        <p:txBody>
          <a:bodyPr wrap="square" rtlCol="0" anchor="ctr">
            <a:noAutofit/>
          </a:bodyPr>
          <a:lstStyle/>
          <a:p>
            <a:pPr algn="ctr" defTabSz="914400" fontAlgn="ctr"/>
            <a:endParaRPr lang="zh-CN" altLang="en-US" sz="1400" ker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3" name="任意多边形 82"/>
          <p:cNvSpPr/>
          <p:nvPr/>
        </p:nvSpPr>
        <p:spPr bwMode="gray">
          <a:xfrm>
            <a:off x="4293349" y="3800931"/>
            <a:ext cx="360000" cy="216000"/>
          </a:xfrm>
          <a:custGeom>
            <a:avLst/>
            <a:gdLst>
              <a:gd name="connsiteX0" fmla="*/ 0 w 360000"/>
              <a:gd name="connsiteY0" fmla="*/ 0 h 216000"/>
              <a:gd name="connsiteX1" fmla="*/ 360000 w 360000"/>
              <a:gd name="connsiteY1" fmla="*/ 0 h 216000"/>
              <a:gd name="connsiteX2" fmla="*/ 360000 w 360000"/>
              <a:gd name="connsiteY2" fmla="*/ 216000 h 216000"/>
              <a:gd name="connsiteX3" fmla="*/ 0 w 360000"/>
              <a:gd name="connsiteY3" fmla="*/ 216000 h 216000"/>
            </a:gdLst>
            <a:ahLst/>
            <a:cxnLst>
              <a:cxn ang="0">
                <a:pos x="connsiteX0" y="connsiteY0"/>
              </a:cxn>
              <a:cxn ang="0">
                <a:pos x="connsiteX1" y="connsiteY1"/>
              </a:cxn>
              <a:cxn ang="0">
                <a:pos x="connsiteX2" y="connsiteY2"/>
              </a:cxn>
              <a:cxn ang="0">
                <a:pos x="connsiteX3" y="connsiteY3"/>
              </a:cxn>
            </a:cxnLst>
            <a:rect l="l" t="t" r="r" b="b"/>
            <a:pathLst>
              <a:path w="360000" h="216000">
                <a:moveTo>
                  <a:pt x="0" y="0"/>
                </a:moveTo>
                <a:lnTo>
                  <a:pt x="360000" y="0"/>
                </a:lnTo>
                <a:lnTo>
                  <a:pt x="360000" y="216000"/>
                </a:lnTo>
                <a:lnTo>
                  <a:pt x="0" y="216000"/>
                </a:lnTo>
                <a:close/>
              </a:path>
            </a:pathLst>
          </a:custGeom>
          <a:solidFill>
            <a:srgbClr val="FFF2CC"/>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sz="140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4" name="任意多边形 83"/>
          <p:cNvSpPr/>
          <p:nvPr/>
        </p:nvSpPr>
        <p:spPr bwMode="gray">
          <a:xfrm>
            <a:off x="4653349" y="3800931"/>
            <a:ext cx="360000" cy="216000"/>
          </a:xfrm>
          <a:custGeom>
            <a:avLst/>
            <a:gdLst>
              <a:gd name="connsiteX0" fmla="*/ 0 w 360000"/>
              <a:gd name="connsiteY0" fmla="*/ 0 h 216000"/>
              <a:gd name="connsiteX1" fmla="*/ 360000 w 360000"/>
              <a:gd name="connsiteY1" fmla="*/ 0 h 216000"/>
              <a:gd name="connsiteX2" fmla="*/ 360000 w 360000"/>
              <a:gd name="connsiteY2" fmla="*/ 216000 h 216000"/>
              <a:gd name="connsiteX3" fmla="*/ 0 w 360000"/>
              <a:gd name="connsiteY3" fmla="*/ 216000 h 216000"/>
            </a:gdLst>
            <a:ahLst/>
            <a:cxnLst>
              <a:cxn ang="0">
                <a:pos x="connsiteX0" y="connsiteY0"/>
              </a:cxn>
              <a:cxn ang="0">
                <a:pos x="connsiteX1" y="connsiteY1"/>
              </a:cxn>
              <a:cxn ang="0">
                <a:pos x="connsiteX2" y="connsiteY2"/>
              </a:cxn>
              <a:cxn ang="0">
                <a:pos x="connsiteX3" y="connsiteY3"/>
              </a:cxn>
            </a:cxnLst>
            <a:rect l="l" t="t" r="r" b="b"/>
            <a:pathLst>
              <a:path w="360000" h="216000">
                <a:moveTo>
                  <a:pt x="0" y="0"/>
                </a:moveTo>
                <a:lnTo>
                  <a:pt x="360000" y="0"/>
                </a:lnTo>
                <a:lnTo>
                  <a:pt x="360000" y="216000"/>
                </a:lnTo>
                <a:lnTo>
                  <a:pt x="0" y="216000"/>
                </a:lnTo>
                <a:close/>
              </a:path>
            </a:pathLst>
          </a:custGeom>
          <a:solidFill>
            <a:srgbClr val="8BC9A0"/>
          </a:solidFill>
          <a:ln w="12700" cap="flat" cmpd="sng" algn="ctr">
            <a:solidFill>
              <a:schemeClr val="tx1"/>
            </a:solidFill>
            <a:prstDash val="solid"/>
            <a:miter lim="800000"/>
          </a:ln>
          <a:effectLst/>
        </p:spPr>
        <p:txBody>
          <a:bodyPr wrap="square" rtlCol="0" anchor="ctr">
            <a:noAutofit/>
          </a:bodyPr>
          <a:lstStyle/>
          <a:p>
            <a:pPr algn="ctr" defTabSz="914400" fontAlgn="ctr"/>
            <a:endParaRPr lang="zh-CN" altLang="en-US" sz="1400" ker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5" name="任意多边形 84"/>
          <p:cNvSpPr/>
          <p:nvPr/>
        </p:nvSpPr>
        <p:spPr bwMode="gray">
          <a:xfrm>
            <a:off x="8626313" y="3800931"/>
            <a:ext cx="360000" cy="216000"/>
          </a:xfrm>
          <a:custGeom>
            <a:avLst/>
            <a:gdLst>
              <a:gd name="connsiteX0" fmla="*/ 0 w 360000"/>
              <a:gd name="connsiteY0" fmla="*/ 0 h 216000"/>
              <a:gd name="connsiteX1" fmla="*/ 360000 w 360000"/>
              <a:gd name="connsiteY1" fmla="*/ 0 h 216000"/>
              <a:gd name="connsiteX2" fmla="*/ 360000 w 360000"/>
              <a:gd name="connsiteY2" fmla="*/ 216000 h 216000"/>
              <a:gd name="connsiteX3" fmla="*/ 0 w 360000"/>
              <a:gd name="connsiteY3" fmla="*/ 216000 h 216000"/>
            </a:gdLst>
            <a:ahLst/>
            <a:cxnLst>
              <a:cxn ang="0">
                <a:pos x="connsiteX0" y="connsiteY0"/>
              </a:cxn>
              <a:cxn ang="0">
                <a:pos x="connsiteX1" y="connsiteY1"/>
              </a:cxn>
              <a:cxn ang="0">
                <a:pos x="connsiteX2" y="connsiteY2"/>
              </a:cxn>
              <a:cxn ang="0">
                <a:pos x="connsiteX3" y="connsiteY3"/>
              </a:cxn>
            </a:cxnLst>
            <a:rect l="l" t="t" r="r" b="b"/>
            <a:pathLst>
              <a:path w="360000" h="216000">
                <a:moveTo>
                  <a:pt x="0" y="0"/>
                </a:moveTo>
                <a:lnTo>
                  <a:pt x="360000" y="0"/>
                </a:lnTo>
                <a:lnTo>
                  <a:pt x="360000" y="216000"/>
                </a:lnTo>
                <a:lnTo>
                  <a:pt x="0" y="216000"/>
                </a:lnTo>
                <a:close/>
              </a:path>
            </a:pathLst>
          </a:custGeom>
          <a:solidFill>
            <a:srgbClr val="56C4D2"/>
          </a:solidFill>
          <a:ln w="12700" cap="flat" cmpd="sng" algn="ctr">
            <a:solidFill>
              <a:schemeClr val="tx1"/>
            </a:solidFill>
            <a:prstDash val="solid"/>
            <a:miter lim="800000"/>
          </a:ln>
          <a:effectLst/>
        </p:spPr>
        <p:txBody>
          <a:bodyPr wrap="square" rtlCol="0" anchor="ctr">
            <a:noAutofit/>
          </a:bodyPr>
          <a:lstStyle/>
          <a:p>
            <a:pPr algn="ctr" defTabSz="914400" fontAlgn="ctr"/>
            <a:endParaRPr lang="zh-CN" altLang="en-US" sz="1400" ker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6" name="任意多边形 85"/>
          <p:cNvSpPr/>
          <p:nvPr/>
        </p:nvSpPr>
        <p:spPr bwMode="gray">
          <a:xfrm>
            <a:off x="8986313" y="3800931"/>
            <a:ext cx="360000" cy="216000"/>
          </a:xfrm>
          <a:custGeom>
            <a:avLst/>
            <a:gdLst>
              <a:gd name="connsiteX0" fmla="*/ 0 w 360000"/>
              <a:gd name="connsiteY0" fmla="*/ 0 h 216000"/>
              <a:gd name="connsiteX1" fmla="*/ 360000 w 360000"/>
              <a:gd name="connsiteY1" fmla="*/ 0 h 216000"/>
              <a:gd name="connsiteX2" fmla="*/ 360000 w 360000"/>
              <a:gd name="connsiteY2" fmla="*/ 216000 h 216000"/>
              <a:gd name="connsiteX3" fmla="*/ 0 w 360000"/>
              <a:gd name="connsiteY3" fmla="*/ 216000 h 216000"/>
            </a:gdLst>
            <a:ahLst/>
            <a:cxnLst>
              <a:cxn ang="0">
                <a:pos x="connsiteX0" y="connsiteY0"/>
              </a:cxn>
              <a:cxn ang="0">
                <a:pos x="connsiteX1" y="connsiteY1"/>
              </a:cxn>
              <a:cxn ang="0">
                <a:pos x="connsiteX2" y="connsiteY2"/>
              </a:cxn>
              <a:cxn ang="0">
                <a:pos x="connsiteX3" y="connsiteY3"/>
              </a:cxn>
            </a:cxnLst>
            <a:rect l="l" t="t" r="r" b="b"/>
            <a:pathLst>
              <a:path w="360000" h="216000">
                <a:moveTo>
                  <a:pt x="0" y="0"/>
                </a:moveTo>
                <a:lnTo>
                  <a:pt x="360000" y="0"/>
                </a:lnTo>
                <a:lnTo>
                  <a:pt x="360000" y="216000"/>
                </a:lnTo>
                <a:lnTo>
                  <a:pt x="0" y="216000"/>
                </a:lnTo>
                <a:close/>
              </a:path>
            </a:pathLst>
          </a:custGeom>
          <a:solidFill>
            <a:srgbClr val="8BC9A0"/>
          </a:solidFill>
          <a:ln w="12700" cap="flat" cmpd="sng" algn="ctr">
            <a:solidFill>
              <a:schemeClr val="tx1"/>
            </a:solidFill>
            <a:prstDash val="solid"/>
            <a:miter lim="800000"/>
          </a:ln>
          <a:effectLst/>
        </p:spPr>
        <p:txBody>
          <a:bodyPr wrap="square" rtlCol="0" anchor="ctr">
            <a:noAutofit/>
          </a:bodyPr>
          <a:lstStyle/>
          <a:p>
            <a:pPr algn="ctr" defTabSz="914400" fontAlgn="ctr"/>
            <a:endParaRPr lang="zh-CN" altLang="en-US" sz="1400" ker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 name="矩形 32"/>
          <p:cNvSpPr>
            <a:spLocks/>
          </p:cNvSpPr>
          <p:nvPr/>
        </p:nvSpPr>
        <p:spPr bwMode="gray">
          <a:xfrm>
            <a:off x="10830021" y="5768153"/>
            <a:ext cx="898817" cy="410785"/>
          </a:xfrm>
          <a:prstGeom prst="rect">
            <a:avLst/>
          </a:prstGeom>
          <a:solidFill>
            <a:srgbClr val="8BC9A0"/>
          </a:solidFill>
          <a:ln w="12700" cap="flat" cmpd="sng" algn="ctr">
            <a:solidFill>
              <a:schemeClr val="tx1"/>
            </a:solidFill>
            <a:prstDash val="solid"/>
            <a:miter lim="800000"/>
          </a:ln>
          <a:effectLst/>
        </p:spPr>
        <p:txBody>
          <a:bodyPr wrap="square" rtlCol="0" anchor="ctr">
            <a:noAutofit/>
          </a:bodyPr>
          <a:lstStyle/>
          <a:p>
            <a:pPr algn="ctr" defTabSz="914400" fontAlgn="ctr"/>
            <a:r>
              <a:rPr lang="en-US" sz="1400" kern="0" dirty="0">
                <a:latin typeface="Huawei Sans" panose="020C0503030203020204" pitchFamily="34" charset="0"/>
                <a:ea typeface="方正兰亭黑简体" panose="02000000000000000000" pitchFamily="2" charset="-122"/>
                <a:sym typeface="Huawei Sans" panose="020C0503030203020204" pitchFamily="34" charset="0"/>
              </a:rPr>
              <a:t>IP</a:t>
            </a:r>
          </a:p>
          <a:p>
            <a:pPr algn="ctr" defTabSz="914400" fontAlgn="ctr"/>
            <a:r>
              <a:rPr lang="en-US" sz="1400" kern="0" dirty="0">
                <a:latin typeface="Huawei Sans" panose="020C0503030203020204" pitchFamily="34" charset="0"/>
                <a:ea typeface="方正兰亭黑简体" panose="02000000000000000000" pitchFamily="2" charset="-122"/>
                <a:sym typeface="Huawei Sans" panose="020C0503030203020204" pitchFamily="34" charset="0"/>
              </a:rPr>
              <a:t>Packet</a:t>
            </a:r>
          </a:p>
        </p:txBody>
      </p:sp>
      <p:sp>
        <p:nvSpPr>
          <p:cNvPr id="54" name="矩形 33"/>
          <p:cNvSpPr>
            <a:spLocks/>
          </p:cNvSpPr>
          <p:nvPr/>
        </p:nvSpPr>
        <p:spPr bwMode="gray">
          <a:xfrm>
            <a:off x="9735189" y="5768153"/>
            <a:ext cx="898817" cy="410785"/>
          </a:xfrm>
          <a:prstGeom prst="rect">
            <a:avLst/>
          </a:prstGeom>
          <a:solidFill>
            <a:srgbClr val="FFF2CC"/>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MPLS</a:t>
            </a:r>
          </a:p>
          <a:p>
            <a:pPr algn="ctr" fontAlgn="ctr"/>
            <a:r>
              <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Header</a:t>
            </a:r>
          </a:p>
        </p:txBody>
      </p:sp>
      <p:sp>
        <p:nvSpPr>
          <p:cNvPr id="55" name="矩形 33"/>
          <p:cNvSpPr>
            <a:spLocks/>
          </p:cNvSpPr>
          <p:nvPr/>
        </p:nvSpPr>
        <p:spPr bwMode="gray">
          <a:xfrm>
            <a:off x="8612076" y="5768153"/>
            <a:ext cx="898817" cy="410785"/>
          </a:xfrm>
          <a:prstGeom prst="rect">
            <a:avLst/>
          </a:prstGeom>
          <a:solidFill>
            <a:srgbClr val="56C4D2"/>
          </a:solidFill>
          <a:ln w="12700" cap="flat" cmpd="sng" algn="ctr">
            <a:solidFill>
              <a:schemeClr val="tx1"/>
            </a:solidFill>
            <a:prstDash val="solid"/>
            <a:miter lim="800000"/>
          </a:ln>
          <a:effectLst/>
        </p:spPr>
        <p:txBody>
          <a:bodyPr wrap="square" rtlCol="0" anchor="ctr">
            <a:noAutofit/>
          </a:bodyPr>
          <a:lstStyle/>
          <a:p>
            <a:pPr algn="ctr" defTabSz="914400" fontAlgn="ctr"/>
            <a:r>
              <a:rPr lang="en-US" sz="1400"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Ethernet</a:t>
            </a:r>
          </a:p>
          <a:p>
            <a:pPr algn="ctr" defTabSz="914400" fontAlgn="ctr"/>
            <a:r>
              <a:rPr lang="en-US" sz="1400"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Header</a:t>
            </a:r>
          </a:p>
        </p:txBody>
      </p:sp>
    </p:spTree>
    <p:extLst>
      <p:ext uri="{BB962C8B-B14F-4D97-AF65-F5344CB8AC3E}">
        <p14:creationId xmlns:p14="http://schemas.microsoft.com/office/powerpoint/2010/main" val="1783846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Rounded Rectangle 36"/>
          <p:cNvSpPr/>
          <p:nvPr/>
        </p:nvSpPr>
        <p:spPr bwMode="gray">
          <a:xfrm>
            <a:off x="3320998" y="2368600"/>
            <a:ext cx="5057297" cy="3587700"/>
          </a:xfrm>
          <a:prstGeom prst="roundRect">
            <a:avLst>
              <a:gd name="adj" fmla="val 5020"/>
            </a:avLst>
          </a:prstGeom>
          <a:noFill/>
          <a:ln w="19050" cap="flat" cmpd="sng" algn="ctr">
            <a:solidFill>
              <a:srgbClr val="94DAE2"/>
            </a:solidFill>
            <a:prstDash val="solid"/>
            <a:miter lim="800000"/>
          </a:ln>
          <a:effectLst/>
        </p:spPr>
        <p:txBody>
          <a:bodyPr wrap="square" rtlCol="0" anchor="ctr">
            <a:noAutofit/>
          </a:bodyPr>
          <a:lstStyle/>
          <a:p>
            <a:pPr algn="ctr" defTabSz="914400" fontAlgn="ctr"/>
            <a:endParaRPr lang="zh-CN" altLang="en-US" ker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5" name="直接连接符 24"/>
          <p:cNvCxnSpPr/>
          <p:nvPr/>
        </p:nvCxnSpPr>
        <p:spPr bwMode="gray">
          <a:xfrm>
            <a:off x="1359758" y="5317017"/>
            <a:ext cx="1737297" cy="0"/>
          </a:xfrm>
          <a:prstGeom prst="line">
            <a:avLst/>
          </a:prstGeom>
          <a:ln w="22225">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bwMode="gray">
          <a:xfrm>
            <a:off x="3320998" y="4275215"/>
            <a:ext cx="1274397" cy="1041802"/>
          </a:xfrm>
          <a:prstGeom prst="line">
            <a:avLst/>
          </a:prstGeom>
          <a:ln w="22225">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bwMode="gray">
          <a:xfrm flipV="1">
            <a:off x="7120122" y="4261307"/>
            <a:ext cx="1292796" cy="1055710"/>
          </a:xfrm>
          <a:prstGeom prst="line">
            <a:avLst/>
          </a:prstGeom>
          <a:ln w="22225">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bwMode="gray">
          <a:xfrm flipV="1">
            <a:off x="3320998" y="2927476"/>
            <a:ext cx="1274397" cy="1341245"/>
          </a:xfrm>
          <a:prstGeom prst="line">
            <a:avLst/>
          </a:prstGeom>
          <a:ln w="22225">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bwMode="gray">
          <a:xfrm>
            <a:off x="7158068" y="2915754"/>
            <a:ext cx="1220227" cy="1345552"/>
          </a:xfrm>
          <a:prstGeom prst="line">
            <a:avLst/>
          </a:prstGeom>
          <a:ln w="22225">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title"/>
          </p:nvPr>
        </p:nvSpPr>
        <p:spPr bwMode="gray"/>
        <p:txBody>
          <a:bodyPr/>
          <a:lstStyle/>
          <a:p>
            <a:r>
              <a:rPr lang="en-US" smtClean="0">
                <a:sym typeface="Huawei Sans" panose="020C0503030203020204" pitchFamily="34" charset="0"/>
              </a:rPr>
              <a:t>MPLS Terms - LSP</a:t>
            </a:r>
            <a:endParaRPr lang="en-US" dirty="0">
              <a:sym typeface="Huawei Sans" panose="020C0503030203020204" pitchFamily="34" charset="0"/>
            </a:endParaRPr>
          </a:p>
        </p:txBody>
      </p:sp>
      <p:sp>
        <p:nvSpPr>
          <p:cNvPr id="4" name="内容占位符 3"/>
          <p:cNvSpPr>
            <a:spLocks noGrp="1"/>
          </p:cNvSpPr>
          <p:nvPr>
            <p:ph type="body" sz="quarter" idx="10"/>
          </p:nvPr>
        </p:nvSpPr>
        <p:spPr bwMode="gray"/>
        <p:txBody>
          <a:bodyPr/>
          <a:lstStyle/>
          <a:p>
            <a:r>
              <a:rPr lang="en-US" sz="1600" smtClean="0">
                <a:sym typeface="Huawei Sans" panose="020C0503030203020204" pitchFamily="34" charset="0"/>
              </a:rPr>
              <a:t>Label switched path (LSP): a path through which a labeled packet traverses an MPLS domain to reach a destination.</a:t>
            </a:r>
          </a:p>
          <a:p>
            <a:r>
              <a:rPr lang="en-US" sz="1600" smtClean="0">
                <a:sym typeface="Huawei Sans" panose="020C0503030203020204" pitchFamily="34" charset="0"/>
              </a:rPr>
              <a:t>The packets of the same FEC usually traverse an MPLS domain through the same LSP. Therefore, an LSR always uses the same label to forward the packets of the same FEC.</a:t>
            </a:r>
            <a:endParaRPr lang="en-US" sz="1600" dirty="0">
              <a:sym typeface="Huawei Sans" panose="020C0503030203020204" pitchFamily="34" charset="0"/>
            </a:endParaRPr>
          </a:p>
        </p:txBody>
      </p:sp>
      <p:sp>
        <p:nvSpPr>
          <p:cNvPr id="51" name="Rectangle 67"/>
          <p:cNvSpPr/>
          <p:nvPr/>
        </p:nvSpPr>
        <p:spPr bwMode="gray">
          <a:xfrm>
            <a:off x="6964138" y="5701059"/>
            <a:ext cx="1340432"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MPLS Domain</a:t>
            </a:r>
          </a:p>
        </p:txBody>
      </p:sp>
      <p:cxnSp>
        <p:nvCxnSpPr>
          <p:cNvPr id="36" name="直接连接符 4"/>
          <p:cNvCxnSpPr/>
          <p:nvPr/>
        </p:nvCxnSpPr>
        <p:spPr bwMode="gray">
          <a:xfrm>
            <a:off x="1359758" y="4215641"/>
            <a:ext cx="8516831" cy="0"/>
          </a:xfrm>
          <a:prstGeom prst="line">
            <a:avLst/>
          </a:prstGeom>
          <a:ln w="22225">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pic>
        <p:nvPicPr>
          <p:cNvPr id="41" name="图片 40"/>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052887" y="3990610"/>
            <a:ext cx="540000" cy="442800"/>
          </a:xfrm>
          <a:prstGeom prst="rect">
            <a:avLst/>
          </a:prstGeom>
        </p:spPr>
      </p:pic>
      <p:pic>
        <p:nvPicPr>
          <p:cNvPr id="42" name="图片 41"/>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597903" y="4000735"/>
            <a:ext cx="540000" cy="442800"/>
          </a:xfrm>
          <a:prstGeom prst="rect">
            <a:avLst/>
          </a:prstGeom>
        </p:spPr>
      </p:pic>
      <p:pic>
        <p:nvPicPr>
          <p:cNvPr id="43" name="图片 42"/>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8142918" y="3986826"/>
            <a:ext cx="540000" cy="442800"/>
          </a:xfrm>
          <a:prstGeom prst="rect">
            <a:avLst/>
          </a:prstGeom>
        </p:spPr>
      </p:pic>
      <p:sp>
        <p:nvSpPr>
          <p:cNvPr id="49" name="Freeform 159"/>
          <p:cNvSpPr>
            <a:spLocks noChangeAspect="1"/>
          </p:cNvSpPr>
          <p:nvPr/>
        </p:nvSpPr>
        <p:spPr bwMode="gray">
          <a:xfrm flipH="1">
            <a:off x="9456004" y="3740814"/>
            <a:ext cx="1377387" cy="72000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 name="文本框 49"/>
          <p:cNvSpPr txBox="1"/>
          <p:nvPr/>
        </p:nvSpPr>
        <p:spPr bwMode="gray">
          <a:xfrm>
            <a:off x="9498895" y="3906237"/>
            <a:ext cx="1310456" cy="553998"/>
          </a:xfrm>
          <a:prstGeom prst="rect">
            <a:avLst/>
          </a:prstGeom>
          <a:noFill/>
        </p:spPr>
        <p:txBody>
          <a:bodyPr wrap="square" rtlCol="0">
            <a:noAutofit/>
          </a:bodyPr>
          <a:lstStyle/>
          <a:p>
            <a:pPr algn="ct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IP network</a:t>
            </a:r>
          </a:p>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3.3.3.0/24</a:t>
            </a:r>
          </a:p>
        </p:txBody>
      </p:sp>
      <p:sp>
        <p:nvSpPr>
          <p:cNvPr id="53" name="TextBox 43"/>
          <p:cNvSpPr txBox="1"/>
          <p:nvPr/>
        </p:nvSpPr>
        <p:spPr bwMode="gray">
          <a:xfrm>
            <a:off x="3122532" y="4405435"/>
            <a:ext cx="405880" cy="307777"/>
          </a:xfrm>
          <a:prstGeom prst="rect">
            <a:avLst/>
          </a:prstGeom>
          <a:solidFill>
            <a:schemeClr val="bg1"/>
          </a:solidFill>
        </p:spPr>
        <p:txBody>
          <a:bodyPr wrap="square" rtlCol="0">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R1</a:t>
            </a:r>
          </a:p>
        </p:txBody>
      </p:sp>
      <p:sp>
        <p:nvSpPr>
          <p:cNvPr id="54" name="TextBox 43"/>
          <p:cNvSpPr txBox="1"/>
          <p:nvPr/>
        </p:nvSpPr>
        <p:spPr bwMode="gray">
          <a:xfrm>
            <a:off x="5647502" y="4405435"/>
            <a:ext cx="405880" cy="307777"/>
          </a:xfrm>
          <a:prstGeom prst="rect">
            <a:avLst/>
          </a:prstGeom>
          <a:noFill/>
        </p:spPr>
        <p:txBody>
          <a:bodyPr wrap="square" rtlCol="0">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R2</a:t>
            </a:r>
          </a:p>
        </p:txBody>
      </p:sp>
      <p:sp>
        <p:nvSpPr>
          <p:cNvPr id="55" name="TextBox 43"/>
          <p:cNvSpPr txBox="1"/>
          <p:nvPr/>
        </p:nvSpPr>
        <p:spPr bwMode="gray">
          <a:xfrm>
            <a:off x="8258465" y="4405435"/>
            <a:ext cx="405880" cy="307777"/>
          </a:xfrm>
          <a:prstGeom prst="rect">
            <a:avLst/>
          </a:prstGeom>
          <a:solidFill>
            <a:schemeClr val="bg1"/>
          </a:solidFill>
        </p:spPr>
        <p:txBody>
          <a:bodyPr wrap="square" rtlCol="0">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R3</a:t>
            </a:r>
          </a:p>
        </p:txBody>
      </p:sp>
      <p:cxnSp>
        <p:nvCxnSpPr>
          <p:cNvPr id="14" name="直接连接符 13"/>
          <p:cNvCxnSpPr/>
          <p:nvPr/>
        </p:nvCxnSpPr>
        <p:spPr bwMode="gray">
          <a:xfrm>
            <a:off x="4630019" y="2915754"/>
            <a:ext cx="2510391" cy="0"/>
          </a:xfrm>
          <a:prstGeom prst="line">
            <a:avLst/>
          </a:prstGeom>
          <a:ln w="22225">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pic>
        <p:nvPicPr>
          <p:cNvPr id="100" name="图片 99"/>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325395" y="2706076"/>
            <a:ext cx="540000" cy="442800"/>
          </a:xfrm>
          <a:prstGeom prst="rect">
            <a:avLst/>
          </a:prstGeom>
        </p:spPr>
      </p:pic>
      <p:pic>
        <p:nvPicPr>
          <p:cNvPr id="101" name="图片 100"/>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6870411" y="2706076"/>
            <a:ext cx="540000" cy="442800"/>
          </a:xfrm>
          <a:prstGeom prst="rect">
            <a:avLst/>
          </a:prstGeom>
        </p:spPr>
      </p:pic>
      <p:sp>
        <p:nvSpPr>
          <p:cNvPr id="104" name="TextBox 43"/>
          <p:cNvSpPr txBox="1"/>
          <p:nvPr/>
        </p:nvSpPr>
        <p:spPr bwMode="gray">
          <a:xfrm>
            <a:off x="4392455" y="3148876"/>
            <a:ext cx="405880" cy="307777"/>
          </a:xfrm>
          <a:prstGeom prst="rect">
            <a:avLst/>
          </a:prstGeom>
          <a:noFill/>
        </p:spPr>
        <p:txBody>
          <a:bodyPr wrap="square" rtlCol="0">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R4</a:t>
            </a:r>
          </a:p>
        </p:txBody>
      </p:sp>
      <p:sp>
        <p:nvSpPr>
          <p:cNvPr id="105" name="TextBox 43"/>
          <p:cNvSpPr txBox="1"/>
          <p:nvPr/>
        </p:nvSpPr>
        <p:spPr bwMode="gray">
          <a:xfrm>
            <a:off x="6937471" y="3124965"/>
            <a:ext cx="405880" cy="307777"/>
          </a:xfrm>
          <a:prstGeom prst="rect">
            <a:avLst/>
          </a:prstGeom>
          <a:noFill/>
        </p:spPr>
        <p:txBody>
          <a:bodyPr wrap="square" rtlCol="0">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R5</a:t>
            </a:r>
          </a:p>
        </p:txBody>
      </p:sp>
      <p:cxnSp>
        <p:nvCxnSpPr>
          <p:cNvPr id="8" name="直接连接符 7"/>
          <p:cNvCxnSpPr/>
          <p:nvPr/>
        </p:nvCxnSpPr>
        <p:spPr bwMode="gray">
          <a:xfrm>
            <a:off x="3122532" y="5302038"/>
            <a:ext cx="4008559" cy="0"/>
          </a:xfrm>
          <a:prstGeom prst="line">
            <a:avLst/>
          </a:prstGeom>
          <a:ln w="22225">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pic>
        <p:nvPicPr>
          <p:cNvPr id="102" name="图片 101"/>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029995" y="5084270"/>
            <a:ext cx="540000" cy="442800"/>
          </a:xfrm>
          <a:prstGeom prst="rect">
            <a:avLst/>
          </a:prstGeom>
        </p:spPr>
      </p:pic>
      <p:pic>
        <p:nvPicPr>
          <p:cNvPr id="103" name="图片 102"/>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6870411" y="5084270"/>
            <a:ext cx="540000" cy="442800"/>
          </a:xfrm>
          <a:prstGeom prst="rect">
            <a:avLst/>
          </a:prstGeom>
        </p:spPr>
      </p:pic>
      <p:sp>
        <p:nvSpPr>
          <p:cNvPr id="106" name="TextBox 43"/>
          <p:cNvSpPr txBox="1"/>
          <p:nvPr/>
        </p:nvSpPr>
        <p:spPr bwMode="gray">
          <a:xfrm>
            <a:off x="3097055" y="5527070"/>
            <a:ext cx="405880" cy="307777"/>
          </a:xfrm>
          <a:prstGeom prst="rect">
            <a:avLst/>
          </a:prstGeom>
          <a:solidFill>
            <a:schemeClr val="bg1"/>
          </a:solidFill>
        </p:spPr>
        <p:txBody>
          <a:bodyPr wrap="square" rtlCol="0">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R6</a:t>
            </a:r>
          </a:p>
        </p:txBody>
      </p:sp>
      <p:sp>
        <p:nvSpPr>
          <p:cNvPr id="107" name="TextBox 43"/>
          <p:cNvSpPr txBox="1"/>
          <p:nvPr/>
        </p:nvSpPr>
        <p:spPr bwMode="gray">
          <a:xfrm>
            <a:off x="6937471" y="5503159"/>
            <a:ext cx="405880" cy="307777"/>
          </a:xfrm>
          <a:prstGeom prst="rect">
            <a:avLst/>
          </a:prstGeom>
          <a:noFill/>
        </p:spPr>
        <p:txBody>
          <a:bodyPr wrap="square" rtlCol="0">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R7</a:t>
            </a:r>
          </a:p>
        </p:txBody>
      </p:sp>
      <p:sp>
        <p:nvSpPr>
          <p:cNvPr id="46" name="Freeform 159"/>
          <p:cNvSpPr>
            <a:spLocks noChangeAspect="1"/>
          </p:cNvSpPr>
          <p:nvPr/>
        </p:nvSpPr>
        <p:spPr bwMode="gray">
          <a:xfrm flipH="1">
            <a:off x="633965" y="3713410"/>
            <a:ext cx="1377387" cy="72000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8" name="文本框 107"/>
          <p:cNvSpPr txBox="1"/>
          <p:nvPr/>
        </p:nvSpPr>
        <p:spPr bwMode="gray">
          <a:xfrm>
            <a:off x="690994" y="3879043"/>
            <a:ext cx="1310456" cy="553998"/>
          </a:xfrm>
          <a:prstGeom prst="rect">
            <a:avLst/>
          </a:prstGeom>
          <a:noFill/>
        </p:spPr>
        <p:txBody>
          <a:bodyPr wrap="square" rtlCol="0">
            <a:noAutofit/>
          </a:bodyPr>
          <a:lstStyle/>
          <a:p>
            <a:pPr algn="ct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IP network</a:t>
            </a:r>
          </a:p>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1.1.1.0/24</a:t>
            </a:r>
          </a:p>
        </p:txBody>
      </p:sp>
      <p:sp>
        <p:nvSpPr>
          <p:cNvPr id="110" name="Freeform 159"/>
          <p:cNvSpPr>
            <a:spLocks noChangeAspect="1"/>
          </p:cNvSpPr>
          <p:nvPr/>
        </p:nvSpPr>
        <p:spPr bwMode="gray">
          <a:xfrm flipH="1">
            <a:off x="633965" y="4882860"/>
            <a:ext cx="1377387" cy="72000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1" name="文本框 110"/>
          <p:cNvSpPr txBox="1"/>
          <p:nvPr/>
        </p:nvSpPr>
        <p:spPr bwMode="gray">
          <a:xfrm>
            <a:off x="690994" y="5048493"/>
            <a:ext cx="1310456" cy="553998"/>
          </a:xfrm>
          <a:prstGeom prst="rect">
            <a:avLst/>
          </a:prstGeom>
          <a:noFill/>
        </p:spPr>
        <p:txBody>
          <a:bodyPr wrap="square" rtlCol="0">
            <a:noAutofit/>
          </a:bodyPr>
          <a:lstStyle/>
          <a:p>
            <a:pPr algn="ct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IP network</a:t>
            </a:r>
          </a:p>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2.2.2.0/24</a:t>
            </a:r>
          </a:p>
        </p:txBody>
      </p:sp>
      <p:cxnSp>
        <p:nvCxnSpPr>
          <p:cNvPr id="115" name="直接连接符 55"/>
          <p:cNvCxnSpPr/>
          <p:nvPr/>
        </p:nvCxnSpPr>
        <p:spPr bwMode="gray">
          <a:xfrm rot="10800000" flipH="1">
            <a:off x="2034483" y="3879773"/>
            <a:ext cx="1039936" cy="0"/>
          </a:xfrm>
          <a:prstGeom prst="line">
            <a:avLst/>
          </a:prstGeom>
          <a:ln w="3810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sp>
        <p:nvSpPr>
          <p:cNvPr id="116" name="文本框 115"/>
          <p:cNvSpPr txBox="1"/>
          <p:nvPr/>
        </p:nvSpPr>
        <p:spPr bwMode="gray">
          <a:xfrm>
            <a:off x="1778149" y="3582122"/>
            <a:ext cx="1583129" cy="307777"/>
          </a:xfrm>
          <a:prstGeom prst="rect">
            <a:avLst/>
          </a:prstGeom>
          <a:noFill/>
        </p:spPr>
        <p:txBody>
          <a:bodyPr wrap="square" rtlCol="0">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Destination: 3.3.3.3</a:t>
            </a:r>
          </a:p>
        </p:txBody>
      </p:sp>
      <p:sp>
        <p:nvSpPr>
          <p:cNvPr id="118" name="任意多边形 117"/>
          <p:cNvSpPr/>
          <p:nvPr/>
        </p:nvSpPr>
        <p:spPr bwMode="gray">
          <a:xfrm>
            <a:off x="2140988" y="3356431"/>
            <a:ext cx="360000" cy="216000"/>
          </a:xfrm>
          <a:custGeom>
            <a:avLst/>
            <a:gdLst>
              <a:gd name="connsiteX0" fmla="*/ 0 w 360000"/>
              <a:gd name="connsiteY0" fmla="*/ 0 h 216000"/>
              <a:gd name="connsiteX1" fmla="*/ 360000 w 360000"/>
              <a:gd name="connsiteY1" fmla="*/ 0 h 216000"/>
              <a:gd name="connsiteX2" fmla="*/ 360000 w 360000"/>
              <a:gd name="connsiteY2" fmla="*/ 216000 h 216000"/>
              <a:gd name="connsiteX3" fmla="*/ 0 w 360000"/>
              <a:gd name="connsiteY3" fmla="*/ 216000 h 216000"/>
            </a:gdLst>
            <a:ahLst/>
            <a:cxnLst>
              <a:cxn ang="0">
                <a:pos x="connsiteX0" y="connsiteY0"/>
              </a:cxn>
              <a:cxn ang="0">
                <a:pos x="connsiteX1" y="connsiteY1"/>
              </a:cxn>
              <a:cxn ang="0">
                <a:pos x="connsiteX2" y="connsiteY2"/>
              </a:cxn>
              <a:cxn ang="0">
                <a:pos x="connsiteX3" y="connsiteY3"/>
              </a:cxn>
            </a:cxnLst>
            <a:rect l="l" t="t" r="r" b="b"/>
            <a:pathLst>
              <a:path w="360000" h="216000">
                <a:moveTo>
                  <a:pt x="0" y="0"/>
                </a:moveTo>
                <a:lnTo>
                  <a:pt x="360000" y="0"/>
                </a:lnTo>
                <a:lnTo>
                  <a:pt x="360000" y="216000"/>
                </a:lnTo>
                <a:lnTo>
                  <a:pt x="0" y="216000"/>
                </a:lnTo>
                <a:close/>
              </a:path>
            </a:pathLst>
          </a:custGeom>
          <a:solidFill>
            <a:srgbClr val="56C4D2"/>
          </a:solidFill>
          <a:ln w="12700" cap="flat" cmpd="sng" algn="ctr">
            <a:solidFill>
              <a:schemeClr val="tx1"/>
            </a:solidFill>
            <a:prstDash val="solid"/>
            <a:miter lim="800000"/>
          </a:ln>
          <a:effectLst/>
        </p:spPr>
        <p:txBody>
          <a:bodyPr wrap="square" rtlCol="0" anchor="ctr">
            <a:noAutofit/>
          </a:bodyPr>
          <a:lstStyle/>
          <a:p>
            <a:pPr algn="ctr" defTabSz="914400" fontAlgn="ctr"/>
            <a:endParaRPr lang="zh-CN" altLang="en-US" sz="1400" ker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9" name="任意多边形 118"/>
          <p:cNvSpPr/>
          <p:nvPr/>
        </p:nvSpPr>
        <p:spPr bwMode="gray">
          <a:xfrm>
            <a:off x="2500988" y="3356431"/>
            <a:ext cx="360000" cy="216000"/>
          </a:xfrm>
          <a:custGeom>
            <a:avLst/>
            <a:gdLst>
              <a:gd name="connsiteX0" fmla="*/ 0 w 360000"/>
              <a:gd name="connsiteY0" fmla="*/ 0 h 216000"/>
              <a:gd name="connsiteX1" fmla="*/ 360000 w 360000"/>
              <a:gd name="connsiteY1" fmla="*/ 0 h 216000"/>
              <a:gd name="connsiteX2" fmla="*/ 360000 w 360000"/>
              <a:gd name="connsiteY2" fmla="*/ 216000 h 216000"/>
              <a:gd name="connsiteX3" fmla="*/ 0 w 360000"/>
              <a:gd name="connsiteY3" fmla="*/ 216000 h 216000"/>
            </a:gdLst>
            <a:ahLst/>
            <a:cxnLst>
              <a:cxn ang="0">
                <a:pos x="connsiteX0" y="connsiteY0"/>
              </a:cxn>
              <a:cxn ang="0">
                <a:pos x="connsiteX1" y="connsiteY1"/>
              </a:cxn>
              <a:cxn ang="0">
                <a:pos x="connsiteX2" y="connsiteY2"/>
              </a:cxn>
              <a:cxn ang="0">
                <a:pos x="connsiteX3" y="connsiteY3"/>
              </a:cxn>
            </a:cxnLst>
            <a:rect l="l" t="t" r="r" b="b"/>
            <a:pathLst>
              <a:path w="360000" h="216000">
                <a:moveTo>
                  <a:pt x="0" y="0"/>
                </a:moveTo>
                <a:lnTo>
                  <a:pt x="360000" y="0"/>
                </a:lnTo>
                <a:lnTo>
                  <a:pt x="360000" y="216000"/>
                </a:lnTo>
                <a:lnTo>
                  <a:pt x="0" y="216000"/>
                </a:lnTo>
                <a:close/>
              </a:path>
            </a:pathLst>
          </a:custGeom>
          <a:solidFill>
            <a:srgbClr val="8BC9A0"/>
          </a:solidFill>
          <a:ln w="12700" cap="flat" cmpd="sng" algn="ctr">
            <a:solidFill>
              <a:schemeClr val="tx1"/>
            </a:solidFill>
            <a:prstDash val="solid"/>
            <a:miter lim="800000"/>
          </a:ln>
          <a:effectLst/>
        </p:spPr>
        <p:txBody>
          <a:bodyPr wrap="square" rtlCol="0" anchor="ctr">
            <a:noAutofit/>
          </a:bodyPr>
          <a:lstStyle/>
          <a:p>
            <a:pPr algn="ctr" defTabSz="914400" fontAlgn="ctr"/>
            <a:endParaRPr lang="zh-CN" altLang="en-US" sz="1400" kern="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20" name="直接连接符 55"/>
          <p:cNvCxnSpPr/>
          <p:nvPr/>
        </p:nvCxnSpPr>
        <p:spPr bwMode="gray">
          <a:xfrm rot="10800000" flipH="1">
            <a:off x="2034483" y="5008447"/>
            <a:ext cx="1039936" cy="0"/>
          </a:xfrm>
          <a:prstGeom prst="line">
            <a:avLst/>
          </a:prstGeom>
          <a:ln w="3810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sp>
        <p:nvSpPr>
          <p:cNvPr id="121" name="文本框 120"/>
          <p:cNvSpPr txBox="1"/>
          <p:nvPr/>
        </p:nvSpPr>
        <p:spPr bwMode="gray">
          <a:xfrm>
            <a:off x="1787576" y="4710796"/>
            <a:ext cx="1583129" cy="307777"/>
          </a:xfrm>
          <a:prstGeom prst="rect">
            <a:avLst/>
          </a:prstGeom>
          <a:noFill/>
        </p:spPr>
        <p:txBody>
          <a:bodyPr wrap="square" rtlCol="0">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Destination: 3.3.3.3</a:t>
            </a:r>
          </a:p>
        </p:txBody>
      </p:sp>
      <p:sp>
        <p:nvSpPr>
          <p:cNvPr id="123" name="任意多边形 122"/>
          <p:cNvSpPr/>
          <p:nvPr/>
        </p:nvSpPr>
        <p:spPr bwMode="gray">
          <a:xfrm>
            <a:off x="2140988" y="4485105"/>
            <a:ext cx="360000" cy="216000"/>
          </a:xfrm>
          <a:custGeom>
            <a:avLst/>
            <a:gdLst>
              <a:gd name="connsiteX0" fmla="*/ 0 w 360000"/>
              <a:gd name="connsiteY0" fmla="*/ 0 h 216000"/>
              <a:gd name="connsiteX1" fmla="*/ 360000 w 360000"/>
              <a:gd name="connsiteY1" fmla="*/ 0 h 216000"/>
              <a:gd name="connsiteX2" fmla="*/ 360000 w 360000"/>
              <a:gd name="connsiteY2" fmla="*/ 216000 h 216000"/>
              <a:gd name="connsiteX3" fmla="*/ 0 w 360000"/>
              <a:gd name="connsiteY3" fmla="*/ 216000 h 216000"/>
            </a:gdLst>
            <a:ahLst/>
            <a:cxnLst>
              <a:cxn ang="0">
                <a:pos x="connsiteX0" y="connsiteY0"/>
              </a:cxn>
              <a:cxn ang="0">
                <a:pos x="connsiteX1" y="connsiteY1"/>
              </a:cxn>
              <a:cxn ang="0">
                <a:pos x="connsiteX2" y="connsiteY2"/>
              </a:cxn>
              <a:cxn ang="0">
                <a:pos x="connsiteX3" y="connsiteY3"/>
              </a:cxn>
            </a:cxnLst>
            <a:rect l="l" t="t" r="r" b="b"/>
            <a:pathLst>
              <a:path w="360000" h="216000">
                <a:moveTo>
                  <a:pt x="0" y="0"/>
                </a:moveTo>
                <a:lnTo>
                  <a:pt x="360000" y="0"/>
                </a:lnTo>
                <a:lnTo>
                  <a:pt x="360000" y="216000"/>
                </a:lnTo>
                <a:lnTo>
                  <a:pt x="0" y="216000"/>
                </a:lnTo>
                <a:close/>
              </a:path>
            </a:pathLst>
          </a:custGeom>
          <a:solidFill>
            <a:srgbClr val="56C4D2"/>
          </a:solidFill>
          <a:ln w="12700" cap="flat" cmpd="sng" algn="ctr">
            <a:solidFill>
              <a:schemeClr val="tx1"/>
            </a:solidFill>
            <a:prstDash val="solid"/>
            <a:miter lim="800000"/>
          </a:ln>
          <a:effectLst/>
        </p:spPr>
        <p:txBody>
          <a:bodyPr wrap="square" rtlCol="0" anchor="ctr">
            <a:noAutofit/>
          </a:bodyPr>
          <a:lstStyle/>
          <a:p>
            <a:pPr algn="ctr" defTabSz="914400" fontAlgn="ctr"/>
            <a:endParaRPr lang="zh-CN" altLang="en-US" sz="1400" ker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4" name="任意多边形 123"/>
          <p:cNvSpPr/>
          <p:nvPr/>
        </p:nvSpPr>
        <p:spPr bwMode="gray">
          <a:xfrm>
            <a:off x="2500988" y="4485105"/>
            <a:ext cx="360000" cy="216000"/>
          </a:xfrm>
          <a:custGeom>
            <a:avLst/>
            <a:gdLst>
              <a:gd name="connsiteX0" fmla="*/ 0 w 360000"/>
              <a:gd name="connsiteY0" fmla="*/ 0 h 216000"/>
              <a:gd name="connsiteX1" fmla="*/ 360000 w 360000"/>
              <a:gd name="connsiteY1" fmla="*/ 0 h 216000"/>
              <a:gd name="connsiteX2" fmla="*/ 360000 w 360000"/>
              <a:gd name="connsiteY2" fmla="*/ 216000 h 216000"/>
              <a:gd name="connsiteX3" fmla="*/ 0 w 360000"/>
              <a:gd name="connsiteY3" fmla="*/ 216000 h 216000"/>
            </a:gdLst>
            <a:ahLst/>
            <a:cxnLst>
              <a:cxn ang="0">
                <a:pos x="connsiteX0" y="connsiteY0"/>
              </a:cxn>
              <a:cxn ang="0">
                <a:pos x="connsiteX1" y="connsiteY1"/>
              </a:cxn>
              <a:cxn ang="0">
                <a:pos x="connsiteX2" y="connsiteY2"/>
              </a:cxn>
              <a:cxn ang="0">
                <a:pos x="connsiteX3" y="connsiteY3"/>
              </a:cxn>
            </a:cxnLst>
            <a:rect l="l" t="t" r="r" b="b"/>
            <a:pathLst>
              <a:path w="360000" h="216000">
                <a:moveTo>
                  <a:pt x="0" y="0"/>
                </a:moveTo>
                <a:lnTo>
                  <a:pt x="360000" y="0"/>
                </a:lnTo>
                <a:lnTo>
                  <a:pt x="360000" y="216000"/>
                </a:lnTo>
                <a:lnTo>
                  <a:pt x="0" y="216000"/>
                </a:lnTo>
                <a:close/>
              </a:path>
            </a:pathLst>
          </a:custGeom>
          <a:solidFill>
            <a:srgbClr val="8BC9A0"/>
          </a:solidFill>
          <a:ln w="12700" cap="flat" cmpd="sng" algn="ctr">
            <a:solidFill>
              <a:schemeClr val="tx1"/>
            </a:solidFill>
            <a:prstDash val="solid"/>
            <a:miter lim="800000"/>
          </a:ln>
          <a:effectLst/>
        </p:spPr>
        <p:txBody>
          <a:bodyPr wrap="square" rtlCol="0" anchor="ctr">
            <a:noAutofit/>
          </a:bodyPr>
          <a:lstStyle/>
          <a:p>
            <a:pPr algn="ctr" defTabSz="914400" fontAlgn="ctr"/>
            <a:endParaRPr lang="zh-CN" altLang="en-US" sz="1400" kern="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25" name="图片 124"/>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289507" y="5080638"/>
            <a:ext cx="540000" cy="442800"/>
          </a:xfrm>
          <a:prstGeom prst="rect">
            <a:avLst/>
          </a:prstGeom>
        </p:spPr>
      </p:pic>
      <p:sp>
        <p:nvSpPr>
          <p:cNvPr id="126" name="TextBox 43"/>
          <p:cNvSpPr txBox="1"/>
          <p:nvPr/>
        </p:nvSpPr>
        <p:spPr bwMode="gray">
          <a:xfrm>
            <a:off x="4339106" y="5485338"/>
            <a:ext cx="405880" cy="307777"/>
          </a:xfrm>
          <a:prstGeom prst="rect">
            <a:avLst/>
          </a:prstGeom>
          <a:noFill/>
        </p:spPr>
        <p:txBody>
          <a:bodyPr wrap="square" rtlCol="0">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R8</a:t>
            </a:r>
          </a:p>
        </p:txBody>
      </p:sp>
      <p:sp>
        <p:nvSpPr>
          <p:cNvPr id="32" name="任意多边形 31"/>
          <p:cNvSpPr/>
          <p:nvPr/>
        </p:nvSpPr>
        <p:spPr bwMode="gray">
          <a:xfrm>
            <a:off x="3296229" y="2759155"/>
            <a:ext cx="5105400" cy="1282700"/>
          </a:xfrm>
          <a:custGeom>
            <a:avLst/>
            <a:gdLst>
              <a:gd name="connsiteX0" fmla="*/ 0 w 5105400"/>
              <a:gd name="connsiteY0" fmla="*/ 1270000 h 1282700"/>
              <a:gd name="connsiteX1" fmla="*/ 1295400 w 5105400"/>
              <a:gd name="connsiteY1" fmla="*/ 0 h 1282700"/>
              <a:gd name="connsiteX2" fmla="*/ 3822700 w 5105400"/>
              <a:gd name="connsiteY2" fmla="*/ 12700 h 1282700"/>
              <a:gd name="connsiteX3" fmla="*/ 5105400 w 5105400"/>
              <a:gd name="connsiteY3" fmla="*/ 1282700 h 1282700"/>
            </a:gdLst>
            <a:ahLst/>
            <a:cxnLst>
              <a:cxn ang="0">
                <a:pos x="connsiteX0" y="connsiteY0"/>
              </a:cxn>
              <a:cxn ang="0">
                <a:pos x="connsiteX1" y="connsiteY1"/>
              </a:cxn>
              <a:cxn ang="0">
                <a:pos x="connsiteX2" y="connsiteY2"/>
              </a:cxn>
              <a:cxn ang="0">
                <a:pos x="connsiteX3" y="connsiteY3"/>
              </a:cxn>
            </a:cxnLst>
            <a:rect l="l" t="t" r="r" b="b"/>
            <a:pathLst>
              <a:path w="5105400" h="1282700">
                <a:moveTo>
                  <a:pt x="0" y="1270000"/>
                </a:moveTo>
                <a:lnTo>
                  <a:pt x="1295400" y="0"/>
                </a:lnTo>
                <a:lnTo>
                  <a:pt x="3822700" y="12700"/>
                </a:lnTo>
                <a:lnTo>
                  <a:pt x="5105400" y="1282700"/>
                </a:lnTo>
              </a:path>
            </a:pathLst>
          </a:custGeom>
          <a:ln w="38100">
            <a:solidFill>
              <a:schemeClr val="accent2"/>
            </a:solidFill>
            <a:tailEnd type="triangle"/>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7" name="任意多边形 126"/>
          <p:cNvSpPr/>
          <p:nvPr/>
        </p:nvSpPr>
        <p:spPr bwMode="gray">
          <a:xfrm>
            <a:off x="3289300" y="4381500"/>
            <a:ext cx="5130800" cy="1104900"/>
          </a:xfrm>
          <a:custGeom>
            <a:avLst/>
            <a:gdLst>
              <a:gd name="connsiteX0" fmla="*/ 0 w 5130800"/>
              <a:gd name="connsiteY0" fmla="*/ 1092200 h 1104900"/>
              <a:gd name="connsiteX1" fmla="*/ 1257300 w 5130800"/>
              <a:gd name="connsiteY1" fmla="*/ 1104900 h 1104900"/>
              <a:gd name="connsiteX2" fmla="*/ 3886200 w 5130800"/>
              <a:gd name="connsiteY2" fmla="*/ 1104900 h 1104900"/>
              <a:gd name="connsiteX3" fmla="*/ 5130800 w 5130800"/>
              <a:gd name="connsiteY3" fmla="*/ 0 h 1104900"/>
              <a:gd name="connsiteX4" fmla="*/ 5130800 w 5130800"/>
              <a:gd name="connsiteY4" fmla="*/ 0 h 11049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30800" h="1104900">
                <a:moveTo>
                  <a:pt x="0" y="1092200"/>
                </a:moveTo>
                <a:lnTo>
                  <a:pt x="1257300" y="1104900"/>
                </a:lnTo>
                <a:lnTo>
                  <a:pt x="3886200" y="1104900"/>
                </a:lnTo>
                <a:lnTo>
                  <a:pt x="5130800" y="0"/>
                </a:lnTo>
                <a:lnTo>
                  <a:pt x="5130800" y="0"/>
                </a:lnTo>
              </a:path>
            </a:pathLst>
          </a:custGeom>
          <a:ln w="38100">
            <a:solidFill>
              <a:schemeClr val="accent2"/>
            </a:solidFill>
            <a:tailEnd type="triangle"/>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8" name="文本框 127"/>
          <p:cNvSpPr txBox="1"/>
          <p:nvPr/>
        </p:nvSpPr>
        <p:spPr bwMode="gray">
          <a:xfrm>
            <a:off x="5559644" y="2427230"/>
            <a:ext cx="651140" cy="338554"/>
          </a:xfrm>
          <a:prstGeom prst="rect">
            <a:avLst/>
          </a:prstGeom>
          <a:noFill/>
        </p:spPr>
        <p:txBody>
          <a:bodyPr wrap="square" rtlCol="0">
            <a:noAutofit/>
          </a:bodyPr>
          <a:lstStyle/>
          <a:p>
            <a:pPr fontAlgn="ctr"/>
            <a:r>
              <a:rPr lang="en-US" sz="1600" b="1" dirty="0">
                <a:latin typeface="Huawei Sans" panose="020C0503030203020204" pitchFamily="34" charset="0"/>
                <a:ea typeface="方正兰亭黑简体" panose="02000000000000000000" pitchFamily="2" charset="-122"/>
                <a:sym typeface="Huawei Sans" panose="020C0503030203020204" pitchFamily="34" charset="0"/>
              </a:rPr>
              <a:t>LSP1</a:t>
            </a:r>
          </a:p>
        </p:txBody>
      </p:sp>
      <p:sp>
        <p:nvSpPr>
          <p:cNvPr id="129" name="文本框 128"/>
          <p:cNvSpPr txBox="1"/>
          <p:nvPr/>
        </p:nvSpPr>
        <p:spPr bwMode="gray">
          <a:xfrm>
            <a:off x="5561053" y="5459246"/>
            <a:ext cx="651140" cy="338554"/>
          </a:xfrm>
          <a:prstGeom prst="rect">
            <a:avLst/>
          </a:prstGeom>
          <a:noFill/>
        </p:spPr>
        <p:txBody>
          <a:bodyPr wrap="square" rtlCol="0">
            <a:noAutofit/>
          </a:bodyPr>
          <a:lstStyle/>
          <a:p>
            <a:pPr fontAlgn="ctr"/>
            <a:r>
              <a:rPr lang="en-US" sz="1600" b="1" dirty="0">
                <a:latin typeface="Huawei Sans" panose="020C0503030203020204" pitchFamily="34" charset="0"/>
                <a:ea typeface="方正兰亭黑简体" panose="02000000000000000000" pitchFamily="2" charset="-122"/>
                <a:sym typeface="Huawei Sans" panose="020C0503030203020204" pitchFamily="34" charset="0"/>
              </a:rPr>
              <a:t>LSP2</a:t>
            </a:r>
          </a:p>
        </p:txBody>
      </p:sp>
      <p:sp>
        <p:nvSpPr>
          <p:cNvPr id="58" name="矩形 32"/>
          <p:cNvSpPr>
            <a:spLocks/>
          </p:cNvSpPr>
          <p:nvPr/>
        </p:nvSpPr>
        <p:spPr bwMode="gray">
          <a:xfrm>
            <a:off x="10830021" y="5768153"/>
            <a:ext cx="898817" cy="410785"/>
          </a:xfrm>
          <a:prstGeom prst="rect">
            <a:avLst/>
          </a:prstGeom>
          <a:solidFill>
            <a:srgbClr val="8BC9A0"/>
          </a:solidFill>
          <a:ln w="12700" cap="flat" cmpd="sng" algn="ctr">
            <a:solidFill>
              <a:schemeClr val="tx1"/>
            </a:solidFill>
            <a:prstDash val="solid"/>
            <a:miter lim="800000"/>
          </a:ln>
          <a:effectLst/>
        </p:spPr>
        <p:txBody>
          <a:bodyPr wrap="square" rtlCol="0" anchor="ctr">
            <a:noAutofit/>
          </a:bodyPr>
          <a:lstStyle/>
          <a:p>
            <a:pPr algn="ctr" defTabSz="914400" fontAlgn="ctr"/>
            <a:r>
              <a:rPr lang="en-US" sz="1400" kern="0" dirty="0">
                <a:latin typeface="Huawei Sans" panose="020C0503030203020204" pitchFamily="34" charset="0"/>
                <a:ea typeface="方正兰亭黑简体" panose="02000000000000000000" pitchFamily="2" charset="-122"/>
                <a:sym typeface="Huawei Sans" panose="020C0503030203020204" pitchFamily="34" charset="0"/>
              </a:rPr>
              <a:t>IP</a:t>
            </a:r>
          </a:p>
          <a:p>
            <a:pPr algn="ctr" defTabSz="914400" fontAlgn="ctr"/>
            <a:r>
              <a:rPr lang="en-US" sz="1400" kern="0" dirty="0">
                <a:latin typeface="Huawei Sans" panose="020C0503030203020204" pitchFamily="34" charset="0"/>
                <a:ea typeface="方正兰亭黑简体" panose="02000000000000000000" pitchFamily="2" charset="-122"/>
                <a:sym typeface="Huawei Sans" panose="020C0503030203020204" pitchFamily="34" charset="0"/>
              </a:rPr>
              <a:t>Packet</a:t>
            </a:r>
          </a:p>
        </p:txBody>
      </p:sp>
      <p:sp>
        <p:nvSpPr>
          <p:cNvPr id="59" name="矩形 33"/>
          <p:cNvSpPr>
            <a:spLocks/>
          </p:cNvSpPr>
          <p:nvPr/>
        </p:nvSpPr>
        <p:spPr bwMode="gray">
          <a:xfrm>
            <a:off x="9735189" y="5768153"/>
            <a:ext cx="898817" cy="410785"/>
          </a:xfrm>
          <a:prstGeom prst="rect">
            <a:avLst/>
          </a:prstGeom>
          <a:solidFill>
            <a:srgbClr val="FFF2CC"/>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MPLS</a:t>
            </a:r>
          </a:p>
          <a:p>
            <a:pPr algn="ctr" fontAlgn="ctr"/>
            <a:r>
              <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Header</a:t>
            </a:r>
          </a:p>
        </p:txBody>
      </p:sp>
      <p:sp>
        <p:nvSpPr>
          <p:cNvPr id="60" name="矩形 33"/>
          <p:cNvSpPr>
            <a:spLocks/>
          </p:cNvSpPr>
          <p:nvPr/>
        </p:nvSpPr>
        <p:spPr bwMode="gray">
          <a:xfrm>
            <a:off x="8612076" y="5768153"/>
            <a:ext cx="898817" cy="410785"/>
          </a:xfrm>
          <a:prstGeom prst="rect">
            <a:avLst/>
          </a:prstGeom>
          <a:solidFill>
            <a:srgbClr val="56C4D2"/>
          </a:solidFill>
          <a:ln w="12700" cap="flat" cmpd="sng" algn="ctr">
            <a:solidFill>
              <a:schemeClr val="tx1"/>
            </a:solidFill>
            <a:prstDash val="solid"/>
            <a:miter lim="800000"/>
          </a:ln>
          <a:effectLst/>
        </p:spPr>
        <p:txBody>
          <a:bodyPr wrap="square" rtlCol="0" anchor="ctr">
            <a:noAutofit/>
          </a:bodyPr>
          <a:lstStyle/>
          <a:p>
            <a:pPr algn="ctr" defTabSz="914400" fontAlgn="ctr"/>
            <a:r>
              <a:rPr lang="en-US" sz="1400"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Ethernet</a:t>
            </a:r>
          </a:p>
          <a:p>
            <a:pPr algn="ctr" defTabSz="914400" fontAlgn="ctr"/>
            <a:r>
              <a:rPr lang="en-US" sz="1400"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Header</a:t>
            </a:r>
          </a:p>
        </p:txBody>
      </p:sp>
    </p:spTree>
    <p:extLst>
      <p:ext uri="{BB962C8B-B14F-4D97-AF65-F5344CB8AC3E}">
        <p14:creationId xmlns:p14="http://schemas.microsoft.com/office/powerpoint/2010/main" val="284023599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bwMode="gray"/>
        <p:txBody>
          <a:bodyPr/>
          <a:lstStyle/>
          <a:p>
            <a:r>
              <a:rPr lang="en-US" b="1" dirty="0" smtClean="0">
                <a:sym typeface="Huawei Sans" panose="020C0503030203020204" pitchFamily="34" charset="0"/>
              </a:rPr>
              <a:t>MPLS Basics</a:t>
            </a:r>
          </a:p>
          <a:p>
            <a:pPr lvl="1"/>
            <a:r>
              <a:rPr lang="en-US" dirty="0" smtClean="0">
                <a:solidFill>
                  <a:schemeClr val="bg1">
                    <a:lumMod val="50000"/>
                  </a:schemeClr>
                </a:solidFill>
                <a:sym typeface="Huawei Sans" panose="020C0503030203020204" pitchFamily="34" charset="0"/>
              </a:rPr>
              <a:t>MPLS Overview</a:t>
            </a:r>
          </a:p>
          <a:p>
            <a:pPr lvl="1"/>
            <a:r>
              <a:rPr lang="en-US" dirty="0" smtClean="0">
                <a:solidFill>
                  <a:schemeClr val="bg1">
                    <a:lumMod val="50000"/>
                  </a:schemeClr>
                </a:solidFill>
                <a:sym typeface="Huawei Sans" panose="020C0503030203020204" pitchFamily="34" charset="0"/>
              </a:rPr>
              <a:t>MPLS Terms</a:t>
            </a:r>
          </a:p>
          <a:p>
            <a:pPr lvl="1">
              <a:buSzPct val="60000"/>
              <a:buFont typeface="Wingdings" panose="05000000000000000000" pitchFamily="2" charset="2"/>
              <a:buChar char="n"/>
            </a:pPr>
            <a:r>
              <a:rPr lang="en-US" dirty="0" smtClean="0">
                <a:sym typeface="Huawei Sans" panose="020C0503030203020204" pitchFamily="34" charset="0"/>
              </a:rPr>
              <a:t>MPLS Labels</a:t>
            </a:r>
          </a:p>
          <a:p>
            <a:r>
              <a:rPr lang="en-US" dirty="0" smtClean="0">
                <a:solidFill>
                  <a:schemeClr val="bg1">
                    <a:lumMod val="50000"/>
                  </a:schemeClr>
                </a:solidFill>
                <a:sym typeface="Huawei Sans" panose="020C0503030203020204" pitchFamily="34" charset="0"/>
              </a:rPr>
              <a:t>MPLS basic principles</a:t>
            </a:r>
          </a:p>
          <a:p>
            <a:r>
              <a:rPr lang="en-US" dirty="0" smtClean="0">
                <a:solidFill>
                  <a:schemeClr val="bg1">
                    <a:lumMod val="50000"/>
                  </a:schemeClr>
                </a:solidFill>
                <a:sym typeface="Huawei Sans" panose="020C0503030203020204" pitchFamily="34" charset="0"/>
              </a:rPr>
              <a:t>Static LSP Configuration</a:t>
            </a:r>
          </a:p>
          <a:p>
            <a:endParaRPr lang="zh-CN" altLang="en-US" dirty="0">
              <a:sym typeface="Huawei Sans" panose="020C0503030203020204" pitchFamily="34" charset="0"/>
            </a:endParaRPr>
          </a:p>
        </p:txBody>
      </p:sp>
    </p:spTree>
    <p:extLst>
      <p:ext uri="{BB962C8B-B14F-4D97-AF65-F5344CB8AC3E}">
        <p14:creationId xmlns:p14="http://schemas.microsoft.com/office/powerpoint/2010/main" val="308272601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sym typeface="Huawei Sans" panose="020C0503030203020204" pitchFamily="34" charset="0"/>
              </a:rPr>
              <a:t>MPLS Labels</a:t>
            </a:r>
            <a:endParaRPr lang="en-US" dirty="0">
              <a:sym typeface="Huawei Sans" panose="020C0503030203020204" pitchFamily="34" charset="0"/>
            </a:endParaRPr>
          </a:p>
        </p:txBody>
      </p:sp>
      <p:sp>
        <p:nvSpPr>
          <p:cNvPr id="7" name="文本占位符 6"/>
          <p:cNvSpPr>
            <a:spLocks noGrp="1"/>
          </p:cNvSpPr>
          <p:nvPr>
            <p:ph type="body" sz="quarter" idx="10"/>
          </p:nvPr>
        </p:nvSpPr>
        <p:spPr bwMode="gray">
          <a:xfrm>
            <a:off x="455612" y="1052514"/>
            <a:ext cx="11293476" cy="1294283"/>
          </a:xfrm>
        </p:spPr>
        <p:txBody>
          <a:bodyPr/>
          <a:lstStyle/>
          <a:p>
            <a:r>
              <a:rPr lang="en-US" sz="1800" dirty="0" smtClean="0">
                <a:sym typeface="Huawei Sans" panose="020C0503030203020204" pitchFamily="34" charset="0"/>
              </a:rPr>
              <a:t>Before an IP packet enters an MPLS domain, the ingress LSR pushes an MPLS header (also called an MPLS label) into the packet to form an MPLS labeled packet. An MPLS labeled packet can contain one or more labels.</a:t>
            </a:r>
            <a:endParaRPr lang="en-US" sz="1800" dirty="0">
              <a:sym typeface="Huawei Sans" panose="020C0503030203020204" pitchFamily="34" charset="0"/>
            </a:endParaRPr>
          </a:p>
        </p:txBody>
      </p:sp>
      <p:sp>
        <p:nvSpPr>
          <p:cNvPr id="9" name="文本框 8"/>
          <p:cNvSpPr txBox="1"/>
          <p:nvPr/>
        </p:nvSpPr>
        <p:spPr bwMode="gray">
          <a:xfrm>
            <a:off x="6228069" y="2786194"/>
            <a:ext cx="5521019" cy="3349120"/>
          </a:xfrm>
          <a:prstGeom prst="rect">
            <a:avLst/>
          </a:prstGeom>
          <a:noFill/>
        </p:spPr>
        <p:txBody>
          <a:bodyPr wrap="square" rtlCol="0">
            <a:noAutofit/>
          </a:bodyPr>
          <a:lstStyle/>
          <a:p>
            <a:pPr marL="171450" indent="-171450" fontAlgn="ctr">
              <a:lnSpc>
                <a:spcPct val="140000"/>
              </a:lnSpc>
              <a:buFont typeface="Arial" panose="020B0604020202020204" pitchFamily="34" charset="0"/>
              <a:buChar char="•"/>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Label: carries a label value and is 20 bits long.</a:t>
            </a:r>
          </a:p>
          <a:p>
            <a:pPr marL="171450" indent="-171450" fontAlgn="ctr">
              <a:lnSpc>
                <a:spcPct val="140000"/>
              </a:lnSpc>
              <a:buFont typeface="Arial" panose="020B0604020202020204" pitchFamily="34" charset="0"/>
              <a:buChar char="•"/>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Experimental use (EXP): is mainly used for class of service (CoS) and is 3 bits long.</a:t>
            </a:r>
          </a:p>
          <a:p>
            <a:pPr marL="171450" indent="-171450" fontAlgn="ctr">
              <a:lnSpc>
                <a:spcPct val="140000"/>
              </a:lnSpc>
              <a:buFont typeface="Arial" panose="020B0604020202020204" pitchFamily="34" charset="0"/>
              <a:buChar char="•"/>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Bottom of stack (S): indicates whether a label header is the last label and is 1 bit long. If its value is 1, the current label header is at the bottom of the label stack. If its value is 0, the current label header is not at the bottom and is followed by other label headers.</a:t>
            </a:r>
          </a:p>
          <a:p>
            <a:pPr marL="171450" indent="-171450" fontAlgn="ctr">
              <a:lnSpc>
                <a:spcPct val="140000"/>
              </a:lnSpc>
              <a:buFont typeface="Arial" panose="020B0604020202020204" pitchFamily="34" charset="0"/>
              <a:buChar char="•"/>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Time to live (TTL): prevents a labeled packet from being infinitely forwarded when a loop occurs. It is 8 bits long and has the same meaning as the TTL field in an IP packet header.</a:t>
            </a:r>
          </a:p>
          <a:p>
            <a:pPr marL="171450" indent="-171450" fontAlgn="ctr">
              <a:lnSpc>
                <a:spcPct val="140000"/>
              </a:lnSpc>
              <a:buFont typeface="Arial" panose="020B0604020202020204" pitchFamily="34" charset="0"/>
              <a:buChar char="•"/>
            </a:pPr>
            <a:endParaRPr lang="zh-CN" altLang="en-US" sz="14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矩形 4"/>
          <p:cNvSpPr/>
          <p:nvPr/>
        </p:nvSpPr>
        <p:spPr bwMode="gray">
          <a:xfrm>
            <a:off x="3933783" y="3287176"/>
            <a:ext cx="989995" cy="435648"/>
          </a:xfrm>
          <a:prstGeom prst="rect">
            <a:avLst/>
          </a:prstGeom>
          <a:solidFill>
            <a:schemeClr val="bg1">
              <a:lumMod val="9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IP header</a:t>
            </a:r>
          </a:p>
        </p:txBody>
      </p:sp>
      <p:sp>
        <p:nvSpPr>
          <p:cNvPr id="25" name="矩形 4"/>
          <p:cNvSpPr/>
          <p:nvPr/>
        </p:nvSpPr>
        <p:spPr bwMode="gray">
          <a:xfrm>
            <a:off x="4923778" y="3287176"/>
            <a:ext cx="989995" cy="435648"/>
          </a:xfrm>
          <a:prstGeom prst="rect">
            <a:avLst/>
          </a:prstGeom>
          <a:solidFill>
            <a:schemeClr val="bg1">
              <a:lumMod val="9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Payload</a:t>
            </a:r>
          </a:p>
        </p:txBody>
      </p:sp>
      <p:sp>
        <p:nvSpPr>
          <p:cNvPr id="26" name="矩形 4"/>
          <p:cNvSpPr/>
          <p:nvPr/>
        </p:nvSpPr>
        <p:spPr bwMode="gray">
          <a:xfrm>
            <a:off x="1953793" y="3287176"/>
            <a:ext cx="989995" cy="435648"/>
          </a:xfrm>
          <a:prstGeom prst="rect">
            <a:avLst/>
          </a:prstGeom>
          <a:solidFill>
            <a:schemeClr val="bg1">
              <a:lumMod val="9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Layer 2 frame header</a:t>
            </a:r>
          </a:p>
        </p:txBody>
      </p:sp>
      <p:sp>
        <p:nvSpPr>
          <p:cNvPr id="28" name="矩形 4"/>
          <p:cNvSpPr/>
          <p:nvPr/>
        </p:nvSpPr>
        <p:spPr bwMode="gray">
          <a:xfrm>
            <a:off x="2943788" y="3287176"/>
            <a:ext cx="989995" cy="435648"/>
          </a:xfrm>
          <a:prstGeom prst="rect">
            <a:avLst/>
          </a:prstGeom>
          <a:solidFill>
            <a:srgbClr val="FFF2CC"/>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Label header</a:t>
            </a:r>
          </a:p>
        </p:txBody>
      </p:sp>
      <p:sp>
        <p:nvSpPr>
          <p:cNvPr id="34" name="Rectangle 33"/>
          <p:cNvSpPr/>
          <p:nvPr/>
        </p:nvSpPr>
        <p:spPr bwMode="gray">
          <a:xfrm>
            <a:off x="393425" y="3297297"/>
            <a:ext cx="1526380" cy="338554"/>
          </a:xfrm>
          <a:prstGeom prst="rect">
            <a:avLst/>
          </a:prstGeom>
        </p:spPr>
        <p:txBody>
          <a:bodyPr wrap="square">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MPLS labeled packet</a:t>
            </a:r>
          </a:p>
        </p:txBody>
      </p:sp>
      <p:sp>
        <p:nvSpPr>
          <p:cNvPr id="21" name="下箭头 63"/>
          <p:cNvSpPr/>
          <p:nvPr/>
        </p:nvSpPr>
        <p:spPr bwMode="gray">
          <a:xfrm flipV="1">
            <a:off x="707093" y="3764942"/>
            <a:ext cx="5390886" cy="778975"/>
          </a:xfrm>
          <a:custGeom>
            <a:avLst/>
            <a:gdLst>
              <a:gd name="connsiteX0" fmla="*/ 0 w 1035535"/>
              <a:gd name="connsiteY0" fmla="*/ 468495 h 794114"/>
              <a:gd name="connsiteX1" fmla="*/ 258884 w 1035535"/>
              <a:gd name="connsiteY1" fmla="*/ 468495 h 794114"/>
              <a:gd name="connsiteX2" fmla="*/ 258884 w 1035535"/>
              <a:gd name="connsiteY2" fmla="*/ 0 h 794114"/>
              <a:gd name="connsiteX3" fmla="*/ 776651 w 1035535"/>
              <a:gd name="connsiteY3" fmla="*/ 0 h 794114"/>
              <a:gd name="connsiteX4" fmla="*/ 776651 w 1035535"/>
              <a:gd name="connsiteY4" fmla="*/ 468495 h 794114"/>
              <a:gd name="connsiteX5" fmla="*/ 1035535 w 1035535"/>
              <a:gd name="connsiteY5" fmla="*/ 468495 h 794114"/>
              <a:gd name="connsiteX6" fmla="*/ 517768 w 1035535"/>
              <a:gd name="connsiteY6" fmla="*/ 794114 h 794114"/>
              <a:gd name="connsiteX7" fmla="*/ 0 w 1035535"/>
              <a:gd name="connsiteY7" fmla="*/ 468495 h 794114"/>
              <a:gd name="connsiteX0" fmla="*/ 258884 w 1035535"/>
              <a:gd name="connsiteY0" fmla="*/ 0 h 794114"/>
              <a:gd name="connsiteX1" fmla="*/ 776651 w 1035535"/>
              <a:gd name="connsiteY1" fmla="*/ 0 h 794114"/>
              <a:gd name="connsiteX2" fmla="*/ 776651 w 1035535"/>
              <a:gd name="connsiteY2" fmla="*/ 468495 h 794114"/>
              <a:gd name="connsiteX3" fmla="*/ 1035535 w 1035535"/>
              <a:gd name="connsiteY3" fmla="*/ 468495 h 794114"/>
              <a:gd name="connsiteX4" fmla="*/ 517768 w 1035535"/>
              <a:gd name="connsiteY4" fmla="*/ 794114 h 794114"/>
              <a:gd name="connsiteX5" fmla="*/ 0 w 1035535"/>
              <a:gd name="connsiteY5" fmla="*/ 468495 h 794114"/>
              <a:gd name="connsiteX6" fmla="*/ 258884 w 1035535"/>
              <a:gd name="connsiteY6" fmla="*/ 468495 h 794114"/>
              <a:gd name="connsiteX7" fmla="*/ 350324 w 1035535"/>
              <a:gd name="connsiteY7" fmla="*/ 91440 h 794114"/>
              <a:gd name="connsiteX0" fmla="*/ 258884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6121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8222 w 1037636"/>
              <a:gd name="connsiteY0" fmla="*/ 0 h 794114"/>
              <a:gd name="connsiteX1" fmla="*/ 778752 w 1037636"/>
              <a:gd name="connsiteY1" fmla="*/ 468495 h 794114"/>
              <a:gd name="connsiteX2" fmla="*/ 1037636 w 1037636"/>
              <a:gd name="connsiteY2" fmla="*/ 468495 h 794114"/>
              <a:gd name="connsiteX3" fmla="*/ 519869 w 1037636"/>
              <a:gd name="connsiteY3" fmla="*/ 794114 h 794114"/>
              <a:gd name="connsiteX4" fmla="*/ 2101 w 1037636"/>
              <a:gd name="connsiteY4" fmla="*/ 468495 h 794114"/>
              <a:gd name="connsiteX5" fmla="*/ 260985 w 1037636"/>
              <a:gd name="connsiteY5" fmla="*/ 468495 h 794114"/>
              <a:gd name="connsiteX6" fmla="*/ 0 w 1037636"/>
              <a:gd name="connsiteY6" fmla="*/ 86678 h 794114"/>
              <a:gd name="connsiteX0" fmla="*/ 1027747 w 1047161"/>
              <a:gd name="connsiteY0" fmla="*/ 0 h 794114"/>
              <a:gd name="connsiteX1" fmla="*/ 788277 w 1047161"/>
              <a:gd name="connsiteY1" fmla="*/ 468495 h 794114"/>
              <a:gd name="connsiteX2" fmla="*/ 1047161 w 1047161"/>
              <a:gd name="connsiteY2" fmla="*/ 468495 h 794114"/>
              <a:gd name="connsiteX3" fmla="*/ 529394 w 1047161"/>
              <a:gd name="connsiteY3" fmla="*/ 794114 h 794114"/>
              <a:gd name="connsiteX4" fmla="*/ 11626 w 1047161"/>
              <a:gd name="connsiteY4" fmla="*/ 468495 h 794114"/>
              <a:gd name="connsiteX5" fmla="*/ 270510 w 1047161"/>
              <a:gd name="connsiteY5" fmla="*/ 468495 h 794114"/>
              <a:gd name="connsiteX6" fmla="*/ 0 w 1047161"/>
              <a:gd name="connsiteY6" fmla="*/ 10478 h 794114"/>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258884 w 1035535"/>
              <a:gd name="connsiteY5" fmla="*/ 481830 h 807449"/>
              <a:gd name="connsiteX6" fmla="*/ 12187 w 1035535"/>
              <a:gd name="connsiteY6" fmla="*/ 0 h 807449"/>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44696 w 1044696"/>
              <a:gd name="connsiteY0" fmla="*/ 0 h 832214"/>
              <a:gd name="connsiteX1" fmla="*/ 619488 w 1044696"/>
              <a:gd name="connsiteY1" fmla="*/ 506595 h 832214"/>
              <a:gd name="connsiteX2" fmla="*/ 1035535 w 1044696"/>
              <a:gd name="connsiteY2" fmla="*/ 506595 h 832214"/>
              <a:gd name="connsiteX3" fmla="*/ 517768 w 1044696"/>
              <a:gd name="connsiteY3" fmla="*/ 832214 h 832214"/>
              <a:gd name="connsiteX4" fmla="*/ 0 w 1044696"/>
              <a:gd name="connsiteY4" fmla="*/ 506595 h 832214"/>
              <a:gd name="connsiteX5" fmla="*/ 392234 w 1044696"/>
              <a:gd name="connsiteY5" fmla="*/ 511357 h 832214"/>
              <a:gd name="connsiteX6" fmla="*/ 12187 w 1044696"/>
              <a:gd name="connsiteY6" fmla="*/ 24765 h 832214"/>
              <a:gd name="connsiteX0" fmla="*/ 1032509 w 1032509"/>
              <a:gd name="connsiteY0" fmla="*/ 0 h 832214"/>
              <a:gd name="connsiteX1" fmla="*/ 607301 w 1032509"/>
              <a:gd name="connsiteY1" fmla="*/ 506595 h 832214"/>
              <a:gd name="connsiteX2" fmla="*/ 1023348 w 1032509"/>
              <a:gd name="connsiteY2" fmla="*/ 506595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832214"/>
              <a:gd name="connsiteX1" fmla="*/ 607301 w 1032509"/>
              <a:gd name="connsiteY1" fmla="*/ 506595 h 832214"/>
              <a:gd name="connsiteX2" fmla="*/ 804276 w 1032509"/>
              <a:gd name="connsiteY2" fmla="*/ 513741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722679"/>
              <a:gd name="connsiteX1" fmla="*/ 607301 w 1032509"/>
              <a:gd name="connsiteY1" fmla="*/ 506595 h 722679"/>
              <a:gd name="connsiteX2" fmla="*/ 804276 w 1032509"/>
              <a:gd name="connsiteY2" fmla="*/ 513741 h 722679"/>
              <a:gd name="connsiteX3" fmla="*/ 507965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804276 w 1032509"/>
              <a:gd name="connsiteY2" fmla="*/ 513741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792369 w 1032509"/>
              <a:gd name="connsiteY2" fmla="*/ 515732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0688"/>
              <a:gd name="connsiteX1" fmla="*/ 607301 w 1032509"/>
              <a:gd name="connsiteY1" fmla="*/ 506595 h 720688"/>
              <a:gd name="connsiteX2" fmla="*/ 792369 w 1032509"/>
              <a:gd name="connsiteY2" fmla="*/ 515732 h 720688"/>
              <a:gd name="connsiteX3" fmla="*/ 503202 w 1032509"/>
              <a:gd name="connsiteY3" fmla="*/ 720688 h 720688"/>
              <a:gd name="connsiteX4" fmla="*/ 237844 w 1032509"/>
              <a:gd name="connsiteY4" fmla="*/ 508976 h 720688"/>
              <a:gd name="connsiteX5" fmla="*/ 380047 w 1032509"/>
              <a:gd name="connsiteY5" fmla="*/ 511357 h 720688"/>
              <a:gd name="connsiteX6" fmla="*/ 0 w 1032509"/>
              <a:gd name="connsiteY6" fmla="*/ 24765 h 720688"/>
              <a:gd name="connsiteX0" fmla="*/ 1044414 w 1044414"/>
              <a:gd name="connsiteY0" fmla="*/ 0 h 720688"/>
              <a:gd name="connsiteX1" fmla="*/ 619206 w 1044414"/>
              <a:gd name="connsiteY1" fmla="*/ 506595 h 720688"/>
              <a:gd name="connsiteX2" fmla="*/ 804274 w 1044414"/>
              <a:gd name="connsiteY2" fmla="*/ 515732 h 720688"/>
              <a:gd name="connsiteX3" fmla="*/ 515107 w 1044414"/>
              <a:gd name="connsiteY3" fmla="*/ 720688 h 720688"/>
              <a:gd name="connsiteX4" fmla="*/ 249749 w 1044414"/>
              <a:gd name="connsiteY4" fmla="*/ 508976 h 720688"/>
              <a:gd name="connsiteX5" fmla="*/ 391952 w 1044414"/>
              <a:gd name="connsiteY5" fmla="*/ 511357 h 720688"/>
              <a:gd name="connsiteX6" fmla="*/ 0 w 1044414"/>
              <a:gd name="connsiteY6" fmla="*/ 4852 h 720688"/>
              <a:gd name="connsiteX0" fmla="*/ 1082514 w 1082514"/>
              <a:gd name="connsiteY0" fmla="*/ 0 h 722679"/>
              <a:gd name="connsiteX1" fmla="*/ 619206 w 1082514"/>
              <a:gd name="connsiteY1" fmla="*/ 508586 h 722679"/>
              <a:gd name="connsiteX2" fmla="*/ 804274 w 1082514"/>
              <a:gd name="connsiteY2" fmla="*/ 517723 h 722679"/>
              <a:gd name="connsiteX3" fmla="*/ 515107 w 1082514"/>
              <a:gd name="connsiteY3" fmla="*/ 722679 h 722679"/>
              <a:gd name="connsiteX4" fmla="*/ 249749 w 1082514"/>
              <a:gd name="connsiteY4" fmla="*/ 510967 h 722679"/>
              <a:gd name="connsiteX5" fmla="*/ 391952 w 1082514"/>
              <a:gd name="connsiteY5" fmla="*/ 513348 h 722679"/>
              <a:gd name="connsiteX6" fmla="*/ 0 w 1082514"/>
              <a:gd name="connsiteY6" fmla="*/ 6843 h 722679"/>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91952 w 1082514"/>
              <a:gd name="connsiteY5" fmla="*/ 513348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3080 w 1082514"/>
              <a:gd name="connsiteY4" fmla="*/ 526899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38256 w 1082514"/>
              <a:gd name="connsiteY1" fmla="*/ 534476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2299925 w 2299925"/>
              <a:gd name="connsiteY0" fmla="*/ 5054 h 729726"/>
              <a:gd name="connsiteX1" fmla="*/ 1855667 w 2299925"/>
              <a:gd name="connsiteY1" fmla="*/ 539530 h 729726"/>
              <a:gd name="connsiteX2" fmla="*/ 1985966 w 2299925"/>
              <a:gd name="connsiteY2" fmla="*/ 536718 h 729726"/>
              <a:gd name="connsiteX3" fmla="*/ 1751571 w 2299925"/>
              <a:gd name="connsiteY3" fmla="*/ 729726 h 729726"/>
              <a:gd name="connsiteX4" fmla="*/ 1514784 w 2299925"/>
              <a:gd name="connsiteY4" fmla="*/ 537927 h 729726"/>
              <a:gd name="connsiteX5" fmla="*/ 1652226 w 2299925"/>
              <a:gd name="connsiteY5" fmla="*/ 538317 h 729726"/>
              <a:gd name="connsiteX6" fmla="*/ 0 w 2299925"/>
              <a:gd name="connsiteY6" fmla="*/ 0 h 729726"/>
              <a:gd name="connsiteX0" fmla="*/ 3517336 w 3517336"/>
              <a:gd name="connsiteY0" fmla="*/ 5054 h 729726"/>
              <a:gd name="connsiteX1" fmla="*/ 1855667 w 3517336"/>
              <a:gd name="connsiteY1" fmla="*/ 539530 h 729726"/>
              <a:gd name="connsiteX2" fmla="*/ 1985966 w 3517336"/>
              <a:gd name="connsiteY2" fmla="*/ 536718 h 729726"/>
              <a:gd name="connsiteX3" fmla="*/ 1751571 w 3517336"/>
              <a:gd name="connsiteY3" fmla="*/ 729726 h 729726"/>
              <a:gd name="connsiteX4" fmla="*/ 1514784 w 3517336"/>
              <a:gd name="connsiteY4" fmla="*/ 537927 h 729726"/>
              <a:gd name="connsiteX5" fmla="*/ 1652226 w 3517336"/>
              <a:gd name="connsiteY5" fmla="*/ 538317 h 729726"/>
              <a:gd name="connsiteX6" fmla="*/ 0 w 3517336"/>
              <a:gd name="connsiteY6" fmla="*/ 0 h 729726"/>
              <a:gd name="connsiteX0" fmla="*/ 3517336 w 3517336"/>
              <a:gd name="connsiteY0" fmla="*/ 5054 h 729726"/>
              <a:gd name="connsiteX1" fmla="*/ 1855667 w 3517336"/>
              <a:gd name="connsiteY1" fmla="*/ 539530 h 729726"/>
              <a:gd name="connsiteX2" fmla="*/ 1985966 w 3517336"/>
              <a:gd name="connsiteY2" fmla="*/ 536718 h 729726"/>
              <a:gd name="connsiteX3" fmla="*/ 1751571 w 3517336"/>
              <a:gd name="connsiteY3" fmla="*/ 729726 h 729726"/>
              <a:gd name="connsiteX4" fmla="*/ 1514784 w 3517336"/>
              <a:gd name="connsiteY4" fmla="*/ 537927 h 729726"/>
              <a:gd name="connsiteX5" fmla="*/ 1652226 w 3517336"/>
              <a:gd name="connsiteY5" fmla="*/ 538317 h 729726"/>
              <a:gd name="connsiteX6" fmla="*/ 0 w 3517336"/>
              <a:gd name="connsiteY6" fmla="*/ 0 h 729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17336" h="729726">
                <a:moveTo>
                  <a:pt x="3517336" y="5054"/>
                </a:moveTo>
                <a:cubicBezTo>
                  <a:pt x="3187604" y="54200"/>
                  <a:pt x="1945016" y="354790"/>
                  <a:pt x="1855667" y="539530"/>
                </a:cubicBezTo>
                <a:lnTo>
                  <a:pt x="1985966" y="536718"/>
                </a:lnTo>
                <a:lnTo>
                  <a:pt x="1751571" y="729726"/>
                </a:lnTo>
                <a:lnTo>
                  <a:pt x="1514784" y="537927"/>
                </a:lnTo>
                <a:lnTo>
                  <a:pt x="1652226" y="538317"/>
                </a:lnTo>
                <a:cubicBezTo>
                  <a:pt x="1652226" y="382152"/>
                  <a:pt x="0" y="0"/>
                  <a:pt x="0" y="0"/>
                </a:cubicBezTo>
              </a:path>
            </a:pathLst>
          </a:custGeom>
          <a:gradFill flip="none" rotWithShape="1">
            <a:gsLst>
              <a:gs pos="15000">
                <a:srgbClr val="FFF2CC"/>
              </a:gs>
              <a:gs pos="100000">
                <a:schemeClr val="bg1">
                  <a:alpha val="0"/>
                </a:schemeClr>
              </a:gs>
            </a:gsLst>
            <a:lin ang="16200000" scaled="1"/>
            <a:tileRect/>
          </a:gradFill>
          <a:ln w="19050">
            <a:gradFill flip="none" rotWithShape="1">
              <a:gsLst>
                <a:gs pos="100000">
                  <a:schemeClr val="bg1">
                    <a:lumMod val="100000"/>
                    <a:alpha val="0"/>
                  </a:schemeClr>
                </a:gs>
                <a:gs pos="31000">
                  <a:srgbClr val="FFD17D"/>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zh-CN" altLang="en-US" sz="180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3" name="组合 2"/>
          <p:cNvGrpSpPr/>
          <p:nvPr/>
        </p:nvGrpSpPr>
        <p:grpSpPr bwMode="gray">
          <a:xfrm>
            <a:off x="699746" y="4576230"/>
            <a:ext cx="5406662" cy="399420"/>
            <a:chOff x="2963889" y="3464235"/>
            <a:chExt cx="6292824" cy="504056"/>
          </a:xfrm>
        </p:grpSpPr>
        <p:sp>
          <p:nvSpPr>
            <p:cNvPr id="29" name="矩形 4"/>
            <p:cNvSpPr/>
            <p:nvPr/>
          </p:nvSpPr>
          <p:spPr bwMode="gray">
            <a:xfrm>
              <a:off x="2963889" y="3464235"/>
              <a:ext cx="3312368" cy="504056"/>
            </a:xfrm>
            <a:prstGeom prst="rect">
              <a:avLst/>
            </a:prstGeom>
            <a:solidFill>
              <a:srgbClr val="FFF2CC"/>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Label</a:t>
              </a:r>
            </a:p>
          </p:txBody>
        </p:sp>
        <p:sp>
          <p:nvSpPr>
            <p:cNvPr id="30" name="矩形 5"/>
            <p:cNvSpPr/>
            <p:nvPr/>
          </p:nvSpPr>
          <p:spPr bwMode="gray">
            <a:xfrm>
              <a:off x="6276257" y="3464235"/>
              <a:ext cx="979984" cy="504056"/>
            </a:xfrm>
            <a:prstGeom prst="rect">
              <a:avLst/>
            </a:prstGeom>
            <a:solidFill>
              <a:srgbClr val="FFF2CC"/>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EXP</a:t>
              </a:r>
            </a:p>
          </p:txBody>
        </p:sp>
        <p:sp>
          <p:nvSpPr>
            <p:cNvPr id="31" name="矩形 6"/>
            <p:cNvSpPr/>
            <p:nvPr/>
          </p:nvSpPr>
          <p:spPr bwMode="gray">
            <a:xfrm>
              <a:off x="7256241" y="3464235"/>
              <a:ext cx="532184" cy="504056"/>
            </a:xfrm>
            <a:prstGeom prst="rect">
              <a:avLst/>
            </a:prstGeom>
            <a:solidFill>
              <a:srgbClr val="FFF2CC"/>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a:t>
              </a:r>
            </a:p>
          </p:txBody>
        </p:sp>
        <p:sp>
          <p:nvSpPr>
            <p:cNvPr id="32" name="矩形 7"/>
            <p:cNvSpPr/>
            <p:nvPr/>
          </p:nvSpPr>
          <p:spPr bwMode="gray">
            <a:xfrm>
              <a:off x="7788425" y="3464235"/>
              <a:ext cx="1468288" cy="504056"/>
            </a:xfrm>
            <a:prstGeom prst="rect">
              <a:avLst/>
            </a:prstGeom>
            <a:solidFill>
              <a:srgbClr val="FFF2CC"/>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TTL</a:t>
              </a:r>
            </a:p>
          </p:txBody>
        </p:sp>
      </p:grpSp>
      <p:sp>
        <p:nvSpPr>
          <p:cNvPr id="8" name="文本框 7"/>
          <p:cNvSpPr txBox="1"/>
          <p:nvPr/>
        </p:nvSpPr>
        <p:spPr bwMode="gray">
          <a:xfrm>
            <a:off x="1899510" y="4152977"/>
            <a:ext cx="3031599" cy="307777"/>
          </a:xfrm>
          <a:prstGeom prst="rect">
            <a:avLst/>
          </a:prstGeom>
          <a:noFill/>
          <a:ln>
            <a:noFill/>
          </a:ln>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A label is inserted between the Layer 2 frame header and the IP header.</a:t>
            </a:r>
          </a:p>
        </p:txBody>
      </p:sp>
      <p:sp>
        <p:nvSpPr>
          <p:cNvPr id="23" name="右大括号 5"/>
          <p:cNvSpPr/>
          <p:nvPr/>
        </p:nvSpPr>
        <p:spPr bwMode="gray">
          <a:xfrm rot="5400000" flipV="1">
            <a:off x="3279713" y="2441549"/>
            <a:ext cx="238301" cy="5398234"/>
          </a:xfrm>
          <a:custGeom>
            <a:avLst/>
            <a:gdLst>
              <a:gd name="connsiteX0" fmla="*/ 0 w 367404"/>
              <a:gd name="connsiteY0" fmla="*/ 0 h 6212551"/>
              <a:gd name="connsiteX1" fmla="*/ 183702 w 367404"/>
              <a:gd name="connsiteY1" fmla="*/ 4 h 6212551"/>
              <a:gd name="connsiteX2" fmla="*/ 183702 w 367404"/>
              <a:gd name="connsiteY2" fmla="*/ 3215364 h 6212551"/>
              <a:gd name="connsiteX3" fmla="*/ 367404 w 367404"/>
              <a:gd name="connsiteY3" fmla="*/ 3215368 h 6212551"/>
              <a:gd name="connsiteX4" fmla="*/ 183702 w 367404"/>
              <a:gd name="connsiteY4" fmla="*/ 3215372 h 6212551"/>
              <a:gd name="connsiteX5" fmla="*/ 183702 w 367404"/>
              <a:gd name="connsiteY5" fmla="*/ 6212547 h 6212551"/>
              <a:gd name="connsiteX6" fmla="*/ 0 w 367404"/>
              <a:gd name="connsiteY6" fmla="*/ 6212551 h 6212551"/>
              <a:gd name="connsiteX7" fmla="*/ 0 w 367404"/>
              <a:gd name="connsiteY7" fmla="*/ 0 h 6212551"/>
              <a:gd name="connsiteX0" fmla="*/ 0 w 367404"/>
              <a:gd name="connsiteY0" fmla="*/ 0 h 6212551"/>
              <a:gd name="connsiteX1" fmla="*/ 183702 w 367404"/>
              <a:gd name="connsiteY1" fmla="*/ 4 h 6212551"/>
              <a:gd name="connsiteX2" fmla="*/ 183702 w 367404"/>
              <a:gd name="connsiteY2" fmla="*/ 3215364 h 6212551"/>
              <a:gd name="connsiteX3" fmla="*/ 367404 w 367404"/>
              <a:gd name="connsiteY3" fmla="*/ 3215368 h 6212551"/>
              <a:gd name="connsiteX4" fmla="*/ 183702 w 367404"/>
              <a:gd name="connsiteY4" fmla="*/ 3215372 h 6212551"/>
              <a:gd name="connsiteX5" fmla="*/ 183702 w 367404"/>
              <a:gd name="connsiteY5" fmla="*/ 6212547 h 6212551"/>
              <a:gd name="connsiteX6" fmla="*/ 0 w 367404"/>
              <a:gd name="connsiteY6" fmla="*/ 6212551 h 6212551"/>
              <a:gd name="connsiteX0" fmla="*/ 0 w 367404"/>
              <a:gd name="connsiteY0" fmla="*/ 0 h 6212551"/>
              <a:gd name="connsiteX1" fmla="*/ 183702 w 367404"/>
              <a:gd name="connsiteY1" fmla="*/ 4 h 6212551"/>
              <a:gd name="connsiteX2" fmla="*/ 183702 w 367404"/>
              <a:gd name="connsiteY2" fmla="*/ 3215364 h 6212551"/>
              <a:gd name="connsiteX3" fmla="*/ 367404 w 367404"/>
              <a:gd name="connsiteY3" fmla="*/ 3215368 h 6212551"/>
              <a:gd name="connsiteX4" fmla="*/ 183702 w 367404"/>
              <a:gd name="connsiteY4" fmla="*/ 3215372 h 6212551"/>
              <a:gd name="connsiteX5" fmla="*/ 183702 w 367404"/>
              <a:gd name="connsiteY5" fmla="*/ 6212547 h 6212551"/>
              <a:gd name="connsiteX6" fmla="*/ 0 w 367404"/>
              <a:gd name="connsiteY6" fmla="*/ 6212551 h 6212551"/>
              <a:gd name="connsiteX7" fmla="*/ 0 w 367404"/>
              <a:gd name="connsiteY7" fmla="*/ 0 h 6212551"/>
              <a:gd name="connsiteX0" fmla="*/ 0 w 367404"/>
              <a:gd name="connsiteY0" fmla="*/ 0 h 6212551"/>
              <a:gd name="connsiteX1" fmla="*/ 183702 w 367404"/>
              <a:gd name="connsiteY1" fmla="*/ 4 h 6212551"/>
              <a:gd name="connsiteX2" fmla="*/ 183702 w 367404"/>
              <a:gd name="connsiteY2" fmla="*/ 3215364 h 6212551"/>
              <a:gd name="connsiteX3" fmla="*/ 367404 w 367404"/>
              <a:gd name="connsiteY3" fmla="*/ 3215368 h 6212551"/>
              <a:gd name="connsiteX4" fmla="*/ 183702 w 367404"/>
              <a:gd name="connsiteY4" fmla="*/ 3215372 h 6212551"/>
              <a:gd name="connsiteX5" fmla="*/ 183702 w 367404"/>
              <a:gd name="connsiteY5" fmla="*/ 6212547 h 6212551"/>
              <a:gd name="connsiteX6" fmla="*/ 0 w 367404"/>
              <a:gd name="connsiteY6" fmla="*/ 6212551 h 6212551"/>
              <a:gd name="connsiteX0" fmla="*/ 0 w 367404"/>
              <a:gd name="connsiteY0" fmla="*/ 0 h 6212551"/>
              <a:gd name="connsiteX1" fmla="*/ 183702 w 367404"/>
              <a:gd name="connsiteY1" fmla="*/ 4 h 6212551"/>
              <a:gd name="connsiteX2" fmla="*/ 183702 w 367404"/>
              <a:gd name="connsiteY2" fmla="*/ 3215364 h 6212551"/>
              <a:gd name="connsiteX3" fmla="*/ 367404 w 367404"/>
              <a:gd name="connsiteY3" fmla="*/ 3215368 h 6212551"/>
              <a:gd name="connsiteX4" fmla="*/ 183702 w 367404"/>
              <a:gd name="connsiteY4" fmla="*/ 3215372 h 6212551"/>
              <a:gd name="connsiteX5" fmla="*/ 183702 w 367404"/>
              <a:gd name="connsiteY5" fmla="*/ 6212547 h 6212551"/>
              <a:gd name="connsiteX6" fmla="*/ 0 w 367404"/>
              <a:gd name="connsiteY6" fmla="*/ 6212551 h 6212551"/>
              <a:gd name="connsiteX7" fmla="*/ 0 w 367404"/>
              <a:gd name="connsiteY7" fmla="*/ 0 h 6212551"/>
              <a:gd name="connsiteX0" fmla="*/ 0 w 367404"/>
              <a:gd name="connsiteY0" fmla="*/ 0 h 6212551"/>
              <a:gd name="connsiteX1" fmla="*/ 183702 w 367404"/>
              <a:gd name="connsiteY1" fmla="*/ 4 h 6212551"/>
              <a:gd name="connsiteX2" fmla="*/ 183702 w 367404"/>
              <a:gd name="connsiteY2" fmla="*/ 3215364 h 6212551"/>
              <a:gd name="connsiteX3" fmla="*/ 284063 w 367404"/>
              <a:gd name="connsiteY3" fmla="*/ 3217753 h 6212551"/>
              <a:gd name="connsiteX4" fmla="*/ 183702 w 367404"/>
              <a:gd name="connsiteY4" fmla="*/ 3215372 h 6212551"/>
              <a:gd name="connsiteX5" fmla="*/ 183702 w 367404"/>
              <a:gd name="connsiteY5" fmla="*/ 6212547 h 6212551"/>
              <a:gd name="connsiteX6" fmla="*/ 0 w 367404"/>
              <a:gd name="connsiteY6" fmla="*/ 6212551 h 6212551"/>
              <a:gd name="connsiteX0" fmla="*/ 0 w 367404"/>
              <a:gd name="connsiteY0" fmla="*/ 0 h 6212551"/>
              <a:gd name="connsiteX1" fmla="*/ 183702 w 367404"/>
              <a:gd name="connsiteY1" fmla="*/ 4 h 6212551"/>
              <a:gd name="connsiteX2" fmla="*/ 183702 w 367404"/>
              <a:gd name="connsiteY2" fmla="*/ 3215364 h 6212551"/>
              <a:gd name="connsiteX3" fmla="*/ 367404 w 367404"/>
              <a:gd name="connsiteY3" fmla="*/ 3215368 h 6212551"/>
              <a:gd name="connsiteX4" fmla="*/ 183702 w 367404"/>
              <a:gd name="connsiteY4" fmla="*/ 3215372 h 6212551"/>
              <a:gd name="connsiteX5" fmla="*/ 183702 w 367404"/>
              <a:gd name="connsiteY5" fmla="*/ 6212547 h 6212551"/>
              <a:gd name="connsiteX6" fmla="*/ 0 w 367404"/>
              <a:gd name="connsiteY6" fmla="*/ 6212551 h 6212551"/>
              <a:gd name="connsiteX7" fmla="*/ 0 w 367404"/>
              <a:gd name="connsiteY7" fmla="*/ 0 h 6212551"/>
              <a:gd name="connsiteX0" fmla="*/ 0 w 367404"/>
              <a:gd name="connsiteY0" fmla="*/ 0 h 6212551"/>
              <a:gd name="connsiteX1" fmla="*/ 183702 w 367404"/>
              <a:gd name="connsiteY1" fmla="*/ 4 h 6212551"/>
              <a:gd name="connsiteX2" fmla="*/ 183702 w 367404"/>
              <a:gd name="connsiteY2" fmla="*/ 3215364 h 6212551"/>
              <a:gd name="connsiteX3" fmla="*/ 243585 w 367404"/>
              <a:gd name="connsiteY3" fmla="*/ 3212993 h 6212551"/>
              <a:gd name="connsiteX4" fmla="*/ 183702 w 367404"/>
              <a:gd name="connsiteY4" fmla="*/ 3215372 h 6212551"/>
              <a:gd name="connsiteX5" fmla="*/ 183702 w 367404"/>
              <a:gd name="connsiteY5" fmla="*/ 6212547 h 6212551"/>
              <a:gd name="connsiteX6" fmla="*/ 0 w 367404"/>
              <a:gd name="connsiteY6" fmla="*/ 6212551 h 6212551"/>
              <a:gd name="connsiteX0" fmla="*/ 0 w 367404"/>
              <a:gd name="connsiteY0" fmla="*/ 0 h 6212551"/>
              <a:gd name="connsiteX1" fmla="*/ 183702 w 367404"/>
              <a:gd name="connsiteY1" fmla="*/ 4 h 6212551"/>
              <a:gd name="connsiteX2" fmla="*/ 183702 w 367404"/>
              <a:gd name="connsiteY2" fmla="*/ 3215364 h 6212551"/>
              <a:gd name="connsiteX3" fmla="*/ 367404 w 367404"/>
              <a:gd name="connsiteY3" fmla="*/ 3215368 h 6212551"/>
              <a:gd name="connsiteX4" fmla="*/ 183702 w 367404"/>
              <a:gd name="connsiteY4" fmla="*/ 3215372 h 6212551"/>
              <a:gd name="connsiteX5" fmla="*/ 183702 w 367404"/>
              <a:gd name="connsiteY5" fmla="*/ 6212547 h 6212551"/>
              <a:gd name="connsiteX6" fmla="*/ 0 w 367404"/>
              <a:gd name="connsiteY6" fmla="*/ 6212551 h 6212551"/>
              <a:gd name="connsiteX7" fmla="*/ 0 w 367404"/>
              <a:gd name="connsiteY7" fmla="*/ 0 h 6212551"/>
              <a:gd name="connsiteX0" fmla="*/ 0 w 367404"/>
              <a:gd name="connsiteY0" fmla="*/ 0 h 6212551"/>
              <a:gd name="connsiteX1" fmla="*/ 183702 w 367404"/>
              <a:gd name="connsiteY1" fmla="*/ 4 h 6212551"/>
              <a:gd name="connsiteX2" fmla="*/ 183702 w 367404"/>
              <a:gd name="connsiteY2" fmla="*/ 3215364 h 6212551"/>
              <a:gd name="connsiteX3" fmla="*/ 281688 w 367404"/>
              <a:gd name="connsiteY3" fmla="*/ 3212996 h 6212551"/>
              <a:gd name="connsiteX4" fmla="*/ 183702 w 367404"/>
              <a:gd name="connsiteY4" fmla="*/ 3215372 h 6212551"/>
              <a:gd name="connsiteX5" fmla="*/ 183702 w 367404"/>
              <a:gd name="connsiteY5" fmla="*/ 6212547 h 6212551"/>
              <a:gd name="connsiteX6" fmla="*/ 0 w 367404"/>
              <a:gd name="connsiteY6" fmla="*/ 6212551 h 6212551"/>
              <a:gd name="connsiteX0" fmla="*/ 0 w 367404"/>
              <a:gd name="connsiteY0" fmla="*/ 0 h 6212551"/>
              <a:gd name="connsiteX1" fmla="*/ 183702 w 367404"/>
              <a:gd name="connsiteY1" fmla="*/ 4 h 6212551"/>
              <a:gd name="connsiteX2" fmla="*/ 183702 w 367404"/>
              <a:gd name="connsiteY2" fmla="*/ 3215364 h 6212551"/>
              <a:gd name="connsiteX3" fmla="*/ 367404 w 367404"/>
              <a:gd name="connsiteY3" fmla="*/ 3215368 h 6212551"/>
              <a:gd name="connsiteX4" fmla="*/ 183702 w 367404"/>
              <a:gd name="connsiteY4" fmla="*/ 3215372 h 6212551"/>
              <a:gd name="connsiteX5" fmla="*/ 183702 w 367404"/>
              <a:gd name="connsiteY5" fmla="*/ 6212547 h 6212551"/>
              <a:gd name="connsiteX6" fmla="*/ 0 w 367404"/>
              <a:gd name="connsiteY6" fmla="*/ 6212551 h 6212551"/>
              <a:gd name="connsiteX7" fmla="*/ 0 w 367404"/>
              <a:gd name="connsiteY7" fmla="*/ 0 h 6212551"/>
              <a:gd name="connsiteX0" fmla="*/ 0 w 367404"/>
              <a:gd name="connsiteY0" fmla="*/ 0 h 6212551"/>
              <a:gd name="connsiteX1" fmla="*/ 183702 w 367404"/>
              <a:gd name="connsiteY1" fmla="*/ 4 h 6212551"/>
              <a:gd name="connsiteX2" fmla="*/ 183702 w 367404"/>
              <a:gd name="connsiteY2" fmla="*/ 3215364 h 6212551"/>
              <a:gd name="connsiteX3" fmla="*/ 269785 w 367404"/>
              <a:gd name="connsiteY3" fmla="*/ 3212999 h 6212551"/>
              <a:gd name="connsiteX4" fmla="*/ 183702 w 367404"/>
              <a:gd name="connsiteY4" fmla="*/ 3215372 h 6212551"/>
              <a:gd name="connsiteX5" fmla="*/ 183702 w 367404"/>
              <a:gd name="connsiteY5" fmla="*/ 6212547 h 6212551"/>
              <a:gd name="connsiteX6" fmla="*/ 0 w 367404"/>
              <a:gd name="connsiteY6" fmla="*/ 6212551 h 6212551"/>
              <a:gd name="connsiteX0" fmla="*/ 0 w 367404"/>
              <a:gd name="connsiteY0" fmla="*/ 0 h 6212551"/>
              <a:gd name="connsiteX1" fmla="*/ 183702 w 367404"/>
              <a:gd name="connsiteY1" fmla="*/ 4 h 6212551"/>
              <a:gd name="connsiteX2" fmla="*/ 183702 w 367404"/>
              <a:gd name="connsiteY2" fmla="*/ 3215364 h 6212551"/>
              <a:gd name="connsiteX3" fmla="*/ 367404 w 367404"/>
              <a:gd name="connsiteY3" fmla="*/ 3215368 h 6212551"/>
              <a:gd name="connsiteX4" fmla="*/ 183702 w 367404"/>
              <a:gd name="connsiteY4" fmla="*/ 3215372 h 6212551"/>
              <a:gd name="connsiteX5" fmla="*/ 183702 w 367404"/>
              <a:gd name="connsiteY5" fmla="*/ 6212547 h 6212551"/>
              <a:gd name="connsiteX6" fmla="*/ 0 w 367404"/>
              <a:gd name="connsiteY6" fmla="*/ 6212551 h 6212551"/>
              <a:gd name="connsiteX7" fmla="*/ 0 w 367404"/>
              <a:gd name="connsiteY7" fmla="*/ 0 h 6212551"/>
              <a:gd name="connsiteX0" fmla="*/ 0 w 367404"/>
              <a:gd name="connsiteY0" fmla="*/ 0 h 6212551"/>
              <a:gd name="connsiteX1" fmla="*/ 183702 w 367404"/>
              <a:gd name="connsiteY1" fmla="*/ 4 h 6212551"/>
              <a:gd name="connsiteX2" fmla="*/ 183702 w 367404"/>
              <a:gd name="connsiteY2" fmla="*/ 3215364 h 6212551"/>
              <a:gd name="connsiteX3" fmla="*/ 269785 w 367404"/>
              <a:gd name="connsiteY3" fmla="*/ 3212999 h 6212551"/>
              <a:gd name="connsiteX4" fmla="*/ 180036 w 367404"/>
              <a:gd name="connsiteY4" fmla="*/ 3207154 h 6212551"/>
              <a:gd name="connsiteX5" fmla="*/ 183702 w 367404"/>
              <a:gd name="connsiteY5" fmla="*/ 6212547 h 6212551"/>
              <a:gd name="connsiteX6" fmla="*/ 0 w 367404"/>
              <a:gd name="connsiteY6" fmla="*/ 6212551 h 6212551"/>
              <a:gd name="connsiteX0" fmla="*/ 0 w 367404"/>
              <a:gd name="connsiteY0" fmla="*/ 0 h 6212551"/>
              <a:gd name="connsiteX1" fmla="*/ 183702 w 367404"/>
              <a:gd name="connsiteY1" fmla="*/ 4 h 6212551"/>
              <a:gd name="connsiteX2" fmla="*/ 183702 w 367404"/>
              <a:gd name="connsiteY2" fmla="*/ 3215364 h 6212551"/>
              <a:gd name="connsiteX3" fmla="*/ 367404 w 367404"/>
              <a:gd name="connsiteY3" fmla="*/ 3215368 h 6212551"/>
              <a:gd name="connsiteX4" fmla="*/ 183702 w 367404"/>
              <a:gd name="connsiteY4" fmla="*/ 3215372 h 6212551"/>
              <a:gd name="connsiteX5" fmla="*/ 183702 w 367404"/>
              <a:gd name="connsiteY5" fmla="*/ 6212547 h 6212551"/>
              <a:gd name="connsiteX6" fmla="*/ 0 w 367404"/>
              <a:gd name="connsiteY6" fmla="*/ 6212551 h 6212551"/>
              <a:gd name="connsiteX7" fmla="*/ 0 w 367404"/>
              <a:gd name="connsiteY7" fmla="*/ 0 h 6212551"/>
              <a:gd name="connsiteX0" fmla="*/ 0 w 367404"/>
              <a:gd name="connsiteY0" fmla="*/ 0 h 6212551"/>
              <a:gd name="connsiteX1" fmla="*/ 183702 w 367404"/>
              <a:gd name="connsiteY1" fmla="*/ 4 h 6212551"/>
              <a:gd name="connsiteX2" fmla="*/ 183702 w 367404"/>
              <a:gd name="connsiteY2" fmla="*/ 3215364 h 6212551"/>
              <a:gd name="connsiteX3" fmla="*/ 269785 w 367404"/>
              <a:gd name="connsiteY3" fmla="*/ 3212999 h 6212551"/>
              <a:gd name="connsiteX4" fmla="*/ 180040 w 367404"/>
              <a:gd name="connsiteY4" fmla="*/ 3212639 h 6212551"/>
              <a:gd name="connsiteX5" fmla="*/ 183702 w 367404"/>
              <a:gd name="connsiteY5" fmla="*/ 6212547 h 6212551"/>
              <a:gd name="connsiteX6" fmla="*/ 0 w 367404"/>
              <a:gd name="connsiteY6" fmla="*/ 6212551 h 6212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7404" h="6212551" stroke="0" extrusionOk="0">
                <a:moveTo>
                  <a:pt x="0" y="0"/>
                </a:moveTo>
                <a:lnTo>
                  <a:pt x="183702" y="4"/>
                </a:lnTo>
                <a:lnTo>
                  <a:pt x="183702" y="3215364"/>
                </a:lnTo>
                <a:cubicBezTo>
                  <a:pt x="183702" y="3215366"/>
                  <a:pt x="265948" y="3215368"/>
                  <a:pt x="367404" y="3215368"/>
                </a:cubicBezTo>
                <a:lnTo>
                  <a:pt x="183702" y="3215372"/>
                </a:lnTo>
                <a:lnTo>
                  <a:pt x="183702" y="6212547"/>
                </a:lnTo>
                <a:cubicBezTo>
                  <a:pt x="183702" y="6212549"/>
                  <a:pt x="101456" y="6212551"/>
                  <a:pt x="0" y="6212551"/>
                </a:cubicBezTo>
                <a:lnTo>
                  <a:pt x="0" y="0"/>
                </a:lnTo>
                <a:close/>
              </a:path>
              <a:path w="367404" h="6212551" fill="none">
                <a:moveTo>
                  <a:pt x="0" y="0"/>
                </a:moveTo>
                <a:lnTo>
                  <a:pt x="183702" y="4"/>
                </a:lnTo>
                <a:lnTo>
                  <a:pt x="183702" y="3215364"/>
                </a:lnTo>
                <a:cubicBezTo>
                  <a:pt x="183702" y="3215366"/>
                  <a:pt x="168329" y="3212999"/>
                  <a:pt x="269785" y="3212999"/>
                </a:cubicBezTo>
                <a:lnTo>
                  <a:pt x="180040" y="3212639"/>
                </a:lnTo>
                <a:cubicBezTo>
                  <a:pt x="181261" y="4212608"/>
                  <a:pt x="182481" y="5212578"/>
                  <a:pt x="183702" y="6212547"/>
                </a:cubicBezTo>
                <a:cubicBezTo>
                  <a:pt x="183702" y="6212549"/>
                  <a:pt x="101456" y="6212551"/>
                  <a:pt x="0" y="6212551"/>
                </a:cubicBezTo>
              </a:path>
            </a:pathLst>
          </a:custGeom>
          <a:noFill/>
          <a:ln w="19050" cap="flat" cmpd="sng" algn="ctr">
            <a:solidFill>
              <a:sysClr val="window" lastClr="FFFFFF">
                <a:lumMod val="50000"/>
              </a:sysClr>
            </a:solidFill>
            <a:prstDash val="solid"/>
            <a:miter lim="800000"/>
            <a:headEnd type="none" w="med" len="med"/>
            <a:tailEnd type="none" w="med" len="med"/>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noProof="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 name="文本框 10"/>
          <p:cNvSpPr txBox="1"/>
          <p:nvPr/>
        </p:nvSpPr>
        <p:spPr bwMode="gray">
          <a:xfrm>
            <a:off x="3166900" y="5265349"/>
            <a:ext cx="766883"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32 bits</a:t>
            </a:r>
          </a:p>
        </p:txBody>
      </p:sp>
    </p:spTree>
    <p:extLst>
      <p:ext uri="{BB962C8B-B14F-4D97-AF65-F5344CB8AC3E}">
        <p14:creationId xmlns:p14="http://schemas.microsoft.com/office/powerpoint/2010/main" val="328306029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sym typeface="Huawei Sans" panose="020C0503030203020204" pitchFamily="34" charset="0"/>
              </a:rPr>
              <a:t>MPLS Label Stack</a:t>
            </a:r>
            <a:endParaRPr lang="en-US" dirty="0">
              <a:sym typeface="Huawei Sans" panose="020C0503030203020204" pitchFamily="34" charset="0"/>
            </a:endParaRPr>
          </a:p>
        </p:txBody>
      </p:sp>
      <p:sp>
        <p:nvSpPr>
          <p:cNvPr id="4" name="文本占位符 3"/>
          <p:cNvSpPr>
            <a:spLocks noGrp="1"/>
          </p:cNvSpPr>
          <p:nvPr>
            <p:ph type="body" sz="quarter" idx="10"/>
          </p:nvPr>
        </p:nvSpPr>
        <p:spPr>
          <a:xfrm>
            <a:off x="455612" y="1052514"/>
            <a:ext cx="11293476" cy="2129619"/>
          </a:xfrm>
        </p:spPr>
        <p:txBody>
          <a:bodyPr/>
          <a:lstStyle/>
          <a:p>
            <a:r>
              <a:rPr lang="en-US" sz="1800" smtClean="0">
                <a:sym typeface="Huawei Sans" panose="020C0503030203020204" pitchFamily="34" charset="0"/>
              </a:rPr>
              <a:t>MPLS allows one or more layers of label headers to be added in a packet. The ordered set of these label headers is called label stack.</a:t>
            </a:r>
          </a:p>
          <a:p>
            <a:r>
              <a:rPr lang="en-US" sz="1800" smtClean="0">
                <a:sym typeface="Huawei Sans" panose="020C0503030203020204" pitchFamily="34" charset="0"/>
              </a:rPr>
              <a:t>When there are multiple labels in the label stack:</a:t>
            </a:r>
          </a:p>
          <a:p>
            <a:pPr lvl="1"/>
            <a:r>
              <a:rPr lang="en-US" sz="1600" smtClean="0">
                <a:sym typeface="Huawei Sans" panose="020C0503030203020204" pitchFamily="34" charset="0"/>
              </a:rPr>
              <a:t>The label closest to the Layer 2 header is the top label, and the S field in the label is 0.</a:t>
            </a:r>
          </a:p>
          <a:p>
            <a:pPr lvl="1"/>
            <a:r>
              <a:rPr lang="en-US" sz="1600" smtClean="0">
                <a:sym typeface="Huawei Sans" panose="020C0503030203020204" pitchFamily="34" charset="0"/>
              </a:rPr>
              <a:t>The label closest to the IP header is the bottom label, and the S field in the label is 1.</a:t>
            </a:r>
            <a:endParaRPr lang="en-US" sz="1600" dirty="0">
              <a:sym typeface="Huawei Sans" panose="020C0503030203020204" pitchFamily="34" charset="0"/>
            </a:endParaRPr>
          </a:p>
        </p:txBody>
      </p:sp>
      <p:grpSp>
        <p:nvGrpSpPr>
          <p:cNvPr id="16" name="组合 15"/>
          <p:cNvGrpSpPr/>
          <p:nvPr/>
        </p:nvGrpSpPr>
        <p:grpSpPr bwMode="gray">
          <a:xfrm>
            <a:off x="3333219" y="3192481"/>
            <a:ext cx="6788108" cy="2961647"/>
            <a:chOff x="1931192" y="3326088"/>
            <a:chExt cx="6788108" cy="2961647"/>
          </a:xfrm>
        </p:grpSpPr>
        <p:grpSp>
          <p:nvGrpSpPr>
            <p:cNvPr id="6" name="组合 5"/>
            <p:cNvGrpSpPr/>
            <p:nvPr/>
          </p:nvGrpSpPr>
          <p:grpSpPr bwMode="gray">
            <a:xfrm>
              <a:off x="1931192" y="3987687"/>
              <a:ext cx="6567175" cy="436362"/>
              <a:chOff x="1940717" y="3753924"/>
              <a:chExt cx="6567175" cy="436362"/>
            </a:xfrm>
          </p:grpSpPr>
          <p:sp>
            <p:nvSpPr>
              <p:cNvPr id="21" name="矩形 4"/>
              <p:cNvSpPr/>
              <p:nvPr/>
            </p:nvSpPr>
            <p:spPr bwMode="gray">
              <a:xfrm>
                <a:off x="4187892" y="3754638"/>
                <a:ext cx="1080000" cy="435648"/>
              </a:xfrm>
              <a:prstGeom prst="rect">
                <a:avLst/>
              </a:prstGeom>
              <a:solidFill>
                <a:srgbClr val="FFF2CC"/>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Label header 2</a:t>
                </a:r>
              </a:p>
            </p:txBody>
          </p:sp>
          <p:sp>
            <p:nvSpPr>
              <p:cNvPr id="22" name="矩形 4"/>
              <p:cNvSpPr/>
              <p:nvPr/>
            </p:nvSpPr>
            <p:spPr bwMode="gray">
              <a:xfrm>
                <a:off x="5267892" y="3754638"/>
                <a:ext cx="1080000" cy="435648"/>
              </a:xfrm>
              <a:prstGeom prst="rect">
                <a:avLst/>
              </a:prstGeom>
              <a:solidFill>
                <a:srgbClr val="FFF2CC"/>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Label header 3</a:t>
                </a:r>
              </a:p>
            </p:txBody>
          </p:sp>
          <p:sp>
            <p:nvSpPr>
              <p:cNvPr id="23" name="矩形 4"/>
              <p:cNvSpPr/>
              <p:nvPr/>
            </p:nvSpPr>
            <p:spPr bwMode="gray">
              <a:xfrm>
                <a:off x="1940717" y="3753924"/>
                <a:ext cx="1167175" cy="435648"/>
              </a:xfrm>
              <a:prstGeom prst="rect">
                <a:avLst/>
              </a:prstGeom>
              <a:solidFill>
                <a:schemeClr val="bg1">
                  <a:lumMod val="9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Layer 2 frame header</a:t>
                </a:r>
              </a:p>
            </p:txBody>
          </p:sp>
          <p:sp>
            <p:nvSpPr>
              <p:cNvPr id="24" name="矩形 4"/>
              <p:cNvSpPr/>
              <p:nvPr/>
            </p:nvSpPr>
            <p:spPr bwMode="gray">
              <a:xfrm>
                <a:off x="3107892" y="3753924"/>
                <a:ext cx="1080000" cy="435648"/>
              </a:xfrm>
              <a:prstGeom prst="rect">
                <a:avLst/>
              </a:prstGeom>
              <a:solidFill>
                <a:srgbClr val="FFF2CC"/>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Label header 1</a:t>
                </a:r>
              </a:p>
            </p:txBody>
          </p:sp>
          <p:sp>
            <p:nvSpPr>
              <p:cNvPr id="25" name="矩形 4"/>
              <p:cNvSpPr/>
              <p:nvPr/>
            </p:nvSpPr>
            <p:spPr bwMode="gray">
              <a:xfrm>
                <a:off x="6347892" y="3753924"/>
                <a:ext cx="1080000" cy="435648"/>
              </a:xfrm>
              <a:prstGeom prst="rect">
                <a:avLst/>
              </a:prstGeom>
              <a:solidFill>
                <a:schemeClr val="bg1">
                  <a:lumMod val="9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IP header</a:t>
                </a:r>
              </a:p>
            </p:txBody>
          </p:sp>
          <p:sp>
            <p:nvSpPr>
              <p:cNvPr id="26" name="矩形 4"/>
              <p:cNvSpPr/>
              <p:nvPr/>
            </p:nvSpPr>
            <p:spPr bwMode="gray">
              <a:xfrm>
                <a:off x="7427892" y="3753924"/>
                <a:ext cx="1080000" cy="435648"/>
              </a:xfrm>
              <a:prstGeom prst="rect">
                <a:avLst/>
              </a:prstGeom>
              <a:solidFill>
                <a:schemeClr val="bg1">
                  <a:lumMod val="9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Payload</a:t>
                </a:r>
              </a:p>
            </p:txBody>
          </p:sp>
        </p:grpSp>
        <p:grpSp>
          <p:nvGrpSpPr>
            <p:cNvPr id="28" name="组合 27"/>
            <p:cNvGrpSpPr/>
            <p:nvPr/>
          </p:nvGrpSpPr>
          <p:grpSpPr bwMode="gray">
            <a:xfrm>
              <a:off x="5258367" y="4629783"/>
              <a:ext cx="3460933" cy="399420"/>
              <a:chOff x="2963889" y="3464235"/>
              <a:chExt cx="6292824" cy="504056"/>
            </a:xfrm>
          </p:grpSpPr>
          <p:sp>
            <p:nvSpPr>
              <p:cNvPr id="33" name="矩形 4"/>
              <p:cNvSpPr/>
              <p:nvPr/>
            </p:nvSpPr>
            <p:spPr bwMode="gray">
              <a:xfrm>
                <a:off x="2963889" y="3464235"/>
                <a:ext cx="3312368" cy="504056"/>
              </a:xfrm>
              <a:prstGeom prst="rect">
                <a:avLst/>
              </a:prstGeom>
              <a:solidFill>
                <a:srgbClr val="FFF2CC"/>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Label</a:t>
                </a:r>
              </a:p>
            </p:txBody>
          </p:sp>
          <p:sp>
            <p:nvSpPr>
              <p:cNvPr id="37" name="矩形 5"/>
              <p:cNvSpPr/>
              <p:nvPr/>
            </p:nvSpPr>
            <p:spPr bwMode="gray">
              <a:xfrm>
                <a:off x="6276257" y="3464235"/>
                <a:ext cx="979984" cy="504056"/>
              </a:xfrm>
              <a:prstGeom prst="rect">
                <a:avLst/>
              </a:prstGeom>
              <a:solidFill>
                <a:srgbClr val="FFF2CC"/>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EXP</a:t>
                </a:r>
              </a:p>
            </p:txBody>
          </p:sp>
          <p:sp>
            <p:nvSpPr>
              <p:cNvPr id="38" name="矩形 6"/>
              <p:cNvSpPr/>
              <p:nvPr/>
            </p:nvSpPr>
            <p:spPr bwMode="gray">
              <a:xfrm>
                <a:off x="7256241" y="3464235"/>
                <a:ext cx="532184" cy="504056"/>
              </a:xfrm>
              <a:prstGeom prst="rect">
                <a:avLst/>
              </a:prstGeom>
              <a:solidFill>
                <a:srgbClr val="FFF2CC"/>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1</a:t>
                </a:r>
              </a:p>
            </p:txBody>
          </p:sp>
          <p:sp>
            <p:nvSpPr>
              <p:cNvPr id="40" name="矩形 7"/>
              <p:cNvSpPr/>
              <p:nvPr/>
            </p:nvSpPr>
            <p:spPr bwMode="gray">
              <a:xfrm>
                <a:off x="7788425" y="3464235"/>
                <a:ext cx="1468288" cy="504056"/>
              </a:xfrm>
              <a:prstGeom prst="rect">
                <a:avLst/>
              </a:prstGeom>
              <a:solidFill>
                <a:srgbClr val="FFF2CC"/>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TTL</a:t>
                </a:r>
              </a:p>
            </p:txBody>
          </p:sp>
        </p:grpSp>
        <p:grpSp>
          <p:nvGrpSpPr>
            <p:cNvPr id="41" name="组合 40"/>
            <p:cNvGrpSpPr/>
            <p:nvPr/>
          </p:nvGrpSpPr>
          <p:grpSpPr bwMode="gray">
            <a:xfrm>
              <a:off x="4178367" y="5259049"/>
              <a:ext cx="3460933" cy="399420"/>
              <a:chOff x="2963889" y="3417135"/>
              <a:chExt cx="6292824" cy="504056"/>
            </a:xfrm>
          </p:grpSpPr>
          <p:sp>
            <p:nvSpPr>
              <p:cNvPr id="49" name="矩形 4"/>
              <p:cNvSpPr/>
              <p:nvPr/>
            </p:nvSpPr>
            <p:spPr bwMode="gray">
              <a:xfrm>
                <a:off x="2963889" y="3417135"/>
                <a:ext cx="3312368" cy="504056"/>
              </a:xfrm>
              <a:prstGeom prst="rect">
                <a:avLst/>
              </a:prstGeom>
              <a:solidFill>
                <a:srgbClr val="FFF2CC"/>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Label</a:t>
                </a:r>
              </a:p>
            </p:txBody>
          </p:sp>
          <p:sp>
            <p:nvSpPr>
              <p:cNvPr id="50" name="矩形 5"/>
              <p:cNvSpPr/>
              <p:nvPr/>
            </p:nvSpPr>
            <p:spPr bwMode="gray">
              <a:xfrm>
                <a:off x="6276257" y="3417135"/>
                <a:ext cx="979983" cy="504056"/>
              </a:xfrm>
              <a:prstGeom prst="rect">
                <a:avLst/>
              </a:prstGeom>
              <a:solidFill>
                <a:srgbClr val="FFF2CC"/>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EXP</a:t>
                </a:r>
              </a:p>
            </p:txBody>
          </p:sp>
          <p:sp>
            <p:nvSpPr>
              <p:cNvPr id="51" name="矩形 6"/>
              <p:cNvSpPr/>
              <p:nvPr/>
            </p:nvSpPr>
            <p:spPr bwMode="gray">
              <a:xfrm>
                <a:off x="7256242" y="3417135"/>
                <a:ext cx="532184" cy="504056"/>
              </a:xfrm>
              <a:prstGeom prst="rect">
                <a:avLst/>
              </a:prstGeom>
              <a:solidFill>
                <a:srgbClr val="FFF2CC"/>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0</a:t>
                </a:r>
              </a:p>
            </p:txBody>
          </p:sp>
          <p:sp>
            <p:nvSpPr>
              <p:cNvPr id="52" name="矩形 7"/>
              <p:cNvSpPr/>
              <p:nvPr/>
            </p:nvSpPr>
            <p:spPr bwMode="gray">
              <a:xfrm>
                <a:off x="7788426" y="3417135"/>
                <a:ext cx="1468287" cy="504056"/>
              </a:xfrm>
              <a:prstGeom prst="rect">
                <a:avLst/>
              </a:prstGeom>
              <a:solidFill>
                <a:srgbClr val="FFF2CC"/>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TTL</a:t>
                </a:r>
              </a:p>
            </p:txBody>
          </p:sp>
        </p:grpSp>
        <p:grpSp>
          <p:nvGrpSpPr>
            <p:cNvPr id="53" name="组合 52"/>
            <p:cNvGrpSpPr/>
            <p:nvPr/>
          </p:nvGrpSpPr>
          <p:grpSpPr bwMode="gray">
            <a:xfrm>
              <a:off x="3099837" y="5888315"/>
              <a:ext cx="3460933" cy="399420"/>
              <a:chOff x="2963889" y="3370035"/>
              <a:chExt cx="6292824" cy="504056"/>
            </a:xfrm>
          </p:grpSpPr>
          <p:sp>
            <p:nvSpPr>
              <p:cNvPr id="54" name="矩形 4"/>
              <p:cNvSpPr/>
              <p:nvPr/>
            </p:nvSpPr>
            <p:spPr bwMode="gray">
              <a:xfrm>
                <a:off x="2963889" y="3370035"/>
                <a:ext cx="3312368" cy="504056"/>
              </a:xfrm>
              <a:prstGeom prst="rect">
                <a:avLst/>
              </a:prstGeom>
              <a:solidFill>
                <a:srgbClr val="FFF2CC"/>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Label</a:t>
                </a:r>
              </a:p>
            </p:txBody>
          </p:sp>
          <p:sp>
            <p:nvSpPr>
              <p:cNvPr id="55" name="矩形 5"/>
              <p:cNvSpPr/>
              <p:nvPr/>
            </p:nvSpPr>
            <p:spPr bwMode="gray">
              <a:xfrm>
                <a:off x="6276257" y="3370035"/>
                <a:ext cx="979983" cy="504056"/>
              </a:xfrm>
              <a:prstGeom prst="rect">
                <a:avLst/>
              </a:prstGeom>
              <a:solidFill>
                <a:srgbClr val="FFF2CC"/>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EXP</a:t>
                </a:r>
              </a:p>
            </p:txBody>
          </p:sp>
          <p:sp>
            <p:nvSpPr>
              <p:cNvPr id="56" name="矩形 6"/>
              <p:cNvSpPr/>
              <p:nvPr/>
            </p:nvSpPr>
            <p:spPr bwMode="gray">
              <a:xfrm>
                <a:off x="7256242" y="3370035"/>
                <a:ext cx="532184" cy="504056"/>
              </a:xfrm>
              <a:prstGeom prst="rect">
                <a:avLst/>
              </a:prstGeom>
              <a:solidFill>
                <a:srgbClr val="FFF2CC"/>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0</a:t>
                </a:r>
              </a:p>
            </p:txBody>
          </p:sp>
          <p:sp>
            <p:nvSpPr>
              <p:cNvPr id="57" name="矩形 7"/>
              <p:cNvSpPr/>
              <p:nvPr/>
            </p:nvSpPr>
            <p:spPr bwMode="gray">
              <a:xfrm>
                <a:off x="7788426" y="3370035"/>
                <a:ext cx="1468287" cy="504056"/>
              </a:xfrm>
              <a:prstGeom prst="rect">
                <a:avLst/>
              </a:prstGeom>
              <a:solidFill>
                <a:srgbClr val="FFF2CC"/>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TTL</a:t>
                </a:r>
              </a:p>
            </p:txBody>
          </p:sp>
        </p:grpSp>
        <p:cxnSp>
          <p:nvCxnSpPr>
            <p:cNvPr id="8" name="直接连接符 7"/>
            <p:cNvCxnSpPr/>
            <p:nvPr/>
          </p:nvCxnSpPr>
          <p:spPr bwMode="gray">
            <a:xfrm>
              <a:off x="3637632" y="4423335"/>
              <a:ext cx="735" cy="1464980"/>
            </a:xfrm>
            <a:prstGeom prst="line">
              <a:avLst/>
            </a:prstGeom>
            <a:ln w="12700">
              <a:solidFill>
                <a:schemeClr val="tx1"/>
              </a:solidFill>
              <a:prstDash val="lgDashDot"/>
              <a:tailEnd type="triangle"/>
            </a:ln>
          </p:spPr>
          <p:style>
            <a:lnRef idx="1">
              <a:schemeClr val="accent1"/>
            </a:lnRef>
            <a:fillRef idx="0">
              <a:schemeClr val="accent1"/>
            </a:fillRef>
            <a:effectRef idx="0">
              <a:schemeClr val="accent1"/>
            </a:effectRef>
            <a:fontRef idx="minor">
              <a:schemeClr val="tx1"/>
            </a:fontRef>
          </p:style>
        </p:cxnSp>
        <p:cxnSp>
          <p:nvCxnSpPr>
            <p:cNvPr id="58" name="直接连接符 57"/>
            <p:cNvCxnSpPr/>
            <p:nvPr/>
          </p:nvCxnSpPr>
          <p:spPr bwMode="gray">
            <a:xfrm>
              <a:off x="4716897" y="4426697"/>
              <a:ext cx="367" cy="832352"/>
            </a:xfrm>
            <a:prstGeom prst="line">
              <a:avLst/>
            </a:prstGeom>
            <a:ln w="12700">
              <a:solidFill>
                <a:schemeClr val="tx1"/>
              </a:solidFill>
              <a:prstDash val="lgDashDot"/>
              <a:tailEnd type="triangle"/>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bwMode="gray">
            <a:xfrm>
              <a:off x="5800624" y="4423335"/>
              <a:ext cx="183" cy="206448"/>
            </a:xfrm>
            <a:prstGeom prst="line">
              <a:avLst/>
            </a:prstGeom>
            <a:ln w="12700">
              <a:solidFill>
                <a:schemeClr val="tx1"/>
              </a:solidFill>
              <a:prstDash val="lgDashDot"/>
              <a:tailEnd type="triangle"/>
            </a:ln>
          </p:spPr>
          <p:style>
            <a:lnRef idx="1">
              <a:schemeClr val="accent1"/>
            </a:lnRef>
            <a:fillRef idx="0">
              <a:schemeClr val="accent1"/>
            </a:fillRef>
            <a:effectRef idx="0">
              <a:schemeClr val="accent1"/>
            </a:effectRef>
            <a:fontRef idx="minor">
              <a:schemeClr val="tx1"/>
            </a:fontRef>
          </p:style>
        </p:cxnSp>
        <p:sp>
          <p:nvSpPr>
            <p:cNvPr id="60" name="右大括号 5"/>
            <p:cNvSpPr/>
            <p:nvPr/>
          </p:nvSpPr>
          <p:spPr bwMode="gray">
            <a:xfrm rot="16200000">
              <a:off x="4648572" y="2113419"/>
              <a:ext cx="141061" cy="3238531"/>
            </a:xfrm>
            <a:custGeom>
              <a:avLst/>
              <a:gdLst>
                <a:gd name="connsiteX0" fmla="*/ 0 w 367404"/>
                <a:gd name="connsiteY0" fmla="*/ 0 h 6212551"/>
                <a:gd name="connsiteX1" fmla="*/ 183702 w 367404"/>
                <a:gd name="connsiteY1" fmla="*/ 4 h 6212551"/>
                <a:gd name="connsiteX2" fmla="*/ 183702 w 367404"/>
                <a:gd name="connsiteY2" fmla="*/ 3215364 h 6212551"/>
                <a:gd name="connsiteX3" fmla="*/ 367404 w 367404"/>
                <a:gd name="connsiteY3" fmla="*/ 3215368 h 6212551"/>
                <a:gd name="connsiteX4" fmla="*/ 183702 w 367404"/>
                <a:gd name="connsiteY4" fmla="*/ 3215372 h 6212551"/>
                <a:gd name="connsiteX5" fmla="*/ 183702 w 367404"/>
                <a:gd name="connsiteY5" fmla="*/ 6212547 h 6212551"/>
                <a:gd name="connsiteX6" fmla="*/ 0 w 367404"/>
                <a:gd name="connsiteY6" fmla="*/ 6212551 h 6212551"/>
                <a:gd name="connsiteX7" fmla="*/ 0 w 367404"/>
                <a:gd name="connsiteY7" fmla="*/ 0 h 6212551"/>
                <a:gd name="connsiteX0" fmla="*/ 0 w 367404"/>
                <a:gd name="connsiteY0" fmla="*/ 0 h 6212551"/>
                <a:gd name="connsiteX1" fmla="*/ 183702 w 367404"/>
                <a:gd name="connsiteY1" fmla="*/ 4 h 6212551"/>
                <a:gd name="connsiteX2" fmla="*/ 183702 w 367404"/>
                <a:gd name="connsiteY2" fmla="*/ 3215364 h 6212551"/>
                <a:gd name="connsiteX3" fmla="*/ 367404 w 367404"/>
                <a:gd name="connsiteY3" fmla="*/ 3215368 h 6212551"/>
                <a:gd name="connsiteX4" fmla="*/ 183702 w 367404"/>
                <a:gd name="connsiteY4" fmla="*/ 3215372 h 6212551"/>
                <a:gd name="connsiteX5" fmla="*/ 183702 w 367404"/>
                <a:gd name="connsiteY5" fmla="*/ 6212547 h 6212551"/>
                <a:gd name="connsiteX6" fmla="*/ 0 w 367404"/>
                <a:gd name="connsiteY6" fmla="*/ 6212551 h 6212551"/>
                <a:gd name="connsiteX0" fmla="*/ 0 w 367404"/>
                <a:gd name="connsiteY0" fmla="*/ 0 h 6212551"/>
                <a:gd name="connsiteX1" fmla="*/ 183702 w 367404"/>
                <a:gd name="connsiteY1" fmla="*/ 4 h 6212551"/>
                <a:gd name="connsiteX2" fmla="*/ 183702 w 367404"/>
                <a:gd name="connsiteY2" fmla="*/ 3215364 h 6212551"/>
                <a:gd name="connsiteX3" fmla="*/ 367404 w 367404"/>
                <a:gd name="connsiteY3" fmla="*/ 3215368 h 6212551"/>
                <a:gd name="connsiteX4" fmla="*/ 183702 w 367404"/>
                <a:gd name="connsiteY4" fmla="*/ 3215372 h 6212551"/>
                <a:gd name="connsiteX5" fmla="*/ 183702 w 367404"/>
                <a:gd name="connsiteY5" fmla="*/ 6212547 h 6212551"/>
                <a:gd name="connsiteX6" fmla="*/ 0 w 367404"/>
                <a:gd name="connsiteY6" fmla="*/ 6212551 h 6212551"/>
                <a:gd name="connsiteX7" fmla="*/ 0 w 367404"/>
                <a:gd name="connsiteY7" fmla="*/ 0 h 6212551"/>
                <a:gd name="connsiteX0" fmla="*/ 0 w 367404"/>
                <a:gd name="connsiteY0" fmla="*/ 0 h 6212551"/>
                <a:gd name="connsiteX1" fmla="*/ 183702 w 367404"/>
                <a:gd name="connsiteY1" fmla="*/ 4 h 6212551"/>
                <a:gd name="connsiteX2" fmla="*/ 183702 w 367404"/>
                <a:gd name="connsiteY2" fmla="*/ 3215364 h 6212551"/>
                <a:gd name="connsiteX3" fmla="*/ 367404 w 367404"/>
                <a:gd name="connsiteY3" fmla="*/ 3215368 h 6212551"/>
                <a:gd name="connsiteX4" fmla="*/ 183702 w 367404"/>
                <a:gd name="connsiteY4" fmla="*/ 3215372 h 6212551"/>
                <a:gd name="connsiteX5" fmla="*/ 183702 w 367404"/>
                <a:gd name="connsiteY5" fmla="*/ 6212547 h 6212551"/>
                <a:gd name="connsiteX6" fmla="*/ 0 w 367404"/>
                <a:gd name="connsiteY6" fmla="*/ 6212551 h 6212551"/>
                <a:gd name="connsiteX0" fmla="*/ 0 w 367404"/>
                <a:gd name="connsiteY0" fmla="*/ 0 h 6212551"/>
                <a:gd name="connsiteX1" fmla="*/ 183702 w 367404"/>
                <a:gd name="connsiteY1" fmla="*/ 4 h 6212551"/>
                <a:gd name="connsiteX2" fmla="*/ 183702 w 367404"/>
                <a:gd name="connsiteY2" fmla="*/ 3215364 h 6212551"/>
                <a:gd name="connsiteX3" fmla="*/ 367404 w 367404"/>
                <a:gd name="connsiteY3" fmla="*/ 3215368 h 6212551"/>
                <a:gd name="connsiteX4" fmla="*/ 183702 w 367404"/>
                <a:gd name="connsiteY4" fmla="*/ 3215372 h 6212551"/>
                <a:gd name="connsiteX5" fmla="*/ 183702 w 367404"/>
                <a:gd name="connsiteY5" fmla="*/ 6212547 h 6212551"/>
                <a:gd name="connsiteX6" fmla="*/ 0 w 367404"/>
                <a:gd name="connsiteY6" fmla="*/ 6212551 h 6212551"/>
                <a:gd name="connsiteX7" fmla="*/ 0 w 367404"/>
                <a:gd name="connsiteY7" fmla="*/ 0 h 6212551"/>
                <a:gd name="connsiteX0" fmla="*/ 0 w 367404"/>
                <a:gd name="connsiteY0" fmla="*/ 0 h 6212551"/>
                <a:gd name="connsiteX1" fmla="*/ 183702 w 367404"/>
                <a:gd name="connsiteY1" fmla="*/ 4 h 6212551"/>
                <a:gd name="connsiteX2" fmla="*/ 183702 w 367404"/>
                <a:gd name="connsiteY2" fmla="*/ 3215364 h 6212551"/>
                <a:gd name="connsiteX3" fmla="*/ 284063 w 367404"/>
                <a:gd name="connsiteY3" fmla="*/ 3217753 h 6212551"/>
                <a:gd name="connsiteX4" fmla="*/ 183702 w 367404"/>
                <a:gd name="connsiteY4" fmla="*/ 3215372 h 6212551"/>
                <a:gd name="connsiteX5" fmla="*/ 183702 w 367404"/>
                <a:gd name="connsiteY5" fmla="*/ 6212547 h 6212551"/>
                <a:gd name="connsiteX6" fmla="*/ 0 w 367404"/>
                <a:gd name="connsiteY6" fmla="*/ 6212551 h 6212551"/>
                <a:gd name="connsiteX0" fmla="*/ 0 w 367404"/>
                <a:gd name="connsiteY0" fmla="*/ 0 h 6212551"/>
                <a:gd name="connsiteX1" fmla="*/ 183702 w 367404"/>
                <a:gd name="connsiteY1" fmla="*/ 4 h 6212551"/>
                <a:gd name="connsiteX2" fmla="*/ 183702 w 367404"/>
                <a:gd name="connsiteY2" fmla="*/ 3215364 h 6212551"/>
                <a:gd name="connsiteX3" fmla="*/ 367404 w 367404"/>
                <a:gd name="connsiteY3" fmla="*/ 3215368 h 6212551"/>
                <a:gd name="connsiteX4" fmla="*/ 183702 w 367404"/>
                <a:gd name="connsiteY4" fmla="*/ 3215372 h 6212551"/>
                <a:gd name="connsiteX5" fmla="*/ 183702 w 367404"/>
                <a:gd name="connsiteY5" fmla="*/ 6212547 h 6212551"/>
                <a:gd name="connsiteX6" fmla="*/ 0 w 367404"/>
                <a:gd name="connsiteY6" fmla="*/ 6212551 h 6212551"/>
                <a:gd name="connsiteX7" fmla="*/ 0 w 367404"/>
                <a:gd name="connsiteY7" fmla="*/ 0 h 6212551"/>
                <a:gd name="connsiteX0" fmla="*/ 0 w 367404"/>
                <a:gd name="connsiteY0" fmla="*/ 0 h 6212551"/>
                <a:gd name="connsiteX1" fmla="*/ 183702 w 367404"/>
                <a:gd name="connsiteY1" fmla="*/ 4 h 6212551"/>
                <a:gd name="connsiteX2" fmla="*/ 183702 w 367404"/>
                <a:gd name="connsiteY2" fmla="*/ 3215364 h 6212551"/>
                <a:gd name="connsiteX3" fmla="*/ 243585 w 367404"/>
                <a:gd name="connsiteY3" fmla="*/ 3212993 h 6212551"/>
                <a:gd name="connsiteX4" fmla="*/ 183702 w 367404"/>
                <a:gd name="connsiteY4" fmla="*/ 3215372 h 6212551"/>
                <a:gd name="connsiteX5" fmla="*/ 183702 w 367404"/>
                <a:gd name="connsiteY5" fmla="*/ 6212547 h 6212551"/>
                <a:gd name="connsiteX6" fmla="*/ 0 w 367404"/>
                <a:gd name="connsiteY6" fmla="*/ 6212551 h 6212551"/>
                <a:gd name="connsiteX0" fmla="*/ 0 w 367404"/>
                <a:gd name="connsiteY0" fmla="*/ 0 h 6212551"/>
                <a:gd name="connsiteX1" fmla="*/ 183702 w 367404"/>
                <a:gd name="connsiteY1" fmla="*/ 4 h 6212551"/>
                <a:gd name="connsiteX2" fmla="*/ 183702 w 367404"/>
                <a:gd name="connsiteY2" fmla="*/ 3215364 h 6212551"/>
                <a:gd name="connsiteX3" fmla="*/ 367404 w 367404"/>
                <a:gd name="connsiteY3" fmla="*/ 3215368 h 6212551"/>
                <a:gd name="connsiteX4" fmla="*/ 183702 w 367404"/>
                <a:gd name="connsiteY4" fmla="*/ 3215372 h 6212551"/>
                <a:gd name="connsiteX5" fmla="*/ 183702 w 367404"/>
                <a:gd name="connsiteY5" fmla="*/ 6212547 h 6212551"/>
                <a:gd name="connsiteX6" fmla="*/ 0 w 367404"/>
                <a:gd name="connsiteY6" fmla="*/ 6212551 h 6212551"/>
                <a:gd name="connsiteX7" fmla="*/ 0 w 367404"/>
                <a:gd name="connsiteY7" fmla="*/ 0 h 6212551"/>
                <a:gd name="connsiteX0" fmla="*/ 0 w 367404"/>
                <a:gd name="connsiteY0" fmla="*/ 0 h 6212551"/>
                <a:gd name="connsiteX1" fmla="*/ 183702 w 367404"/>
                <a:gd name="connsiteY1" fmla="*/ 4 h 6212551"/>
                <a:gd name="connsiteX2" fmla="*/ 183702 w 367404"/>
                <a:gd name="connsiteY2" fmla="*/ 3215364 h 6212551"/>
                <a:gd name="connsiteX3" fmla="*/ 281688 w 367404"/>
                <a:gd name="connsiteY3" fmla="*/ 3212996 h 6212551"/>
                <a:gd name="connsiteX4" fmla="*/ 183702 w 367404"/>
                <a:gd name="connsiteY4" fmla="*/ 3215372 h 6212551"/>
                <a:gd name="connsiteX5" fmla="*/ 183702 w 367404"/>
                <a:gd name="connsiteY5" fmla="*/ 6212547 h 6212551"/>
                <a:gd name="connsiteX6" fmla="*/ 0 w 367404"/>
                <a:gd name="connsiteY6" fmla="*/ 6212551 h 6212551"/>
                <a:gd name="connsiteX0" fmla="*/ 0 w 367404"/>
                <a:gd name="connsiteY0" fmla="*/ 0 h 6212551"/>
                <a:gd name="connsiteX1" fmla="*/ 183702 w 367404"/>
                <a:gd name="connsiteY1" fmla="*/ 4 h 6212551"/>
                <a:gd name="connsiteX2" fmla="*/ 183702 w 367404"/>
                <a:gd name="connsiteY2" fmla="*/ 3215364 h 6212551"/>
                <a:gd name="connsiteX3" fmla="*/ 367404 w 367404"/>
                <a:gd name="connsiteY3" fmla="*/ 3215368 h 6212551"/>
                <a:gd name="connsiteX4" fmla="*/ 183702 w 367404"/>
                <a:gd name="connsiteY4" fmla="*/ 3215372 h 6212551"/>
                <a:gd name="connsiteX5" fmla="*/ 183702 w 367404"/>
                <a:gd name="connsiteY5" fmla="*/ 6212547 h 6212551"/>
                <a:gd name="connsiteX6" fmla="*/ 0 w 367404"/>
                <a:gd name="connsiteY6" fmla="*/ 6212551 h 6212551"/>
                <a:gd name="connsiteX7" fmla="*/ 0 w 367404"/>
                <a:gd name="connsiteY7" fmla="*/ 0 h 6212551"/>
                <a:gd name="connsiteX0" fmla="*/ 0 w 367404"/>
                <a:gd name="connsiteY0" fmla="*/ 0 h 6212551"/>
                <a:gd name="connsiteX1" fmla="*/ 183702 w 367404"/>
                <a:gd name="connsiteY1" fmla="*/ 4 h 6212551"/>
                <a:gd name="connsiteX2" fmla="*/ 183702 w 367404"/>
                <a:gd name="connsiteY2" fmla="*/ 3215364 h 6212551"/>
                <a:gd name="connsiteX3" fmla="*/ 269785 w 367404"/>
                <a:gd name="connsiteY3" fmla="*/ 3212999 h 6212551"/>
                <a:gd name="connsiteX4" fmla="*/ 183702 w 367404"/>
                <a:gd name="connsiteY4" fmla="*/ 3215372 h 6212551"/>
                <a:gd name="connsiteX5" fmla="*/ 183702 w 367404"/>
                <a:gd name="connsiteY5" fmla="*/ 6212547 h 6212551"/>
                <a:gd name="connsiteX6" fmla="*/ 0 w 367404"/>
                <a:gd name="connsiteY6" fmla="*/ 6212551 h 6212551"/>
                <a:gd name="connsiteX0" fmla="*/ 0 w 367404"/>
                <a:gd name="connsiteY0" fmla="*/ 0 h 6212551"/>
                <a:gd name="connsiteX1" fmla="*/ 183702 w 367404"/>
                <a:gd name="connsiteY1" fmla="*/ 4 h 6212551"/>
                <a:gd name="connsiteX2" fmla="*/ 183702 w 367404"/>
                <a:gd name="connsiteY2" fmla="*/ 3215364 h 6212551"/>
                <a:gd name="connsiteX3" fmla="*/ 367404 w 367404"/>
                <a:gd name="connsiteY3" fmla="*/ 3215368 h 6212551"/>
                <a:gd name="connsiteX4" fmla="*/ 183702 w 367404"/>
                <a:gd name="connsiteY4" fmla="*/ 3215372 h 6212551"/>
                <a:gd name="connsiteX5" fmla="*/ 183702 w 367404"/>
                <a:gd name="connsiteY5" fmla="*/ 6212547 h 6212551"/>
                <a:gd name="connsiteX6" fmla="*/ 0 w 367404"/>
                <a:gd name="connsiteY6" fmla="*/ 6212551 h 6212551"/>
                <a:gd name="connsiteX7" fmla="*/ 0 w 367404"/>
                <a:gd name="connsiteY7" fmla="*/ 0 h 6212551"/>
                <a:gd name="connsiteX0" fmla="*/ 0 w 367404"/>
                <a:gd name="connsiteY0" fmla="*/ 0 h 6212551"/>
                <a:gd name="connsiteX1" fmla="*/ 183702 w 367404"/>
                <a:gd name="connsiteY1" fmla="*/ 4 h 6212551"/>
                <a:gd name="connsiteX2" fmla="*/ 183702 w 367404"/>
                <a:gd name="connsiteY2" fmla="*/ 3215364 h 6212551"/>
                <a:gd name="connsiteX3" fmla="*/ 269785 w 367404"/>
                <a:gd name="connsiteY3" fmla="*/ 3212999 h 6212551"/>
                <a:gd name="connsiteX4" fmla="*/ 180036 w 367404"/>
                <a:gd name="connsiteY4" fmla="*/ 3207154 h 6212551"/>
                <a:gd name="connsiteX5" fmla="*/ 183702 w 367404"/>
                <a:gd name="connsiteY5" fmla="*/ 6212547 h 6212551"/>
                <a:gd name="connsiteX6" fmla="*/ 0 w 367404"/>
                <a:gd name="connsiteY6" fmla="*/ 6212551 h 6212551"/>
                <a:gd name="connsiteX0" fmla="*/ 0 w 367404"/>
                <a:gd name="connsiteY0" fmla="*/ 0 h 6212551"/>
                <a:gd name="connsiteX1" fmla="*/ 183702 w 367404"/>
                <a:gd name="connsiteY1" fmla="*/ 4 h 6212551"/>
                <a:gd name="connsiteX2" fmla="*/ 183702 w 367404"/>
                <a:gd name="connsiteY2" fmla="*/ 3215364 h 6212551"/>
                <a:gd name="connsiteX3" fmla="*/ 367404 w 367404"/>
                <a:gd name="connsiteY3" fmla="*/ 3215368 h 6212551"/>
                <a:gd name="connsiteX4" fmla="*/ 183702 w 367404"/>
                <a:gd name="connsiteY4" fmla="*/ 3215372 h 6212551"/>
                <a:gd name="connsiteX5" fmla="*/ 183702 w 367404"/>
                <a:gd name="connsiteY5" fmla="*/ 6212547 h 6212551"/>
                <a:gd name="connsiteX6" fmla="*/ 0 w 367404"/>
                <a:gd name="connsiteY6" fmla="*/ 6212551 h 6212551"/>
                <a:gd name="connsiteX7" fmla="*/ 0 w 367404"/>
                <a:gd name="connsiteY7" fmla="*/ 0 h 6212551"/>
                <a:gd name="connsiteX0" fmla="*/ 0 w 367404"/>
                <a:gd name="connsiteY0" fmla="*/ 0 h 6212551"/>
                <a:gd name="connsiteX1" fmla="*/ 183702 w 367404"/>
                <a:gd name="connsiteY1" fmla="*/ 4 h 6212551"/>
                <a:gd name="connsiteX2" fmla="*/ 183702 w 367404"/>
                <a:gd name="connsiteY2" fmla="*/ 3215364 h 6212551"/>
                <a:gd name="connsiteX3" fmla="*/ 269785 w 367404"/>
                <a:gd name="connsiteY3" fmla="*/ 3212999 h 6212551"/>
                <a:gd name="connsiteX4" fmla="*/ 180040 w 367404"/>
                <a:gd name="connsiteY4" fmla="*/ 3212639 h 6212551"/>
                <a:gd name="connsiteX5" fmla="*/ 183702 w 367404"/>
                <a:gd name="connsiteY5" fmla="*/ 6212547 h 6212551"/>
                <a:gd name="connsiteX6" fmla="*/ 0 w 367404"/>
                <a:gd name="connsiteY6" fmla="*/ 6212551 h 6212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7404" h="6212551" stroke="0" extrusionOk="0">
                  <a:moveTo>
                    <a:pt x="0" y="0"/>
                  </a:moveTo>
                  <a:lnTo>
                    <a:pt x="183702" y="4"/>
                  </a:lnTo>
                  <a:lnTo>
                    <a:pt x="183702" y="3215364"/>
                  </a:lnTo>
                  <a:cubicBezTo>
                    <a:pt x="183702" y="3215366"/>
                    <a:pt x="265948" y="3215368"/>
                    <a:pt x="367404" y="3215368"/>
                  </a:cubicBezTo>
                  <a:lnTo>
                    <a:pt x="183702" y="3215372"/>
                  </a:lnTo>
                  <a:lnTo>
                    <a:pt x="183702" y="6212547"/>
                  </a:lnTo>
                  <a:cubicBezTo>
                    <a:pt x="183702" y="6212549"/>
                    <a:pt x="101456" y="6212551"/>
                    <a:pt x="0" y="6212551"/>
                  </a:cubicBezTo>
                  <a:lnTo>
                    <a:pt x="0" y="0"/>
                  </a:lnTo>
                  <a:close/>
                </a:path>
                <a:path w="367404" h="6212551" fill="none">
                  <a:moveTo>
                    <a:pt x="0" y="0"/>
                  </a:moveTo>
                  <a:lnTo>
                    <a:pt x="183702" y="4"/>
                  </a:lnTo>
                  <a:lnTo>
                    <a:pt x="183702" y="3215364"/>
                  </a:lnTo>
                  <a:cubicBezTo>
                    <a:pt x="183702" y="3215366"/>
                    <a:pt x="168329" y="3212999"/>
                    <a:pt x="269785" y="3212999"/>
                  </a:cubicBezTo>
                  <a:lnTo>
                    <a:pt x="180040" y="3212639"/>
                  </a:lnTo>
                  <a:cubicBezTo>
                    <a:pt x="181261" y="4212608"/>
                    <a:pt x="182481" y="5212578"/>
                    <a:pt x="183702" y="6212547"/>
                  </a:cubicBezTo>
                  <a:cubicBezTo>
                    <a:pt x="183702" y="6212549"/>
                    <a:pt x="101456" y="6212551"/>
                    <a:pt x="0" y="6212551"/>
                  </a:cubicBezTo>
                </a:path>
              </a:pathLst>
            </a:custGeom>
            <a:noFill/>
            <a:ln w="19050" cap="flat" cmpd="sng" algn="ctr">
              <a:solidFill>
                <a:sysClr val="window" lastClr="FFFFFF">
                  <a:lumMod val="50000"/>
                </a:sysClr>
              </a:solidFill>
              <a:prstDash val="solid"/>
              <a:miter lim="800000"/>
              <a:headEnd type="none" w="med" len="med"/>
              <a:tailEnd type="none" w="med" len="med"/>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noProof="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 name="文本框 10"/>
            <p:cNvSpPr txBox="1"/>
            <p:nvPr/>
          </p:nvSpPr>
          <p:spPr bwMode="gray">
            <a:xfrm>
              <a:off x="4125522" y="3326088"/>
              <a:ext cx="1288761" cy="279796"/>
            </a:xfrm>
            <a:prstGeom prst="rect">
              <a:avLst/>
            </a:prstGeom>
            <a:noFill/>
          </p:spPr>
          <p:txBody>
            <a:bodyPr wrap="square" rtlCol="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Label stack</a:t>
              </a:r>
            </a:p>
          </p:txBody>
        </p:sp>
        <p:sp>
          <p:nvSpPr>
            <p:cNvPr id="15" name="文本框 14"/>
            <p:cNvSpPr txBox="1"/>
            <p:nvPr/>
          </p:nvSpPr>
          <p:spPr bwMode="gray">
            <a:xfrm>
              <a:off x="3102946" y="3743640"/>
              <a:ext cx="1165553" cy="307777"/>
            </a:xfrm>
            <a:prstGeom prst="rect">
              <a:avLst/>
            </a:prstGeom>
            <a:noFill/>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Stack top</a:t>
              </a:r>
            </a:p>
          </p:txBody>
        </p:sp>
        <p:sp>
          <p:nvSpPr>
            <p:cNvPr id="61" name="文本框 60"/>
            <p:cNvSpPr txBox="1"/>
            <p:nvPr/>
          </p:nvSpPr>
          <p:spPr bwMode="gray">
            <a:xfrm>
              <a:off x="5263681" y="3730263"/>
              <a:ext cx="1165553" cy="307777"/>
            </a:xfrm>
            <a:prstGeom prst="rect">
              <a:avLst/>
            </a:prstGeom>
            <a:noFill/>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Stack bottom</a:t>
              </a:r>
            </a:p>
          </p:txBody>
        </p:sp>
      </p:grpSp>
    </p:spTree>
    <p:extLst>
      <p:ext uri="{BB962C8B-B14F-4D97-AF65-F5344CB8AC3E}">
        <p14:creationId xmlns:p14="http://schemas.microsoft.com/office/powerpoint/2010/main" val="31234702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p>
            <a:r>
              <a:rPr lang="en-US" smtClean="0">
                <a:sym typeface="Huawei Sans" panose="020C0503030203020204" pitchFamily="34" charset="0"/>
              </a:rPr>
              <a:t>Label Space</a:t>
            </a:r>
            <a:endParaRPr lang="en-US" dirty="0">
              <a:sym typeface="Huawei Sans" panose="020C0503030203020204" pitchFamily="34" charset="0"/>
            </a:endParaRPr>
          </a:p>
        </p:txBody>
      </p:sp>
      <p:sp>
        <p:nvSpPr>
          <p:cNvPr id="3" name="文本占位符 2"/>
          <p:cNvSpPr>
            <a:spLocks noGrp="1"/>
          </p:cNvSpPr>
          <p:nvPr>
            <p:ph type="body" sz="quarter" idx="10"/>
          </p:nvPr>
        </p:nvSpPr>
        <p:spPr bwMode="gray">
          <a:xfrm>
            <a:off x="455612" y="1052514"/>
            <a:ext cx="11293476" cy="934906"/>
          </a:xfrm>
        </p:spPr>
        <p:txBody>
          <a:bodyPr/>
          <a:lstStyle/>
          <a:p>
            <a:r>
              <a:rPr lang="en-US" sz="1800" dirty="0" smtClean="0">
                <a:sym typeface="Huawei Sans" panose="020C0503030203020204" pitchFamily="34" charset="0"/>
              </a:rPr>
              <a:t>A label is a short and fixed-length identifier that has only local significance. A label space means a label value range. The label value range and planning are as follows:</a:t>
            </a:r>
            <a:endParaRPr lang="en-US" sz="1800" dirty="0">
              <a:sym typeface="Huawei Sans" panose="020C0503030203020204" pitchFamily="34" charset="0"/>
            </a:endParaRPr>
          </a:p>
        </p:txBody>
      </p:sp>
      <p:graphicFrame>
        <p:nvGraphicFramePr>
          <p:cNvPr id="9" name="表格 8"/>
          <p:cNvGraphicFramePr>
            <a:graphicFrameLocks noGrp="1"/>
          </p:cNvGraphicFramePr>
          <p:nvPr>
            <p:extLst>
              <p:ext uri="{D42A27DB-BD31-4B8C-83A1-F6EECF244321}">
                <p14:modId xmlns:p14="http://schemas.microsoft.com/office/powerpoint/2010/main" val="336709208"/>
              </p:ext>
            </p:extLst>
          </p:nvPr>
        </p:nvGraphicFramePr>
        <p:xfrm>
          <a:off x="893953" y="2055178"/>
          <a:ext cx="10476412" cy="2699816"/>
        </p:xfrm>
        <a:graphic>
          <a:graphicData uri="http://schemas.openxmlformats.org/drawingml/2006/table">
            <a:tbl>
              <a:tblPr/>
              <a:tblGrid>
                <a:gridCol w="1889004">
                  <a:extLst>
                    <a:ext uri="{9D8B030D-6E8A-4147-A177-3AD203B41FA5}">
                      <a16:colId xmlns="" xmlns:a16="http://schemas.microsoft.com/office/drawing/2014/main" val="20001"/>
                    </a:ext>
                  </a:extLst>
                </a:gridCol>
                <a:gridCol w="8587408"/>
              </a:tblGrid>
              <a:tr h="450056">
                <a:tc>
                  <a:txBody>
                    <a:bodyPr/>
                    <a:lstStyle/>
                    <a:p>
                      <a:pPr marL="0" algn="ctr" defTabSz="914034" rtl="0" eaLnBrk="1" fontAlgn="ctr" latinLnBrk="0" hangingPunct="1"/>
                      <a:r>
                        <a:rPr lang="en-US" sz="1800" b="1" dirty="0">
                          <a:solidFill>
                            <a:schemeClr val="tx1"/>
                          </a:solidFill>
                          <a:latin typeface="Huawei Sans" panose="020C0503030203020204" pitchFamily="34" charset="0"/>
                          <a:ea typeface="方正兰亭黑简体" panose="02000000000000000000" pitchFamily="2" charset="-122"/>
                          <a:cs typeface="+mn-cs"/>
                          <a:sym typeface="Huawei Sans" panose="020C0503030203020204" pitchFamily="34" charset="0"/>
                        </a:rPr>
                        <a:t>Label Value</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8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Description</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 xmlns:a16="http://schemas.microsoft.com/office/drawing/2014/main" val="10000"/>
                  </a:ext>
                </a:extLst>
              </a:tr>
              <a:tr h="360000">
                <a:tc>
                  <a:txBody>
                    <a:bodyPr/>
                    <a:lstStyle/>
                    <a:p>
                      <a:pPr algn="ct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0 to 15</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Special label values. For example, 0 indicates an IPv4 explicit null label, and 3 indicates an implicit null label.</a:t>
                      </a:r>
                    </a:p>
                  </a:txBody>
                  <a:tcP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2"/>
                  </a:ext>
                </a:extLst>
              </a:tr>
              <a:tr h="360000">
                <a:tc>
                  <a:txBody>
                    <a:bodyPr/>
                    <a:lstStyle/>
                    <a:p>
                      <a:pPr algn="ct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16 to 1023</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fontAlgn="ctr"/>
                      <a:r>
                        <a:rPr lang="en-US" sz="1600" dirty="0">
                          <a:latin typeface="Huawei Sans" panose="020C0503030203020204" pitchFamily="34" charset="0"/>
                          <a:ea typeface="方正兰亭黑简体" panose="02000000000000000000" pitchFamily="2" charset="-122"/>
                          <a:cs typeface="+mn-cs"/>
                          <a:sym typeface="Huawei Sans" panose="020C0503030203020204" pitchFamily="34" charset="0"/>
                        </a:rPr>
                        <a:t>Label space shared by static LSPs and static CR-LSPs.</a:t>
                      </a:r>
                    </a:p>
                  </a:txBody>
                  <a:tcP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059220">
                <a:tc>
                  <a:txBody>
                    <a:bodyPr/>
                    <a:lstStyle/>
                    <a:p>
                      <a:pPr algn="ct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1024 to 1048575</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Label space for dynamic signaling protocols, such as Label Distribution Protocol (LDP), Resource Reservation Protocol-Traffic Engineering (RSVP-TE), and Multiprotocol Extensions for Border Gateway Protocol (MP-BGP).</a:t>
                      </a:r>
                    </a:p>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Each dynamic signaling protocol uses an independent and contiguous label space, which is not shared with other dynamic signaling protocols.</a:t>
                      </a:r>
                    </a:p>
                  </a:txBody>
                  <a:tcP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3"/>
                  </a:ext>
                </a:extLst>
              </a:tr>
            </a:tbl>
          </a:graphicData>
        </a:graphic>
      </p:graphicFrame>
    </p:spTree>
    <p:extLst>
      <p:ext uri="{BB962C8B-B14F-4D97-AF65-F5344CB8AC3E}">
        <p14:creationId xmlns:p14="http://schemas.microsoft.com/office/powerpoint/2010/main" val="220444770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a16="http://schemas.microsoft.com/office/drawing/2014/main" xmlns="" id="{51675EB8-75D6-4FA1-BD46-43F2428F6E1E}"/>
              </a:ext>
            </a:extLst>
          </p:cNvPr>
          <p:cNvSpPr>
            <a:spLocks noGrp="1"/>
          </p:cNvSpPr>
          <p:nvPr>
            <p:ph type="title"/>
          </p:nvPr>
        </p:nvSpPr>
        <p:spPr bwMode="gray"/>
        <p:txBody>
          <a:bodyPr/>
          <a:lstStyle/>
          <a:p>
            <a:r>
              <a:rPr lang="en-US" smtClean="0">
                <a:sym typeface="Huawei Sans" panose="020C0503030203020204" pitchFamily="34" charset="0"/>
              </a:rPr>
              <a:t>MPLS Label Processing</a:t>
            </a:r>
            <a:endParaRPr lang="en-US" dirty="0">
              <a:sym typeface="Huawei Sans" panose="020C0503030203020204" pitchFamily="34" charset="0"/>
            </a:endParaRPr>
          </a:p>
        </p:txBody>
      </p:sp>
      <p:sp>
        <p:nvSpPr>
          <p:cNvPr id="13" name="文本占位符 12"/>
          <p:cNvSpPr>
            <a:spLocks noGrp="1"/>
          </p:cNvSpPr>
          <p:nvPr>
            <p:ph type="body" sz="quarter" idx="10"/>
          </p:nvPr>
        </p:nvSpPr>
        <p:spPr bwMode="gray">
          <a:xfrm>
            <a:off x="455612" y="1052514"/>
            <a:ext cx="11293476" cy="520516"/>
          </a:xfrm>
        </p:spPr>
        <p:txBody>
          <a:bodyPr/>
          <a:lstStyle/>
          <a:p>
            <a:r>
              <a:rPr lang="en-US" altLang="zh-CN" sz="1800" dirty="0"/>
              <a:t>LSRs can perform the following operations on labels: push, swap, and pop.</a:t>
            </a:r>
          </a:p>
          <a:p>
            <a:endParaRPr lang="zh-CN" altLang="en-US" sz="1800" dirty="0"/>
          </a:p>
        </p:txBody>
      </p:sp>
      <p:sp>
        <p:nvSpPr>
          <p:cNvPr id="5" name="圆角矩形 5">
            <a:extLst>
              <a:ext uri="{FF2B5EF4-FFF2-40B4-BE49-F238E27FC236}">
                <a16:creationId xmlns:a16="http://schemas.microsoft.com/office/drawing/2014/main" xmlns="" id="{CE265292-988B-4D62-A1D0-773E95C1182A}"/>
              </a:ext>
            </a:extLst>
          </p:cNvPr>
          <p:cNvSpPr/>
          <p:nvPr/>
        </p:nvSpPr>
        <p:spPr bwMode="gray">
          <a:xfrm>
            <a:off x="747146" y="1719847"/>
            <a:ext cx="3366108" cy="364249"/>
          </a:xfrm>
          <a:prstGeom prst="roundRect">
            <a:avLst/>
          </a:prstGeom>
          <a:solidFill>
            <a:srgbClr val="30B5C5"/>
          </a:solidFill>
          <a:ln>
            <a:noFill/>
          </a:ln>
        </p:spPr>
        <p:txBody>
          <a:bodyPr wrap="square" rtlCol="0" anchor="ctr" anchorCtr="0">
            <a:noAutofit/>
          </a:bodyPr>
          <a:lstStyle/>
          <a:p>
            <a:pPr algn="ctr"/>
            <a:r>
              <a:rPr lang="en-US" sz="14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Push</a:t>
            </a:r>
          </a:p>
        </p:txBody>
      </p:sp>
      <p:sp>
        <p:nvSpPr>
          <p:cNvPr id="6" name="圆角矩形 6">
            <a:extLst>
              <a:ext uri="{FF2B5EF4-FFF2-40B4-BE49-F238E27FC236}">
                <a16:creationId xmlns:a16="http://schemas.microsoft.com/office/drawing/2014/main" xmlns="" id="{BE3D3762-4AE7-4108-84CF-97D70749727C}"/>
              </a:ext>
            </a:extLst>
          </p:cNvPr>
          <p:cNvSpPr/>
          <p:nvPr/>
        </p:nvSpPr>
        <p:spPr bwMode="gray">
          <a:xfrm>
            <a:off x="747146" y="2159875"/>
            <a:ext cx="3366108" cy="3990836"/>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t" anchorCtr="0">
            <a:noAutofit/>
          </a:bodyPr>
          <a:lstStyle/>
          <a:p>
            <a:pPr marL="285750" indent="-200025" fontAlgn="ctr">
              <a:lnSpc>
                <a:spcPts val="2400"/>
              </a:lnSpc>
              <a:spcAft>
                <a:spcPts val="600"/>
              </a:spcAft>
              <a:buFont typeface="Arial" panose="020B0604020202020204" pitchFamily="34" charset="0"/>
              <a:buChar char="•"/>
            </a:pPr>
            <a:endParaRPr lang="zh-CN" altLang="en-US" sz="14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 name="圆角矩形 26">
            <a:extLst>
              <a:ext uri="{FF2B5EF4-FFF2-40B4-BE49-F238E27FC236}">
                <a16:creationId xmlns:a16="http://schemas.microsoft.com/office/drawing/2014/main" xmlns="" id="{3B1C4767-ED83-4102-BD0A-6BAC09BB1640}"/>
              </a:ext>
            </a:extLst>
          </p:cNvPr>
          <p:cNvSpPr/>
          <p:nvPr/>
        </p:nvSpPr>
        <p:spPr bwMode="gray">
          <a:xfrm>
            <a:off x="7965772" y="1719847"/>
            <a:ext cx="3366108" cy="364249"/>
          </a:xfrm>
          <a:prstGeom prst="roundRect">
            <a:avLst/>
          </a:prstGeom>
          <a:solidFill>
            <a:srgbClr val="30B5C5"/>
          </a:solidFill>
          <a:ln>
            <a:noFill/>
          </a:ln>
        </p:spPr>
        <p:txBody>
          <a:bodyPr wrap="square" rtlCol="0" anchor="ctr" anchorCtr="0">
            <a:noAutofit/>
          </a:bodyPr>
          <a:lstStyle/>
          <a:p>
            <a:pPr algn="ctr"/>
            <a:r>
              <a:rPr lang="en-US" sz="14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Pop</a:t>
            </a:r>
          </a:p>
        </p:txBody>
      </p:sp>
      <p:sp>
        <p:nvSpPr>
          <p:cNvPr id="11" name="圆角矩形 27">
            <a:extLst>
              <a:ext uri="{FF2B5EF4-FFF2-40B4-BE49-F238E27FC236}">
                <a16:creationId xmlns:a16="http://schemas.microsoft.com/office/drawing/2014/main" xmlns="" id="{1AA72AE7-8B68-4F1B-9975-1CBF0244D2D1}"/>
              </a:ext>
            </a:extLst>
          </p:cNvPr>
          <p:cNvSpPr/>
          <p:nvPr/>
        </p:nvSpPr>
        <p:spPr bwMode="gray">
          <a:xfrm>
            <a:off x="7965772" y="2159874"/>
            <a:ext cx="3366108" cy="3990836"/>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t" anchorCtr="0">
            <a:noAutofit/>
          </a:bodyPr>
          <a:lstStyle/>
          <a:p>
            <a:pPr marL="285750" indent="-200025" fontAlgn="ctr">
              <a:lnSpc>
                <a:spcPts val="2400"/>
              </a:lnSpc>
              <a:spcAft>
                <a:spcPts val="600"/>
              </a:spcAft>
              <a:buFont typeface="Arial" panose="020B0604020202020204" pitchFamily="34" charset="0"/>
              <a:buChar char="•"/>
            </a:pPr>
            <a:endParaRPr lang="zh-CN" altLang="en-US" sz="140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 name="圆角矩形 48">
            <a:extLst>
              <a:ext uri="{FF2B5EF4-FFF2-40B4-BE49-F238E27FC236}">
                <a16:creationId xmlns:a16="http://schemas.microsoft.com/office/drawing/2014/main" xmlns="" id="{7F61AE24-840E-4654-A380-843E8726F952}"/>
              </a:ext>
            </a:extLst>
          </p:cNvPr>
          <p:cNvSpPr/>
          <p:nvPr/>
        </p:nvSpPr>
        <p:spPr bwMode="gray">
          <a:xfrm>
            <a:off x="4340519" y="1719847"/>
            <a:ext cx="3366108" cy="364249"/>
          </a:xfrm>
          <a:prstGeom prst="roundRect">
            <a:avLst/>
          </a:prstGeom>
          <a:solidFill>
            <a:srgbClr val="30B5C5"/>
          </a:solidFill>
          <a:ln>
            <a:noFill/>
          </a:ln>
        </p:spPr>
        <p:txBody>
          <a:bodyPr wrap="square" rtlCol="0" anchor="ctr" anchorCtr="0">
            <a:noAutofit/>
          </a:bodyPr>
          <a:lstStyle/>
          <a:p>
            <a:pPr algn="ctr"/>
            <a:r>
              <a:rPr lang="en-US" sz="14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Swap</a:t>
            </a:r>
          </a:p>
        </p:txBody>
      </p:sp>
      <p:sp>
        <p:nvSpPr>
          <p:cNvPr id="17" name="圆角矩形 49">
            <a:extLst>
              <a:ext uri="{FF2B5EF4-FFF2-40B4-BE49-F238E27FC236}">
                <a16:creationId xmlns:a16="http://schemas.microsoft.com/office/drawing/2014/main" xmlns="" id="{CA133914-F5E2-4F1D-91C7-7548EFD935A6}"/>
              </a:ext>
            </a:extLst>
          </p:cNvPr>
          <p:cNvSpPr/>
          <p:nvPr/>
        </p:nvSpPr>
        <p:spPr bwMode="gray">
          <a:xfrm>
            <a:off x="4340519" y="2159875"/>
            <a:ext cx="3366108" cy="3990836"/>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t" anchorCtr="0">
            <a:noAutofit/>
          </a:bodyPr>
          <a:lstStyle/>
          <a:p>
            <a:pPr marL="285750" indent="-200025" fontAlgn="ctr">
              <a:lnSpc>
                <a:spcPts val="2400"/>
              </a:lnSpc>
              <a:spcAft>
                <a:spcPts val="600"/>
              </a:spcAft>
              <a:buFont typeface="Arial" panose="020B0604020202020204" pitchFamily="34" charset="0"/>
              <a:buChar char="•"/>
            </a:pPr>
            <a:endParaRPr lang="zh-CN" altLang="en-US" sz="140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6" name="直接连接符 35"/>
          <p:cNvCxnSpPr/>
          <p:nvPr/>
        </p:nvCxnSpPr>
        <p:spPr bwMode="gray">
          <a:xfrm>
            <a:off x="1866946" y="3753926"/>
            <a:ext cx="756000" cy="0"/>
          </a:xfrm>
          <a:prstGeom prst="line">
            <a:avLst/>
          </a:prstGeom>
          <a:ln w="1905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37" name="矩形 36"/>
          <p:cNvSpPr/>
          <p:nvPr/>
        </p:nvSpPr>
        <p:spPr bwMode="gray">
          <a:xfrm>
            <a:off x="1147147" y="2464670"/>
            <a:ext cx="489992" cy="289155"/>
          </a:xfrm>
          <a:prstGeom prst="rect">
            <a:avLst/>
          </a:prstGeom>
          <a:solidFill>
            <a:schemeClr val="bg1">
              <a:lumMod val="9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IP</a:t>
            </a:r>
          </a:p>
        </p:txBody>
      </p:sp>
      <p:cxnSp>
        <p:nvCxnSpPr>
          <p:cNvPr id="38" name="直接连接符 37"/>
          <p:cNvCxnSpPr/>
          <p:nvPr/>
        </p:nvCxnSpPr>
        <p:spPr bwMode="gray">
          <a:xfrm>
            <a:off x="1630155" y="2609246"/>
            <a:ext cx="1178910" cy="0"/>
          </a:xfrm>
          <a:prstGeom prst="line">
            <a:avLst/>
          </a:prstGeom>
          <a:ln w="1905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39" name="矩形 38"/>
          <p:cNvSpPr/>
          <p:nvPr/>
        </p:nvSpPr>
        <p:spPr bwMode="gray">
          <a:xfrm>
            <a:off x="3126711" y="2464670"/>
            <a:ext cx="590524" cy="289155"/>
          </a:xfrm>
          <a:prstGeom prst="rect">
            <a:avLst/>
          </a:prstGeom>
          <a:solidFill>
            <a:schemeClr val="bg1">
              <a:lumMod val="9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IP</a:t>
            </a:r>
          </a:p>
        </p:txBody>
      </p:sp>
      <p:sp>
        <p:nvSpPr>
          <p:cNvPr id="40" name="矩形 39"/>
          <p:cNvSpPr/>
          <p:nvPr/>
        </p:nvSpPr>
        <p:spPr bwMode="gray">
          <a:xfrm>
            <a:off x="2813055" y="2464670"/>
            <a:ext cx="489862" cy="289155"/>
          </a:xfrm>
          <a:prstGeom prst="rect">
            <a:avLst/>
          </a:prstGeom>
          <a:solidFill>
            <a:srgbClr val="FFF2CC"/>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eaLnBrk="0" fontAlgn="ctr" hangingPunct="0"/>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300</a:t>
            </a:r>
          </a:p>
        </p:txBody>
      </p:sp>
      <p:sp>
        <p:nvSpPr>
          <p:cNvPr id="41" name="矩形 40"/>
          <p:cNvSpPr/>
          <p:nvPr/>
        </p:nvSpPr>
        <p:spPr bwMode="gray">
          <a:xfrm>
            <a:off x="1985046" y="2195985"/>
            <a:ext cx="637900" cy="246221"/>
          </a:xfrm>
          <a:prstGeom prst="rect">
            <a:avLst/>
          </a:prstGeom>
        </p:spPr>
        <p:txBody>
          <a:bodyPr wrap="square">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Push</a:t>
            </a:r>
          </a:p>
        </p:txBody>
      </p:sp>
      <p:sp>
        <p:nvSpPr>
          <p:cNvPr id="42" name="矩形 41"/>
          <p:cNvSpPr/>
          <p:nvPr/>
        </p:nvSpPr>
        <p:spPr bwMode="gray">
          <a:xfrm>
            <a:off x="3449555" y="3609350"/>
            <a:ext cx="594347" cy="289155"/>
          </a:xfrm>
          <a:prstGeom prst="rect">
            <a:avLst/>
          </a:prstGeom>
          <a:solidFill>
            <a:schemeClr val="bg1">
              <a:lumMod val="9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IP</a:t>
            </a:r>
          </a:p>
        </p:txBody>
      </p:sp>
      <p:sp>
        <p:nvSpPr>
          <p:cNvPr id="43" name="矩形 42"/>
          <p:cNvSpPr/>
          <p:nvPr/>
        </p:nvSpPr>
        <p:spPr bwMode="gray">
          <a:xfrm>
            <a:off x="3043090" y="3609350"/>
            <a:ext cx="493033" cy="289155"/>
          </a:xfrm>
          <a:prstGeom prst="rect">
            <a:avLst/>
          </a:prstGeom>
          <a:solidFill>
            <a:srgbClr val="FFF2CC"/>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eaLnBrk="0" fontAlgn="ctr" hangingPunct="0"/>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400</a:t>
            </a:r>
          </a:p>
        </p:txBody>
      </p:sp>
      <p:sp>
        <p:nvSpPr>
          <p:cNvPr id="44" name="矩形 43"/>
          <p:cNvSpPr/>
          <p:nvPr/>
        </p:nvSpPr>
        <p:spPr bwMode="gray">
          <a:xfrm>
            <a:off x="1985045" y="3435915"/>
            <a:ext cx="580753" cy="246221"/>
          </a:xfrm>
          <a:prstGeom prst="rect">
            <a:avLst/>
          </a:prstGeom>
        </p:spPr>
        <p:txBody>
          <a:bodyPr wrap="square">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Push</a:t>
            </a:r>
          </a:p>
        </p:txBody>
      </p:sp>
      <p:sp>
        <p:nvSpPr>
          <p:cNvPr id="45" name="矩形 44"/>
          <p:cNvSpPr/>
          <p:nvPr/>
        </p:nvSpPr>
        <p:spPr bwMode="gray">
          <a:xfrm>
            <a:off x="1286451" y="3609350"/>
            <a:ext cx="575271" cy="289155"/>
          </a:xfrm>
          <a:prstGeom prst="rect">
            <a:avLst/>
          </a:prstGeom>
          <a:solidFill>
            <a:schemeClr val="bg1">
              <a:lumMod val="9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IP</a:t>
            </a:r>
          </a:p>
        </p:txBody>
      </p:sp>
      <p:sp>
        <p:nvSpPr>
          <p:cNvPr id="46" name="矩形 45"/>
          <p:cNvSpPr/>
          <p:nvPr/>
        </p:nvSpPr>
        <p:spPr bwMode="gray">
          <a:xfrm>
            <a:off x="894522" y="3609350"/>
            <a:ext cx="477209" cy="289155"/>
          </a:xfrm>
          <a:prstGeom prst="rect">
            <a:avLst/>
          </a:prstGeom>
          <a:solidFill>
            <a:srgbClr val="FFF2CC"/>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eaLnBrk="0" fontAlgn="ctr" hangingPunct="0"/>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400</a:t>
            </a:r>
          </a:p>
        </p:txBody>
      </p:sp>
      <p:sp>
        <p:nvSpPr>
          <p:cNvPr id="47" name="矩形 46"/>
          <p:cNvSpPr/>
          <p:nvPr/>
        </p:nvSpPr>
        <p:spPr bwMode="gray">
          <a:xfrm>
            <a:off x="2644833" y="3609350"/>
            <a:ext cx="493033" cy="289155"/>
          </a:xfrm>
          <a:prstGeom prst="rect">
            <a:avLst/>
          </a:prstGeom>
          <a:solidFill>
            <a:srgbClr val="FFF2CC"/>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eaLnBrk="0" fontAlgn="ctr" hangingPunct="0"/>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300</a:t>
            </a:r>
          </a:p>
        </p:txBody>
      </p:sp>
      <p:pic>
        <p:nvPicPr>
          <p:cNvPr id="48" name="图片 47"/>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922794" y="2851377"/>
            <a:ext cx="540000" cy="442800"/>
          </a:xfrm>
          <a:prstGeom prst="rect">
            <a:avLst/>
          </a:prstGeom>
        </p:spPr>
      </p:pic>
      <p:pic>
        <p:nvPicPr>
          <p:cNvPr id="49" name="图片 48"/>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922794" y="3996057"/>
            <a:ext cx="540000" cy="442800"/>
          </a:xfrm>
          <a:prstGeom prst="rect">
            <a:avLst/>
          </a:prstGeom>
        </p:spPr>
      </p:pic>
      <p:sp>
        <p:nvSpPr>
          <p:cNvPr id="26" name="文本框 25"/>
          <p:cNvSpPr txBox="1"/>
          <p:nvPr/>
        </p:nvSpPr>
        <p:spPr bwMode="gray">
          <a:xfrm>
            <a:off x="747146" y="4519983"/>
            <a:ext cx="3366108" cy="1384995"/>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When an IP packet enters an MPLS domain, the ingress adds a label between the Layer 2 frame header and IP header of the packet. When the packet reaches a transit node, the transit node can also add a new label at the top of the label stack.</a:t>
            </a:r>
          </a:p>
        </p:txBody>
      </p:sp>
      <p:grpSp>
        <p:nvGrpSpPr>
          <p:cNvPr id="51" name="组合 50"/>
          <p:cNvGrpSpPr/>
          <p:nvPr/>
        </p:nvGrpSpPr>
        <p:grpSpPr bwMode="gray">
          <a:xfrm>
            <a:off x="4517773" y="2255124"/>
            <a:ext cx="3083068" cy="1021273"/>
            <a:chOff x="1500135" y="3655959"/>
            <a:chExt cx="3083068" cy="1021273"/>
          </a:xfrm>
        </p:grpSpPr>
        <p:cxnSp>
          <p:nvCxnSpPr>
            <p:cNvPr id="52" name="直接连接符 60"/>
            <p:cNvCxnSpPr/>
            <p:nvPr/>
          </p:nvCxnSpPr>
          <p:spPr bwMode="gray">
            <a:xfrm>
              <a:off x="2449193" y="3973970"/>
              <a:ext cx="1224000" cy="0"/>
            </a:xfrm>
            <a:prstGeom prst="line">
              <a:avLst/>
            </a:prstGeom>
            <a:ln w="1905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53" name="矩形 61"/>
            <p:cNvSpPr/>
            <p:nvPr/>
          </p:nvSpPr>
          <p:spPr bwMode="gray">
            <a:xfrm>
              <a:off x="4042001" y="3829394"/>
              <a:ext cx="541202" cy="289155"/>
            </a:xfrm>
            <a:prstGeom prst="rect">
              <a:avLst/>
            </a:prstGeom>
            <a:solidFill>
              <a:schemeClr val="bg1">
                <a:lumMod val="9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IP</a:t>
              </a:r>
            </a:p>
          </p:txBody>
        </p:sp>
        <p:sp>
          <p:nvSpPr>
            <p:cNvPr id="54" name="矩形 62"/>
            <p:cNvSpPr/>
            <p:nvPr/>
          </p:nvSpPr>
          <p:spPr bwMode="gray">
            <a:xfrm>
              <a:off x="3656034" y="3829394"/>
              <a:ext cx="448948" cy="289155"/>
            </a:xfrm>
            <a:prstGeom prst="rect">
              <a:avLst/>
            </a:prstGeom>
            <a:solidFill>
              <a:srgbClr val="FFF2CC"/>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eaLnBrk="0" fontAlgn="ctr" hangingPunct="0"/>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300</a:t>
              </a:r>
            </a:p>
          </p:txBody>
        </p:sp>
        <p:sp>
          <p:nvSpPr>
            <p:cNvPr id="55" name="矩形 63"/>
            <p:cNvSpPr/>
            <p:nvPr/>
          </p:nvSpPr>
          <p:spPr bwMode="gray">
            <a:xfrm>
              <a:off x="2811850" y="3655959"/>
              <a:ext cx="585039" cy="246221"/>
            </a:xfrm>
            <a:prstGeom prst="rect">
              <a:avLst/>
            </a:prstGeom>
          </p:spPr>
          <p:txBody>
            <a:bodyPr wrap="square">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Swap</a:t>
              </a:r>
            </a:p>
          </p:txBody>
        </p:sp>
        <p:sp>
          <p:nvSpPr>
            <p:cNvPr id="56" name="矩形 39"/>
            <p:cNvSpPr/>
            <p:nvPr/>
          </p:nvSpPr>
          <p:spPr bwMode="gray">
            <a:xfrm>
              <a:off x="1876759" y="3829394"/>
              <a:ext cx="603359" cy="289155"/>
            </a:xfrm>
            <a:prstGeom prst="rect">
              <a:avLst/>
            </a:prstGeom>
            <a:solidFill>
              <a:schemeClr val="bg1">
                <a:lumMod val="9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IP</a:t>
              </a:r>
            </a:p>
          </p:txBody>
        </p:sp>
        <p:sp>
          <p:nvSpPr>
            <p:cNvPr id="57" name="矩形 43"/>
            <p:cNvSpPr/>
            <p:nvPr/>
          </p:nvSpPr>
          <p:spPr bwMode="gray">
            <a:xfrm>
              <a:off x="1500135" y="3829394"/>
              <a:ext cx="500509" cy="289155"/>
            </a:xfrm>
            <a:prstGeom prst="rect">
              <a:avLst/>
            </a:prstGeom>
            <a:solidFill>
              <a:srgbClr val="FFF2CC"/>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eaLnBrk="0" fontAlgn="ctr" hangingPunct="0"/>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200</a:t>
              </a:r>
            </a:p>
          </p:txBody>
        </p:sp>
        <p:pic>
          <p:nvPicPr>
            <p:cNvPr id="58" name="图片 57"/>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746723" y="4234432"/>
              <a:ext cx="540000" cy="442800"/>
            </a:xfrm>
            <a:prstGeom prst="rect">
              <a:avLst/>
            </a:prstGeom>
          </p:spPr>
        </p:pic>
      </p:grpSp>
      <p:grpSp>
        <p:nvGrpSpPr>
          <p:cNvPr id="28" name="组合 27"/>
          <p:cNvGrpSpPr/>
          <p:nvPr/>
        </p:nvGrpSpPr>
        <p:grpSpPr bwMode="gray">
          <a:xfrm>
            <a:off x="4404608" y="3424513"/>
            <a:ext cx="3232026" cy="1021025"/>
            <a:chOff x="5351152" y="3656207"/>
            <a:chExt cx="3232026" cy="1021025"/>
          </a:xfrm>
        </p:grpSpPr>
        <p:cxnSp>
          <p:nvCxnSpPr>
            <p:cNvPr id="59" name="直接连接符 51"/>
            <p:cNvCxnSpPr/>
            <p:nvPr/>
          </p:nvCxnSpPr>
          <p:spPr bwMode="gray">
            <a:xfrm>
              <a:off x="6576568" y="3974218"/>
              <a:ext cx="720000" cy="0"/>
            </a:xfrm>
            <a:prstGeom prst="line">
              <a:avLst/>
            </a:prstGeom>
            <a:ln w="1905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60" name="矩形 52"/>
            <p:cNvSpPr/>
            <p:nvPr/>
          </p:nvSpPr>
          <p:spPr bwMode="gray">
            <a:xfrm>
              <a:off x="8044661" y="3829642"/>
              <a:ext cx="538517" cy="289155"/>
            </a:xfrm>
            <a:prstGeom prst="rect">
              <a:avLst/>
            </a:prstGeom>
            <a:solidFill>
              <a:schemeClr val="bg1">
                <a:lumMod val="9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IP</a:t>
              </a:r>
            </a:p>
          </p:txBody>
        </p:sp>
        <p:sp>
          <p:nvSpPr>
            <p:cNvPr id="61" name="矩形 64"/>
            <p:cNvSpPr/>
            <p:nvPr/>
          </p:nvSpPr>
          <p:spPr bwMode="gray">
            <a:xfrm>
              <a:off x="7638196" y="3829642"/>
              <a:ext cx="446720" cy="289155"/>
            </a:xfrm>
            <a:prstGeom prst="rect">
              <a:avLst/>
            </a:prstGeom>
            <a:solidFill>
              <a:srgbClr val="FFF2CC"/>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eaLnBrk="0" fontAlgn="ctr" hangingPunct="0"/>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400</a:t>
              </a:r>
            </a:p>
          </p:txBody>
        </p:sp>
        <p:sp>
          <p:nvSpPr>
            <p:cNvPr id="62" name="矩形 65"/>
            <p:cNvSpPr/>
            <p:nvPr/>
          </p:nvSpPr>
          <p:spPr bwMode="gray">
            <a:xfrm>
              <a:off x="6735122" y="3656207"/>
              <a:ext cx="586125" cy="246221"/>
            </a:xfrm>
            <a:prstGeom prst="rect">
              <a:avLst/>
            </a:prstGeom>
          </p:spPr>
          <p:txBody>
            <a:bodyPr wrap="square">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Swap</a:t>
              </a:r>
            </a:p>
          </p:txBody>
        </p:sp>
        <p:sp>
          <p:nvSpPr>
            <p:cNvPr id="63" name="矩形 68"/>
            <p:cNvSpPr/>
            <p:nvPr/>
          </p:nvSpPr>
          <p:spPr bwMode="gray">
            <a:xfrm>
              <a:off x="7231796" y="3829642"/>
              <a:ext cx="446720" cy="289155"/>
            </a:xfrm>
            <a:prstGeom prst="rect">
              <a:avLst/>
            </a:prstGeom>
            <a:solidFill>
              <a:srgbClr val="FFF2CC"/>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eaLnBrk="0" fontAlgn="ctr" hangingPunct="0"/>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300</a:t>
              </a:r>
            </a:p>
          </p:txBody>
        </p:sp>
        <p:sp>
          <p:nvSpPr>
            <p:cNvPr id="64" name="矩形 69"/>
            <p:cNvSpPr/>
            <p:nvPr/>
          </p:nvSpPr>
          <p:spPr bwMode="gray">
            <a:xfrm>
              <a:off x="6209786" y="3829642"/>
              <a:ext cx="489992" cy="289155"/>
            </a:xfrm>
            <a:prstGeom prst="rect">
              <a:avLst/>
            </a:prstGeom>
            <a:solidFill>
              <a:schemeClr val="bg1">
                <a:lumMod val="9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IP</a:t>
              </a:r>
            </a:p>
          </p:txBody>
        </p:sp>
        <p:sp>
          <p:nvSpPr>
            <p:cNvPr id="65" name="矩形 70"/>
            <p:cNvSpPr/>
            <p:nvPr/>
          </p:nvSpPr>
          <p:spPr bwMode="gray">
            <a:xfrm>
              <a:off x="5757552" y="3829642"/>
              <a:ext cx="452235" cy="289155"/>
            </a:xfrm>
            <a:prstGeom prst="rect">
              <a:avLst/>
            </a:prstGeom>
            <a:solidFill>
              <a:srgbClr val="FFF2CC"/>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eaLnBrk="0" fontAlgn="ctr" hangingPunct="0"/>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400</a:t>
              </a:r>
            </a:p>
          </p:txBody>
        </p:sp>
        <p:sp>
          <p:nvSpPr>
            <p:cNvPr id="66" name="矩形 71"/>
            <p:cNvSpPr/>
            <p:nvPr/>
          </p:nvSpPr>
          <p:spPr bwMode="gray">
            <a:xfrm>
              <a:off x="5351152" y="3829642"/>
              <a:ext cx="452235" cy="289155"/>
            </a:xfrm>
            <a:prstGeom prst="rect">
              <a:avLst/>
            </a:prstGeom>
            <a:solidFill>
              <a:srgbClr val="FFF2CC"/>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eaLnBrk="0" fontAlgn="ctr" hangingPunct="0"/>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200</a:t>
              </a:r>
            </a:p>
          </p:txBody>
        </p:sp>
        <p:pic>
          <p:nvPicPr>
            <p:cNvPr id="67" name="图片 66"/>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6720869" y="4234432"/>
              <a:ext cx="540000" cy="442800"/>
            </a:xfrm>
            <a:prstGeom prst="rect">
              <a:avLst/>
            </a:prstGeom>
          </p:spPr>
        </p:pic>
      </p:grpSp>
      <p:sp>
        <p:nvSpPr>
          <p:cNvPr id="68" name="文本框 67"/>
          <p:cNvSpPr txBox="1"/>
          <p:nvPr/>
        </p:nvSpPr>
        <p:spPr bwMode="gray">
          <a:xfrm>
            <a:off x="4342147" y="4539033"/>
            <a:ext cx="3366108" cy="1061829"/>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When the packet is forwarded inside the MPLS domain, a transit node searches the label forwarding table and replaces the top label with the label that is assigned by the next hop.</a:t>
            </a:r>
          </a:p>
        </p:txBody>
      </p:sp>
      <p:cxnSp>
        <p:nvCxnSpPr>
          <p:cNvPr id="69" name="直接连接符 41"/>
          <p:cNvCxnSpPr/>
          <p:nvPr/>
        </p:nvCxnSpPr>
        <p:spPr bwMode="gray">
          <a:xfrm>
            <a:off x="9254049" y="2573133"/>
            <a:ext cx="1178910" cy="0"/>
          </a:xfrm>
          <a:prstGeom prst="line">
            <a:avLst/>
          </a:prstGeom>
          <a:ln w="1905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70" name="矩形 42"/>
          <p:cNvSpPr/>
          <p:nvPr/>
        </p:nvSpPr>
        <p:spPr bwMode="gray">
          <a:xfrm>
            <a:off x="10442665" y="2428557"/>
            <a:ext cx="489992" cy="289155"/>
          </a:xfrm>
          <a:prstGeom prst="rect">
            <a:avLst/>
          </a:prstGeom>
          <a:solidFill>
            <a:schemeClr val="bg1">
              <a:lumMod val="9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IP</a:t>
            </a:r>
          </a:p>
        </p:txBody>
      </p:sp>
      <p:sp>
        <p:nvSpPr>
          <p:cNvPr id="71" name="矩形 44"/>
          <p:cNvSpPr/>
          <p:nvPr/>
        </p:nvSpPr>
        <p:spPr bwMode="gray">
          <a:xfrm>
            <a:off x="9561295" y="2312272"/>
            <a:ext cx="515651" cy="246221"/>
          </a:xfrm>
          <a:prstGeom prst="rect">
            <a:avLst/>
          </a:prstGeom>
        </p:spPr>
        <p:txBody>
          <a:bodyPr wrap="square">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Pop</a:t>
            </a:r>
          </a:p>
        </p:txBody>
      </p:sp>
      <p:sp>
        <p:nvSpPr>
          <p:cNvPr id="72" name="矩形 45"/>
          <p:cNvSpPr/>
          <p:nvPr/>
        </p:nvSpPr>
        <p:spPr bwMode="gray">
          <a:xfrm>
            <a:off x="8776757" y="2428557"/>
            <a:ext cx="489992" cy="289155"/>
          </a:xfrm>
          <a:prstGeom prst="rect">
            <a:avLst/>
          </a:prstGeom>
          <a:solidFill>
            <a:schemeClr val="bg1">
              <a:lumMod val="9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IP</a:t>
            </a:r>
          </a:p>
        </p:txBody>
      </p:sp>
      <p:sp>
        <p:nvSpPr>
          <p:cNvPr id="73" name="矩形 46"/>
          <p:cNvSpPr/>
          <p:nvPr/>
        </p:nvSpPr>
        <p:spPr bwMode="gray">
          <a:xfrm>
            <a:off x="8298537" y="2428557"/>
            <a:ext cx="478222" cy="289155"/>
          </a:xfrm>
          <a:prstGeom prst="rect">
            <a:avLst/>
          </a:prstGeom>
          <a:solidFill>
            <a:srgbClr val="FFF2CC"/>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eaLnBrk="0" fontAlgn="ctr" hangingPunct="0"/>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300</a:t>
            </a:r>
          </a:p>
        </p:txBody>
      </p:sp>
      <p:pic>
        <p:nvPicPr>
          <p:cNvPr id="74" name="图片 73"/>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9514304" y="2847470"/>
            <a:ext cx="540000" cy="442800"/>
          </a:xfrm>
          <a:prstGeom prst="rect">
            <a:avLst/>
          </a:prstGeom>
        </p:spPr>
      </p:pic>
      <p:cxnSp>
        <p:nvCxnSpPr>
          <p:cNvPr id="75" name="直接连接符 48"/>
          <p:cNvCxnSpPr/>
          <p:nvPr/>
        </p:nvCxnSpPr>
        <p:spPr bwMode="gray">
          <a:xfrm>
            <a:off x="9361865" y="3772601"/>
            <a:ext cx="756000" cy="0"/>
          </a:xfrm>
          <a:prstGeom prst="line">
            <a:avLst/>
          </a:prstGeom>
          <a:ln w="1905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76" name="矩形 50"/>
          <p:cNvSpPr/>
          <p:nvPr/>
        </p:nvSpPr>
        <p:spPr bwMode="gray">
          <a:xfrm>
            <a:off x="9541338" y="3492690"/>
            <a:ext cx="535608" cy="246221"/>
          </a:xfrm>
          <a:prstGeom prst="rect">
            <a:avLst/>
          </a:prstGeom>
        </p:spPr>
        <p:txBody>
          <a:bodyPr wrap="square">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Pop</a:t>
            </a:r>
          </a:p>
        </p:txBody>
      </p:sp>
      <p:sp>
        <p:nvSpPr>
          <p:cNvPr id="77" name="矩形 53"/>
          <p:cNvSpPr/>
          <p:nvPr/>
        </p:nvSpPr>
        <p:spPr bwMode="gray">
          <a:xfrm>
            <a:off x="8884573" y="3611341"/>
            <a:ext cx="489992" cy="289155"/>
          </a:xfrm>
          <a:prstGeom prst="rect">
            <a:avLst/>
          </a:prstGeom>
          <a:solidFill>
            <a:schemeClr val="bg1">
              <a:lumMod val="9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IP</a:t>
            </a:r>
          </a:p>
        </p:txBody>
      </p:sp>
      <p:sp>
        <p:nvSpPr>
          <p:cNvPr id="78" name="矩形 54"/>
          <p:cNvSpPr/>
          <p:nvPr/>
        </p:nvSpPr>
        <p:spPr bwMode="gray">
          <a:xfrm>
            <a:off x="8396983" y="3611341"/>
            <a:ext cx="487592" cy="289155"/>
          </a:xfrm>
          <a:prstGeom prst="rect">
            <a:avLst/>
          </a:prstGeom>
          <a:solidFill>
            <a:srgbClr val="FFF2CC"/>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eaLnBrk="0" fontAlgn="ctr" hangingPunct="0"/>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400</a:t>
            </a:r>
          </a:p>
        </p:txBody>
      </p:sp>
      <p:sp>
        <p:nvSpPr>
          <p:cNvPr id="79" name="矩形 55"/>
          <p:cNvSpPr/>
          <p:nvPr/>
        </p:nvSpPr>
        <p:spPr bwMode="gray">
          <a:xfrm>
            <a:off x="7990583" y="3611341"/>
            <a:ext cx="487592" cy="289155"/>
          </a:xfrm>
          <a:prstGeom prst="rect">
            <a:avLst/>
          </a:prstGeom>
          <a:solidFill>
            <a:srgbClr val="FFF2CC"/>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eaLnBrk="0" fontAlgn="ctr" hangingPunct="0"/>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300</a:t>
            </a:r>
          </a:p>
        </p:txBody>
      </p:sp>
      <p:sp>
        <p:nvSpPr>
          <p:cNvPr id="80" name="矩形 56"/>
          <p:cNvSpPr/>
          <p:nvPr/>
        </p:nvSpPr>
        <p:spPr bwMode="gray">
          <a:xfrm>
            <a:off x="10549274" y="3611341"/>
            <a:ext cx="531067" cy="289155"/>
          </a:xfrm>
          <a:prstGeom prst="rect">
            <a:avLst/>
          </a:prstGeom>
          <a:solidFill>
            <a:schemeClr val="bg1">
              <a:lumMod val="9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IP</a:t>
            </a:r>
          </a:p>
        </p:txBody>
      </p:sp>
      <p:sp>
        <p:nvSpPr>
          <p:cNvPr id="81" name="矩形 57"/>
          <p:cNvSpPr/>
          <p:nvPr/>
        </p:nvSpPr>
        <p:spPr bwMode="gray">
          <a:xfrm>
            <a:off x="10137325" y="3611341"/>
            <a:ext cx="440540" cy="289155"/>
          </a:xfrm>
          <a:prstGeom prst="rect">
            <a:avLst/>
          </a:prstGeom>
          <a:solidFill>
            <a:srgbClr val="FFF2CC"/>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eaLnBrk="0" fontAlgn="ctr" hangingPunct="0"/>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400</a:t>
            </a:r>
          </a:p>
        </p:txBody>
      </p:sp>
      <p:pic>
        <p:nvPicPr>
          <p:cNvPr id="82" name="图片 81"/>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9536946" y="4027888"/>
            <a:ext cx="540000" cy="442800"/>
          </a:xfrm>
          <a:prstGeom prst="rect">
            <a:avLst/>
          </a:prstGeom>
        </p:spPr>
      </p:pic>
      <p:sp>
        <p:nvSpPr>
          <p:cNvPr id="83" name="文本框 82"/>
          <p:cNvSpPr txBox="1"/>
          <p:nvPr/>
        </p:nvSpPr>
        <p:spPr bwMode="gray">
          <a:xfrm>
            <a:off x="7965772" y="4539033"/>
            <a:ext cx="3366108" cy="705642"/>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Before the packet leaves the MPLS domain, the egress removes the label of the MPLS packet.</a:t>
            </a:r>
          </a:p>
        </p:txBody>
      </p:sp>
    </p:spTree>
    <p:extLst>
      <p:ext uri="{BB962C8B-B14F-4D97-AF65-F5344CB8AC3E}">
        <p14:creationId xmlns:p14="http://schemas.microsoft.com/office/powerpoint/2010/main" val="321734015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bwMode="gray"/>
        <p:txBody>
          <a:bodyPr/>
          <a:lstStyle/>
          <a:p>
            <a:r>
              <a:rPr lang="en-US" dirty="0" smtClean="0">
                <a:solidFill>
                  <a:schemeClr val="bg1">
                    <a:lumMod val="50000"/>
                  </a:schemeClr>
                </a:solidFill>
                <a:sym typeface="Huawei Sans" panose="020C0503030203020204" pitchFamily="34" charset="0"/>
              </a:rPr>
              <a:t>MPLS Basics</a:t>
            </a:r>
          </a:p>
          <a:p>
            <a:r>
              <a:rPr lang="en-US" b="1" dirty="0" smtClean="0">
                <a:sym typeface="Huawei Sans" panose="020C0503030203020204" pitchFamily="34" charset="0"/>
              </a:rPr>
              <a:t>MPLS Forwarding</a:t>
            </a:r>
          </a:p>
          <a:p>
            <a:r>
              <a:rPr lang="en-US" dirty="0" smtClean="0">
                <a:solidFill>
                  <a:schemeClr val="bg1">
                    <a:lumMod val="50000"/>
                  </a:schemeClr>
                </a:solidFill>
                <a:sym typeface="Huawei Sans" panose="020C0503030203020204" pitchFamily="34" charset="0"/>
              </a:rPr>
              <a:t>Static LSP Configuration</a:t>
            </a:r>
            <a:endParaRPr lang="en-US" dirty="0">
              <a:solidFill>
                <a:schemeClr val="bg1">
                  <a:lumMod val="50000"/>
                </a:schemeClr>
              </a:solidFill>
              <a:sym typeface="Huawei Sans" panose="020C0503030203020204" pitchFamily="34" charset="0"/>
            </a:endParaRPr>
          </a:p>
        </p:txBody>
      </p:sp>
    </p:spTree>
    <p:extLst>
      <p:ext uri="{BB962C8B-B14F-4D97-AF65-F5344CB8AC3E}">
        <p14:creationId xmlns:p14="http://schemas.microsoft.com/office/powerpoint/2010/main" val="160838401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bwMode="gray"/>
        <p:txBody>
          <a:bodyPr/>
          <a:lstStyle/>
          <a:p>
            <a:r>
              <a:rPr lang="en-US" smtClean="0">
                <a:sym typeface="Huawei Sans" panose="020C0503030203020204" pitchFamily="34" charset="0"/>
              </a:rPr>
              <a:t>MPLS Forwarding Overview</a:t>
            </a:r>
            <a:endParaRPr lang="en-US" dirty="0">
              <a:sym typeface="Huawei Sans" panose="020C0503030203020204" pitchFamily="34" charset="0"/>
            </a:endParaRPr>
          </a:p>
        </p:txBody>
      </p:sp>
      <p:sp>
        <p:nvSpPr>
          <p:cNvPr id="5" name="文本占位符 4"/>
          <p:cNvSpPr>
            <a:spLocks noGrp="1"/>
          </p:cNvSpPr>
          <p:nvPr>
            <p:ph type="body" sz="quarter" idx="10"/>
          </p:nvPr>
        </p:nvSpPr>
        <p:spPr bwMode="gray">
          <a:xfrm>
            <a:off x="455612" y="1052514"/>
            <a:ext cx="11293476" cy="1867356"/>
          </a:xfrm>
        </p:spPr>
        <p:txBody>
          <a:bodyPr/>
          <a:lstStyle/>
          <a:p>
            <a:r>
              <a:rPr lang="en-US" sz="1400" dirty="0" smtClean="0">
                <a:sym typeface="Huawei Sans" panose="020C0503030203020204" pitchFamily="34" charset="0"/>
              </a:rPr>
              <a:t>The essence of MPLS forwarding is to categorize a packet into the corresponding FEC and forward it based on the LSP pre-established for this FEC.</a:t>
            </a:r>
          </a:p>
          <a:p>
            <a:pPr lvl="1"/>
            <a:r>
              <a:rPr lang="en-US" sz="1200" dirty="0" smtClean="0">
                <a:sym typeface="Huawei Sans" panose="020C0503030203020204" pitchFamily="34" charset="0"/>
              </a:rPr>
              <a:t>For the entire MPLS domain, an LSP is the path through which a packet enters and leaves the domain. An LSP can be considered as an ordered set of LSRs.</a:t>
            </a:r>
          </a:p>
          <a:p>
            <a:pPr lvl="1"/>
            <a:r>
              <a:rPr lang="en-US" sz="1200" dirty="0" smtClean="0">
                <a:sym typeface="Huawei Sans" panose="020C0503030203020204" pitchFamily="34" charset="0"/>
              </a:rPr>
              <a:t>For a single LSR, it needs to establish a label forwarding table, use labels to identify FECs, and bind label processing and forwarding behaviors </a:t>
            </a:r>
            <a:r>
              <a:rPr lang="en-US" altLang="zh-CN" sz="1200" dirty="0" smtClean="0">
                <a:sym typeface="Huawei Sans" panose="020C0503030203020204" pitchFamily="34" charset="0"/>
              </a:rPr>
              <a:t>to</a:t>
            </a:r>
            <a:r>
              <a:rPr lang="en-US" sz="1200" dirty="0" smtClean="0">
                <a:sym typeface="Huawei Sans" panose="020C0503030203020204" pitchFamily="34" charset="0"/>
              </a:rPr>
              <a:t> the FECs.</a:t>
            </a:r>
            <a:endParaRPr lang="en-US" sz="1200" dirty="0">
              <a:sym typeface="Huawei Sans" panose="020C0503030203020204" pitchFamily="34" charset="0"/>
            </a:endParaRPr>
          </a:p>
        </p:txBody>
      </p:sp>
      <p:sp>
        <p:nvSpPr>
          <p:cNvPr id="71" name="Rounded Rectangle 36"/>
          <p:cNvSpPr/>
          <p:nvPr/>
        </p:nvSpPr>
        <p:spPr bwMode="gray">
          <a:xfrm>
            <a:off x="743633" y="3991425"/>
            <a:ext cx="10714894" cy="669164"/>
          </a:xfrm>
          <a:prstGeom prst="roundRect">
            <a:avLst>
              <a:gd name="adj" fmla="val 5020"/>
            </a:avLst>
          </a:prstGeom>
          <a:solidFill>
            <a:srgbClr val="E4F6F8"/>
          </a:solidFill>
          <a:ln w="19050" cap="flat" cmpd="sng" algn="ctr">
            <a:solidFill>
              <a:srgbClr val="94DAE2"/>
            </a:solidFill>
            <a:prstDash val="solid"/>
            <a:miter lim="800000"/>
          </a:ln>
          <a:effectLst/>
        </p:spPr>
        <p:txBody>
          <a:bodyPr wrap="square" rtlCol="0" anchor="ctr">
            <a:noAutofit/>
          </a:bodyPr>
          <a:lstStyle/>
          <a:p>
            <a:pPr algn="ctr" defTabSz="914400" fontAlgn="ctr"/>
            <a:endParaRPr lang="zh-CN" altLang="en-US" ker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 name="直接连接符 2"/>
          <p:cNvCxnSpPr/>
          <p:nvPr/>
        </p:nvCxnSpPr>
        <p:spPr bwMode="gray">
          <a:xfrm>
            <a:off x="1530270" y="3276757"/>
            <a:ext cx="0" cy="28800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6" name="直接连接符 85"/>
          <p:cNvCxnSpPr/>
          <p:nvPr/>
        </p:nvCxnSpPr>
        <p:spPr bwMode="gray">
          <a:xfrm>
            <a:off x="4561782" y="3276757"/>
            <a:ext cx="0" cy="255757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4" name="直接连接符 93"/>
          <p:cNvCxnSpPr/>
          <p:nvPr/>
        </p:nvCxnSpPr>
        <p:spPr bwMode="gray">
          <a:xfrm>
            <a:off x="7593294" y="3276756"/>
            <a:ext cx="0" cy="207354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0" name="直接连接符 99"/>
          <p:cNvCxnSpPr/>
          <p:nvPr/>
        </p:nvCxnSpPr>
        <p:spPr bwMode="gray">
          <a:xfrm>
            <a:off x="10624806" y="3276757"/>
            <a:ext cx="0" cy="28800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0" name="直接连接符 4"/>
          <p:cNvCxnSpPr/>
          <p:nvPr/>
        </p:nvCxnSpPr>
        <p:spPr bwMode="gray">
          <a:xfrm>
            <a:off x="1806131" y="4300314"/>
            <a:ext cx="8532000" cy="0"/>
          </a:xfrm>
          <a:prstGeom prst="line">
            <a:avLst/>
          </a:prstGeom>
          <a:ln w="22225">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75" name="组合 74"/>
          <p:cNvGrpSpPr/>
          <p:nvPr/>
        </p:nvGrpSpPr>
        <p:grpSpPr bwMode="gray">
          <a:xfrm>
            <a:off x="4303079" y="4075283"/>
            <a:ext cx="889719" cy="550542"/>
            <a:chOff x="3491651" y="4129784"/>
            <a:chExt cx="889719" cy="550542"/>
          </a:xfrm>
        </p:grpSpPr>
        <p:sp>
          <p:nvSpPr>
            <p:cNvPr id="61" name="TextBox 43"/>
            <p:cNvSpPr txBox="1"/>
            <p:nvPr/>
          </p:nvSpPr>
          <p:spPr bwMode="gray">
            <a:xfrm>
              <a:off x="3975490" y="4372549"/>
              <a:ext cx="405880" cy="307777"/>
            </a:xfrm>
            <a:prstGeom prst="rect">
              <a:avLst/>
            </a:prstGeom>
            <a:noFill/>
          </p:spPr>
          <p:txBody>
            <a:bodyPr wrap="square" rtlCol="0">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R2</a:t>
              </a:r>
            </a:p>
          </p:txBody>
        </p:sp>
        <p:pic>
          <p:nvPicPr>
            <p:cNvPr id="64" name="图片 63"/>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491651" y="4129784"/>
              <a:ext cx="540000" cy="442800"/>
            </a:xfrm>
            <a:prstGeom prst="rect">
              <a:avLst/>
            </a:prstGeom>
          </p:spPr>
        </p:pic>
      </p:grpSp>
      <p:grpSp>
        <p:nvGrpSpPr>
          <p:cNvPr id="77" name="组合 76"/>
          <p:cNvGrpSpPr/>
          <p:nvPr/>
        </p:nvGrpSpPr>
        <p:grpSpPr bwMode="gray">
          <a:xfrm>
            <a:off x="7327989" y="4071499"/>
            <a:ext cx="889720" cy="563548"/>
            <a:chOff x="8036238" y="4126000"/>
            <a:chExt cx="889720" cy="563548"/>
          </a:xfrm>
        </p:grpSpPr>
        <p:sp>
          <p:nvSpPr>
            <p:cNvPr id="63" name="TextBox 48"/>
            <p:cNvSpPr txBox="1"/>
            <p:nvPr/>
          </p:nvSpPr>
          <p:spPr bwMode="gray">
            <a:xfrm>
              <a:off x="8520078" y="4381771"/>
              <a:ext cx="405880" cy="307777"/>
            </a:xfrm>
            <a:prstGeom prst="rect">
              <a:avLst/>
            </a:prstGeom>
            <a:noFill/>
          </p:spPr>
          <p:txBody>
            <a:bodyPr wrap="square" rtlCol="0">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R3</a:t>
              </a:r>
            </a:p>
          </p:txBody>
        </p:sp>
        <p:pic>
          <p:nvPicPr>
            <p:cNvPr id="66" name="图片 65"/>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8036238" y="4126000"/>
              <a:ext cx="540000" cy="442800"/>
            </a:xfrm>
            <a:prstGeom prst="rect">
              <a:avLst/>
            </a:prstGeom>
          </p:spPr>
        </p:pic>
      </p:grpSp>
      <p:grpSp>
        <p:nvGrpSpPr>
          <p:cNvPr id="76" name="组合 75"/>
          <p:cNvGrpSpPr/>
          <p:nvPr/>
        </p:nvGrpSpPr>
        <p:grpSpPr bwMode="gray">
          <a:xfrm>
            <a:off x="1263727" y="4085408"/>
            <a:ext cx="904161" cy="521666"/>
            <a:chOff x="1219357" y="4139909"/>
            <a:chExt cx="904161" cy="521666"/>
          </a:xfrm>
        </p:grpSpPr>
        <p:pic>
          <p:nvPicPr>
            <p:cNvPr id="67" name="图片 66"/>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219357" y="4139909"/>
              <a:ext cx="540000" cy="442800"/>
            </a:xfrm>
            <a:prstGeom prst="rect">
              <a:avLst/>
            </a:prstGeom>
          </p:spPr>
        </p:pic>
        <p:sp>
          <p:nvSpPr>
            <p:cNvPr id="69" name="TextBox 43"/>
            <p:cNvSpPr txBox="1"/>
            <p:nvPr/>
          </p:nvSpPr>
          <p:spPr bwMode="gray">
            <a:xfrm>
              <a:off x="1717638" y="4353798"/>
              <a:ext cx="405880" cy="307777"/>
            </a:xfrm>
            <a:prstGeom prst="rect">
              <a:avLst/>
            </a:prstGeom>
            <a:noFill/>
          </p:spPr>
          <p:txBody>
            <a:bodyPr wrap="square" rtlCol="0">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R1</a:t>
              </a:r>
            </a:p>
          </p:txBody>
        </p:sp>
      </p:grpSp>
      <p:grpSp>
        <p:nvGrpSpPr>
          <p:cNvPr id="78" name="组合 77"/>
          <p:cNvGrpSpPr/>
          <p:nvPr/>
        </p:nvGrpSpPr>
        <p:grpSpPr bwMode="gray">
          <a:xfrm>
            <a:off x="10352901" y="4078914"/>
            <a:ext cx="895904" cy="544774"/>
            <a:chOff x="10308531" y="4133415"/>
            <a:chExt cx="895904" cy="544774"/>
          </a:xfrm>
        </p:grpSpPr>
        <p:pic>
          <p:nvPicPr>
            <p:cNvPr id="68" name="图片 67"/>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0308531" y="4133415"/>
              <a:ext cx="540000" cy="442800"/>
            </a:xfrm>
            <a:prstGeom prst="rect">
              <a:avLst/>
            </a:prstGeom>
          </p:spPr>
        </p:pic>
        <p:sp>
          <p:nvSpPr>
            <p:cNvPr id="70" name="TextBox 43"/>
            <p:cNvSpPr txBox="1"/>
            <p:nvPr/>
          </p:nvSpPr>
          <p:spPr bwMode="gray">
            <a:xfrm>
              <a:off x="10798555" y="4370412"/>
              <a:ext cx="405880" cy="307777"/>
            </a:xfrm>
            <a:prstGeom prst="rect">
              <a:avLst/>
            </a:prstGeom>
            <a:noFill/>
          </p:spPr>
          <p:txBody>
            <a:bodyPr wrap="square" rtlCol="0">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R4</a:t>
              </a:r>
            </a:p>
          </p:txBody>
        </p:sp>
      </p:grpSp>
      <p:sp>
        <p:nvSpPr>
          <p:cNvPr id="74" name="Rectangle 67"/>
          <p:cNvSpPr/>
          <p:nvPr/>
        </p:nvSpPr>
        <p:spPr bwMode="gray">
          <a:xfrm>
            <a:off x="5480562" y="3985122"/>
            <a:ext cx="1340432"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MPLS Domain</a:t>
            </a:r>
          </a:p>
        </p:txBody>
      </p:sp>
      <p:sp>
        <p:nvSpPr>
          <p:cNvPr id="72" name="Freeform 159"/>
          <p:cNvSpPr>
            <a:spLocks noChangeAspect="1"/>
          </p:cNvSpPr>
          <p:nvPr/>
        </p:nvSpPr>
        <p:spPr bwMode="gray">
          <a:xfrm flipH="1">
            <a:off x="841576" y="2919870"/>
            <a:ext cx="1377387" cy="72000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3" name="文本框 72"/>
          <p:cNvSpPr txBox="1"/>
          <p:nvPr/>
        </p:nvSpPr>
        <p:spPr bwMode="gray">
          <a:xfrm>
            <a:off x="981742" y="3088465"/>
            <a:ext cx="1191324" cy="378388"/>
          </a:xfrm>
          <a:prstGeom prst="rect">
            <a:avLst/>
          </a:prstGeom>
          <a:noFill/>
        </p:spPr>
        <p:txBody>
          <a:bodyPr wrap="square" rtlCol="0">
            <a:noAutofit/>
          </a:bodyPr>
          <a:lstStyle/>
          <a:p>
            <a:pPr algn="ct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IP network</a:t>
            </a:r>
          </a:p>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1.1.1.0/24</a:t>
            </a:r>
          </a:p>
        </p:txBody>
      </p:sp>
      <p:cxnSp>
        <p:nvCxnSpPr>
          <p:cNvPr id="79" name="直接连接符 55"/>
          <p:cNvCxnSpPr/>
          <p:nvPr/>
        </p:nvCxnSpPr>
        <p:spPr bwMode="gray">
          <a:xfrm>
            <a:off x="1638547" y="3561825"/>
            <a:ext cx="0" cy="513541"/>
          </a:xfrm>
          <a:prstGeom prst="line">
            <a:avLst/>
          </a:prstGeom>
          <a:ln w="3810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sp>
        <p:nvSpPr>
          <p:cNvPr id="81" name="文本框 80"/>
          <p:cNvSpPr txBox="1"/>
          <p:nvPr/>
        </p:nvSpPr>
        <p:spPr bwMode="gray">
          <a:xfrm>
            <a:off x="1618699" y="3693192"/>
            <a:ext cx="1756276" cy="338701"/>
          </a:xfrm>
          <a:prstGeom prst="rect">
            <a:avLst/>
          </a:prstGeom>
          <a:noFill/>
        </p:spPr>
        <p:txBody>
          <a:bodyPr wrap="square" rtlCol="0">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Destination: 4.4.4.4</a:t>
            </a:r>
          </a:p>
        </p:txBody>
      </p:sp>
      <p:sp>
        <p:nvSpPr>
          <p:cNvPr id="87" name="Freeform 159"/>
          <p:cNvSpPr>
            <a:spLocks noChangeAspect="1"/>
          </p:cNvSpPr>
          <p:nvPr/>
        </p:nvSpPr>
        <p:spPr bwMode="gray">
          <a:xfrm flipH="1">
            <a:off x="3873088" y="2919870"/>
            <a:ext cx="1377387" cy="72000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8" name="文本框 87"/>
          <p:cNvSpPr txBox="1"/>
          <p:nvPr/>
        </p:nvSpPr>
        <p:spPr bwMode="gray">
          <a:xfrm>
            <a:off x="4013254" y="3088465"/>
            <a:ext cx="1191324" cy="378388"/>
          </a:xfrm>
          <a:prstGeom prst="rect">
            <a:avLst/>
          </a:prstGeom>
          <a:noFill/>
        </p:spPr>
        <p:txBody>
          <a:bodyPr wrap="square" rtlCol="0">
            <a:noAutofit/>
          </a:bodyPr>
          <a:lstStyle/>
          <a:p>
            <a:pPr algn="ct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IP network</a:t>
            </a:r>
          </a:p>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2.2.2.0/24</a:t>
            </a:r>
          </a:p>
        </p:txBody>
      </p:sp>
      <p:cxnSp>
        <p:nvCxnSpPr>
          <p:cNvPr id="89" name="直接连接符 55"/>
          <p:cNvCxnSpPr/>
          <p:nvPr/>
        </p:nvCxnSpPr>
        <p:spPr bwMode="gray">
          <a:xfrm>
            <a:off x="4670059" y="3561825"/>
            <a:ext cx="0" cy="513541"/>
          </a:xfrm>
          <a:prstGeom prst="line">
            <a:avLst/>
          </a:prstGeom>
          <a:ln w="3810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sp>
        <p:nvSpPr>
          <p:cNvPr id="90" name="文本框 89"/>
          <p:cNvSpPr txBox="1"/>
          <p:nvPr/>
        </p:nvSpPr>
        <p:spPr bwMode="gray">
          <a:xfrm>
            <a:off x="4650210" y="3693192"/>
            <a:ext cx="1756277" cy="318944"/>
          </a:xfrm>
          <a:prstGeom prst="rect">
            <a:avLst/>
          </a:prstGeom>
          <a:noFill/>
        </p:spPr>
        <p:txBody>
          <a:bodyPr wrap="square" rtlCol="0">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Destination: 4.4.4.4</a:t>
            </a:r>
          </a:p>
        </p:txBody>
      </p:sp>
      <p:sp>
        <p:nvSpPr>
          <p:cNvPr id="95" name="Freeform 159"/>
          <p:cNvSpPr>
            <a:spLocks noChangeAspect="1"/>
          </p:cNvSpPr>
          <p:nvPr/>
        </p:nvSpPr>
        <p:spPr bwMode="gray">
          <a:xfrm flipH="1">
            <a:off x="6904600" y="2919870"/>
            <a:ext cx="1377387" cy="72000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6" name="文本框 95"/>
          <p:cNvSpPr txBox="1"/>
          <p:nvPr/>
        </p:nvSpPr>
        <p:spPr bwMode="gray">
          <a:xfrm>
            <a:off x="7044766" y="3088465"/>
            <a:ext cx="1191324" cy="378388"/>
          </a:xfrm>
          <a:prstGeom prst="rect">
            <a:avLst/>
          </a:prstGeom>
          <a:noFill/>
        </p:spPr>
        <p:txBody>
          <a:bodyPr wrap="square" rtlCol="0">
            <a:noAutofit/>
          </a:bodyPr>
          <a:lstStyle/>
          <a:p>
            <a:pPr algn="ct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IP network</a:t>
            </a:r>
          </a:p>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3.3.3.0/24</a:t>
            </a:r>
          </a:p>
        </p:txBody>
      </p:sp>
      <p:cxnSp>
        <p:nvCxnSpPr>
          <p:cNvPr id="97" name="直接连接符 55"/>
          <p:cNvCxnSpPr/>
          <p:nvPr/>
        </p:nvCxnSpPr>
        <p:spPr bwMode="gray">
          <a:xfrm>
            <a:off x="7701571" y="3561825"/>
            <a:ext cx="0" cy="513541"/>
          </a:xfrm>
          <a:prstGeom prst="line">
            <a:avLst/>
          </a:prstGeom>
          <a:ln w="3810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sp>
        <p:nvSpPr>
          <p:cNvPr id="98" name="文本框 97"/>
          <p:cNvSpPr txBox="1"/>
          <p:nvPr/>
        </p:nvSpPr>
        <p:spPr bwMode="gray">
          <a:xfrm>
            <a:off x="7681723" y="3693192"/>
            <a:ext cx="1804758" cy="313650"/>
          </a:xfrm>
          <a:prstGeom prst="rect">
            <a:avLst/>
          </a:prstGeom>
          <a:noFill/>
        </p:spPr>
        <p:txBody>
          <a:bodyPr wrap="square" rtlCol="0">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Destination: 4.4.4.4</a:t>
            </a:r>
          </a:p>
        </p:txBody>
      </p:sp>
      <p:sp>
        <p:nvSpPr>
          <p:cNvPr id="101" name="Freeform 159"/>
          <p:cNvSpPr>
            <a:spLocks noChangeAspect="1"/>
          </p:cNvSpPr>
          <p:nvPr/>
        </p:nvSpPr>
        <p:spPr bwMode="gray">
          <a:xfrm flipH="1">
            <a:off x="9936112" y="2919870"/>
            <a:ext cx="1377387" cy="72000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2" name="文本框 101"/>
          <p:cNvSpPr txBox="1"/>
          <p:nvPr/>
        </p:nvSpPr>
        <p:spPr bwMode="gray">
          <a:xfrm>
            <a:off x="10076278" y="3088465"/>
            <a:ext cx="1191324" cy="378388"/>
          </a:xfrm>
          <a:prstGeom prst="rect">
            <a:avLst/>
          </a:prstGeom>
          <a:noFill/>
        </p:spPr>
        <p:txBody>
          <a:bodyPr wrap="square" rtlCol="0">
            <a:noAutofit/>
          </a:bodyPr>
          <a:lstStyle/>
          <a:p>
            <a:pPr algn="ct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IP network</a:t>
            </a:r>
          </a:p>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4.4.4.0/24</a:t>
            </a:r>
          </a:p>
        </p:txBody>
      </p:sp>
      <p:cxnSp>
        <p:nvCxnSpPr>
          <p:cNvPr id="110" name="直接连接符 109"/>
          <p:cNvCxnSpPr/>
          <p:nvPr/>
        </p:nvCxnSpPr>
        <p:spPr bwMode="gray">
          <a:xfrm>
            <a:off x="1638547" y="6077169"/>
            <a:ext cx="8826971" cy="0"/>
          </a:xfrm>
          <a:prstGeom prst="line">
            <a:avLst/>
          </a:prstGeom>
          <a:ln w="12700">
            <a:solidFill>
              <a:schemeClr val="tx1"/>
            </a:solidFill>
            <a:prstDash val="lgDashDot"/>
            <a:tailEnd type="triangle"/>
          </a:ln>
        </p:spPr>
        <p:style>
          <a:lnRef idx="1">
            <a:schemeClr val="accent1"/>
          </a:lnRef>
          <a:fillRef idx="0">
            <a:schemeClr val="accent1"/>
          </a:fillRef>
          <a:effectRef idx="0">
            <a:schemeClr val="accent1"/>
          </a:effectRef>
          <a:fontRef idx="minor">
            <a:schemeClr val="tx1"/>
          </a:fontRef>
        </p:style>
      </p:cxnSp>
      <p:sp>
        <p:nvSpPr>
          <p:cNvPr id="111" name="文本框 110"/>
          <p:cNvSpPr txBox="1"/>
          <p:nvPr/>
        </p:nvSpPr>
        <p:spPr bwMode="gray">
          <a:xfrm>
            <a:off x="1561361" y="5382799"/>
            <a:ext cx="2278188" cy="738664"/>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FEC1</a:t>
            </a: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Label: 100</a:t>
            </a: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LSP1: {R1, R2, R3, R4}</a:t>
            </a:r>
          </a:p>
        </p:txBody>
      </p:sp>
      <p:cxnSp>
        <p:nvCxnSpPr>
          <p:cNvPr id="112" name="直接连接符 111"/>
          <p:cNvCxnSpPr/>
          <p:nvPr/>
        </p:nvCxnSpPr>
        <p:spPr bwMode="gray">
          <a:xfrm>
            <a:off x="4650211" y="5677938"/>
            <a:ext cx="5815307" cy="0"/>
          </a:xfrm>
          <a:prstGeom prst="line">
            <a:avLst/>
          </a:prstGeom>
          <a:ln w="12700">
            <a:solidFill>
              <a:schemeClr val="tx1"/>
            </a:solidFill>
            <a:prstDash val="lgDashDot"/>
            <a:tailEnd type="triangle"/>
          </a:ln>
        </p:spPr>
        <p:style>
          <a:lnRef idx="1">
            <a:schemeClr val="accent1"/>
          </a:lnRef>
          <a:fillRef idx="0">
            <a:schemeClr val="accent1"/>
          </a:fillRef>
          <a:effectRef idx="0">
            <a:schemeClr val="accent1"/>
          </a:effectRef>
          <a:fontRef idx="minor">
            <a:schemeClr val="tx1"/>
          </a:fontRef>
        </p:style>
      </p:cxnSp>
      <p:cxnSp>
        <p:nvCxnSpPr>
          <p:cNvPr id="114" name="直接连接符 113"/>
          <p:cNvCxnSpPr/>
          <p:nvPr/>
        </p:nvCxnSpPr>
        <p:spPr bwMode="gray">
          <a:xfrm>
            <a:off x="7707594" y="5297561"/>
            <a:ext cx="2757924" cy="0"/>
          </a:xfrm>
          <a:prstGeom prst="line">
            <a:avLst/>
          </a:prstGeom>
          <a:ln w="12700">
            <a:solidFill>
              <a:schemeClr val="tx1"/>
            </a:solidFill>
            <a:prstDash val="lgDashDot"/>
            <a:tailEnd type="triangle"/>
          </a:ln>
        </p:spPr>
        <p:style>
          <a:lnRef idx="1">
            <a:schemeClr val="accent1"/>
          </a:lnRef>
          <a:fillRef idx="0">
            <a:schemeClr val="accent1"/>
          </a:fillRef>
          <a:effectRef idx="0">
            <a:schemeClr val="accent1"/>
          </a:effectRef>
          <a:fontRef idx="minor">
            <a:schemeClr val="tx1"/>
          </a:fontRef>
        </p:style>
      </p:cxnSp>
      <p:sp>
        <p:nvSpPr>
          <p:cNvPr id="116" name="文本框 115"/>
          <p:cNvSpPr txBox="1"/>
          <p:nvPr/>
        </p:nvSpPr>
        <p:spPr bwMode="gray">
          <a:xfrm>
            <a:off x="4566862" y="4980970"/>
            <a:ext cx="1888659" cy="738664"/>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FEC1</a:t>
            </a: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Label: 100</a:t>
            </a: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LSP2: {R2, R3, R4}</a:t>
            </a:r>
          </a:p>
        </p:txBody>
      </p:sp>
      <p:sp>
        <p:nvSpPr>
          <p:cNvPr id="117" name="文本框 116"/>
          <p:cNvSpPr txBox="1"/>
          <p:nvPr/>
        </p:nvSpPr>
        <p:spPr bwMode="gray">
          <a:xfrm>
            <a:off x="7604854" y="4622556"/>
            <a:ext cx="1499128" cy="738664"/>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FEC1</a:t>
            </a: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Label: 200</a:t>
            </a: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LSP3: {R3, R4}</a:t>
            </a:r>
          </a:p>
        </p:txBody>
      </p:sp>
      <p:grpSp>
        <p:nvGrpSpPr>
          <p:cNvPr id="6" name="组合 5"/>
          <p:cNvGrpSpPr/>
          <p:nvPr/>
        </p:nvGrpSpPr>
        <p:grpSpPr bwMode="gray">
          <a:xfrm>
            <a:off x="7686335" y="22102"/>
            <a:ext cx="4061165" cy="396000"/>
            <a:chOff x="7680956" y="35165"/>
            <a:chExt cx="4061165" cy="313443"/>
          </a:xfrm>
        </p:grpSpPr>
        <p:sp>
          <p:nvSpPr>
            <p:cNvPr id="48" name="五边形 47"/>
            <p:cNvSpPr/>
            <p:nvPr/>
          </p:nvSpPr>
          <p:spPr bwMode="gray">
            <a:xfrm>
              <a:off x="7680956" y="35165"/>
              <a:ext cx="1359635" cy="313443"/>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rPr>
                <a:t>Basic Concepts</a:t>
              </a:r>
            </a:p>
          </p:txBody>
        </p:sp>
        <p:sp>
          <p:nvSpPr>
            <p:cNvPr id="50" name="燕尾形 49"/>
            <p:cNvSpPr/>
            <p:nvPr/>
          </p:nvSpPr>
          <p:spPr bwMode="gray">
            <a:xfrm>
              <a:off x="8919127" y="35165"/>
              <a:ext cx="1542336" cy="313443"/>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cs typeface="Huawei Sans" panose="020C0503030203020204" pitchFamily="34" charset="0"/>
                </a:rPr>
                <a:t>LSP Establishment</a:t>
              </a:r>
            </a:p>
          </p:txBody>
        </p:sp>
        <p:sp>
          <p:nvSpPr>
            <p:cNvPr id="51" name="燕尾形 50"/>
            <p:cNvSpPr/>
            <p:nvPr/>
          </p:nvSpPr>
          <p:spPr bwMode="gray">
            <a:xfrm>
              <a:off x="10339998" y="35165"/>
              <a:ext cx="1402123" cy="313443"/>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cs typeface="Huawei Sans" panose="020C0503030203020204" pitchFamily="34" charset="0"/>
                </a:rPr>
                <a:t>Label-based Forwarding</a:t>
              </a:r>
            </a:p>
          </p:txBody>
        </p:sp>
      </p:grpSp>
    </p:spTree>
    <p:extLst>
      <p:ext uri="{BB962C8B-B14F-4D97-AF65-F5344CB8AC3E}">
        <p14:creationId xmlns:p14="http://schemas.microsoft.com/office/powerpoint/2010/main" val="359677311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标题 25"/>
          <p:cNvSpPr>
            <a:spLocks noGrp="1"/>
          </p:cNvSpPr>
          <p:nvPr>
            <p:ph type="ctrTitle"/>
          </p:nvPr>
        </p:nvSpPr>
        <p:spPr bwMode="gray"/>
        <p:txBody>
          <a:bodyPr/>
          <a:lstStyle/>
          <a:p>
            <a:r>
              <a:rPr lang="en-US" dirty="0">
                <a:sym typeface="Huawei Sans" panose="020C0503030203020204" pitchFamily="34" charset="0"/>
              </a:rPr>
              <a:t>MPLS Fundamentals and Configuration </a:t>
            </a:r>
          </a:p>
        </p:txBody>
      </p:sp>
    </p:spTree>
    <p:extLst>
      <p:ext uri="{BB962C8B-B14F-4D97-AF65-F5344CB8AC3E}">
        <p14:creationId xmlns:p14="http://schemas.microsoft.com/office/powerpoint/2010/main" val="269598185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sym typeface="Huawei Sans" panose="020C0503030203020204" pitchFamily="34" charset="0"/>
              </a:rPr>
              <a:t>MPLS Architecture</a:t>
            </a:r>
            <a:endParaRPr lang="en-US" dirty="0">
              <a:sym typeface="Huawei Sans" panose="020C0503030203020204" pitchFamily="34" charset="0"/>
            </a:endParaRPr>
          </a:p>
        </p:txBody>
      </p:sp>
      <p:sp>
        <p:nvSpPr>
          <p:cNvPr id="60" name="文本占位符 59"/>
          <p:cNvSpPr>
            <a:spLocks noGrp="1"/>
          </p:cNvSpPr>
          <p:nvPr>
            <p:ph type="body" sz="quarter" idx="10"/>
          </p:nvPr>
        </p:nvSpPr>
        <p:spPr bwMode="gray"/>
        <p:txBody>
          <a:bodyPr/>
          <a:lstStyle/>
          <a:p>
            <a:r>
              <a:rPr lang="en-US" smtClean="0">
                <a:sym typeface="Huawei Sans" panose="020C0503030203020204" pitchFamily="34" charset="0"/>
              </a:rPr>
              <a:t>The MPLS architecture consists of a control plane and a forwarding plane.</a:t>
            </a:r>
          </a:p>
          <a:p>
            <a:endParaRPr lang="zh-CN" altLang="en-US" dirty="0">
              <a:sym typeface="Huawei Sans" panose="020C0503030203020204" pitchFamily="34" charset="0"/>
            </a:endParaRPr>
          </a:p>
        </p:txBody>
      </p:sp>
      <p:grpSp>
        <p:nvGrpSpPr>
          <p:cNvPr id="40" name="组合 39"/>
          <p:cNvGrpSpPr/>
          <p:nvPr/>
        </p:nvGrpSpPr>
        <p:grpSpPr bwMode="gray">
          <a:xfrm>
            <a:off x="736914" y="1958109"/>
            <a:ext cx="5676327" cy="4034968"/>
            <a:chOff x="1326852" y="2001968"/>
            <a:chExt cx="5676327" cy="4034968"/>
          </a:xfrm>
        </p:grpSpPr>
        <p:sp>
          <p:nvSpPr>
            <p:cNvPr id="42" name="矩形 54"/>
            <p:cNvSpPr/>
            <p:nvPr/>
          </p:nvSpPr>
          <p:spPr bwMode="gray">
            <a:xfrm>
              <a:off x="1332290" y="4442482"/>
              <a:ext cx="5670889" cy="1594454"/>
            </a:xfrm>
            <a:prstGeom prst="rect">
              <a:avLst/>
            </a:prstGeom>
            <a:noFill/>
            <a:ln w="19050">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sz="1200">
                <a:latin typeface="Huawei Sans" panose="020C0503030203020204" pitchFamily="34" charset="0"/>
              </a:endParaRPr>
            </a:p>
          </p:txBody>
        </p:sp>
        <p:sp>
          <p:nvSpPr>
            <p:cNvPr id="43" name="矩形 64"/>
            <p:cNvSpPr/>
            <p:nvPr/>
          </p:nvSpPr>
          <p:spPr bwMode="gray">
            <a:xfrm>
              <a:off x="1464057" y="4446209"/>
              <a:ext cx="1656184" cy="338554"/>
            </a:xfrm>
            <a:prstGeom prst="rect">
              <a:avLst/>
            </a:prstGeom>
          </p:spPr>
          <p:txBody>
            <a:bodyPr wrap="square">
              <a:noAutofit/>
            </a:bodyPr>
            <a:lstStyle/>
            <a:p>
              <a:pPr fontAlgn="ctr"/>
              <a:r>
                <a:rPr lang="en-US" sz="1600" b="1" dirty="0">
                  <a:latin typeface="Huawei Sans" panose="020C0503030203020204" pitchFamily="34" charset="0"/>
                </a:rPr>
                <a:t>User plane</a:t>
              </a:r>
            </a:p>
          </p:txBody>
        </p:sp>
        <p:sp>
          <p:nvSpPr>
            <p:cNvPr id="48" name="矩形 47"/>
            <p:cNvSpPr/>
            <p:nvPr/>
          </p:nvSpPr>
          <p:spPr bwMode="gray">
            <a:xfrm>
              <a:off x="1326852" y="2001968"/>
              <a:ext cx="5670889" cy="2372791"/>
            </a:xfrm>
            <a:prstGeom prst="rect">
              <a:avLst/>
            </a:prstGeom>
            <a:noFill/>
            <a:ln w="19050">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sz="1200">
                <a:latin typeface="Huawei Sans" panose="020C0503030203020204" pitchFamily="34" charset="0"/>
              </a:endParaRPr>
            </a:p>
          </p:txBody>
        </p:sp>
        <p:sp>
          <p:nvSpPr>
            <p:cNvPr id="49" name="矩形 48"/>
            <p:cNvSpPr/>
            <p:nvPr/>
          </p:nvSpPr>
          <p:spPr bwMode="gray">
            <a:xfrm>
              <a:off x="1458619" y="2004308"/>
              <a:ext cx="1656184" cy="338554"/>
            </a:xfrm>
            <a:prstGeom prst="rect">
              <a:avLst/>
            </a:prstGeom>
          </p:spPr>
          <p:txBody>
            <a:bodyPr wrap="square">
              <a:noAutofit/>
            </a:bodyPr>
            <a:lstStyle/>
            <a:p>
              <a:pPr fontAlgn="ctr"/>
              <a:r>
                <a:rPr lang="en-US" sz="1600" b="1" dirty="0">
                  <a:latin typeface="Huawei Sans" panose="020C0503030203020204" pitchFamily="34" charset="0"/>
                </a:rPr>
                <a:t>Control plane</a:t>
              </a:r>
            </a:p>
          </p:txBody>
        </p:sp>
        <p:sp>
          <p:nvSpPr>
            <p:cNvPr id="52" name="矩形 51"/>
            <p:cNvSpPr/>
            <p:nvPr/>
          </p:nvSpPr>
          <p:spPr bwMode="gray">
            <a:xfrm>
              <a:off x="1574086" y="3793226"/>
              <a:ext cx="2302076" cy="393975"/>
            </a:xfrm>
            <a:prstGeom prst="rect">
              <a:avLst/>
            </a:prstGeom>
            <a:solidFill>
              <a:srgbClr val="FFFFCC"/>
            </a:solidFill>
            <a:ln w="190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schemeClr val="tx1"/>
                  </a:solidFill>
                  <a:latin typeface="Huawei Sans" panose="020C0503030203020204" pitchFamily="34" charset="0"/>
                </a:rPr>
                <a:t>LIB</a:t>
              </a:r>
            </a:p>
          </p:txBody>
        </p:sp>
        <p:sp>
          <p:nvSpPr>
            <p:cNvPr id="54" name="矩形 53"/>
            <p:cNvSpPr/>
            <p:nvPr/>
          </p:nvSpPr>
          <p:spPr bwMode="gray">
            <a:xfrm>
              <a:off x="4205981" y="3793226"/>
              <a:ext cx="2302076" cy="393975"/>
            </a:xfrm>
            <a:prstGeom prst="rect">
              <a:avLst/>
            </a:prstGeom>
            <a:solidFill>
              <a:srgbClr val="FFFFCC"/>
            </a:solidFill>
            <a:ln w="190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schemeClr val="tx1"/>
                  </a:solidFill>
                  <a:latin typeface="Huawei Sans" panose="020C0503030203020204" pitchFamily="34" charset="0"/>
                </a:rPr>
                <a:t>LDP</a:t>
              </a:r>
            </a:p>
          </p:txBody>
        </p:sp>
        <p:sp>
          <p:nvSpPr>
            <p:cNvPr id="55" name="矩形 54"/>
            <p:cNvSpPr/>
            <p:nvPr/>
          </p:nvSpPr>
          <p:spPr bwMode="gray">
            <a:xfrm>
              <a:off x="4205981" y="3101868"/>
              <a:ext cx="2302076" cy="393975"/>
            </a:xfrm>
            <a:prstGeom prst="rect">
              <a:avLst/>
            </a:prstGeom>
            <a:solidFill>
              <a:srgbClr val="FFFFCC"/>
            </a:solidFill>
            <a:ln w="190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schemeClr val="tx1"/>
                  </a:solidFill>
                  <a:latin typeface="Huawei Sans" panose="020C0503030203020204" pitchFamily="34" charset="0"/>
                </a:rPr>
                <a:t>RIB</a:t>
              </a:r>
            </a:p>
          </p:txBody>
        </p:sp>
        <p:sp>
          <p:nvSpPr>
            <p:cNvPr id="57" name="矩形 56"/>
            <p:cNvSpPr/>
            <p:nvPr/>
          </p:nvSpPr>
          <p:spPr bwMode="gray">
            <a:xfrm>
              <a:off x="4205981" y="2407674"/>
              <a:ext cx="2302076" cy="393975"/>
            </a:xfrm>
            <a:prstGeom prst="rect">
              <a:avLst/>
            </a:prstGeom>
            <a:solidFill>
              <a:srgbClr val="FFFFCC"/>
            </a:solidFill>
            <a:ln w="190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schemeClr val="tx1"/>
                  </a:solidFill>
                  <a:latin typeface="Huawei Sans" panose="020C0503030203020204" pitchFamily="34" charset="0"/>
                </a:rPr>
                <a:t>IP routing protocols</a:t>
              </a:r>
            </a:p>
          </p:txBody>
        </p:sp>
        <p:sp>
          <p:nvSpPr>
            <p:cNvPr id="58" name="矩形 57"/>
            <p:cNvSpPr/>
            <p:nvPr/>
          </p:nvSpPr>
          <p:spPr bwMode="gray">
            <a:xfrm>
              <a:off x="4205981" y="4756166"/>
              <a:ext cx="2302076" cy="393975"/>
            </a:xfrm>
            <a:prstGeom prst="rect">
              <a:avLst/>
            </a:prstGeom>
            <a:solidFill>
              <a:srgbClr val="FFFFCC"/>
            </a:solidFill>
            <a:ln w="190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schemeClr val="tx1"/>
                  </a:solidFill>
                  <a:latin typeface="Huawei Sans" panose="020C0503030203020204" pitchFamily="34" charset="0"/>
                </a:rPr>
                <a:t>FIB</a:t>
              </a:r>
            </a:p>
          </p:txBody>
        </p:sp>
        <p:sp>
          <p:nvSpPr>
            <p:cNvPr id="59" name="矩形 58"/>
            <p:cNvSpPr/>
            <p:nvPr/>
          </p:nvSpPr>
          <p:spPr bwMode="gray">
            <a:xfrm>
              <a:off x="4205981" y="5410116"/>
              <a:ext cx="2302076" cy="393975"/>
            </a:xfrm>
            <a:prstGeom prst="rect">
              <a:avLst/>
            </a:prstGeom>
            <a:solidFill>
              <a:srgbClr val="FFFFCC"/>
            </a:solidFill>
            <a:ln w="190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600" dirty="0">
                  <a:solidFill>
                    <a:schemeClr val="tx1"/>
                  </a:solidFill>
                  <a:latin typeface="Huawei Sans" panose="020C0503030203020204" pitchFamily="34" charset="0"/>
                </a:rPr>
                <a:t>LFIB</a:t>
              </a:r>
            </a:p>
          </p:txBody>
        </p:sp>
        <p:cxnSp>
          <p:nvCxnSpPr>
            <p:cNvPr id="63" name="直接箭头连接符 62"/>
            <p:cNvCxnSpPr>
              <a:stCxn id="57" idx="2"/>
              <a:endCxn id="55" idx="0"/>
            </p:cNvCxnSpPr>
            <p:nvPr/>
          </p:nvCxnSpPr>
          <p:spPr bwMode="gray">
            <a:xfrm>
              <a:off x="5357019" y="2801649"/>
              <a:ext cx="0" cy="300219"/>
            </a:xfrm>
            <a:prstGeom prst="straightConnector1">
              <a:avLst/>
            </a:prstGeom>
            <a:ln w="57150">
              <a:solidFill>
                <a:srgbClr val="56C4D2"/>
              </a:solidFill>
              <a:headEnd type="none" w="med" len="med"/>
              <a:tailEnd type="triangle"/>
            </a:ln>
          </p:spPr>
          <p:style>
            <a:lnRef idx="1">
              <a:schemeClr val="accent1"/>
            </a:lnRef>
            <a:fillRef idx="0">
              <a:schemeClr val="accent1"/>
            </a:fillRef>
            <a:effectRef idx="0">
              <a:schemeClr val="accent1"/>
            </a:effectRef>
            <a:fontRef idx="minor">
              <a:schemeClr val="tx1"/>
            </a:fontRef>
          </p:style>
        </p:cxnSp>
        <p:cxnSp>
          <p:nvCxnSpPr>
            <p:cNvPr id="64" name="直接箭头连接符 63"/>
            <p:cNvCxnSpPr>
              <a:stCxn id="55" idx="2"/>
              <a:endCxn id="54" idx="0"/>
            </p:cNvCxnSpPr>
            <p:nvPr/>
          </p:nvCxnSpPr>
          <p:spPr bwMode="gray">
            <a:xfrm>
              <a:off x="5357019" y="3495843"/>
              <a:ext cx="0" cy="297383"/>
            </a:xfrm>
            <a:prstGeom prst="straightConnector1">
              <a:avLst/>
            </a:prstGeom>
            <a:ln w="57150">
              <a:solidFill>
                <a:srgbClr val="56C4D2"/>
              </a:solidFill>
              <a:headEnd type="none" w="med" len="med"/>
              <a:tailEnd type="triangle"/>
            </a:ln>
          </p:spPr>
          <p:style>
            <a:lnRef idx="1">
              <a:schemeClr val="accent1"/>
            </a:lnRef>
            <a:fillRef idx="0">
              <a:schemeClr val="accent1"/>
            </a:fillRef>
            <a:effectRef idx="0">
              <a:schemeClr val="accent1"/>
            </a:effectRef>
            <a:fontRef idx="minor">
              <a:schemeClr val="tx1"/>
            </a:fontRef>
          </p:style>
        </p:cxnSp>
        <p:cxnSp>
          <p:nvCxnSpPr>
            <p:cNvPr id="65" name="直接箭头连接符 64"/>
            <p:cNvCxnSpPr>
              <a:stCxn id="54" idx="2"/>
              <a:endCxn id="58" idx="0"/>
            </p:cNvCxnSpPr>
            <p:nvPr/>
          </p:nvCxnSpPr>
          <p:spPr bwMode="gray">
            <a:xfrm>
              <a:off x="5357019" y="4187201"/>
              <a:ext cx="0" cy="568965"/>
            </a:xfrm>
            <a:prstGeom prst="straightConnector1">
              <a:avLst/>
            </a:prstGeom>
            <a:ln w="57150">
              <a:solidFill>
                <a:srgbClr val="56C4D2"/>
              </a:solidFill>
              <a:headEnd type="none" w="med" len="med"/>
              <a:tailEnd type="triangle"/>
            </a:ln>
          </p:spPr>
          <p:style>
            <a:lnRef idx="1">
              <a:schemeClr val="accent1"/>
            </a:lnRef>
            <a:fillRef idx="0">
              <a:schemeClr val="accent1"/>
            </a:fillRef>
            <a:effectRef idx="0">
              <a:schemeClr val="accent1"/>
            </a:effectRef>
            <a:fontRef idx="minor">
              <a:schemeClr val="tx1"/>
            </a:fontRef>
          </p:style>
        </p:cxnSp>
        <p:cxnSp>
          <p:nvCxnSpPr>
            <p:cNvPr id="66" name="直接箭头连接符 65"/>
            <p:cNvCxnSpPr>
              <a:stCxn id="58" idx="2"/>
              <a:endCxn id="59" idx="0"/>
            </p:cNvCxnSpPr>
            <p:nvPr/>
          </p:nvCxnSpPr>
          <p:spPr bwMode="gray">
            <a:xfrm>
              <a:off x="5357019" y="5150141"/>
              <a:ext cx="0" cy="259975"/>
            </a:xfrm>
            <a:prstGeom prst="straightConnector1">
              <a:avLst/>
            </a:prstGeom>
            <a:ln w="57150">
              <a:solidFill>
                <a:srgbClr val="56C4D2"/>
              </a:solidFill>
              <a:headEnd type="none" w="med" len="med"/>
              <a:tailEnd type="triangle"/>
            </a:ln>
          </p:spPr>
          <p:style>
            <a:lnRef idx="1">
              <a:schemeClr val="accent1"/>
            </a:lnRef>
            <a:fillRef idx="0">
              <a:schemeClr val="accent1"/>
            </a:fillRef>
            <a:effectRef idx="0">
              <a:schemeClr val="accent1"/>
            </a:effectRef>
            <a:fontRef idx="minor">
              <a:schemeClr val="tx1"/>
            </a:fontRef>
          </p:style>
        </p:cxnSp>
        <p:cxnSp>
          <p:nvCxnSpPr>
            <p:cNvPr id="67" name="直接箭头连接符 66"/>
            <p:cNvCxnSpPr>
              <a:stCxn id="54" idx="1"/>
              <a:endCxn id="52" idx="3"/>
            </p:cNvCxnSpPr>
            <p:nvPr/>
          </p:nvCxnSpPr>
          <p:spPr bwMode="gray">
            <a:xfrm flipH="1">
              <a:off x="3876162" y="3990214"/>
              <a:ext cx="329819" cy="0"/>
            </a:xfrm>
            <a:prstGeom prst="straightConnector1">
              <a:avLst/>
            </a:prstGeom>
            <a:ln w="57150">
              <a:solidFill>
                <a:srgbClr val="56C4D2"/>
              </a:solidFill>
              <a:headEnd type="none" w="med" len="med"/>
              <a:tailEnd type="triangle"/>
            </a:ln>
          </p:spPr>
          <p:style>
            <a:lnRef idx="1">
              <a:schemeClr val="accent1"/>
            </a:lnRef>
            <a:fillRef idx="0">
              <a:schemeClr val="accent1"/>
            </a:fillRef>
            <a:effectRef idx="0">
              <a:schemeClr val="accent1"/>
            </a:effectRef>
            <a:fontRef idx="minor">
              <a:schemeClr val="tx1"/>
            </a:fontRef>
          </p:style>
        </p:cxnSp>
        <p:cxnSp>
          <p:nvCxnSpPr>
            <p:cNvPr id="68" name="肘形连接符 67"/>
            <p:cNvCxnSpPr>
              <a:stCxn id="55" idx="3"/>
              <a:endCxn id="58" idx="3"/>
            </p:cNvCxnSpPr>
            <p:nvPr/>
          </p:nvCxnSpPr>
          <p:spPr bwMode="gray">
            <a:xfrm>
              <a:off x="6508057" y="3298856"/>
              <a:ext cx="12700" cy="1654298"/>
            </a:xfrm>
            <a:prstGeom prst="bentConnector3">
              <a:avLst>
                <a:gd name="adj1" fmla="val 1800000"/>
              </a:avLst>
            </a:prstGeom>
            <a:ln w="57150">
              <a:solidFill>
                <a:srgbClr val="56C4D2"/>
              </a:solidFill>
              <a:headEnd type="none" w="med" len="med"/>
              <a:tailEnd type="triangle"/>
            </a:ln>
          </p:spPr>
          <p:style>
            <a:lnRef idx="1">
              <a:schemeClr val="accent1"/>
            </a:lnRef>
            <a:fillRef idx="0">
              <a:schemeClr val="accent1"/>
            </a:fillRef>
            <a:effectRef idx="0">
              <a:schemeClr val="accent1"/>
            </a:effectRef>
            <a:fontRef idx="minor">
              <a:schemeClr val="tx1"/>
            </a:fontRef>
          </p:style>
        </p:cxnSp>
        <p:cxnSp>
          <p:nvCxnSpPr>
            <p:cNvPr id="69" name="肘形连接符 68"/>
            <p:cNvCxnSpPr>
              <a:stCxn id="54" idx="3"/>
              <a:endCxn id="59" idx="3"/>
            </p:cNvCxnSpPr>
            <p:nvPr/>
          </p:nvCxnSpPr>
          <p:spPr bwMode="gray">
            <a:xfrm>
              <a:off x="6508057" y="3990214"/>
              <a:ext cx="12700" cy="1616890"/>
            </a:xfrm>
            <a:prstGeom prst="bentConnector3">
              <a:avLst>
                <a:gd name="adj1" fmla="val 2947827"/>
              </a:avLst>
            </a:prstGeom>
            <a:ln w="57150">
              <a:solidFill>
                <a:srgbClr val="56C4D2"/>
              </a:solidFill>
              <a:headEnd type="none" w="med" len="med"/>
              <a:tailEnd type="triangle"/>
            </a:ln>
          </p:spPr>
          <p:style>
            <a:lnRef idx="1">
              <a:schemeClr val="accent1"/>
            </a:lnRef>
            <a:fillRef idx="0">
              <a:schemeClr val="accent1"/>
            </a:fillRef>
            <a:effectRef idx="0">
              <a:schemeClr val="accent1"/>
            </a:effectRef>
            <a:fontRef idx="minor">
              <a:schemeClr val="tx1"/>
            </a:fontRef>
          </p:style>
        </p:cxnSp>
      </p:grpSp>
      <p:sp>
        <p:nvSpPr>
          <p:cNvPr id="70" name="圆角矩形 75"/>
          <p:cNvSpPr/>
          <p:nvPr/>
        </p:nvSpPr>
        <p:spPr bwMode="gray">
          <a:xfrm>
            <a:off x="6698278" y="1914155"/>
            <a:ext cx="4262544" cy="1885111"/>
          </a:xfrm>
          <a:prstGeom prst="roundRect">
            <a:avLst>
              <a:gd name="adj" fmla="val 874"/>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marL="177800" indent="-177800" fontAlgn="ctr">
              <a:lnSpc>
                <a:spcPts val="2600"/>
              </a:lnSpc>
              <a:spcBef>
                <a:spcPts val="0"/>
              </a:spcBef>
              <a:spcAft>
                <a:spcPts val="600"/>
              </a:spcAft>
              <a:buFont typeface="Arial" panose="020B0604020202020204" pitchFamily="34" charset="0"/>
              <a:buChar char="•"/>
            </a:pPr>
            <a:r>
              <a:rPr lang="en-US" sz="1600" dirty="0">
                <a:solidFill>
                  <a:prstClr val="black"/>
                </a:solidFill>
                <a:latin typeface="Huawei Sans" panose="020C0503030203020204" pitchFamily="34" charset="0"/>
              </a:rPr>
              <a:t>Control plane:</a:t>
            </a:r>
          </a:p>
          <a:p>
            <a:pPr marL="360000" indent="-180000" fontAlgn="ctr">
              <a:lnSpc>
                <a:spcPts val="2600"/>
              </a:lnSpc>
              <a:spcBef>
                <a:spcPts val="0"/>
              </a:spcBef>
              <a:spcAft>
                <a:spcPts val="600"/>
              </a:spcAft>
              <a:buFont typeface="Huawei Sans" panose="020C0503030203020204" pitchFamily="34" charset="0"/>
              <a:buChar char="▫"/>
            </a:pPr>
            <a:r>
              <a:rPr lang="en-US" sz="1400" dirty="0">
                <a:solidFill>
                  <a:prstClr val="black"/>
                </a:solidFill>
                <a:latin typeface="Huawei Sans" panose="020C0503030203020204" pitchFamily="34" charset="0"/>
              </a:rPr>
              <a:t>Generates and maintains routing information and label information.</a:t>
            </a:r>
          </a:p>
          <a:p>
            <a:pPr marL="360000" indent="-180000" fontAlgn="ctr">
              <a:lnSpc>
                <a:spcPts val="2600"/>
              </a:lnSpc>
              <a:spcBef>
                <a:spcPts val="0"/>
              </a:spcBef>
              <a:spcAft>
                <a:spcPts val="600"/>
              </a:spcAft>
              <a:buFont typeface="Huawei Sans" panose="020C0503030203020204" pitchFamily="34" charset="0"/>
              <a:buChar char="▫"/>
            </a:pPr>
            <a:r>
              <a:rPr lang="en-US" sz="1400" dirty="0">
                <a:solidFill>
                  <a:prstClr val="black"/>
                </a:solidFill>
                <a:latin typeface="Huawei Sans" panose="020C0503030203020204" pitchFamily="34" charset="0"/>
              </a:rPr>
              <a:t>Runs IP routing protocols and LDP, and stores a RIB and a LIB.</a:t>
            </a:r>
          </a:p>
          <a:p>
            <a:pPr marL="360000" indent="-180000" fontAlgn="ctr">
              <a:lnSpc>
                <a:spcPts val="2600"/>
              </a:lnSpc>
              <a:spcBef>
                <a:spcPts val="0"/>
              </a:spcBef>
              <a:spcAft>
                <a:spcPts val="600"/>
              </a:spcAft>
              <a:buFont typeface="Huawei Sans" panose="020C0503030203020204" pitchFamily="34" charset="0"/>
              <a:buChar char="▫"/>
            </a:pPr>
            <a:endParaRPr lang="en-US" altLang="zh-CN" sz="1400" dirty="0">
              <a:solidFill>
                <a:prstClr val="black"/>
              </a:solidFill>
              <a:latin typeface="Huawei Sans" panose="020C0503030203020204" pitchFamily="34" charset="0"/>
            </a:endParaRPr>
          </a:p>
        </p:txBody>
      </p:sp>
      <p:sp>
        <p:nvSpPr>
          <p:cNvPr id="71" name="圆角矩形 75"/>
          <p:cNvSpPr/>
          <p:nvPr/>
        </p:nvSpPr>
        <p:spPr bwMode="gray">
          <a:xfrm>
            <a:off x="6698278" y="4352328"/>
            <a:ext cx="4295761" cy="1594455"/>
          </a:xfrm>
          <a:prstGeom prst="roundRect">
            <a:avLst>
              <a:gd name="adj" fmla="val 874"/>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marL="177800" indent="-177800" fontAlgn="ctr">
              <a:lnSpc>
                <a:spcPts val="2600"/>
              </a:lnSpc>
              <a:spcBef>
                <a:spcPts val="0"/>
              </a:spcBef>
              <a:spcAft>
                <a:spcPts val="600"/>
              </a:spcAft>
              <a:buFont typeface="Arial" panose="020B0604020202020204" pitchFamily="34" charset="0"/>
              <a:buChar char="•"/>
            </a:pPr>
            <a:r>
              <a:rPr lang="en-US" sz="1600" dirty="0">
                <a:solidFill>
                  <a:prstClr val="black"/>
                </a:solidFill>
                <a:latin typeface="Huawei Sans" panose="020C0503030203020204" pitchFamily="34" charset="0"/>
              </a:rPr>
              <a:t>Forwarding plane (also called data plane)</a:t>
            </a:r>
          </a:p>
          <a:p>
            <a:pPr marL="360000" indent="-180000" fontAlgn="ctr">
              <a:lnSpc>
                <a:spcPts val="2600"/>
              </a:lnSpc>
              <a:spcBef>
                <a:spcPts val="0"/>
              </a:spcBef>
              <a:spcAft>
                <a:spcPts val="600"/>
              </a:spcAft>
              <a:buFont typeface="Huawei Sans" panose="020C0503030203020204" pitchFamily="34" charset="0"/>
              <a:buChar char="▫"/>
            </a:pPr>
            <a:r>
              <a:rPr lang="en-US" sz="1400" dirty="0">
                <a:solidFill>
                  <a:prstClr val="black"/>
                </a:solidFill>
                <a:latin typeface="Huawei Sans" panose="020C0503030203020204" pitchFamily="34" charset="0"/>
              </a:rPr>
              <a:t>Forwards common IP packets and MPLS labeled packets.</a:t>
            </a:r>
          </a:p>
          <a:p>
            <a:pPr marL="360000" indent="-180000" fontAlgn="ctr">
              <a:lnSpc>
                <a:spcPts val="2600"/>
              </a:lnSpc>
              <a:spcBef>
                <a:spcPts val="0"/>
              </a:spcBef>
              <a:spcAft>
                <a:spcPts val="600"/>
              </a:spcAft>
              <a:buFont typeface="Huawei Sans" panose="020C0503030203020204" pitchFamily="34" charset="0"/>
              <a:buChar char="▫"/>
            </a:pPr>
            <a:r>
              <a:rPr lang="en-US" sz="1400" dirty="0">
                <a:solidFill>
                  <a:prstClr val="black"/>
                </a:solidFill>
                <a:latin typeface="Huawei Sans" panose="020C0503030203020204" pitchFamily="34" charset="0"/>
              </a:rPr>
              <a:t>Stores a FIB and an LFIB.</a:t>
            </a:r>
          </a:p>
          <a:p>
            <a:pPr marL="360000" indent="-180000" fontAlgn="ctr">
              <a:lnSpc>
                <a:spcPts val="2600"/>
              </a:lnSpc>
              <a:spcBef>
                <a:spcPts val="0"/>
              </a:spcBef>
              <a:spcAft>
                <a:spcPts val="600"/>
              </a:spcAft>
              <a:buFont typeface="Huawei Sans" panose="020C0503030203020204" pitchFamily="34" charset="0"/>
              <a:buChar char="▫"/>
            </a:pPr>
            <a:endParaRPr lang="en-US" altLang="zh-CN" sz="1400" dirty="0">
              <a:solidFill>
                <a:prstClr val="black"/>
              </a:solidFill>
              <a:latin typeface="Huawei Sans" panose="020C0503030203020204" pitchFamily="34" charset="0"/>
            </a:endParaRPr>
          </a:p>
        </p:txBody>
      </p:sp>
      <p:grpSp>
        <p:nvGrpSpPr>
          <p:cNvPr id="31" name="组合 30"/>
          <p:cNvGrpSpPr/>
          <p:nvPr/>
        </p:nvGrpSpPr>
        <p:grpSpPr bwMode="gray">
          <a:xfrm>
            <a:off x="7686335" y="22102"/>
            <a:ext cx="4061165" cy="396000"/>
            <a:chOff x="7680956" y="35165"/>
            <a:chExt cx="4061165" cy="313443"/>
          </a:xfrm>
        </p:grpSpPr>
        <p:sp>
          <p:nvSpPr>
            <p:cNvPr id="32" name="五边形 31"/>
            <p:cNvSpPr/>
            <p:nvPr/>
          </p:nvSpPr>
          <p:spPr bwMode="gray">
            <a:xfrm>
              <a:off x="7680956" y="35165"/>
              <a:ext cx="1359635" cy="313443"/>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rPr>
                <a:t>Basic Concepts</a:t>
              </a:r>
            </a:p>
          </p:txBody>
        </p:sp>
        <p:sp>
          <p:nvSpPr>
            <p:cNvPr id="33" name="燕尾形 32"/>
            <p:cNvSpPr/>
            <p:nvPr/>
          </p:nvSpPr>
          <p:spPr bwMode="gray">
            <a:xfrm>
              <a:off x="8919127" y="35165"/>
              <a:ext cx="1542336" cy="313443"/>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cs typeface="Huawei Sans" panose="020C0503030203020204" pitchFamily="34" charset="0"/>
                </a:rPr>
                <a:t>LSP Establishment</a:t>
              </a:r>
            </a:p>
          </p:txBody>
        </p:sp>
        <p:sp>
          <p:nvSpPr>
            <p:cNvPr id="34" name="燕尾形 33"/>
            <p:cNvSpPr/>
            <p:nvPr/>
          </p:nvSpPr>
          <p:spPr bwMode="gray">
            <a:xfrm>
              <a:off x="10339998" y="35165"/>
              <a:ext cx="1402123" cy="313443"/>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cs typeface="Huawei Sans" panose="020C0503030203020204" pitchFamily="34" charset="0"/>
                </a:rPr>
                <a:t>Label-based Forwarding</a:t>
              </a:r>
            </a:p>
          </p:txBody>
        </p:sp>
      </p:grpSp>
    </p:spTree>
    <p:extLst>
      <p:ext uri="{BB962C8B-B14F-4D97-AF65-F5344CB8AC3E}">
        <p14:creationId xmlns:p14="http://schemas.microsoft.com/office/powerpoint/2010/main" val="343871989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Control Plane and Forwarding Plane</a:t>
            </a:r>
            <a:endParaRPr lang="en-US" dirty="0"/>
          </a:p>
        </p:txBody>
      </p:sp>
      <p:sp>
        <p:nvSpPr>
          <p:cNvPr id="33" name="矩形 54"/>
          <p:cNvSpPr/>
          <p:nvPr/>
        </p:nvSpPr>
        <p:spPr bwMode="gray">
          <a:xfrm>
            <a:off x="2040651" y="4436216"/>
            <a:ext cx="3106992" cy="1594454"/>
          </a:xfrm>
          <a:prstGeom prst="rect">
            <a:avLst/>
          </a:prstGeom>
          <a:noFill/>
          <a:ln w="19050">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sz="1200">
              <a:latin typeface="Huawei Sans" panose="020C0503030203020204" pitchFamily="34" charset="0"/>
            </a:endParaRPr>
          </a:p>
        </p:txBody>
      </p:sp>
      <p:sp>
        <p:nvSpPr>
          <p:cNvPr id="34" name="矩形 64"/>
          <p:cNvSpPr/>
          <p:nvPr/>
        </p:nvSpPr>
        <p:spPr bwMode="gray">
          <a:xfrm>
            <a:off x="2048244" y="4439943"/>
            <a:ext cx="1656184" cy="307777"/>
          </a:xfrm>
          <a:prstGeom prst="rect">
            <a:avLst/>
          </a:prstGeom>
        </p:spPr>
        <p:txBody>
          <a:bodyPr wrap="square">
            <a:noAutofit/>
          </a:bodyPr>
          <a:lstStyle/>
          <a:p>
            <a:pPr fontAlgn="ctr"/>
            <a:r>
              <a:rPr lang="en-US" sz="1400" b="1" dirty="0">
                <a:latin typeface="Huawei Sans" panose="020C0503030203020204" pitchFamily="34" charset="0"/>
              </a:rPr>
              <a:t>User plane</a:t>
            </a:r>
          </a:p>
        </p:txBody>
      </p:sp>
      <p:sp>
        <p:nvSpPr>
          <p:cNvPr id="21" name="矩形 20"/>
          <p:cNvSpPr/>
          <p:nvPr/>
        </p:nvSpPr>
        <p:spPr bwMode="gray">
          <a:xfrm>
            <a:off x="2035213" y="1995702"/>
            <a:ext cx="3106992" cy="2372791"/>
          </a:xfrm>
          <a:prstGeom prst="rect">
            <a:avLst/>
          </a:prstGeom>
          <a:noFill/>
          <a:ln w="19050">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sz="1200">
              <a:latin typeface="Huawei Sans" panose="020C0503030203020204" pitchFamily="34" charset="0"/>
            </a:endParaRPr>
          </a:p>
        </p:txBody>
      </p:sp>
      <p:sp>
        <p:nvSpPr>
          <p:cNvPr id="22" name="矩形 21"/>
          <p:cNvSpPr/>
          <p:nvPr/>
        </p:nvSpPr>
        <p:spPr bwMode="gray">
          <a:xfrm>
            <a:off x="2042806" y="1998042"/>
            <a:ext cx="1656184" cy="307777"/>
          </a:xfrm>
          <a:prstGeom prst="rect">
            <a:avLst/>
          </a:prstGeom>
        </p:spPr>
        <p:txBody>
          <a:bodyPr wrap="square">
            <a:noAutofit/>
          </a:bodyPr>
          <a:lstStyle/>
          <a:p>
            <a:pPr fontAlgn="ctr"/>
            <a:r>
              <a:rPr lang="en-US" sz="1400" b="1" dirty="0">
                <a:latin typeface="Huawei Sans" panose="020C0503030203020204" pitchFamily="34" charset="0"/>
              </a:rPr>
              <a:t>Control plane</a:t>
            </a:r>
          </a:p>
        </p:txBody>
      </p:sp>
      <p:sp>
        <p:nvSpPr>
          <p:cNvPr id="35" name="矩形 34"/>
          <p:cNvSpPr/>
          <p:nvPr/>
        </p:nvSpPr>
        <p:spPr bwMode="gray">
          <a:xfrm>
            <a:off x="2330301" y="3786960"/>
            <a:ext cx="2302076" cy="393975"/>
          </a:xfrm>
          <a:prstGeom prst="rect">
            <a:avLst/>
          </a:prstGeom>
          <a:solidFill>
            <a:srgbClr val="FFFFCC"/>
          </a:solidFill>
          <a:ln w="190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schemeClr val="tx1"/>
                </a:solidFill>
                <a:latin typeface="Huawei Sans" panose="020C0503030203020204" pitchFamily="34" charset="0"/>
              </a:rPr>
              <a:t>LDP</a:t>
            </a:r>
          </a:p>
        </p:txBody>
      </p:sp>
      <p:sp>
        <p:nvSpPr>
          <p:cNvPr id="36" name="矩形 35"/>
          <p:cNvSpPr/>
          <p:nvPr/>
        </p:nvSpPr>
        <p:spPr bwMode="gray">
          <a:xfrm>
            <a:off x="2330301" y="3095602"/>
            <a:ext cx="2302076" cy="393975"/>
          </a:xfrm>
          <a:prstGeom prst="rect">
            <a:avLst/>
          </a:prstGeom>
          <a:solidFill>
            <a:srgbClr val="FFFFCC"/>
          </a:solidFill>
          <a:ln w="190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schemeClr val="tx1"/>
                </a:solidFill>
                <a:latin typeface="Huawei Sans" panose="020C0503030203020204" pitchFamily="34" charset="0"/>
              </a:rPr>
              <a:t>RIB</a:t>
            </a:r>
          </a:p>
        </p:txBody>
      </p:sp>
      <p:sp>
        <p:nvSpPr>
          <p:cNvPr id="37" name="矩形 36"/>
          <p:cNvSpPr/>
          <p:nvPr/>
        </p:nvSpPr>
        <p:spPr bwMode="gray">
          <a:xfrm>
            <a:off x="2330301" y="2401408"/>
            <a:ext cx="2302076" cy="393975"/>
          </a:xfrm>
          <a:prstGeom prst="rect">
            <a:avLst/>
          </a:prstGeom>
          <a:solidFill>
            <a:srgbClr val="FFFFCC"/>
          </a:solidFill>
          <a:ln w="190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schemeClr val="tx1"/>
                </a:solidFill>
                <a:latin typeface="Huawei Sans" panose="020C0503030203020204" pitchFamily="34" charset="0"/>
              </a:rPr>
              <a:t>IP routing protocols</a:t>
            </a:r>
          </a:p>
        </p:txBody>
      </p:sp>
      <p:sp>
        <p:nvSpPr>
          <p:cNvPr id="38" name="矩形 37"/>
          <p:cNvSpPr/>
          <p:nvPr/>
        </p:nvSpPr>
        <p:spPr bwMode="gray">
          <a:xfrm>
            <a:off x="2330301" y="4749900"/>
            <a:ext cx="2302076" cy="393975"/>
          </a:xfrm>
          <a:prstGeom prst="rect">
            <a:avLst/>
          </a:prstGeom>
          <a:solidFill>
            <a:srgbClr val="FFFFCC"/>
          </a:solidFill>
          <a:ln w="190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schemeClr val="tx1"/>
                </a:solidFill>
                <a:latin typeface="Huawei Sans" panose="020C0503030203020204" pitchFamily="34" charset="0"/>
              </a:rPr>
              <a:t>FIB</a:t>
            </a:r>
          </a:p>
        </p:txBody>
      </p:sp>
      <p:sp>
        <p:nvSpPr>
          <p:cNvPr id="39" name="矩形 38"/>
          <p:cNvSpPr/>
          <p:nvPr/>
        </p:nvSpPr>
        <p:spPr bwMode="gray">
          <a:xfrm>
            <a:off x="2330301" y="5403850"/>
            <a:ext cx="2302076" cy="393975"/>
          </a:xfrm>
          <a:prstGeom prst="rect">
            <a:avLst/>
          </a:prstGeom>
          <a:solidFill>
            <a:srgbClr val="FFFFCC"/>
          </a:solidFill>
          <a:ln w="190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schemeClr val="tx1"/>
                </a:solidFill>
                <a:latin typeface="Huawei Sans" panose="020C0503030203020204" pitchFamily="34" charset="0"/>
              </a:rPr>
              <a:t>LFIB</a:t>
            </a:r>
          </a:p>
        </p:txBody>
      </p:sp>
      <p:cxnSp>
        <p:nvCxnSpPr>
          <p:cNvPr id="58" name="肘形连接符 57"/>
          <p:cNvCxnSpPr>
            <a:stCxn id="36" idx="3"/>
            <a:endCxn id="38" idx="3"/>
          </p:cNvCxnSpPr>
          <p:nvPr/>
        </p:nvCxnSpPr>
        <p:spPr bwMode="gray">
          <a:xfrm>
            <a:off x="4632377" y="3292590"/>
            <a:ext cx="12700" cy="1654298"/>
          </a:xfrm>
          <a:prstGeom prst="bentConnector3">
            <a:avLst>
              <a:gd name="adj1" fmla="val 1800000"/>
            </a:avLst>
          </a:prstGeom>
          <a:ln w="57150">
            <a:solidFill>
              <a:srgbClr val="56C4D2"/>
            </a:solidFill>
            <a:headEnd type="none" w="med" len="med"/>
            <a:tailEnd type="triangle"/>
          </a:ln>
        </p:spPr>
        <p:style>
          <a:lnRef idx="1">
            <a:schemeClr val="accent1"/>
          </a:lnRef>
          <a:fillRef idx="0">
            <a:schemeClr val="accent1"/>
          </a:fillRef>
          <a:effectRef idx="0">
            <a:schemeClr val="accent1"/>
          </a:effectRef>
          <a:fontRef idx="minor">
            <a:schemeClr val="tx1"/>
          </a:fontRef>
        </p:style>
      </p:cxnSp>
      <p:cxnSp>
        <p:nvCxnSpPr>
          <p:cNvPr id="60" name="肘形连接符 59"/>
          <p:cNvCxnSpPr>
            <a:stCxn id="35" idx="3"/>
            <a:endCxn id="39" idx="3"/>
          </p:cNvCxnSpPr>
          <p:nvPr/>
        </p:nvCxnSpPr>
        <p:spPr bwMode="gray">
          <a:xfrm>
            <a:off x="4632377" y="3983948"/>
            <a:ext cx="12700" cy="1616890"/>
          </a:xfrm>
          <a:prstGeom prst="bentConnector3">
            <a:avLst>
              <a:gd name="adj1" fmla="val 3022354"/>
            </a:avLst>
          </a:prstGeom>
          <a:ln w="57150">
            <a:solidFill>
              <a:srgbClr val="56C4D2"/>
            </a:solidFill>
            <a:headEnd type="none" w="med" len="med"/>
            <a:tailEnd type="triangle"/>
          </a:ln>
        </p:spPr>
        <p:style>
          <a:lnRef idx="1">
            <a:schemeClr val="accent1"/>
          </a:lnRef>
          <a:fillRef idx="0">
            <a:schemeClr val="accent1"/>
          </a:fillRef>
          <a:effectRef idx="0">
            <a:schemeClr val="accent1"/>
          </a:effectRef>
          <a:fontRef idx="minor">
            <a:schemeClr val="tx1"/>
          </a:fontRef>
        </p:style>
      </p:cxnSp>
      <p:sp>
        <p:nvSpPr>
          <p:cNvPr id="26" name="矩形 25"/>
          <p:cNvSpPr/>
          <p:nvPr/>
        </p:nvSpPr>
        <p:spPr bwMode="gray">
          <a:xfrm>
            <a:off x="490364" y="2274831"/>
            <a:ext cx="1252589" cy="307777"/>
          </a:xfrm>
          <a:prstGeom prst="rect">
            <a:avLst/>
          </a:prstGeom>
        </p:spPr>
        <p:txBody>
          <a:bodyPr wrap="square">
            <a:noAutofit/>
          </a:bodyPr>
          <a:lstStyle/>
          <a:p>
            <a:pPr algn="ctr" fontAlgn="ctr"/>
            <a:r>
              <a:rPr lang="en-US" sz="1200" b="1" dirty="0">
                <a:latin typeface="Huawei Sans" panose="020C0503030203020204" pitchFamily="34" charset="0"/>
              </a:rPr>
              <a:t>Routing information exchange</a:t>
            </a:r>
          </a:p>
        </p:txBody>
      </p:sp>
      <p:sp>
        <p:nvSpPr>
          <p:cNvPr id="27" name="矩形 26"/>
          <p:cNvSpPr/>
          <p:nvPr/>
        </p:nvSpPr>
        <p:spPr bwMode="gray">
          <a:xfrm>
            <a:off x="490364" y="3640282"/>
            <a:ext cx="1252589" cy="307777"/>
          </a:xfrm>
          <a:prstGeom prst="rect">
            <a:avLst/>
          </a:prstGeom>
        </p:spPr>
        <p:txBody>
          <a:bodyPr wrap="square">
            <a:noAutofit/>
          </a:bodyPr>
          <a:lstStyle/>
          <a:p>
            <a:pPr algn="ctr" fontAlgn="ctr"/>
            <a:r>
              <a:rPr lang="en-US" sz="1200" b="1" dirty="0">
                <a:latin typeface="Huawei Sans" panose="020C0503030203020204" pitchFamily="34" charset="0"/>
              </a:rPr>
              <a:t>Label information exchange</a:t>
            </a:r>
          </a:p>
        </p:txBody>
      </p:sp>
      <p:sp>
        <p:nvSpPr>
          <p:cNvPr id="5" name="左右箭头 4"/>
          <p:cNvSpPr/>
          <p:nvPr/>
        </p:nvSpPr>
        <p:spPr bwMode="gray">
          <a:xfrm>
            <a:off x="1667159" y="2459174"/>
            <a:ext cx="663142" cy="288056"/>
          </a:xfrm>
          <a:prstGeom prst="leftRightArrow">
            <a:avLst/>
          </a:prstGeom>
          <a:solidFill>
            <a:schemeClr val="bg1">
              <a:lumMod val="95000"/>
            </a:schemeClr>
          </a:solidFill>
          <a:ln w="19050" cap="flat" cmpd="sng" algn="ctr">
            <a:solidFill>
              <a:schemeClr val="bg1">
                <a:lumMod val="5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177800" indent="-177800" algn="just" fontAlgn="ctr">
              <a:lnSpc>
                <a:spcPts val="2600"/>
              </a:lnSpc>
              <a:spcAft>
                <a:spcPts val="600"/>
              </a:spcAft>
              <a:buFont typeface="Arial" panose="020B0604020202020204" pitchFamily="34" charset="0"/>
              <a:buChar char="•"/>
            </a:pPr>
            <a:endParaRPr lang="zh-CN" altLang="en-US" sz="1600" dirty="0">
              <a:solidFill>
                <a:prstClr val="black"/>
              </a:solidFill>
              <a:latin typeface="Huawei Sans" panose="020C0503030203020204" pitchFamily="34" charset="0"/>
            </a:endParaRPr>
          </a:p>
        </p:txBody>
      </p:sp>
      <p:sp>
        <p:nvSpPr>
          <p:cNvPr id="28" name="左右箭头 27"/>
          <p:cNvSpPr/>
          <p:nvPr/>
        </p:nvSpPr>
        <p:spPr bwMode="gray">
          <a:xfrm>
            <a:off x="1667159" y="3836720"/>
            <a:ext cx="663142" cy="288056"/>
          </a:xfrm>
          <a:prstGeom prst="leftRightArrow">
            <a:avLst/>
          </a:prstGeom>
          <a:solidFill>
            <a:schemeClr val="bg1">
              <a:lumMod val="95000"/>
            </a:schemeClr>
          </a:solidFill>
          <a:ln w="19050" cap="flat" cmpd="sng" algn="ctr">
            <a:solidFill>
              <a:schemeClr val="bg1">
                <a:lumMod val="5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177800" indent="-177800" algn="just" fontAlgn="ctr">
              <a:lnSpc>
                <a:spcPts val="2600"/>
              </a:lnSpc>
              <a:spcAft>
                <a:spcPts val="600"/>
              </a:spcAft>
              <a:buFont typeface="Arial" panose="020B0604020202020204" pitchFamily="34" charset="0"/>
              <a:buChar char="•"/>
            </a:pPr>
            <a:endParaRPr lang="zh-CN" altLang="en-US" sz="1600" dirty="0">
              <a:solidFill>
                <a:prstClr val="black"/>
              </a:solidFill>
              <a:latin typeface="Huawei Sans" panose="020C0503030203020204" pitchFamily="34" charset="0"/>
            </a:endParaRPr>
          </a:p>
        </p:txBody>
      </p:sp>
      <p:sp>
        <p:nvSpPr>
          <p:cNvPr id="29" name="矩形 54"/>
          <p:cNvSpPr/>
          <p:nvPr/>
        </p:nvSpPr>
        <p:spPr bwMode="gray">
          <a:xfrm>
            <a:off x="7168039" y="4436216"/>
            <a:ext cx="3071006" cy="1594454"/>
          </a:xfrm>
          <a:prstGeom prst="rect">
            <a:avLst/>
          </a:prstGeom>
          <a:noFill/>
          <a:ln w="19050">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sz="1200">
              <a:latin typeface="Huawei Sans" panose="020C0503030203020204" pitchFamily="34" charset="0"/>
            </a:endParaRPr>
          </a:p>
        </p:txBody>
      </p:sp>
      <p:sp>
        <p:nvSpPr>
          <p:cNvPr id="31" name="矩形 64"/>
          <p:cNvSpPr/>
          <p:nvPr/>
        </p:nvSpPr>
        <p:spPr bwMode="gray">
          <a:xfrm>
            <a:off x="7175632" y="4439943"/>
            <a:ext cx="1656184" cy="307777"/>
          </a:xfrm>
          <a:prstGeom prst="rect">
            <a:avLst/>
          </a:prstGeom>
        </p:spPr>
        <p:txBody>
          <a:bodyPr wrap="square">
            <a:noAutofit/>
          </a:bodyPr>
          <a:lstStyle/>
          <a:p>
            <a:pPr fontAlgn="ctr"/>
            <a:r>
              <a:rPr lang="en-US" sz="1400" b="1" dirty="0">
                <a:latin typeface="Huawei Sans" panose="020C0503030203020204" pitchFamily="34" charset="0"/>
              </a:rPr>
              <a:t>User plane</a:t>
            </a:r>
          </a:p>
        </p:txBody>
      </p:sp>
      <p:sp>
        <p:nvSpPr>
          <p:cNvPr id="32" name="矩形 31"/>
          <p:cNvSpPr/>
          <p:nvPr/>
        </p:nvSpPr>
        <p:spPr bwMode="gray">
          <a:xfrm>
            <a:off x="7162601" y="1995702"/>
            <a:ext cx="3071006" cy="2372791"/>
          </a:xfrm>
          <a:prstGeom prst="rect">
            <a:avLst/>
          </a:prstGeom>
          <a:noFill/>
          <a:ln w="190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sz="1200">
              <a:latin typeface="Huawei Sans" panose="020C0503030203020204" pitchFamily="34" charset="0"/>
            </a:endParaRPr>
          </a:p>
        </p:txBody>
      </p:sp>
      <p:sp>
        <p:nvSpPr>
          <p:cNvPr id="40" name="矩形 39"/>
          <p:cNvSpPr/>
          <p:nvPr/>
        </p:nvSpPr>
        <p:spPr bwMode="gray">
          <a:xfrm>
            <a:off x="7170194" y="1998042"/>
            <a:ext cx="1656184" cy="307777"/>
          </a:xfrm>
          <a:prstGeom prst="rect">
            <a:avLst/>
          </a:prstGeom>
        </p:spPr>
        <p:txBody>
          <a:bodyPr wrap="square">
            <a:noAutofit/>
          </a:bodyPr>
          <a:lstStyle/>
          <a:p>
            <a:pPr fontAlgn="ctr"/>
            <a:r>
              <a:rPr lang="en-US" sz="1400" b="1" dirty="0">
                <a:solidFill>
                  <a:schemeClr val="bg1">
                    <a:lumMod val="50000"/>
                  </a:schemeClr>
                </a:solidFill>
                <a:latin typeface="Huawei Sans" panose="020C0503030203020204" pitchFamily="34" charset="0"/>
              </a:rPr>
              <a:t>Control plane</a:t>
            </a:r>
          </a:p>
        </p:txBody>
      </p:sp>
      <p:sp>
        <p:nvSpPr>
          <p:cNvPr id="42" name="矩形 41"/>
          <p:cNvSpPr/>
          <p:nvPr/>
        </p:nvSpPr>
        <p:spPr bwMode="gray">
          <a:xfrm>
            <a:off x="7457689" y="3786960"/>
            <a:ext cx="2302076" cy="393975"/>
          </a:xfrm>
          <a:prstGeom prst="rect">
            <a:avLst/>
          </a:prstGeom>
          <a:solidFill>
            <a:schemeClr val="bg1">
              <a:lumMod val="65000"/>
            </a:schemeClr>
          </a:solidFill>
          <a:ln w="190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schemeClr val="bg1"/>
                </a:solidFill>
                <a:latin typeface="Huawei Sans" panose="020C0503030203020204" pitchFamily="34" charset="0"/>
              </a:rPr>
              <a:t>LDP</a:t>
            </a:r>
          </a:p>
        </p:txBody>
      </p:sp>
      <p:sp>
        <p:nvSpPr>
          <p:cNvPr id="43" name="矩形 42"/>
          <p:cNvSpPr/>
          <p:nvPr/>
        </p:nvSpPr>
        <p:spPr bwMode="gray">
          <a:xfrm>
            <a:off x="7457689" y="3095602"/>
            <a:ext cx="2302076" cy="393975"/>
          </a:xfrm>
          <a:prstGeom prst="rect">
            <a:avLst/>
          </a:prstGeom>
          <a:solidFill>
            <a:schemeClr val="bg1">
              <a:lumMod val="65000"/>
            </a:schemeClr>
          </a:solidFill>
          <a:ln w="190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schemeClr val="bg1"/>
                </a:solidFill>
                <a:latin typeface="Huawei Sans" panose="020C0503030203020204" pitchFamily="34" charset="0"/>
              </a:rPr>
              <a:t>RIB</a:t>
            </a:r>
          </a:p>
        </p:txBody>
      </p:sp>
      <p:sp>
        <p:nvSpPr>
          <p:cNvPr id="45" name="矩形 44"/>
          <p:cNvSpPr/>
          <p:nvPr/>
        </p:nvSpPr>
        <p:spPr bwMode="gray">
          <a:xfrm>
            <a:off x="7457689" y="2401408"/>
            <a:ext cx="2302076" cy="393975"/>
          </a:xfrm>
          <a:prstGeom prst="rect">
            <a:avLst/>
          </a:prstGeom>
          <a:solidFill>
            <a:schemeClr val="bg1">
              <a:lumMod val="65000"/>
            </a:schemeClr>
          </a:solidFill>
          <a:ln w="190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schemeClr val="bg1"/>
                </a:solidFill>
                <a:latin typeface="Huawei Sans" panose="020C0503030203020204" pitchFamily="34" charset="0"/>
              </a:rPr>
              <a:t>IP routing protocols</a:t>
            </a:r>
          </a:p>
        </p:txBody>
      </p:sp>
      <p:sp>
        <p:nvSpPr>
          <p:cNvPr id="46" name="矩形 45"/>
          <p:cNvSpPr/>
          <p:nvPr/>
        </p:nvSpPr>
        <p:spPr bwMode="gray">
          <a:xfrm>
            <a:off x="7457689" y="4749900"/>
            <a:ext cx="2302076" cy="393975"/>
          </a:xfrm>
          <a:prstGeom prst="rect">
            <a:avLst/>
          </a:prstGeom>
          <a:solidFill>
            <a:srgbClr val="FFFFCC"/>
          </a:solidFill>
          <a:ln w="190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schemeClr val="tx1"/>
                </a:solidFill>
                <a:latin typeface="Huawei Sans" panose="020C0503030203020204" pitchFamily="34" charset="0"/>
              </a:rPr>
              <a:t>FIB</a:t>
            </a:r>
          </a:p>
        </p:txBody>
      </p:sp>
      <p:sp>
        <p:nvSpPr>
          <p:cNvPr id="48" name="矩形 47"/>
          <p:cNvSpPr/>
          <p:nvPr/>
        </p:nvSpPr>
        <p:spPr bwMode="gray">
          <a:xfrm>
            <a:off x="7457689" y="5403850"/>
            <a:ext cx="2302076" cy="393975"/>
          </a:xfrm>
          <a:prstGeom prst="rect">
            <a:avLst/>
          </a:prstGeom>
          <a:solidFill>
            <a:srgbClr val="FFFFCC"/>
          </a:solidFill>
          <a:ln w="190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schemeClr val="tx1"/>
                </a:solidFill>
                <a:latin typeface="Huawei Sans" panose="020C0503030203020204" pitchFamily="34" charset="0"/>
              </a:rPr>
              <a:t>LFIB</a:t>
            </a:r>
          </a:p>
        </p:txBody>
      </p:sp>
      <p:cxnSp>
        <p:nvCxnSpPr>
          <p:cNvPr id="49" name="直接箭头连接符 48"/>
          <p:cNvCxnSpPr>
            <a:stCxn id="45" idx="2"/>
            <a:endCxn id="43" idx="0"/>
          </p:cNvCxnSpPr>
          <p:nvPr/>
        </p:nvCxnSpPr>
        <p:spPr bwMode="gray">
          <a:xfrm>
            <a:off x="8608727" y="2795383"/>
            <a:ext cx="0" cy="300219"/>
          </a:xfrm>
          <a:prstGeom prst="straightConnector1">
            <a:avLst/>
          </a:prstGeom>
          <a:ln w="57150">
            <a:solidFill>
              <a:schemeClr val="bg1">
                <a:lumMod val="65000"/>
              </a:schemeClr>
            </a:solidFill>
            <a:headEnd type="none" w="med" len="med"/>
            <a:tailEnd type="triangle"/>
          </a:ln>
        </p:spPr>
        <p:style>
          <a:lnRef idx="1">
            <a:schemeClr val="accent1"/>
          </a:lnRef>
          <a:fillRef idx="0">
            <a:schemeClr val="accent1"/>
          </a:fillRef>
          <a:effectRef idx="0">
            <a:schemeClr val="accent1"/>
          </a:effectRef>
          <a:fontRef idx="minor">
            <a:schemeClr val="tx1"/>
          </a:fontRef>
        </p:style>
      </p:cxnSp>
      <p:cxnSp>
        <p:nvCxnSpPr>
          <p:cNvPr id="51" name="直接箭头连接符 50"/>
          <p:cNvCxnSpPr>
            <a:stCxn id="43" idx="2"/>
            <a:endCxn id="42" idx="0"/>
          </p:cNvCxnSpPr>
          <p:nvPr/>
        </p:nvCxnSpPr>
        <p:spPr bwMode="gray">
          <a:xfrm>
            <a:off x="8608727" y="3489577"/>
            <a:ext cx="0" cy="297383"/>
          </a:xfrm>
          <a:prstGeom prst="straightConnector1">
            <a:avLst/>
          </a:prstGeom>
          <a:ln w="57150">
            <a:solidFill>
              <a:schemeClr val="bg1">
                <a:lumMod val="65000"/>
              </a:schemeClr>
            </a:solidFill>
            <a:headEnd type="none" w="med" len="med"/>
            <a:tailEnd type="triangle"/>
          </a:ln>
        </p:spPr>
        <p:style>
          <a:lnRef idx="1">
            <a:schemeClr val="accent1"/>
          </a:lnRef>
          <a:fillRef idx="0">
            <a:schemeClr val="accent1"/>
          </a:fillRef>
          <a:effectRef idx="0">
            <a:schemeClr val="accent1"/>
          </a:effectRef>
          <a:fontRef idx="minor">
            <a:schemeClr val="tx1"/>
          </a:fontRef>
        </p:style>
      </p:cxnSp>
      <p:cxnSp>
        <p:nvCxnSpPr>
          <p:cNvPr id="52" name="直接箭头连接符 51"/>
          <p:cNvCxnSpPr>
            <a:stCxn id="42" idx="2"/>
            <a:endCxn id="46" idx="0"/>
          </p:cNvCxnSpPr>
          <p:nvPr/>
        </p:nvCxnSpPr>
        <p:spPr bwMode="gray">
          <a:xfrm>
            <a:off x="8608727" y="4180935"/>
            <a:ext cx="0" cy="568965"/>
          </a:xfrm>
          <a:prstGeom prst="straightConnector1">
            <a:avLst/>
          </a:prstGeom>
          <a:ln w="57150">
            <a:solidFill>
              <a:schemeClr val="bg1">
                <a:lumMod val="65000"/>
              </a:schemeClr>
            </a:solidFill>
            <a:headEnd type="none" w="med" len="med"/>
            <a:tailEnd type="triangle"/>
          </a:ln>
        </p:spPr>
        <p:style>
          <a:lnRef idx="1">
            <a:schemeClr val="accent1"/>
          </a:lnRef>
          <a:fillRef idx="0">
            <a:schemeClr val="accent1"/>
          </a:fillRef>
          <a:effectRef idx="0">
            <a:schemeClr val="accent1"/>
          </a:effectRef>
          <a:fontRef idx="minor">
            <a:schemeClr val="tx1"/>
          </a:fontRef>
        </p:style>
      </p:cxnSp>
      <p:cxnSp>
        <p:nvCxnSpPr>
          <p:cNvPr id="55" name="肘形连接符 54"/>
          <p:cNvCxnSpPr>
            <a:stCxn id="43" idx="3"/>
            <a:endCxn id="46" idx="3"/>
          </p:cNvCxnSpPr>
          <p:nvPr/>
        </p:nvCxnSpPr>
        <p:spPr bwMode="gray">
          <a:xfrm>
            <a:off x="9759765" y="3292590"/>
            <a:ext cx="12700" cy="1654298"/>
          </a:xfrm>
          <a:prstGeom prst="bentConnector3">
            <a:avLst>
              <a:gd name="adj1" fmla="val 1800000"/>
            </a:avLst>
          </a:prstGeom>
          <a:ln w="57150">
            <a:solidFill>
              <a:schemeClr val="bg1">
                <a:lumMod val="65000"/>
              </a:schemeClr>
            </a:solidFill>
            <a:headEnd type="none" w="med" len="med"/>
            <a:tailEnd type="triangle"/>
          </a:ln>
        </p:spPr>
        <p:style>
          <a:lnRef idx="1">
            <a:schemeClr val="accent1"/>
          </a:lnRef>
          <a:fillRef idx="0">
            <a:schemeClr val="accent1"/>
          </a:fillRef>
          <a:effectRef idx="0">
            <a:schemeClr val="accent1"/>
          </a:effectRef>
          <a:fontRef idx="minor">
            <a:schemeClr val="tx1"/>
          </a:fontRef>
        </p:style>
      </p:cxnSp>
      <p:cxnSp>
        <p:nvCxnSpPr>
          <p:cNvPr id="56" name="肘形连接符 55"/>
          <p:cNvCxnSpPr>
            <a:stCxn id="42" idx="3"/>
            <a:endCxn id="71" idx="1"/>
          </p:cNvCxnSpPr>
          <p:nvPr/>
        </p:nvCxnSpPr>
        <p:spPr bwMode="gray">
          <a:xfrm>
            <a:off x="9759765" y="3983948"/>
            <a:ext cx="40072" cy="1625948"/>
          </a:xfrm>
          <a:prstGeom prst="bentConnector5">
            <a:avLst>
              <a:gd name="adj1" fmla="val 932679"/>
              <a:gd name="adj2" fmla="val 44304"/>
              <a:gd name="adj3" fmla="val 942127"/>
            </a:avLst>
          </a:prstGeom>
          <a:ln w="57150">
            <a:solidFill>
              <a:schemeClr val="bg1">
                <a:lumMod val="65000"/>
              </a:schemeClr>
            </a:solidFill>
            <a:headEnd type="none" w="med" len="med"/>
            <a:tailEnd type="triangle"/>
          </a:ln>
        </p:spPr>
        <p:style>
          <a:lnRef idx="1">
            <a:schemeClr val="accent1"/>
          </a:lnRef>
          <a:fillRef idx="0">
            <a:schemeClr val="accent1"/>
          </a:fillRef>
          <a:effectRef idx="0">
            <a:schemeClr val="accent1"/>
          </a:effectRef>
          <a:fontRef idx="minor">
            <a:schemeClr val="tx1"/>
          </a:fontRef>
        </p:style>
      </p:cxnSp>
      <p:sp>
        <p:nvSpPr>
          <p:cNvPr id="63" name="矩形 62"/>
          <p:cNvSpPr/>
          <p:nvPr/>
        </p:nvSpPr>
        <p:spPr bwMode="gray">
          <a:xfrm>
            <a:off x="5563357" y="4792999"/>
            <a:ext cx="1252589" cy="307777"/>
          </a:xfrm>
          <a:prstGeom prst="rect">
            <a:avLst/>
          </a:prstGeom>
        </p:spPr>
        <p:txBody>
          <a:bodyPr wrap="square">
            <a:noAutofit/>
          </a:bodyPr>
          <a:lstStyle/>
          <a:p>
            <a:pPr algn="r" fontAlgn="ctr"/>
            <a:r>
              <a:rPr lang="en-US" sz="1200" b="1" dirty="0">
                <a:latin typeface="Huawei Sans" panose="020C0503030203020204" pitchFamily="34" charset="0"/>
              </a:rPr>
              <a:t>Incoming IP data packet</a:t>
            </a:r>
          </a:p>
        </p:txBody>
      </p:sp>
      <p:sp>
        <p:nvSpPr>
          <p:cNvPr id="64" name="右箭头 63"/>
          <p:cNvSpPr/>
          <p:nvPr/>
        </p:nvSpPr>
        <p:spPr bwMode="gray">
          <a:xfrm>
            <a:off x="6794547" y="4849760"/>
            <a:ext cx="663142" cy="195464"/>
          </a:xfrm>
          <a:prstGeom prst="rightArrow">
            <a:avLst/>
          </a:prstGeom>
          <a:solidFill>
            <a:srgbClr val="FFC000"/>
          </a:solidFill>
          <a:ln w="1905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177800" indent="-177800" algn="just" fontAlgn="ctr">
              <a:lnSpc>
                <a:spcPts val="2600"/>
              </a:lnSpc>
              <a:spcAft>
                <a:spcPts val="600"/>
              </a:spcAft>
              <a:buFont typeface="Arial" panose="020B0604020202020204" pitchFamily="34" charset="0"/>
              <a:buChar char="•"/>
            </a:pPr>
            <a:endParaRPr lang="zh-CN" altLang="en-US" sz="1600" dirty="0">
              <a:solidFill>
                <a:prstClr val="black"/>
              </a:solidFill>
              <a:latin typeface="Huawei Sans" panose="020C0503030203020204" pitchFamily="34" charset="0"/>
            </a:endParaRPr>
          </a:p>
        </p:txBody>
      </p:sp>
      <p:sp>
        <p:nvSpPr>
          <p:cNvPr id="65" name="右箭头 64"/>
          <p:cNvSpPr/>
          <p:nvPr/>
        </p:nvSpPr>
        <p:spPr bwMode="gray">
          <a:xfrm>
            <a:off x="9773374" y="4849760"/>
            <a:ext cx="663142" cy="195464"/>
          </a:xfrm>
          <a:prstGeom prst="rightArrow">
            <a:avLst/>
          </a:prstGeom>
          <a:solidFill>
            <a:srgbClr val="FFC000"/>
          </a:solidFill>
          <a:ln w="1905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177800" indent="-177800" algn="just" fontAlgn="ctr">
              <a:lnSpc>
                <a:spcPts val="2600"/>
              </a:lnSpc>
              <a:spcAft>
                <a:spcPts val="600"/>
              </a:spcAft>
              <a:buFont typeface="Arial" panose="020B0604020202020204" pitchFamily="34" charset="0"/>
              <a:buChar char="•"/>
            </a:pPr>
            <a:endParaRPr lang="zh-CN" altLang="en-US" sz="1600" dirty="0">
              <a:solidFill>
                <a:prstClr val="black"/>
              </a:solidFill>
              <a:latin typeface="Huawei Sans" panose="020C0503030203020204" pitchFamily="34" charset="0"/>
            </a:endParaRPr>
          </a:p>
        </p:txBody>
      </p:sp>
      <p:sp>
        <p:nvSpPr>
          <p:cNvPr id="66" name="右箭头 65"/>
          <p:cNvSpPr/>
          <p:nvPr/>
        </p:nvSpPr>
        <p:spPr bwMode="gray">
          <a:xfrm rot="2700000">
            <a:off x="9706647" y="5155237"/>
            <a:ext cx="761479" cy="226005"/>
          </a:xfrm>
          <a:prstGeom prst="rightArrow">
            <a:avLst/>
          </a:prstGeom>
          <a:solidFill>
            <a:srgbClr val="FFC000"/>
          </a:solidFill>
          <a:ln w="1905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177800" indent="-177800" algn="just" fontAlgn="ctr">
              <a:lnSpc>
                <a:spcPts val="2600"/>
              </a:lnSpc>
              <a:spcAft>
                <a:spcPts val="600"/>
              </a:spcAft>
              <a:buFont typeface="Arial" panose="020B0604020202020204" pitchFamily="34" charset="0"/>
              <a:buChar char="•"/>
            </a:pPr>
            <a:endParaRPr lang="zh-CN" altLang="en-US" sz="1600" dirty="0">
              <a:solidFill>
                <a:prstClr val="black"/>
              </a:solidFill>
              <a:latin typeface="Huawei Sans" panose="020C0503030203020204" pitchFamily="34" charset="0"/>
            </a:endParaRPr>
          </a:p>
        </p:txBody>
      </p:sp>
      <p:sp>
        <p:nvSpPr>
          <p:cNvPr id="67" name="矩形 66"/>
          <p:cNvSpPr/>
          <p:nvPr/>
        </p:nvSpPr>
        <p:spPr bwMode="gray">
          <a:xfrm>
            <a:off x="10465331" y="4792999"/>
            <a:ext cx="1252589" cy="307777"/>
          </a:xfrm>
          <a:prstGeom prst="rect">
            <a:avLst/>
          </a:prstGeom>
        </p:spPr>
        <p:txBody>
          <a:bodyPr wrap="square">
            <a:noAutofit/>
          </a:bodyPr>
          <a:lstStyle/>
          <a:p>
            <a:pPr fontAlgn="ctr"/>
            <a:r>
              <a:rPr lang="en-US" sz="1200" b="1" dirty="0">
                <a:latin typeface="Huawei Sans" panose="020C0503030203020204" pitchFamily="34" charset="0"/>
              </a:rPr>
              <a:t>Outgoing IP data packet</a:t>
            </a:r>
          </a:p>
        </p:txBody>
      </p:sp>
      <p:sp>
        <p:nvSpPr>
          <p:cNvPr id="68" name="矩形 67"/>
          <p:cNvSpPr/>
          <p:nvPr/>
        </p:nvSpPr>
        <p:spPr bwMode="gray">
          <a:xfrm>
            <a:off x="5530755" y="5469449"/>
            <a:ext cx="1360320" cy="307777"/>
          </a:xfrm>
          <a:prstGeom prst="rect">
            <a:avLst/>
          </a:prstGeom>
        </p:spPr>
        <p:txBody>
          <a:bodyPr wrap="square">
            <a:noAutofit/>
          </a:bodyPr>
          <a:lstStyle/>
          <a:p>
            <a:pPr algn="r" fontAlgn="ctr"/>
            <a:r>
              <a:rPr lang="en-US" sz="1200" b="1" dirty="0">
                <a:latin typeface="Huawei Sans" panose="020C0503030203020204" pitchFamily="34" charset="0"/>
              </a:rPr>
              <a:t>Incoming labeled </a:t>
            </a:r>
            <a:r>
              <a:rPr lang="en-US" sz="1200" b="1" dirty="0" smtClean="0">
                <a:latin typeface="Huawei Sans" panose="020C0503030203020204" pitchFamily="34" charset="0"/>
              </a:rPr>
              <a:t>packet</a:t>
            </a:r>
            <a:endParaRPr lang="en-US" sz="1200" b="1" dirty="0">
              <a:latin typeface="Huawei Sans" panose="020C0503030203020204" pitchFamily="34" charset="0"/>
            </a:endParaRPr>
          </a:p>
        </p:txBody>
      </p:sp>
      <p:sp>
        <p:nvSpPr>
          <p:cNvPr id="69" name="右箭头 68"/>
          <p:cNvSpPr/>
          <p:nvPr/>
        </p:nvSpPr>
        <p:spPr bwMode="gray">
          <a:xfrm>
            <a:off x="6794547" y="5545064"/>
            <a:ext cx="663142" cy="195464"/>
          </a:xfrm>
          <a:prstGeom prst="rightArrow">
            <a:avLst/>
          </a:prstGeom>
          <a:solidFill>
            <a:srgbClr val="56C4D2"/>
          </a:solidFill>
          <a:ln w="1905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177800" indent="-177800" algn="just" fontAlgn="ctr">
              <a:lnSpc>
                <a:spcPts val="2600"/>
              </a:lnSpc>
              <a:spcAft>
                <a:spcPts val="600"/>
              </a:spcAft>
              <a:buFont typeface="Arial" panose="020B0604020202020204" pitchFamily="34" charset="0"/>
              <a:buChar char="•"/>
            </a:pPr>
            <a:endParaRPr lang="zh-CN" altLang="en-US" sz="1600" dirty="0">
              <a:solidFill>
                <a:prstClr val="black"/>
              </a:solidFill>
              <a:latin typeface="Huawei Sans" panose="020C0503030203020204" pitchFamily="34" charset="0"/>
            </a:endParaRPr>
          </a:p>
        </p:txBody>
      </p:sp>
      <p:sp>
        <p:nvSpPr>
          <p:cNvPr id="70" name="右箭头 69"/>
          <p:cNvSpPr/>
          <p:nvPr/>
        </p:nvSpPr>
        <p:spPr bwMode="gray">
          <a:xfrm>
            <a:off x="9775723" y="5545064"/>
            <a:ext cx="663142" cy="195464"/>
          </a:xfrm>
          <a:prstGeom prst="rightArrow">
            <a:avLst/>
          </a:prstGeom>
          <a:solidFill>
            <a:srgbClr val="56C4D2"/>
          </a:solidFill>
          <a:ln w="1905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177800" indent="-177800" algn="just" fontAlgn="ctr">
              <a:lnSpc>
                <a:spcPts val="2600"/>
              </a:lnSpc>
              <a:spcAft>
                <a:spcPts val="600"/>
              </a:spcAft>
              <a:buFont typeface="Arial" panose="020B0604020202020204" pitchFamily="34" charset="0"/>
              <a:buChar char="•"/>
            </a:pPr>
            <a:endParaRPr lang="zh-CN" altLang="en-US" sz="1600" dirty="0">
              <a:solidFill>
                <a:prstClr val="black"/>
              </a:solidFill>
              <a:latin typeface="Huawei Sans" panose="020C0503030203020204" pitchFamily="34" charset="0"/>
            </a:endParaRPr>
          </a:p>
        </p:txBody>
      </p:sp>
      <p:sp>
        <p:nvSpPr>
          <p:cNvPr id="71" name="右箭头 70"/>
          <p:cNvSpPr/>
          <p:nvPr/>
        </p:nvSpPr>
        <p:spPr bwMode="gray">
          <a:xfrm rot="-2700000">
            <a:off x="9682446" y="5227685"/>
            <a:ext cx="801595" cy="197608"/>
          </a:xfrm>
          <a:prstGeom prst="rightArrow">
            <a:avLst/>
          </a:prstGeom>
          <a:solidFill>
            <a:srgbClr val="56C4D2"/>
          </a:solidFill>
          <a:ln w="1905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177800" indent="-177800" algn="just" fontAlgn="ctr">
              <a:lnSpc>
                <a:spcPts val="2600"/>
              </a:lnSpc>
              <a:spcAft>
                <a:spcPts val="600"/>
              </a:spcAft>
              <a:buFont typeface="Arial" panose="020B0604020202020204" pitchFamily="34" charset="0"/>
              <a:buChar char="•"/>
            </a:pPr>
            <a:endParaRPr lang="zh-CN" altLang="en-US" sz="1600" dirty="0">
              <a:solidFill>
                <a:prstClr val="black"/>
              </a:solidFill>
              <a:latin typeface="Huawei Sans" panose="020C0503030203020204" pitchFamily="34" charset="0"/>
            </a:endParaRPr>
          </a:p>
        </p:txBody>
      </p:sp>
      <p:sp>
        <p:nvSpPr>
          <p:cNvPr id="72" name="矩形 71"/>
          <p:cNvSpPr/>
          <p:nvPr/>
        </p:nvSpPr>
        <p:spPr bwMode="gray">
          <a:xfrm>
            <a:off x="10465331" y="5446948"/>
            <a:ext cx="1319152" cy="307777"/>
          </a:xfrm>
          <a:prstGeom prst="rect">
            <a:avLst/>
          </a:prstGeom>
        </p:spPr>
        <p:txBody>
          <a:bodyPr wrap="square">
            <a:noAutofit/>
          </a:bodyPr>
          <a:lstStyle/>
          <a:p>
            <a:pPr fontAlgn="ctr"/>
            <a:r>
              <a:rPr lang="en-US" sz="1200" b="1" dirty="0">
                <a:latin typeface="Huawei Sans" panose="020C0503030203020204" pitchFamily="34" charset="0"/>
              </a:rPr>
              <a:t>Outgoing labeled packet</a:t>
            </a:r>
          </a:p>
        </p:txBody>
      </p:sp>
      <p:sp>
        <p:nvSpPr>
          <p:cNvPr id="73" name="下箭头 72"/>
          <p:cNvSpPr/>
          <p:nvPr/>
        </p:nvSpPr>
        <p:spPr bwMode="gray">
          <a:xfrm>
            <a:off x="3318396" y="2820277"/>
            <a:ext cx="325885" cy="252000"/>
          </a:xfrm>
          <a:prstGeom prst="downArrow">
            <a:avLst/>
          </a:prstGeom>
          <a:solidFill>
            <a:schemeClr val="bg1">
              <a:lumMod val="95000"/>
            </a:schemeClr>
          </a:solidFill>
          <a:ln w="19050" cap="flat" cmpd="sng" algn="ctr">
            <a:solidFill>
              <a:schemeClr val="bg1">
                <a:lumMod val="5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177800" indent="-177800" algn="just" fontAlgn="ctr">
              <a:lnSpc>
                <a:spcPts val="2600"/>
              </a:lnSpc>
              <a:spcAft>
                <a:spcPts val="600"/>
              </a:spcAft>
              <a:buFont typeface="Arial" panose="020B0604020202020204" pitchFamily="34" charset="0"/>
              <a:buChar char="•"/>
            </a:pPr>
            <a:endParaRPr lang="zh-CN" altLang="en-US" sz="1600" dirty="0">
              <a:solidFill>
                <a:prstClr val="black"/>
              </a:solidFill>
              <a:latin typeface="Huawei Sans" panose="020C0503030203020204" pitchFamily="34" charset="0"/>
            </a:endParaRPr>
          </a:p>
        </p:txBody>
      </p:sp>
      <p:sp>
        <p:nvSpPr>
          <p:cNvPr id="74" name="下箭头 73"/>
          <p:cNvSpPr/>
          <p:nvPr/>
        </p:nvSpPr>
        <p:spPr bwMode="gray">
          <a:xfrm>
            <a:off x="3318396" y="3513165"/>
            <a:ext cx="325885" cy="252000"/>
          </a:xfrm>
          <a:prstGeom prst="downArrow">
            <a:avLst/>
          </a:prstGeom>
          <a:solidFill>
            <a:schemeClr val="bg1">
              <a:lumMod val="95000"/>
            </a:schemeClr>
          </a:solidFill>
          <a:ln w="19050" cap="flat" cmpd="sng" algn="ctr">
            <a:solidFill>
              <a:schemeClr val="bg1">
                <a:lumMod val="5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177800" indent="-177800" algn="just" fontAlgn="ctr">
              <a:lnSpc>
                <a:spcPts val="2600"/>
              </a:lnSpc>
              <a:spcAft>
                <a:spcPts val="600"/>
              </a:spcAft>
              <a:buFont typeface="Arial" panose="020B0604020202020204" pitchFamily="34" charset="0"/>
              <a:buChar char="•"/>
            </a:pPr>
            <a:endParaRPr lang="zh-CN" altLang="en-US" sz="1600" dirty="0">
              <a:solidFill>
                <a:prstClr val="black"/>
              </a:solidFill>
              <a:latin typeface="Huawei Sans" panose="020C0503030203020204" pitchFamily="34" charset="0"/>
            </a:endParaRPr>
          </a:p>
        </p:txBody>
      </p:sp>
      <p:sp>
        <p:nvSpPr>
          <p:cNvPr id="75" name="下箭头 74"/>
          <p:cNvSpPr/>
          <p:nvPr/>
        </p:nvSpPr>
        <p:spPr bwMode="gray">
          <a:xfrm>
            <a:off x="3318396" y="4206920"/>
            <a:ext cx="325885" cy="504000"/>
          </a:xfrm>
          <a:prstGeom prst="downArrow">
            <a:avLst/>
          </a:prstGeom>
          <a:solidFill>
            <a:schemeClr val="bg1">
              <a:lumMod val="95000"/>
            </a:schemeClr>
          </a:solidFill>
          <a:ln w="19050" cap="flat" cmpd="sng" algn="ctr">
            <a:solidFill>
              <a:schemeClr val="bg1">
                <a:lumMod val="5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177800" indent="-177800" algn="just" fontAlgn="ctr">
              <a:lnSpc>
                <a:spcPts val="2600"/>
              </a:lnSpc>
              <a:spcAft>
                <a:spcPts val="600"/>
              </a:spcAft>
              <a:buFont typeface="Arial" panose="020B0604020202020204" pitchFamily="34" charset="0"/>
              <a:buChar char="•"/>
            </a:pPr>
            <a:endParaRPr lang="zh-CN" altLang="en-US" sz="1600" dirty="0">
              <a:solidFill>
                <a:prstClr val="black"/>
              </a:solidFill>
              <a:latin typeface="Huawei Sans" panose="020C0503030203020204" pitchFamily="34" charset="0"/>
            </a:endParaRPr>
          </a:p>
        </p:txBody>
      </p:sp>
      <p:sp>
        <p:nvSpPr>
          <p:cNvPr id="76" name="上下箭头 75"/>
          <p:cNvSpPr/>
          <p:nvPr/>
        </p:nvSpPr>
        <p:spPr bwMode="gray">
          <a:xfrm flipV="1">
            <a:off x="8482567" y="5053437"/>
            <a:ext cx="252320" cy="440849"/>
          </a:xfrm>
          <a:prstGeom prst="upDownArrow">
            <a:avLst/>
          </a:prstGeom>
          <a:solidFill>
            <a:schemeClr val="bg1">
              <a:lumMod val="95000"/>
            </a:schemeClr>
          </a:solidFill>
          <a:ln w="19050" cap="flat" cmpd="sng" algn="ctr">
            <a:solidFill>
              <a:schemeClr val="bg1">
                <a:lumMod val="5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177800" indent="-177800" algn="just" fontAlgn="ctr">
              <a:lnSpc>
                <a:spcPts val="2600"/>
              </a:lnSpc>
              <a:spcAft>
                <a:spcPts val="600"/>
              </a:spcAft>
              <a:buFont typeface="Arial" panose="020B0604020202020204" pitchFamily="34" charset="0"/>
              <a:buChar char="•"/>
            </a:pPr>
            <a:endParaRPr lang="zh-CN" altLang="en-US" sz="1600" dirty="0">
              <a:solidFill>
                <a:prstClr val="black"/>
              </a:solidFill>
              <a:latin typeface="Huawei Sans" panose="020C0503030203020204" pitchFamily="34" charset="0"/>
            </a:endParaRPr>
          </a:p>
        </p:txBody>
      </p:sp>
      <p:sp>
        <p:nvSpPr>
          <p:cNvPr id="77" name="圆角矩形 75"/>
          <p:cNvSpPr/>
          <p:nvPr/>
        </p:nvSpPr>
        <p:spPr bwMode="gray">
          <a:xfrm>
            <a:off x="464751" y="1318346"/>
            <a:ext cx="4941028" cy="400100"/>
          </a:xfrm>
          <a:prstGeom prst="roundRect">
            <a:avLst>
              <a:gd name="adj" fmla="val 10604"/>
            </a:avLst>
          </a:prstGeom>
          <a:solidFill>
            <a:srgbClr val="56C4D2"/>
          </a:solidFill>
          <a:ln>
            <a:noFill/>
          </a:ln>
        </p:spPr>
        <p:txBody>
          <a:bodyPr wrap="square" rtlCol="0" anchor="ctr" anchorCtr="0">
            <a:noAutofit/>
          </a:bodyPr>
          <a:lstStyle/>
          <a:p>
            <a:pPr algn="ctr"/>
            <a:r>
              <a:rPr lang="en-US" sz="1400" b="1" dirty="0">
                <a:solidFill>
                  <a:prstClr val="white"/>
                </a:solidFill>
                <a:latin typeface="Huawei Sans" panose="020C0503030203020204" pitchFamily="34" charset="0"/>
                <a:ea typeface="方正兰亭黑简体" panose="02000000000000000000" pitchFamily="2" charset="-122"/>
              </a:rPr>
              <a:t>Exchanging Route and Label Information</a:t>
            </a:r>
          </a:p>
        </p:txBody>
      </p:sp>
      <p:sp>
        <p:nvSpPr>
          <p:cNvPr id="78" name="圆角矩形 75"/>
          <p:cNvSpPr/>
          <p:nvPr/>
        </p:nvSpPr>
        <p:spPr bwMode="gray">
          <a:xfrm>
            <a:off x="464751" y="1749850"/>
            <a:ext cx="4941028" cy="4398076"/>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marL="360000" indent="-180000" algn="just" fontAlgn="ctr">
              <a:lnSpc>
                <a:spcPts val="2600"/>
              </a:lnSpc>
              <a:spcBef>
                <a:spcPts val="0"/>
              </a:spcBef>
              <a:spcAft>
                <a:spcPts val="600"/>
              </a:spcAft>
              <a:buFont typeface="Huawei Sans" panose="020C0503030203020204" pitchFamily="34" charset="0"/>
              <a:buChar char="▫"/>
            </a:pPr>
            <a:endParaRPr lang="zh-CN" altLang="en-US" sz="1400" dirty="0">
              <a:solidFill>
                <a:prstClr val="black"/>
              </a:solidFill>
              <a:latin typeface="Huawei Sans" panose="020C0503030203020204" pitchFamily="34" charset="0"/>
            </a:endParaRPr>
          </a:p>
        </p:txBody>
      </p:sp>
      <p:sp>
        <p:nvSpPr>
          <p:cNvPr id="79" name="圆角矩形 75"/>
          <p:cNvSpPr/>
          <p:nvPr/>
        </p:nvSpPr>
        <p:spPr bwMode="gray">
          <a:xfrm>
            <a:off x="5648774" y="1318346"/>
            <a:ext cx="6069146" cy="400100"/>
          </a:xfrm>
          <a:prstGeom prst="roundRect">
            <a:avLst>
              <a:gd name="adj" fmla="val 10604"/>
            </a:avLst>
          </a:prstGeom>
          <a:solidFill>
            <a:srgbClr val="56C4D2"/>
          </a:solidFill>
          <a:ln>
            <a:noFill/>
          </a:ln>
        </p:spPr>
        <p:txBody>
          <a:bodyPr wrap="square" rtlCol="0" anchor="ctr" anchorCtr="0">
            <a:noAutofit/>
          </a:bodyPr>
          <a:lstStyle/>
          <a:p>
            <a:pPr algn="ctr"/>
            <a:r>
              <a:rPr lang="en-US" sz="1400" b="1" dirty="0">
                <a:solidFill>
                  <a:prstClr val="white"/>
                </a:solidFill>
                <a:latin typeface="Huawei Sans" panose="020C0503030203020204" pitchFamily="34" charset="0"/>
                <a:ea typeface="方正兰亭黑简体" panose="02000000000000000000" pitchFamily="2" charset="-122"/>
              </a:rPr>
              <a:t>Transmitting IP Data Packets and MPLS Labeled Data Packets</a:t>
            </a:r>
          </a:p>
        </p:txBody>
      </p:sp>
      <p:sp>
        <p:nvSpPr>
          <p:cNvPr id="80" name="圆角矩形 75"/>
          <p:cNvSpPr/>
          <p:nvPr/>
        </p:nvSpPr>
        <p:spPr bwMode="gray">
          <a:xfrm>
            <a:off x="5648774" y="1749850"/>
            <a:ext cx="6069146" cy="4398076"/>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marL="360000" indent="-180000" algn="just" fontAlgn="ctr">
              <a:lnSpc>
                <a:spcPts val="2600"/>
              </a:lnSpc>
              <a:spcBef>
                <a:spcPts val="0"/>
              </a:spcBef>
              <a:spcAft>
                <a:spcPts val="600"/>
              </a:spcAft>
              <a:buFont typeface="Huawei Sans" panose="020C0503030203020204" pitchFamily="34" charset="0"/>
              <a:buChar char="▫"/>
            </a:pPr>
            <a:endParaRPr lang="zh-CN" altLang="en-US" sz="1400" dirty="0">
              <a:solidFill>
                <a:prstClr val="black"/>
              </a:solidFill>
              <a:latin typeface="Huawei Sans" panose="020C0503030203020204" pitchFamily="34" charset="0"/>
            </a:endParaRPr>
          </a:p>
        </p:txBody>
      </p:sp>
      <p:grpSp>
        <p:nvGrpSpPr>
          <p:cNvPr id="61" name="组合 60"/>
          <p:cNvGrpSpPr/>
          <p:nvPr/>
        </p:nvGrpSpPr>
        <p:grpSpPr bwMode="gray">
          <a:xfrm>
            <a:off x="7686335" y="22102"/>
            <a:ext cx="4061165" cy="396000"/>
            <a:chOff x="7680956" y="35165"/>
            <a:chExt cx="4061165" cy="313443"/>
          </a:xfrm>
        </p:grpSpPr>
        <p:sp>
          <p:nvSpPr>
            <p:cNvPr id="62" name="五边形 61"/>
            <p:cNvSpPr/>
            <p:nvPr/>
          </p:nvSpPr>
          <p:spPr bwMode="gray">
            <a:xfrm>
              <a:off x="7680956" y="35165"/>
              <a:ext cx="1359635" cy="313443"/>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rPr>
                <a:t>Basic Concepts</a:t>
              </a:r>
            </a:p>
          </p:txBody>
        </p:sp>
        <p:sp>
          <p:nvSpPr>
            <p:cNvPr id="81" name="燕尾形 80"/>
            <p:cNvSpPr/>
            <p:nvPr/>
          </p:nvSpPr>
          <p:spPr bwMode="gray">
            <a:xfrm>
              <a:off x="8919127" y="35165"/>
              <a:ext cx="1542336" cy="313443"/>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cs typeface="Huawei Sans" panose="020C0503030203020204" pitchFamily="34" charset="0"/>
                </a:rPr>
                <a:t>LSP Establishment</a:t>
              </a:r>
            </a:p>
          </p:txBody>
        </p:sp>
        <p:sp>
          <p:nvSpPr>
            <p:cNvPr id="82" name="燕尾形 81"/>
            <p:cNvSpPr/>
            <p:nvPr/>
          </p:nvSpPr>
          <p:spPr bwMode="gray">
            <a:xfrm>
              <a:off x="10339998" y="35165"/>
              <a:ext cx="1402123" cy="313443"/>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cs typeface="Huawei Sans" panose="020C0503030203020204" pitchFamily="34" charset="0"/>
                </a:rPr>
                <a:t>Label-based Forwarding</a:t>
              </a:r>
            </a:p>
          </p:txBody>
        </p:sp>
      </p:grpSp>
    </p:spTree>
    <p:extLst>
      <p:ext uri="{BB962C8B-B14F-4D97-AF65-F5344CB8AC3E}">
        <p14:creationId xmlns:p14="http://schemas.microsoft.com/office/powerpoint/2010/main" val="8114235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sym typeface="Huawei Sans" panose="020C0503030203020204" pitchFamily="34" charset="0"/>
              </a:rPr>
              <a:t>LSP Establishment Principles</a:t>
            </a:r>
            <a:endParaRPr lang="en-US" dirty="0">
              <a:sym typeface="Huawei Sans" panose="020C0503030203020204" pitchFamily="34" charset="0"/>
            </a:endParaRPr>
          </a:p>
        </p:txBody>
      </p:sp>
      <p:sp>
        <p:nvSpPr>
          <p:cNvPr id="61" name="文本占位符 60"/>
          <p:cNvSpPr>
            <a:spLocks noGrp="1"/>
          </p:cNvSpPr>
          <p:nvPr>
            <p:ph type="body" sz="quarter" idx="10"/>
          </p:nvPr>
        </p:nvSpPr>
        <p:spPr bwMode="gray"/>
        <p:txBody>
          <a:bodyPr/>
          <a:lstStyle/>
          <a:p>
            <a:r>
              <a:rPr lang="en-US" sz="1600" smtClean="0">
                <a:sym typeface="Huawei Sans" panose="020C0503030203020204" pitchFamily="34" charset="0"/>
              </a:rPr>
              <a:t>When the network layer protocol is IP, the route for a FEC must exist in the IP routing table of an LSR. Otherwise, the label forwarding entry of the FEC does not take effect.</a:t>
            </a:r>
          </a:p>
          <a:p>
            <a:r>
              <a:rPr lang="en-US" sz="1600" smtClean="0">
                <a:sym typeface="Huawei Sans" panose="020C0503030203020204" pitchFamily="34" charset="0"/>
              </a:rPr>
              <a:t>An LSR uses labels to identify a FEC, and it can correctly process an incoming packet of a FEC only if the packet carries the correct label.</a:t>
            </a:r>
            <a:endParaRPr lang="en-US" sz="1600" dirty="0">
              <a:sym typeface="Huawei Sans" panose="020C0503030203020204" pitchFamily="34" charset="0"/>
            </a:endParaRPr>
          </a:p>
        </p:txBody>
      </p:sp>
      <p:grpSp>
        <p:nvGrpSpPr>
          <p:cNvPr id="118" name="组合 117"/>
          <p:cNvGrpSpPr/>
          <p:nvPr/>
        </p:nvGrpSpPr>
        <p:grpSpPr bwMode="gray">
          <a:xfrm>
            <a:off x="2412623" y="2745987"/>
            <a:ext cx="6765005" cy="697764"/>
            <a:chOff x="2512697" y="3094323"/>
            <a:chExt cx="6765005" cy="697764"/>
          </a:xfrm>
        </p:grpSpPr>
        <p:sp>
          <p:nvSpPr>
            <p:cNvPr id="100" name="Freeform 4"/>
            <p:cNvSpPr>
              <a:spLocks noChangeAspect="1"/>
            </p:cNvSpPr>
            <p:nvPr/>
          </p:nvSpPr>
          <p:spPr bwMode="gray">
            <a:xfrm>
              <a:off x="2512697" y="3114179"/>
              <a:ext cx="1485227" cy="677908"/>
            </a:xfrm>
            <a:custGeom>
              <a:avLst/>
              <a:gdLst>
                <a:gd name="T0" fmla="*/ 2147483647 w 1769"/>
                <a:gd name="T1" fmla="*/ 2147483647 h 2094"/>
                <a:gd name="T2" fmla="*/ 2147483647 w 1769"/>
                <a:gd name="T3" fmla="*/ 2147483647 h 2094"/>
                <a:gd name="T4" fmla="*/ 2147483647 w 1769"/>
                <a:gd name="T5" fmla="*/ 2147483647 h 2094"/>
                <a:gd name="T6" fmla="*/ 2147483647 w 1769"/>
                <a:gd name="T7" fmla="*/ 2147483647 h 2094"/>
                <a:gd name="T8" fmla="*/ 2147483647 w 1769"/>
                <a:gd name="T9" fmla="*/ 2147483647 h 2094"/>
                <a:gd name="T10" fmla="*/ 2147483647 w 1769"/>
                <a:gd name="T11" fmla="*/ 2147483647 h 2094"/>
                <a:gd name="T12" fmla="*/ 2147483647 w 1769"/>
                <a:gd name="T13" fmla="*/ 2147483647 h 2094"/>
                <a:gd name="T14" fmla="*/ 2147483647 w 1769"/>
                <a:gd name="T15" fmla="*/ 2147483647 h 2094"/>
                <a:gd name="T16" fmla="*/ 2147483647 w 1769"/>
                <a:gd name="T17" fmla="*/ 2147483647 h 2094"/>
                <a:gd name="T18" fmla="*/ 2147483647 w 1769"/>
                <a:gd name="T19" fmla="*/ 2147483647 h 2094"/>
                <a:gd name="T20" fmla="*/ 2147483647 w 1769"/>
                <a:gd name="T21" fmla="*/ 2147483647 h 2094"/>
                <a:gd name="T22" fmla="*/ 2147483647 w 1769"/>
                <a:gd name="T23" fmla="*/ 2147483647 h 2094"/>
                <a:gd name="T24" fmla="*/ 2147483647 w 1769"/>
                <a:gd name="T25" fmla="*/ 2147483647 h 2094"/>
                <a:gd name="T26" fmla="*/ 2147483647 w 1769"/>
                <a:gd name="T27" fmla="*/ 2147483647 h 2094"/>
                <a:gd name="T28" fmla="*/ 2147483647 w 1769"/>
                <a:gd name="T29" fmla="*/ 2147483647 h 2094"/>
                <a:gd name="T30" fmla="*/ 2147483647 w 1769"/>
                <a:gd name="T31" fmla="*/ 2147483647 h 2094"/>
                <a:gd name="T32" fmla="*/ 2147483647 w 1769"/>
                <a:gd name="T33" fmla="*/ 0 h 2094"/>
                <a:gd name="T34" fmla="*/ 2147483647 w 1769"/>
                <a:gd name="T35" fmla="*/ 0 h 2094"/>
                <a:gd name="T36" fmla="*/ 2147483647 w 1769"/>
                <a:gd name="T37" fmla="*/ 2147483647 h 2094"/>
                <a:gd name="T38" fmla="*/ 2147483647 w 1769"/>
                <a:gd name="T39" fmla="*/ 2147483647 h 2094"/>
                <a:gd name="T40" fmla="*/ 2147483647 w 1769"/>
                <a:gd name="T41" fmla="*/ 2147483647 h 2094"/>
                <a:gd name="T42" fmla="*/ 2147483647 w 1769"/>
                <a:gd name="T43" fmla="*/ 2147483647 h 2094"/>
                <a:gd name="T44" fmla="*/ 2147483647 w 1769"/>
                <a:gd name="T45" fmla="*/ 2147483647 h 2094"/>
                <a:gd name="T46" fmla="*/ 2147483647 w 1769"/>
                <a:gd name="T47" fmla="*/ 2147483647 h 2094"/>
                <a:gd name="T48" fmla="*/ 0 w 1769"/>
                <a:gd name="T49" fmla="*/ 2147483647 h 2094"/>
                <a:gd name="T50" fmla="*/ 0 w 1769"/>
                <a:gd name="T51" fmla="*/ 2147483647 h 2094"/>
                <a:gd name="T52" fmla="*/ 2147483647 w 1769"/>
                <a:gd name="T53" fmla="*/ 2147483647 h 2094"/>
                <a:gd name="T54" fmla="*/ 2147483647 w 1769"/>
                <a:gd name="T55" fmla="*/ 2147483647 h 2094"/>
                <a:gd name="T56" fmla="*/ 2147483647 w 1769"/>
                <a:gd name="T57" fmla="*/ 2147483647 h 2094"/>
                <a:gd name="T58" fmla="*/ 2147483647 w 1769"/>
                <a:gd name="T59" fmla="*/ 2147483647 h 2094"/>
                <a:gd name="T60" fmla="*/ 2147483647 w 1769"/>
                <a:gd name="T61" fmla="*/ 2147483647 h 2094"/>
                <a:gd name="T62" fmla="*/ 2147483647 w 1769"/>
                <a:gd name="T63" fmla="*/ 2147483647 h 2094"/>
                <a:gd name="T64" fmla="*/ 2147483647 w 1769"/>
                <a:gd name="T65" fmla="*/ 2147483647 h 2094"/>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769"/>
                <a:gd name="T100" fmla="*/ 0 h 2094"/>
                <a:gd name="T101" fmla="*/ 1769 w 1769"/>
                <a:gd name="T102" fmla="*/ 2094 h 2094"/>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769" h="2094">
                  <a:moveTo>
                    <a:pt x="110" y="2094"/>
                  </a:moveTo>
                  <a:lnTo>
                    <a:pt x="1658" y="2094"/>
                  </a:lnTo>
                  <a:lnTo>
                    <a:pt x="1683" y="2091"/>
                  </a:lnTo>
                  <a:lnTo>
                    <a:pt x="1707" y="2083"/>
                  </a:lnTo>
                  <a:lnTo>
                    <a:pt x="1727" y="2070"/>
                  </a:lnTo>
                  <a:lnTo>
                    <a:pt x="1745" y="2053"/>
                  </a:lnTo>
                  <a:lnTo>
                    <a:pt x="1758" y="2032"/>
                  </a:lnTo>
                  <a:lnTo>
                    <a:pt x="1766" y="2008"/>
                  </a:lnTo>
                  <a:lnTo>
                    <a:pt x="1769" y="1983"/>
                  </a:lnTo>
                  <a:lnTo>
                    <a:pt x="1769" y="110"/>
                  </a:lnTo>
                  <a:lnTo>
                    <a:pt x="1766" y="87"/>
                  </a:lnTo>
                  <a:lnTo>
                    <a:pt x="1758" y="63"/>
                  </a:lnTo>
                  <a:lnTo>
                    <a:pt x="1745" y="42"/>
                  </a:lnTo>
                  <a:lnTo>
                    <a:pt x="1727" y="25"/>
                  </a:lnTo>
                  <a:lnTo>
                    <a:pt x="1707" y="12"/>
                  </a:lnTo>
                  <a:lnTo>
                    <a:pt x="1683" y="3"/>
                  </a:lnTo>
                  <a:lnTo>
                    <a:pt x="1658" y="0"/>
                  </a:lnTo>
                  <a:lnTo>
                    <a:pt x="110" y="0"/>
                  </a:lnTo>
                  <a:lnTo>
                    <a:pt x="87" y="3"/>
                  </a:lnTo>
                  <a:lnTo>
                    <a:pt x="63" y="12"/>
                  </a:lnTo>
                  <a:lnTo>
                    <a:pt x="43" y="25"/>
                  </a:lnTo>
                  <a:lnTo>
                    <a:pt x="25" y="42"/>
                  </a:lnTo>
                  <a:lnTo>
                    <a:pt x="12" y="63"/>
                  </a:lnTo>
                  <a:lnTo>
                    <a:pt x="3" y="87"/>
                  </a:lnTo>
                  <a:lnTo>
                    <a:pt x="0" y="110"/>
                  </a:lnTo>
                  <a:lnTo>
                    <a:pt x="0" y="1983"/>
                  </a:lnTo>
                  <a:lnTo>
                    <a:pt x="3" y="2008"/>
                  </a:lnTo>
                  <a:lnTo>
                    <a:pt x="12" y="2032"/>
                  </a:lnTo>
                  <a:lnTo>
                    <a:pt x="25" y="2053"/>
                  </a:lnTo>
                  <a:lnTo>
                    <a:pt x="43" y="2070"/>
                  </a:lnTo>
                  <a:lnTo>
                    <a:pt x="63" y="2083"/>
                  </a:lnTo>
                  <a:lnTo>
                    <a:pt x="87" y="2091"/>
                  </a:lnTo>
                  <a:lnTo>
                    <a:pt x="110" y="2094"/>
                  </a:lnTo>
                  <a:close/>
                </a:path>
              </a:pathLst>
            </a:custGeom>
            <a:solidFill>
              <a:srgbClr val="CCCCCC">
                <a:alpha val="39999"/>
              </a:srgbClr>
            </a:solidFill>
            <a:ln w="12700" cap="flat" cmpd="sng">
              <a:solidFill>
                <a:schemeClr val="tx1"/>
              </a:solidFill>
              <a:prstDash val="dash"/>
              <a:round/>
              <a:headEnd type="none" w="med" len="med"/>
              <a:tailEnd type="none" w="med" len="med"/>
            </a:ln>
          </p:spPr>
          <p:txBody>
            <a:bodyPr wrap="square" anchor="ctr">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FEC: 4.4.4.0/24</a:t>
              </a:r>
            </a:p>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Out Label=1027</a:t>
              </a:r>
            </a:p>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In Label=Null</a:t>
              </a:r>
            </a:p>
          </p:txBody>
        </p:sp>
        <p:sp>
          <p:nvSpPr>
            <p:cNvPr id="101" name="Freeform 4"/>
            <p:cNvSpPr>
              <a:spLocks noChangeAspect="1"/>
            </p:cNvSpPr>
            <p:nvPr/>
          </p:nvSpPr>
          <p:spPr bwMode="gray">
            <a:xfrm>
              <a:off x="4272623" y="3114179"/>
              <a:ext cx="1485227" cy="677908"/>
            </a:xfrm>
            <a:custGeom>
              <a:avLst/>
              <a:gdLst>
                <a:gd name="T0" fmla="*/ 2147483647 w 1769"/>
                <a:gd name="T1" fmla="*/ 2147483647 h 2094"/>
                <a:gd name="T2" fmla="*/ 2147483647 w 1769"/>
                <a:gd name="T3" fmla="*/ 2147483647 h 2094"/>
                <a:gd name="T4" fmla="*/ 2147483647 w 1769"/>
                <a:gd name="T5" fmla="*/ 2147483647 h 2094"/>
                <a:gd name="T6" fmla="*/ 2147483647 w 1769"/>
                <a:gd name="T7" fmla="*/ 2147483647 h 2094"/>
                <a:gd name="T8" fmla="*/ 2147483647 w 1769"/>
                <a:gd name="T9" fmla="*/ 2147483647 h 2094"/>
                <a:gd name="T10" fmla="*/ 2147483647 w 1769"/>
                <a:gd name="T11" fmla="*/ 2147483647 h 2094"/>
                <a:gd name="T12" fmla="*/ 2147483647 w 1769"/>
                <a:gd name="T13" fmla="*/ 2147483647 h 2094"/>
                <a:gd name="T14" fmla="*/ 2147483647 w 1769"/>
                <a:gd name="T15" fmla="*/ 2147483647 h 2094"/>
                <a:gd name="T16" fmla="*/ 2147483647 w 1769"/>
                <a:gd name="T17" fmla="*/ 2147483647 h 2094"/>
                <a:gd name="T18" fmla="*/ 2147483647 w 1769"/>
                <a:gd name="T19" fmla="*/ 2147483647 h 2094"/>
                <a:gd name="T20" fmla="*/ 2147483647 w 1769"/>
                <a:gd name="T21" fmla="*/ 2147483647 h 2094"/>
                <a:gd name="T22" fmla="*/ 2147483647 w 1769"/>
                <a:gd name="T23" fmla="*/ 2147483647 h 2094"/>
                <a:gd name="T24" fmla="*/ 2147483647 w 1769"/>
                <a:gd name="T25" fmla="*/ 2147483647 h 2094"/>
                <a:gd name="T26" fmla="*/ 2147483647 w 1769"/>
                <a:gd name="T27" fmla="*/ 2147483647 h 2094"/>
                <a:gd name="T28" fmla="*/ 2147483647 w 1769"/>
                <a:gd name="T29" fmla="*/ 2147483647 h 2094"/>
                <a:gd name="T30" fmla="*/ 2147483647 w 1769"/>
                <a:gd name="T31" fmla="*/ 2147483647 h 2094"/>
                <a:gd name="T32" fmla="*/ 2147483647 w 1769"/>
                <a:gd name="T33" fmla="*/ 0 h 2094"/>
                <a:gd name="T34" fmla="*/ 2147483647 w 1769"/>
                <a:gd name="T35" fmla="*/ 0 h 2094"/>
                <a:gd name="T36" fmla="*/ 2147483647 w 1769"/>
                <a:gd name="T37" fmla="*/ 2147483647 h 2094"/>
                <a:gd name="T38" fmla="*/ 2147483647 w 1769"/>
                <a:gd name="T39" fmla="*/ 2147483647 h 2094"/>
                <a:gd name="T40" fmla="*/ 2147483647 w 1769"/>
                <a:gd name="T41" fmla="*/ 2147483647 h 2094"/>
                <a:gd name="T42" fmla="*/ 2147483647 w 1769"/>
                <a:gd name="T43" fmla="*/ 2147483647 h 2094"/>
                <a:gd name="T44" fmla="*/ 2147483647 w 1769"/>
                <a:gd name="T45" fmla="*/ 2147483647 h 2094"/>
                <a:gd name="T46" fmla="*/ 2147483647 w 1769"/>
                <a:gd name="T47" fmla="*/ 2147483647 h 2094"/>
                <a:gd name="T48" fmla="*/ 0 w 1769"/>
                <a:gd name="T49" fmla="*/ 2147483647 h 2094"/>
                <a:gd name="T50" fmla="*/ 0 w 1769"/>
                <a:gd name="T51" fmla="*/ 2147483647 h 2094"/>
                <a:gd name="T52" fmla="*/ 2147483647 w 1769"/>
                <a:gd name="T53" fmla="*/ 2147483647 h 2094"/>
                <a:gd name="T54" fmla="*/ 2147483647 w 1769"/>
                <a:gd name="T55" fmla="*/ 2147483647 h 2094"/>
                <a:gd name="T56" fmla="*/ 2147483647 w 1769"/>
                <a:gd name="T57" fmla="*/ 2147483647 h 2094"/>
                <a:gd name="T58" fmla="*/ 2147483647 w 1769"/>
                <a:gd name="T59" fmla="*/ 2147483647 h 2094"/>
                <a:gd name="T60" fmla="*/ 2147483647 w 1769"/>
                <a:gd name="T61" fmla="*/ 2147483647 h 2094"/>
                <a:gd name="T62" fmla="*/ 2147483647 w 1769"/>
                <a:gd name="T63" fmla="*/ 2147483647 h 2094"/>
                <a:gd name="T64" fmla="*/ 2147483647 w 1769"/>
                <a:gd name="T65" fmla="*/ 2147483647 h 2094"/>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769"/>
                <a:gd name="T100" fmla="*/ 0 h 2094"/>
                <a:gd name="T101" fmla="*/ 1769 w 1769"/>
                <a:gd name="T102" fmla="*/ 2094 h 2094"/>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769" h="2094">
                  <a:moveTo>
                    <a:pt x="110" y="2094"/>
                  </a:moveTo>
                  <a:lnTo>
                    <a:pt x="1658" y="2094"/>
                  </a:lnTo>
                  <a:lnTo>
                    <a:pt x="1683" y="2091"/>
                  </a:lnTo>
                  <a:lnTo>
                    <a:pt x="1707" y="2083"/>
                  </a:lnTo>
                  <a:lnTo>
                    <a:pt x="1727" y="2070"/>
                  </a:lnTo>
                  <a:lnTo>
                    <a:pt x="1745" y="2053"/>
                  </a:lnTo>
                  <a:lnTo>
                    <a:pt x="1758" y="2032"/>
                  </a:lnTo>
                  <a:lnTo>
                    <a:pt x="1766" y="2008"/>
                  </a:lnTo>
                  <a:lnTo>
                    <a:pt x="1769" y="1983"/>
                  </a:lnTo>
                  <a:lnTo>
                    <a:pt x="1769" y="110"/>
                  </a:lnTo>
                  <a:lnTo>
                    <a:pt x="1766" y="87"/>
                  </a:lnTo>
                  <a:lnTo>
                    <a:pt x="1758" y="63"/>
                  </a:lnTo>
                  <a:lnTo>
                    <a:pt x="1745" y="42"/>
                  </a:lnTo>
                  <a:lnTo>
                    <a:pt x="1727" y="25"/>
                  </a:lnTo>
                  <a:lnTo>
                    <a:pt x="1707" y="12"/>
                  </a:lnTo>
                  <a:lnTo>
                    <a:pt x="1683" y="3"/>
                  </a:lnTo>
                  <a:lnTo>
                    <a:pt x="1658" y="0"/>
                  </a:lnTo>
                  <a:lnTo>
                    <a:pt x="110" y="0"/>
                  </a:lnTo>
                  <a:lnTo>
                    <a:pt x="87" y="3"/>
                  </a:lnTo>
                  <a:lnTo>
                    <a:pt x="63" y="12"/>
                  </a:lnTo>
                  <a:lnTo>
                    <a:pt x="43" y="25"/>
                  </a:lnTo>
                  <a:lnTo>
                    <a:pt x="25" y="42"/>
                  </a:lnTo>
                  <a:lnTo>
                    <a:pt x="12" y="63"/>
                  </a:lnTo>
                  <a:lnTo>
                    <a:pt x="3" y="87"/>
                  </a:lnTo>
                  <a:lnTo>
                    <a:pt x="0" y="110"/>
                  </a:lnTo>
                  <a:lnTo>
                    <a:pt x="0" y="1983"/>
                  </a:lnTo>
                  <a:lnTo>
                    <a:pt x="3" y="2008"/>
                  </a:lnTo>
                  <a:lnTo>
                    <a:pt x="12" y="2032"/>
                  </a:lnTo>
                  <a:lnTo>
                    <a:pt x="25" y="2053"/>
                  </a:lnTo>
                  <a:lnTo>
                    <a:pt x="43" y="2070"/>
                  </a:lnTo>
                  <a:lnTo>
                    <a:pt x="63" y="2083"/>
                  </a:lnTo>
                  <a:lnTo>
                    <a:pt x="87" y="2091"/>
                  </a:lnTo>
                  <a:lnTo>
                    <a:pt x="110" y="2094"/>
                  </a:lnTo>
                  <a:close/>
                </a:path>
              </a:pathLst>
            </a:custGeom>
            <a:solidFill>
              <a:srgbClr val="CCCCCC">
                <a:alpha val="39999"/>
              </a:srgbClr>
            </a:solidFill>
            <a:ln w="12700" cap="flat" cmpd="sng">
              <a:solidFill>
                <a:schemeClr val="tx1"/>
              </a:solidFill>
              <a:prstDash val="dash"/>
              <a:round/>
              <a:headEnd type="none" w="med" len="med"/>
              <a:tailEnd type="none" w="med" len="med"/>
            </a:ln>
          </p:spPr>
          <p:txBody>
            <a:bodyPr wrap="square" anchor="ctr">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FEC: 4.4.4.0/24</a:t>
              </a:r>
            </a:p>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Out Label=1026</a:t>
              </a:r>
            </a:p>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In Label=1027</a:t>
              </a:r>
            </a:p>
          </p:txBody>
        </p:sp>
        <p:sp>
          <p:nvSpPr>
            <p:cNvPr id="102" name="Freeform 4"/>
            <p:cNvSpPr>
              <a:spLocks noChangeAspect="1"/>
            </p:cNvSpPr>
            <p:nvPr/>
          </p:nvSpPr>
          <p:spPr bwMode="gray">
            <a:xfrm>
              <a:off x="6032549" y="3094323"/>
              <a:ext cx="1485227" cy="677908"/>
            </a:xfrm>
            <a:custGeom>
              <a:avLst/>
              <a:gdLst>
                <a:gd name="T0" fmla="*/ 2147483647 w 1769"/>
                <a:gd name="T1" fmla="*/ 2147483647 h 2094"/>
                <a:gd name="T2" fmla="*/ 2147483647 w 1769"/>
                <a:gd name="T3" fmla="*/ 2147483647 h 2094"/>
                <a:gd name="T4" fmla="*/ 2147483647 w 1769"/>
                <a:gd name="T5" fmla="*/ 2147483647 h 2094"/>
                <a:gd name="T6" fmla="*/ 2147483647 w 1769"/>
                <a:gd name="T7" fmla="*/ 2147483647 h 2094"/>
                <a:gd name="T8" fmla="*/ 2147483647 w 1769"/>
                <a:gd name="T9" fmla="*/ 2147483647 h 2094"/>
                <a:gd name="T10" fmla="*/ 2147483647 w 1769"/>
                <a:gd name="T11" fmla="*/ 2147483647 h 2094"/>
                <a:gd name="T12" fmla="*/ 2147483647 w 1769"/>
                <a:gd name="T13" fmla="*/ 2147483647 h 2094"/>
                <a:gd name="T14" fmla="*/ 2147483647 w 1769"/>
                <a:gd name="T15" fmla="*/ 2147483647 h 2094"/>
                <a:gd name="T16" fmla="*/ 2147483647 w 1769"/>
                <a:gd name="T17" fmla="*/ 2147483647 h 2094"/>
                <a:gd name="T18" fmla="*/ 2147483647 w 1769"/>
                <a:gd name="T19" fmla="*/ 2147483647 h 2094"/>
                <a:gd name="T20" fmla="*/ 2147483647 w 1769"/>
                <a:gd name="T21" fmla="*/ 2147483647 h 2094"/>
                <a:gd name="T22" fmla="*/ 2147483647 w 1769"/>
                <a:gd name="T23" fmla="*/ 2147483647 h 2094"/>
                <a:gd name="T24" fmla="*/ 2147483647 w 1769"/>
                <a:gd name="T25" fmla="*/ 2147483647 h 2094"/>
                <a:gd name="T26" fmla="*/ 2147483647 w 1769"/>
                <a:gd name="T27" fmla="*/ 2147483647 h 2094"/>
                <a:gd name="T28" fmla="*/ 2147483647 w 1769"/>
                <a:gd name="T29" fmla="*/ 2147483647 h 2094"/>
                <a:gd name="T30" fmla="*/ 2147483647 w 1769"/>
                <a:gd name="T31" fmla="*/ 2147483647 h 2094"/>
                <a:gd name="T32" fmla="*/ 2147483647 w 1769"/>
                <a:gd name="T33" fmla="*/ 0 h 2094"/>
                <a:gd name="T34" fmla="*/ 2147483647 w 1769"/>
                <a:gd name="T35" fmla="*/ 0 h 2094"/>
                <a:gd name="T36" fmla="*/ 2147483647 w 1769"/>
                <a:gd name="T37" fmla="*/ 2147483647 h 2094"/>
                <a:gd name="T38" fmla="*/ 2147483647 w 1769"/>
                <a:gd name="T39" fmla="*/ 2147483647 h 2094"/>
                <a:gd name="T40" fmla="*/ 2147483647 w 1769"/>
                <a:gd name="T41" fmla="*/ 2147483647 h 2094"/>
                <a:gd name="T42" fmla="*/ 2147483647 w 1769"/>
                <a:gd name="T43" fmla="*/ 2147483647 h 2094"/>
                <a:gd name="T44" fmla="*/ 2147483647 w 1769"/>
                <a:gd name="T45" fmla="*/ 2147483647 h 2094"/>
                <a:gd name="T46" fmla="*/ 2147483647 w 1769"/>
                <a:gd name="T47" fmla="*/ 2147483647 h 2094"/>
                <a:gd name="T48" fmla="*/ 0 w 1769"/>
                <a:gd name="T49" fmla="*/ 2147483647 h 2094"/>
                <a:gd name="T50" fmla="*/ 0 w 1769"/>
                <a:gd name="T51" fmla="*/ 2147483647 h 2094"/>
                <a:gd name="T52" fmla="*/ 2147483647 w 1769"/>
                <a:gd name="T53" fmla="*/ 2147483647 h 2094"/>
                <a:gd name="T54" fmla="*/ 2147483647 w 1769"/>
                <a:gd name="T55" fmla="*/ 2147483647 h 2094"/>
                <a:gd name="T56" fmla="*/ 2147483647 w 1769"/>
                <a:gd name="T57" fmla="*/ 2147483647 h 2094"/>
                <a:gd name="T58" fmla="*/ 2147483647 w 1769"/>
                <a:gd name="T59" fmla="*/ 2147483647 h 2094"/>
                <a:gd name="T60" fmla="*/ 2147483647 w 1769"/>
                <a:gd name="T61" fmla="*/ 2147483647 h 2094"/>
                <a:gd name="T62" fmla="*/ 2147483647 w 1769"/>
                <a:gd name="T63" fmla="*/ 2147483647 h 2094"/>
                <a:gd name="T64" fmla="*/ 2147483647 w 1769"/>
                <a:gd name="T65" fmla="*/ 2147483647 h 2094"/>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769"/>
                <a:gd name="T100" fmla="*/ 0 h 2094"/>
                <a:gd name="T101" fmla="*/ 1769 w 1769"/>
                <a:gd name="T102" fmla="*/ 2094 h 2094"/>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769" h="2094">
                  <a:moveTo>
                    <a:pt x="110" y="2094"/>
                  </a:moveTo>
                  <a:lnTo>
                    <a:pt x="1658" y="2094"/>
                  </a:lnTo>
                  <a:lnTo>
                    <a:pt x="1683" y="2091"/>
                  </a:lnTo>
                  <a:lnTo>
                    <a:pt x="1707" y="2083"/>
                  </a:lnTo>
                  <a:lnTo>
                    <a:pt x="1727" y="2070"/>
                  </a:lnTo>
                  <a:lnTo>
                    <a:pt x="1745" y="2053"/>
                  </a:lnTo>
                  <a:lnTo>
                    <a:pt x="1758" y="2032"/>
                  </a:lnTo>
                  <a:lnTo>
                    <a:pt x="1766" y="2008"/>
                  </a:lnTo>
                  <a:lnTo>
                    <a:pt x="1769" y="1983"/>
                  </a:lnTo>
                  <a:lnTo>
                    <a:pt x="1769" y="110"/>
                  </a:lnTo>
                  <a:lnTo>
                    <a:pt x="1766" y="87"/>
                  </a:lnTo>
                  <a:lnTo>
                    <a:pt x="1758" y="63"/>
                  </a:lnTo>
                  <a:lnTo>
                    <a:pt x="1745" y="42"/>
                  </a:lnTo>
                  <a:lnTo>
                    <a:pt x="1727" y="25"/>
                  </a:lnTo>
                  <a:lnTo>
                    <a:pt x="1707" y="12"/>
                  </a:lnTo>
                  <a:lnTo>
                    <a:pt x="1683" y="3"/>
                  </a:lnTo>
                  <a:lnTo>
                    <a:pt x="1658" y="0"/>
                  </a:lnTo>
                  <a:lnTo>
                    <a:pt x="110" y="0"/>
                  </a:lnTo>
                  <a:lnTo>
                    <a:pt x="87" y="3"/>
                  </a:lnTo>
                  <a:lnTo>
                    <a:pt x="63" y="12"/>
                  </a:lnTo>
                  <a:lnTo>
                    <a:pt x="43" y="25"/>
                  </a:lnTo>
                  <a:lnTo>
                    <a:pt x="25" y="42"/>
                  </a:lnTo>
                  <a:lnTo>
                    <a:pt x="12" y="63"/>
                  </a:lnTo>
                  <a:lnTo>
                    <a:pt x="3" y="87"/>
                  </a:lnTo>
                  <a:lnTo>
                    <a:pt x="0" y="110"/>
                  </a:lnTo>
                  <a:lnTo>
                    <a:pt x="0" y="1983"/>
                  </a:lnTo>
                  <a:lnTo>
                    <a:pt x="3" y="2008"/>
                  </a:lnTo>
                  <a:lnTo>
                    <a:pt x="12" y="2032"/>
                  </a:lnTo>
                  <a:lnTo>
                    <a:pt x="25" y="2053"/>
                  </a:lnTo>
                  <a:lnTo>
                    <a:pt x="43" y="2070"/>
                  </a:lnTo>
                  <a:lnTo>
                    <a:pt x="63" y="2083"/>
                  </a:lnTo>
                  <a:lnTo>
                    <a:pt x="87" y="2091"/>
                  </a:lnTo>
                  <a:lnTo>
                    <a:pt x="110" y="2094"/>
                  </a:lnTo>
                  <a:close/>
                </a:path>
              </a:pathLst>
            </a:custGeom>
            <a:solidFill>
              <a:srgbClr val="CCCCCC">
                <a:alpha val="39999"/>
              </a:srgbClr>
            </a:solidFill>
            <a:ln w="12700" cap="flat" cmpd="sng">
              <a:solidFill>
                <a:schemeClr val="tx1"/>
              </a:solidFill>
              <a:prstDash val="dash"/>
              <a:round/>
              <a:headEnd type="none" w="med" len="med"/>
              <a:tailEnd type="none" w="med" len="med"/>
            </a:ln>
          </p:spPr>
          <p:txBody>
            <a:bodyPr wrap="square" anchor="ctr">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FEC: 4.4.4.0/24</a:t>
              </a:r>
            </a:p>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Out Label=1025</a:t>
              </a:r>
            </a:p>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In Label=1026</a:t>
              </a:r>
            </a:p>
          </p:txBody>
        </p:sp>
        <p:sp>
          <p:nvSpPr>
            <p:cNvPr id="103" name="Freeform 4"/>
            <p:cNvSpPr>
              <a:spLocks noChangeAspect="1"/>
            </p:cNvSpPr>
            <p:nvPr/>
          </p:nvSpPr>
          <p:spPr bwMode="gray">
            <a:xfrm>
              <a:off x="7792475" y="3114179"/>
              <a:ext cx="1485227" cy="677908"/>
            </a:xfrm>
            <a:custGeom>
              <a:avLst/>
              <a:gdLst>
                <a:gd name="T0" fmla="*/ 2147483647 w 1769"/>
                <a:gd name="T1" fmla="*/ 2147483647 h 2094"/>
                <a:gd name="T2" fmla="*/ 2147483647 w 1769"/>
                <a:gd name="T3" fmla="*/ 2147483647 h 2094"/>
                <a:gd name="T4" fmla="*/ 2147483647 w 1769"/>
                <a:gd name="T5" fmla="*/ 2147483647 h 2094"/>
                <a:gd name="T6" fmla="*/ 2147483647 w 1769"/>
                <a:gd name="T7" fmla="*/ 2147483647 h 2094"/>
                <a:gd name="T8" fmla="*/ 2147483647 w 1769"/>
                <a:gd name="T9" fmla="*/ 2147483647 h 2094"/>
                <a:gd name="T10" fmla="*/ 2147483647 w 1769"/>
                <a:gd name="T11" fmla="*/ 2147483647 h 2094"/>
                <a:gd name="T12" fmla="*/ 2147483647 w 1769"/>
                <a:gd name="T13" fmla="*/ 2147483647 h 2094"/>
                <a:gd name="T14" fmla="*/ 2147483647 w 1769"/>
                <a:gd name="T15" fmla="*/ 2147483647 h 2094"/>
                <a:gd name="T16" fmla="*/ 2147483647 w 1769"/>
                <a:gd name="T17" fmla="*/ 2147483647 h 2094"/>
                <a:gd name="T18" fmla="*/ 2147483647 w 1769"/>
                <a:gd name="T19" fmla="*/ 2147483647 h 2094"/>
                <a:gd name="T20" fmla="*/ 2147483647 w 1769"/>
                <a:gd name="T21" fmla="*/ 2147483647 h 2094"/>
                <a:gd name="T22" fmla="*/ 2147483647 w 1769"/>
                <a:gd name="T23" fmla="*/ 2147483647 h 2094"/>
                <a:gd name="T24" fmla="*/ 2147483647 w 1769"/>
                <a:gd name="T25" fmla="*/ 2147483647 h 2094"/>
                <a:gd name="T26" fmla="*/ 2147483647 w 1769"/>
                <a:gd name="T27" fmla="*/ 2147483647 h 2094"/>
                <a:gd name="T28" fmla="*/ 2147483647 w 1769"/>
                <a:gd name="T29" fmla="*/ 2147483647 h 2094"/>
                <a:gd name="T30" fmla="*/ 2147483647 w 1769"/>
                <a:gd name="T31" fmla="*/ 2147483647 h 2094"/>
                <a:gd name="T32" fmla="*/ 2147483647 w 1769"/>
                <a:gd name="T33" fmla="*/ 0 h 2094"/>
                <a:gd name="T34" fmla="*/ 2147483647 w 1769"/>
                <a:gd name="T35" fmla="*/ 0 h 2094"/>
                <a:gd name="T36" fmla="*/ 2147483647 w 1769"/>
                <a:gd name="T37" fmla="*/ 2147483647 h 2094"/>
                <a:gd name="T38" fmla="*/ 2147483647 w 1769"/>
                <a:gd name="T39" fmla="*/ 2147483647 h 2094"/>
                <a:gd name="T40" fmla="*/ 2147483647 w 1769"/>
                <a:gd name="T41" fmla="*/ 2147483647 h 2094"/>
                <a:gd name="T42" fmla="*/ 2147483647 w 1769"/>
                <a:gd name="T43" fmla="*/ 2147483647 h 2094"/>
                <a:gd name="T44" fmla="*/ 2147483647 w 1769"/>
                <a:gd name="T45" fmla="*/ 2147483647 h 2094"/>
                <a:gd name="T46" fmla="*/ 2147483647 w 1769"/>
                <a:gd name="T47" fmla="*/ 2147483647 h 2094"/>
                <a:gd name="T48" fmla="*/ 0 w 1769"/>
                <a:gd name="T49" fmla="*/ 2147483647 h 2094"/>
                <a:gd name="T50" fmla="*/ 0 w 1769"/>
                <a:gd name="T51" fmla="*/ 2147483647 h 2094"/>
                <a:gd name="T52" fmla="*/ 2147483647 w 1769"/>
                <a:gd name="T53" fmla="*/ 2147483647 h 2094"/>
                <a:gd name="T54" fmla="*/ 2147483647 w 1769"/>
                <a:gd name="T55" fmla="*/ 2147483647 h 2094"/>
                <a:gd name="T56" fmla="*/ 2147483647 w 1769"/>
                <a:gd name="T57" fmla="*/ 2147483647 h 2094"/>
                <a:gd name="T58" fmla="*/ 2147483647 w 1769"/>
                <a:gd name="T59" fmla="*/ 2147483647 h 2094"/>
                <a:gd name="T60" fmla="*/ 2147483647 w 1769"/>
                <a:gd name="T61" fmla="*/ 2147483647 h 2094"/>
                <a:gd name="T62" fmla="*/ 2147483647 w 1769"/>
                <a:gd name="T63" fmla="*/ 2147483647 h 2094"/>
                <a:gd name="T64" fmla="*/ 2147483647 w 1769"/>
                <a:gd name="T65" fmla="*/ 2147483647 h 2094"/>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769"/>
                <a:gd name="T100" fmla="*/ 0 h 2094"/>
                <a:gd name="T101" fmla="*/ 1769 w 1769"/>
                <a:gd name="T102" fmla="*/ 2094 h 2094"/>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769" h="2094">
                  <a:moveTo>
                    <a:pt x="110" y="2094"/>
                  </a:moveTo>
                  <a:lnTo>
                    <a:pt x="1658" y="2094"/>
                  </a:lnTo>
                  <a:lnTo>
                    <a:pt x="1683" y="2091"/>
                  </a:lnTo>
                  <a:lnTo>
                    <a:pt x="1707" y="2083"/>
                  </a:lnTo>
                  <a:lnTo>
                    <a:pt x="1727" y="2070"/>
                  </a:lnTo>
                  <a:lnTo>
                    <a:pt x="1745" y="2053"/>
                  </a:lnTo>
                  <a:lnTo>
                    <a:pt x="1758" y="2032"/>
                  </a:lnTo>
                  <a:lnTo>
                    <a:pt x="1766" y="2008"/>
                  </a:lnTo>
                  <a:lnTo>
                    <a:pt x="1769" y="1983"/>
                  </a:lnTo>
                  <a:lnTo>
                    <a:pt x="1769" y="110"/>
                  </a:lnTo>
                  <a:lnTo>
                    <a:pt x="1766" y="87"/>
                  </a:lnTo>
                  <a:lnTo>
                    <a:pt x="1758" y="63"/>
                  </a:lnTo>
                  <a:lnTo>
                    <a:pt x="1745" y="42"/>
                  </a:lnTo>
                  <a:lnTo>
                    <a:pt x="1727" y="25"/>
                  </a:lnTo>
                  <a:lnTo>
                    <a:pt x="1707" y="12"/>
                  </a:lnTo>
                  <a:lnTo>
                    <a:pt x="1683" y="3"/>
                  </a:lnTo>
                  <a:lnTo>
                    <a:pt x="1658" y="0"/>
                  </a:lnTo>
                  <a:lnTo>
                    <a:pt x="110" y="0"/>
                  </a:lnTo>
                  <a:lnTo>
                    <a:pt x="87" y="3"/>
                  </a:lnTo>
                  <a:lnTo>
                    <a:pt x="63" y="12"/>
                  </a:lnTo>
                  <a:lnTo>
                    <a:pt x="43" y="25"/>
                  </a:lnTo>
                  <a:lnTo>
                    <a:pt x="25" y="42"/>
                  </a:lnTo>
                  <a:lnTo>
                    <a:pt x="12" y="63"/>
                  </a:lnTo>
                  <a:lnTo>
                    <a:pt x="3" y="87"/>
                  </a:lnTo>
                  <a:lnTo>
                    <a:pt x="0" y="110"/>
                  </a:lnTo>
                  <a:lnTo>
                    <a:pt x="0" y="1983"/>
                  </a:lnTo>
                  <a:lnTo>
                    <a:pt x="3" y="2008"/>
                  </a:lnTo>
                  <a:lnTo>
                    <a:pt x="12" y="2032"/>
                  </a:lnTo>
                  <a:lnTo>
                    <a:pt x="25" y="2053"/>
                  </a:lnTo>
                  <a:lnTo>
                    <a:pt x="43" y="2070"/>
                  </a:lnTo>
                  <a:lnTo>
                    <a:pt x="63" y="2083"/>
                  </a:lnTo>
                  <a:lnTo>
                    <a:pt x="87" y="2091"/>
                  </a:lnTo>
                  <a:lnTo>
                    <a:pt x="110" y="2094"/>
                  </a:lnTo>
                  <a:close/>
                </a:path>
              </a:pathLst>
            </a:custGeom>
            <a:solidFill>
              <a:srgbClr val="CCCCCC">
                <a:alpha val="39999"/>
              </a:srgbClr>
            </a:solidFill>
            <a:ln w="12700" cap="flat" cmpd="sng">
              <a:solidFill>
                <a:schemeClr val="tx1"/>
              </a:solidFill>
              <a:prstDash val="dash"/>
              <a:round/>
              <a:headEnd type="none" w="med" len="med"/>
              <a:tailEnd type="none" w="med" len="med"/>
            </a:ln>
          </p:spPr>
          <p:txBody>
            <a:bodyPr wrap="square" anchor="ctr">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FEC: 4.4.4.0/24</a:t>
              </a:r>
            </a:p>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Out Label=Null</a:t>
              </a:r>
            </a:p>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In Label=1025</a:t>
              </a:r>
            </a:p>
          </p:txBody>
        </p:sp>
      </p:grpSp>
      <p:sp>
        <p:nvSpPr>
          <p:cNvPr id="77" name="Rounded Rectangle 36"/>
          <p:cNvSpPr/>
          <p:nvPr/>
        </p:nvSpPr>
        <p:spPr bwMode="gray">
          <a:xfrm>
            <a:off x="3013943" y="3719033"/>
            <a:ext cx="5502042" cy="747008"/>
          </a:xfrm>
          <a:prstGeom prst="roundRect">
            <a:avLst>
              <a:gd name="adj" fmla="val 5020"/>
            </a:avLst>
          </a:prstGeom>
          <a:solidFill>
            <a:srgbClr val="BEE9EE"/>
          </a:solidFill>
          <a:ln w="19050" cap="flat" cmpd="sng" algn="ctr">
            <a:noFill/>
            <a:prstDash val="solid"/>
            <a:miter lim="800000"/>
          </a:ln>
          <a:effectLst/>
        </p:spPr>
        <p:txBody>
          <a:bodyPr wrap="square" rtlCol="0" anchor="ctr">
            <a:noAutofit/>
          </a:bodyPr>
          <a:lstStyle/>
          <a:p>
            <a:pPr algn="ctr" defTabSz="914400" fontAlgn="ctr"/>
            <a:endParaRPr lang="zh-CN" altLang="en-US" ker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78" name="直接连接符 77"/>
          <p:cNvCxnSpPr/>
          <p:nvPr/>
        </p:nvCxnSpPr>
        <p:spPr bwMode="gray">
          <a:xfrm>
            <a:off x="8504098" y="4034416"/>
            <a:ext cx="104136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9" name="直接连接符 78"/>
          <p:cNvCxnSpPr/>
          <p:nvPr/>
        </p:nvCxnSpPr>
        <p:spPr bwMode="gray">
          <a:xfrm rot="5400000">
            <a:off x="2477989" y="3648001"/>
            <a:ext cx="0" cy="89087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0" name="直接连接符 4"/>
          <p:cNvCxnSpPr/>
          <p:nvPr/>
        </p:nvCxnSpPr>
        <p:spPr bwMode="gray">
          <a:xfrm>
            <a:off x="3123186" y="4027922"/>
            <a:ext cx="5350280" cy="0"/>
          </a:xfrm>
          <a:prstGeom prst="line">
            <a:avLst/>
          </a:prstGeom>
          <a:ln w="22225">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106" name="组合 105"/>
          <p:cNvGrpSpPr/>
          <p:nvPr/>
        </p:nvGrpSpPr>
        <p:grpSpPr bwMode="gray">
          <a:xfrm>
            <a:off x="4610872" y="3802891"/>
            <a:ext cx="540000" cy="681818"/>
            <a:chOff x="4297999" y="4513020"/>
            <a:chExt cx="540000" cy="681818"/>
          </a:xfrm>
        </p:grpSpPr>
        <p:sp>
          <p:nvSpPr>
            <p:cNvPr id="81" name="TextBox 43"/>
            <p:cNvSpPr txBox="1"/>
            <p:nvPr/>
          </p:nvSpPr>
          <p:spPr bwMode="gray">
            <a:xfrm>
              <a:off x="4375958" y="4887061"/>
              <a:ext cx="405880" cy="307777"/>
            </a:xfrm>
            <a:prstGeom prst="rect">
              <a:avLst/>
            </a:prstGeom>
            <a:noFill/>
          </p:spPr>
          <p:txBody>
            <a:bodyPr wrap="square" rtlCol="0">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R2</a:t>
              </a:r>
            </a:p>
          </p:txBody>
        </p:sp>
        <p:pic>
          <p:nvPicPr>
            <p:cNvPr id="82" name="图片 81"/>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297999" y="4513020"/>
              <a:ext cx="540000" cy="442800"/>
            </a:xfrm>
            <a:prstGeom prst="rect">
              <a:avLst/>
            </a:prstGeom>
          </p:spPr>
        </p:pic>
      </p:grpSp>
      <p:grpSp>
        <p:nvGrpSpPr>
          <p:cNvPr id="105" name="组合 104"/>
          <p:cNvGrpSpPr/>
          <p:nvPr/>
        </p:nvGrpSpPr>
        <p:grpSpPr bwMode="gray">
          <a:xfrm>
            <a:off x="6475011" y="3799107"/>
            <a:ext cx="540000" cy="685602"/>
            <a:chOff x="7322909" y="4509236"/>
            <a:chExt cx="540000" cy="685602"/>
          </a:xfrm>
        </p:grpSpPr>
        <p:sp>
          <p:nvSpPr>
            <p:cNvPr id="83" name="TextBox 48"/>
            <p:cNvSpPr txBox="1"/>
            <p:nvPr/>
          </p:nvSpPr>
          <p:spPr bwMode="gray">
            <a:xfrm>
              <a:off x="7400869" y="4887061"/>
              <a:ext cx="405880" cy="307777"/>
            </a:xfrm>
            <a:prstGeom prst="rect">
              <a:avLst/>
            </a:prstGeom>
            <a:noFill/>
          </p:spPr>
          <p:txBody>
            <a:bodyPr wrap="square" rtlCol="0">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R3</a:t>
              </a:r>
            </a:p>
          </p:txBody>
        </p:sp>
        <p:pic>
          <p:nvPicPr>
            <p:cNvPr id="84" name="图片 83"/>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322909" y="4509236"/>
              <a:ext cx="540000" cy="442800"/>
            </a:xfrm>
            <a:prstGeom prst="rect">
              <a:avLst/>
            </a:prstGeom>
          </p:spPr>
        </p:pic>
      </p:grpSp>
      <p:grpSp>
        <p:nvGrpSpPr>
          <p:cNvPr id="107" name="组合 106"/>
          <p:cNvGrpSpPr/>
          <p:nvPr/>
        </p:nvGrpSpPr>
        <p:grpSpPr bwMode="gray">
          <a:xfrm>
            <a:off x="2850946" y="3841085"/>
            <a:ext cx="540000" cy="671693"/>
            <a:chOff x="1258647" y="4523145"/>
            <a:chExt cx="540000" cy="671693"/>
          </a:xfrm>
        </p:grpSpPr>
        <p:pic>
          <p:nvPicPr>
            <p:cNvPr id="85" name="图片 84"/>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258647" y="4523145"/>
              <a:ext cx="540000" cy="442800"/>
            </a:xfrm>
            <a:prstGeom prst="rect">
              <a:avLst/>
            </a:prstGeom>
          </p:spPr>
        </p:pic>
        <p:sp>
          <p:nvSpPr>
            <p:cNvPr id="86" name="TextBox 43"/>
            <p:cNvSpPr txBox="1"/>
            <p:nvPr/>
          </p:nvSpPr>
          <p:spPr bwMode="gray">
            <a:xfrm>
              <a:off x="1351048" y="4887061"/>
              <a:ext cx="405880" cy="307777"/>
            </a:xfrm>
            <a:prstGeom prst="rect">
              <a:avLst/>
            </a:prstGeom>
            <a:noFill/>
          </p:spPr>
          <p:txBody>
            <a:bodyPr wrap="square" rtlCol="0">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R1</a:t>
              </a:r>
            </a:p>
          </p:txBody>
        </p:sp>
      </p:grpSp>
      <p:grpSp>
        <p:nvGrpSpPr>
          <p:cNvPr id="104" name="组合 103"/>
          <p:cNvGrpSpPr/>
          <p:nvPr/>
        </p:nvGrpSpPr>
        <p:grpSpPr bwMode="gray">
          <a:xfrm>
            <a:off x="8136968" y="3841085"/>
            <a:ext cx="540000" cy="678187"/>
            <a:chOff x="10347821" y="4516651"/>
            <a:chExt cx="540000" cy="678187"/>
          </a:xfrm>
        </p:grpSpPr>
        <p:pic>
          <p:nvPicPr>
            <p:cNvPr id="87" name="图片 86"/>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0347821" y="4516651"/>
              <a:ext cx="540000" cy="442800"/>
            </a:xfrm>
            <a:prstGeom prst="rect">
              <a:avLst/>
            </a:prstGeom>
          </p:spPr>
        </p:pic>
        <p:sp>
          <p:nvSpPr>
            <p:cNvPr id="88" name="TextBox 43"/>
            <p:cNvSpPr txBox="1"/>
            <p:nvPr/>
          </p:nvSpPr>
          <p:spPr bwMode="gray">
            <a:xfrm>
              <a:off x="10431965" y="4887061"/>
              <a:ext cx="405880" cy="307777"/>
            </a:xfrm>
            <a:prstGeom prst="rect">
              <a:avLst/>
            </a:prstGeom>
            <a:noFill/>
          </p:spPr>
          <p:txBody>
            <a:bodyPr wrap="square" rtlCol="0">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R4</a:t>
              </a:r>
            </a:p>
          </p:txBody>
        </p:sp>
      </p:grpSp>
      <p:sp>
        <p:nvSpPr>
          <p:cNvPr id="89" name="Rectangle 67"/>
          <p:cNvSpPr/>
          <p:nvPr/>
        </p:nvSpPr>
        <p:spPr bwMode="gray">
          <a:xfrm>
            <a:off x="5146550" y="3725109"/>
            <a:ext cx="1340432"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MPLS Domain</a:t>
            </a:r>
          </a:p>
        </p:txBody>
      </p:sp>
      <p:grpSp>
        <p:nvGrpSpPr>
          <p:cNvPr id="112" name="组合 111"/>
          <p:cNvGrpSpPr/>
          <p:nvPr/>
        </p:nvGrpSpPr>
        <p:grpSpPr bwMode="gray">
          <a:xfrm>
            <a:off x="939020" y="3578427"/>
            <a:ext cx="1474823" cy="720000"/>
            <a:chOff x="739059" y="3357607"/>
            <a:chExt cx="1474823" cy="720000"/>
          </a:xfrm>
        </p:grpSpPr>
        <p:sp>
          <p:nvSpPr>
            <p:cNvPr id="90" name="Freeform 159"/>
            <p:cNvSpPr>
              <a:spLocks noChangeAspect="1"/>
            </p:cNvSpPr>
            <p:nvPr/>
          </p:nvSpPr>
          <p:spPr bwMode="gray">
            <a:xfrm flipH="1">
              <a:off x="739059" y="3357607"/>
              <a:ext cx="1474823" cy="72000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1" name="文本框 90"/>
            <p:cNvSpPr txBox="1"/>
            <p:nvPr/>
          </p:nvSpPr>
          <p:spPr bwMode="gray">
            <a:xfrm>
              <a:off x="883526" y="3494800"/>
              <a:ext cx="1247277" cy="553998"/>
            </a:xfrm>
            <a:prstGeom prst="rect">
              <a:avLst/>
            </a:prstGeom>
            <a:noFill/>
          </p:spPr>
          <p:txBody>
            <a:bodyPr wrap="square" rtlCol="0">
              <a:noAutofit/>
            </a:bodyPr>
            <a:lstStyle/>
            <a:p>
              <a:pPr algn="ctr" fontAlgn="ctr"/>
              <a:r>
                <a:rPr lang="en-US" sz="16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IP network</a:t>
              </a:r>
            </a:p>
            <a:p>
              <a:pPr algn="ctr" fontAlgn="ctr"/>
              <a:r>
                <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1.1.1.0/24</a:t>
              </a:r>
            </a:p>
          </p:txBody>
        </p:sp>
      </p:grpSp>
      <p:cxnSp>
        <p:nvCxnSpPr>
          <p:cNvPr id="92" name="直接连接符 55"/>
          <p:cNvCxnSpPr/>
          <p:nvPr/>
        </p:nvCxnSpPr>
        <p:spPr bwMode="gray">
          <a:xfrm rot="16200000">
            <a:off x="2654247" y="3458730"/>
            <a:ext cx="0" cy="513541"/>
          </a:xfrm>
          <a:prstGeom prst="line">
            <a:avLst/>
          </a:prstGeom>
          <a:ln w="38100">
            <a:solidFill>
              <a:schemeClr val="tx1">
                <a:lumMod val="50000"/>
                <a:lumOff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93" name="文本框 92"/>
          <p:cNvSpPr txBox="1"/>
          <p:nvPr/>
        </p:nvSpPr>
        <p:spPr bwMode="gray">
          <a:xfrm>
            <a:off x="1980589" y="3429937"/>
            <a:ext cx="1761851" cy="257748"/>
          </a:xfrm>
          <a:prstGeom prst="rect">
            <a:avLst/>
          </a:prstGeom>
          <a:noFill/>
        </p:spPr>
        <p:txBody>
          <a:bodyPr wrap="square" rtlCol="0">
            <a:noAutofit/>
          </a:bodyPr>
          <a:lstStyle/>
          <a:p>
            <a:pPr fontAlgn="ctr"/>
            <a:r>
              <a:rPr lang="en-US"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Destination: 4.4.4.4</a:t>
            </a:r>
          </a:p>
        </p:txBody>
      </p:sp>
      <p:grpSp>
        <p:nvGrpSpPr>
          <p:cNvPr id="109" name="组合 108"/>
          <p:cNvGrpSpPr/>
          <p:nvPr/>
        </p:nvGrpSpPr>
        <p:grpSpPr bwMode="gray">
          <a:xfrm>
            <a:off x="9335001" y="3590759"/>
            <a:ext cx="1443688" cy="731857"/>
            <a:chOff x="9931032" y="3357607"/>
            <a:chExt cx="1443688" cy="731857"/>
          </a:xfrm>
        </p:grpSpPr>
        <p:sp>
          <p:nvSpPr>
            <p:cNvPr id="94" name="Freeform 159"/>
            <p:cNvSpPr>
              <a:spLocks noChangeAspect="1"/>
            </p:cNvSpPr>
            <p:nvPr/>
          </p:nvSpPr>
          <p:spPr bwMode="gray">
            <a:xfrm flipH="1">
              <a:off x="9931032" y="3357607"/>
              <a:ext cx="1377387" cy="72000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5" name="文本框 94"/>
            <p:cNvSpPr txBox="1"/>
            <p:nvPr/>
          </p:nvSpPr>
          <p:spPr bwMode="gray">
            <a:xfrm>
              <a:off x="9945310" y="3535466"/>
              <a:ext cx="1429410" cy="553998"/>
            </a:xfrm>
            <a:prstGeom prst="rect">
              <a:avLst/>
            </a:prstGeom>
            <a:noFill/>
          </p:spPr>
          <p:txBody>
            <a:bodyPr wrap="square" rtlCol="0">
              <a:noAutofit/>
            </a:bodyPr>
            <a:lstStyle/>
            <a:p>
              <a:pPr algn="ctr" fontAlgn="ctr"/>
              <a:r>
                <a:rPr lang="en-US" sz="16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IP network</a:t>
              </a:r>
            </a:p>
            <a:p>
              <a:pPr algn="ctr" fontAlgn="ctr"/>
              <a:r>
                <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4.4.4.0/24</a:t>
              </a:r>
            </a:p>
          </p:txBody>
        </p:sp>
      </p:grpSp>
      <p:sp>
        <p:nvSpPr>
          <p:cNvPr id="116" name="文本框 115"/>
          <p:cNvSpPr txBox="1"/>
          <p:nvPr/>
        </p:nvSpPr>
        <p:spPr bwMode="gray">
          <a:xfrm>
            <a:off x="637019" y="4689358"/>
            <a:ext cx="10590912" cy="1384995"/>
          </a:xfrm>
          <a:prstGeom prst="rect">
            <a:avLst/>
          </a:prstGeom>
          <a:noFill/>
        </p:spPr>
        <p:txBody>
          <a:bodyPr wrap="square" rtlCol="0">
            <a:noAutofit/>
          </a:bodyPr>
          <a:lstStyle/>
          <a:p>
            <a:pPr marL="285750" indent="-285750" fontAlgn="ctr">
              <a:buFont typeface="Arial" panose="020B0604020202020204" pitchFamily="34" charset="0"/>
              <a:buChar char="•"/>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A device provides an incoming label and an outgoing label for each </a:t>
            </a: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FEC. </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The incoming label indicates the one that needs to be carried in a received packet. The outgoing label indicates the one that needs to be carried in a sent packet.</a:t>
            </a:r>
          </a:p>
          <a:p>
            <a:pPr marL="285750" indent="-285750" fontAlgn="ctr">
              <a:buFont typeface="Arial" panose="020B0604020202020204" pitchFamily="34" charset="0"/>
              <a:buChar char="•"/>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Assume that a packet destined for 4.4.4.0/24 is sent from R1 to R2. R1 is the upstream LSR of R2, and R3 is the downstream LSR of </a:t>
            </a: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R2. </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To ensure that a labeled packet is correctly processed and forwarded, the outgoing label carried in the packet sent from R1 to R2 must be the same as the incoming label on R2 for the FEC to 4.4.4.0/24. Similarly, the outgoing label on R2 for the FEC to 4.4.4.0/24 must be the same as the incoming label of R3.</a:t>
            </a:r>
          </a:p>
        </p:txBody>
      </p:sp>
      <p:grpSp>
        <p:nvGrpSpPr>
          <p:cNvPr id="40" name="组合 39"/>
          <p:cNvGrpSpPr/>
          <p:nvPr/>
        </p:nvGrpSpPr>
        <p:grpSpPr bwMode="gray">
          <a:xfrm>
            <a:off x="7686335" y="22102"/>
            <a:ext cx="4061165" cy="396000"/>
            <a:chOff x="7680956" y="35165"/>
            <a:chExt cx="4061165" cy="313443"/>
          </a:xfrm>
        </p:grpSpPr>
        <p:sp>
          <p:nvSpPr>
            <p:cNvPr id="41" name="五边形 40"/>
            <p:cNvSpPr/>
            <p:nvPr/>
          </p:nvSpPr>
          <p:spPr bwMode="gray">
            <a:xfrm>
              <a:off x="7680956" y="35165"/>
              <a:ext cx="1359635" cy="313443"/>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cs typeface="Huawei Sans" panose="020C0503030203020204" pitchFamily="34" charset="0"/>
                </a:rPr>
                <a:t>Basic Concepts</a:t>
              </a:r>
            </a:p>
          </p:txBody>
        </p:sp>
        <p:sp>
          <p:nvSpPr>
            <p:cNvPr id="42" name="燕尾形 41"/>
            <p:cNvSpPr/>
            <p:nvPr/>
          </p:nvSpPr>
          <p:spPr bwMode="gray">
            <a:xfrm>
              <a:off x="8919127" y="35165"/>
              <a:ext cx="1542336" cy="313443"/>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rPr>
                <a:t>LSP Establishment</a:t>
              </a:r>
            </a:p>
          </p:txBody>
        </p:sp>
        <p:sp>
          <p:nvSpPr>
            <p:cNvPr id="45" name="燕尾形 44"/>
            <p:cNvSpPr/>
            <p:nvPr/>
          </p:nvSpPr>
          <p:spPr bwMode="gray">
            <a:xfrm>
              <a:off x="10339998" y="35165"/>
              <a:ext cx="1402123" cy="313443"/>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cs typeface="Huawei Sans" panose="020C0503030203020204" pitchFamily="34" charset="0"/>
                </a:rPr>
                <a:t>Label-based Forwarding</a:t>
              </a:r>
            </a:p>
          </p:txBody>
        </p:sp>
      </p:grpSp>
    </p:spTree>
    <p:extLst>
      <p:ext uri="{BB962C8B-B14F-4D97-AF65-F5344CB8AC3E}">
        <p14:creationId xmlns:p14="http://schemas.microsoft.com/office/powerpoint/2010/main" val="2266758473"/>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sym typeface="Huawei Sans" panose="020C0503030203020204" pitchFamily="34" charset="0"/>
              </a:rPr>
              <a:t>LSP Establishment Methods</a:t>
            </a:r>
            <a:endParaRPr lang="en-US" dirty="0">
              <a:sym typeface="Huawei Sans" panose="020C0503030203020204" pitchFamily="34" charset="0"/>
            </a:endParaRPr>
          </a:p>
        </p:txBody>
      </p:sp>
      <p:sp>
        <p:nvSpPr>
          <p:cNvPr id="4" name="文本占位符 3"/>
          <p:cNvSpPr>
            <a:spLocks noGrp="1"/>
          </p:cNvSpPr>
          <p:nvPr>
            <p:ph type="body" sz="quarter" idx="10"/>
          </p:nvPr>
        </p:nvSpPr>
        <p:spPr bwMode="gray"/>
        <p:txBody>
          <a:bodyPr/>
          <a:lstStyle/>
          <a:p>
            <a:r>
              <a:rPr lang="en-US" sz="1600" smtClean="0">
                <a:sym typeface="Huawei Sans" panose="020C0503030203020204" pitchFamily="34" charset="0"/>
              </a:rPr>
              <a:t>MPLS needs to distribute labels to packets and establish LSPs before it can forward packets. LSPs can be either static or dynamic.</a:t>
            </a:r>
          </a:p>
          <a:p>
            <a:endParaRPr lang="zh-CN" altLang="en-US" sz="1600" dirty="0">
              <a:sym typeface="Huawei Sans" panose="020C0503030203020204" pitchFamily="34" charset="0"/>
            </a:endParaRPr>
          </a:p>
        </p:txBody>
      </p:sp>
      <p:sp>
        <p:nvSpPr>
          <p:cNvPr id="5" name="圆角矩形 75"/>
          <p:cNvSpPr/>
          <p:nvPr/>
        </p:nvSpPr>
        <p:spPr bwMode="gray">
          <a:xfrm>
            <a:off x="603702" y="1899030"/>
            <a:ext cx="5285011" cy="400100"/>
          </a:xfrm>
          <a:prstGeom prst="roundRect">
            <a:avLst>
              <a:gd name="adj" fmla="val 10604"/>
            </a:avLst>
          </a:prstGeom>
          <a:solidFill>
            <a:srgbClr val="56C4D2"/>
          </a:solidFill>
          <a:ln>
            <a:noFill/>
          </a:ln>
        </p:spPr>
        <p:txBody>
          <a:bodyPr wrap="square" rtlCol="0" anchor="ctr" anchorCtr="0">
            <a:noAutofit/>
          </a:bodyPr>
          <a:lstStyle/>
          <a:p>
            <a:pPr algn="ctr"/>
            <a:r>
              <a:rPr lang="en-US"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Static LSP</a:t>
            </a:r>
          </a:p>
        </p:txBody>
      </p:sp>
      <p:sp>
        <p:nvSpPr>
          <p:cNvPr id="6" name="圆角矩形 75"/>
          <p:cNvSpPr/>
          <p:nvPr/>
        </p:nvSpPr>
        <p:spPr bwMode="gray">
          <a:xfrm>
            <a:off x="603702" y="2335451"/>
            <a:ext cx="5285011" cy="3676256"/>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marL="177800" indent="-177800" fontAlgn="ctr">
              <a:spcBef>
                <a:spcPts val="0"/>
              </a:spcBef>
              <a:buFont typeface="Arial" panose="020B0604020202020204" pitchFamily="34" charset="0"/>
              <a:buChar char="•"/>
            </a:pPr>
            <a:r>
              <a:rPr lang="en-US"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Basic concepts:</a:t>
            </a:r>
          </a:p>
          <a:p>
            <a:pPr marL="360000" indent="-180000" fontAlgn="ctr">
              <a:buFont typeface="Huawei Sans" panose="020C0503030203020204" pitchFamily="34" charset="0"/>
              <a:buChar char="▫"/>
            </a:pPr>
            <a:r>
              <a:rPr lang="en-US"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 static LSP is established by manually </a:t>
            </a:r>
            <a:r>
              <a:rPr lang="en-US" altLang="zh-CN"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configuring</a:t>
            </a: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labels </a:t>
            </a: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for a </a:t>
            </a:r>
            <a:r>
              <a:rPr lang="en-US"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FEC.</a:t>
            </a:r>
          </a:p>
          <a:p>
            <a:pPr marL="360000" indent="-180000" fontAlgn="ctr">
              <a:spcBef>
                <a:spcPts val="0"/>
              </a:spcBef>
              <a:buFont typeface="Huawei Sans" panose="020C0503030203020204" pitchFamily="34" charset="0"/>
              <a:buChar char="▫"/>
            </a:pPr>
            <a:r>
              <a:rPr lang="en-US"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The establishment of static LSPs does not involve label distribution protocols or control packet exchanging. Therefore, this LSP establishment mode consumes less resources.</a:t>
            </a:r>
          </a:p>
          <a:p>
            <a:pPr marL="360000" indent="-180000" fontAlgn="ctr">
              <a:spcBef>
                <a:spcPts val="0"/>
              </a:spcBef>
              <a:buFont typeface="Huawei Sans" panose="020C0503030203020204" pitchFamily="34" charset="0"/>
              <a:buChar char="▫"/>
            </a:pPr>
            <a:r>
              <a:rPr lang="en-US"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Static LSPs cannot adapt to network topology changes, and require manual adjustment when the network topology changes.</a:t>
            </a:r>
          </a:p>
          <a:p>
            <a:pPr marL="177800" indent="-177800" fontAlgn="ctr">
              <a:buFont typeface="Arial" panose="020B0604020202020204" pitchFamily="34" charset="0"/>
              <a:buChar char="•"/>
            </a:pPr>
            <a:r>
              <a:rPr lang="en-US"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Application scenarios:</a:t>
            </a:r>
          </a:p>
          <a:p>
            <a:pPr marL="360000" indent="-180000" fontAlgn="ctr">
              <a:buFont typeface="Huawei Sans" panose="020C0503030203020204" pitchFamily="34" charset="0"/>
              <a:buChar char="▫"/>
            </a:pPr>
            <a:r>
              <a:rPr lang="en-US"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Stable and small-sized network with a simple topology</a:t>
            </a:r>
          </a:p>
          <a:p>
            <a:pPr marL="177800" indent="-177800" fontAlgn="ctr">
              <a:buFont typeface="Arial" panose="020B0604020202020204" pitchFamily="34" charset="0"/>
              <a:buChar char="•"/>
            </a:pPr>
            <a:r>
              <a:rPr lang="en-US"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Label distribution principles:</a:t>
            </a:r>
          </a:p>
          <a:p>
            <a:pPr marL="360000" indent="-180000" fontAlgn="ctr">
              <a:buFont typeface="Huawei Sans" panose="020C0503030203020204" pitchFamily="34" charset="0"/>
              <a:buChar char="▫"/>
            </a:pPr>
            <a:r>
              <a:rPr lang="en-US"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 packet's outgoing label value on the current node should be the same as the incoming label value on the next hop.</a:t>
            </a:r>
          </a:p>
          <a:p>
            <a:pPr marL="360000" indent="-180000" fontAlgn="ctr">
              <a:spcBef>
                <a:spcPts val="0"/>
              </a:spcBef>
              <a:buFont typeface="Huawei Sans" panose="020C0503030203020204" pitchFamily="34" charset="0"/>
              <a:buChar char="▫"/>
            </a:pPr>
            <a:endParaRPr lang="zh-CN" altLang="en-US"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圆角矩形 75"/>
          <p:cNvSpPr/>
          <p:nvPr/>
        </p:nvSpPr>
        <p:spPr bwMode="gray">
          <a:xfrm>
            <a:off x="6008916" y="1899030"/>
            <a:ext cx="5648500" cy="400100"/>
          </a:xfrm>
          <a:prstGeom prst="roundRect">
            <a:avLst>
              <a:gd name="adj" fmla="val 10604"/>
            </a:avLst>
          </a:prstGeom>
          <a:solidFill>
            <a:srgbClr val="56C4D2"/>
          </a:solidFill>
          <a:ln>
            <a:noFill/>
          </a:ln>
        </p:spPr>
        <p:txBody>
          <a:bodyPr wrap="square" rtlCol="0" anchor="ctr" anchorCtr="0">
            <a:noAutofit/>
          </a:bodyPr>
          <a:lstStyle/>
          <a:p>
            <a:pPr algn="ctr"/>
            <a:r>
              <a:rPr lang="en-US"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Dynamic LSP</a:t>
            </a:r>
          </a:p>
        </p:txBody>
      </p:sp>
      <p:sp>
        <p:nvSpPr>
          <p:cNvPr id="8" name="圆角矩形 75"/>
          <p:cNvSpPr/>
          <p:nvPr/>
        </p:nvSpPr>
        <p:spPr bwMode="gray">
          <a:xfrm>
            <a:off x="6008916" y="2335451"/>
            <a:ext cx="5648500" cy="3676256"/>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marL="177800" indent="-177800" fontAlgn="ctr">
              <a:spcBef>
                <a:spcPts val="0"/>
              </a:spcBef>
              <a:buFont typeface="Arial" panose="020B0604020202020204" pitchFamily="34" charset="0"/>
              <a:buChar char="•"/>
            </a:pPr>
            <a:r>
              <a:rPr lang="en-US"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Basic concepts:</a:t>
            </a:r>
          </a:p>
          <a:p>
            <a:pPr marL="360000" indent="-180000" fontAlgn="ctr">
              <a:spcBef>
                <a:spcPts val="0"/>
              </a:spcBef>
              <a:buFont typeface="Huawei Sans" panose="020C0503030203020204" pitchFamily="34" charset="0"/>
              <a:buChar char="▫"/>
            </a:pPr>
            <a:r>
              <a:rPr lang="en-US"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Dynamic LSPs are established automatically by a label distribution protocol.</a:t>
            </a:r>
          </a:p>
          <a:p>
            <a:pPr marL="360000" indent="-180000" fontAlgn="ctr">
              <a:spcBef>
                <a:spcPts val="0"/>
              </a:spcBef>
              <a:buFont typeface="Huawei Sans" panose="020C0503030203020204" pitchFamily="34" charset="0"/>
              <a:buChar char="▫"/>
            </a:pPr>
            <a:r>
              <a:rPr lang="en-US"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Label distribution protocols, also called signaling protocols, are MPLS control protocols used to identify FECs, distribute labels, and create and maintain LSPs.</a:t>
            </a:r>
          </a:p>
          <a:p>
            <a:pPr marL="177800" indent="-177800" fontAlgn="ctr">
              <a:spcBef>
                <a:spcPts val="0"/>
              </a:spcBef>
              <a:buFont typeface="Arial" panose="020B0604020202020204" pitchFamily="34" charset="0"/>
              <a:buChar char="•"/>
            </a:pPr>
            <a:r>
              <a:rPr lang="en-US"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Common label distribution protocol: LDP</a:t>
            </a:r>
          </a:p>
          <a:p>
            <a:pPr marL="360000" indent="-180000" fontAlgn="ctr">
              <a:spcBef>
                <a:spcPts val="0"/>
              </a:spcBef>
              <a:buFont typeface="Huawei Sans" panose="020C0503030203020204" pitchFamily="34" charset="0"/>
              <a:buChar char="▫"/>
            </a:pPr>
            <a:r>
              <a:rPr lang="en-US"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Full name: Label Distribution Protocol</a:t>
            </a:r>
          </a:p>
          <a:p>
            <a:pPr marL="360000" indent="-180000" fontAlgn="ctr">
              <a:buFont typeface="Huawei Sans" panose="020C0503030203020204" pitchFamily="34" charset="0"/>
              <a:buChar char="▫"/>
            </a:pPr>
            <a:r>
              <a:rPr lang="en-US"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Definition: LDP is a control protocol for MPLS. It is responsible for FEC classification, label distribution, and LSP establishment and maintenance. LDP defines the messages used in label distribution and how to process these messages.</a:t>
            </a:r>
          </a:p>
          <a:p>
            <a:pPr marL="360000" indent="-180000" fontAlgn="ctr">
              <a:buFont typeface="Huawei Sans" panose="020C0503030203020204" pitchFamily="34" charset="0"/>
              <a:buChar char="▫"/>
            </a:pPr>
            <a:r>
              <a:rPr lang="en-US"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Application scenario: LDP is widely in VPN scenarios as it features simple networking and configuration, supports dynamic establishment of LSPs based on routes, and supports a large number of LSPs.</a:t>
            </a:r>
          </a:p>
          <a:p>
            <a:pPr marL="360000" indent="-180000" fontAlgn="ctr">
              <a:buFont typeface="Huawei Sans" panose="020C0503030203020204" pitchFamily="34" charset="0"/>
              <a:buChar char="▫"/>
            </a:pPr>
            <a:endParaRPr lang="zh-CN" altLang="en-US"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2" name="组合 11"/>
          <p:cNvGrpSpPr/>
          <p:nvPr/>
        </p:nvGrpSpPr>
        <p:grpSpPr bwMode="gray">
          <a:xfrm>
            <a:off x="7686335" y="22102"/>
            <a:ext cx="4061165" cy="396000"/>
            <a:chOff x="7680956" y="35165"/>
            <a:chExt cx="4061165" cy="313443"/>
          </a:xfrm>
        </p:grpSpPr>
        <p:sp>
          <p:nvSpPr>
            <p:cNvPr id="13" name="五边形 12"/>
            <p:cNvSpPr/>
            <p:nvPr/>
          </p:nvSpPr>
          <p:spPr bwMode="gray">
            <a:xfrm>
              <a:off x="7680956" y="35165"/>
              <a:ext cx="1359635" cy="313443"/>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cs typeface="Huawei Sans" panose="020C0503030203020204" pitchFamily="34" charset="0"/>
                </a:rPr>
                <a:t>Basic Concepts</a:t>
              </a:r>
            </a:p>
          </p:txBody>
        </p:sp>
        <p:sp>
          <p:nvSpPr>
            <p:cNvPr id="14" name="燕尾形 13"/>
            <p:cNvSpPr/>
            <p:nvPr/>
          </p:nvSpPr>
          <p:spPr bwMode="gray">
            <a:xfrm>
              <a:off x="8919127" y="35165"/>
              <a:ext cx="1542336" cy="313443"/>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rPr>
                <a:t>LSP Establishment</a:t>
              </a:r>
            </a:p>
          </p:txBody>
        </p:sp>
        <p:sp>
          <p:nvSpPr>
            <p:cNvPr id="18" name="燕尾形 17"/>
            <p:cNvSpPr/>
            <p:nvPr/>
          </p:nvSpPr>
          <p:spPr bwMode="gray">
            <a:xfrm>
              <a:off x="10339998" y="35165"/>
              <a:ext cx="1402123" cy="313443"/>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cs typeface="Huawei Sans" panose="020C0503030203020204" pitchFamily="34" charset="0"/>
                </a:rPr>
                <a:t>Label-based Forwarding</a:t>
              </a:r>
            </a:p>
          </p:txBody>
        </p:sp>
      </p:grpSp>
    </p:spTree>
    <p:extLst>
      <p:ext uri="{BB962C8B-B14F-4D97-AF65-F5344CB8AC3E}">
        <p14:creationId xmlns:p14="http://schemas.microsoft.com/office/powerpoint/2010/main" val="242277493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MPLS Label-based Forwarding</a:t>
            </a:r>
            <a:endParaRPr lang="en-US" dirty="0"/>
          </a:p>
        </p:txBody>
      </p:sp>
      <p:sp>
        <p:nvSpPr>
          <p:cNvPr id="3" name="文本占位符 2"/>
          <p:cNvSpPr>
            <a:spLocks noGrp="1"/>
          </p:cNvSpPr>
          <p:nvPr>
            <p:ph type="body" sz="quarter" idx="10"/>
          </p:nvPr>
        </p:nvSpPr>
        <p:spPr bwMode="gray"/>
        <p:txBody>
          <a:bodyPr/>
          <a:lstStyle/>
          <a:p>
            <a:r>
              <a:rPr lang="en-US" sz="1600" smtClean="0"/>
              <a:t>An LSR processes packets mainly based on the FTN, NHLFE, and ILM.</a:t>
            </a:r>
            <a:endParaRPr lang="en-US" sz="1600" dirty="0"/>
          </a:p>
        </p:txBody>
      </p:sp>
      <p:sp>
        <p:nvSpPr>
          <p:cNvPr id="6" name="圆角矩形 75"/>
          <p:cNvSpPr/>
          <p:nvPr/>
        </p:nvSpPr>
        <p:spPr bwMode="gray">
          <a:xfrm>
            <a:off x="628824" y="1570714"/>
            <a:ext cx="3420000" cy="400100"/>
          </a:xfrm>
          <a:prstGeom prst="roundRect">
            <a:avLst>
              <a:gd name="adj" fmla="val 10604"/>
            </a:avLst>
          </a:prstGeom>
          <a:solidFill>
            <a:srgbClr val="56C4D2"/>
          </a:solidFill>
          <a:ln>
            <a:noFill/>
          </a:ln>
        </p:spPr>
        <p:txBody>
          <a:bodyPr wrap="square" rtlCol="0" anchor="ctr" anchorCtr="0">
            <a:noAutofit/>
          </a:bodyPr>
          <a:lstStyle/>
          <a:p>
            <a:pPr algn="ctr"/>
            <a:r>
              <a:rPr lang="en-US"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FTN</a:t>
            </a:r>
          </a:p>
        </p:txBody>
      </p:sp>
      <p:sp>
        <p:nvSpPr>
          <p:cNvPr id="7" name="圆角矩形 75"/>
          <p:cNvSpPr/>
          <p:nvPr/>
        </p:nvSpPr>
        <p:spPr bwMode="gray">
          <a:xfrm>
            <a:off x="628824" y="2002218"/>
            <a:ext cx="3420000" cy="2197709"/>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marL="177800" indent="-177800" fontAlgn="ctr">
              <a:spcAft>
                <a:spcPts val="600"/>
              </a:spcAft>
              <a:buFont typeface="Arial" panose="020B0604020202020204" pitchFamily="34" charset="0"/>
              <a:buChar char="•"/>
            </a:pPr>
            <a:r>
              <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FEC-to-NHLFE (FTN): is used when an LSR receives an IP packet and needs to perform MPLS forwarding. FTNs exist only on </a:t>
            </a:r>
            <a:r>
              <a:rPr lang="en-US"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ingresses</a:t>
            </a:r>
            <a:r>
              <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t>
            </a:r>
          </a:p>
          <a:p>
            <a:pPr marL="177800" indent="-177800" fontAlgn="ctr">
              <a:spcAft>
                <a:spcPts val="600"/>
              </a:spcAft>
              <a:buFont typeface="Arial" panose="020B0604020202020204" pitchFamily="34" charset="0"/>
              <a:buChar char="•"/>
            </a:pPr>
            <a:r>
              <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An FTN contains a </a:t>
            </a:r>
            <a:r>
              <a:rPr lang="en-US"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tunnel ID </a:t>
            </a:r>
            <a:r>
              <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and mapping from an FEC to an NHLFE.</a:t>
            </a:r>
          </a:p>
        </p:txBody>
      </p:sp>
      <p:sp>
        <p:nvSpPr>
          <p:cNvPr id="8" name="圆角矩形 75"/>
          <p:cNvSpPr/>
          <p:nvPr/>
        </p:nvSpPr>
        <p:spPr bwMode="gray">
          <a:xfrm>
            <a:off x="4208738" y="1570713"/>
            <a:ext cx="3891691" cy="400100"/>
          </a:xfrm>
          <a:prstGeom prst="roundRect">
            <a:avLst>
              <a:gd name="adj" fmla="val 10604"/>
            </a:avLst>
          </a:prstGeom>
          <a:solidFill>
            <a:srgbClr val="56C4D2"/>
          </a:solidFill>
          <a:ln>
            <a:noFill/>
          </a:ln>
        </p:spPr>
        <p:txBody>
          <a:bodyPr wrap="square" rtlCol="0" anchor="ctr" anchorCtr="0">
            <a:noAutofit/>
          </a:bodyPr>
          <a:lstStyle/>
          <a:p>
            <a:pPr algn="ctr"/>
            <a:r>
              <a:rPr lang="en-US"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NHLFE</a:t>
            </a:r>
          </a:p>
        </p:txBody>
      </p:sp>
      <p:sp>
        <p:nvSpPr>
          <p:cNvPr id="9" name="圆角矩形 75"/>
          <p:cNvSpPr/>
          <p:nvPr/>
        </p:nvSpPr>
        <p:spPr bwMode="gray">
          <a:xfrm>
            <a:off x="4208738" y="2002218"/>
            <a:ext cx="3973896" cy="2197710"/>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marL="177800" indent="-177800" fontAlgn="ctr">
              <a:spcAft>
                <a:spcPts val="600"/>
              </a:spcAft>
              <a:buFont typeface="Arial" panose="020B0604020202020204" pitchFamily="34" charset="0"/>
              <a:buChar char="•"/>
            </a:pPr>
            <a:r>
              <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Next hop label forwarding entry (NHLFE): is used when an LSR performs MPLS forwarding for a packet (MPLS or IP packet). NHLFEs exist on </a:t>
            </a:r>
            <a:r>
              <a:rPr lang="en-US"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ingresses</a:t>
            </a:r>
            <a:r>
              <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 and </a:t>
            </a:r>
            <a:r>
              <a:rPr lang="en-US"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transit</a:t>
            </a:r>
            <a:r>
              <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 nodes.</a:t>
            </a:r>
          </a:p>
          <a:p>
            <a:pPr marL="177800" indent="-177800" fontAlgn="ctr">
              <a:spcBef>
                <a:spcPts val="0"/>
              </a:spcBef>
              <a:spcAft>
                <a:spcPts val="600"/>
              </a:spcAft>
              <a:buFont typeface="Arial" panose="020B0604020202020204" pitchFamily="34" charset="0"/>
              <a:buChar char="•"/>
            </a:pPr>
            <a:r>
              <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An NHLFE contains the following information: </a:t>
            </a:r>
            <a:r>
              <a:rPr lang="en-US"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tunnel ID</a:t>
            </a:r>
            <a:r>
              <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 outbound interface, next hop, outgoing label</a:t>
            </a: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 and </a:t>
            </a:r>
            <a:r>
              <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label operation type.</a:t>
            </a:r>
          </a:p>
        </p:txBody>
      </p:sp>
      <p:sp>
        <p:nvSpPr>
          <p:cNvPr id="10" name="圆角矩形 75"/>
          <p:cNvSpPr/>
          <p:nvPr/>
        </p:nvSpPr>
        <p:spPr bwMode="gray">
          <a:xfrm>
            <a:off x="8260343" y="1570713"/>
            <a:ext cx="3420000" cy="400100"/>
          </a:xfrm>
          <a:prstGeom prst="roundRect">
            <a:avLst>
              <a:gd name="adj" fmla="val 10604"/>
            </a:avLst>
          </a:prstGeom>
          <a:solidFill>
            <a:srgbClr val="56C4D2"/>
          </a:solidFill>
          <a:ln>
            <a:noFill/>
          </a:ln>
        </p:spPr>
        <p:txBody>
          <a:bodyPr wrap="square" rtlCol="0" anchor="ctr" anchorCtr="0">
            <a:noAutofit/>
          </a:bodyPr>
          <a:lstStyle/>
          <a:p>
            <a:pPr algn="ctr"/>
            <a:r>
              <a:rPr lang="en-US"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ILM</a:t>
            </a:r>
          </a:p>
        </p:txBody>
      </p:sp>
      <p:sp>
        <p:nvSpPr>
          <p:cNvPr id="11" name="圆角矩形 75"/>
          <p:cNvSpPr/>
          <p:nvPr/>
        </p:nvSpPr>
        <p:spPr bwMode="gray">
          <a:xfrm>
            <a:off x="8260343" y="2002218"/>
            <a:ext cx="3420000" cy="2197710"/>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marL="177800" indent="-177800" fontAlgn="ctr">
              <a:spcAft>
                <a:spcPts val="600"/>
              </a:spcAft>
              <a:buFont typeface="Arial" panose="020B0604020202020204" pitchFamily="34" charset="0"/>
              <a:buChar char="•"/>
            </a:pPr>
            <a:r>
              <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Incoming label map (ILM): guides MPLS packet forwarding (MPLS or IP forwarding). ILMs exist only on </a:t>
            </a:r>
            <a:r>
              <a:rPr lang="en-US"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egresses</a:t>
            </a:r>
            <a:r>
              <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 and </a:t>
            </a:r>
            <a:r>
              <a:rPr lang="en-US"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transit</a:t>
            </a:r>
            <a:r>
              <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 nodes.</a:t>
            </a:r>
          </a:p>
          <a:p>
            <a:pPr marL="177800" indent="-177800" fontAlgn="ctr">
              <a:spcBef>
                <a:spcPts val="0"/>
              </a:spcBef>
              <a:spcAft>
                <a:spcPts val="600"/>
              </a:spcAft>
              <a:buFont typeface="Arial" panose="020B0604020202020204" pitchFamily="34" charset="0"/>
              <a:buChar char="•"/>
            </a:pPr>
            <a:r>
              <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An ILM contains the following information: </a:t>
            </a:r>
            <a:r>
              <a:rPr lang="en-US"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tunnel ID</a:t>
            </a:r>
            <a:r>
              <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 incoming label, inbound interface, and label operation type.</a:t>
            </a:r>
          </a:p>
        </p:txBody>
      </p:sp>
      <p:grpSp>
        <p:nvGrpSpPr>
          <p:cNvPr id="36" name="组合 35"/>
          <p:cNvGrpSpPr/>
          <p:nvPr/>
        </p:nvGrpSpPr>
        <p:grpSpPr bwMode="gray">
          <a:xfrm>
            <a:off x="508140" y="4803247"/>
            <a:ext cx="4942625" cy="1053682"/>
            <a:chOff x="508140" y="4977415"/>
            <a:chExt cx="4942625" cy="1053682"/>
          </a:xfrm>
        </p:grpSpPr>
        <p:sp>
          <p:nvSpPr>
            <p:cNvPr id="26" name="任意多边形 25"/>
            <p:cNvSpPr/>
            <p:nvPr/>
          </p:nvSpPr>
          <p:spPr bwMode="gray">
            <a:xfrm>
              <a:off x="2593298" y="4977415"/>
              <a:ext cx="2857467" cy="242677"/>
            </a:xfrm>
            <a:custGeom>
              <a:avLst/>
              <a:gdLst>
                <a:gd name="connsiteX0" fmla="*/ 0 w 2825086"/>
                <a:gd name="connsiteY0" fmla="*/ 0 h 450376"/>
                <a:gd name="connsiteX1" fmla="*/ 0 w 2825086"/>
                <a:gd name="connsiteY1" fmla="*/ 450376 h 450376"/>
                <a:gd name="connsiteX2" fmla="*/ 2825086 w 2825086"/>
                <a:gd name="connsiteY2" fmla="*/ 450376 h 450376"/>
                <a:gd name="connsiteX3" fmla="*/ 2825086 w 2825086"/>
                <a:gd name="connsiteY3" fmla="*/ 40943 h 450376"/>
              </a:gdLst>
              <a:ahLst/>
              <a:cxnLst>
                <a:cxn ang="0">
                  <a:pos x="connsiteX0" y="connsiteY0"/>
                </a:cxn>
                <a:cxn ang="0">
                  <a:pos x="connsiteX1" y="connsiteY1"/>
                </a:cxn>
                <a:cxn ang="0">
                  <a:pos x="connsiteX2" y="connsiteY2"/>
                </a:cxn>
                <a:cxn ang="0">
                  <a:pos x="connsiteX3" y="connsiteY3"/>
                </a:cxn>
              </a:cxnLst>
              <a:rect l="l" t="t" r="r" b="b"/>
              <a:pathLst>
                <a:path w="2825086" h="450376">
                  <a:moveTo>
                    <a:pt x="0" y="0"/>
                  </a:moveTo>
                  <a:lnTo>
                    <a:pt x="0" y="450376"/>
                  </a:lnTo>
                  <a:lnTo>
                    <a:pt x="2825086" y="450376"/>
                  </a:lnTo>
                  <a:lnTo>
                    <a:pt x="2825086" y="40943"/>
                  </a:lnTo>
                </a:path>
              </a:pathLst>
            </a:custGeom>
            <a:noFill/>
            <a:ln w="19050" cap="flat" cmpd="sng" algn="ctr">
              <a:solidFill>
                <a:srgbClr val="94DAE2"/>
              </a:solidFill>
              <a:prstDash val="solid"/>
              <a:miter lim="800000"/>
              <a:headEnd type="none" w="med" len="med"/>
              <a:tailEnd type="triangle" w="med" len="med"/>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34" name="组合 33"/>
            <p:cNvGrpSpPr/>
            <p:nvPr/>
          </p:nvGrpSpPr>
          <p:grpSpPr bwMode="gray">
            <a:xfrm>
              <a:off x="508140" y="5307501"/>
              <a:ext cx="4582334" cy="723596"/>
              <a:chOff x="508140" y="5307501"/>
              <a:chExt cx="4582334" cy="723596"/>
            </a:xfrm>
          </p:grpSpPr>
          <p:sp>
            <p:nvSpPr>
              <p:cNvPr id="28" name="矩形 27"/>
              <p:cNvSpPr/>
              <p:nvPr/>
            </p:nvSpPr>
            <p:spPr bwMode="gray">
              <a:xfrm>
                <a:off x="658804" y="5307501"/>
                <a:ext cx="4431670" cy="723596"/>
              </a:xfrm>
              <a:prstGeom prst="rect">
                <a:avLst/>
              </a:prstGeom>
            </p:spPr>
            <p:txBody>
              <a:bodyPr wrap="square">
                <a:noAutofit/>
              </a:bodyPr>
              <a:lstStyle/>
              <a:p>
                <a:pPr fontAlgn="ctr">
                  <a:spcBef>
                    <a:spcPts val="0"/>
                  </a:spcBef>
                  <a:spcAft>
                    <a:spcPts val="600"/>
                  </a:spcAft>
                </a:pPr>
                <a:r>
                  <a:rPr lang="en-US"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An ingress searches its FIB for the entry with a non-0x0 tunnel ID to learn detailed FTN information.</a:t>
                </a:r>
              </a:p>
            </p:txBody>
          </p:sp>
          <p:sp>
            <p:nvSpPr>
              <p:cNvPr id="30" name="Oval 4"/>
              <p:cNvSpPr>
                <a:spLocks noChangeAspect="1"/>
              </p:cNvSpPr>
              <p:nvPr/>
            </p:nvSpPr>
            <p:spPr bwMode="gray">
              <a:xfrm>
                <a:off x="508140" y="5351084"/>
                <a:ext cx="180000" cy="180000"/>
              </a:xfrm>
              <a:prstGeom prst="ellipse">
                <a:avLst/>
              </a:prstGeom>
              <a:solidFill>
                <a:srgbClr val="56C4D2"/>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200" b="1" dirty="0">
                    <a:solidFill>
                      <a:schemeClr val="bg1"/>
                    </a:solidFill>
                    <a:latin typeface="Huawei Sans" panose="020C0503030203020204" pitchFamily="34" charset="0"/>
                  </a:rPr>
                  <a:t>1</a:t>
                </a:r>
              </a:p>
            </p:txBody>
          </p:sp>
        </p:grpSp>
      </p:grpSp>
      <p:grpSp>
        <p:nvGrpSpPr>
          <p:cNvPr id="37" name="组合 36"/>
          <p:cNvGrpSpPr/>
          <p:nvPr/>
        </p:nvGrpSpPr>
        <p:grpSpPr bwMode="gray">
          <a:xfrm>
            <a:off x="5555380" y="4803247"/>
            <a:ext cx="4458050" cy="924033"/>
            <a:chOff x="5555380" y="4977415"/>
            <a:chExt cx="4458050" cy="924033"/>
          </a:xfrm>
        </p:grpSpPr>
        <p:sp>
          <p:nvSpPr>
            <p:cNvPr id="27" name="任意多边形 26"/>
            <p:cNvSpPr/>
            <p:nvPr/>
          </p:nvSpPr>
          <p:spPr bwMode="gray">
            <a:xfrm flipH="1">
              <a:off x="5555380" y="4977415"/>
              <a:ext cx="4458050" cy="242677"/>
            </a:xfrm>
            <a:custGeom>
              <a:avLst/>
              <a:gdLst>
                <a:gd name="connsiteX0" fmla="*/ 0 w 2825086"/>
                <a:gd name="connsiteY0" fmla="*/ 0 h 450376"/>
                <a:gd name="connsiteX1" fmla="*/ 0 w 2825086"/>
                <a:gd name="connsiteY1" fmla="*/ 450376 h 450376"/>
                <a:gd name="connsiteX2" fmla="*/ 2825086 w 2825086"/>
                <a:gd name="connsiteY2" fmla="*/ 450376 h 450376"/>
                <a:gd name="connsiteX3" fmla="*/ 2825086 w 2825086"/>
                <a:gd name="connsiteY3" fmla="*/ 40943 h 450376"/>
              </a:gdLst>
              <a:ahLst/>
              <a:cxnLst>
                <a:cxn ang="0">
                  <a:pos x="connsiteX0" y="connsiteY0"/>
                </a:cxn>
                <a:cxn ang="0">
                  <a:pos x="connsiteX1" y="connsiteY1"/>
                </a:cxn>
                <a:cxn ang="0">
                  <a:pos x="connsiteX2" y="connsiteY2"/>
                </a:cxn>
                <a:cxn ang="0">
                  <a:pos x="connsiteX3" y="connsiteY3"/>
                </a:cxn>
              </a:cxnLst>
              <a:rect l="l" t="t" r="r" b="b"/>
              <a:pathLst>
                <a:path w="2825086" h="450376">
                  <a:moveTo>
                    <a:pt x="0" y="0"/>
                  </a:moveTo>
                  <a:lnTo>
                    <a:pt x="0" y="450376"/>
                  </a:lnTo>
                  <a:lnTo>
                    <a:pt x="2825086" y="450376"/>
                  </a:lnTo>
                  <a:lnTo>
                    <a:pt x="2825086" y="40943"/>
                  </a:lnTo>
                </a:path>
              </a:pathLst>
            </a:custGeom>
            <a:noFill/>
            <a:ln w="19050" cap="flat" cmpd="sng" algn="ctr">
              <a:solidFill>
                <a:srgbClr val="94DAE2"/>
              </a:solidFill>
              <a:prstDash val="solid"/>
              <a:miter lim="800000"/>
              <a:headEnd type="none" w="med" len="med"/>
              <a:tailEnd type="triangle" w="med" len="med"/>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矩形 28"/>
            <p:cNvSpPr/>
            <p:nvPr/>
          </p:nvSpPr>
          <p:spPr bwMode="gray">
            <a:xfrm>
              <a:off x="5785515" y="5378228"/>
              <a:ext cx="2549284" cy="523220"/>
            </a:xfrm>
            <a:prstGeom prst="rect">
              <a:avLst/>
            </a:prstGeom>
          </p:spPr>
          <p:txBody>
            <a:bodyPr wrap="square">
              <a:noAutofit/>
            </a:bodyPr>
            <a:lstStyle/>
            <a:p>
              <a:pPr fontAlgn="ctr"/>
              <a:r>
                <a:rPr lang="en-US"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 transit node searches for an NHLFE that matches the tunnel ID in the ILM table.</a:t>
              </a:r>
            </a:p>
          </p:txBody>
        </p:sp>
        <p:sp>
          <p:nvSpPr>
            <p:cNvPr id="31" name="Oval 4"/>
            <p:cNvSpPr>
              <a:spLocks noChangeAspect="1"/>
            </p:cNvSpPr>
            <p:nvPr/>
          </p:nvSpPr>
          <p:spPr bwMode="gray">
            <a:xfrm>
              <a:off x="5652693" y="5333437"/>
              <a:ext cx="180000" cy="180000"/>
            </a:xfrm>
            <a:prstGeom prst="ellipse">
              <a:avLst/>
            </a:prstGeom>
            <a:solidFill>
              <a:srgbClr val="56C4D2"/>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200" b="1" dirty="0">
                  <a:solidFill>
                    <a:schemeClr val="bg1"/>
                  </a:solidFill>
                  <a:latin typeface="Huawei Sans" panose="020C0503030203020204" pitchFamily="34" charset="0"/>
                </a:rPr>
                <a:t>2</a:t>
              </a:r>
            </a:p>
          </p:txBody>
        </p:sp>
      </p:grpSp>
      <p:grpSp>
        <p:nvGrpSpPr>
          <p:cNvPr id="38" name="组合 37"/>
          <p:cNvGrpSpPr/>
          <p:nvPr/>
        </p:nvGrpSpPr>
        <p:grpSpPr bwMode="gray">
          <a:xfrm>
            <a:off x="8458702" y="5174737"/>
            <a:ext cx="3308608" cy="783455"/>
            <a:chOff x="8600107" y="5348905"/>
            <a:chExt cx="3308608" cy="783455"/>
          </a:xfrm>
        </p:grpSpPr>
        <p:sp>
          <p:nvSpPr>
            <p:cNvPr id="32" name="矩形 31"/>
            <p:cNvSpPr/>
            <p:nvPr/>
          </p:nvSpPr>
          <p:spPr bwMode="gray">
            <a:xfrm>
              <a:off x="8732928" y="5393696"/>
              <a:ext cx="3175787" cy="738664"/>
            </a:xfrm>
            <a:prstGeom prst="rect">
              <a:avLst/>
            </a:prstGeom>
          </p:spPr>
          <p:txBody>
            <a:bodyPr wrap="square">
              <a:noAutofit/>
            </a:bodyPr>
            <a:lstStyle/>
            <a:p>
              <a:pPr fontAlgn="ctr"/>
              <a:r>
                <a:rPr lang="en-US"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The OPER field in the ILM table on an egress is Pop. If a packet contains only one label, the egress removes it and then performs IP forwarding.</a:t>
              </a:r>
            </a:p>
          </p:txBody>
        </p:sp>
        <p:sp>
          <p:nvSpPr>
            <p:cNvPr id="33" name="Oval 4"/>
            <p:cNvSpPr>
              <a:spLocks noChangeAspect="1"/>
            </p:cNvSpPr>
            <p:nvPr/>
          </p:nvSpPr>
          <p:spPr bwMode="gray">
            <a:xfrm>
              <a:off x="8600107" y="5348905"/>
              <a:ext cx="180000" cy="180000"/>
            </a:xfrm>
            <a:prstGeom prst="ellipse">
              <a:avLst/>
            </a:prstGeom>
            <a:solidFill>
              <a:srgbClr val="56C4D2"/>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200" b="1" dirty="0">
                  <a:solidFill>
                    <a:schemeClr val="bg1"/>
                  </a:solidFill>
                  <a:latin typeface="Huawei Sans" panose="020C0503030203020204" pitchFamily="34" charset="0"/>
                </a:rPr>
                <a:t>3</a:t>
              </a:r>
            </a:p>
          </p:txBody>
        </p:sp>
      </p:grpSp>
      <p:grpSp>
        <p:nvGrpSpPr>
          <p:cNvPr id="39" name="组合 38"/>
          <p:cNvGrpSpPr/>
          <p:nvPr/>
        </p:nvGrpSpPr>
        <p:grpSpPr bwMode="gray">
          <a:xfrm>
            <a:off x="7686335" y="22102"/>
            <a:ext cx="4061165" cy="396000"/>
            <a:chOff x="7680956" y="35165"/>
            <a:chExt cx="4061165" cy="313443"/>
          </a:xfrm>
        </p:grpSpPr>
        <p:sp>
          <p:nvSpPr>
            <p:cNvPr id="40" name="五边形 39"/>
            <p:cNvSpPr/>
            <p:nvPr/>
          </p:nvSpPr>
          <p:spPr bwMode="gray">
            <a:xfrm>
              <a:off x="7680956" y="35165"/>
              <a:ext cx="1359635" cy="313443"/>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cs typeface="Huawei Sans" panose="020C0503030203020204" pitchFamily="34" charset="0"/>
                </a:rPr>
                <a:t>Basic Concepts</a:t>
              </a:r>
            </a:p>
          </p:txBody>
        </p:sp>
        <p:sp>
          <p:nvSpPr>
            <p:cNvPr id="41" name="燕尾形 40"/>
            <p:cNvSpPr/>
            <p:nvPr/>
          </p:nvSpPr>
          <p:spPr bwMode="gray">
            <a:xfrm>
              <a:off x="8919127" y="35165"/>
              <a:ext cx="1542336" cy="313443"/>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cs typeface="Huawei Sans" panose="020C0503030203020204" pitchFamily="34" charset="0"/>
                </a:rPr>
                <a:t>LSP Establishment</a:t>
              </a:r>
            </a:p>
          </p:txBody>
        </p:sp>
        <p:sp>
          <p:nvSpPr>
            <p:cNvPr id="45" name="燕尾形 44"/>
            <p:cNvSpPr/>
            <p:nvPr/>
          </p:nvSpPr>
          <p:spPr bwMode="gray">
            <a:xfrm>
              <a:off x="10339998" y="35165"/>
              <a:ext cx="1402123" cy="313443"/>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rPr>
                <a:t>Label-based Forwarding</a:t>
              </a:r>
            </a:p>
          </p:txBody>
        </p:sp>
      </p:grpSp>
      <p:graphicFrame>
        <p:nvGraphicFramePr>
          <p:cNvPr id="46" name="表格 45"/>
          <p:cNvGraphicFramePr>
            <a:graphicFrameLocks noGrp="1"/>
          </p:cNvGraphicFramePr>
          <p:nvPr>
            <p:extLst>
              <p:ext uri="{D42A27DB-BD31-4B8C-83A1-F6EECF244321}">
                <p14:modId xmlns:p14="http://schemas.microsoft.com/office/powerpoint/2010/main" val="273681302"/>
              </p:ext>
            </p:extLst>
          </p:nvPr>
        </p:nvGraphicFramePr>
        <p:xfrm>
          <a:off x="4573480" y="4259537"/>
          <a:ext cx="2821368" cy="518160"/>
        </p:xfrm>
        <a:graphic>
          <a:graphicData uri="http://schemas.openxmlformats.org/drawingml/2006/table">
            <a:tbl>
              <a:tblPr firstRow="1" bandRow="1">
                <a:tableStyleId>{72833802-FEF1-4C79-8D5D-14CF1EAF98D9}</a:tableStyleId>
              </a:tblPr>
              <a:tblGrid>
                <a:gridCol w="524191"/>
                <a:gridCol w="844147"/>
                <a:gridCol w="657167"/>
                <a:gridCol w="795863"/>
              </a:tblGrid>
              <a:tr h="248400">
                <a:tc>
                  <a:txBody>
                    <a:bodyPr/>
                    <a:lstStyle/>
                    <a:p>
                      <a:pPr algn="ctr"/>
                      <a:r>
                        <a:rPr lang="en-US" altLang="zh-CN" sz="1400" b="0"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Out IF</a:t>
                      </a:r>
                      <a:endParaRPr lang="zh-CN" altLang="en-US" sz="1400" b="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56C4D2"/>
                    </a:solidFill>
                  </a:tcPr>
                </a:tc>
                <a:tc>
                  <a:txBody>
                    <a:bodyPr/>
                    <a:lstStyle/>
                    <a:p>
                      <a:pPr algn="ctr"/>
                      <a:r>
                        <a:rPr lang="en-US" altLang="zh-CN" sz="1400" b="0"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Tunnel ID</a:t>
                      </a:r>
                      <a:endParaRPr lang="zh-CN" altLang="en-US" sz="1400" b="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56C4D2"/>
                    </a:solidFill>
                  </a:tcPr>
                </a:tc>
                <a:tc>
                  <a:txBody>
                    <a:bodyPr/>
                    <a:lstStyle/>
                    <a:p>
                      <a:pPr algn="ctr"/>
                      <a:r>
                        <a:rPr lang="en-US" altLang="zh-CN" sz="1400" b="0"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NH</a:t>
                      </a:r>
                      <a:endParaRPr lang="zh-CN" altLang="en-US" sz="1400" b="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56C4D2"/>
                    </a:solidFill>
                  </a:tcPr>
                </a:tc>
                <a:tc>
                  <a:txBody>
                    <a:bodyPr/>
                    <a:lstStyle/>
                    <a:p>
                      <a:pPr algn="ctr"/>
                      <a:r>
                        <a:rPr lang="en-US" altLang="zh-CN" sz="1400" b="0"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Out Label</a:t>
                      </a:r>
                      <a:endParaRPr lang="zh-CN" altLang="en-US" sz="1400" b="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56C4D2"/>
                    </a:solidFill>
                  </a:tcPr>
                </a:tc>
              </a:tr>
            </a:tbl>
          </a:graphicData>
        </a:graphic>
      </p:graphicFrame>
      <p:graphicFrame>
        <p:nvGraphicFramePr>
          <p:cNvPr id="47" name="表格 46"/>
          <p:cNvGraphicFramePr>
            <a:graphicFrameLocks noGrp="1"/>
          </p:cNvGraphicFramePr>
          <p:nvPr>
            <p:extLst>
              <p:ext uri="{D42A27DB-BD31-4B8C-83A1-F6EECF244321}">
                <p14:modId xmlns:p14="http://schemas.microsoft.com/office/powerpoint/2010/main" val="3602802921"/>
              </p:ext>
            </p:extLst>
          </p:nvPr>
        </p:nvGraphicFramePr>
        <p:xfrm>
          <a:off x="8334799" y="4259537"/>
          <a:ext cx="3068391" cy="518160"/>
        </p:xfrm>
        <a:graphic>
          <a:graphicData uri="http://schemas.openxmlformats.org/drawingml/2006/table">
            <a:tbl>
              <a:tblPr firstRow="1" bandRow="1">
                <a:tableStyleId>{72833802-FEF1-4C79-8D5D-14CF1EAF98D9}</a:tableStyleId>
              </a:tblPr>
              <a:tblGrid>
                <a:gridCol w="734444"/>
                <a:gridCol w="492433"/>
                <a:gridCol w="920757"/>
                <a:gridCol w="920757"/>
              </a:tblGrid>
              <a:tr h="428400">
                <a:tc>
                  <a:txBody>
                    <a:bodyPr/>
                    <a:lstStyle/>
                    <a:p>
                      <a:pPr algn="ctr"/>
                      <a:r>
                        <a:rPr lang="en-US" altLang="zh-CN" sz="1400" b="0"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In Label</a:t>
                      </a:r>
                      <a:endParaRPr lang="zh-CN" altLang="en-US" sz="1400" b="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56C4D2"/>
                    </a:solidFill>
                  </a:tcPr>
                </a:tc>
                <a:tc>
                  <a:txBody>
                    <a:bodyPr/>
                    <a:lstStyle/>
                    <a:p>
                      <a:pPr algn="ctr"/>
                      <a:r>
                        <a:rPr lang="en-US" altLang="zh-CN" sz="1400" b="0"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In IF</a:t>
                      </a:r>
                      <a:endParaRPr lang="zh-CN" altLang="en-US" sz="1400" b="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56C4D2"/>
                    </a:solidFill>
                  </a:tcPr>
                </a:tc>
                <a:tc>
                  <a:txBody>
                    <a:bodyPr/>
                    <a:lstStyle/>
                    <a:p>
                      <a:pPr algn="ctr"/>
                      <a:r>
                        <a:rPr lang="en-US" altLang="zh-CN" sz="1400" b="0"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Tunnel ID</a:t>
                      </a:r>
                      <a:endParaRPr lang="zh-CN" altLang="en-US" sz="1400" b="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56C4D2"/>
                    </a:solidFill>
                  </a:tcPr>
                </a:tc>
                <a:tc>
                  <a:txBody>
                    <a:bodyPr/>
                    <a:lstStyle/>
                    <a:p>
                      <a:pPr algn="ctr"/>
                      <a:r>
                        <a:rPr lang="en-US" altLang="zh-CN" sz="1400" b="0"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OPER</a:t>
                      </a:r>
                      <a:endParaRPr lang="zh-CN" altLang="en-US" sz="1400" b="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56C4D2"/>
                    </a:solidFill>
                  </a:tcPr>
                </a:tc>
              </a:tr>
            </a:tbl>
          </a:graphicData>
        </a:graphic>
      </p:graphicFrame>
      <p:graphicFrame>
        <p:nvGraphicFramePr>
          <p:cNvPr id="48" name="表格 47"/>
          <p:cNvGraphicFramePr>
            <a:graphicFrameLocks noGrp="1"/>
          </p:cNvGraphicFramePr>
          <p:nvPr>
            <p:extLst>
              <p:ext uri="{D42A27DB-BD31-4B8C-83A1-F6EECF244321}">
                <p14:modId xmlns:p14="http://schemas.microsoft.com/office/powerpoint/2010/main" val="2821046544"/>
              </p:ext>
            </p:extLst>
          </p:nvPr>
        </p:nvGraphicFramePr>
        <p:xfrm>
          <a:off x="1469036" y="4259537"/>
          <a:ext cx="1618938" cy="518160"/>
        </p:xfrm>
        <a:graphic>
          <a:graphicData uri="http://schemas.openxmlformats.org/drawingml/2006/table">
            <a:tbl>
              <a:tblPr firstRow="1" bandRow="1">
                <a:tableStyleId>{72833802-FEF1-4C79-8D5D-14CF1EAF98D9}</a:tableStyleId>
              </a:tblPr>
              <a:tblGrid>
                <a:gridCol w="809469"/>
                <a:gridCol w="809469"/>
              </a:tblGrid>
              <a:tr h="428400">
                <a:tc>
                  <a:txBody>
                    <a:bodyPr/>
                    <a:lstStyle/>
                    <a:p>
                      <a:pPr algn="ctr"/>
                      <a:r>
                        <a:rPr lang="en-US" altLang="zh-CN" sz="1400" b="0"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FEC</a:t>
                      </a:r>
                      <a:endParaRPr lang="zh-CN" altLang="en-US" sz="1400" b="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56C4D2"/>
                    </a:solidFill>
                  </a:tcPr>
                </a:tc>
                <a:tc>
                  <a:txBody>
                    <a:bodyPr/>
                    <a:lstStyle/>
                    <a:p>
                      <a:pPr algn="ctr"/>
                      <a:r>
                        <a:rPr lang="en-US" altLang="zh-CN" sz="1400" b="0"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Tunnel ID</a:t>
                      </a:r>
                      <a:endParaRPr lang="zh-CN" altLang="en-US" sz="1400" b="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56C4D2"/>
                    </a:solidFill>
                  </a:tcPr>
                </a:tc>
              </a:tr>
            </a:tbl>
          </a:graphicData>
        </a:graphic>
      </p:graphicFrame>
    </p:spTree>
    <p:extLst>
      <p:ext uri="{BB962C8B-B14F-4D97-AF65-F5344CB8AC3E}">
        <p14:creationId xmlns:p14="http://schemas.microsoft.com/office/powerpoint/2010/main" val="7313416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barn(inVertical)">
                                      <p:cBhvr>
                                        <p:cTn id="7" dur="500"/>
                                        <p:tgtEl>
                                          <p:spTgt spid="36"/>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7"/>
                                        </p:tgtEl>
                                        <p:attrNameLst>
                                          <p:attrName>style.visibility</p:attrName>
                                        </p:attrNameLst>
                                      </p:cBhvr>
                                      <p:to>
                                        <p:strVal val="visible"/>
                                      </p:to>
                                    </p:set>
                                    <p:animEffect transition="in" filter="barn(inVertical)">
                                      <p:cBhvr>
                                        <p:cTn id="12" dur="500"/>
                                        <p:tgtEl>
                                          <p:spTgt spid="37"/>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38"/>
                                        </p:tgtEl>
                                        <p:attrNameLst>
                                          <p:attrName>style.visibility</p:attrName>
                                        </p:attrNameLst>
                                      </p:cBhvr>
                                      <p:to>
                                        <p:strVal val="visible"/>
                                      </p:to>
                                    </p:set>
                                    <p:animEffect transition="in" filter="barn(inVertical)">
                                      <p:cBhvr>
                                        <p:cTn id="17"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Packet Processing on an Ingress LSR</a:t>
            </a:r>
            <a:endParaRPr lang="en-US" dirty="0"/>
          </a:p>
        </p:txBody>
      </p:sp>
      <p:cxnSp>
        <p:nvCxnSpPr>
          <p:cNvPr id="7" name="直接连接符 6"/>
          <p:cNvCxnSpPr>
            <a:stCxn id="8" idx="3"/>
            <a:endCxn id="11" idx="1"/>
          </p:cNvCxnSpPr>
          <p:nvPr/>
        </p:nvCxnSpPr>
        <p:spPr bwMode="gray">
          <a:xfrm>
            <a:off x="2829176" y="5309944"/>
            <a:ext cx="1652419"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9" name="直接连接符 8"/>
          <p:cNvCxnSpPr>
            <a:endCxn id="8" idx="1"/>
          </p:cNvCxnSpPr>
          <p:nvPr/>
        </p:nvCxnSpPr>
        <p:spPr bwMode="gray">
          <a:xfrm>
            <a:off x="1807715" y="5309944"/>
            <a:ext cx="481461"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0" name="直接连接符 9"/>
          <p:cNvCxnSpPr>
            <a:stCxn id="11" idx="3"/>
            <a:endCxn id="13" idx="1"/>
          </p:cNvCxnSpPr>
          <p:nvPr/>
        </p:nvCxnSpPr>
        <p:spPr bwMode="gray">
          <a:xfrm>
            <a:off x="5021595" y="5309944"/>
            <a:ext cx="1652419"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pic>
        <p:nvPicPr>
          <p:cNvPr id="11" name="图片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4481595" y="5088544"/>
            <a:ext cx="540000" cy="442800"/>
          </a:xfrm>
          <a:prstGeom prst="rect">
            <a:avLst/>
          </a:prstGeom>
        </p:spPr>
      </p:pic>
      <p:cxnSp>
        <p:nvCxnSpPr>
          <p:cNvPr id="12" name="直接连接符 11"/>
          <p:cNvCxnSpPr>
            <a:stCxn id="13" idx="3"/>
          </p:cNvCxnSpPr>
          <p:nvPr/>
        </p:nvCxnSpPr>
        <p:spPr bwMode="gray">
          <a:xfrm>
            <a:off x="7214014" y="5309944"/>
            <a:ext cx="360000"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pic>
        <p:nvPicPr>
          <p:cNvPr id="13" name="图片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6674014" y="5088544"/>
            <a:ext cx="540000" cy="442800"/>
          </a:xfrm>
          <a:prstGeom prst="rect">
            <a:avLst/>
          </a:prstGeom>
        </p:spPr>
      </p:pic>
      <p:cxnSp>
        <p:nvCxnSpPr>
          <p:cNvPr id="14" name="直接连接符 13"/>
          <p:cNvCxnSpPr/>
          <p:nvPr/>
        </p:nvCxnSpPr>
        <p:spPr bwMode="gray">
          <a:xfrm rot="5400000">
            <a:off x="7305503" y="5309944"/>
            <a:ext cx="540000"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15" name="文本框 14"/>
          <p:cNvSpPr txBox="1"/>
          <p:nvPr/>
        </p:nvSpPr>
        <p:spPr bwMode="gray">
          <a:xfrm>
            <a:off x="1881768" y="5269638"/>
            <a:ext cx="505514" cy="316392"/>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dirty="0">
                <a:latin typeface="Huawei Sans" panose="020C0503030203020204" pitchFamily="34" charset="0"/>
                <a:ea typeface="方正兰亭黑简体" panose="02000000000000000000" pitchFamily="2" charset="-122"/>
                <a:cs typeface="Huawei Sans" panose="020C0503030203020204" pitchFamily="34" charset="0"/>
              </a:rPr>
              <a:t>IF1</a:t>
            </a:r>
          </a:p>
        </p:txBody>
      </p:sp>
      <p:sp>
        <p:nvSpPr>
          <p:cNvPr id="18" name="文本框 17"/>
          <p:cNvSpPr txBox="1"/>
          <p:nvPr/>
        </p:nvSpPr>
        <p:spPr bwMode="gray">
          <a:xfrm>
            <a:off x="7593290" y="5151748"/>
            <a:ext cx="1058405" cy="316392"/>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dirty="0">
                <a:latin typeface="Huawei Sans" panose="020C0503030203020204" pitchFamily="34" charset="0"/>
                <a:ea typeface="方正兰亭黑简体" panose="02000000000000000000" pitchFamily="2" charset="-122"/>
                <a:cs typeface="Huawei Sans" panose="020C0503030203020204" pitchFamily="34" charset="0"/>
              </a:rPr>
              <a:t>3.3.3.1/24</a:t>
            </a:r>
          </a:p>
        </p:txBody>
      </p:sp>
      <p:sp>
        <p:nvSpPr>
          <p:cNvPr id="38" name="文本框 37"/>
          <p:cNvSpPr txBox="1"/>
          <p:nvPr/>
        </p:nvSpPr>
        <p:spPr bwMode="gray">
          <a:xfrm>
            <a:off x="2164555" y="4436484"/>
            <a:ext cx="1003418" cy="316392"/>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b="1" dirty="0">
                <a:latin typeface="Huawei Sans" panose="020C0503030203020204" pitchFamily="34" charset="0"/>
                <a:ea typeface="方正兰亭黑简体" panose="02000000000000000000" pitchFamily="2" charset="-122"/>
                <a:cs typeface="Huawei Sans" panose="020C0503030203020204" pitchFamily="34" charset="0"/>
              </a:rPr>
              <a:t>Push</a:t>
            </a:r>
          </a:p>
        </p:txBody>
      </p:sp>
      <p:sp>
        <p:nvSpPr>
          <p:cNvPr id="57" name="矩形 56"/>
          <p:cNvSpPr/>
          <p:nvPr/>
        </p:nvSpPr>
        <p:spPr bwMode="gray">
          <a:xfrm>
            <a:off x="1302359" y="4591735"/>
            <a:ext cx="900000" cy="266881"/>
          </a:xfrm>
          <a:prstGeom prst="rect">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tx1"/>
                </a:solidFill>
                <a:latin typeface="Huawei Sans" panose="020C0503030203020204" pitchFamily="34" charset="0"/>
              </a:rPr>
              <a:t>IP: 3.3.3.1</a:t>
            </a:r>
          </a:p>
        </p:txBody>
      </p:sp>
      <p:cxnSp>
        <p:nvCxnSpPr>
          <p:cNvPr id="58" name="直接箭头连接符 57"/>
          <p:cNvCxnSpPr/>
          <p:nvPr/>
        </p:nvCxnSpPr>
        <p:spPr bwMode="gray">
          <a:xfrm>
            <a:off x="1385451" y="4930686"/>
            <a:ext cx="805816" cy="0"/>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9" name="直接箭头连接符 58"/>
          <p:cNvCxnSpPr/>
          <p:nvPr/>
        </p:nvCxnSpPr>
        <p:spPr bwMode="gray">
          <a:xfrm>
            <a:off x="3100814" y="4930686"/>
            <a:ext cx="1260000" cy="0"/>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60" name="矩形 59"/>
          <p:cNvSpPr/>
          <p:nvPr/>
        </p:nvSpPr>
        <p:spPr bwMode="gray">
          <a:xfrm>
            <a:off x="3381993" y="4591735"/>
            <a:ext cx="900000" cy="266881"/>
          </a:xfrm>
          <a:prstGeom prst="rect">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tx1"/>
                </a:solidFill>
                <a:latin typeface="Huawei Sans" panose="020C0503030203020204" pitchFamily="34" charset="0"/>
              </a:rPr>
              <a:t>IP: 3.3.3.1</a:t>
            </a:r>
          </a:p>
        </p:txBody>
      </p:sp>
      <p:sp>
        <p:nvSpPr>
          <p:cNvPr id="61" name="矩形 60"/>
          <p:cNvSpPr/>
          <p:nvPr/>
        </p:nvSpPr>
        <p:spPr bwMode="gray">
          <a:xfrm>
            <a:off x="3065463" y="4591735"/>
            <a:ext cx="323099" cy="266881"/>
          </a:xfrm>
          <a:prstGeom prst="rect">
            <a:avLst/>
          </a:prstGeom>
          <a:solidFill>
            <a:srgbClr val="FFFFCC"/>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tx1"/>
                </a:solidFill>
                <a:latin typeface="Huawei Sans" panose="020C0503030203020204" pitchFamily="34" charset="0"/>
              </a:rPr>
              <a:t>Z</a:t>
            </a:r>
          </a:p>
        </p:txBody>
      </p:sp>
      <p:cxnSp>
        <p:nvCxnSpPr>
          <p:cNvPr id="62" name="直接箭头连接符 61"/>
          <p:cNvCxnSpPr/>
          <p:nvPr/>
        </p:nvCxnSpPr>
        <p:spPr bwMode="gray">
          <a:xfrm>
            <a:off x="5251695" y="4930686"/>
            <a:ext cx="1260000" cy="0"/>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63" name="矩形 62"/>
          <p:cNvSpPr/>
          <p:nvPr/>
        </p:nvSpPr>
        <p:spPr bwMode="gray">
          <a:xfrm>
            <a:off x="5558384" y="4591735"/>
            <a:ext cx="900000" cy="266881"/>
          </a:xfrm>
          <a:prstGeom prst="rect">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tx1"/>
                </a:solidFill>
                <a:latin typeface="Huawei Sans" panose="020C0503030203020204" pitchFamily="34" charset="0"/>
              </a:rPr>
              <a:t>IP: 3.3.3.1</a:t>
            </a:r>
          </a:p>
        </p:txBody>
      </p:sp>
      <p:sp>
        <p:nvSpPr>
          <p:cNvPr id="64" name="矩形 63"/>
          <p:cNvSpPr/>
          <p:nvPr/>
        </p:nvSpPr>
        <p:spPr bwMode="gray">
          <a:xfrm>
            <a:off x="5235677" y="4591734"/>
            <a:ext cx="324000" cy="271373"/>
          </a:xfrm>
          <a:prstGeom prst="rect">
            <a:avLst/>
          </a:prstGeom>
          <a:solidFill>
            <a:srgbClr val="FFFFCC"/>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schemeClr val="tx1"/>
                </a:solidFill>
                <a:latin typeface="Huawei Sans" panose="020C0503030203020204" pitchFamily="34" charset="0"/>
              </a:rPr>
              <a:t>Y</a:t>
            </a:r>
          </a:p>
        </p:txBody>
      </p:sp>
      <p:sp>
        <p:nvSpPr>
          <p:cNvPr id="65" name="矩形 64"/>
          <p:cNvSpPr/>
          <p:nvPr/>
        </p:nvSpPr>
        <p:spPr bwMode="gray">
          <a:xfrm>
            <a:off x="7270410" y="4591735"/>
            <a:ext cx="900000" cy="266881"/>
          </a:xfrm>
          <a:prstGeom prst="rect">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tx1"/>
                </a:solidFill>
                <a:latin typeface="Huawei Sans" panose="020C0503030203020204" pitchFamily="34" charset="0"/>
              </a:rPr>
              <a:t>IP: 3.3.3.1</a:t>
            </a:r>
          </a:p>
        </p:txBody>
      </p:sp>
      <p:cxnSp>
        <p:nvCxnSpPr>
          <p:cNvPr id="66" name="直接箭头连接符 65"/>
          <p:cNvCxnSpPr/>
          <p:nvPr/>
        </p:nvCxnSpPr>
        <p:spPr bwMode="gray">
          <a:xfrm>
            <a:off x="7353502" y="4930686"/>
            <a:ext cx="805816" cy="0"/>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40" name="文本框 39"/>
          <p:cNvSpPr txBox="1"/>
          <p:nvPr/>
        </p:nvSpPr>
        <p:spPr bwMode="gray">
          <a:xfrm>
            <a:off x="2116809" y="5622996"/>
            <a:ext cx="888052" cy="316392"/>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b="1" dirty="0">
                <a:latin typeface="Huawei Sans" panose="020C0503030203020204" pitchFamily="34" charset="0"/>
                <a:ea typeface="方正兰亭黑简体" panose="02000000000000000000" pitchFamily="2" charset="-122"/>
                <a:cs typeface="Huawei Sans" panose="020C0503030203020204" pitchFamily="34" charset="0"/>
              </a:rPr>
              <a:t>Ingress</a:t>
            </a:r>
          </a:p>
        </p:txBody>
      </p:sp>
      <p:sp>
        <p:nvSpPr>
          <p:cNvPr id="48" name="文本框 47"/>
          <p:cNvSpPr txBox="1"/>
          <p:nvPr/>
        </p:nvSpPr>
        <p:spPr bwMode="gray">
          <a:xfrm>
            <a:off x="4325053" y="5622996"/>
            <a:ext cx="888052" cy="316392"/>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b="1" dirty="0">
                <a:latin typeface="Huawei Sans" panose="020C0503030203020204" pitchFamily="34" charset="0"/>
                <a:ea typeface="方正兰亭黑简体" panose="02000000000000000000" pitchFamily="2" charset="-122"/>
                <a:cs typeface="Huawei Sans" panose="020C0503030203020204" pitchFamily="34" charset="0"/>
              </a:rPr>
              <a:t>Transit</a:t>
            </a:r>
          </a:p>
        </p:txBody>
      </p:sp>
      <p:sp>
        <p:nvSpPr>
          <p:cNvPr id="49" name="文本框 48"/>
          <p:cNvSpPr txBox="1"/>
          <p:nvPr/>
        </p:nvSpPr>
        <p:spPr bwMode="gray">
          <a:xfrm>
            <a:off x="6500959" y="5622996"/>
            <a:ext cx="888052" cy="316392"/>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b="1" dirty="0">
                <a:latin typeface="Huawei Sans" panose="020C0503030203020204" pitchFamily="34" charset="0"/>
                <a:ea typeface="方正兰亭黑简体" panose="02000000000000000000" pitchFamily="2" charset="-122"/>
                <a:cs typeface="Huawei Sans" panose="020C0503030203020204" pitchFamily="34" charset="0"/>
              </a:rPr>
              <a:t>Egress</a:t>
            </a:r>
          </a:p>
        </p:txBody>
      </p:sp>
      <p:sp>
        <p:nvSpPr>
          <p:cNvPr id="50" name="文本框 49"/>
          <p:cNvSpPr txBox="1"/>
          <p:nvPr/>
        </p:nvSpPr>
        <p:spPr bwMode="gray">
          <a:xfrm>
            <a:off x="2732472" y="5269638"/>
            <a:ext cx="505514" cy="316392"/>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dirty="0">
                <a:latin typeface="Huawei Sans" panose="020C0503030203020204" pitchFamily="34" charset="0"/>
                <a:ea typeface="方正兰亭黑简体" panose="02000000000000000000" pitchFamily="2" charset="-122"/>
                <a:cs typeface="Huawei Sans" panose="020C0503030203020204" pitchFamily="34" charset="0"/>
              </a:rPr>
              <a:t>IF2</a:t>
            </a:r>
          </a:p>
        </p:txBody>
      </p:sp>
      <p:sp>
        <p:nvSpPr>
          <p:cNvPr id="51" name="文本框 50"/>
          <p:cNvSpPr txBox="1"/>
          <p:nvPr/>
        </p:nvSpPr>
        <p:spPr bwMode="gray">
          <a:xfrm>
            <a:off x="4096309" y="5269638"/>
            <a:ext cx="505514" cy="316392"/>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dirty="0">
                <a:latin typeface="Huawei Sans" panose="020C0503030203020204" pitchFamily="34" charset="0"/>
                <a:ea typeface="方正兰亭黑简体" panose="02000000000000000000" pitchFamily="2" charset="-122"/>
                <a:cs typeface="Huawei Sans" panose="020C0503030203020204" pitchFamily="34" charset="0"/>
              </a:rPr>
              <a:t>IF1</a:t>
            </a:r>
          </a:p>
        </p:txBody>
      </p:sp>
      <p:sp>
        <p:nvSpPr>
          <p:cNvPr id="52" name="文本框 51"/>
          <p:cNvSpPr txBox="1"/>
          <p:nvPr/>
        </p:nvSpPr>
        <p:spPr bwMode="gray">
          <a:xfrm>
            <a:off x="4947013" y="5269638"/>
            <a:ext cx="505514" cy="316392"/>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dirty="0">
                <a:latin typeface="Huawei Sans" panose="020C0503030203020204" pitchFamily="34" charset="0"/>
                <a:ea typeface="方正兰亭黑简体" panose="02000000000000000000" pitchFamily="2" charset="-122"/>
                <a:cs typeface="Huawei Sans" panose="020C0503030203020204" pitchFamily="34" charset="0"/>
              </a:rPr>
              <a:t>IF2</a:t>
            </a:r>
          </a:p>
        </p:txBody>
      </p:sp>
      <p:sp>
        <p:nvSpPr>
          <p:cNvPr id="53" name="文本框 52"/>
          <p:cNvSpPr txBox="1"/>
          <p:nvPr/>
        </p:nvSpPr>
        <p:spPr bwMode="gray">
          <a:xfrm>
            <a:off x="6270976" y="5269638"/>
            <a:ext cx="505514" cy="316392"/>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dirty="0">
                <a:latin typeface="Huawei Sans" panose="020C0503030203020204" pitchFamily="34" charset="0"/>
                <a:ea typeface="方正兰亭黑简体" panose="02000000000000000000" pitchFamily="2" charset="-122"/>
                <a:cs typeface="Huawei Sans" panose="020C0503030203020204" pitchFamily="34" charset="0"/>
              </a:rPr>
              <a:t>IF1</a:t>
            </a:r>
          </a:p>
        </p:txBody>
      </p:sp>
      <p:sp>
        <p:nvSpPr>
          <p:cNvPr id="69" name="文本框 68"/>
          <p:cNvSpPr txBox="1"/>
          <p:nvPr/>
        </p:nvSpPr>
        <p:spPr bwMode="gray">
          <a:xfrm>
            <a:off x="7121680" y="5269638"/>
            <a:ext cx="505514" cy="316392"/>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dirty="0">
                <a:latin typeface="Huawei Sans" panose="020C0503030203020204" pitchFamily="34" charset="0"/>
                <a:ea typeface="方正兰亭黑简体" panose="02000000000000000000" pitchFamily="2" charset="-122"/>
                <a:cs typeface="Huawei Sans" panose="020C0503030203020204" pitchFamily="34" charset="0"/>
              </a:rPr>
              <a:t>IF2</a:t>
            </a:r>
          </a:p>
        </p:txBody>
      </p:sp>
      <p:sp>
        <p:nvSpPr>
          <p:cNvPr id="70" name="文本框 69"/>
          <p:cNvSpPr txBox="1"/>
          <p:nvPr/>
        </p:nvSpPr>
        <p:spPr bwMode="gray">
          <a:xfrm>
            <a:off x="2451183" y="5468239"/>
            <a:ext cx="1047461" cy="285614"/>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200" dirty="0">
                <a:latin typeface="Huawei Sans" panose="020C0503030203020204" pitchFamily="34" charset="0"/>
                <a:ea typeface="方正兰亭黑简体" panose="02000000000000000000" pitchFamily="2" charset="-122"/>
                <a:cs typeface="Huawei Sans" panose="020C0503030203020204" pitchFamily="34" charset="0"/>
              </a:rPr>
              <a:t>1.1.1.1/24</a:t>
            </a:r>
          </a:p>
        </p:txBody>
      </p:sp>
      <p:sp>
        <p:nvSpPr>
          <p:cNvPr id="71" name="文本框 70"/>
          <p:cNvSpPr txBox="1"/>
          <p:nvPr/>
        </p:nvSpPr>
        <p:spPr bwMode="gray">
          <a:xfrm>
            <a:off x="3830158" y="5468239"/>
            <a:ext cx="1047461" cy="285614"/>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200" dirty="0">
                <a:latin typeface="Huawei Sans" panose="020C0503030203020204" pitchFamily="34" charset="0"/>
                <a:ea typeface="方正兰亭黑简体" panose="02000000000000000000" pitchFamily="2" charset="-122"/>
                <a:cs typeface="Huawei Sans" panose="020C0503030203020204" pitchFamily="34" charset="0"/>
              </a:rPr>
              <a:t>1.1.1.2/24</a:t>
            </a:r>
          </a:p>
        </p:txBody>
      </p:sp>
      <p:sp>
        <p:nvSpPr>
          <p:cNvPr id="72" name="文本框 71"/>
          <p:cNvSpPr txBox="1"/>
          <p:nvPr/>
        </p:nvSpPr>
        <p:spPr bwMode="gray">
          <a:xfrm>
            <a:off x="4680517" y="5468239"/>
            <a:ext cx="1047461" cy="285614"/>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200" dirty="0">
                <a:latin typeface="Huawei Sans" panose="020C0503030203020204" pitchFamily="34" charset="0"/>
                <a:ea typeface="方正兰亭黑简体" panose="02000000000000000000" pitchFamily="2" charset="-122"/>
                <a:cs typeface="Huawei Sans" panose="020C0503030203020204" pitchFamily="34" charset="0"/>
              </a:rPr>
              <a:t>2.2.2.1/24</a:t>
            </a:r>
          </a:p>
        </p:txBody>
      </p:sp>
      <p:sp>
        <p:nvSpPr>
          <p:cNvPr id="74" name="文本框 73"/>
          <p:cNvSpPr txBox="1"/>
          <p:nvPr/>
        </p:nvSpPr>
        <p:spPr bwMode="gray">
          <a:xfrm>
            <a:off x="6011039" y="5468239"/>
            <a:ext cx="1047461" cy="285614"/>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200" dirty="0">
                <a:latin typeface="Huawei Sans" panose="020C0503030203020204" pitchFamily="34" charset="0"/>
                <a:ea typeface="方正兰亭黑简体" panose="02000000000000000000" pitchFamily="2" charset="-122"/>
                <a:cs typeface="Huawei Sans" panose="020C0503030203020204" pitchFamily="34" charset="0"/>
              </a:rPr>
              <a:t>2.2.2.2/24</a:t>
            </a:r>
          </a:p>
        </p:txBody>
      </p:sp>
      <p:graphicFrame>
        <p:nvGraphicFramePr>
          <p:cNvPr id="43" name="表格 42"/>
          <p:cNvGraphicFramePr>
            <a:graphicFrameLocks noGrp="1"/>
          </p:cNvGraphicFramePr>
          <p:nvPr>
            <p:extLst>
              <p:ext uri="{D42A27DB-BD31-4B8C-83A1-F6EECF244321}">
                <p14:modId xmlns:p14="http://schemas.microsoft.com/office/powerpoint/2010/main" val="2919149763"/>
              </p:ext>
            </p:extLst>
          </p:nvPr>
        </p:nvGraphicFramePr>
        <p:xfrm>
          <a:off x="1606591" y="3621640"/>
          <a:ext cx="1892052" cy="507340"/>
        </p:xfrm>
        <a:graphic>
          <a:graphicData uri="http://schemas.openxmlformats.org/drawingml/2006/table">
            <a:tbl>
              <a:tblPr firstRow="1" bandRow="1">
                <a:tableStyleId>{72833802-FEF1-4C79-8D5D-14CF1EAF98D9}</a:tableStyleId>
              </a:tblPr>
              <a:tblGrid>
                <a:gridCol w="946026"/>
                <a:gridCol w="946026"/>
              </a:tblGrid>
              <a:tr h="253670">
                <a:tc>
                  <a:txBody>
                    <a:bodyPr/>
                    <a:lstStyle/>
                    <a:p>
                      <a:pPr algn="ctr" fontAlgn="ctr"/>
                      <a:r>
                        <a:rPr lang="en-US" sz="1200" b="1" dirty="0">
                          <a:solidFill>
                            <a:schemeClr val="tx1"/>
                          </a:solidFill>
                          <a:latin typeface="Huawei Sans" panose="020C0503030203020204" pitchFamily="34" charset="0"/>
                        </a:rPr>
                        <a:t>DEST</a:t>
                      </a:r>
                    </a:p>
                  </a:txBody>
                  <a:tcPr marL="0" marR="0"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200" b="1" dirty="0">
                          <a:solidFill>
                            <a:schemeClr val="tx1"/>
                          </a:solidFill>
                          <a:latin typeface="Huawei Sans" panose="020C0503030203020204" pitchFamily="34" charset="0"/>
                        </a:rPr>
                        <a:t>Tunnel ID</a:t>
                      </a:r>
                    </a:p>
                  </a:txBody>
                  <a:tcPr marL="0" marR="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253670">
                <a:tc>
                  <a:txBody>
                    <a:bodyPr/>
                    <a:lstStyle/>
                    <a:p>
                      <a:pPr algn="ctr" fontAlgn="ctr"/>
                      <a:r>
                        <a:rPr lang="en-US" sz="1200" b="0" dirty="0">
                          <a:solidFill>
                            <a:schemeClr val="tx1"/>
                          </a:solidFill>
                          <a:latin typeface="Huawei Sans" panose="020C0503030203020204" pitchFamily="34" charset="0"/>
                        </a:rPr>
                        <a:t>3.3.3.1/24</a:t>
                      </a:r>
                    </a:p>
                  </a:txBody>
                  <a:tcPr marL="0" marR="0"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200" b="0" dirty="0">
                          <a:solidFill>
                            <a:schemeClr val="tx1"/>
                          </a:solidFill>
                          <a:latin typeface="Huawei Sans" panose="020C0503030203020204" pitchFamily="34" charset="0"/>
                        </a:rPr>
                        <a:t>0x11</a:t>
                      </a:r>
                    </a:p>
                  </a:txBody>
                  <a:tcPr marL="0" marR="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r>
            </a:tbl>
          </a:graphicData>
        </a:graphic>
      </p:graphicFrame>
      <p:sp>
        <p:nvSpPr>
          <p:cNvPr id="55" name="文本框 54"/>
          <p:cNvSpPr txBox="1"/>
          <p:nvPr/>
        </p:nvSpPr>
        <p:spPr bwMode="gray">
          <a:xfrm>
            <a:off x="1008926" y="3371315"/>
            <a:ext cx="1003418" cy="316392"/>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b="1" dirty="0">
                <a:latin typeface="Huawei Sans" panose="020C0503030203020204" pitchFamily="34" charset="0"/>
                <a:ea typeface="方正兰亭黑简体" panose="02000000000000000000" pitchFamily="2" charset="-122"/>
                <a:cs typeface="Huawei Sans" panose="020C0503030203020204" pitchFamily="34" charset="0"/>
              </a:rPr>
              <a:t>FIB</a:t>
            </a:r>
          </a:p>
        </p:txBody>
      </p:sp>
      <p:cxnSp>
        <p:nvCxnSpPr>
          <p:cNvPr id="56" name="直接箭头连接符 55"/>
          <p:cNvCxnSpPr/>
          <p:nvPr/>
        </p:nvCxnSpPr>
        <p:spPr bwMode="gray">
          <a:xfrm flipH="1" flipV="1">
            <a:off x="2002536" y="4155200"/>
            <a:ext cx="709563" cy="955298"/>
          </a:xfrm>
          <a:prstGeom prst="straightConnector1">
            <a:avLst/>
          </a:prstGeom>
          <a:ln w="12700">
            <a:solidFill>
              <a:srgbClr val="94DAE2"/>
            </a:solidFill>
            <a:prstDash val="dash"/>
            <a:tailEnd type="triangle"/>
          </a:ln>
        </p:spPr>
        <p:style>
          <a:lnRef idx="1">
            <a:schemeClr val="accent1"/>
          </a:lnRef>
          <a:fillRef idx="0">
            <a:schemeClr val="accent1"/>
          </a:fillRef>
          <a:effectRef idx="0">
            <a:schemeClr val="accent1"/>
          </a:effectRef>
          <a:fontRef idx="minor">
            <a:schemeClr val="tx1"/>
          </a:fontRef>
        </p:style>
      </p:cxnSp>
      <p:pic>
        <p:nvPicPr>
          <p:cNvPr id="8" name="图片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289176" y="5088544"/>
            <a:ext cx="540000" cy="442800"/>
          </a:xfrm>
          <a:prstGeom prst="rect">
            <a:avLst/>
          </a:prstGeom>
        </p:spPr>
      </p:pic>
      <p:graphicFrame>
        <p:nvGraphicFramePr>
          <p:cNvPr id="80" name="表格 79"/>
          <p:cNvGraphicFramePr>
            <a:graphicFrameLocks noGrp="1"/>
          </p:cNvGraphicFramePr>
          <p:nvPr>
            <p:extLst>
              <p:ext uri="{D42A27DB-BD31-4B8C-83A1-F6EECF244321}">
                <p14:modId xmlns:p14="http://schemas.microsoft.com/office/powerpoint/2010/main" val="33027664"/>
              </p:ext>
            </p:extLst>
          </p:nvPr>
        </p:nvGraphicFramePr>
        <p:xfrm>
          <a:off x="1928565" y="1427223"/>
          <a:ext cx="3523963" cy="496800"/>
        </p:xfrm>
        <a:graphic>
          <a:graphicData uri="http://schemas.openxmlformats.org/drawingml/2006/table">
            <a:tbl>
              <a:tblPr firstRow="1" bandRow="1">
                <a:tableStyleId>{72833802-FEF1-4C79-8D5D-14CF1EAF98D9}</a:tableStyleId>
              </a:tblPr>
              <a:tblGrid>
                <a:gridCol w="531037"/>
                <a:gridCol w="855171"/>
                <a:gridCol w="665749"/>
                <a:gridCol w="665749"/>
                <a:gridCol w="806257"/>
              </a:tblGrid>
              <a:tr h="248400">
                <a:tc>
                  <a:txBody>
                    <a:bodyPr/>
                    <a:lstStyle/>
                    <a:p>
                      <a:pPr algn="ctr" fontAlgn="ctr"/>
                      <a:r>
                        <a:rPr lang="en-US" sz="1200" b="1" dirty="0">
                          <a:solidFill>
                            <a:schemeClr val="tx1"/>
                          </a:solidFill>
                          <a:latin typeface="Huawei Sans" panose="020C0503030203020204" pitchFamily="34" charset="0"/>
                        </a:rPr>
                        <a:t>Out IF</a:t>
                      </a:r>
                    </a:p>
                  </a:txBody>
                  <a:tcPr marL="0" marR="0"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200" b="1" dirty="0">
                          <a:solidFill>
                            <a:schemeClr val="tx1"/>
                          </a:solidFill>
                          <a:latin typeface="Huawei Sans" panose="020C0503030203020204" pitchFamily="34" charset="0"/>
                        </a:rPr>
                        <a:t>Tunnel ID</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200" b="1" dirty="0">
                          <a:solidFill>
                            <a:schemeClr val="tx1"/>
                          </a:solidFill>
                          <a:latin typeface="Huawei Sans" panose="020C0503030203020204" pitchFamily="34" charset="0"/>
                        </a:rPr>
                        <a:t>OPER</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200" b="1" dirty="0">
                          <a:solidFill>
                            <a:schemeClr val="tx1"/>
                          </a:solidFill>
                          <a:latin typeface="Huawei Sans" panose="020C0503030203020204" pitchFamily="34" charset="0"/>
                        </a:rPr>
                        <a:t>NH</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200" b="1" dirty="0">
                          <a:solidFill>
                            <a:schemeClr val="tx1"/>
                          </a:solidFill>
                          <a:latin typeface="Huawei Sans" panose="020C0503030203020204" pitchFamily="34" charset="0"/>
                        </a:rPr>
                        <a:t>Out Label</a:t>
                      </a:r>
                    </a:p>
                  </a:txBody>
                  <a:tcPr marL="0" marR="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248400">
                <a:tc>
                  <a:txBody>
                    <a:bodyPr/>
                    <a:lstStyle/>
                    <a:p>
                      <a:pPr algn="ctr" fontAlgn="ctr"/>
                      <a:r>
                        <a:rPr lang="en-US" sz="1200" b="0" dirty="0">
                          <a:solidFill>
                            <a:schemeClr val="tx1"/>
                          </a:solidFill>
                          <a:latin typeface="Huawei Sans" panose="020C0503030203020204" pitchFamily="34" charset="0"/>
                        </a:rPr>
                        <a:t>IF2</a:t>
                      </a:r>
                    </a:p>
                  </a:txBody>
                  <a:tcPr marL="0" marR="0"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200" b="0" dirty="0">
                          <a:solidFill>
                            <a:schemeClr val="tx1"/>
                          </a:solidFill>
                          <a:latin typeface="Huawei Sans" panose="020C0503030203020204" pitchFamily="34" charset="0"/>
                        </a:rPr>
                        <a:t>0x11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200" b="0" dirty="0">
                          <a:solidFill>
                            <a:schemeClr val="tx1"/>
                          </a:solidFill>
                          <a:latin typeface="Huawei Sans" panose="020C0503030203020204" pitchFamily="34" charset="0"/>
                        </a:rPr>
                        <a:t>Push</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200" b="0" dirty="0">
                          <a:solidFill>
                            <a:schemeClr val="tx1"/>
                          </a:solidFill>
                          <a:latin typeface="Huawei Sans" panose="020C0503030203020204" pitchFamily="34" charset="0"/>
                        </a:rPr>
                        <a:t>1.1.1.2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200" b="0" dirty="0">
                          <a:solidFill>
                            <a:schemeClr val="tx1"/>
                          </a:solidFill>
                          <a:latin typeface="Huawei Sans" panose="020C0503030203020204" pitchFamily="34" charset="0"/>
                        </a:rPr>
                        <a:t>Z</a:t>
                      </a:r>
                    </a:p>
                  </a:txBody>
                  <a:tcPr marL="0" marR="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r>
            </a:tbl>
          </a:graphicData>
        </a:graphic>
      </p:graphicFrame>
      <p:sp>
        <p:nvSpPr>
          <p:cNvPr id="82" name="文本框 81"/>
          <p:cNvSpPr txBox="1"/>
          <p:nvPr/>
        </p:nvSpPr>
        <p:spPr bwMode="gray">
          <a:xfrm>
            <a:off x="1137716" y="1122007"/>
            <a:ext cx="1003418" cy="316392"/>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b="1" dirty="0">
                <a:latin typeface="Huawei Sans" panose="020C0503030203020204" pitchFamily="34" charset="0"/>
                <a:ea typeface="方正兰亭黑简体" panose="02000000000000000000" pitchFamily="2" charset="-122"/>
                <a:cs typeface="Huawei Sans" panose="020C0503030203020204" pitchFamily="34" charset="0"/>
              </a:rPr>
              <a:t>NHLFE</a:t>
            </a:r>
          </a:p>
        </p:txBody>
      </p:sp>
      <p:cxnSp>
        <p:nvCxnSpPr>
          <p:cNvPr id="83" name="直接箭头连接符 82"/>
          <p:cNvCxnSpPr/>
          <p:nvPr/>
        </p:nvCxnSpPr>
        <p:spPr bwMode="gray">
          <a:xfrm flipH="1" flipV="1">
            <a:off x="2770932" y="1960989"/>
            <a:ext cx="1" cy="1650246"/>
          </a:xfrm>
          <a:prstGeom prst="straightConnector1">
            <a:avLst/>
          </a:prstGeom>
          <a:ln w="12700">
            <a:solidFill>
              <a:srgbClr val="94DAE2"/>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87" name="Oval 4"/>
          <p:cNvSpPr>
            <a:spLocks noChangeAspect="1"/>
          </p:cNvSpPr>
          <p:nvPr/>
        </p:nvSpPr>
        <p:spPr bwMode="gray">
          <a:xfrm>
            <a:off x="2074555" y="4306228"/>
            <a:ext cx="180000" cy="180000"/>
          </a:xfrm>
          <a:prstGeom prst="ellipse">
            <a:avLst/>
          </a:prstGeom>
          <a:solidFill>
            <a:srgbClr val="56C4D2"/>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200" b="1" dirty="0">
                <a:solidFill>
                  <a:schemeClr val="bg1"/>
                </a:solidFill>
                <a:latin typeface="Huawei Sans" panose="020C0503030203020204" pitchFamily="34" charset="0"/>
              </a:rPr>
              <a:t>1</a:t>
            </a:r>
          </a:p>
        </p:txBody>
      </p:sp>
      <p:sp>
        <p:nvSpPr>
          <p:cNvPr id="88" name="Oval 4"/>
          <p:cNvSpPr>
            <a:spLocks noChangeAspect="1"/>
          </p:cNvSpPr>
          <p:nvPr/>
        </p:nvSpPr>
        <p:spPr bwMode="gray">
          <a:xfrm>
            <a:off x="2679143" y="2716904"/>
            <a:ext cx="180000" cy="180000"/>
          </a:xfrm>
          <a:prstGeom prst="ellipse">
            <a:avLst/>
          </a:prstGeom>
          <a:solidFill>
            <a:srgbClr val="56C4D2"/>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200" b="1" dirty="0">
                <a:solidFill>
                  <a:schemeClr val="bg1"/>
                </a:solidFill>
                <a:latin typeface="Huawei Sans" panose="020C0503030203020204" pitchFamily="34" charset="0"/>
              </a:rPr>
              <a:t>2</a:t>
            </a:r>
          </a:p>
        </p:txBody>
      </p:sp>
      <p:sp>
        <p:nvSpPr>
          <p:cNvPr id="89" name="圆角矩形 75"/>
          <p:cNvSpPr/>
          <p:nvPr/>
        </p:nvSpPr>
        <p:spPr bwMode="gray">
          <a:xfrm>
            <a:off x="6011039" y="1169090"/>
            <a:ext cx="5526195" cy="3201246"/>
          </a:xfrm>
          <a:prstGeom prst="roundRect">
            <a:avLst>
              <a:gd name="adj" fmla="val 874"/>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algn="just" fontAlgn="ctr">
              <a:spcBef>
                <a:spcPts val="0"/>
              </a:spcBef>
              <a:spcAft>
                <a:spcPts val="600"/>
              </a:spcAft>
            </a:pPr>
            <a:r>
              <a:rPr lang="en-US" sz="1400" dirty="0">
                <a:solidFill>
                  <a:prstClr val="black"/>
                </a:solidFill>
                <a:latin typeface="Huawei Sans" panose="020C0503030203020204" pitchFamily="34" charset="0"/>
              </a:rPr>
              <a:t>When an IP packet enters an MPLS domain:</a:t>
            </a:r>
          </a:p>
          <a:p>
            <a:pPr marL="342900" indent="-342900" algn="just" fontAlgn="ctr">
              <a:spcBef>
                <a:spcPts val="0"/>
              </a:spcBef>
              <a:spcAft>
                <a:spcPts val="600"/>
              </a:spcAft>
              <a:buFont typeface="+mj-lt"/>
              <a:buAutoNum type="arabicPeriod"/>
            </a:pPr>
            <a:r>
              <a:rPr lang="en-US" sz="1400" dirty="0">
                <a:solidFill>
                  <a:prstClr val="black"/>
                </a:solidFill>
                <a:latin typeface="Huawei Sans" panose="020C0503030203020204" pitchFamily="34" charset="0"/>
              </a:rPr>
              <a:t>The ingress LSR searches the FIB table and checks whether the tunnel ID corresponding to the destination IP address is 0x0. If the tunnel ID is 0x0, the ingress LSR performs IP forwarding for the packet.</a:t>
            </a:r>
          </a:p>
          <a:p>
            <a:pPr marL="342900" indent="-342900" algn="just" fontAlgn="ctr">
              <a:spcBef>
                <a:spcPts val="0"/>
              </a:spcBef>
              <a:spcAft>
                <a:spcPts val="600"/>
              </a:spcAft>
              <a:buFont typeface="+mj-lt"/>
              <a:buAutoNum type="arabicPeriod"/>
            </a:pPr>
            <a:r>
              <a:rPr lang="en-US" sz="1400" dirty="0">
                <a:solidFill>
                  <a:prstClr val="black"/>
                </a:solidFill>
                <a:latin typeface="Huawei Sans" panose="020C0503030203020204" pitchFamily="34" charset="0"/>
              </a:rPr>
              <a:t>If the tunnel ID is not 0x0, the ingress searches for the NHLFE matching the tunnel ID in the FIB table, and associates the FIB entry with the NHLFE.</a:t>
            </a:r>
          </a:p>
          <a:p>
            <a:pPr marL="342900" indent="-342900" algn="just" fontAlgn="ctr">
              <a:spcBef>
                <a:spcPts val="0"/>
              </a:spcBef>
              <a:spcAft>
                <a:spcPts val="600"/>
              </a:spcAft>
              <a:buFont typeface="+mj-lt"/>
              <a:buAutoNum type="arabicPeriod"/>
            </a:pPr>
            <a:r>
              <a:rPr lang="en-US" sz="1400" dirty="0">
                <a:solidFill>
                  <a:prstClr val="black"/>
                </a:solidFill>
                <a:latin typeface="Huawei Sans" panose="020C0503030203020204" pitchFamily="34" charset="0"/>
              </a:rPr>
              <a:t>The ingress LSR checks the NHLFE to learn the outbound interface, next hop, outgoing label, and label operation type.</a:t>
            </a:r>
          </a:p>
          <a:p>
            <a:pPr marL="342900" indent="-342900" algn="just" fontAlgn="ctr">
              <a:spcBef>
                <a:spcPts val="0"/>
              </a:spcBef>
              <a:spcAft>
                <a:spcPts val="600"/>
              </a:spcAft>
              <a:buFont typeface="+mj-lt"/>
              <a:buAutoNum type="arabicPeriod"/>
            </a:pPr>
            <a:r>
              <a:rPr lang="en-US" sz="1400" dirty="0">
                <a:solidFill>
                  <a:prstClr val="black"/>
                </a:solidFill>
                <a:latin typeface="Huawei Sans" panose="020C0503030203020204" pitchFamily="34" charset="0"/>
              </a:rPr>
              <a:t>The ingress LSR pushes an outgoing label into the IP packet, processes the TTL, and then sends the encapsulated MPLS packet to the next hop.</a:t>
            </a:r>
          </a:p>
        </p:txBody>
      </p:sp>
      <p:sp>
        <p:nvSpPr>
          <p:cNvPr id="90" name="Oval 4"/>
          <p:cNvSpPr>
            <a:spLocks noChangeAspect="1"/>
          </p:cNvSpPr>
          <p:nvPr/>
        </p:nvSpPr>
        <p:spPr bwMode="gray">
          <a:xfrm>
            <a:off x="1717715" y="1585623"/>
            <a:ext cx="180000" cy="180000"/>
          </a:xfrm>
          <a:prstGeom prst="ellipse">
            <a:avLst/>
          </a:prstGeom>
          <a:solidFill>
            <a:srgbClr val="56C4D2"/>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200" b="1" dirty="0">
                <a:solidFill>
                  <a:schemeClr val="bg1"/>
                </a:solidFill>
                <a:latin typeface="Huawei Sans" panose="020C0503030203020204" pitchFamily="34" charset="0"/>
              </a:rPr>
              <a:t>3</a:t>
            </a:r>
          </a:p>
        </p:txBody>
      </p:sp>
      <p:sp>
        <p:nvSpPr>
          <p:cNvPr id="91" name="Oval 4"/>
          <p:cNvSpPr>
            <a:spLocks noChangeAspect="1"/>
          </p:cNvSpPr>
          <p:nvPr/>
        </p:nvSpPr>
        <p:spPr bwMode="gray">
          <a:xfrm>
            <a:off x="2589909" y="4306228"/>
            <a:ext cx="180000" cy="180000"/>
          </a:xfrm>
          <a:prstGeom prst="ellipse">
            <a:avLst/>
          </a:prstGeom>
          <a:solidFill>
            <a:srgbClr val="56C4D2"/>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200" b="1" dirty="0">
                <a:solidFill>
                  <a:schemeClr val="bg1"/>
                </a:solidFill>
                <a:latin typeface="Huawei Sans" panose="020C0503030203020204" pitchFamily="34" charset="0"/>
              </a:rPr>
              <a:t>4</a:t>
            </a:r>
          </a:p>
        </p:txBody>
      </p:sp>
      <p:sp>
        <p:nvSpPr>
          <p:cNvPr id="93" name="矩形 25"/>
          <p:cNvSpPr/>
          <p:nvPr/>
        </p:nvSpPr>
        <p:spPr bwMode="gray">
          <a:xfrm>
            <a:off x="10536912" y="5551269"/>
            <a:ext cx="1210588" cy="646331"/>
          </a:xfrm>
          <a:prstGeom prst="rect">
            <a:avLst/>
          </a:prstGeom>
        </p:spPr>
        <p:txBody>
          <a:bodyPr wrap="square">
            <a:noAutofit/>
          </a:bodyPr>
          <a:lstStyle/>
          <a:p>
            <a:pPr fontAlgn="ctr"/>
            <a:r>
              <a:rPr lang="en-US" sz="1200" dirty="0">
                <a:latin typeface="Huawei Sans" panose="020C0503030203020204" pitchFamily="34" charset="0"/>
              </a:rPr>
              <a:t>Note:</a:t>
            </a:r>
          </a:p>
          <a:p>
            <a:pPr fontAlgn="ctr"/>
            <a:r>
              <a:rPr lang="en-US" sz="1200" dirty="0">
                <a:latin typeface="Huawei Sans" panose="020C0503030203020204" pitchFamily="34" charset="0"/>
              </a:rPr>
              <a:t>NH=NEXTHOP</a:t>
            </a:r>
          </a:p>
          <a:p>
            <a:pPr fontAlgn="ctr"/>
            <a:r>
              <a:rPr lang="en-US" sz="1200" dirty="0">
                <a:latin typeface="Huawei Sans" panose="020C0503030203020204" pitchFamily="34" charset="0"/>
              </a:rPr>
              <a:t>IF=Interface</a:t>
            </a:r>
          </a:p>
        </p:txBody>
      </p:sp>
      <p:grpSp>
        <p:nvGrpSpPr>
          <p:cNvPr id="68" name="组合 67"/>
          <p:cNvGrpSpPr/>
          <p:nvPr/>
        </p:nvGrpSpPr>
        <p:grpSpPr bwMode="gray">
          <a:xfrm>
            <a:off x="7686335" y="22102"/>
            <a:ext cx="4061165" cy="396000"/>
            <a:chOff x="7680956" y="35165"/>
            <a:chExt cx="4061165" cy="313443"/>
          </a:xfrm>
        </p:grpSpPr>
        <p:sp>
          <p:nvSpPr>
            <p:cNvPr id="73" name="五边形 72"/>
            <p:cNvSpPr/>
            <p:nvPr/>
          </p:nvSpPr>
          <p:spPr bwMode="gray">
            <a:xfrm>
              <a:off x="7680956" y="35165"/>
              <a:ext cx="1359635" cy="313443"/>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cs typeface="Huawei Sans" panose="020C0503030203020204" pitchFamily="34" charset="0"/>
                </a:rPr>
                <a:t>Basic Concepts</a:t>
              </a:r>
            </a:p>
          </p:txBody>
        </p:sp>
        <p:sp>
          <p:nvSpPr>
            <p:cNvPr id="75" name="燕尾形 74"/>
            <p:cNvSpPr/>
            <p:nvPr/>
          </p:nvSpPr>
          <p:spPr bwMode="gray">
            <a:xfrm>
              <a:off x="8919127" y="35165"/>
              <a:ext cx="1542336" cy="313443"/>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cs typeface="Huawei Sans" panose="020C0503030203020204" pitchFamily="34" charset="0"/>
                </a:rPr>
                <a:t>LSP Establishment</a:t>
              </a:r>
            </a:p>
          </p:txBody>
        </p:sp>
        <p:sp>
          <p:nvSpPr>
            <p:cNvPr id="78" name="燕尾形 77"/>
            <p:cNvSpPr/>
            <p:nvPr/>
          </p:nvSpPr>
          <p:spPr bwMode="gray">
            <a:xfrm>
              <a:off x="10339998" y="35165"/>
              <a:ext cx="1402123" cy="313443"/>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rPr>
                <a:t>Label-based Forwarding</a:t>
              </a:r>
            </a:p>
          </p:txBody>
        </p:sp>
      </p:grpSp>
    </p:spTree>
    <p:extLst>
      <p:ext uri="{BB962C8B-B14F-4D97-AF65-F5344CB8AC3E}">
        <p14:creationId xmlns:p14="http://schemas.microsoft.com/office/powerpoint/2010/main" val="2639132977"/>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 name="文本框 94"/>
          <p:cNvSpPr txBox="1"/>
          <p:nvPr/>
        </p:nvSpPr>
        <p:spPr bwMode="gray">
          <a:xfrm>
            <a:off x="3817532" y="1760423"/>
            <a:ext cx="1003418" cy="316392"/>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b="1" dirty="0">
                <a:latin typeface="Huawei Sans" panose="020C0503030203020204" pitchFamily="34" charset="0"/>
                <a:ea typeface="方正兰亭黑简体" panose="02000000000000000000" pitchFamily="2" charset="-122"/>
                <a:cs typeface="Huawei Sans" panose="020C0503030203020204" pitchFamily="34" charset="0"/>
              </a:rPr>
              <a:t>NHLFE</a:t>
            </a:r>
          </a:p>
        </p:txBody>
      </p:sp>
      <p:sp>
        <p:nvSpPr>
          <p:cNvPr id="2" name="标题 1"/>
          <p:cNvSpPr>
            <a:spLocks noGrp="1"/>
          </p:cNvSpPr>
          <p:nvPr>
            <p:ph type="title"/>
          </p:nvPr>
        </p:nvSpPr>
        <p:spPr bwMode="gray"/>
        <p:txBody>
          <a:bodyPr/>
          <a:lstStyle/>
          <a:p>
            <a:r>
              <a:rPr lang="en-US" smtClean="0"/>
              <a:t>Packet Processing on a Transit LSR</a:t>
            </a:r>
            <a:endParaRPr lang="en-US" dirty="0"/>
          </a:p>
        </p:txBody>
      </p:sp>
      <p:cxnSp>
        <p:nvCxnSpPr>
          <p:cNvPr id="7" name="直接连接符 6"/>
          <p:cNvCxnSpPr>
            <a:stCxn id="8" idx="3"/>
            <a:endCxn id="11" idx="1"/>
          </p:cNvCxnSpPr>
          <p:nvPr/>
        </p:nvCxnSpPr>
        <p:spPr bwMode="gray">
          <a:xfrm>
            <a:off x="2996615" y="5388056"/>
            <a:ext cx="1652419"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9" name="直接连接符 8"/>
          <p:cNvCxnSpPr>
            <a:endCxn id="8" idx="1"/>
          </p:cNvCxnSpPr>
          <p:nvPr/>
        </p:nvCxnSpPr>
        <p:spPr bwMode="gray">
          <a:xfrm>
            <a:off x="1975154" y="5388056"/>
            <a:ext cx="481461"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0" name="直接连接符 9"/>
          <p:cNvCxnSpPr>
            <a:stCxn id="11" idx="3"/>
            <a:endCxn id="13" idx="1"/>
          </p:cNvCxnSpPr>
          <p:nvPr/>
        </p:nvCxnSpPr>
        <p:spPr bwMode="gray">
          <a:xfrm>
            <a:off x="5189034" y="5388056"/>
            <a:ext cx="1652419"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pic>
        <p:nvPicPr>
          <p:cNvPr id="11" name="图片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4649034" y="5166656"/>
            <a:ext cx="540000" cy="442800"/>
          </a:xfrm>
          <a:prstGeom prst="rect">
            <a:avLst/>
          </a:prstGeom>
        </p:spPr>
      </p:pic>
      <p:cxnSp>
        <p:nvCxnSpPr>
          <p:cNvPr id="12" name="直接连接符 11"/>
          <p:cNvCxnSpPr>
            <a:stCxn id="13" idx="3"/>
          </p:cNvCxnSpPr>
          <p:nvPr/>
        </p:nvCxnSpPr>
        <p:spPr bwMode="gray">
          <a:xfrm>
            <a:off x="7381453" y="5388056"/>
            <a:ext cx="360000"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pic>
        <p:nvPicPr>
          <p:cNvPr id="13" name="图片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6841453" y="5166656"/>
            <a:ext cx="540000" cy="442800"/>
          </a:xfrm>
          <a:prstGeom prst="rect">
            <a:avLst/>
          </a:prstGeom>
        </p:spPr>
      </p:pic>
      <p:cxnSp>
        <p:nvCxnSpPr>
          <p:cNvPr id="14" name="直接连接符 13"/>
          <p:cNvCxnSpPr/>
          <p:nvPr/>
        </p:nvCxnSpPr>
        <p:spPr bwMode="gray">
          <a:xfrm rot="5400000">
            <a:off x="7472942" y="5388056"/>
            <a:ext cx="540000"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15" name="文本框 14"/>
          <p:cNvSpPr txBox="1"/>
          <p:nvPr/>
        </p:nvSpPr>
        <p:spPr bwMode="gray">
          <a:xfrm>
            <a:off x="2049207" y="5347750"/>
            <a:ext cx="505514" cy="316392"/>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dirty="0">
                <a:latin typeface="Huawei Sans" panose="020C0503030203020204" pitchFamily="34" charset="0"/>
                <a:ea typeface="方正兰亭黑简体" panose="02000000000000000000" pitchFamily="2" charset="-122"/>
                <a:cs typeface="Huawei Sans" panose="020C0503030203020204" pitchFamily="34" charset="0"/>
              </a:rPr>
              <a:t>IF1</a:t>
            </a:r>
          </a:p>
        </p:txBody>
      </p:sp>
      <p:sp>
        <p:nvSpPr>
          <p:cNvPr id="18" name="文本框 17"/>
          <p:cNvSpPr txBox="1"/>
          <p:nvPr/>
        </p:nvSpPr>
        <p:spPr bwMode="gray">
          <a:xfrm>
            <a:off x="7760729" y="5229860"/>
            <a:ext cx="1058405" cy="316392"/>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dirty="0">
                <a:latin typeface="Huawei Sans" panose="020C0503030203020204" pitchFamily="34" charset="0"/>
                <a:ea typeface="方正兰亭黑简体" panose="02000000000000000000" pitchFamily="2" charset="-122"/>
                <a:cs typeface="Huawei Sans" panose="020C0503030203020204" pitchFamily="34" charset="0"/>
              </a:rPr>
              <a:t>3.3.3.1/24</a:t>
            </a:r>
          </a:p>
        </p:txBody>
      </p:sp>
      <p:sp>
        <p:nvSpPr>
          <p:cNvPr id="38" name="文本框 37"/>
          <p:cNvSpPr txBox="1"/>
          <p:nvPr/>
        </p:nvSpPr>
        <p:spPr bwMode="gray">
          <a:xfrm>
            <a:off x="2331994" y="4514596"/>
            <a:ext cx="1003418" cy="316392"/>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b="1" dirty="0">
                <a:latin typeface="Huawei Sans" panose="020C0503030203020204" pitchFamily="34" charset="0"/>
                <a:ea typeface="方正兰亭黑简体" panose="02000000000000000000" pitchFamily="2" charset="-122"/>
                <a:cs typeface="Huawei Sans" panose="020C0503030203020204" pitchFamily="34" charset="0"/>
              </a:rPr>
              <a:t>Push</a:t>
            </a:r>
          </a:p>
        </p:txBody>
      </p:sp>
      <p:sp>
        <p:nvSpPr>
          <p:cNvPr id="57" name="矩形 56"/>
          <p:cNvSpPr/>
          <p:nvPr/>
        </p:nvSpPr>
        <p:spPr bwMode="gray">
          <a:xfrm>
            <a:off x="1469798" y="4669847"/>
            <a:ext cx="900000" cy="266881"/>
          </a:xfrm>
          <a:prstGeom prst="rect">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tx1"/>
                </a:solidFill>
                <a:latin typeface="Huawei Sans" panose="020C0503030203020204" pitchFamily="34" charset="0"/>
              </a:rPr>
              <a:t>IP: 3.3.3.1</a:t>
            </a:r>
          </a:p>
        </p:txBody>
      </p:sp>
      <p:cxnSp>
        <p:nvCxnSpPr>
          <p:cNvPr id="58" name="直接箭头连接符 57"/>
          <p:cNvCxnSpPr/>
          <p:nvPr/>
        </p:nvCxnSpPr>
        <p:spPr bwMode="gray">
          <a:xfrm>
            <a:off x="1552890" y="5008798"/>
            <a:ext cx="805816" cy="0"/>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9" name="直接箭头连接符 58"/>
          <p:cNvCxnSpPr/>
          <p:nvPr/>
        </p:nvCxnSpPr>
        <p:spPr bwMode="gray">
          <a:xfrm>
            <a:off x="3268253" y="5008798"/>
            <a:ext cx="1260000" cy="0"/>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60" name="矩形 59"/>
          <p:cNvSpPr/>
          <p:nvPr/>
        </p:nvSpPr>
        <p:spPr bwMode="gray">
          <a:xfrm>
            <a:off x="3549432" y="4669847"/>
            <a:ext cx="900000" cy="266881"/>
          </a:xfrm>
          <a:prstGeom prst="rect">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tx1"/>
                </a:solidFill>
                <a:latin typeface="Huawei Sans" panose="020C0503030203020204" pitchFamily="34" charset="0"/>
              </a:rPr>
              <a:t>IP: 3.3.3.1</a:t>
            </a:r>
          </a:p>
        </p:txBody>
      </p:sp>
      <p:sp>
        <p:nvSpPr>
          <p:cNvPr id="61" name="矩形 60"/>
          <p:cNvSpPr/>
          <p:nvPr/>
        </p:nvSpPr>
        <p:spPr bwMode="gray">
          <a:xfrm>
            <a:off x="3232902" y="4669847"/>
            <a:ext cx="323099" cy="266881"/>
          </a:xfrm>
          <a:prstGeom prst="rect">
            <a:avLst/>
          </a:prstGeom>
          <a:solidFill>
            <a:srgbClr val="FFFFCC"/>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tx1"/>
                </a:solidFill>
                <a:latin typeface="Huawei Sans" panose="020C0503030203020204" pitchFamily="34" charset="0"/>
              </a:rPr>
              <a:t>Z</a:t>
            </a:r>
          </a:p>
        </p:txBody>
      </p:sp>
      <p:cxnSp>
        <p:nvCxnSpPr>
          <p:cNvPr id="62" name="直接箭头连接符 61"/>
          <p:cNvCxnSpPr/>
          <p:nvPr/>
        </p:nvCxnSpPr>
        <p:spPr bwMode="gray">
          <a:xfrm>
            <a:off x="5419134" y="5008798"/>
            <a:ext cx="1260000" cy="0"/>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63" name="矩形 62"/>
          <p:cNvSpPr/>
          <p:nvPr/>
        </p:nvSpPr>
        <p:spPr bwMode="gray">
          <a:xfrm>
            <a:off x="5725823" y="4669847"/>
            <a:ext cx="900000" cy="266881"/>
          </a:xfrm>
          <a:prstGeom prst="rect">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tx1"/>
                </a:solidFill>
                <a:latin typeface="Huawei Sans" panose="020C0503030203020204" pitchFamily="34" charset="0"/>
              </a:rPr>
              <a:t>IP: 3.3.3.1</a:t>
            </a:r>
          </a:p>
        </p:txBody>
      </p:sp>
      <p:sp>
        <p:nvSpPr>
          <p:cNvPr id="64" name="矩形 63"/>
          <p:cNvSpPr/>
          <p:nvPr/>
        </p:nvSpPr>
        <p:spPr bwMode="gray">
          <a:xfrm>
            <a:off x="5403116" y="4669846"/>
            <a:ext cx="324000" cy="271373"/>
          </a:xfrm>
          <a:prstGeom prst="rect">
            <a:avLst/>
          </a:prstGeom>
          <a:solidFill>
            <a:srgbClr val="FFFFCC"/>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schemeClr val="tx1"/>
                </a:solidFill>
                <a:latin typeface="Huawei Sans" panose="020C0503030203020204" pitchFamily="34" charset="0"/>
              </a:rPr>
              <a:t>Y</a:t>
            </a:r>
          </a:p>
        </p:txBody>
      </p:sp>
      <p:sp>
        <p:nvSpPr>
          <p:cNvPr id="65" name="矩形 64"/>
          <p:cNvSpPr/>
          <p:nvPr/>
        </p:nvSpPr>
        <p:spPr bwMode="gray">
          <a:xfrm>
            <a:off x="7437849" y="4669847"/>
            <a:ext cx="900000" cy="266881"/>
          </a:xfrm>
          <a:prstGeom prst="rect">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tx1"/>
                </a:solidFill>
                <a:latin typeface="Huawei Sans" panose="020C0503030203020204" pitchFamily="34" charset="0"/>
              </a:rPr>
              <a:t>IP: 3.3.3.1</a:t>
            </a:r>
          </a:p>
        </p:txBody>
      </p:sp>
      <p:cxnSp>
        <p:nvCxnSpPr>
          <p:cNvPr id="66" name="直接箭头连接符 65"/>
          <p:cNvCxnSpPr/>
          <p:nvPr/>
        </p:nvCxnSpPr>
        <p:spPr bwMode="gray">
          <a:xfrm>
            <a:off x="7520941" y="5008798"/>
            <a:ext cx="805816" cy="0"/>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67" name="文本框 66"/>
          <p:cNvSpPr txBox="1"/>
          <p:nvPr/>
        </p:nvSpPr>
        <p:spPr bwMode="gray">
          <a:xfrm>
            <a:off x="4533590" y="4515054"/>
            <a:ext cx="1003418" cy="316392"/>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b="1" dirty="0">
                <a:latin typeface="Huawei Sans" panose="020C0503030203020204" pitchFamily="34" charset="0"/>
                <a:ea typeface="方正兰亭黑简体" panose="02000000000000000000" pitchFamily="2" charset="-122"/>
                <a:cs typeface="Huawei Sans" panose="020C0503030203020204" pitchFamily="34" charset="0"/>
              </a:rPr>
              <a:t>Swap</a:t>
            </a:r>
          </a:p>
        </p:txBody>
      </p:sp>
      <p:sp>
        <p:nvSpPr>
          <p:cNvPr id="40" name="文本框 39"/>
          <p:cNvSpPr txBox="1"/>
          <p:nvPr/>
        </p:nvSpPr>
        <p:spPr bwMode="gray">
          <a:xfrm>
            <a:off x="2284248" y="5701108"/>
            <a:ext cx="888052" cy="316392"/>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b="1" dirty="0">
                <a:latin typeface="Huawei Sans" panose="020C0503030203020204" pitchFamily="34" charset="0"/>
                <a:ea typeface="方正兰亭黑简体" panose="02000000000000000000" pitchFamily="2" charset="-122"/>
                <a:cs typeface="Huawei Sans" panose="020C0503030203020204" pitchFamily="34" charset="0"/>
              </a:rPr>
              <a:t>Ingress</a:t>
            </a:r>
          </a:p>
        </p:txBody>
      </p:sp>
      <p:sp>
        <p:nvSpPr>
          <p:cNvPr id="48" name="文本框 47"/>
          <p:cNvSpPr txBox="1"/>
          <p:nvPr/>
        </p:nvSpPr>
        <p:spPr bwMode="gray">
          <a:xfrm>
            <a:off x="4492492" y="5701108"/>
            <a:ext cx="888052" cy="316392"/>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b="1" dirty="0">
                <a:latin typeface="Huawei Sans" panose="020C0503030203020204" pitchFamily="34" charset="0"/>
                <a:ea typeface="方正兰亭黑简体" panose="02000000000000000000" pitchFamily="2" charset="-122"/>
                <a:cs typeface="Huawei Sans" panose="020C0503030203020204" pitchFamily="34" charset="0"/>
              </a:rPr>
              <a:t>Transit</a:t>
            </a:r>
          </a:p>
        </p:txBody>
      </p:sp>
      <p:sp>
        <p:nvSpPr>
          <p:cNvPr id="49" name="文本框 48"/>
          <p:cNvSpPr txBox="1"/>
          <p:nvPr/>
        </p:nvSpPr>
        <p:spPr bwMode="gray">
          <a:xfrm>
            <a:off x="6668398" y="5701108"/>
            <a:ext cx="888052" cy="316392"/>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b="1" dirty="0">
                <a:latin typeface="Huawei Sans" panose="020C0503030203020204" pitchFamily="34" charset="0"/>
                <a:ea typeface="方正兰亭黑简体" panose="02000000000000000000" pitchFamily="2" charset="-122"/>
                <a:cs typeface="Huawei Sans" panose="020C0503030203020204" pitchFamily="34" charset="0"/>
              </a:rPr>
              <a:t>Egress</a:t>
            </a:r>
          </a:p>
        </p:txBody>
      </p:sp>
      <p:sp>
        <p:nvSpPr>
          <p:cNvPr id="50" name="文本框 49"/>
          <p:cNvSpPr txBox="1"/>
          <p:nvPr/>
        </p:nvSpPr>
        <p:spPr bwMode="gray">
          <a:xfrm>
            <a:off x="2899911" y="5347750"/>
            <a:ext cx="505514" cy="316392"/>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dirty="0">
                <a:latin typeface="Huawei Sans" panose="020C0503030203020204" pitchFamily="34" charset="0"/>
                <a:ea typeface="方正兰亭黑简体" panose="02000000000000000000" pitchFamily="2" charset="-122"/>
                <a:cs typeface="Huawei Sans" panose="020C0503030203020204" pitchFamily="34" charset="0"/>
              </a:rPr>
              <a:t>IF2</a:t>
            </a:r>
          </a:p>
        </p:txBody>
      </p:sp>
      <p:sp>
        <p:nvSpPr>
          <p:cNvPr id="51" name="文本框 50"/>
          <p:cNvSpPr txBox="1"/>
          <p:nvPr/>
        </p:nvSpPr>
        <p:spPr bwMode="gray">
          <a:xfrm>
            <a:off x="4263748" y="5347750"/>
            <a:ext cx="505514" cy="316392"/>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dirty="0">
                <a:latin typeface="Huawei Sans" panose="020C0503030203020204" pitchFamily="34" charset="0"/>
                <a:ea typeface="方正兰亭黑简体" panose="02000000000000000000" pitchFamily="2" charset="-122"/>
                <a:cs typeface="Huawei Sans" panose="020C0503030203020204" pitchFamily="34" charset="0"/>
              </a:rPr>
              <a:t>IF1</a:t>
            </a:r>
          </a:p>
        </p:txBody>
      </p:sp>
      <p:sp>
        <p:nvSpPr>
          <p:cNvPr id="52" name="文本框 51"/>
          <p:cNvSpPr txBox="1"/>
          <p:nvPr/>
        </p:nvSpPr>
        <p:spPr bwMode="gray">
          <a:xfrm>
            <a:off x="5114452" y="5347750"/>
            <a:ext cx="505514" cy="316392"/>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dirty="0">
                <a:latin typeface="Huawei Sans" panose="020C0503030203020204" pitchFamily="34" charset="0"/>
                <a:ea typeface="方正兰亭黑简体" panose="02000000000000000000" pitchFamily="2" charset="-122"/>
                <a:cs typeface="Huawei Sans" panose="020C0503030203020204" pitchFamily="34" charset="0"/>
              </a:rPr>
              <a:t>IF2</a:t>
            </a:r>
          </a:p>
        </p:txBody>
      </p:sp>
      <p:sp>
        <p:nvSpPr>
          <p:cNvPr id="53" name="文本框 52"/>
          <p:cNvSpPr txBox="1"/>
          <p:nvPr/>
        </p:nvSpPr>
        <p:spPr bwMode="gray">
          <a:xfrm>
            <a:off x="6438415" y="5347750"/>
            <a:ext cx="505514" cy="316392"/>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dirty="0">
                <a:latin typeface="Huawei Sans" panose="020C0503030203020204" pitchFamily="34" charset="0"/>
                <a:ea typeface="方正兰亭黑简体" panose="02000000000000000000" pitchFamily="2" charset="-122"/>
                <a:cs typeface="Huawei Sans" panose="020C0503030203020204" pitchFamily="34" charset="0"/>
              </a:rPr>
              <a:t>IF1</a:t>
            </a:r>
          </a:p>
        </p:txBody>
      </p:sp>
      <p:sp>
        <p:nvSpPr>
          <p:cNvPr id="69" name="文本框 68"/>
          <p:cNvSpPr txBox="1"/>
          <p:nvPr/>
        </p:nvSpPr>
        <p:spPr bwMode="gray">
          <a:xfrm>
            <a:off x="7289119" y="5347750"/>
            <a:ext cx="505514" cy="316392"/>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dirty="0">
                <a:latin typeface="Huawei Sans" panose="020C0503030203020204" pitchFamily="34" charset="0"/>
                <a:ea typeface="方正兰亭黑简体" panose="02000000000000000000" pitchFamily="2" charset="-122"/>
                <a:cs typeface="Huawei Sans" panose="020C0503030203020204" pitchFamily="34" charset="0"/>
              </a:rPr>
              <a:t>IF2</a:t>
            </a:r>
          </a:p>
        </p:txBody>
      </p:sp>
      <p:sp>
        <p:nvSpPr>
          <p:cNvPr id="70" name="文本框 69"/>
          <p:cNvSpPr txBox="1"/>
          <p:nvPr/>
        </p:nvSpPr>
        <p:spPr bwMode="gray">
          <a:xfrm>
            <a:off x="2618622" y="5546351"/>
            <a:ext cx="1047461" cy="285614"/>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200" dirty="0">
                <a:latin typeface="Huawei Sans" panose="020C0503030203020204" pitchFamily="34" charset="0"/>
                <a:ea typeface="方正兰亭黑简体" panose="02000000000000000000" pitchFamily="2" charset="-122"/>
                <a:cs typeface="Huawei Sans" panose="020C0503030203020204" pitchFamily="34" charset="0"/>
              </a:rPr>
              <a:t>1.1.1.1/24</a:t>
            </a:r>
          </a:p>
        </p:txBody>
      </p:sp>
      <p:sp>
        <p:nvSpPr>
          <p:cNvPr id="71" name="文本框 70"/>
          <p:cNvSpPr txBox="1"/>
          <p:nvPr/>
        </p:nvSpPr>
        <p:spPr bwMode="gray">
          <a:xfrm>
            <a:off x="3997597" y="5546351"/>
            <a:ext cx="1047461" cy="285614"/>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200" dirty="0">
                <a:latin typeface="Huawei Sans" panose="020C0503030203020204" pitchFamily="34" charset="0"/>
                <a:ea typeface="方正兰亭黑简体" panose="02000000000000000000" pitchFamily="2" charset="-122"/>
                <a:cs typeface="Huawei Sans" panose="020C0503030203020204" pitchFamily="34" charset="0"/>
              </a:rPr>
              <a:t>1.1.1.2/24</a:t>
            </a:r>
          </a:p>
        </p:txBody>
      </p:sp>
      <p:sp>
        <p:nvSpPr>
          <p:cNvPr id="72" name="文本框 71"/>
          <p:cNvSpPr txBox="1"/>
          <p:nvPr/>
        </p:nvSpPr>
        <p:spPr bwMode="gray">
          <a:xfrm>
            <a:off x="4847956" y="5546351"/>
            <a:ext cx="1047461" cy="285614"/>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200" dirty="0">
                <a:latin typeface="Huawei Sans" panose="020C0503030203020204" pitchFamily="34" charset="0"/>
                <a:ea typeface="方正兰亭黑简体" panose="02000000000000000000" pitchFamily="2" charset="-122"/>
                <a:cs typeface="Huawei Sans" panose="020C0503030203020204" pitchFamily="34" charset="0"/>
              </a:rPr>
              <a:t>2.2.2.1/24</a:t>
            </a:r>
          </a:p>
        </p:txBody>
      </p:sp>
      <p:sp>
        <p:nvSpPr>
          <p:cNvPr id="74" name="文本框 73"/>
          <p:cNvSpPr txBox="1"/>
          <p:nvPr/>
        </p:nvSpPr>
        <p:spPr bwMode="gray">
          <a:xfrm>
            <a:off x="6178478" y="5546351"/>
            <a:ext cx="1047461" cy="285614"/>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200" dirty="0">
                <a:latin typeface="Huawei Sans" panose="020C0503030203020204" pitchFamily="34" charset="0"/>
                <a:ea typeface="方正兰亭黑简体" panose="02000000000000000000" pitchFamily="2" charset="-122"/>
                <a:cs typeface="Huawei Sans" panose="020C0503030203020204" pitchFamily="34" charset="0"/>
              </a:rPr>
              <a:t>2.2.2.2/24</a:t>
            </a:r>
          </a:p>
        </p:txBody>
      </p:sp>
      <p:graphicFrame>
        <p:nvGraphicFramePr>
          <p:cNvPr id="44" name="表格 43"/>
          <p:cNvGraphicFramePr>
            <a:graphicFrameLocks noGrp="1"/>
          </p:cNvGraphicFramePr>
          <p:nvPr>
            <p:extLst>
              <p:ext uri="{D42A27DB-BD31-4B8C-83A1-F6EECF244321}">
                <p14:modId xmlns:p14="http://schemas.microsoft.com/office/powerpoint/2010/main" val="59453766"/>
              </p:ext>
            </p:extLst>
          </p:nvPr>
        </p:nvGraphicFramePr>
        <p:xfrm>
          <a:off x="3993288" y="3699752"/>
          <a:ext cx="2185189" cy="507340"/>
        </p:xfrm>
        <a:graphic>
          <a:graphicData uri="http://schemas.openxmlformats.org/drawingml/2006/table">
            <a:tbl>
              <a:tblPr firstRow="1" bandRow="1">
                <a:tableStyleId>{72833802-FEF1-4C79-8D5D-14CF1EAF98D9}</a:tableStyleId>
              </a:tblPr>
              <a:tblGrid>
                <a:gridCol w="747287"/>
                <a:gridCol w="501044"/>
                <a:gridCol w="936858"/>
              </a:tblGrid>
              <a:tr h="253670">
                <a:tc>
                  <a:txBody>
                    <a:bodyPr/>
                    <a:lstStyle/>
                    <a:p>
                      <a:pPr algn="ctr" fontAlgn="ctr"/>
                      <a:r>
                        <a:rPr lang="en-US" sz="1200" b="1" dirty="0">
                          <a:solidFill>
                            <a:schemeClr val="tx1"/>
                          </a:solidFill>
                          <a:latin typeface="Huawei Sans" panose="020C0503030203020204" pitchFamily="34" charset="0"/>
                        </a:rPr>
                        <a:t>In Label</a:t>
                      </a:r>
                    </a:p>
                  </a:txBody>
                  <a:tcPr marL="0" marR="0"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200" b="1" dirty="0">
                          <a:solidFill>
                            <a:schemeClr val="tx1"/>
                          </a:solidFill>
                          <a:latin typeface="Huawei Sans" panose="020C0503030203020204" pitchFamily="34" charset="0"/>
                        </a:rPr>
                        <a:t>In IF</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200" b="1" dirty="0">
                          <a:solidFill>
                            <a:schemeClr val="tx1"/>
                          </a:solidFill>
                          <a:latin typeface="Huawei Sans" panose="020C0503030203020204" pitchFamily="34" charset="0"/>
                        </a:rPr>
                        <a:t>Tunnel ID</a:t>
                      </a:r>
                    </a:p>
                  </a:txBody>
                  <a:tcPr marL="0" marR="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253670">
                <a:tc>
                  <a:txBody>
                    <a:bodyPr/>
                    <a:lstStyle/>
                    <a:p>
                      <a:pPr algn="ctr" fontAlgn="ctr"/>
                      <a:r>
                        <a:rPr lang="en-US" sz="1200" b="0" dirty="0">
                          <a:solidFill>
                            <a:schemeClr val="tx1"/>
                          </a:solidFill>
                          <a:latin typeface="Huawei Sans" panose="020C0503030203020204" pitchFamily="34" charset="0"/>
                        </a:rPr>
                        <a:t>Z</a:t>
                      </a:r>
                    </a:p>
                  </a:txBody>
                  <a:tcPr marL="0" marR="0"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200" b="0" dirty="0">
                          <a:solidFill>
                            <a:schemeClr val="tx1"/>
                          </a:solidFill>
                          <a:latin typeface="Huawei Sans" panose="020C0503030203020204" pitchFamily="34" charset="0"/>
                        </a:rPr>
                        <a:t>IF</a:t>
                      </a:r>
                      <a:r>
                        <a:rPr lang="en-US" sz="1200" b="0" baseline="0" dirty="0">
                          <a:solidFill>
                            <a:schemeClr val="tx1"/>
                          </a:solidFill>
                          <a:latin typeface="Huawei Sans" panose="020C0503030203020204" pitchFamily="34" charset="0"/>
                        </a:rPr>
                        <a:t>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200" b="0" dirty="0">
                          <a:solidFill>
                            <a:schemeClr val="tx1"/>
                          </a:solidFill>
                          <a:latin typeface="Huawei Sans" panose="020C0503030203020204" pitchFamily="34" charset="0"/>
                        </a:rPr>
                        <a:t>0x15</a:t>
                      </a:r>
                    </a:p>
                  </a:txBody>
                  <a:tcPr marL="0" marR="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r>
            </a:tbl>
          </a:graphicData>
        </a:graphic>
      </p:graphicFrame>
      <p:pic>
        <p:nvPicPr>
          <p:cNvPr id="8" name="图片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456615" y="5166656"/>
            <a:ext cx="540000" cy="442800"/>
          </a:xfrm>
          <a:prstGeom prst="rect">
            <a:avLst/>
          </a:prstGeom>
        </p:spPr>
      </p:pic>
      <p:sp>
        <p:nvSpPr>
          <p:cNvPr id="75" name="文本框 74"/>
          <p:cNvSpPr txBox="1"/>
          <p:nvPr/>
        </p:nvSpPr>
        <p:spPr bwMode="gray">
          <a:xfrm>
            <a:off x="3325631" y="3449427"/>
            <a:ext cx="1003418" cy="316392"/>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b="1" dirty="0">
                <a:latin typeface="Huawei Sans" panose="020C0503030203020204" pitchFamily="34" charset="0"/>
                <a:ea typeface="方正兰亭黑简体" panose="02000000000000000000" pitchFamily="2" charset="-122"/>
                <a:cs typeface="Huawei Sans" panose="020C0503030203020204" pitchFamily="34" charset="0"/>
              </a:rPr>
              <a:t>ILM</a:t>
            </a:r>
          </a:p>
        </p:txBody>
      </p:sp>
      <p:cxnSp>
        <p:nvCxnSpPr>
          <p:cNvPr id="76" name="直接箭头连接符 75"/>
          <p:cNvCxnSpPr/>
          <p:nvPr/>
        </p:nvCxnSpPr>
        <p:spPr bwMode="gray">
          <a:xfrm flipH="1" flipV="1">
            <a:off x="4319241" y="4233312"/>
            <a:ext cx="709563" cy="955298"/>
          </a:xfrm>
          <a:prstGeom prst="straightConnector1">
            <a:avLst/>
          </a:prstGeom>
          <a:ln w="12700">
            <a:solidFill>
              <a:srgbClr val="94DAE2"/>
            </a:solidFill>
            <a:prstDash val="dash"/>
            <a:tailEnd type="triangle"/>
          </a:ln>
        </p:spPr>
        <p:style>
          <a:lnRef idx="1">
            <a:schemeClr val="accent1"/>
          </a:lnRef>
          <a:fillRef idx="0">
            <a:schemeClr val="accent1"/>
          </a:fillRef>
          <a:effectRef idx="0">
            <a:schemeClr val="accent1"/>
          </a:effectRef>
          <a:fontRef idx="minor">
            <a:schemeClr val="tx1"/>
          </a:fontRef>
        </p:style>
      </p:cxnSp>
      <p:graphicFrame>
        <p:nvGraphicFramePr>
          <p:cNvPr id="79" name="表格 78"/>
          <p:cNvGraphicFramePr>
            <a:graphicFrameLocks noGrp="1"/>
          </p:cNvGraphicFramePr>
          <p:nvPr>
            <p:extLst>
              <p:ext uri="{D42A27DB-BD31-4B8C-83A1-F6EECF244321}">
                <p14:modId xmlns:p14="http://schemas.microsoft.com/office/powerpoint/2010/main" val="2977780581"/>
              </p:ext>
            </p:extLst>
          </p:nvPr>
        </p:nvGraphicFramePr>
        <p:xfrm>
          <a:off x="4263749" y="2120113"/>
          <a:ext cx="3465933" cy="496800"/>
        </p:xfrm>
        <a:graphic>
          <a:graphicData uri="http://schemas.openxmlformats.org/drawingml/2006/table">
            <a:tbl>
              <a:tblPr firstRow="1" bandRow="1">
                <a:tableStyleId>{72833802-FEF1-4C79-8D5D-14CF1EAF98D9}</a:tableStyleId>
              </a:tblPr>
              <a:tblGrid>
                <a:gridCol w="522292"/>
                <a:gridCol w="841089"/>
                <a:gridCol w="654786"/>
                <a:gridCol w="654786"/>
                <a:gridCol w="792980"/>
              </a:tblGrid>
              <a:tr h="248400">
                <a:tc>
                  <a:txBody>
                    <a:bodyPr/>
                    <a:lstStyle/>
                    <a:p>
                      <a:pPr algn="ctr" fontAlgn="ctr"/>
                      <a:r>
                        <a:rPr lang="en-US" sz="1200" b="1" dirty="0">
                          <a:solidFill>
                            <a:schemeClr val="tx1"/>
                          </a:solidFill>
                          <a:latin typeface="Huawei Sans" panose="020C0503030203020204" pitchFamily="34" charset="0"/>
                        </a:rPr>
                        <a:t>Out IF</a:t>
                      </a:r>
                    </a:p>
                  </a:txBody>
                  <a:tcPr marL="0" marR="0"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200" b="1" dirty="0">
                          <a:solidFill>
                            <a:schemeClr val="tx1"/>
                          </a:solidFill>
                          <a:latin typeface="Huawei Sans" panose="020C0503030203020204" pitchFamily="34" charset="0"/>
                        </a:rPr>
                        <a:t>Tunnel ID</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200" b="1" dirty="0">
                          <a:solidFill>
                            <a:schemeClr val="tx1"/>
                          </a:solidFill>
                          <a:latin typeface="Huawei Sans" panose="020C0503030203020204" pitchFamily="34" charset="0"/>
                        </a:rPr>
                        <a:t>OPER</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200" b="1" dirty="0">
                          <a:solidFill>
                            <a:schemeClr val="tx1"/>
                          </a:solidFill>
                          <a:latin typeface="Huawei Sans" panose="020C0503030203020204" pitchFamily="34" charset="0"/>
                        </a:rPr>
                        <a:t>NH</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200" b="1" dirty="0">
                          <a:solidFill>
                            <a:schemeClr val="tx1"/>
                          </a:solidFill>
                          <a:latin typeface="Huawei Sans" panose="020C0503030203020204" pitchFamily="34" charset="0"/>
                        </a:rPr>
                        <a:t>Out Label</a:t>
                      </a:r>
                    </a:p>
                  </a:txBody>
                  <a:tcPr marL="0" marR="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248400">
                <a:tc>
                  <a:txBody>
                    <a:bodyPr/>
                    <a:lstStyle/>
                    <a:p>
                      <a:pPr algn="ctr" fontAlgn="ctr"/>
                      <a:r>
                        <a:rPr lang="en-US" sz="1200" b="0" dirty="0">
                          <a:solidFill>
                            <a:schemeClr val="tx1"/>
                          </a:solidFill>
                          <a:latin typeface="Huawei Sans" panose="020C0503030203020204" pitchFamily="34" charset="0"/>
                        </a:rPr>
                        <a:t>IF2</a:t>
                      </a:r>
                    </a:p>
                  </a:txBody>
                  <a:tcPr marL="0" marR="0"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200" b="0" dirty="0">
                          <a:solidFill>
                            <a:schemeClr val="tx1"/>
                          </a:solidFill>
                          <a:latin typeface="Huawei Sans" panose="020C0503030203020204" pitchFamily="34" charset="0"/>
                        </a:rPr>
                        <a:t>0x15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200" b="0" dirty="0">
                          <a:solidFill>
                            <a:schemeClr val="tx1"/>
                          </a:solidFill>
                          <a:latin typeface="Huawei Sans" panose="020C0503030203020204" pitchFamily="34" charset="0"/>
                        </a:rPr>
                        <a:t>Swap</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200" b="0" dirty="0">
                          <a:solidFill>
                            <a:schemeClr val="tx1"/>
                          </a:solidFill>
                          <a:latin typeface="Huawei Sans" panose="020C0503030203020204" pitchFamily="34" charset="0"/>
                        </a:rPr>
                        <a:t>2.2.2.2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200" b="0" dirty="0">
                          <a:solidFill>
                            <a:schemeClr val="tx1"/>
                          </a:solidFill>
                          <a:latin typeface="Huawei Sans" panose="020C0503030203020204" pitchFamily="34" charset="0"/>
                        </a:rPr>
                        <a:t>Y</a:t>
                      </a:r>
                    </a:p>
                  </a:txBody>
                  <a:tcPr marL="0" marR="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r>
            </a:tbl>
          </a:graphicData>
        </a:graphic>
      </p:graphicFrame>
      <p:cxnSp>
        <p:nvCxnSpPr>
          <p:cNvPr id="84" name="直接箭头连接符 83"/>
          <p:cNvCxnSpPr/>
          <p:nvPr/>
        </p:nvCxnSpPr>
        <p:spPr bwMode="gray">
          <a:xfrm flipH="1" flipV="1">
            <a:off x="5393995" y="2653879"/>
            <a:ext cx="1" cy="1035468"/>
          </a:xfrm>
          <a:prstGeom prst="straightConnector1">
            <a:avLst/>
          </a:prstGeom>
          <a:ln w="12700">
            <a:solidFill>
              <a:srgbClr val="94DAE2"/>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90" name="Oval 4"/>
          <p:cNvSpPr>
            <a:spLocks noChangeAspect="1"/>
          </p:cNvSpPr>
          <p:nvPr/>
        </p:nvSpPr>
        <p:spPr bwMode="gray">
          <a:xfrm>
            <a:off x="4398646" y="4384340"/>
            <a:ext cx="180000" cy="180000"/>
          </a:xfrm>
          <a:prstGeom prst="ellipse">
            <a:avLst/>
          </a:prstGeom>
          <a:solidFill>
            <a:srgbClr val="56C4D2"/>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200" b="1" dirty="0">
                <a:solidFill>
                  <a:schemeClr val="bg1"/>
                </a:solidFill>
                <a:latin typeface="Huawei Sans" panose="020C0503030203020204" pitchFamily="34" charset="0"/>
              </a:rPr>
              <a:t>5</a:t>
            </a:r>
          </a:p>
        </p:txBody>
      </p:sp>
      <p:sp>
        <p:nvSpPr>
          <p:cNvPr id="91" name="Oval 4"/>
          <p:cNvSpPr>
            <a:spLocks noChangeAspect="1"/>
          </p:cNvSpPr>
          <p:nvPr/>
        </p:nvSpPr>
        <p:spPr bwMode="gray">
          <a:xfrm>
            <a:off x="5302271" y="2795016"/>
            <a:ext cx="180000" cy="180000"/>
          </a:xfrm>
          <a:prstGeom prst="ellipse">
            <a:avLst/>
          </a:prstGeom>
          <a:solidFill>
            <a:srgbClr val="56C4D2"/>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200" b="1" dirty="0">
                <a:solidFill>
                  <a:schemeClr val="bg1"/>
                </a:solidFill>
                <a:latin typeface="Huawei Sans" panose="020C0503030203020204" pitchFamily="34" charset="0"/>
              </a:rPr>
              <a:t>6</a:t>
            </a:r>
          </a:p>
        </p:txBody>
      </p:sp>
      <p:sp>
        <p:nvSpPr>
          <p:cNvPr id="92" name="Oval 4"/>
          <p:cNvSpPr>
            <a:spLocks noChangeAspect="1"/>
          </p:cNvSpPr>
          <p:nvPr/>
        </p:nvSpPr>
        <p:spPr bwMode="gray">
          <a:xfrm>
            <a:off x="4934452" y="4384340"/>
            <a:ext cx="180000" cy="180000"/>
          </a:xfrm>
          <a:prstGeom prst="ellipse">
            <a:avLst/>
          </a:prstGeom>
          <a:solidFill>
            <a:srgbClr val="56C4D2"/>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200" b="1" dirty="0">
                <a:solidFill>
                  <a:schemeClr val="bg1"/>
                </a:solidFill>
                <a:latin typeface="Huawei Sans" panose="020C0503030203020204" pitchFamily="34" charset="0"/>
              </a:rPr>
              <a:t>7</a:t>
            </a:r>
          </a:p>
        </p:txBody>
      </p:sp>
      <p:sp>
        <p:nvSpPr>
          <p:cNvPr id="93" name="圆角矩形 75"/>
          <p:cNvSpPr/>
          <p:nvPr/>
        </p:nvSpPr>
        <p:spPr bwMode="gray">
          <a:xfrm>
            <a:off x="7902135" y="1393619"/>
            <a:ext cx="3787103" cy="3120977"/>
          </a:xfrm>
          <a:prstGeom prst="roundRect">
            <a:avLst>
              <a:gd name="adj" fmla="val 874"/>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fontAlgn="ctr">
              <a:spcBef>
                <a:spcPts val="0"/>
              </a:spcBef>
              <a:spcAft>
                <a:spcPts val="600"/>
              </a:spcAft>
            </a:pPr>
            <a:r>
              <a:rPr lang="en-US" sz="1400" dirty="0">
                <a:solidFill>
                  <a:prstClr val="black"/>
                </a:solidFill>
                <a:latin typeface="Huawei Sans" panose="020C0503030203020204" pitchFamily="34" charset="0"/>
              </a:rPr>
              <a:t>When an MPLS packet is forwarded in an MPLS domain:</a:t>
            </a:r>
          </a:p>
          <a:p>
            <a:pPr marL="342900" indent="-342900" fontAlgn="ctr">
              <a:spcBef>
                <a:spcPts val="0"/>
              </a:spcBef>
              <a:spcAft>
                <a:spcPts val="600"/>
              </a:spcAft>
              <a:buFont typeface="+mj-lt"/>
              <a:buAutoNum type="arabicPeriod" startAt="5"/>
            </a:pPr>
            <a:r>
              <a:rPr lang="en-US" sz="1400" dirty="0">
                <a:solidFill>
                  <a:prstClr val="black"/>
                </a:solidFill>
                <a:latin typeface="Huawei Sans" panose="020C0503030203020204" pitchFamily="34" charset="0"/>
              </a:rPr>
              <a:t>The transit LSR searches for the ILM that matches the MPLS label value to learn the tunnel ID.</a:t>
            </a:r>
          </a:p>
          <a:p>
            <a:pPr marL="342900" indent="-342900" fontAlgn="ctr">
              <a:spcBef>
                <a:spcPts val="0"/>
              </a:spcBef>
              <a:spcAft>
                <a:spcPts val="600"/>
              </a:spcAft>
              <a:buFont typeface="+mj-lt"/>
              <a:buAutoNum type="arabicPeriod" startAt="5"/>
            </a:pPr>
            <a:r>
              <a:rPr lang="en-US" sz="1400" dirty="0">
                <a:solidFill>
                  <a:prstClr val="black"/>
                </a:solidFill>
                <a:latin typeface="Huawei Sans" panose="020C0503030203020204" pitchFamily="34" charset="0"/>
              </a:rPr>
              <a:t>The transit LSR searches for the NHLFE that matches the tunnel ID in the ILM table.</a:t>
            </a:r>
          </a:p>
          <a:p>
            <a:pPr marL="342900" indent="-342900" fontAlgn="ctr">
              <a:spcBef>
                <a:spcPts val="0"/>
              </a:spcBef>
              <a:spcAft>
                <a:spcPts val="600"/>
              </a:spcAft>
              <a:buFont typeface="+mj-lt"/>
              <a:buAutoNum type="arabicPeriod" startAt="5"/>
            </a:pPr>
            <a:r>
              <a:rPr lang="en-US" sz="1400" dirty="0">
                <a:solidFill>
                  <a:prstClr val="black"/>
                </a:solidFill>
                <a:latin typeface="Huawei Sans" panose="020C0503030203020204" pitchFamily="34" charset="0"/>
              </a:rPr>
              <a:t>The transit LSR checks the NHLFE to learn the outbound interface, next hop, outgoing label, and label operation type. If the label operation type is Swap, the transit LSR performs label swapping.</a:t>
            </a:r>
          </a:p>
        </p:txBody>
      </p:sp>
      <p:grpSp>
        <p:nvGrpSpPr>
          <p:cNvPr id="56" name="组合 55"/>
          <p:cNvGrpSpPr/>
          <p:nvPr/>
        </p:nvGrpSpPr>
        <p:grpSpPr bwMode="gray">
          <a:xfrm>
            <a:off x="7686335" y="22102"/>
            <a:ext cx="4061165" cy="396000"/>
            <a:chOff x="7680956" y="35165"/>
            <a:chExt cx="4061165" cy="313443"/>
          </a:xfrm>
        </p:grpSpPr>
        <p:sp>
          <p:nvSpPr>
            <p:cNvPr id="68" name="五边形 67"/>
            <p:cNvSpPr/>
            <p:nvPr/>
          </p:nvSpPr>
          <p:spPr bwMode="gray">
            <a:xfrm>
              <a:off x="7680956" y="35165"/>
              <a:ext cx="1359635" cy="313443"/>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cs typeface="Huawei Sans" panose="020C0503030203020204" pitchFamily="34" charset="0"/>
                </a:rPr>
                <a:t>Basic Concepts</a:t>
              </a:r>
            </a:p>
          </p:txBody>
        </p:sp>
        <p:sp>
          <p:nvSpPr>
            <p:cNvPr id="73" name="燕尾形 72"/>
            <p:cNvSpPr/>
            <p:nvPr/>
          </p:nvSpPr>
          <p:spPr bwMode="gray">
            <a:xfrm>
              <a:off x="8919127" y="35165"/>
              <a:ext cx="1542336" cy="313443"/>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cs typeface="Huawei Sans" panose="020C0503030203020204" pitchFamily="34" charset="0"/>
                </a:rPr>
                <a:t>LSP Establishment</a:t>
              </a:r>
            </a:p>
          </p:txBody>
        </p:sp>
        <p:sp>
          <p:nvSpPr>
            <p:cNvPr id="80" name="燕尾形 79"/>
            <p:cNvSpPr/>
            <p:nvPr/>
          </p:nvSpPr>
          <p:spPr bwMode="gray">
            <a:xfrm>
              <a:off x="10339998" y="35165"/>
              <a:ext cx="1402123" cy="313443"/>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rPr>
                <a:t>Label-based Forwarding</a:t>
              </a:r>
            </a:p>
          </p:txBody>
        </p:sp>
      </p:grpSp>
      <p:sp>
        <p:nvSpPr>
          <p:cNvPr id="81" name="矩形 25"/>
          <p:cNvSpPr/>
          <p:nvPr/>
        </p:nvSpPr>
        <p:spPr bwMode="gray">
          <a:xfrm>
            <a:off x="10536912" y="5551269"/>
            <a:ext cx="1210588" cy="646331"/>
          </a:xfrm>
          <a:prstGeom prst="rect">
            <a:avLst/>
          </a:prstGeom>
        </p:spPr>
        <p:txBody>
          <a:bodyPr wrap="square">
            <a:noAutofit/>
          </a:bodyPr>
          <a:lstStyle/>
          <a:p>
            <a:pPr fontAlgn="ctr"/>
            <a:r>
              <a:rPr lang="en-US" sz="1200" dirty="0">
                <a:latin typeface="Huawei Sans" panose="020C0503030203020204" pitchFamily="34" charset="0"/>
              </a:rPr>
              <a:t>Note:</a:t>
            </a:r>
          </a:p>
          <a:p>
            <a:pPr fontAlgn="ctr"/>
            <a:r>
              <a:rPr lang="en-US" sz="1200" dirty="0">
                <a:latin typeface="Huawei Sans" panose="020C0503030203020204" pitchFamily="34" charset="0"/>
              </a:rPr>
              <a:t>NH=NEXTHOP</a:t>
            </a:r>
          </a:p>
          <a:p>
            <a:pPr fontAlgn="ctr"/>
            <a:r>
              <a:rPr lang="en-US" sz="1200" dirty="0">
                <a:latin typeface="Huawei Sans" panose="020C0503030203020204" pitchFamily="34" charset="0"/>
              </a:rPr>
              <a:t>IF=Interface</a:t>
            </a:r>
          </a:p>
        </p:txBody>
      </p:sp>
    </p:spTree>
    <p:extLst>
      <p:ext uri="{BB962C8B-B14F-4D97-AF65-F5344CB8AC3E}">
        <p14:creationId xmlns:p14="http://schemas.microsoft.com/office/powerpoint/2010/main" val="3130734837"/>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Packet Processing on an Egress LSR</a:t>
            </a:r>
            <a:endParaRPr lang="en-US" dirty="0"/>
          </a:p>
        </p:txBody>
      </p:sp>
      <p:cxnSp>
        <p:nvCxnSpPr>
          <p:cNvPr id="7" name="直接连接符 6"/>
          <p:cNvCxnSpPr>
            <a:stCxn id="8" idx="3"/>
            <a:endCxn id="11" idx="1"/>
          </p:cNvCxnSpPr>
          <p:nvPr/>
        </p:nvCxnSpPr>
        <p:spPr bwMode="gray">
          <a:xfrm>
            <a:off x="2996615" y="5504169"/>
            <a:ext cx="1652419"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9" name="直接连接符 8"/>
          <p:cNvCxnSpPr>
            <a:endCxn id="8" idx="1"/>
          </p:cNvCxnSpPr>
          <p:nvPr/>
        </p:nvCxnSpPr>
        <p:spPr bwMode="gray">
          <a:xfrm>
            <a:off x="1975154" y="5504169"/>
            <a:ext cx="481461"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0" name="直接连接符 9"/>
          <p:cNvCxnSpPr>
            <a:stCxn id="11" idx="3"/>
            <a:endCxn id="13" idx="1"/>
          </p:cNvCxnSpPr>
          <p:nvPr/>
        </p:nvCxnSpPr>
        <p:spPr bwMode="gray">
          <a:xfrm>
            <a:off x="5189034" y="5504169"/>
            <a:ext cx="1652419"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pic>
        <p:nvPicPr>
          <p:cNvPr id="11" name="图片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4649034" y="5282769"/>
            <a:ext cx="540000" cy="442800"/>
          </a:xfrm>
          <a:prstGeom prst="rect">
            <a:avLst/>
          </a:prstGeom>
        </p:spPr>
      </p:pic>
      <p:cxnSp>
        <p:nvCxnSpPr>
          <p:cNvPr id="12" name="直接连接符 11"/>
          <p:cNvCxnSpPr>
            <a:stCxn id="13" idx="3"/>
          </p:cNvCxnSpPr>
          <p:nvPr/>
        </p:nvCxnSpPr>
        <p:spPr bwMode="gray">
          <a:xfrm>
            <a:off x="7381453" y="5504169"/>
            <a:ext cx="360000"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pic>
        <p:nvPicPr>
          <p:cNvPr id="13" name="图片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6841453" y="5282769"/>
            <a:ext cx="540000" cy="442800"/>
          </a:xfrm>
          <a:prstGeom prst="rect">
            <a:avLst/>
          </a:prstGeom>
        </p:spPr>
      </p:pic>
      <p:cxnSp>
        <p:nvCxnSpPr>
          <p:cNvPr id="14" name="直接连接符 13"/>
          <p:cNvCxnSpPr/>
          <p:nvPr/>
        </p:nvCxnSpPr>
        <p:spPr bwMode="gray">
          <a:xfrm rot="5400000">
            <a:off x="7472942" y="5504169"/>
            <a:ext cx="540000"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15" name="文本框 14"/>
          <p:cNvSpPr txBox="1"/>
          <p:nvPr/>
        </p:nvSpPr>
        <p:spPr bwMode="gray">
          <a:xfrm>
            <a:off x="2049207" y="5463863"/>
            <a:ext cx="505514" cy="316392"/>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dirty="0">
                <a:latin typeface="Huawei Sans" panose="020C0503030203020204" pitchFamily="34" charset="0"/>
                <a:ea typeface="方正兰亭黑简体" panose="02000000000000000000" pitchFamily="2" charset="-122"/>
                <a:cs typeface="Huawei Sans" panose="020C0503030203020204" pitchFamily="34" charset="0"/>
              </a:rPr>
              <a:t>IF1</a:t>
            </a:r>
          </a:p>
        </p:txBody>
      </p:sp>
      <p:sp>
        <p:nvSpPr>
          <p:cNvPr id="18" name="文本框 17"/>
          <p:cNvSpPr txBox="1"/>
          <p:nvPr/>
        </p:nvSpPr>
        <p:spPr bwMode="gray">
          <a:xfrm>
            <a:off x="7760729" y="5345973"/>
            <a:ext cx="1058405" cy="316392"/>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dirty="0">
                <a:latin typeface="Huawei Sans" panose="020C0503030203020204" pitchFamily="34" charset="0"/>
                <a:ea typeface="方正兰亭黑简体" panose="02000000000000000000" pitchFamily="2" charset="-122"/>
                <a:cs typeface="Huawei Sans" panose="020C0503030203020204" pitchFamily="34" charset="0"/>
              </a:rPr>
              <a:t>3.3.3.1/24</a:t>
            </a:r>
          </a:p>
        </p:txBody>
      </p:sp>
      <p:sp>
        <p:nvSpPr>
          <p:cNvPr id="38" name="文本框 37"/>
          <p:cNvSpPr txBox="1"/>
          <p:nvPr/>
        </p:nvSpPr>
        <p:spPr bwMode="gray">
          <a:xfrm>
            <a:off x="2331994" y="4630709"/>
            <a:ext cx="1003418" cy="316392"/>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b="1" dirty="0">
                <a:latin typeface="Huawei Sans" panose="020C0503030203020204" pitchFamily="34" charset="0"/>
                <a:ea typeface="方正兰亭黑简体" panose="02000000000000000000" pitchFamily="2" charset="-122"/>
                <a:cs typeface="Huawei Sans" panose="020C0503030203020204" pitchFamily="34" charset="0"/>
              </a:rPr>
              <a:t>Push</a:t>
            </a:r>
          </a:p>
        </p:txBody>
      </p:sp>
      <p:sp>
        <p:nvSpPr>
          <p:cNvPr id="57" name="矩形 56"/>
          <p:cNvSpPr/>
          <p:nvPr/>
        </p:nvSpPr>
        <p:spPr bwMode="gray">
          <a:xfrm>
            <a:off x="1469798" y="4785960"/>
            <a:ext cx="900000" cy="266881"/>
          </a:xfrm>
          <a:prstGeom prst="rect">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tx1"/>
                </a:solidFill>
                <a:latin typeface="Huawei Sans" panose="020C0503030203020204" pitchFamily="34" charset="0"/>
              </a:rPr>
              <a:t>IP: 3.3.3.1</a:t>
            </a:r>
          </a:p>
        </p:txBody>
      </p:sp>
      <p:cxnSp>
        <p:nvCxnSpPr>
          <p:cNvPr id="58" name="直接箭头连接符 57"/>
          <p:cNvCxnSpPr/>
          <p:nvPr/>
        </p:nvCxnSpPr>
        <p:spPr bwMode="gray">
          <a:xfrm>
            <a:off x="1552890" y="5124911"/>
            <a:ext cx="805816" cy="0"/>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9" name="直接箭头连接符 58"/>
          <p:cNvCxnSpPr/>
          <p:nvPr/>
        </p:nvCxnSpPr>
        <p:spPr bwMode="gray">
          <a:xfrm>
            <a:off x="3268253" y="5124911"/>
            <a:ext cx="1260000" cy="0"/>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60" name="矩形 59"/>
          <p:cNvSpPr/>
          <p:nvPr/>
        </p:nvSpPr>
        <p:spPr bwMode="gray">
          <a:xfrm>
            <a:off x="3549432" y="4785960"/>
            <a:ext cx="900000" cy="266881"/>
          </a:xfrm>
          <a:prstGeom prst="rect">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tx1"/>
                </a:solidFill>
                <a:latin typeface="Huawei Sans" panose="020C0503030203020204" pitchFamily="34" charset="0"/>
              </a:rPr>
              <a:t>IP: 3.3.3.1</a:t>
            </a:r>
          </a:p>
        </p:txBody>
      </p:sp>
      <p:sp>
        <p:nvSpPr>
          <p:cNvPr id="61" name="矩形 60"/>
          <p:cNvSpPr/>
          <p:nvPr/>
        </p:nvSpPr>
        <p:spPr bwMode="gray">
          <a:xfrm>
            <a:off x="3232902" y="4785960"/>
            <a:ext cx="323099" cy="266881"/>
          </a:xfrm>
          <a:prstGeom prst="rect">
            <a:avLst/>
          </a:prstGeom>
          <a:solidFill>
            <a:srgbClr val="FFFFCC"/>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tx1"/>
                </a:solidFill>
                <a:latin typeface="Huawei Sans" panose="020C0503030203020204" pitchFamily="34" charset="0"/>
              </a:rPr>
              <a:t>Z</a:t>
            </a:r>
          </a:p>
        </p:txBody>
      </p:sp>
      <p:cxnSp>
        <p:nvCxnSpPr>
          <p:cNvPr id="62" name="直接箭头连接符 61"/>
          <p:cNvCxnSpPr/>
          <p:nvPr/>
        </p:nvCxnSpPr>
        <p:spPr bwMode="gray">
          <a:xfrm>
            <a:off x="5419134" y="5124911"/>
            <a:ext cx="1260000" cy="0"/>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63" name="矩形 62"/>
          <p:cNvSpPr/>
          <p:nvPr/>
        </p:nvSpPr>
        <p:spPr bwMode="gray">
          <a:xfrm>
            <a:off x="5725823" y="4785960"/>
            <a:ext cx="900000" cy="266881"/>
          </a:xfrm>
          <a:prstGeom prst="rect">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tx1"/>
                </a:solidFill>
                <a:latin typeface="Huawei Sans" panose="020C0503030203020204" pitchFamily="34" charset="0"/>
              </a:rPr>
              <a:t>IP: 3.3.3.1</a:t>
            </a:r>
          </a:p>
        </p:txBody>
      </p:sp>
      <p:sp>
        <p:nvSpPr>
          <p:cNvPr id="64" name="矩形 63"/>
          <p:cNvSpPr/>
          <p:nvPr/>
        </p:nvSpPr>
        <p:spPr bwMode="gray">
          <a:xfrm>
            <a:off x="5403116" y="4785959"/>
            <a:ext cx="324000" cy="271373"/>
          </a:xfrm>
          <a:prstGeom prst="rect">
            <a:avLst/>
          </a:prstGeom>
          <a:solidFill>
            <a:srgbClr val="FFFFCC"/>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schemeClr val="tx1"/>
                </a:solidFill>
                <a:latin typeface="Huawei Sans" panose="020C0503030203020204" pitchFamily="34" charset="0"/>
              </a:rPr>
              <a:t>Y</a:t>
            </a:r>
          </a:p>
        </p:txBody>
      </p:sp>
      <p:sp>
        <p:nvSpPr>
          <p:cNvPr id="65" name="矩形 64"/>
          <p:cNvSpPr/>
          <p:nvPr/>
        </p:nvSpPr>
        <p:spPr bwMode="gray">
          <a:xfrm>
            <a:off x="7437849" y="4785960"/>
            <a:ext cx="900000" cy="266881"/>
          </a:xfrm>
          <a:prstGeom prst="rect">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tx1"/>
                </a:solidFill>
                <a:latin typeface="Huawei Sans" panose="020C0503030203020204" pitchFamily="34" charset="0"/>
              </a:rPr>
              <a:t>IP: 3.3.3.1</a:t>
            </a:r>
          </a:p>
        </p:txBody>
      </p:sp>
      <p:cxnSp>
        <p:nvCxnSpPr>
          <p:cNvPr id="66" name="直接箭头连接符 65"/>
          <p:cNvCxnSpPr/>
          <p:nvPr/>
        </p:nvCxnSpPr>
        <p:spPr bwMode="gray">
          <a:xfrm>
            <a:off x="7520941" y="5124911"/>
            <a:ext cx="805816" cy="0"/>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67" name="文本框 66"/>
          <p:cNvSpPr txBox="1"/>
          <p:nvPr/>
        </p:nvSpPr>
        <p:spPr bwMode="gray">
          <a:xfrm>
            <a:off x="4533590" y="4631167"/>
            <a:ext cx="1003418" cy="316392"/>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b="1" dirty="0">
                <a:latin typeface="Huawei Sans" panose="020C0503030203020204" pitchFamily="34" charset="0"/>
                <a:ea typeface="方正兰亭黑简体" panose="02000000000000000000" pitchFamily="2" charset="-122"/>
                <a:cs typeface="Huawei Sans" panose="020C0503030203020204" pitchFamily="34" charset="0"/>
              </a:rPr>
              <a:t>Swap</a:t>
            </a:r>
          </a:p>
        </p:txBody>
      </p:sp>
      <p:sp>
        <p:nvSpPr>
          <p:cNvPr id="40" name="文本框 39"/>
          <p:cNvSpPr txBox="1"/>
          <p:nvPr/>
        </p:nvSpPr>
        <p:spPr bwMode="gray">
          <a:xfrm>
            <a:off x="2284248" y="5817221"/>
            <a:ext cx="888052" cy="316392"/>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b="1" dirty="0">
                <a:latin typeface="Huawei Sans" panose="020C0503030203020204" pitchFamily="34" charset="0"/>
                <a:ea typeface="方正兰亭黑简体" panose="02000000000000000000" pitchFamily="2" charset="-122"/>
                <a:cs typeface="Huawei Sans" panose="020C0503030203020204" pitchFamily="34" charset="0"/>
              </a:rPr>
              <a:t>Ingress</a:t>
            </a:r>
          </a:p>
        </p:txBody>
      </p:sp>
      <p:sp>
        <p:nvSpPr>
          <p:cNvPr id="48" name="文本框 47"/>
          <p:cNvSpPr txBox="1"/>
          <p:nvPr/>
        </p:nvSpPr>
        <p:spPr bwMode="gray">
          <a:xfrm>
            <a:off x="4492492" y="5817221"/>
            <a:ext cx="888052" cy="316392"/>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b="1" dirty="0">
                <a:latin typeface="Huawei Sans" panose="020C0503030203020204" pitchFamily="34" charset="0"/>
                <a:ea typeface="方正兰亭黑简体" panose="02000000000000000000" pitchFamily="2" charset="-122"/>
                <a:cs typeface="Huawei Sans" panose="020C0503030203020204" pitchFamily="34" charset="0"/>
              </a:rPr>
              <a:t>Transit</a:t>
            </a:r>
          </a:p>
        </p:txBody>
      </p:sp>
      <p:sp>
        <p:nvSpPr>
          <p:cNvPr id="49" name="文本框 48"/>
          <p:cNvSpPr txBox="1"/>
          <p:nvPr/>
        </p:nvSpPr>
        <p:spPr bwMode="gray">
          <a:xfrm>
            <a:off x="6668398" y="5817221"/>
            <a:ext cx="888052" cy="316392"/>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b="1" dirty="0">
                <a:latin typeface="Huawei Sans" panose="020C0503030203020204" pitchFamily="34" charset="0"/>
                <a:ea typeface="方正兰亭黑简体" panose="02000000000000000000" pitchFamily="2" charset="-122"/>
                <a:cs typeface="Huawei Sans" panose="020C0503030203020204" pitchFamily="34" charset="0"/>
              </a:rPr>
              <a:t>Egress</a:t>
            </a:r>
          </a:p>
        </p:txBody>
      </p:sp>
      <p:sp>
        <p:nvSpPr>
          <p:cNvPr id="50" name="文本框 49"/>
          <p:cNvSpPr txBox="1"/>
          <p:nvPr/>
        </p:nvSpPr>
        <p:spPr bwMode="gray">
          <a:xfrm>
            <a:off x="2899911" y="5463863"/>
            <a:ext cx="505514" cy="316392"/>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dirty="0">
                <a:latin typeface="Huawei Sans" panose="020C0503030203020204" pitchFamily="34" charset="0"/>
                <a:ea typeface="方正兰亭黑简体" panose="02000000000000000000" pitchFamily="2" charset="-122"/>
                <a:cs typeface="Huawei Sans" panose="020C0503030203020204" pitchFamily="34" charset="0"/>
              </a:rPr>
              <a:t>IF2</a:t>
            </a:r>
          </a:p>
        </p:txBody>
      </p:sp>
      <p:sp>
        <p:nvSpPr>
          <p:cNvPr id="51" name="文本框 50"/>
          <p:cNvSpPr txBox="1"/>
          <p:nvPr/>
        </p:nvSpPr>
        <p:spPr bwMode="gray">
          <a:xfrm>
            <a:off x="4263748" y="5463863"/>
            <a:ext cx="505514" cy="316392"/>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dirty="0">
                <a:latin typeface="Huawei Sans" panose="020C0503030203020204" pitchFamily="34" charset="0"/>
                <a:ea typeface="方正兰亭黑简体" panose="02000000000000000000" pitchFamily="2" charset="-122"/>
                <a:cs typeface="Huawei Sans" panose="020C0503030203020204" pitchFamily="34" charset="0"/>
              </a:rPr>
              <a:t>IF1</a:t>
            </a:r>
          </a:p>
        </p:txBody>
      </p:sp>
      <p:sp>
        <p:nvSpPr>
          <p:cNvPr id="52" name="文本框 51"/>
          <p:cNvSpPr txBox="1"/>
          <p:nvPr/>
        </p:nvSpPr>
        <p:spPr bwMode="gray">
          <a:xfrm>
            <a:off x="5114452" y="5463863"/>
            <a:ext cx="505514" cy="316392"/>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dirty="0">
                <a:latin typeface="Huawei Sans" panose="020C0503030203020204" pitchFamily="34" charset="0"/>
                <a:ea typeface="方正兰亭黑简体" panose="02000000000000000000" pitchFamily="2" charset="-122"/>
                <a:cs typeface="Huawei Sans" panose="020C0503030203020204" pitchFamily="34" charset="0"/>
              </a:rPr>
              <a:t>IF2</a:t>
            </a:r>
          </a:p>
        </p:txBody>
      </p:sp>
      <p:sp>
        <p:nvSpPr>
          <p:cNvPr id="53" name="文本框 52"/>
          <p:cNvSpPr txBox="1"/>
          <p:nvPr/>
        </p:nvSpPr>
        <p:spPr bwMode="gray">
          <a:xfrm>
            <a:off x="6438415" y="5463863"/>
            <a:ext cx="505514" cy="316392"/>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dirty="0">
                <a:latin typeface="Huawei Sans" panose="020C0503030203020204" pitchFamily="34" charset="0"/>
                <a:ea typeface="方正兰亭黑简体" panose="02000000000000000000" pitchFamily="2" charset="-122"/>
                <a:cs typeface="Huawei Sans" panose="020C0503030203020204" pitchFamily="34" charset="0"/>
              </a:rPr>
              <a:t>IF1</a:t>
            </a:r>
          </a:p>
        </p:txBody>
      </p:sp>
      <p:sp>
        <p:nvSpPr>
          <p:cNvPr id="69" name="文本框 68"/>
          <p:cNvSpPr txBox="1"/>
          <p:nvPr/>
        </p:nvSpPr>
        <p:spPr bwMode="gray">
          <a:xfrm>
            <a:off x="7289119" y="5463863"/>
            <a:ext cx="505514" cy="316392"/>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dirty="0">
                <a:latin typeface="Huawei Sans" panose="020C0503030203020204" pitchFamily="34" charset="0"/>
                <a:ea typeface="方正兰亭黑简体" panose="02000000000000000000" pitchFamily="2" charset="-122"/>
                <a:cs typeface="Huawei Sans" panose="020C0503030203020204" pitchFamily="34" charset="0"/>
              </a:rPr>
              <a:t>IF2</a:t>
            </a:r>
          </a:p>
        </p:txBody>
      </p:sp>
      <p:sp>
        <p:nvSpPr>
          <p:cNvPr id="70" name="文本框 69"/>
          <p:cNvSpPr txBox="1"/>
          <p:nvPr/>
        </p:nvSpPr>
        <p:spPr bwMode="gray">
          <a:xfrm>
            <a:off x="2618622" y="5662464"/>
            <a:ext cx="1047461" cy="285614"/>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200" dirty="0">
                <a:latin typeface="Huawei Sans" panose="020C0503030203020204" pitchFamily="34" charset="0"/>
                <a:ea typeface="方正兰亭黑简体" panose="02000000000000000000" pitchFamily="2" charset="-122"/>
                <a:cs typeface="Huawei Sans" panose="020C0503030203020204" pitchFamily="34" charset="0"/>
              </a:rPr>
              <a:t>1.1.1.1/24</a:t>
            </a:r>
          </a:p>
        </p:txBody>
      </p:sp>
      <p:sp>
        <p:nvSpPr>
          <p:cNvPr id="71" name="文本框 70"/>
          <p:cNvSpPr txBox="1"/>
          <p:nvPr/>
        </p:nvSpPr>
        <p:spPr bwMode="gray">
          <a:xfrm>
            <a:off x="3997597" y="5662464"/>
            <a:ext cx="1047461" cy="285614"/>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200" dirty="0">
                <a:latin typeface="Huawei Sans" panose="020C0503030203020204" pitchFamily="34" charset="0"/>
                <a:ea typeface="方正兰亭黑简体" panose="02000000000000000000" pitchFamily="2" charset="-122"/>
                <a:cs typeface="Huawei Sans" panose="020C0503030203020204" pitchFamily="34" charset="0"/>
              </a:rPr>
              <a:t>1.1.1.2/24</a:t>
            </a:r>
          </a:p>
        </p:txBody>
      </p:sp>
      <p:sp>
        <p:nvSpPr>
          <p:cNvPr id="72" name="文本框 71"/>
          <p:cNvSpPr txBox="1"/>
          <p:nvPr/>
        </p:nvSpPr>
        <p:spPr bwMode="gray">
          <a:xfrm>
            <a:off x="4847956" y="5662464"/>
            <a:ext cx="1047461" cy="285614"/>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200" dirty="0">
                <a:latin typeface="Huawei Sans" panose="020C0503030203020204" pitchFamily="34" charset="0"/>
                <a:ea typeface="方正兰亭黑简体" panose="02000000000000000000" pitchFamily="2" charset="-122"/>
                <a:cs typeface="Huawei Sans" panose="020C0503030203020204" pitchFamily="34" charset="0"/>
              </a:rPr>
              <a:t>2.2.2.1/24</a:t>
            </a:r>
          </a:p>
        </p:txBody>
      </p:sp>
      <p:sp>
        <p:nvSpPr>
          <p:cNvPr id="74" name="文本框 73"/>
          <p:cNvSpPr txBox="1"/>
          <p:nvPr/>
        </p:nvSpPr>
        <p:spPr bwMode="gray">
          <a:xfrm>
            <a:off x="6178478" y="5662464"/>
            <a:ext cx="1047461" cy="285614"/>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200" dirty="0">
                <a:latin typeface="Huawei Sans" panose="020C0503030203020204" pitchFamily="34" charset="0"/>
                <a:ea typeface="方正兰亭黑简体" panose="02000000000000000000" pitchFamily="2" charset="-122"/>
                <a:cs typeface="Huawei Sans" panose="020C0503030203020204" pitchFamily="34" charset="0"/>
              </a:rPr>
              <a:t>2.2.2.2/24</a:t>
            </a:r>
          </a:p>
        </p:txBody>
      </p:sp>
      <p:graphicFrame>
        <p:nvGraphicFramePr>
          <p:cNvPr id="45" name="表格 44"/>
          <p:cNvGraphicFramePr>
            <a:graphicFrameLocks noGrp="1"/>
          </p:cNvGraphicFramePr>
          <p:nvPr>
            <p:extLst>
              <p:ext uri="{D42A27DB-BD31-4B8C-83A1-F6EECF244321}">
                <p14:modId xmlns:p14="http://schemas.microsoft.com/office/powerpoint/2010/main" val="3492944487"/>
              </p:ext>
            </p:extLst>
          </p:nvPr>
        </p:nvGraphicFramePr>
        <p:xfrm>
          <a:off x="5406382" y="3815865"/>
          <a:ext cx="3508962" cy="507340"/>
        </p:xfrm>
        <a:graphic>
          <a:graphicData uri="http://schemas.openxmlformats.org/drawingml/2006/table">
            <a:tbl>
              <a:tblPr firstRow="1" bandRow="1">
                <a:tableStyleId>{72833802-FEF1-4C79-8D5D-14CF1EAF98D9}</a:tableStyleId>
              </a:tblPr>
              <a:tblGrid>
                <a:gridCol w="839899"/>
                <a:gridCol w="563139"/>
                <a:gridCol w="1052962"/>
                <a:gridCol w="1052962"/>
              </a:tblGrid>
              <a:tr h="253670">
                <a:tc>
                  <a:txBody>
                    <a:bodyPr/>
                    <a:lstStyle/>
                    <a:p>
                      <a:pPr algn="ctr" fontAlgn="ctr"/>
                      <a:r>
                        <a:rPr lang="en-US" sz="1200" b="1" dirty="0">
                          <a:solidFill>
                            <a:schemeClr val="tx1"/>
                          </a:solidFill>
                          <a:latin typeface="Huawei Sans" panose="020C0503030203020204" pitchFamily="34" charset="0"/>
                        </a:rPr>
                        <a:t>In Label</a:t>
                      </a:r>
                    </a:p>
                  </a:txBody>
                  <a:tcPr marL="0" marR="0"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200" b="1" dirty="0">
                          <a:solidFill>
                            <a:schemeClr val="tx1"/>
                          </a:solidFill>
                          <a:latin typeface="Huawei Sans" panose="020C0503030203020204" pitchFamily="34" charset="0"/>
                        </a:rPr>
                        <a:t>In IF</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200" b="1" dirty="0">
                          <a:solidFill>
                            <a:schemeClr val="tx1"/>
                          </a:solidFill>
                          <a:latin typeface="Huawei Sans" panose="020C0503030203020204" pitchFamily="34" charset="0"/>
                        </a:rPr>
                        <a:t>Tunnel ID</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200" b="1" dirty="0">
                          <a:solidFill>
                            <a:schemeClr val="tx1"/>
                          </a:solidFill>
                          <a:latin typeface="Huawei Sans" panose="020C0503030203020204" pitchFamily="34" charset="0"/>
                        </a:rPr>
                        <a:t>OPER</a:t>
                      </a:r>
                    </a:p>
                  </a:txBody>
                  <a:tcPr marL="0" marR="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253670">
                <a:tc>
                  <a:txBody>
                    <a:bodyPr/>
                    <a:lstStyle/>
                    <a:p>
                      <a:pPr algn="ctr" fontAlgn="ctr"/>
                      <a:r>
                        <a:rPr lang="en-US" sz="1200" b="0" dirty="0">
                          <a:solidFill>
                            <a:schemeClr val="tx1"/>
                          </a:solidFill>
                          <a:latin typeface="Huawei Sans" panose="020C0503030203020204" pitchFamily="34" charset="0"/>
                        </a:rPr>
                        <a:t>Y</a:t>
                      </a:r>
                    </a:p>
                  </a:txBody>
                  <a:tcPr marL="0" marR="0"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200" b="0" dirty="0">
                          <a:solidFill>
                            <a:schemeClr val="tx1"/>
                          </a:solidFill>
                          <a:latin typeface="Huawei Sans" panose="020C0503030203020204" pitchFamily="34" charset="0"/>
                        </a:rPr>
                        <a:t>IF</a:t>
                      </a:r>
                      <a:r>
                        <a:rPr lang="en-US" sz="1200" b="0" baseline="0" dirty="0">
                          <a:solidFill>
                            <a:schemeClr val="tx1"/>
                          </a:solidFill>
                          <a:latin typeface="Huawei Sans" panose="020C0503030203020204" pitchFamily="34" charset="0"/>
                        </a:rPr>
                        <a:t>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200" b="0" dirty="0">
                          <a:solidFill>
                            <a:schemeClr val="tx1"/>
                          </a:solidFill>
                          <a:latin typeface="Huawei Sans" panose="020C0503030203020204" pitchFamily="34" charset="0"/>
                        </a:rPr>
                        <a:t>0x22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en-US" altLang="zh-CN" sz="1200" b="1" dirty="0" smtClean="0">
                          <a:solidFill>
                            <a:schemeClr val="tx1"/>
                          </a:solidFill>
                          <a:latin typeface="Huawei Sans" panose="020C0503030203020204" pitchFamily="34" charset="0"/>
                        </a:rPr>
                        <a:t>Pop</a:t>
                      </a:r>
                      <a:endParaRPr lang="zh-CN" altLang="en-US" sz="1200" b="1" dirty="0">
                        <a:solidFill>
                          <a:schemeClr val="tx1"/>
                        </a:solidFill>
                        <a:latin typeface="Huawei Sans" panose="020C0503030203020204" pitchFamily="34" charset="0"/>
                      </a:endParaRPr>
                    </a:p>
                  </a:txBody>
                  <a:tcPr marL="0" marR="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r>
            </a:tbl>
          </a:graphicData>
        </a:graphic>
      </p:graphicFrame>
      <p:pic>
        <p:nvPicPr>
          <p:cNvPr id="8" name="图片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456615" y="5282769"/>
            <a:ext cx="540000" cy="442800"/>
          </a:xfrm>
          <a:prstGeom prst="rect">
            <a:avLst/>
          </a:prstGeom>
        </p:spPr>
      </p:pic>
      <p:cxnSp>
        <p:nvCxnSpPr>
          <p:cNvPr id="77" name="直接箭头连接符 76"/>
          <p:cNvCxnSpPr/>
          <p:nvPr/>
        </p:nvCxnSpPr>
        <p:spPr bwMode="gray">
          <a:xfrm flipH="1" flipV="1">
            <a:off x="6560477" y="4349425"/>
            <a:ext cx="709563" cy="955298"/>
          </a:xfrm>
          <a:prstGeom prst="straightConnector1">
            <a:avLst/>
          </a:prstGeom>
          <a:ln w="12700">
            <a:solidFill>
              <a:srgbClr val="94DAE2"/>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87" name="文本框 86"/>
          <p:cNvSpPr txBox="1"/>
          <p:nvPr/>
        </p:nvSpPr>
        <p:spPr bwMode="gray">
          <a:xfrm>
            <a:off x="5566556" y="3492970"/>
            <a:ext cx="1003418" cy="316392"/>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b="1" dirty="0">
                <a:latin typeface="Huawei Sans" panose="020C0503030203020204" pitchFamily="34" charset="0"/>
                <a:ea typeface="方正兰亭黑简体" panose="02000000000000000000" pitchFamily="2" charset="-122"/>
                <a:cs typeface="Huawei Sans" panose="020C0503030203020204" pitchFamily="34" charset="0"/>
              </a:rPr>
              <a:t>ILM</a:t>
            </a:r>
          </a:p>
        </p:txBody>
      </p:sp>
      <p:sp>
        <p:nvSpPr>
          <p:cNvPr id="91" name="Oval 4"/>
          <p:cNvSpPr>
            <a:spLocks noChangeAspect="1"/>
          </p:cNvSpPr>
          <p:nvPr/>
        </p:nvSpPr>
        <p:spPr bwMode="gray">
          <a:xfrm>
            <a:off x="6623492" y="4500453"/>
            <a:ext cx="180000" cy="180000"/>
          </a:xfrm>
          <a:prstGeom prst="ellipse">
            <a:avLst/>
          </a:prstGeom>
          <a:solidFill>
            <a:srgbClr val="56C4D2"/>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200" b="1" dirty="0">
                <a:solidFill>
                  <a:schemeClr val="bg1"/>
                </a:solidFill>
                <a:latin typeface="Huawei Sans" panose="020C0503030203020204" pitchFamily="34" charset="0"/>
              </a:rPr>
              <a:t>8</a:t>
            </a:r>
          </a:p>
        </p:txBody>
      </p:sp>
      <p:sp>
        <p:nvSpPr>
          <p:cNvPr id="93" name="圆角矩形 75"/>
          <p:cNvSpPr/>
          <p:nvPr/>
        </p:nvSpPr>
        <p:spPr bwMode="gray">
          <a:xfrm>
            <a:off x="448267" y="1094952"/>
            <a:ext cx="5292670" cy="2978977"/>
          </a:xfrm>
          <a:prstGeom prst="roundRect">
            <a:avLst>
              <a:gd name="adj" fmla="val 874"/>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algn="just" fontAlgn="ctr">
              <a:lnSpc>
                <a:spcPts val="2600"/>
              </a:lnSpc>
              <a:spcAft>
                <a:spcPts val="600"/>
              </a:spcAft>
            </a:pPr>
            <a:r>
              <a:rPr lang="en-US" sz="1400" dirty="0">
                <a:solidFill>
                  <a:prstClr val="black"/>
                </a:solidFill>
                <a:latin typeface="Huawei Sans" panose="020C0503030203020204" pitchFamily="34" charset="0"/>
              </a:rPr>
              <a:t>When an MPLS packet leaves an MPLS domain:</a:t>
            </a:r>
          </a:p>
          <a:p>
            <a:pPr marL="342900" indent="-342900" algn="just" fontAlgn="ctr">
              <a:lnSpc>
                <a:spcPts val="2600"/>
              </a:lnSpc>
              <a:spcAft>
                <a:spcPts val="600"/>
              </a:spcAft>
              <a:buFont typeface="+mj-lt"/>
              <a:buAutoNum type="arabicPeriod" startAt="8"/>
            </a:pPr>
            <a:r>
              <a:rPr lang="en-US" sz="1400" dirty="0">
                <a:solidFill>
                  <a:prstClr val="black"/>
                </a:solidFill>
                <a:latin typeface="Huawei Sans" panose="020C0503030203020204" pitchFamily="34" charset="0"/>
              </a:rPr>
              <a:t>An egress LSR searches the ILM table for the operation type that matches the FEC of the packet. The operation type is always pop on an egress LSR. As such, the egress LSR removes the label from the packet.</a:t>
            </a:r>
          </a:p>
          <a:p>
            <a:pPr marL="342900" indent="-342900" algn="just" fontAlgn="ctr">
              <a:lnSpc>
                <a:spcPts val="2600"/>
              </a:lnSpc>
              <a:spcAft>
                <a:spcPts val="600"/>
              </a:spcAft>
              <a:buFont typeface="+mj-lt"/>
              <a:buAutoNum type="arabicPeriod" startAt="8"/>
            </a:pPr>
            <a:r>
              <a:rPr lang="en-US" sz="1400" dirty="0">
                <a:solidFill>
                  <a:prstClr val="black"/>
                </a:solidFill>
                <a:latin typeface="Huawei Sans" panose="020C0503030203020204" pitchFamily="34" charset="0"/>
              </a:rPr>
              <a:t>The egress LSR performs further processing based on the </a:t>
            </a:r>
            <a:r>
              <a:rPr lang="en-US" sz="1400" dirty="0" smtClean="0">
                <a:solidFill>
                  <a:prstClr val="black"/>
                </a:solidFill>
                <a:latin typeface="Huawei Sans" panose="020C0503030203020204" pitchFamily="34" charset="0"/>
              </a:rPr>
              <a:t>inner header </a:t>
            </a:r>
            <a:r>
              <a:rPr lang="en-US" sz="1400" dirty="0">
                <a:solidFill>
                  <a:prstClr val="black"/>
                </a:solidFill>
                <a:latin typeface="Huawei Sans" panose="020C0503030203020204" pitchFamily="34" charset="0"/>
              </a:rPr>
              <a:t>in the packet.</a:t>
            </a:r>
          </a:p>
        </p:txBody>
      </p:sp>
      <p:cxnSp>
        <p:nvCxnSpPr>
          <p:cNvPr id="4" name="直接箭头连接符 3"/>
          <p:cNvCxnSpPr/>
          <p:nvPr/>
        </p:nvCxnSpPr>
        <p:spPr bwMode="gray">
          <a:xfrm flipV="1">
            <a:off x="6943929" y="2527505"/>
            <a:ext cx="1851327" cy="1281857"/>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76" name="圆角矩形 75"/>
          <p:cNvSpPr/>
          <p:nvPr/>
        </p:nvSpPr>
        <p:spPr bwMode="gray">
          <a:xfrm>
            <a:off x="8819134" y="1453258"/>
            <a:ext cx="2929954" cy="3227195"/>
          </a:xfrm>
          <a:prstGeom prst="roundRect">
            <a:avLst>
              <a:gd name="adj" fmla="val 874"/>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marL="177800" indent="-177800" fontAlgn="ctr">
              <a:lnSpc>
                <a:spcPts val="2600"/>
              </a:lnSpc>
              <a:spcAft>
                <a:spcPts val="600"/>
              </a:spcAft>
              <a:buFont typeface="Arial" panose="020B0604020202020204" pitchFamily="34" charset="0"/>
              <a:buChar char="•"/>
            </a:pPr>
            <a:r>
              <a:rPr lang="en-US" sz="1400" dirty="0">
                <a:solidFill>
                  <a:prstClr val="black"/>
                </a:solidFill>
                <a:latin typeface="Huawei Sans" panose="020C0503030203020204" pitchFamily="34" charset="0"/>
              </a:rPr>
              <a:t>S = 1: The current label is the bottom label, and IP forwarding is performed for the packet.</a:t>
            </a:r>
          </a:p>
          <a:p>
            <a:pPr marL="177800" indent="-177800" fontAlgn="ctr">
              <a:lnSpc>
                <a:spcPts val="2600"/>
              </a:lnSpc>
              <a:spcAft>
                <a:spcPts val="600"/>
              </a:spcAft>
              <a:buFont typeface="Arial" panose="020B0604020202020204" pitchFamily="34" charset="0"/>
              <a:buChar char="•"/>
            </a:pPr>
            <a:r>
              <a:rPr lang="en-US" sz="1400" dirty="0">
                <a:solidFill>
                  <a:prstClr val="black"/>
                </a:solidFill>
                <a:latin typeface="Huawei Sans" panose="020C0503030203020204" pitchFamily="34" charset="0"/>
              </a:rPr>
              <a:t>S = 0: The current label is not the bottom label, and a lower-layer label exists. In this case, the packet is performed based on the lower-layer label.</a:t>
            </a:r>
          </a:p>
        </p:txBody>
      </p:sp>
      <p:sp>
        <p:nvSpPr>
          <p:cNvPr id="79" name="Oval 4"/>
          <p:cNvSpPr>
            <a:spLocks noChangeAspect="1"/>
          </p:cNvSpPr>
          <p:nvPr/>
        </p:nvSpPr>
        <p:spPr bwMode="gray">
          <a:xfrm>
            <a:off x="7704633" y="2934745"/>
            <a:ext cx="180000" cy="180000"/>
          </a:xfrm>
          <a:prstGeom prst="ellipse">
            <a:avLst/>
          </a:prstGeom>
          <a:solidFill>
            <a:srgbClr val="56C4D2"/>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200" b="1" dirty="0">
                <a:solidFill>
                  <a:schemeClr val="bg1"/>
                </a:solidFill>
                <a:latin typeface="Huawei Sans" panose="020C0503030203020204" pitchFamily="34" charset="0"/>
              </a:rPr>
              <a:t>9</a:t>
            </a:r>
          </a:p>
        </p:txBody>
      </p:sp>
      <p:grpSp>
        <p:nvGrpSpPr>
          <p:cNvPr id="56" name="组合 55"/>
          <p:cNvGrpSpPr/>
          <p:nvPr/>
        </p:nvGrpSpPr>
        <p:grpSpPr bwMode="gray">
          <a:xfrm>
            <a:off x="7686335" y="22102"/>
            <a:ext cx="4061165" cy="396000"/>
            <a:chOff x="7680956" y="35165"/>
            <a:chExt cx="4061165" cy="313443"/>
          </a:xfrm>
        </p:grpSpPr>
        <p:sp>
          <p:nvSpPr>
            <p:cNvPr id="73" name="五边形 72"/>
            <p:cNvSpPr/>
            <p:nvPr/>
          </p:nvSpPr>
          <p:spPr bwMode="gray">
            <a:xfrm>
              <a:off x="7680956" y="35165"/>
              <a:ext cx="1359635" cy="313443"/>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cs typeface="Huawei Sans" panose="020C0503030203020204" pitchFamily="34" charset="0"/>
                </a:rPr>
                <a:t>Basic Concepts</a:t>
              </a:r>
            </a:p>
          </p:txBody>
        </p:sp>
        <p:sp>
          <p:nvSpPr>
            <p:cNvPr id="75" name="燕尾形 74"/>
            <p:cNvSpPr/>
            <p:nvPr/>
          </p:nvSpPr>
          <p:spPr bwMode="gray">
            <a:xfrm>
              <a:off x="8919127" y="35165"/>
              <a:ext cx="1542336" cy="313443"/>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cs typeface="Huawei Sans" panose="020C0503030203020204" pitchFamily="34" charset="0"/>
                </a:rPr>
                <a:t>LSP Establishment</a:t>
              </a:r>
            </a:p>
          </p:txBody>
        </p:sp>
        <p:sp>
          <p:nvSpPr>
            <p:cNvPr id="81" name="燕尾形 80"/>
            <p:cNvSpPr/>
            <p:nvPr/>
          </p:nvSpPr>
          <p:spPr bwMode="gray">
            <a:xfrm>
              <a:off x="10339998" y="35165"/>
              <a:ext cx="1402123" cy="313443"/>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rPr>
                <a:t>Label-based Forwarding</a:t>
              </a:r>
            </a:p>
          </p:txBody>
        </p:sp>
      </p:grpSp>
      <p:sp>
        <p:nvSpPr>
          <p:cNvPr id="82" name="矩形 25"/>
          <p:cNvSpPr/>
          <p:nvPr/>
        </p:nvSpPr>
        <p:spPr bwMode="gray">
          <a:xfrm>
            <a:off x="10536912" y="5551269"/>
            <a:ext cx="1210588" cy="646331"/>
          </a:xfrm>
          <a:prstGeom prst="rect">
            <a:avLst/>
          </a:prstGeom>
        </p:spPr>
        <p:txBody>
          <a:bodyPr wrap="square">
            <a:noAutofit/>
          </a:bodyPr>
          <a:lstStyle/>
          <a:p>
            <a:pPr fontAlgn="ctr"/>
            <a:r>
              <a:rPr lang="en-US" sz="1200" dirty="0">
                <a:latin typeface="Huawei Sans" panose="020C0503030203020204" pitchFamily="34" charset="0"/>
              </a:rPr>
              <a:t>Note:</a:t>
            </a:r>
          </a:p>
          <a:p>
            <a:pPr fontAlgn="ctr"/>
            <a:r>
              <a:rPr lang="en-US" sz="1200" dirty="0">
                <a:latin typeface="Huawei Sans" panose="020C0503030203020204" pitchFamily="34" charset="0"/>
              </a:rPr>
              <a:t>NH=NEXTHOP</a:t>
            </a:r>
          </a:p>
          <a:p>
            <a:pPr fontAlgn="ctr"/>
            <a:r>
              <a:rPr lang="en-US" sz="1200" dirty="0">
                <a:latin typeface="Huawei Sans" panose="020C0503030203020204" pitchFamily="34" charset="0"/>
              </a:rPr>
              <a:t>IF=Interface</a:t>
            </a:r>
          </a:p>
        </p:txBody>
      </p:sp>
    </p:spTree>
    <p:extLst>
      <p:ext uri="{BB962C8B-B14F-4D97-AF65-F5344CB8AC3E}">
        <p14:creationId xmlns:p14="http://schemas.microsoft.com/office/powerpoint/2010/main" val="2512374894"/>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Detailed MPLS Packet Forwarding Process</a:t>
            </a:r>
            <a:endParaRPr lang="en-US" dirty="0"/>
          </a:p>
        </p:txBody>
      </p:sp>
      <p:sp>
        <p:nvSpPr>
          <p:cNvPr id="102" name="圆角矩形 101"/>
          <p:cNvSpPr/>
          <p:nvPr/>
        </p:nvSpPr>
        <p:spPr bwMode="gray">
          <a:xfrm>
            <a:off x="9184618" y="2619041"/>
            <a:ext cx="2562882" cy="748565"/>
          </a:xfrm>
          <a:prstGeom prst="roundRect">
            <a:avLst>
              <a:gd name="adj" fmla="val 874"/>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fontAlgn="ctr">
              <a:spcAft>
                <a:spcPts val="600"/>
              </a:spcAft>
            </a:pPr>
            <a:r>
              <a:rPr lang="en-US" sz="1400" dirty="0">
                <a:solidFill>
                  <a:prstClr val="black"/>
                </a:solidFill>
                <a:latin typeface="Huawei Sans" panose="020C0503030203020204" pitchFamily="34" charset="0"/>
              </a:rPr>
              <a:t>Performs further processing based on the </a:t>
            </a:r>
            <a:r>
              <a:rPr lang="en-US" sz="1400" dirty="0" smtClean="0">
                <a:solidFill>
                  <a:prstClr val="black"/>
                </a:solidFill>
                <a:latin typeface="Huawei Sans" panose="020C0503030203020204" pitchFamily="34" charset="0"/>
              </a:rPr>
              <a:t>inner </a:t>
            </a:r>
            <a:r>
              <a:rPr lang="en-US" sz="1400" dirty="0">
                <a:solidFill>
                  <a:prstClr val="black"/>
                </a:solidFill>
                <a:latin typeface="Huawei Sans" panose="020C0503030203020204" pitchFamily="34" charset="0"/>
              </a:rPr>
              <a:t>packet header.</a:t>
            </a:r>
          </a:p>
        </p:txBody>
      </p:sp>
      <p:grpSp>
        <p:nvGrpSpPr>
          <p:cNvPr id="94" name="组合 93"/>
          <p:cNvGrpSpPr/>
          <p:nvPr/>
        </p:nvGrpSpPr>
        <p:grpSpPr bwMode="gray">
          <a:xfrm>
            <a:off x="7686335" y="22102"/>
            <a:ext cx="4061165" cy="396000"/>
            <a:chOff x="7680956" y="35165"/>
            <a:chExt cx="4061165" cy="313443"/>
          </a:xfrm>
        </p:grpSpPr>
        <p:sp>
          <p:nvSpPr>
            <p:cNvPr id="95" name="五边形 94"/>
            <p:cNvSpPr/>
            <p:nvPr/>
          </p:nvSpPr>
          <p:spPr bwMode="gray">
            <a:xfrm>
              <a:off x="7680956" y="35165"/>
              <a:ext cx="1359635" cy="313443"/>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cs typeface="Huawei Sans" panose="020C0503030203020204" pitchFamily="34" charset="0"/>
                </a:rPr>
                <a:t>Basic Concepts</a:t>
              </a:r>
            </a:p>
          </p:txBody>
        </p:sp>
        <p:sp>
          <p:nvSpPr>
            <p:cNvPr id="96" name="燕尾形 95"/>
            <p:cNvSpPr/>
            <p:nvPr/>
          </p:nvSpPr>
          <p:spPr bwMode="gray">
            <a:xfrm>
              <a:off x="8919127" y="35165"/>
              <a:ext cx="1542336" cy="313443"/>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cs typeface="Huawei Sans" panose="020C0503030203020204" pitchFamily="34" charset="0"/>
                </a:rPr>
                <a:t>LSP Establishment</a:t>
              </a:r>
            </a:p>
          </p:txBody>
        </p:sp>
        <p:sp>
          <p:nvSpPr>
            <p:cNvPr id="97" name="燕尾形 96"/>
            <p:cNvSpPr/>
            <p:nvPr/>
          </p:nvSpPr>
          <p:spPr bwMode="gray">
            <a:xfrm>
              <a:off x="10339998" y="35165"/>
              <a:ext cx="1402123" cy="313443"/>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rPr>
                <a:t>Label-based Forwarding</a:t>
              </a:r>
            </a:p>
          </p:txBody>
        </p:sp>
      </p:grpSp>
      <p:sp>
        <p:nvSpPr>
          <p:cNvPr id="98" name="矩形 25"/>
          <p:cNvSpPr/>
          <p:nvPr/>
        </p:nvSpPr>
        <p:spPr bwMode="gray">
          <a:xfrm>
            <a:off x="10536912" y="5551269"/>
            <a:ext cx="1210588" cy="646331"/>
          </a:xfrm>
          <a:prstGeom prst="rect">
            <a:avLst/>
          </a:prstGeom>
        </p:spPr>
        <p:txBody>
          <a:bodyPr wrap="square">
            <a:noAutofit/>
          </a:bodyPr>
          <a:lstStyle/>
          <a:p>
            <a:pPr fontAlgn="ctr"/>
            <a:r>
              <a:rPr lang="en-US" sz="1200" dirty="0">
                <a:latin typeface="Huawei Sans" panose="020C0503030203020204" pitchFamily="34" charset="0"/>
              </a:rPr>
              <a:t>Note:</a:t>
            </a:r>
          </a:p>
          <a:p>
            <a:pPr fontAlgn="ctr"/>
            <a:r>
              <a:rPr lang="en-US" sz="1200" dirty="0">
                <a:latin typeface="Huawei Sans" panose="020C0503030203020204" pitchFamily="34" charset="0"/>
              </a:rPr>
              <a:t>NH=NEXTHOP</a:t>
            </a:r>
          </a:p>
          <a:p>
            <a:pPr fontAlgn="ctr"/>
            <a:r>
              <a:rPr lang="en-US" sz="1200" dirty="0">
                <a:latin typeface="Huawei Sans" panose="020C0503030203020204" pitchFamily="34" charset="0"/>
              </a:rPr>
              <a:t>IF=Interface</a:t>
            </a:r>
          </a:p>
        </p:txBody>
      </p:sp>
      <p:sp>
        <p:nvSpPr>
          <p:cNvPr id="99" name="矩形 98"/>
          <p:cNvSpPr/>
          <p:nvPr/>
        </p:nvSpPr>
        <p:spPr bwMode="gray">
          <a:xfrm>
            <a:off x="1209259" y="3535008"/>
            <a:ext cx="2199367" cy="805540"/>
          </a:xfrm>
          <a:prstGeom prst="rect">
            <a:avLst/>
          </a:prstGeom>
          <a:solidFill>
            <a:schemeClr val="bg1">
              <a:lumMod val="95000"/>
            </a:schemeClr>
          </a:solidFill>
          <a:ln>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 name="矩形 102"/>
          <p:cNvSpPr/>
          <p:nvPr/>
        </p:nvSpPr>
        <p:spPr bwMode="gray">
          <a:xfrm>
            <a:off x="3496623" y="3535008"/>
            <a:ext cx="5322511" cy="805540"/>
          </a:xfrm>
          <a:prstGeom prst="rect">
            <a:avLst/>
          </a:prstGeom>
          <a:solidFill>
            <a:schemeClr val="bg1">
              <a:lumMod val="95000"/>
            </a:schemeClr>
          </a:solidFill>
          <a:ln>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 name="矩形 103"/>
          <p:cNvSpPr/>
          <p:nvPr/>
        </p:nvSpPr>
        <p:spPr bwMode="gray">
          <a:xfrm>
            <a:off x="1469798" y="1266132"/>
            <a:ext cx="6414836" cy="2096726"/>
          </a:xfrm>
          <a:prstGeom prst="rect">
            <a:avLst/>
          </a:prstGeom>
          <a:solidFill>
            <a:schemeClr val="bg1">
              <a:lumMod val="95000"/>
            </a:schemeClr>
          </a:solidFill>
          <a:ln>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5" name="直接连接符 104"/>
          <p:cNvCxnSpPr>
            <a:stCxn id="143" idx="3"/>
            <a:endCxn id="108" idx="1"/>
          </p:cNvCxnSpPr>
          <p:nvPr/>
        </p:nvCxnSpPr>
        <p:spPr bwMode="gray">
          <a:xfrm>
            <a:off x="2996615" y="5460627"/>
            <a:ext cx="1652419"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06" name="直接连接符 105"/>
          <p:cNvCxnSpPr>
            <a:endCxn id="143" idx="1"/>
          </p:cNvCxnSpPr>
          <p:nvPr/>
        </p:nvCxnSpPr>
        <p:spPr bwMode="gray">
          <a:xfrm>
            <a:off x="1975154" y="5460627"/>
            <a:ext cx="481461"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07" name="直接连接符 106"/>
          <p:cNvCxnSpPr>
            <a:stCxn id="108" idx="3"/>
            <a:endCxn id="110" idx="1"/>
          </p:cNvCxnSpPr>
          <p:nvPr/>
        </p:nvCxnSpPr>
        <p:spPr bwMode="gray">
          <a:xfrm>
            <a:off x="5189034" y="5460627"/>
            <a:ext cx="1652419"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pic>
        <p:nvPicPr>
          <p:cNvPr id="108" name="图片 10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4649034" y="5239227"/>
            <a:ext cx="540000" cy="442800"/>
          </a:xfrm>
          <a:prstGeom prst="rect">
            <a:avLst/>
          </a:prstGeom>
        </p:spPr>
      </p:pic>
      <p:cxnSp>
        <p:nvCxnSpPr>
          <p:cNvPr id="109" name="直接连接符 108"/>
          <p:cNvCxnSpPr>
            <a:stCxn id="110" idx="3"/>
          </p:cNvCxnSpPr>
          <p:nvPr/>
        </p:nvCxnSpPr>
        <p:spPr bwMode="gray">
          <a:xfrm>
            <a:off x="7381453" y="5460627"/>
            <a:ext cx="360000"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pic>
        <p:nvPicPr>
          <p:cNvPr id="110" name="图片 10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6841453" y="5239227"/>
            <a:ext cx="540000" cy="442800"/>
          </a:xfrm>
          <a:prstGeom prst="rect">
            <a:avLst/>
          </a:prstGeom>
        </p:spPr>
      </p:pic>
      <p:cxnSp>
        <p:nvCxnSpPr>
          <p:cNvPr id="111" name="直接连接符 110"/>
          <p:cNvCxnSpPr/>
          <p:nvPr/>
        </p:nvCxnSpPr>
        <p:spPr bwMode="gray">
          <a:xfrm rot="5400000">
            <a:off x="7472942" y="5460627"/>
            <a:ext cx="540000"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112" name="文本框 111"/>
          <p:cNvSpPr txBox="1"/>
          <p:nvPr/>
        </p:nvSpPr>
        <p:spPr bwMode="gray">
          <a:xfrm>
            <a:off x="2049207" y="5420321"/>
            <a:ext cx="505514" cy="316392"/>
          </a:xfrm>
          <a:prstGeom prst="rect">
            <a:avLst/>
          </a:prstGeom>
          <a:noFill/>
          <a:ln w="9525">
            <a:noFill/>
            <a:miter lim="800000"/>
            <a:headEnd/>
            <a:tailEnd/>
          </a:ln>
        </p:spPr>
        <p:txBody>
          <a:bodyPr wrap="square" lIns="99980" tIns="49986" rIns="99980" bIns="49986" rtlCol="0">
            <a:spAutoFit/>
          </a:bodyPr>
          <a:lstStyle/>
          <a:p>
            <a:pPr algn="ctr" defTabSz="1001649" eaLnBrk="0" hangingPunct="0"/>
            <a:r>
              <a:rPr lang="en-US" altLang="zh-CN" sz="1400" dirty="0">
                <a:latin typeface="Huawei Sans" panose="020C0503030203020204" pitchFamily="34" charset="0"/>
                <a:ea typeface="方正兰亭黑简体" panose="02000000000000000000" pitchFamily="2" charset="-122"/>
                <a:cs typeface="Huawei Sans" panose="020C0503030203020204" pitchFamily="34" charset="0"/>
              </a:rPr>
              <a:t>IF</a:t>
            </a:r>
            <a:r>
              <a:rPr lang="en-US" altLang="zh-CN" sz="1400" dirty="0" smtClean="0">
                <a:latin typeface="Huawei Sans" panose="020C0503030203020204" pitchFamily="34" charset="0"/>
                <a:ea typeface="方正兰亭黑简体" panose="02000000000000000000" pitchFamily="2" charset="-122"/>
                <a:cs typeface="Huawei Sans" panose="020C0503030203020204" pitchFamily="34" charset="0"/>
              </a:rPr>
              <a:t>1</a:t>
            </a:r>
            <a:endParaRPr lang="zh-CN" altLang="en-US" sz="1400" dirty="0" smtClean="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13" name="文本框 112"/>
          <p:cNvSpPr txBox="1"/>
          <p:nvPr/>
        </p:nvSpPr>
        <p:spPr bwMode="gray">
          <a:xfrm>
            <a:off x="7760729" y="5302431"/>
            <a:ext cx="1058405" cy="316392"/>
          </a:xfrm>
          <a:prstGeom prst="rect">
            <a:avLst/>
          </a:prstGeom>
          <a:noFill/>
          <a:ln w="9525">
            <a:noFill/>
            <a:miter lim="800000"/>
            <a:headEnd/>
            <a:tailEnd/>
          </a:ln>
        </p:spPr>
        <p:txBody>
          <a:bodyPr wrap="square" lIns="99980" tIns="49986" rIns="99980" bIns="49986" rtlCol="0">
            <a:spAutoFit/>
          </a:bodyPr>
          <a:lstStyle/>
          <a:p>
            <a:pPr algn="ctr" defTabSz="1001649" eaLnBrk="0" hangingPunct="0"/>
            <a:r>
              <a:rPr lang="en-US" altLang="zh-CN" sz="1400" dirty="0" smtClean="0">
                <a:latin typeface="Huawei Sans" panose="020C0503030203020204" pitchFamily="34" charset="0"/>
                <a:ea typeface="方正兰亭黑简体" panose="02000000000000000000" pitchFamily="2" charset="-122"/>
                <a:cs typeface="Huawei Sans" panose="020C0503030203020204" pitchFamily="34" charset="0"/>
              </a:rPr>
              <a:t>3.3.3.1/24</a:t>
            </a:r>
            <a:endParaRPr lang="zh-CN" altLang="en-US" sz="1400" dirty="0" smtClean="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14" name="文本框 113"/>
          <p:cNvSpPr txBox="1"/>
          <p:nvPr/>
        </p:nvSpPr>
        <p:spPr bwMode="gray">
          <a:xfrm>
            <a:off x="2331994" y="4587167"/>
            <a:ext cx="1003418" cy="316392"/>
          </a:xfrm>
          <a:prstGeom prst="rect">
            <a:avLst/>
          </a:prstGeom>
          <a:noFill/>
          <a:ln w="9525">
            <a:noFill/>
            <a:miter lim="800000"/>
            <a:headEnd/>
            <a:tailEnd/>
          </a:ln>
        </p:spPr>
        <p:txBody>
          <a:bodyPr wrap="square" lIns="99980" tIns="49986" rIns="99980" bIns="49986" rtlCol="0">
            <a:spAutoFit/>
          </a:bodyPr>
          <a:lstStyle/>
          <a:p>
            <a:pPr algn="ctr" defTabSz="1001649" eaLnBrk="0" hangingPunct="0"/>
            <a:r>
              <a:rPr lang="en-US" altLang="zh-CN" sz="1400" b="1" dirty="0" smtClean="0">
                <a:latin typeface="Huawei Sans" panose="020C0503030203020204" pitchFamily="34" charset="0"/>
                <a:ea typeface="方正兰亭黑简体" panose="02000000000000000000" pitchFamily="2" charset="-122"/>
                <a:cs typeface="Huawei Sans" panose="020C0503030203020204" pitchFamily="34" charset="0"/>
              </a:rPr>
              <a:t>Push</a:t>
            </a:r>
            <a:endParaRPr lang="zh-CN" altLang="en-US" sz="1400" b="1" dirty="0" smtClean="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15" name="矩形 114"/>
          <p:cNvSpPr/>
          <p:nvPr/>
        </p:nvSpPr>
        <p:spPr bwMode="gray">
          <a:xfrm>
            <a:off x="1469798" y="4742418"/>
            <a:ext cx="900000" cy="266881"/>
          </a:xfrm>
          <a:prstGeom prst="rect">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smtClean="0">
                <a:solidFill>
                  <a:schemeClr val="tx1"/>
                </a:solidFill>
              </a:rPr>
              <a:t>IP: 3.3.3.1</a:t>
            </a:r>
            <a:endParaRPr lang="zh-CN" altLang="en-US" sz="1200" dirty="0">
              <a:solidFill>
                <a:schemeClr val="tx1"/>
              </a:solidFill>
            </a:endParaRPr>
          </a:p>
        </p:txBody>
      </p:sp>
      <p:cxnSp>
        <p:nvCxnSpPr>
          <p:cNvPr id="116" name="直接箭头连接符 115"/>
          <p:cNvCxnSpPr/>
          <p:nvPr/>
        </p:nvCxnSpPr>
        <p:spPr bwMode="gray">
          <a:xfrm>
            <a:off x="1552890" y="5081369"/>
            <a:ext cx="805816" cy="0"/>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17" name="直接箭头连接符 116"/>
          <p:cNvCxnSpPr/>
          <p:nvPr/>
        </p:nvCxnSpPr>
        <p:spPr bwMode="gray">
          <a:xfrm>
            <a:off x="3268253" y="5081369"/>
            <a:ext cx="1260000" cy="0"/>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18" name="矩形 117"/>
          <p:cNvSpPr/>
          <p:nvPr/>
        </p:nvSpPr>
        <p:spPr bwMode="gray">
          <a:xfrm>
            <a:off x="3549432" y="4742418"/>
            <a:ext cx="900000" cy="266881"/>
          </a:xfrm>
          <a:prstGeom prst="rect">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smtClean="0">
                <a:solidFill>
                  <a:schemeClr val="tx1"/>
                </a:solidFill>
              </a:rPr>
              <a:t>IP: 3.3.3.1</a:t>
            </a:r>
            <a:endParaRPr lang="zh-CN" altLang="en-US" sz="1200" dirty="0">
              <a:solidFill>
                <a:schemeClr val="tx1"/>
              </a:solidFill>
            </a:endParaRPr>
          </a:p>
        </p:txBody>
      </p:sp>
      <p:sp>
        <p:nvSpPr>
          <p:cNvPr id="119" name="矩形 118"/>
          <p:cNvSpPr/>
          <p:nvPr/>
        </p:nvSpPr>
        <p:spPr bwMode="gray">
          <a:xfrm>
            <a:off x="3232902" y="4742418"/>
            <a:ext cx="323099" cy="266881"/>
          </a:xfrm>
          <a:prstGeom prst="rect">
            <a:avLst/>
          </a:prstGeom>
          <a:solidFill>
            <a:srgbClr val="FFFFCC"/>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smtClean="0">
                <a:solidFill>
                  <a:schemeClr val="tx1"/>
                </a:solidFill>
              </a:rPr>
              <a:t>Z</a:t>
            </a:r>
            <a:endParaRPr lang="zh-CN" altLang="en-US" sz="1200" dirty="0">
              <a:solidFill>
                <a:schemeClr val="tx1"/>
              </a:solidFill>
            </a:endParaRPr>
          </a:p>
        </p:txBody>
      </p:sp>
      <p:cxnSp>
        <p:nvCxnSpPr>
          <p:cNvPr id="120" name="直接箭头连接符 119"/>
          <p:cNvCxnSpPr/>
          <p:nvPr/>
        </p:nvCxnSpPr>
        <p:spPr bwMode="gray">
          <a:xfrm>
            <a:off x="5419134" y="5081369"/>
            <a:ext cx="1260000" cy="0"/>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21" name="矩形 120"/>
          <p:cNvSpPr/>
          <p:nvPr/>
        </p:nvSpPr>
        <p:spPr bwMode="gray">
          <a:xfrm>
            <a:off x="5725823" y="4742418"/>
            <a:ext cx="900000" cy="266881"/>
          </a:xfrm>
          <a:prstGeom prst="rect">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smtClean="0">
                <a:solidFill>
                  <a:schemeClr val="tx1"/>
                </a:solidFill>
              </a:rPr>
              <a:t>IP: 3.3.3.1</a:t>
            </a:r>
            <a:endParaRPr lang="zh-CN" altLang="en-US" sz="1200" dirty="0">
              <a:solidFill>
                <a:schemeClr val="tx1"/>
              </a:solidFill>
            </a:endParaRPr>
          </a:p>
        </p:txBody>
      </p:sp>
      <p:sp>
        <p:nvSpPr>
          <p:cNvPr id="122" name="矩形 121"/>
          <p:cNvSpPr/>
          <p:nvPr/>
        </p:nvSpPr>
        <p:spPr bwMode="gray">
          <a:xfrm>
            <a:off x="5403116" y="4742417"/>
            <a:ext cx="324000" cy="271373"/>
          </a:xfrm>
          <a:prstGeom prst="rect">
            <a:avLst/>
          </a:prstGeom>
          <a:solidFill>
            <a:srgbClr val="FFFFCC"/>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tx1"/>
                </a:solidFill>
              </a:rPr>
              <a:t>Y</a:t>
            </a:r>
            <a:endParaRPr lang="zh-CN" altLang="en-US" sz="1400" dirty="0">
              <a:solidFill>
                <a:schemeClr val="tx1"/>
              </a:solidFill>
            </a:endParaRPr>
          </a:p>
        </p:txBody>
      </p:sp>
      <p:sp>
        <p:nvSpPr>
          <p:cNvPr id="123" name="矩形 122"/>
          <p:cNvSpPr/>
          <p:nvPr/>
        </p:nvSpPr>
        <p:spPr bwMode="gray">
          <a:xfrm>
            <a:off x="7437849" y="4742418"/>
            <a:ext cx="900000" cy="266881"/>
          </a:xfrm>
          <a:prstGeom prst="rect">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smtClean="0">
                <a:solidFill>
                  <a:schemeClr val="tx1"/>
                </a:solidFill>
              </a:rPr>
              <a:t>IP: 3.3.3.1</a:t>
            </a:r>
            <a:endParaRPr lang="zh-CN" altLang="en-US" sz="1200" dirty="0">
              <a:solidFill>
                <a:schemeClr val="tx1"/>
              </a:solidFill>
            </a:endParaRPr>
          </a:p>
        </p:txBody>
      </p:sp>
      <p:cxnSp>
        <p:nvCxnSpPr>
          <p:cNvPr id="124" name="直接箭头连接符 123"/>
          <p:cNvCxnSpPr/>
          <p:nvPr/>
        </p:nvCxnSpPr>
        <p:spPr bwMode="gray">
          <a:xfrm>
            <a:off x="7520941" y="5081369"/>
            <a:ext cx="805816" cy="0"/>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25" name="文本框 124"/>
          <p:cNvSpPr txBox="1"/>
          <p:nvPr/>
        </p:nvSpPr>
        <p:spPr bwMode="gray">
          <a:xfrm>
            <a:off x="4533590" y="4587625"/>
            <a:ext cx="1003418" cy="316392"/>
          </a:xfrm>
          <a:prstGeom prst="rect">
            <a:avLst/>
          </a:prstGeom>
          <a:noFill/>
          <a:ln w="9525">
            <a:noFill/>
            <a:miter lim="800000"/>
            <a:headEnd/>
            <a:tailEnd/>
          </a:ln>
        </p:spPr>
        <p:txBody>
          <a:bodyPr wrap="square" lIns="99980" tIns="49986" rIns="99980" bIns="49986" rtlCol="0">
            <a:spAutoFit/>
          </a:bodyPr>
          <a:lstStyle/>
          <a:p>
            <a:pPr algn="ctr" defTabSz="1001649" eaLnBrk="0" hangingPunct="0"/>
            <a:r>
              <a:rPr lang="en-US" altLang="zh-CN" sz="1400" b="1" dirty="0" smtClean="0">
                <a:latin typeface="Huawei Sans" panose="020C0503030203020204" pitchFamily="34" charset="0"/>
                <a:ea typeface="方正兰亭黑简体" panose="02000000000000000000" pitchFamily="2" charset="-122"/>
                <a:cs typeface="Huawei Sans" panose="020C0503030203020204" pitchFamily="34" charset="0"/>
              </a:rPr>
              <a:t>Swap</a:t>
            </a:r>
            <a:endParaRPr lang="zh-CN" altLang="en-US" sz="1400" b="1" dirty="0" smtClean="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26" name="文本框 125"/>
          <p:cNvSpPr txBox="1"/>
          <p:nvPr/>
        </p:nvSpPr>
        <p:spPr bwMode="gray">
          <a:xfrm>
            <a:off x="2284248" y="5773679"/>
            <a:ext cx="888052" cy="316392"/>
          </a:xfrm>
          <a:prstGeom prst="rect">
            <a:avLst/>
          </a:prstGeom>
          <a:noFill/>
          <a:ln w="9525">
            <a:noFill/>
            <a:miter lim="800000"/>
            <a:headEnd/>
            <a:tailEnd/>
          </a:ln>
        </p:spPr>
        <p:txBody>
          <a:bodyPr wrap="square" lIns="99980" tIns="49986" rIns="99980" bIns="49986" rtlCol="0">
            <a:spAutoFit/>
          </a:bodyPr>
          <a:lstStyle/>
          <a:p>
            <a:pPr algn="ctr" defTabSz="1001649" eaLnBrk="0" hangingPunct="0"/>
            <a:r>
              <a:rPr lang="en-US" altLang="zh-CN" sz="1400" b="1" dirty="0" smtClean="0">
                <a:latin typeface="Huawei Sans" panose="020C0503030203020204" pitchFamily="34" charset="0"/>
                <a:ea typeface="方正兰亭黑简体" panose="02000000000000000000" pitchFamily="2" charset="-122"/>
                <a:cs typeface="Huawei Sans" panose="020C0503030203020204" pitchFamily="34" charset="0"/>
              </a:rPr>
              <a:t>Ingress</a:t>
            </a:r>
            <a:endParaRPr lang="zh-CN" altLang="en-US" sz="1400" b="1" dirty="0" smtClean="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27" name="文本框 126"/>
          <p:cNvSpPr txBox="1"/>
          <p:nvPr/>
        </p:nvSpPr>
        <p:spPr bwMode="gray">
          <a:xfrm>
            <a:off x="4492492" y="5773679"/>
            <a:ext cx="888052" cy="316392"/>
          </a:xfrm>
          <a:prstGeom prst="rect">
            <a:avLst/>
          </a:prstGeom>
          <a:noFill/>
          <a:ln w="9525">
            <a:noFill/>
            <a:miter lim="800000"/>
            <a:headEnd/>
            <a:tailEnd/>
          </a:ln>
        </p:spPr>
        <p:txBody>
          <a:bodyPr wrap="square" lIns="99980" tIns="49986" rIns="99980" bIns="49986" rtlCol="0">
            <a:spAutoFit/>
          </a:bodyPr>
          <a:lstStyle/>
          <a:p>
            <a:pPr algn="ctr" defTabSz="1001649" eaLnBrk="0" hangingPunct="0"/>
            <a:r>
              <a:rPr lang="en-US" altLang="zh-CN" sz="1400" b="1" dirty="0" smtClean="0">
                <a:latin typeface="Huawei Sans" panose="020C0503030203020204" pitchFamily="34" charset="0"/>
                <a:ea typeface="方正兰亭黑简体" panose="02000000000000000000" pitchFamily="2" charset="-122"/>
                <a:cs typeface="Huawei Sans" panose="020C0503030203020204" pitchFamily="34" charset="0"/>
              </a:rPr>
              <a:t>Transit</a:t>
            </a:r>
            <a:endParaRPr lang="zh-CN" altLang="en-US" sz="1400" b="1" dirty="0" smtClean="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28" name="文本框 127"/>
          <p:cNvSpPr txBox="1"/>
          <p:nvPr/>
        </p:nvSpPr>
        <p:spPr bwMode="gray">
          <a:xfrm>
            <a:off x="6668398" y="5773679"/>
            <a:ext cx="888052" cy="316392"/>
          </a:xfrm>
          <a:prstGeom prst="rect">
            <a:avLst/>
          </a:prstGeom>
          <a:noFill/>
          <a:ln w="9525">
            <a:noFill/>
            <a:miter lim="800000"/>
            <a:headEnd/>
            <a:tailEnd/>
          </a:ln>
        </p:spPr>
        <p:txBody>
          <a:bodyPr wrap="square" lIns="99980" tIns="49986" rIns="99980" bIns="49986" rtlCol="0">
            <a:spAutoFit/>
          </a:bodyPr>
          <a:lstStyle/>
          <a:p>
            <a:pPr algn="ctr" defTabSz="1001649" eaLnBrk="0" hangingPunct="0"/>
            <a:r>
              <a:rPr lang="en-US" altLang="zh-CN" sz="1400" b="1" dirty="0" smtClean="0">
                <a:latin typeface="Huawei Sans" panose="020C0503030203020204" pitchFamily="34" charset="0"/>
                <a:ea typeface="方正兰亭黑简体" panose="02000000000000000000" pitchFamily="2" charset="-122"/>
                <a:cs typeface="Huawei Sans" panose="020C0503030203020204" pitchFamily="34" charset="0"/>
              </a:rPr>
              <a:t>Egress</a:t>
            </a:r>
            <a:endParaRPr lang="zh-CN" altLang="en-US" sz="1400" b="1" dirty="0" smtClean="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29" name="文本框 128"/>
          <p:cNvSpPr txBox="1"/>
          <p:nvPr/>
        </p:nvSpPr>
        <p:spPr bwMode="gray">
          <a:xfrm>
            <a:off x="2899911" y="5420321"/>
            <a:ext cx="505514" cy="316392"/>
          </a:xfrm>
          <a:prstGeom prst="rect">
            <a:avLst/>
          </a:prstGeom>
          <a:noFill/>
          <a:ln w="9525">
            <a:noFill/>
            <a:miter lim="800000"/>
            <a:headEnd/>
            <a:tailEnd/>
          </a:ln>
        </p:spPr>
        <p:txBody>
          <a:bodyPr wrap="square" lIns="99980" tIns="49986" rIns="99980" bIns="49986" rtlCol="0">
            <a:spAutoFit/>
          </a:bodyPr>
          <a:lstStyle/>
          <a:p>
            <a:pPr algn="ctr" defTabSz="1001649" eaLnBrk="0" hangingPunct="0"/>
            <a:r>
              <a:rPr lang="en-US" altLang="zh-CN" sz="1400" dirty="0" smtClean="0">
                <a:latin typeface="Huawei Sans" panose="020C0503030203020204" pitchFamily="34" charset="0"/>
                <a:ea typeface="方正兰亭黑简体" panose="02000000000000000000" pitchFamily="2" charset="-122"/>
                <a:cs typeface="Huawei Sans" panose="020C0503030203020204" pitchFamily="34" charset="0"/>
              </a:rPr>
              <a:t>IF</a:t>
            </a:r>
            <a:r>
              <a:rPr lang="en-US" altLang="zh-CN" sz="1400" dirty="0">
                <a:latin typeface="Huawei Sans" panose="020C0503030203020204" pitchFamily="34" charset="0"/>
                <a:ea typeface="方正兰亭黑简体" panose="02000000000000000000" pitchFamily="2" charset="-122"/>
                <a:cs typeface="Huawei Sans" panose="020C0503030203020204" pitchFamily="34" charset="0"/>
              </a:rPr>
              <a:t>2</a:t>
            </a:r>
            <a:endParaRPr lang="zh-CN" altLang="en-US" sz="1400" dirty="0" smtClean="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30" name="文本框 129"/>
          <p:cNvSpPr txBox="1"/>
          <p:nvPr/>
        </p:nvSpPr>
        <p:spPr bwMode="gray">
          <a:xfrm>
            <a:off x="4263748" y="5420321"/>
            <a:ext cx="505514" cy="316392"/>
          </a:xfrm>
          <a:prstGeom prst="rect">
            <a:avLst/>
          </a:prstGeom>
          <a:noFill/>
          <a:ln w="9525">
            <a:noFill/>
            <a:miter lim="800000"/>
            <a:headEnd/>
            <a:tailEnd/>
          </a:ln>
        </p:spPr>
        <p:txBody>
          <a:bodyPr wrap="square" lIns="99980" tIns="49986" rIns="99980" bIns="49986" rtlCol="0">
            <a:spAutoFit/>
          </a:bodyPr>
          <a:lstStyle/>
          <a:p>
            <a:pPr algn="ctr" defTabSz="1001649" eaLnBrk="0" hangingPunct="0"/>
            <a:r>
              <a:rPr lang="en-US" altLang="zh-CN" sz="1400" dirty="0">
                <a:latin typeface="Huawei Sans" panose="020C0503030203020204" pitchFamily="34" charset="0"/>
                <a:ea typeface="方正兰亭黑简体" panose="02000000000000000000" pitchFamily="2" charset="-122"/>
                <a:cs typeface="Huawei Sans" panose="020C0503030203020204" pitchFamily="34" charset="0"/>
              </a:rPr>
              <a:t>IF</a:t>
            </a:r>
            <a:r>
              <a:rPr lang="en-US" altLang="zh-CN" sz="1400" dirty="0" smtClean="0">
                <a:latin typeface="Huawei Sans" panose="020C0503030203020204" pitchFamily="34" charset="0"/>
                <a:ea typeface="方正兰亭黑简体" panose="02000000000000000000" pitchFamily="2" charset="-122"/>
                <a:cs typeface="Huawei Sans" panose="020C0503030203020204" pitchFamily="34" charset="0"/>
              </a:rPr>
              <a:t>1</a:t>
            </a:r>
            <a:endParaRPr lang="zh-CN" altLang="en-US" sz="1400" dirty="0" smtClean="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31" name="文本框 130"/>
          <p:cNvSpPr txBox="1"/>
          <p:nvPr/>
        </p:nvSpPr>
        <p:spPr bwMode="gray">
          <a:xfrm>
            <a:off x="5114452" y="5420321"/>
            <a:ext cx="505514" cy="316392"/>
          </a:xfrm>
          <a:prstGeom prst="rect">
            <a:avLst/>
          </a:prstGeom>
          <a:noFill/>
          <a:ln w="9525">
            <a:noFill/>
            <a:miter lim="800000"/>
            <a:headEnd/>
            <a:tailEnd/>
          </a:ln>
        </p:spPr>
        <p:txBody>
          <a:bodyPr wrap="square" lIns="99980" tIns="49986" rIns="99980" bIns="49986" rtlCol="0">
            <a:spAutoFit/>
          </a:bodyPr>
          <a:lstStyle/>
          <a:p>
            <a:pPr algn="ctr" defTabSz="1001649" eaLnBrk="0" hangingPunct="0"/>
            <a:r>
              <a:rPr lang="en-US" altLang="zh-CN" sz="1400" dirty="0" smtClean="0">
                <a:latin typeface="Huawei Sans" panose="020C0503030203020204" pitchFamily="34" charset="0"/>
                <a:ea typeface="方正兰亭黑简体" panose="02000000000000000000" pitchFamily="2" charset="-122"/>
                <a:cs typeface="Huawei Sans" panose="020C0503030203020204" pitchFamily="34" charset="0"/>
              </a:rPr>
              <a:t>IF</a:t>
            </a:r>
            <a:r>
              <a:rPr lang="en-US" altLang="zh-CN" sz="1400" dirty="0">
                <a:latin typeface="Huawei Sans" panose="020C0503030203020204" pitchFamily="34" charset="0"/>
                <a:ea typeface="方正兰亭黑简体" panose="02000000000000000000" pitchFamily="2" charset="-122"/>
                <a:cs typeface="Huawei Sans" panose="020C0503030203020204" pitchFamily="34" charset="0"/>
              </a:rPr>
              <a:t>2</a:t>
            </a:r>
            <a:endParaRPr lang="zh-CN" altLang="en-US" sz="1400" dirty="0" smtClean="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32" name="文本框 131"/>
          <p:cNvSpPr txBox="1"/>
          <p:nvPr/>
        </p:nvSpPr>
        <p:spPr bwMode="gray">
          <a:xfrm>
            <a:off x="6438415" y="5420321"/>
            <a:ext cx="505514" cy="316392"/>
          </a:xfrm>
          <a:prstGeom prst="rect">
            <a:avLst/>
          </a:prstGeom>
          <a:noFill/>
          <a:ln w="9525">
            <a:noFill/>
            <a:miter lim="800000"/>
            <a:headEnd/>
            <a:tailEnd/>
          </a:ln>
        </p:spPr>
        <p:txBody>
          <a:bodyPr wrap="square" lIns="99980" tIns="49986" rIns="99980" bIns="49986" rtlCol="0">
            <a:spAutoFit/>
          </a:bodyPr>
          <a:lstStyle/>
          <a:p>
            <a:pPr algn="ctr" defTabSz="1001649" eaLnBrk="0" hangingPunct="0"/>
            <a:r>
              <a:rPr lang="en-US" altLang="zh-CN" sz="1400" dirty="0">
                <a:latin typeface="Huawei Sans" panose="020C0503030203020204" pitchFamily="34" charset="0"/>
                <a:ea typeface="方正兰亭黑简体" panose="02000000000000000000" pitchFamily="2" charset="-122"/>
                <a:cs typeface="Huawei Sans" panose="020C0503030203020204" pitchFamily="34" charset="0"/>
              </a:rPr>
              <a:t>IF</a:t>
            </a:r>
            <a:r>
              <a:rPr lang="en-US" altLang="zh-CN" sz="1400" dirty="0" smtClean="0">
                <a:latin typeface="Huawei Sans" panose="020C0503030203020204" pitchFamily="34" charset="0"/>
                <a:ea typeface="方正兰亭黑简体" panose="02000000000000000000" pitchFamily="2" charset="-122"/>
                <a:cs typeface="Huawei Sans" panose="020C0503030203020204" pitchFamily="34" charset="0"/>
              </a:rPr>
              <a:t>1</a:t>
            </a:r>
            <a:endParaRPr lang="zh-CN" altLang="en-US" sz="1400" dirty="0" smtClean="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33" name="文本框 132"/>
          <p:cNvSpPr txBox="1"/>
          <p:nvPr/>
        </p:nvSpPr>
        <p:spPr bwMode="gray">
          <a:xfrm>
            <a:off x="7289119" y="5420321"/>
            <a:ext cx="505514" cy="316392"/>
          </a:xfrm>
          <a:prstGeom prst="rect">
            <a:avLst/>
          </a:prstGeom>
          <a:noFill/>
          <a:ln w="9525">
            <a:noFill/>
            <a:miter lim="800000"/>
            <a:headEnd/>
            <a:tailEnd/>
          </a:ln>
        </p:spPr>
        <p:txBody>
          <a:bodyPr wrap="square" lIns="99980" tIns="49986" rIns="99980" bIns="49986" rtlCol="0">
            <a:spAutoFit/>
          </a:bodyPr>
          <a:lstStyle/>
          <a:p>
            <a:pPr algn="ctr" defTabSz="1001649" eaLnBrk="0" hangingPunct="0"/>
            <a:r>
              <a:rPr lang="en-US" altLang="zh-CN" sz="1400" dirty="0" smtClean="0">
                <a:latin typeface="Huawei Sans" panose="020C0503030203020204" pitchFamily="34" charset="0"/>
                <a:ea typeface="方正兰亭黑简体" panose="02000000000000000000" pitchFamily="2" charset="-122"/>
                <a:cs typeface="Huawei Sans" panose="020C0503030203020204" pitchFamily="34" charset="0"/>
              </a:rPr>
              <a:t>IF</a:t>
            </a:r>
            <a:r>
              <a:rPr lang="en-US" altLang="zh-CN" sz="1400" dirty="0">
                <a:latin typeface="Huawei Sans" panose="020C0503030203020204" pitchFamily="34" charset="0"/>
                <a:ea typeface="方正兰亭黑简体" panose="02000000000000000000" pitchFamily="2" charset="-122"/>
                <a:cs typeface="Huawei Sans" panose="020C0503030203020204" pitchFamily="34" charset="0"/>
              </a:rPr>
              <a:t>2</a:t>
            </a:r>
            <a:endParaRPr lang="zh-CN" altLang="en-US" sz="1400" dirty="0" smtClean="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34" name="文本框 133"/>
          <p:cNvSpPr txBox="1"/>
          <p:nvPr/>
        </p:nvSpPr>
        <p:spPr bwMode="gray">
          <a:xfrm>
            <a:off x="2618622" y="5618922"/>
            <a:ext cx="1047461" cy="285614"/>
          </a:xfrm>
          <a:prstGeom prst="rect">
            <a:avLst/>
          </a:prstGeom>
          <a:noFill/>
          <a:ln w="9525">
            <a:noFill/>
            <a:miter lim="800000"/>
            <a:headEnd/>
            <a:tailEnd/>
          </a:ln>
        </p:spPr>
        <p:txBody>
          <a:bodyPr wrap="square" lIns="99980" tIns="49986" rIns="99980" bIns="49986" rtlCol="0">
            <a:spAutoFit/>
          </a:bodyPr>
          <a:lstStyle/>
          <a:p>
            <a:pPr algn="ctr" defTabSz="1001649" eaLnBrk="0" hangingPunct="0"/>
            <a:r>
              <a:rPr lang="en-US" altLang="zh-CN" sz="1200" dirty="0" smtClean="0">
                <a:latin typeface="Huawei Sans" panose="020C0503030203020204" pitchFamily="34" charset="0"/>
                <a:ea typeface="方正兰亭黑简体" panose="02000000000000000000" pitchFamily="2" charset="-122"/>
                <a:cs typeface="Huawei Sans" panose="020C0503030203020204" pitchFamily="34" charset="0"/>
              </a:rPr>
              <a:t>1.1.1.1/24</a:t>
            </a:r>
            <a:endParaRPr lang="zh-CN" altLang="en-US" sz="1200" dirty="0" smtClean="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35" name="文本框 134"/>
          <p:cNvSpPr txBox="1"/>
          <p:nvPr/>
        </p:nvSpPr>
        <p:spPr bwMode="gray">
          <a:xfrm>
            <a:off x="3997597" y="5618922"/>
            <a:ext cx="1047461" cy="285614"/>
          </a:xfrm>
          <a:prstGeom prst="rect">
            <a:avLst/>
          </a:prstGeom>
          <a:noFill/>
          <a:ln w="9525">
            <a:noFill/>
            <a:miter lim="800000"/>
            <a:headEnd/>
            <a:tailEnd/>
          </a:ln>
        </p:spPr>
        <p:txBody>
          <a:bodyPr wrap="square" lIns="99980" tIns="49986" rIns="99980" bIns="49986" rtlCol="0">
            <a:spAutoFit/>
          </a:bodyPr>
          <a:lstStyle/>
          <a:p>
            <a:pPr algn="ctr" defTabSz="1001649" eaLnBrk="0" hangingPunct="0"/>
            <a:r>
              <a:rPr lang="en-US" altLang="zh-CN" sz="1200" dirty="0" smtClean="0">
                <a:latin typeface="Huawei Sans" panose="020C0503030203020204" pitchFamily="34" charset="0"/>
                <a:ea typeface="方正兰亭黑简体" panose="02000000000000000000" pitchFamily="2" charset="-122"/>
                <a:cs typeface="Huawei Sans" panose="020C0503030203020204" pitchFamily="34" charset="0"/>
              </a:rPr>
              <a:t>1.1.1.2/24</a:t>
            </a:r>
            <a:endParaRPr lang="zh-CN" altLang="en-US" sz="1200" dirty="0" smtClean="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36" name="文本框 135"/>
          <p:cNvSpPr txBox="1"/>
          <p:nvPr/>
        </p:nvSpPr>
        <p:spPr bwMode="gray">
          <a:xfrm>
            <a:off x="4847956" y="5618922"/>
            <a:ext cx="1047461" cy="285614"/>
          </a:xfrm>
          <a:prstGeom prst="rect">
            <a:avLst/>
          </a:prstGeom>
          <a:noFill/>
          <a:ln w="9525">
            <a:noFill/>
            <a:miter lim="800000"/>
            <a:headEnd/>
            <a:tailEnd/>
          </a:ln>
        </p:spPr>
        <p:txBody>
          <a:bodyPr wrap="square" lIns="99980" tIns="49986" rIns="99980" bIns="49986" rtlCol="0">
            <a:spAutoFit/>
          </a:bodyPr>
          <a:lstStyle/>
          <a:p>
            <a:pPr algn="ctr" defTabSz="1001649" eaLnBrk="0" hangingPunct="0"/>
            <a:r>
              <a:rPr lang="en-US" altLang="zh-CN" sz="1200" dirty="0" smtClean="0">
                <a:latin typeface="Huawei Sans" panose="020C0503030203020204" pitchFamily="34" charset="0"/>
                <a:ea typeface="方正兰亭黑简体" panose="02000000000000000000" pitchFamily="2" charset="-122"/>
                <a:cs typeface="Huawei Sans" panose="020C0503030203020204" pitchFamily="34" charset="0"/>
              </a:rPr>
              <a:t>2.2.2.1/24</a:t>
            </a:r>
            <a:endParaRPr lang="zh-CN" altLang="en-US" sz="1200" dirty="0" smtClean="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37" name="文本框 136"/>
          <p:cNvSpPr txBox="1"/>
          <p:nvPr/>
        </p:nvSpPr>
        <p:spPr bwMode="gray">
          <a:xfrm>
            <a:off x="6178478" y="5618922"/>
            <a:ext cx="1047461" cy="285614"/>
          </a:xfrm>
          <a:prstGeom prst="rect">
            <a:avLst/>
          </a:prstGeom>
          <a:noFill/>
          <a:ln w="9525">
            <a:noFill/>
            <a:miter lim="800000"/>
            <a:headEnd/>
            <a:tailEnd/>
          </a:ln>
        </p:spPr>
        <p:txBody>
          <a:bodyPr wrap="square" lIns="99980" tIns="49986" rIns="99980" bIns="49986" rtlCol="0">
            <a:spAutoFit/>
          </a:bodyPr>
          <a:lstStyle/>
          <a:p>
            <a:pPr algn="ctr" defTabSz="1001649" eaLnBrk="0" hangingPunct="0"/>
            <a:r>
              <a:rPr lang="en-US" altLang="zh-CN" sz="1200" dirty="0" smtClean="0">
                <a:latin typeface="Huawei Sans" panose="020C0503030203020204" pitchFamily="34" charset="0"/>
                <a:ea typeface="方正兰亭黑简体" panose="02000000000000000000" pitchFamily="2" charset="-122"/>
                <a:cs typeface="Huawei Sans" panose="020C0503030203020204" pitchFamily="34" charset="0"/>
              </a:rPr>
              <a:t>2.2.2.2/24</a:t>
            </a:r>
            <a:endParaRPr lang="zh-CN" altLang="en-US" sz="1200" dirty="0" smtClean="0">
              <a:latin typeface="Huawei Sans" panose="020C0503030203020204" pitchFamily="34" charset="0"/>
              <a:ea typeface="方正兰亭黑简体" panose="02000000000000000000" pitchFamily="2" charset="-122"/>
              <a:cs typeface="Huawei Sans" panose="020C0503030203020204" pitchFamily="34" charset="0"/>
            </a:endParaRPr>
          </a:p>
        </p:txBody>
      </p:sp>
      <p:graphicFrame>
        <p:nvGraphicFramePr>
          <p:cNvPr id="138" name="表格 137"/>
          <p:cNvGraphicFramePr>
            <a:graphicFrameLocks noGrp="1"/>
          </p:cNvGraphicFramePr>
          <p:nvPr>
            <p:extLst>
              <p:ext uri="{D42A27DB-BD31-4B8C-83A1-F6EECF244321}">
                <p14:modId xmlns:p14="http://schemas.microsoft.com/office/powerpoint/2010/main" val="3390192420"/>
              </p:ext>
            </p:extLst>
          </p:nvPr>
        </p:nvGraphicFramePr>
        <p:xfrm>
          <a:off x="1332586" y="3734999"/>
          <a:ext cx="2002826" cy="548640"/>
        </p:xfrm>
        <a:graphic>
          <a:graphicData uri="http://schemas.openxmlformats.org/drawingml/2006/table">
            <a:tbl>
              <a:tblPr firstRow="1" bandRow="1">
                <a:tableStyleId>{72833802-FEF1-4C79-8D5D-14CF1EAF98D9}</a:tableStyleId>
              </a:tblPr>
              <a:tblGrid>
                <a:gridCol w="1001413"/>
                <a:gridCol w="1001413"/>
              </a:tblGrid>
              <a:tr h="253670">
                <a:tc>
                  <a:txBody>
                    <a:bodyPr/>
                    <a:lstStyle/>
                    <a:p>
                      <a:pPr algn="ctr"/>
                      <a:r>
                        <a:rPr lang="en-US" altLang="zh-CN" sz="1200" b="1" dirty="0" smtClean="0">
                          <a:solidFill>
                            <a:schemeClr val="tx1"/>
                          </a:solidFill>
                        </a:rPr>
                        <a:t>DEST</a:t>
                      </a:r>
                      <a:endParaRPr lang="zh-CN" altLang="en-US" sz="1200" b="1" dirty="0">
                        <a:solidFill>
                          <a:schemeClr val="tx1"/>
                        </a:solidFill>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lang="en-US" altLang="zh-CN" sz="1200" b="1" dirty="0" smtClean="0">
                          <a:solidFill>
                            <a:schemeClr val="tx1"/>
                          </a:solidFill>
                        </a:rPr>
                        <a:t>Tunnel ID</a:t>
                      </a:r>
                      <a:endParaRPr lang="zh-CN" altLang="en-US" sz="1200" b="1" dirty="0">
                        <a:solidFill>
                          <a:schemeClr val="tx1"/>
                        </a:solidFill>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253670">
                <a:tc>
                  <a:txBody>
                    <a:bodyPr/>
                    <a:lstStyle/>
                    <a:p>
                      <a:pPr algn="ctr"/>
                      <a:r>
                        <a:rPr lang="en-US" altLang="zh-CN" sz="1200" b="0" dirty="0" smtClean="0">
                          <a:solidFill>
                            <a:schemeClr val="tx1"/>
                          </a:solidFill>
                        </a:rPr>
                        <a:t>3.3.3.1/24</a:t>
                      </a:r>
                      <a:endParaRPr lang="zh-CN" altLang="en-US" sz="1200" b="0" dirty="0">
                        <a:solidFill>
                          <a:schemeClr val="tx1"/>
                        </a:solidFill>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a:r>
                        <a:rPr lang="en-US" altLang="zh-CN" sz="1200" b="0" dirty="0" smtClean="0">
                          <a:solidFill>
                            <a:schemeClr val="tx1"/>
                          </a:solidFill>
                        </a:rPr>
                        <a:t>0x11</a:t>
                      </a:r>
                      <a:endParaRPr lang="zh-CN" altLang="en-US" sz="1200" b="0" dirty="0">
                        <a:solidFill>
                          <a:schemeClr val="tx1"/>
                        </a:solidFill>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r>
            </a:tbl>
          </a:graphicData>
        </a:graphic>
      </p:graphicFrame>
      <p:graphicFrame>
        <p:nvGraphicFramePr>
          <p:cNvPr id="139" name="表格 138"/>
          <p:cNvGraphicFramePr>
            <a:graphicFrameLocks noGrp="1"/>
          </p:cNvGraphicFramePr>
          <p:nvPr>
            <p:extLst>
              <p:ext uri="{D42A27DB-BD31-4B8C-83A1-F6EECF244321}">
                <p14:modId xmlns:p14="http://schemas.microsoft.com/office/powerpoint/2010/main" val="2813211205"/>
              </p:ext>
            </p:extLst>
          </p:nvPr>
        </p:nvGraphicFramePr>
        <p:xfrm>
          <a:off x="3619063" y="3734999"/>
          <a:ext cx="2348728" cy="548640"/>
        </p:xfrm>
        <a:graphic>
          <a:graphicData uri="http://schemas.openxmlformats.org/drawingml/2006/table">
            <a:tbl>
              <a:tblPr firstRow="1" bandRow="1">
                <a:tableStyleId>{72833802-FEF1-4C79-8D5D-14CF1EAF98D9}</a:tableStyleId>
              </a:tblPr>
              <a:tblGrid>
                <a:gridCol w="803214"/>
                <a:gridCol w="538542"/>
                <a:gridCol w="1006972"/>
              </a:tblGrid>
              <a:tr h="253670">
                <a:tc>
                  <a:txBody>
                    <a:bodyPr/>
                    <a:lstStyle/>
                    <a:p>
                      <a:pPr algn="ctr"/>
                      <a:r>
                        <a:rPr lang="en-US" altLang="zh-CN" sz="1200" b="1" dirty="0" smtClean="0">
                          <a:solidFill>
                            <a:schemeClr val="tx1"/>
                          </a:solidFill>
                        </a:rPr>
                        <a:t>In Label</a:t>
                      </a:r>
                      <a:endParaRPr lang="zh-CN" altLang="en-US" sz="1200" b="1" dirty="0">
                        <a:solidFill>
                          <a:schemeClr val="tx1"/>
                        </a:solidFill>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lang="en-US" altLang="zh-CN" sz="1200" b="1" dirty="0" smtClean="0">
                          <a:solidFill>
                            <a:schemeClr val="tx1"/>
                          </a:solidFill>
                        </a:rPr>
                        <a:t>In IF</a:t>
                      </a:r>
                      <a:endParaRPr lang="zh-CN" altLang="en-US" sz="1200" b="1"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lang="en-US" altLang="zh-CN" sz="1200" b="1" dirty="0" smtClean="0">
                          <a:solidFill>
                            <a:schemeClr val="tx1"/>
                          </a:solidFill>
                        </a:rPr>
                        <a:t>Tunnel ID</a:t>
                      </a:r>
                      <a:endParaRPr lang="zh-CN" altLang="en-US" sz="1200" b="1" dirty="0">
                        <a:solidFill>
                          <a:schemeClr val="tx1"/>
                        </a:solidFill>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253670">
                <a:tc>
                  <a:txBody>
                    <a:bodyPr/>
                    <a:lstStyle/>
                    <a:p>
                      <a:pPr algn="ctr"/>
                      <a:r>
                        <a:rPr lang="en-US" altLang="zh-CN" sz="1200" b="0" dirty="0" smtClean="0">
                          <a:solidFill>
                            <a:schemeClr val="tx1"/>
                          </a:solidFill>
                        </a:rPr>
                        <a:t>Z</a:t>
                      </a:r>
                      <a:endParaRPr lang="zh-CN" altLang="en-US" sz="1200" b="0" dirty="0">
                        <a:solidFill>
                          <a:schemeClr val="tx1"/>
                        </a:solidFill>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a:r>
                        <a:rPr lang="en-US" altLang="zh-CN" sz="1200" b="0" dirty="0" smtClean="0">
                          <a:solidFill>
                            <a:schemeClr val="tx1"/>
                          </a:solidFill>
                        </a:rPr>
                        <a:t>IF</a:t>
                      </a:r>
                      <a:r>
                        <a:rPr lang="en-US" altLang="zh-CN" sz="1200" b="0" baseline="0" dirty="0" smtClean="0">
                          <a:solidFill>
                            <a:schemeClr val="tx1"/>
                          </a:solidFill>
                        </a:rPr>
                        <a:t>1</a:t>
                      </a:r>
                      <a:endParaRPr lang="zh-CN" altLang="en-US" sz="1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a:r>
                        <a:rPr lang="en-US" altLang="zh-CN" sz="1200" b="0" dirty="0" smtClean="0">
                          <a:solidFill>
                            <a:schemeClr val="tx1"/>
                          </a:solidFill>
                        </a:rPr>
                        <a:t>0x15</a:t>
                      </a:r>
                      <a:endParaRPr lang="zh-CN" altLang="en-US" sz="1200" b="0" dirty="0">
                        <a:solidFill>
                          <a:schemeClr val="tx1"/>
                        </a:solidFill>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r>
            </a:tbl>
          </a:graphicData>
        </a:graphic>
      </p:graphicFrame>
      <p:graphicFrame>
        <p:nvGraphicFramePr>
          <p:cNvPr id="140" name="表格 139"/>
          <p:cNvGraphicFramePr>
            <a:graphicFrameLocks noGrp="1"/>
          </p:cNvGraphicFramePr>
          <p:nvPr>
            <p:extLst>
              <p:ext uri="{D42A27DB-BD31-4B8C-83A1-F6EECF244321}">
                <p14:modId xmlns:p14="http://schemas.microsoft.com/office/powerpoint/2010/main" val="1619014764"/>
              </p:ext>
            </p:extLst>
          </p:nvPr>
        </p:nvGraphicFramePr>
        <p:xfrm>
          <a:off x="6218692" y="3734999"/>
          <a:ext cx="2525258" cy="548640"/>
        </p:xfrm>
        <a:graphic>
          <a:graphicData uri="http://schemas.openxmlformats.org/drawingml/2006/table">
            <a:tbl>
              <a:tblPr firstRow="1" bandRow="1">
                <a:tableStyleId>{72833802-FEF1-4C79-8D5D-14CF1EAF98D9}</a:tableStyleId>
              </a:tblPr>
              <a:tblGrid>
                <a:gridCol w="863583"/>
                <a:gridCol w="579019"/>
                <a:gridCol w="1082656"/>
              </a:tblGrid>
              <a:tr h="253670">
                <a:tc>
                  <a:txBody>
                    <a:bodyPr/>
                    <a:lstStyle/>
                    <a:p>
                      <a:pPr algn="ctr"/>
                      <a:r>
                        <a:rPr lang="en-US" altLang="zh-CN" sz="1200" b="1" dirty="0" smtClean="0">
                          <a:solidFill>
                            <a:schemeClr val="tx1"/>
                          </a:solidFill>
                        </a:rPr>
                        <a:t>In Label</a:t>
                      </a:r>
                      <a:endParaRPr lang="zh-CN" altLang="en-US" sz="1200" b="1" dirty="0">
                        <a:solidFill>
                          <a:schemeClr val="tx1"/>
                        </a:solidFill>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lang="en-US" altLang="zh-CN" sz="1200" b="1" dirty="0" smtClean="0">
                          <a:solidFill>
                            <a:schemeClr val="tx1"/>
                          </a:solidFill>
                        </a:rPr>
                        <a:t>In IF</a:t>
                      </a:r>
                      <a:endParaRPr lang="zh-CN" altLang="en-US" sz="1200" b="1"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lang="en-US" altLang="zh-CN" sz="1200" b="1" dirty="0" smtClean="0">
                          <a:solidFill>
                            <a:schemeClr val="tx1"/>
                          </a:solidFill>
                        </a:rPr>
                        <a:t>Tunnel ID</a:t>
                      </a:r>
                      <a:endParaRPr lang="zh-CN" altLang="en-US" sz="1200" b="1" dirty="0">
                        <a:solidFill>
                          <a:schemeClr val="tx1"/>
                        </a:solidFill>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253670">
                <a:tc>
                  <a:txBody>
                    <a:bodyPr/>
                    <a:lstStyle/>
                    <a:p>
                      <a:pPr algn="ctr"/>
                      <a:r>
                        <a:rPr lang="en-US" altLang="zh-CN" sz="1200" b="0" dirty="0" smtClean="0">
                          <a:solidFill>
                            <a:schemeClr val="tx1"/>
                          </a:solidFill>
                        </a:rPr>
                        <a:t>Y</a:t>
                      </a:r>
                      <a:endParaRPr lang="zh-CN" altLang="en-US" sz="1200" b="0" dirty="0">
                        <a:solidFill>
                          <a:schemeClr val="tx1"/>
                        </a:solidFill>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a:r>
                        <a:rPr lang="en-US" altLang="zh-CN" sz="1200" b="0" dirty="0" smtClean="0">
                          <a:solidFill>
                            <a:schemeClr val="tx1"/>
                          </a:solidFill>
                        </a:rPr>
                        <a:t>IF</a:t>
                      </a:r>
                      <a:r>
                        <a:rPr lang="en-US" altLang="zh-CN" sz="1200" b="0" baseline="0" dirty="0" smtClean="0">
                          <a:solidFill>
                            <a:schemeClr val="tx1"/>
                          </a:solidFill>
                        </a:rPr>
                        <a:t>1</a:t>
                      </a:r>
                      <a:endParaRPr lang="zh-CN" altLang="en-US" sz="1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a:r>
                        <a:rPr lang="en-US" altLang="zh-CN" sz="1200" b="0" dirty="0" smtClean="0">
                          <a:solidFill>
                            <a:schemeClr val="tx1"/>
                          </a:solidFill>
                        </a:rPr>
                        <a:t>0x22</a:t>
                      </a:r>
                      <a:endParaRPr lang="zh-CN" altLang="en-US" sz="1200" b="0" dirty="0">
                        <a:solidFill>
                          <a:schemeClr val="tx1"/>
                        </a:solidFill>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r>
            </a:tbl>
          </a:graphicData>
        </a:graphic>
      </p:graphicFrame>
      <p:sp>
        <p:nvSpPr>
          <p:cNvPr id="141" name="文本框 140"/>
          <p:cNvSpPr txBox="1"/>
          <p:nvPr/>
        </p:nvSpPr>
        <p:spPr bwMode="gray">
          <a:xfrm>
            <a:off x="1176365" y="3484674"/>
            <a:ext cx="1003418" cy="316392"/>
          </a:xfrm>
          <a:prstGeom prst="rect">
            <a:avLst/>
          </a:prstGeom>
          <a:noFill/>
          <a:ln w="9525">
            <a:noFill/>
            <a:miter lim="800000"/>
            <a:headEnd/>
            <a:tailEnd/>
          </a:ln>
        </p:spPr>
        <p:txBody>
          <a:bodyPr wrap="square" lIns="99980" tIns="49986" rIns="99980" bIns="49986" rtlCol="0">
            <a:spAutoFit/>
          </a:bodyPr>
          <a:lstStyle/>
          <a:p>
            <a:pPr algn="ctr" defTabSz="1001649" eaLnBrk="0" hangingPunct="0"/>
            <a:r>
              <a:rPr lang="en-US" altLang="zh-CN" sz="1400" b="1" dirty="0" smtClean="0">
                <a:latin typeface="Huawei Sans" panose="020C0503030203020204" pitchFamily="34" charset="0"/>
                <a:ea typeface="方正兰亭黑简体" panose="02000000000000000000" pitchFamily="2" charset="-122"/>
                <a:cs typeface="Huawei Sans" panose="020C0503030203020204" pitchFamily="34" charset="0"/>
              </a:rPr>
              <a:t>FIB</a:t>
            </a:r>
            <a:endParaRPr lang="zh-CN" altLang="en-US" sz="1400" b="1" dirty="0" smtClean="0">
              <a:latin typeface="Huawei Sans" panose="020C0503030203020204" pitchFamily="34" charset="0"/>
              <a:ea typeface="方正兰亭黑简体" panose="02000000000000000000" pitchFamily="2" charset="-122"/>
              <a:cs typeface="Huawei Sans" panose="020C0503030203020204" pitchFamily="34" charset="0"/>
            </a:endParaRPr>
          </a:p>
        </p:txBody>
      </p:sp>
      <p:cxnSp>
        <p:nvCxnSpPr>
          <p:cNvPr id="142" name="直接箭头连接符 141"/>
          <p:cNvCxnSpPr/>
          <p:nvPr/>
        </p:nvCxnSpPr>
        <p:spPr bwMode="gray">
          <a:xfrm flipH="1" flipV="1">
            <a:off x="2169975" y="4305883"/>
            <a:ext cx="709563" cy="955298"/>
          </a:xfrm>
          <a:prstGeom prst="straightConnector1">
            <a:avLst/>
          </a:prstGeom>
          <a:ln w="12700">
            <a:solidFill>
              <a:srgbClr val="30B5C5"/>
            </a:solidFill>
            <a:prstDash val="dash"/>
            <a:tailEnd type="triangle"/>
          </a:ln>
        </p:spPr>
        <p:style>
          <a:lnRef idx="1">
            <a:schemeClr val="accent1"/>
          </a:lnRef>
          <a:fillRef idx="0">
            <a:schemeClr val="accent1"/>
          </a:fillRef>
          <a:effectRef idx="0">
            <a:schemeClr val="accent1"/>
          </a:effectRef>
          <a:fontRef idx="minor">
            <a:schemeClr val="tx1"/>
          </a:fontRef>
        </p:style>
      </p:cxnSp>
      <p:pic>
        <p:nvPicPr>
          <p:cNvPr id="143" name="图片 14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456615" y="5239227"/>
            <a:ext cx="540000" cy="442800"/>
          </a:xfrm>
          <a:prstGeom prst="rect">
            <a:avLst/>
          </a:prstGeom>
        </p:spPr>
      </p:pic>
      <p:sp>
        <p:nvSpPr>
          <p:cNvPr id="144" name="文本框 143"/>
          <p:cNvSpPr txBox="1"/>
          <p:nvPr/>
        </p:nvSpPr>
        <p:spPr bwMode="gray">
          <a:xfrm>
            <a:off x="3325631" y="3484674"/>
            <a:ext cx="1003418" cy="316392"/>
          </a:xfrm>
          <a:prstGeom prst="rect">
            <a:avLst/>
          </a:prstGeom>
          <a:noFill/>
          <a:ln w="9525">
            <a:noFill/>
            <a:miter lim="800000"/>
            <a:headEnd/>
            <a:tailEnd/>
          </a:ln>
        </p:spPr>
        <p:txBody>
          <a:bodyPr wrap="square" lIns="99980" tIns="49986" rIns="99980" bIns="49986" rtlCol="0">
            <a:spAutoFit/>
          </a:bodyPr>
          <a:lstStyle/>
          <a:p>
            <a:pPr algn="ctr" defTabSz="1001649" eaLnBrk="0" hangingPunct="0"/>
            <a:r>
              <a:rPr lang="en-US" altLang="zh-CN" sz="1400" b="1" dirty="0" smtClean="0">
                <a:latin typeface="Huawei Sans" panose="020C0503030203020204" pitchFamily="34" charset="0"/>
                <a:ea typeface="方正兰亭黑简体" panose="02000000000000000000" pitchFamily="2" charset="-122"/>
                <a:cs typeface="Huawei Sans" panose="020C0503030203020204" pitchFamily="34" charset="0"/>
              </a:rPr>
              <a:t>LIM</a:t>
            </a:r>
            <a:endParaRPr lang="zh-CN" altLang="en-US" sz="1400" b="1" dirty="0" smtClean="0">
              <a:latin typeface="Huawei Sans" panose="020C0503030203020204" pitchFamily="34" charset="0"/>
              <a:ea typeface="方正兰亭黑简体" panose="02000000000000000000" pitchFamily="2" charset="-122"/>
              <a:cs typeface="Huawei Sans" panose="020C0503030203020204" pitchFamily="34" charset="0"/>
            </a:endParaRPr>
          </a:p>
        </p:txBody>
      </p:sp>
      <p:cxnSp>
        <p:nvCxnSpPr>
          <p:cNvPr id="145" name="直接箭头连接符 144"/>
          <p:cNvCxnSpPr/>
          <p:nvPr/>
        </p:nvCxnSpPr>
        <p:spPr bwMode="gray">
          <a:xfrm flipH="1" flipV="1">
            <a:off x="4319241" y="4305883"/>
            <a:ext cx="709563" cy="955298"/>
          </a:xfrm>
          <a:prstGeom prst="straightConnector1">
            <a:avLst/>
          </a:prstGeom>
          <a:ln w="12700">
            <a:solidFill>
              <a:srgbClr val="30B5C5"/>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146" name="直接箭头连接符 145"/>
          <p:cNvCxnSpPr/>
          <p:nvPr/>
        </p:nvCxnSpPr>
        <p:spPr bwMode="gray">
          <a:xfrm flipH="1" flipV="1">
            <a:off x="6560477" y="4305883"/>
            <a:ext cx="709563" cy="955298"/>
          </a:xfrm>
          <a:prstGeom prst="straightConnector1">
            <a:avLst/>
          </a:prstGeom>
          <a:ln w="12700">
            <a:solidFill>
              <a:srgbClr val="30B5C5"/>
            </a:solidFill>
            <a:prstDash val="dash"/>
            <a:tailEnd type="triangle"/>
          </a:ln>
        </p:spPr>
        <p:style>
          <a:lnRef idx="1">
            <a:schemeClr val="accent1"/>
          </a:lnRef>
          <a:fillRef idx="0">
            <a:schemeClr val="accent1"/>
          </a:fillRef>
          <a:effectRef idx="0">
            <a:schemeClr val="accent1"/>
          </a:effectRef>
          <a:fontRef idx="minor">
            <a:schemeClr val="tx1"/>
          </a:fontRef>
        </p:style>
      </p:cxnSp>
      <p:graphicFrame>
        <p:nvGraphicFramePr>
          <p:cNvPr id="147" name="表格 146"/>
          <p:cNvGraphicFramePr>
            <a:graphicFrameLocks noGrp="1"/>
          </p:cNvGraphicFramePr>
          <p:nvPr>
            <p:extLst>
              <p:ext uri="{D42A27DB-BD31-4B8C-83A1-F6EECF244321}">
                <p14:modId xmlns:p14="http://schemas.microsoft.com/office/powerpoint/2010/main" val="452306854"/>
              </p:ext>
            </p:extLst>
          </p:nvPr>
        </p:nvGraphicFramePr>
        <p:xfrm>
          <a:off x="3408626" y="2192684"/>
          <a:ext cx="4272810" cy="548640"/>
        </p:xfrm>
        <a:graphic>
          <a:graphicData uri="http://schemas.openxmlformats.org/drawingml/2006/table">
            <a:tbl>
              <a:tblPr firstRow="1" bandRow="1">
                <a:tableStyleId>{72833802-FEF1-4C79-8D5D-14CF1EAF98D9}</a:tableStyleId>
              </a:tblPr>
              <a:tblGrid>
                <a:gridCol w="643882"/>
                <a:gridCol w="1036896"/>
                <a:gridCol w="807222"/>
                <a:gridCol w="807222"/>
                <a:gridCol w="977588"/>
              </a:tblGrid>
              <a:tr h="244684">
                <a:tc>
                  <a:txBody>
                    <a:bodyPr/>
                    <a:lstStyle/>
                    <a:p>
                      <a:pPr algn="ctr"/>
                      <a:r>
                        <a:rPr lang="en-US" altLang="zh-CN" sz="1200" b="1" dirty="0" smtClean="0">
                          <a:solidFill>
                            <a:schemeClr val="tx1"/>
                          </a:solidFill>
                        </a:rPr>
                        <a:t>Out IF</a:t>
                      </a:r>
                      <a:endParaRPr lang="zh-CN" altLang="en-US" sz="1200" b="1" dirty="0">
                        <a:solidFill>
                          <a:schemeClr val="tx1"/>
                        </a:solidFill>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lang="en-US" altLang="zh-CN" sz="1200" b="1" dirty="0" smtClean="0">
                          <a:solidFill>
                            <a:schemeClr val="tx1"/>
                          </a:solidFill>
                        </a:rPr>
                        <a:t>Tunnel ID</a:t>
                      </a:r>
                      <a:endParaRPr lang="zh-CN" altLang="en-US" sz="1200" b="1"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lang="en-US" altLang="zh-CN" sz="1200" b="1" dirty="0" smtClean="0">
                          <a:solidFill>
                            <a:schemeClr val="tx1"/>
                          </a:solidFill>
                        </a:rPr>
                        <a:t>OPER</a:t>
                      </a:r>
                      <a:endParaRPr lang="zh-CN" altLang="en-US" sz="1200" b="1"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lang="en-US" altLang="zh-CN" sz="1200" b="1" dirty="0" smtClean="0">
                          <a:solidFill>
                            <a:schemeClr val="tx1"/>
                          </a:solidFill>
                        </a:rPr>
                        <a:t>NH</a:t>
                      </a:r>
                      <a:endParaRPr lang="zh-CN" altLang="en-US" sz="1200" b="1"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lang="en-US" altLang="zh-CN" sz="1200" b="1" dirty="0" smtClean="0">
                          <a:solidFill>
                            <a:schemeClr val="tx1"/>
                          </a:solidFill>
                        </a:rPr>
                        <a:t>Out Label</a:t>
                      </a:r>
                      <a:endParaRPr lang="zh-CN" altLang="en-US" sz="1200" b="1" dirty="0">
                        <a:solidFill>
                          <a:schemeClr val="tx1"/>
                        </a:solidFill>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244684">
                <a:tc>
                  <a:txBody>
                    <a:bodyPr/>
                    <a:lstStyle/>
                    <a:p>
                      <a:pPr algn="ctr"/>
                      <a:r>
                        <a:rPr lang="en-US" altLang="zh-CN" sz="1200" b="0" dirty="0" smtClean="0">
                          <a:solidFill>
                            <a:schemeClr val="tx1"/>
                          </a:solidFill>
                        </a:rPr>
                        <a:t>IF2</a:t>
                      </a:r>
                      <a:endParaRPr lang="zh-CN" altLang="en-US" sz="1200" b="0" dirty="0">
                        <a:solidFill>
                          <a:schemeClr val="tx1"/>
                        </a:solidFill>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a:r>
                        <a:rPr lang="en-US" altLang="zh-CN" sz="1200" b="0" dirty="0" smtClean="0">
                          <a:solidFill>
                            <a:schemeClr val="tx1"/>
                          </a:solidFill>
                        </a:rPr>
                        <a:t>0x15</a:t>
                      </a:r>
                      <a:endParaRPr lang="zh-CN" altLang="en-US" sz="1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a:r>
                        <a:rPr lang="en-US" altLang="zh-CN" sz="1200" b="0" dirty="0" smtClean="0">
                          <a:solidFill>
                            <a:schemeClr val="tx1"/>
                          </a:solidFill>
                        </a:rPr>
                        <a:t>Swap</a:t>
                      </a:r>
                      <a:endParaRPr lang="zh-CN" altLang="en-US" sz="1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a:r>
                        <a:rPr lang="en-US" altLang="zh-CN" sz="1200" b="0" dirty="0" smtClean="0">
                          <a:solidFill>
                            <a:schemeClr val="tx1"/>
                          </a:solidFill>
                        </a:rPr>
                        <a:t>2.2.2.2</a:t>
                      </a:r>
                      <a:endParaRPr lang="zh-CN" altLang="en-US" sz="1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a:r>
                        <a:rPr lang="en-US" altLang="zh-CN" sz="1200" b="0" dirty="0" smtClean="0">
                          <a:solidFill>
                            <a:schemeClr val="tx1"/>
                          </a:solidFill>
                        </a:rPr>
                        <a:t>Y</a:t>
                      </a:r>
                      <a:endParaRPr lang="zh-CN" altLang="en-US" sz="1200" b="0" dirty="0">
                        <a:solidFill>
                          <a:schemeClr val="tx1"/>
                        </a:solidFill>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r>
            </a:tbl>
          </a:graphicData>
        </a:graphic>
      </p:graphicFrame>
      <p:graphicFrame>
        <p:nvGraphicFramePr>
          <p:cNvPr id="148" name="表格 147"/>
          <p:cNvGraphicFramePr>
            <a:graphicFrameLocks noGrp="1"/>
          </p:cNvGraphicFramePr>
          <p:nvPr>
            <p:extLst>
              <p:ext uri="{D42A27DB-BD31-4B8C-83A1-F6EECF244321}">
                <p14:modId xmlns:p14="http://schemas.microsoft.com/office/powerpoint/2010/main" val="1252102780"/>
              </p:ext>
            </p:extLst>
          </p:nvPr>
        </p:nvGraphicFramePr>
        <p:xfrm>
          <a:off x="2096004" y="1577906"/>
          <a:ext cx="4342411" cy="548640"/>
        </p:xfrm>
        <a:graphic>
          <a:graphicData uri="http://schemas.openxmlformats.org/drawingml/2006/table">
            <a:tbl>
              <a:tblPr firstRow="1" bandRow="1">
                <a:tableStyleId>{72833802-FEF1-4C79-8D5D-14CF1EAF98D9}</a:tableStyleId>
              </a:tblPr>
              <a:tblGrid>
                <a:gridCol w="654371"/>
                <a:gridCol w="1053786"/>
                <a:gridCol w="820371"/>
                <a:gridCol w="820371"/>
                <a:gridCol w="993512"/>
              </a:tblGrid>
              <a:tr h="244684">
                <a:tc>
                  <a:txBody>
                    <a:bodyPr/>
                    <a:lstStyle/>
                    <a:p>
                      <a:pPr algn="ctr"/>
                      <a:r>
                        <a:rPr lang="en-US" altLang="zh-CN" sz="1200" b="1" dirty="0" smtClean="0">
                          <a:solidFill>
                            <a:schemeClr val="tx1"/>
                          </a:solidFill>
                        </a:rPr>
                        <a:t>Out IF</a:t>
                      </a:r>
                      <a:endParaRPr lang="zh-CN" altLang="en-US" sz="1200" b="1" dirty="0">
                        <a:solidFill>
                          <a:schemeClr val="tx1"/>
                        </a:solidFill>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lang="en-US" altLang="zh-CN" sz="1200" b="1" dirty="0" smtClean="0">
                          <a:solidFill>
                            <a:schemeClr val="tx1"/>
                          </a:solidFill>
                        </a:rPr>
                        <a:t>Tunnel ID</a:t>
                      </a:r>
                      <a:endParaRPr lang="zh-CN" altLang="en-US" sz="1200" b="1"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lang="en-US" altLang="zh-CN" sz="1200" b="1" dirty="0" smtClean="0">
                          <a:solidFill>
                            <a:schemeClr val="tx1"/>
                          </a:solidFill>
                        </a:rPr>
                        <a:t>OPER</a:t>
                      </a:r>
                      <a:endParaRPr lang="zh-CN" altLang="en-US" sz="1200" b="1"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lang="en-US" altLang="zh-CN" sz="1200" b="1" dirty="0" smtClean="0">
                          <a:solidFill>
                            <a:schemeClr val="tx1"/>
                          </a:solidFill>
                        </a:rPr>
                        <a:t>NH</a:t>
                      </a:r>
                      <a:endParaRPr lang="zh-CN" altLang="en-US" sz="1200" b="1"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lang="en-US" altLang="zh-CN" sz="1200" b="1" dirty="0" smtClean="0">
                          <a:solidFill>
                            <a:schemeClr val="tx1"/>
                          </a:solidFill>
                        </a:rPr>
                        <a:t>Out Label</a:t>
                      </a:r>
                      <a:endParaRPr lang="zh-CN" altLang="en-US" sz="1200" b="1" dirty="0">
                        <a:solidFill>
                          <a:schemeClr val="tx1"/>
                        </a:solidFill>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244684">
                <a:tc>
                  <a:txBody>
                    <a:bodyPr/>
                    <a:lstStyle/>
                    <a:p>
                      <a:pPr algn="ctr"/>
                      <a:r>
                        <a:rPr lang="en-US" altLang="zh-CN" sz="1200" b="0" dirty="0" smtClean="0">
                          <a:solidFill>
                            <a:schemeClr val="tx1"/>
                          </a:solidFill>
                        </a:rPr>
                        <a:t>IF2</a:t>
                      </a:r>
                      <a:endParaRPr lang="zh-CN" altLang="en-US" sz="1200" b="0" dirty="0">
                        <a:solidFill>
                          <a:schemeClr val="tx1"/>
                        </a:solidFill>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a:r>
                        <a:rPr lang="en-US" altLang="zh-CN" sz="1200" b="0" dirty="0" smtClean="0">
                          <a:solidFill>
                            <a:schemeClr val="tx1"/>
                          </a:solidFill>
                        </a:rPr>
                        <a:t>0x11</a:t>
                      </a:r>
                      <a:endParaRPr lang="zh-CN" altLang="en-US" sz="1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a:r>
                        <a:rPr lang="en-US" altLang="zh-CN" sz="1200" b="0" dirty="0" smtClean="0">
                          <a:solidFill>
                            <a:schemeClr val="tx1"/>
                          </a:solidFill>
                        </a:rPr>
                        <a:t>Push</a:t>
                      </a:r>
                      <a:endParaRPr lang="zh-CN" altLang="en-US" sz="1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a:r>
                        <a:rPr lang="en-US" altLang="zh-CN" sz="1200" b="0" dirty="0" smtClean="0">
                          <a:solidFill>
                            <a:schemeClr val="tx1"/>
                          </a:solidFill>
                        </a:rPr>
                        <a:t>1.1.1.2</a:t>
                      </a:r>
                      <a:endParaRPr lang="zh-CN" altLang="en-US" sz="1200"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a:r>
                        <a:rPr lang="en-US" altLang="zh-CN" sz="1200" b="0" dirty="0" smtClean="0">
                          <a:solidFill>
                            <a:schemeClr val="tx1"/>
                          </a:solidFill>
                        </a:rPr>
                        <a:t>Z</a:t>
                      </a:r>
                      <a:endParaRPr lang="zh-CN" altLang="en-US" sz="1200" b="0" dirty="0">
                        <a:solidFill>
                          <a:schemeClr val="tx1"/>
                        </a:solidFill>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r>
            </a:tbl>
          </a:graphicData>
        </a:graphic>
      </p:graphicFrame>
      <p:sp>
        <p:nvSpPr>
          <p:cNvPr id="149" name="文本框 148"/>
          <p:cNvSpPr txBox="1"/>
          <p:nvPr/>
        </p:nvSpPr>
        <p:spPr bwMode="gray">
          <a:xfrm>
            <a:off x="1305155" y="1272690"/>
            <a:ext cx="1003418" cy="316392"/>
          </a:xfrm>
          <a:prstGeom prst="rect">
            <a:avLst/>
          </a:prstGeom>
          <a:noFill/>
          <a:ln w="9525">
            <a:noFill/>
            <a:miter lim="800000"/>
            <a:headEnd/>
            <a:tailEnd/>
          </a:ln>
        </p:spPr>
        <p:txBody>
          <a:bodyPr wrap="square" lIns="99980" tIns="49986" rIns="99980" bIns="49986" rtlCol="0">
            <a:spAutoFit/>
          </a:bodyPr>
          <a:lstStyle/>
          <a:p>
            <a:pPr algn="ctr" defTabSz="1001649" eaLnBrk="0" hangingPunct="0"/>
            <a:r>
              <a:rPr lang="en-US" altLang="zh-CN" sz="1400" b="1" dirty="0" smtClean="0">
                <a:latin typeface="Huawei Sans" panose="020C0503030203020204" pitchFamily="34" charset="0"/>
                <a:ea typeface="方正兰亭黑简体" panose="02000000000000000000" pitchFamily="2" charset="-122"/>
                <a:cs typeface="Huawei Sans" panose="020C0503030203020204" pitchFamily="34" charset="0"/>
              </a:rPr>
              <a:t>NHLFE</a:t>
            </a:r>
            <a:endParaRPr lang="zh-CN" altLang="en-US" sz="1400" b="1" dirty="0" smtClean="0">
              <a:latin typeface="Huawei Sans" panose="020C0503030203020204" pitchFamily="34" charset="0"/>
              <a:ea typeface="方正兰亭黑简体" panose="02000000000000000000" pitchFamily="2" charset="-122"/>
              <a:cs typeface="Huawei Sans" panose="020C0503030203020204" pitchFamily="34" charset="0"/>
            </a:endParaRPr>
          </a:p>
        </p:txBody>
      </p:sp>
      <p:cxnSp>
        <p:nvCxnSpPr>
          <p:cNvPr id="150" name="直接箭头连接符 149"/>
          <p:cNvCxnSpPr/>
          <p:nvPr/>
        </p:nvCxnSpPr>
        <p:spPr bwMode="gray">
          <a:xfrm flipH="1" flipV="1">
            <a:off x="2938371" y="2111672"/>
            <a:ext cx="1" cy="1650246"/>
          </a:xfrm>
          <a:prstGeom prst="straightConnector1">
            <a:avLst/>
          </a:prstGeom>
          <a:ln w="12700">
            <a:solidFill>
              <a:srgbClr val="30B5C5"/>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151" name="直接箭头连接符 150"/>
          <p:cNvCxnSpPr/>
          <p:nvPr/>
        </p:nvCxnSpPr>
        <p:spPr bwMode="gray">
          <a:xfrm flipH="1" flipV="1">
            <a:off x="5393995" y="2726450"/>
            <a:ext cx="1" cy="1035468"/>
          </a:xfrm>
          <a:prstGeom prst="straightConnector1">
            <a:avLst/>
          </a:prstGeom>
          <a:ln w="12700">
            <a:solidFill>
              <a:srgbClr val="30B5C5"/>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152" name="Oval 4"/>
          <p:cNvSpPr>
            <a:spLocks noChangeAspect="1"/>
          </p:cNvSpPr>
          <p:nvPr/>
        </p:nvSpPr>
        <p:spPr bwMode="gray">
          <a:xfrm>
            <a:off x="2241994" y="4456911"/>
            <a:ext cx="180000" cy="180000"/>
          </a:xfrm>
          <a:prstGeom prst="ellipse">
            <a:avLst/>
          </a:prstGeom>
          <a:solidFill>
            <a:srgbClr val="30B5C5"/>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r>
              <a:rPr lang="en-US" altLang="zh-CN" sz="1200" b="1" dirty="0">
                <a:solidFill>
                  <a:schemeClr val="bg1"/>
                </a:solidFill>
              </a:rPr>
              <a:t>1</a:t>
            </a:r>
            <a:endParaRPr lang="zh-CN" altLang="en-US" sz="1200" b="1" dirty="0">
              <a:solidFill>
                <a:schemeClr val="bg1"/>
              </a:solidFill>
            </a:endParaRPr>
          </a:p>
        </p:txBody>
      </p:sp>
      <p:sp>
        <p:nvSpPr>
          <p:cNvPr id="153" name="Oval 4"/>
          <p:cNvSpPr>
            <a:spLocks noChangeAspect="1"/>
          </p:cNvSpPr>
          <p:nvPr/>
        </p:nvSpPr>
        <p:spPr bwMode="gray">
          <a:xfrm>
            <a:off x="2846582" y="2867587"/>
            <a:ext cx="180000" cy="180000"/>
          </a:xfrm>
          <a:prstGeom prst="ellipse">
            <a:avLst/>
          </a:prstGeom>
          <a:solidFill>
            <a:srgbClr val="30B5C5"/>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r>
              <a:rPr lang="en-US" altLang="zh-CN" sz="1200" b="1" dirty="0">
                <a:solidFill>
                  <a:schemeClr val="bg1"/>
                </a:solidFill>
              </a:rPr>
              <a:t>2</a:t>
            </a:r>
            <a:endParaRPr lang="zh-CN" altLang="en-US" sz="1200" b="1" dirty="0">
              <a:solidFill>
                <a:schemeClr val="bg1"/>
              </a:solidFill>
            </a:endParaRPr>
          </a:p>
        </p:txBody>
      </p:sp>
      <p:sp>
        <p:nvSpPr>
          <p:cNvPr id="154" name="Oval 4"/>
          <p:cNvSpPr>
            <a:spLocks noChangeAspect="1"/>
          </p:cNvSpPr>
          <p:nvPr/>
        </p:nvSpPr>
        <p:spPr bwMode="gray">
          <a:xfrm>
            <a:off x="2757348" y="4456911"/>
            <a:ext cx="180000" cy="180000"/>
          </a:xfrm>
          <a:prstGeom prst="ellipse">
            <a:avLst/>
          </a:prstGeom>
          <a:solidFill>
            <a:srgbClr val="30B5C5"/>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r>
              <a:rPr lang="en-US" altLang="zh-CN" sz="1200" b="1" dirty="0">
                <a:solidFill>
                  <a:schemeClr val="bg1"/>
                </a:solidFill>
              </a:rPr>
              <a:t>4</a:t>
            </a:r>
            <a:endParaRPr lang="zh-CN" altLang="en-US" sz="1200" b="1" dirty="0">
              <a:solidFill>
                <a:schemeClr val="bg1"/>
              </a:solidFill>
            </a:endParaRPr>
          </a:p>
        </p:txBody>
      </p:sp>
      <p:sp>
        <p:nvSpPr>
          <p:cNvPr id="155" name="Oval 4"/>
          <p:cNvSpPr>
            <a:spLocks noChangeAspect="1"/>
          </p:cNvSpPr>
          <p:nvPr/>
        </p:nvSpPr>
        <p:spPr bwMode="gray">
          <a:xfrm>
            <a:off x="4398646" y="4456911"/>
            <a:ext cx="180000" cy="180000"/>
          </a:xfrm>
          <a:prstGeom prst="ellipse">
            <a:avLst/>
          </a:prstGeom>
          <a:solidFill>
            <a:srgbClr val="30B5C5"/>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r>
              <a:rPr lang="en-US" altLang="zh-CN" sz="1200" b="1" dirty="0">
                <a:solidFill>
                  <a:schemeClr val="bg1"/>
                </a:solidFill>
              </a:rPr>
              <a:t>5</a:t>
            </a:r>
            <a:endParaRPr lang="zh-CN" altLang="en-US" sz="1200" b="1" dirty="0">
              <a:solidFill>
                <a:schemeClr val="bg1"/>
              </a:solidFill>
            </a:endParaRPr>
          </a:p>
        </p:txBody>
      </p:sp>
      <p:sp>
        <p:nvSpPr>
          <p:cNvPr id="156" name="Oval 4"/>
          <p:cNvSpPr>
            <a:spLocks noChangeAspect="1"/>
          </p:cNvSpPr>
          <p:nvPr/>
        </p:nvSpPr>
        <p:spPr bwMode="gray">
          <a:xfrm>
            <a:off x="5302271" y="2867587"/>
            <a:ext cx="180000" cy="180000"/>
          </a:xfrm>
          <a:prstGeom prst="ellipse">
            <a:avLst/>
          </a:prstGeom>
          <a:solidFill>
            <a:srgbClr val="30B5C5"/>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r>
              <a:rPr lang="en-US" altLang="zh-CN" sz="1200" b="1" dirty="0">
                <a:solidFill>
                  <a:schemeClr val="bg1"/>
                </a:solidFill>
              </a:rPr>
              <a:t>6</a:t>
            </a:r>
            <a:endParaRPr lang="zh-CN" altLang="en-US" sz="1200" b="1" dirty="0">
              <a:solidFill>
                <a:schemeClr val="bg1"/>
              </a:solidFill>
            </a:endParaRPr>
          </a:p>
        </p:txBody>
      </p:sp>
      <p:sp>
        <p:nvSpPr>
          <p:cNvPr id="157" name="Oval 4"/>
          <p:cNvSpPr>
            <a:spLocks noChangeAspect="1"/>
          </p:cNvSpPr>
          <p:nvPr/>
        </p:nvSpPr>
        <p:spPr bwMode="gray">
          <a:xfrm>
            <a:off x="4934452" y="4456911"/>
            <a:ext cx="180000" cy="180000"/>
          </a:xfrm>
          <a:prstGeom prst="ellipse">
            <a:avLst/>
          </a:prstGeom>
          <a:solidFill>
            <a:srgbClr val="30B5C5"/>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r>
              <a:rPr lang="en-US" altLang="zh-CN" sz="1200" b="1" dirty="0">
                <a:solidFill>
                  <a:schemeClr val="bg1"/>
                </a:solidFill>
              </a:rPr>
              <a:t>7</a:t>
            </a:r>
            <a:endParaRPr lang="zh-CN" altLang="en-US" sz="1200" b="1" dirty="0">
              <a:solidFill>
                <a:schemeClr val="bg1"/>
              </a:solidFill>
            </a:endParaRPr>
          </a:p>
        </p:txBody>
      </p:sp>
      <p:sp>
        <p:nvSpPr>
          <p:cNvPr id="158" name="Oval 4"/>
          <p:cNvSpPr>
            <a:spLocks noChangeAspect="1"/>
          </p:cNvSpPr>
          <p:nvPr/>
        </p:nvSpPr>
        <p:spPr bwMode="gray">
          <a:xfrm>
            <a:off x="6623492" y="4456911"/>
            <a:ext cx="180000" cy="180000"/>
          </a:xfrm>
          <a:prstGeom prst="ellipse">
            <a:avLst/>
          </a:prstGeom>
          <a:solidFill>
            <a:srgbClr val="30B5C5"/>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r>
              <a:rPr lang="en-US" altLang="zh-CN" sz="1200" b="1" dirty="0">
                <a:solidFill>
                  <a:schemeClr val="bg1"/>
                </a:solidFill>
              </a:rPr>
              <a:t>8</a:t>
            </a:r>
            <a:endParaRPr lang="zh-CN" altLang="en-US" sz="1200" b="1" dirty="0">
              <a:solidFill>
                <a:schemeClr val="bg1"/>
              </a:solidFill>
            </a:endParaRPr>
          </a:p>
        </p:txBody>
      </p:sp>
      <p:cxnSp>
        <p:nvCxnSpPr>
          <p:cNvPr id="159" name="直接箭头连接符 158"/>
          <p:cNvCxnSpPr>
            <a:endCxn id="102" idx="1"/>
          </p:cNvCxnSpPr>
          <p:nvPr/>
        </p:nvCxnSpPr>
        <p:spPr bwMode="gray">
          <a:xfrm flipV="1">
            <a:off x="7381453" y="2993324"/>
            <a:ext cx="1803165" cy="549398"/>
          </a:xfrm>
          <a:prstGeom prst="straightConnector1">
            <a:avLst/>
          </a:prstGeom>
          <a:ln w="12700">
            <a:solidFill>
              <a:srgbClr val="30B5C5"/>
            </a:solidFill>
            <a:tailEnd type="triangle"/>
          </a:ln>
        </p:spPr>
        <p:style>
          <a:lnRef idx="1">
            <a:schemeClr val="accent1"/>
          </a:lnRef>
          <a:fillRef idx="0">
            <a:schemeClr val="accent1"/>
          </a:fillRef>
          <a:effectRef idx="0">
            <a:schemeClr val="accent1"/>
          </a:effectRef>
          <a:fontRef idx="minor">
            <a:schemeClr val="tx1"/>
          </a:fontRef>
        </p:style>
      </p:cxnSp>
      <p:sp>
        <p:nvSpPr>
          <p:cNvPr id="160" name="Oval 4"/>
          <p:cNvSpPr>
            <a:spLocks noChangeAspect="1"/>
          </p:cNvSpPr>
          <p:nvPr/>
        </p:nvSpPr>
        <p:spPr bwMode="gray">
          <a:xfrm>
            <a:off x="8178026" y="3016057"/>
            <a:ext cx="180000" cy="180000"/>
          </a:xfrm>
          <a:prstGeom prst="ellipse">
            <a:avLst/>
          </a:prstGeom>
          <a:solidFill>
            <a:srgbClr val="30B5C5"/>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r>
              <a:rPr lang="en-US" altLang="zh-CN" sz="1200" b="1" dirty="0">
                <a:solidFill>
                  <a:schemeClr val="bg1"/>
                </a:solidFill>
              </a:rPr>
              <a:t>9</a:t>
            </a:r>
            <a:endParaRPr lang="zh-CN" altLang="en-US" sz="1200" b="1" dirty="0">
              <a:solidFill>
                <a:schemeClr val="bg1"/>
              </a:solidFill>
            </a:endParaRPr>
          </a:p>
        </p:txBody>
      </p:sp>
      <p:sp>
        <p:nvSpPr>
          <p:cNvPr id="161" name="Oval 4"/>
          <p:cNvSpPr>
            <a:spLocks noChangeAspect="1"/>
          </p:cNvSpPr>
          <p:nvPr/>
        </p:nvSpPr>
        <p:spPr bwMode="gray">
          <a:xfrm>
            <a:off x="1808726" y="1775052"/>
            <a:ext cx="180000" cy="180000"/>
          </a:xfrm>
          <a:prstGeom prst="ellipse">
            <a:avLst/>
          </a:prstGeom>
          <a:solidFill>
            <a:srgbClr val="30B5C5"/>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r>
              <a:rPr lang="en-US" altLang="zh-CN" sz="1200" b="1" dirty="0">
                <a:solidFill>
                  <a:schemeClr val="bg1"/>
                </a:solidFill>
              </a:rPr>
              <a:t>3</a:t>
            </a:r>
            <a:endParaRPr lang="zh-CN" altLang="en-US" sz="1200" b="1" dirty="0">
              <a:solidFill>
                <a:schemeClr val="bg1"/>
              </a:solidFill>
            </a:endParaRPr>
          </a:p>
        </p:txBody>
      </p:sp>
    </p:spTree>
    <p:extLst>
      <p:ext uri="{BB962C8B-B14F-4D97-AF65-F5344CB8AC3E}">
        <p14:creationId xmlns:p14="http://schemas.microsoft.com/office/powerpoint/2010/main" val="2654121542"/>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bwMode="gray"/>
        <p:txBody>
          <a:bodyPr/>
          <a:lstStyle/>
          <a:p>
            <a:r>
              <a:rPr lang="en-US" dirty="0" smtClean="0">
                <a:solidFill>
                  <a:schemeClr val="bg1">
                    <a:lumMod val="50000"/>
                  </a:schemeClr>
                </a:solidFill>
                <a:sym typeface="Huawei Sans" panose="020C0503030203020204" pitchFamily="34" charset="0"/>
              </a:rPr>
              <a:t>MPLS Basics</a:t>
            </a:r>
          </a:p>
          <a:p>
            <a:r>
              <a:rPr lang="en-US" dirty="0" smtClean="0">
                <a:solidFill>
                  <a:schemeClr val="bg1">
                    <a:lumMod val="50000"/>
                  </a:schemeClr>
                </a:solidFill>
                <a:sym typeface="Huawei Sans" panose="020C0503030203020204" pitchFamily="34" charset="0"/>
              </a:rPr>
              <a:t>MPLS Forwarding</a:t>
            </a:r>
          </a:p>
          <a:p>
            <a:r>
              <a:rPr lang="en-US" b="1" dirty="0" smtClean="0">
                <a:sym typeface="Huawei Sans" panose="020C0503030203020204" pitchFamily="34" charset="0"/>
              </a:rPr>
              <a:t>Static LSP Configuration</a:t>
            </a:r>
            <a:endParaRPr lang="en-US" b="1" dirty="0">
              <a:sym typeface="Huawei Sans" panose="020C0503030203020204" pitchFamily="34" charset="0"/>
            </a:endParaRPr>
          </a:p>
        </p:txBody>
      </p:sp>
    </p:spTree>
    <p:extLst>
      <p:ext uri="{BB962C8B-B14F-4D97-AF65-F5344CB8AC3E}">
        <p14:creationId xmlns:p14="http://schemas.microsoft.com/office/powerpoint/2010/main" val="55126384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bwMode="gray">
          <a:xfrm>
            <a:off x="1019174" y="1844675"/>
            <a:ext cx="10153651" cy="4356100"/>
          </a:xfrm>
        </p:spPr>
        <p:txBody>
          <a:bodyPr/>
          <a:lstStyle/>
          <a:p>
            <a:pPr lvl="0"/>
            <a:r>
              <a:rPr lang="en-US" sz="1400" dirty="0" smtClean="0">
                <a:sym typeface="Huawei Sans" panose="020C0503030203020204" pitchFamily="34" charset="0"/>
              </a:rPr>
              <a:t>In the mid-1990s, Internet traffic grew rapidly. Traditional IP packets were forwarded by routers based on routing tables. However, due to hardware technology limitations, the forwarding performance of routers is low. As a result, this mode becomes a bottleneck for network data forwarding. </a:t>
            </a:r>
          </a:p>
          <a:p>
            <a:r>
              <a:rPr lang="en-US" sz="1400" dirty="0" smtClean="0">
                <a:sym typeface="Huawei Sans" panose="020C0503030203020204" pitchFamily="34" charset="0"/>
              </a:rPr>
              <a:t>As such, the Multiprotocol Label Switching (MPLS) protocol is proposed. It is designed to speed up packet forwarding on routers. On an MPLS network, IP packet headers are analyzed on network edges only, and MPLS uses labels to guide packet forwarding inside the MPLS network. Label-based forwarding features high efficient, shortening the packet processing time.</a:t>
            </a:r>
          </a:p>
          <a:p>
            <a:r>
              <a:rPr lang="en-US" sz="1400" dirty="0" smtClean="0">
                <a:sym typeface="Huawei Sans" panose="020C0503030203020204" pitchFamily="34" charset="0"/>
              </a:rPr>
              <a:t>With the continuous improvement of devices' hardware performance, the advantage of MPLS in improving the data forwarding speed is gradually weakened. However, as MPLS supports multi-layer label nesting and forwarding-and-control separation inside a device, MPLS is applicable to many scenarios, such as virtual private network (VPN) and quality of service (</a:t>
            </a:r>
            <a:r>
              <a:rPr lang="en-US" sz="1400" dirty="0" err="1" smtClean="0">
                <a:sym typeface="Huawei Sans" panose="020C0503030203020204" pitchFamily="34" charset="0"/>
              </a:rPr>
              <a:t>QoS</a:t>
            </a:r>
            <a:r>
              <a:rPr lang="en-US" sz="1400" dirty="0" smtClean="0">
                <a:sym typeface="Huawei Sans" panose="020C0503030203020204" pitchFamily="34" charset="0"/>
              </a:rPr>
              <a:t>).</a:t>
            </a:r>
          </a:p>
          <a:p>
            <a:r>
              <a:rPr lang="en-US" sz="1400" dirty="0" smtClean="0">
                <a:sym typeface="Huawei Sans" panose="020C0503030203020204" pitchFamily="34" charset="0"/>
              </a:rPr>
              <a:t>This course describes the principles and label-based forwarding process of MPLS, as well as the method for configuring static label switched paths (LSPs).</a:t>
            </a:r>
            <a:endParaRPr lang="zh-CN" altLang="en-US" sz="1400" dirty="0">
              <a:sym typeface="Huawei Sans" panose="020C0503030203020204" pitchFamily="34" charset="0"/>
            </a:endParaRPr>
          </a:p>
        </p:txBody>
      </p:sp>
    </p:spTree>
    <p:extLst>
      <p:ext uri="{BB962C8B-B14F-4D97-AF65-F5344CB8AC3E}">
        <p14:creationId xmlns:p14="http://schemas.microsoft.com/office/powerpoint/2010/main" val="3394951859"/>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sym typeface="Huawei Sans" panose="020C0503030203020204" pitchFamily="34" charset="0"/>
              </a:rPr>
              <a:t>Basic MPLS Configuration Commands</a:t>
            </a:r>
            <a:endParaRPr lang="en-US" dirty="0">
              <a:sym typeface="Huawei Sans" panose="020C0503030203020204" pitchFamily="34" charset="0"/>
            </a:endParaRPr>
          </a:p>
        </p:txBody>
      </p:sp>
      <p:grpSp>
        <p:nvGrpSpPr>
          <p:cNvPr id="27" name="组合 26"/>
          <p:cNvGrpSpPr/>
          <p:nvPr/>
        </p:nvGrpSpPr>
        <p:grpSpPr bwMode="gray">
          <a:xfrm>
            <a:off x="486809" y="1365312"/>
            <a:ext cx="11089233" cy="1453350"/>
            <a:chOff x="527529" y="1365312"/>
            <a:chExt cx="11089233" cy="1453350"/>
          </a:xfrm>
        </p:grpSpPr>
        <p:sp>
          <p:nvSpPr>
            <p:cNvPr id="5" name="矩形 4"/>
            <p:cNvSpPr/>
            <p:nvPr/>
          </p:nvSpPr>
          <p:spPr bwMode="gray">
            <a:xfrm>
              <a:off x="1008063" y="1797459"/>
              <a:ext cx="10417179" cy="338554"/>
            </a:xfrm>
            <a:prstGeom prst="rect">
              <a:avLst/>
            </a:prstGeom>
            <a:solidFill>
              <a:schemeClr val="bg1">
                <a:lumMod val="85000"/>
              </a:schemeClr>
            </a:solidFill>
            <a:ln>
              <a:noFill/>
            </a:ln>
          </p:spPr>
          <p:txBody>
            <a:bodyPr wrap="square">
              <a:noAutofit/>
            </a:bodyPr>
            <a:lstStyle/>
            <a:p>
              <a:pPr fontAlgn="ctr"/>
              <a:r>
                <a:rPr lang="en-US" sz="16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[Huawei] </a:t>
              </a:r>
              <a:r>
                <a:rPr lang="en-US" sz="1600" b="1"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mpls lsr-id</a:t>
              </a:r>
              <a:r>
                <a:rPr lang="en-US" sz="16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 </a:t>
              </a:r>
              <a:r>
                <a:rPr lang="en-US" sz="1600" i="1"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lsr-id</a:t>
              </a:r>
            </a:p>
          </p:txBody>
        </p:sp>
        <p:sp>
          <p:nvSpPr>
            <p:cNvPr id="6" name="矩形 5"/>
            <p:cNvSpPr/>
            <p:nvPr/>
          </p:nvSpPr>
          <p:spPr bwMode="gray">
            <a:xfrm>
              <a:off x="527529" y="1365312"/>
              <a:ext cx="11089232" cy="338554"/>
            </a:xfrm>
            <a:prstGeom prst="rect">
              <a:avLst/>
            </a:prstGeom>
          </p:spPr>
          <p:txBody>
            <a:bodyPr wrap="square">
              <a:noAutofit/>
            </a:bodyPr>
            <a:lstStyle/>
            <a:p>
              <a:pPr marL="342900" indent="-342900" fontAlgn="ctr">
                <a:buFont typeface="+mj-lt"/>
                <a:buAutoNum type="arabicPeriod"/>
              </a:pPr>
              <a:r>
                <a:rPr lang="en-US" sz="16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Set an LSR ID.</a:t>
              </a:r>
            </a:p>
          </p:txBody>
        </p:sp>
        <p:sp>
          <p:nvSpPr>
            <p:cNvPr id="7" name="矩形 6"/>
            <p:cNvSpPr/>
            <p:nvPr/>
          </p:nvSpPr>
          <p:spPr bwMode="gray">
            <a:xfrm>
              <a:off x="1008063" y="2139950"/>
              <a:ext cx="10608699" cy="678712"/>
            </a:xfrm>
            <a:prstGeom prst="rect">
              <a:avLst/>
            </a:prstGeom>
          </p:spPr>
          <p:txBody>
            <a:bodyPr wrap="square">
              <a:noAutofit/>
            </a:bodyPr>
            <a:lstStyle/>
            <a:p>
              <a:pPr fontAlgn="ctr">
                <a:lnSpc>
                  <a:spcPts val="2400"/>
                </a:lnSpc>
              </a:pPr>
              <a:r>
                <a:rPr lang="en-US" sz="14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The </a:t>
              </a:r>
              <a:r>
                <a:rPr lang="en-US" sz="1400" b="1"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mpls lsr-id</a:t>
              </a:r>
              <a:r>
                <a:rPr lang="en-US" sz="14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 command sets an LSR ID. An LSR ID uniquely identifies an LSR on a network. By default, no LSR ID is set for an LSR, and an LSR ID can only be manually set. To improve network reliability, you are advised to use the IP address of a loopback interface on an LSR as the LSR ID and plan the LSR IDs of all LSRs on the network in a unified manner before configuration.</a:t>
              </a:r>
            </a:p>
          </p:txBody>
        </p:sp>
      </p:grpSp>
      <p:grpSp>
        <p:nvGrpSpPr>
          <p:cNvPr id="26" name="组合 25"/>
          <p:cNvGrpSpPr/>
          <p:nvPr/>
        </p:nvGrpSpPr>
        <p:grpSpPr bwMode="gray">
          <a:xfrm>
            <a:off x="486809" y="3535994"/>
            <a:ext cx="11089233" cy="1892112"/>
            <a:chOff x="446088" y="2847836"/>
            <a:chExt cx="11089233" cy="1892112"/>
          </a:xfrm>
        </p:grpSpPr>
        <p:sp>
          <p:nvSpPr>
            <p:cNvPr id="21" name="矩形 20"/>
            <p:cNvSpPr/>
            <p:nvPr/>
          </p:nvSpPr>
          <p:spPr bwMode="gray">
            <a:xfrm>
              <a:off x="926622" y="3270556"/>
              <a:ext cx="10417179" cy="338554"/>
            </a:xfrm>
            <a:prstGeom prst="rect">
              <a:avLst/>
            </a:prstGeom>
            <a:solidFill>
              <a:schemeClr val="bg1">
                <a:lumMod val="85000"/>
              </a:schemeClr>
            </a:solidFill>
            <a:ln>
              <a:noFill/>
            </a:ln>
          </p:spPr>
          <p:txBody>
            <a:bodyPr wrap="square">
              <a:noAutofit/>
            </a:bodyPr>
            <a:lstStyle/>
            <a:p>
              <a:pPr fontAlgn="ctr"/>
              <a:r>
                <a:rPr lang="en-US" sz="16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[Huawei] </a:t>
              </a:r>
              <a:r>
                <a:rPr lang="en-US" sz="1600" b="1"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mpls</a:t>
              </a:r>
            </a:p>
          </p:txBody>
        </p:sp>
        <p:sp>
          <p:nvSpPr>
            <p:cNvPr id="22" name="矩形 21"/>
            <p:cNvSpPr/>
            <p:nvPr/>
          </p:nvSpPr>
          <p:spPr bwMode="gray">
            <a:xfrm>
              <a:off x="446088" y="2847836"/>
              <a:ext cx="11089232" cy="338554"/>
            </a:xfrm>
            <a:prstGeom prst="rect">
              <a:avLst/>
            </a:prstGeom>
          </p:spPr>
          <p:txBody>
            <a:bodyPr wrap="square">
              <a:noAutofit/>
            </a:bodyPr>
            <a:lstStyle/>
            <a:p>
              <a:pPr marL="342900" indent="-342900" fontAlgn="ctr">
                <a:buFont typeface="+mj-lt"/>
                <a:buAutoNum type="arabicPeriod" startAt="2"/>
              </a:pPr>
              <a:r>
                <a:rPr lang="en-US" sz="16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Enable MPLS.</a:t>
              </a:r>
            </a:p>
          </p:txBody>
        </p:sp>
        <p:sp>
          <p:nvSpPr>
            <p:cNvPr id="23" name="矩形 22"/>
            <p:cNvSpPr/>
            <p:nvPr/>
          </p:nvSpPr>
          <p:spPr bwMode="gray">
            <a:xfrm>
              <a:off x="926622" y="3603620"/>
              <a:ext cx="10608699" cy="370935"/>
            </a:xfrm>
            <a:prstGeom prst="rect">
              <a:avLst/>
            </a:prstGeom>
          </p:spPr>
          <p:txBody>
            <a:bodyPr wrap="square">
              <a:noAutofit/>
            </a:bodyPr>
            <a:lstStyle/>
            <a:p>
              <a:pPr fontAlgn="ctr">
                <a:lnSpc>
                  <a:spcPts val="2400"/>
                </a:lnSpc>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The </a:t>
              </a: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mpls</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command enables MPLS on the current node and displays the MPLS view.</a:t>
              </a:r>
            </a:p>
          </p:txBody>
        </p:sp>
        <p:sp>
          <p:nvSpPr>
            <p:cNvPr id="24" name="矩形 23"/>
            <p:cNvSpPr/>
            <p:nvPr/>
          </p:nvSpPr>
          <p:spPr bwMode="gray">
            <a:xfrm>
              <a:off x="926623" y="4026521"/>
              <a:ext cx="10417178" cy="338554"/>
            </a:xfrm>
            <a:prstGeom prst="rect">
              <a:avLst/>
            </a:prstGeom>
            <a:solidFill>
              <a:schemeClr val="bg1">
                <a:lumMod val="85000"/>
              </a:schemeClr>
            </a:solidFill>
            <a:ln>
              <a:noFill/>
            </a:ln>
          </p:spPr>
          <p:txBody>
            <a:bodyPr wrap="square">
              <a:noAutofit/>
            </a:bodyPr>
            <a:lstStyle/>
            <a:p>
              <a:pPr fontAlgn="ctr"/>
              <a:r>
                <a:rPr lang="en-US" sz="16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[Huawei-GigabitEthernet0/0/0] </a:t>
              </a:r>
              <a:r>
                <a:rPr lang="en-US" sz="1600" b="1"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mpls</a:t>
              </a:r>
            </a:p>
          </p:txBody>
        </p:sp>
        <p:sp>
          <p:nvSpPr>
            <p:cNvPr id="25" name="矩形 24"/>
            <p:cNvSpPr/>
            <p:nvPr/>
          </p:nvSpPr>
          <p:spPr bwMode="gray">
            <a:xfrm>
              <a:off x="926621" y="4369013"/>
              <a:ext cx="10608699" cy="370935"/>
            </a:xfrm>
            <a:prstGeom prst="rect">
              <a:avLst/>
            </a:prstGeom>
          </p:spPr>
          <p:txBody>
            <a:bodyPr wrap="square">
              <a:noAutofit/>
            </a:bodyPr>
            <a:lstStyle/>
            <a:p>
              <a:pPr fontAlgn="ctr">
                <a:lnSpc>
                  <a:spcPts val="2400"/>
                </a:lnSpc>
              </a:pPr>
              <a:r>
                <a:rPr lang="en-US" sz="14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Enable MPLS on an interface. Before running this command, enable MPLS globally.</a:t>
              </a:r>
            </a:p>
          </p:txBody>
        </p:sp>
      </p:grpSp>
    </p:spTree>
    <p:extLst>
      <p:ext uri="{BB962C8B-B14F-4D97-AF65-F5344CB8AC3E}">
        <p14:creationId xmlns:p14="http://schemas.microsoft.com/office/powerpoint/2010/main" val="2799571150"/>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sym typeface="Huawei Sans" panose="020C0503030203020204" pitchFamily="34" charset="0"/>
              </a:rPr>
              <a:t>Static LSP Configuration Commands (1)</a:t>
            </a:r>
            <a:endParaRPr lang="en-US" dirty="0">
              <a:sym typeface="Huawei Sans" panose="020C0503030203020204" pitchFamily="34" charset="0"/>
            </a:endParaRPr>
          </a:p>
        </p:txBody>
      </p:sp>
      <p:sp>
        <p:nvSpPr>
          <p:cNvPr id="5" name="矩形 4"/>
          <p:cNvSpPr/>
          <p:nvPr/>
        </p:nvSpPr>
        <p:spPr bwMode="gray">
          <a:xfrm>
            <a:off x="967342" y="1778605"/>
            <a:ext cx="10608698" cy="584775"/>
          </a:xfrm>
          <a:prstGeom prst="rect">
            <a:avLst/>
          </a:prstGeom>
          <a:solidFill>
            <a:schemeClr val="bg1">
              <a:lumMod val="85000"/>
            </a:schemeClr>
          </a:solidFill>
          <a:ln>
            <a:noFill/>
          </a:ln>
        </p:spPr>
        <p:txBody>
          <a:bodyPr wrap="square">
            <a:noAutofit/>
          </a:bodyPr>
          <a:lstStyle/>
          <a:p>
            <a:pPr fontAlgn="ctr"/>
            <a:r>
              <a:rPr lang="en-US" sz="16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[Huawei] </a:t>
            </a:r>
            <a:r>
              <a:rPr lang="en-US" sz="1600" b="1"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static-lsp ingress</a:t>
            </a:r>
            <a:r>
              <a:rPr lang="en-US" sz="16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 </a:t>
            </a:r>
            <a:r>
              <a:rPr lang="en-US" sz="1600" i="1"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lsp-name</a:t>
            </a:r>
            <a:r>
              <a:rPr lang="en-US" sz="16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 </a:t>
            </a:r>
            <a:r>
              <a:rPr lang="en-US" sz="1600" b="1"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destination</a:t>
            </a:r>
            <a:r>
              <a:rPr lang="en-US" sz="16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 </a:t>
            </a:r>
            <a:r>
              <a:rPr lang="en-US" sz="1600" i="1"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ip-address</a:t>
            </a:r>
            <a:r>
              <a:rPr lang="en-US" sz="16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 { </a:t>
            </a:r>
            <a:r>
              <a:rPr lang="en-US" sz="1600" i="1"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mask-length</a:t>
            </a:r>
            <a:r>
              <a:rPr lang="en-US" sz="16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 | </a:t>
            </a:r>
            <a:r>
              <a:rPr lang="en-US" sz="1600" i="1"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mask</a:t>
            </a:r>
            <a:r>
              <a:rPr lang="en-US" sz="16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 } { </a:t>
            </a:r>
            <a:r>
              <a:rPr lang="en-US" sz="1600" b="1"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nexthop</a:t>
            </a:r>
            <a:r>
              <a:rPr lang="en-US" sz="16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 </a:t>
            </a:r>
            <a:r>
              <a:rPr lang="en-US" sz="1600" i="1"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next-hop-address</a:t>
            </a:r>
            <a:r>
              <a:rPr lang="en-US" sz="16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 | </a:t>
            </a:r>
            <a:r>
              <a:rPr lang="en-US" sz="1600" b="1"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outgoing-interface</a:t>
            </a:r>
            <a:r>
              <a:rPr lang="en-US" sz="16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 </a:t>
            </a:r>
            <a:r>
              <a:rPr lang="en-US" sz="1600" i="1"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interface-type</a:t>
            </a:r>
            <a:r>
              <a:rPr lang="en-US" sz="16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 </a:t>
            </a:r>
            <a:r>
              <a:rPr lang="en-US" sz="1600" i="1"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interface-number</a:t>
            </a:r>
            <a:r>
              <a:rPr lang="en-US" sz="16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 } </a:t>
            </a:r>
            <a:r>
              <a:rPr lang="en-US" sz="1600" baseline="300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a:t>
            </a:r>
            <a:r>
              <a:rPr lang="en-US" sz="16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 </a:t>
            </a:r>
            <a:r>
              <a:rPr lang="en-US" sz="1600" b="1"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out-label</a:t>
            </a:r>
            <a:r>
              <a:rPr lang="en-US" sz="16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 </a:t>
            </a:r>
            <a:r>
              <a:rPr lang="en-US" sz="1600" i="1"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out-label</a:t>
            </a:r>
          </a:p>
        </p:txBody>
      </p:sp>
      <p:sp>
        <p:nvSpPr>
          <p:cNvPr id="6" name="矩形 5"/>
          <p:cNvSpPr/>
          <p:nvPr/>
        </p:nvSpPr>
        <p:spPr bwMode="gray">
          <a:xfrm>
            <a:off x="486809" y="1365312"/>
            <a:ext cx="11089232" cy="338554"/>
          </a:xfrm>
          <a:prstGeom prst="rect">
            <a:avLst/>
          </a:prstGeom>
        </p:spPr>
        <p:txBody>
          <a:bodyPr wrap="square">
            <a:noAutofit/>
          </a:bodyPr>
          <a:lstStyle/>
          <a:p>
            <a:pPr marL="342900" indent="-342900" fontAlgn="ctr">
              <a:buFont typeface="+mj-lt"/>
              <a:buAutoNum type="arabicPeriod"/>
            </a:pPr>
            <a:r>
              <a:rPr lang="en-US" sz="16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Configure a static LSP on an ingress LSR.</a:t>
            </a:r>
          </a:p>
        </p:txBody>
      </p:sp>
      <p:sp>
        <p:nvSpPr>
          <p:cNvPr id="7" name="矩形 6"/>
          <p:cNvSpPr/>
          <p:nvPr/>
        </p:nvSpPr>
        <p:spPr bwMode="gray">
          <a:xfrm>
            <a:off x="967342" y="2424824"/>
            <a:ext cx="10608699" cy="1316061"/>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The </a:t>
            </a: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static-lsp ingress</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command configures a static LSP on an ingress.</a:t>
            </a:r>
          </a:p>
          <a:p>
            <a:pPr marL="285750" indent="-285750" fontAlgn="ctr">
              <a:buFont typeface="Arial" panose="020B0604020202020204" pitchFamily="34" charset="0"/>
              <a:buChar char="•"/>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You are advised to specify the </a:t>
            </a: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next-hop</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parameter to configure a static LSP. This ensures that the local routing table contains the routing entry that exactly matches the specified destination IP address and next-hop IP address. If the outbound interface of the LSP is an Ethernet interface, you must specify </a:t>
            </a: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nexthop</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a:t>
            </a:r>
            <a:r>
              <a:rPr lang="en-US" sz="1400" i="1" dirty="0">
                <a:latin typeface="Huawei Sans" panose="020C0503030203020204" pitchFamily="34" charset="0"/>
                <a:ea typeface="方正兰亭黑简体" panose="02000000000000000000" pitchFamily="2" charset="-122"/>
                <a:sym typeface="Huawei Sans" panose="020C0503030203020204" pitchFamily="34" charset="0"/>
              </a:rPr>
              <a:t>next-hop-address</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to ensure normal forwarding along the LSP.</a:t>
            </a:r>
          </a:p>
          <a:p>
            <a:pPr marL="285750" indent="-285750" fontAlgn="ctr">
              <a:buFont typeface="Arial" panose="020B0604020202020204" pitchFamily="34" charset="0"/>
              <a:buChar char="•"/>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The value of </a:t>
            </a:r>
            <a:r>
              <a:rPr lang="en-US" sz="1400" i="1" dirty="0">
                <a:latin typeface="Huawei Sans" panose="020C0503030203020204" pitchFamily="34" charset="0"/>
                <a:ea typeface="方正兰亭黑简体" panose="02000000000000000000" pitchFamily="2" charset="-122"/>
                <a:sym typeface="Huawei Sans" panose="020C0503030203020204" pitchFamily="34" charset="0"/>
              </a:rPr>
              <a:t>out-label</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ranges from 16 to 1048575.</a:t>
            </a:r>
          </a:p>
          <a:p>
            <a:pPr fontAlgn="ctr"/>
            <a:endParaRPr lang="en-US" altLang="zh-CN" sz="14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4" name="矩形 13"/>
          <p:cNvSpPr/>
          <p:nvPr/>
        </p:nvSpPr>
        <p:spPr bwMode="gray">
          <a:xfrm>
            <a:off x="967343" y="4225049"/>
            <a:ext cx="10608698" cy="584775"/>
          </a:xfrm>
          <a:prstGeom prst="rect">
            <a:avLst/>
          </a:prstGeom>
          <a:solidFill>
            <a:schemeClr val="bg1">
              <a:lumMod val="85000"/>
            </a:schemeClr>
          </a:solidFill>
          <a:ln>
            <a:noFill/>
          </a:ln>
        </p:spPr>
        <p:txBody>
          <a:bodyPr wrap="square">
            <a:noAutofit/>
          </a:bodyPr>
          <a:lstStyle/>
          <a:p>
            <a:pPr fontAlgn="ctr"/>
            <a:r>
              <a:rPr lang="en-US" sz="16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[Huawei] </a:t>
            </a:r>
            <a:r>
              <a:rPr lang="en-US" sz="1600" b="1"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static-lsp transit</a:t>
            </a:r>
            <a:r>
              <a:rPr lang="en-US" sz="16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 </a:t>
            </a:r>
            <a:r>
              <a:rPr lang="en-US" sz="1600" i="1"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lsp-name</a:t>
            </a:r>
            <a:r>
              <a:rPr lang="en-US" sz="16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 [ </a:t>
            </a:r>
            <a:r>
              <a:rPr lang="en-US" sz="1600" b="1"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incoming-interface</a:t>
            </a:r>
            <a:r>
              <a:rPr lang="en-US" sz="16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 </a:t>
            </a:r>
            <a:r>
              <a:rPr lang="en-US" sz="1600" i="1"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interface-type</a:t>
            </a:r>
            <a:r>
              <a:rPr lang="en-US" sz="16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 </a:t>
            </a:r>
            <a:r>
              <a:rPr lang="en-US" sz="1600" i="1"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interface-number</a:t>
            </a:r>
            <a:r>
              <a:rPr lang="en-US" sz="16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 ] </a:t>
            </a:r>
            <a:r>
              <a:rPr lang="en-US" sz="1600" b="1"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in-label</a:t>
            </a:r>
            <a:r>
              <a:rPr lang="en-US" sz="16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 </a:t>
            </a:r>
            <a:r>
              <a:rPr lang="en-US" sz="1600" i="1"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in-label</a:t>
            </a:r>
            <a:r>
              <a:rPr lang="en-US" sz="16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 { </a:t>
            </a:r>
            <a:r>
              <a:rPr lang="en-US" sz="1600" b="1"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nexthop</a:t>
            </a:r>
            <a:r>
              <a:rPr lang="en-US" sz="16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 </a:t>
            </a:r>
            <a:r>
              <a:rPr lang="en-US" sz="1600" i="1"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next-hop-address</a:t>
            </a:r>
            <a:r>
              <a:rPr lang="en-US" sz="16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 | </a:t>
            </a:r>
            <a:r>
              <a:rPr lang="en-US" sz="1600" b="1"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outgoing-interface</a:t>
            </a:r>
            <a:r>
              <a:rPr lang="en-US" sz="16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 </a:t>
            </a:r>
            <a:r>
              <a:rPr lang="en-US" sz="1600" i="1"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interface-type</a:t>
            </a:r>
            <a:r>
              <a:rPr lang="en-US" sz="16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 </a:t>
            </a:r>
            <a:r>
              <a:rPr lang="en-US" sz="1600" i="1"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interface-number</a:t>
            </a:r>
            <a:r>
              <a:rPr lang="en-US" sz="16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 }</a:t>
            </a:r>
            <a:r>
              <a:rPr lang="en-US" sz="1600" baseline="300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a:t>
            </a:r>
            <a:r>
              <a:rPr lang="en-US" sz="16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 </a:t>
            </a:r>
            <a:r>
              <a:rPr lang="en-US" sz="1600" b="1"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out-label</a:t>
            </a:r>
            <a:r>
              <a:rPr lang="en-US" sz="16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 </a:t>
            </a:r>
            <a:r>
              <a:rPr lang="en-US" sz="1600" i="1"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out-label</a:t>
            </a:r>
          </a:p>
        </p:txBody>
      </p:sp>
      <p:sp>
        <p:nvSpPr>
          <p:cNvPr id="15" name="矩形 14"/>
          <p:cNvSpPr/>
          <p:nvPr/>
        </p:nvSpPr>
        <p:spPr bwMode="gray">
          <a:xfrm>
            <a:off x="486809" y="3792902"/>
            <a:ext cx="11089232" cy="338554"/>
          </a:xfrm>
          <a:prstGeom prst="rect">
            <a:avLst/>
          </a:prstGeom>
        </p:spPr>
        <p:txBody>
          <a:bodyPr wrap="square">
            <a:noAutofit/>
          </a:bodyPr>
          <a:lstStyle/>
          <a:p>
            <a:pPr marL="342900" indent="-342900" fontAlgn="ctr">
              <a:buFont typeface="+mj-lt"/>
              <a:buAutoNum type="arabicPeriod" startAt="2"/>
            </a:pPr>
            <a:r>
              <a:rPr lang="en-US" sz="16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Configure a static LSP on a transit LSR.</a:t>
            </a:r>
          </a:p>
        </p:txBody>
      </p:sp>
      <p:sp>
        <p:nvSpPr>
          <p:cNvPr id="16" name="矩形 15"/>
          <p:cNvSpPr/>
          <p:nvPr/>
        </p:nvSpPr>
        <p:spPr bwMode="gray">
          <a:xfrm>
            <a:off x="967342" y="4861841"/>
            <a:ext cx="10608699" cy="102048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The </a:t>
            </a: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static-lsp transit</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command configures a static LSP on a transit node.</a:t>
            </a:r>
          </a:p>
          <a:p>
            <a:pPr marL="285750" indent="-285750" fontAlgn="ctr">
              <a:buFont typeface="Arial" panose="020B0604020202020204" pitchFamily="34" charset="0"/>
              <a:buChar char="•"/>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The configuration rules of the next hop and outbound interface are the same as those for an ingress LSR.</a:t>
            </a:r>
          </a:p>
          <a:p>
            <a:pPr marL="285750" indent="-285750" fontAlgn="ctr">
              <a:buFont typeface="Arial" panose="020B0604020202020204" pitchFamily="34" charset="0"/>
              <a:buChar char="•"/>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The value of </a:t>
            </a:r>
            <a:r>
              <a:rPr lang="en-US" sz="1400" i="1" dirty="0">
                <a:latin typeface="Huawei Sans" panose="020C0503030203020204" pitchFamily="34" charset="0"/>
                <a:ea typeface="方正兰亭黑简体" panose="02000000000000000000" pitchFamily="2" charset="-122"/>
                <a:sym typeface="Huawei Sans" panose="020C0503030203020204" pitchFamily="34" charset="0"/>
              </a:rPr>
              <a:t>in-label</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ranges from 16 to 1023.</a:t>
            </a:r>
          </a:p>
          <a:p>
            <a:pPr marL="285750" indent="-285750" fontAlgn="ctr">
              <a:buFont typeface="Arial" panose="020B0604020202020204" pitchFamily="34" charset="0"/>
              <a:buChar char="•"/>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The value of </a:t>
            </a:r>
            <a:r>
              <a:rPr lang="en-US" sz="1400" i="1" dirty="0">
                <a:latin typeface="Huawei Sans" panose="020C0503030203020204" pitchFamily="34" charset="0"/>
                <a:ea typeface="方正兰亭黑简体" panose="02000000000000000000" pitchFamily="2" charset="-122"/>
                <a:sym typeface="Huawei Sans" panose="020C0503030203020204" pitchFamily="34" charset="0"/>
              </a:rPr>
              <a:t>out-label</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ranges from 16 to 1048575.</a:t>
            </a:r>
          </a:p>
        </p:txBody>
      </p:sp>
    </p:spTree>
    <p:extLst>
      <p:ext uri="{BB962C8B-B14F-4D97-AF65-F5344CB8AC3E}">
        <p14:creationId xmlns:p14="http://schemas.microsoft.com/office/powerpoint/2010/main" val="3890467091"/>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sym typeface="Huawei Sans" panose="020C0503030203020204" pitchFamily="34" charset="0"/>
              </a:rPr>
              <a:t>Static LSP Configuration Commands (2)</a:t>
            </a:r>
            <a:endParaRPr lang="en-US" dirty="0">
              <a:sym typeface="Huawei Sans" panose="020C0503030203020204" pitchFamily="34" charset="0"/>
            </a:endParaRPr>
          </a:p>
        </p:txBody>
      </p:sp>
      <p:sp>
        <p:nvSpPr>
          <p:cNvPr id="5" name="矩形 4"/>
          <p:cNvSpPr/>
          <p:nvPr/>
        </p:nvSpPr>
        <p:spPr bwMode="gray">
          <a:xfrm>
            <a:off x="967342" y="1797459"/>
            <a:ext cx="10608698" cy="338554"/>
          </a:xfrm>
          <a:prstGeom prst="rect">
            <a:avLst/>
          </a:prstGeom>
          <a:solidFill>
            <a:schemeClr val="bg1">
              <a:lumMod val="85000"/>
            </a:schemeClr>
          </a:solidFill>
          <a:ln>
            <a:noFill/>
          </a:ln>
        </p:spPr>
        <p:txBody>
          <a:bodyPr wrap="square">
            <a:noAutofit/>
          </a:bodyPr>
          <a:lstStyle/>
          <a:p>
            <a:pPr fontAlgn="ctr"/>
            <a:r>
              <a:rPr lang="en-US" sz="16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[Huawei] </a:t>
            </a:r>
            <a:r>
              <a:rPr lang="en-US" sz="1600" b="1"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static-lsp egress</a:t>
            </a:r>
            <a:r>
              <a:rPr lang="en-US" sz="16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 </a:t>
            </a:r>
            <a:r>
              <a:rPr lang="en-US" sz="1600" i="1"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lsp-name</a:t>
            </a:r>
            <a:r>
              <a:rPr lang="en-US" sz="16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 [ </a:t>
            </a:r>
            <a:r>
              <a:rPr lang="en-US" sz="1600" b="1"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incoming-interface</a:t>
            </a:r>
            <a:r>
              <a:rPr lang="en-US" sz="16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 </a:t>
            </a:r>
            <a:r>
              <a:rPr lang="en-US" sz="1600" i="1"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interface-type</a:t>
            </a:r>
            <a:r>
              <a:rPr lang="en-US" sz="16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 </a:t>
            </a:r>
            <a:r>
              <a:rPr lang="en-US" sz="1600" i="1"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interface-number</a:t>
            </a:r>
            <a:r>
              <a:rPr lang="en-US" sz="16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 ] </a:t>
            </a:r>
            <a:r>
              <a:rPr lang="en-US" sz="1600" b="1"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in-label</a:t>
            </a:r>
            <a:r>
              <a:rPr lang="en-US" sz="16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 </a:t>
            </a:r>
            <a:r>
              <a:rPr lang="en-US" sz="1600" i="1"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in-label</a:t>
            </a:r>
            <a:r>
              <a:rPr lang="en-US" sz="16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 </a:t>
            </a:r>
          </a:p>
        </p:txBody>
      </p:sp>
      <p:sp>
        <p:nvSpPr>
          <p:cNvPr id="6" name="矩形 5"/>
          <p:cNvSpPr/>
          <p:nvPr/>
        </p:nvSpPr>
        <p:spPr bwMode="gray">
          <a:xfrm>
            <a:off x="486809" y="1365312"/>
            <a:ext cx="11089232" cy="338554"/>
          </a:xfrm>
          <a:prstGeom prst="rect">
            <a:avLst/>
          </a:prstGeom>
        </p:spPr>
        <p:txBody>
          <a:bodyPr wrap="square">
            <a:noAutofit/>
          </a:bodyPr>
          <a:lstStyle/>
          <a:p>
            <a:pPr marL="342900" indent="-342900" fontAlgn="ctr">
              <a:buFont typeface="+mj-lt"/>
              <a:buAutoNum type="arabicPeriod" startAt="3"/>
            </a:pPr>
            <a:r>
              <a:rPr lang="en-US" sz="16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Configure a static LSP on an egress LSR.</a:t>
            </a:r>
          </a:p>
        </p:txBody>
      </p:sp>
      <p:sp>
        <p:nvSpPr>
          <p:cNvPr id="7" name="矩形 6"/>
          <p:cNvSpPr/>
          <p:nvPr/>
        </p:nvSpPr>
        <p:spPr bwMode="gray">
          <a:xfrm>
            <a:off x="869801" y="2153122"/>
            <a:ext cx="10608699" cy="705199"/>
          </a:xfrm>
          <a:prstGeom prst="rect">
            <a:avLst/>
          </a:prstGeom>
        </p:spPr>
        <p:txBody>
          <a:bodyPr wrap="square">
            <a:noAutofit/>
          </a:bodyPr>
          <a:lstStyle/>
          <a:p>
            <a:pPr fontAlgn="ctr">
              <a:lnSpc>
                <a:spcPts val="2400"/>
              </a:lnSpc>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The </a:t>
            </a: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static-lsp egress</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command configures a static LSP on an egress LSR.</a:t>
            </a:r>
          </a:p>
          <a:p>
            <a:pPr marL="285750" indent="-285750" fontAlgn="ctr">
              <a:lnSpc>
                <a:spcPts val="2400"/>
              </a:lnSpc>
              <a:buFont typeface="Arial" panose="020B0604020202020204" pitchFamily="34" charset="0"/>
              <a:buChar char="•"/>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The value of </a:t>
            </a:r>
            <a:r>
              <a:rPr lang="en-US" sz="1400" i="1" dirty="0">
                <a:latin typeface="Huawei Sans" panose="020C0503030203020204" pitchFamily="34" charset="0"/>
                <a:ea typeface="方正兰亭黑简体" panose="02000000000000000000" pitchFamily="2" charset="-122"/>
                <a:sym typeface="Huawei Sans" panose="020C0503030203020204" pitchFamily="34" charset="0"/>
              </a:rPr>
              <a:t>in-label</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ranges from 16 to 1023.</a:t>
            </a:r>
          </a:p>
          <a:p>
            <a:pPr fontAlgn="ctr">
              <a:lnSpc>
                <a:spcPts val="2400"/>
              </a:lnSpc>
            </a:pPr>
            <a:endParaRPr lang="en-US" altLang="zh-CN" sz="14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4" name="矩形 13"/>
          <p:cNvSpPr/>
          <p:nvPr/>
        </p:nvSpPr>
        <p:spPr bwMode="gray">
          <a:xfrm>
            <a:off x="967343" y="3355780"/>
            <a:ext cx="10608698" cy="338554"/>
          </a:xfrm>
          <a:prstGeom prst="rect">
            <a:avLst/>
          </a:prstGeom>
          <a:solidFill>
            <a:schemeClr val="bg1">
              <a:lumMod val="85000"/>
            </a:schemeClr>
          </a:solidFill>
          <a:ln>
            <a:noFill/>
          </a:ln>
        </p:spPr>
        <p:txBody>
          <a:bodyPr wrap="square">
            <a:noAutofit/>
          </a:bodyPr>
          <a:lstStyle/>
          <a:p>
            <a:pPr fontAlgn="ctr"/>
            <a:r>
              <a:rPr lang="en-US" sz="16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[Huawei] </a:t>
            </a:r>
            <a:r>
              <a:rPr lang="en-US" sz="1600" b="1"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display mpls static-lsp</a:t>
            </a:r>
            <a:r>
              <a:rPr lang="en-US" sz="16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 [ </a:t>
            </a:r>
            <a:r>
              <a:rPr lang="en-US" sz="1600" i="1"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lsp-name</a:t>
            </a:r>
            <a:r>
              <a:rPr lang="en-US" sz="16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 ] [ { </a:t>
            </a:r>
            <a:r>
              <a:rPr lang="en-US" sz="1600" b="1"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include</a:t>
            </a:r>
            <a:r>
              <a:rPr lang="en-US" sz="16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 | </a:t>
            </a:r>
            <a:r>
              <a:rPr lang="en-US" sz="1600" b="1"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exclude</a:t>
            </a:r>
            <a:r>
              <a:rPr lang="en-US" sz="16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 } </a:t>
            </a:r>
            <a:r>
              <a:rPr lang="en-US" sz="1600" i="1"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ip-address</a:t>
            </a:r>
            <a:r>
              <a:rPr lang="en-US" sz="16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 </a:t>
            </a:r>
            <a:r>
              <a:rPr lang="en-US" sz="1600" i="1"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mask-length</a:t>
            </a:r>
            <a:r>
              <a:rPr lang="en-US" sz="16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 ] [ </a:t>
            </a:r>
            <a:r>
              <a:rPr lang="en-US" sz="1600" b="1"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verbose</a:t>
            </a:r>
            <a:r>
              <a:rPr lang="en-US" sz="16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 ]</a:t>
            </a:r>
          </a:p>
        </p:txBody>
      </p:sp>
      <p:sp>
        <p:nvSpPr>
          <p:cNvPr id="15" name="矩形 14"/>
          <p:cNvSpPr/>
          <p:nvPr/>
        </p:nvSpPr>
        <p:spPr bwMode="gray">
          <a:xfrm>
            <a:off x="486809" y="2923633"/>
            <a:ext cx="11089232" cy="338554"/>
          </a:xfrm>
          <a:prstGeom prst="rect">
            <a:avLst/>
          </a:prstGeom>
        </p:spPr>
        <p:txBody>
          <a:bodyPr wrap="square">
            <a:noAutofit/>
          </a:bodyPr>
          <a:lstStyle/>
          <a:p>
            <a:pPr marL="342900" indent="-342900" fontAlgn="ctr">
              <a:buFont typeface="+mj-lt"/>
              <a:buAutoNum type="arabicPeriod" startAt="4"/>
            </a:pPr>
            <a:r>
              <a:rPr lang="en-US" sz="16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Check information about static LSPs.</a:t>
            </a:r>
          </a:p>
        </p:txBody>
      </p:sp>
      <p:sp>
        <p:nvSpPr>
          <p:cNvPr id="16" name="矩形 15"/>
          <p:cNvSpPr/>
          <p:nvPr/>
        </p:nvSpPr>
        <p:spPr bwMode="gray">
          <a:xfrm>
            <a:off x="967342" y="3694334"/>
            <a:ext cx="10608699" cy="370935"/>
          </a:xfrm>
          <a:prstGeom prst="rect">
            <a:avLst/>
          </a:prstGeom>
        </p:spPr>
        <p:txBody>
          <a:bodyPr wrap="square">
            <a:noAutofit/>
          </a:bodyPr>
          <a:lstStyle/>
          <a:p>
            <a:pPr fontAlgn="ctr">
              <a:lnSpc>
                <a:spcPts val="2400"/>
              </a:lnSpc>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The </a:t>
            </a: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display mpls static-lsp</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command displays information about static LSPs.</a:t>
            </a:r>
          </a:p>
        </p:txBody>
      </p:sp>
    </p:spTree>
    <p:extLst>
      <p:ext uri="{BB962C8B-B14F-4D97-AF65-F5344CB8AC3E}">
        <p14:creationId xmlns:p14="http://schemas.microsoft.com/office/powerpoint/2010/main" val="542757193"/>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bwMode="gray"/>
        <p:txBody>
          <a:bodyPr/>
          <a:lstStyle/>
          <a:p>
            <a:r>
              <a:rPr lang="en-US" smtClean="0"/>
              <a:t>Static LSP Configuration Example (1)</a:t>
            </a:r>
            <a:endParaRPr lang="en-US" dirty="0"/>
          </a:p>
        </p:txBody>
      </p:sp>
      <p:sp>
        <p:nvSpPr>
          <p:cNvPr id="6" name="文本占位符 5"/>
          <p:cNvSpPr>
            <a:spLocks noGrp="1"/>
          </p:cNvSpPr>
          <p:nvPr>
            <p:ph type="body" sz="quarter" idx="10"/>
          </p:nvPr>
        </p:nvSpPr>
        <p:spPr bwMode="gray"/>
        <p:txBody>
          <a:bodyPr/>
          <a:lstStyle/>
          <a:p>
            <a:r>
              <a:rPr lang="en-US" sz="1600" smtClean="0">
                <a:sym typeface="Huawei Sans" panose="020C0503030203020204" pitchFamily="34" charset="0"/>
              </a:rPr>
              <a:t>Use case: An IGP has been deployed on R1, R2, and R3. The networks 1.1.1.0/24 and 3.3.3.0/24 can communicate with each other. In this scenario, configure static LSPs to allow the two networks to communicate through MPLS. The following figure shows the distributed labels.</a:t>
            </a:r>
          </a:p>
          <a:p>
            <a:r>
              <a:rPr lang="en-US" sz="1600" smtClean="0">
                <a:sym typeface="Huawei Sans" panose="020C0503030203020204" pitchFamily="34" charset="0"/>
              </a:rPr>
              <a:t>Configuration roadmap:</a:t>
            </a:r>
          </a:p>
          <a:p>
            <a:pPr lvl="1"/>
            <a:r>
              <a:rPr lang="en-US" sz="1400" smtClean="0">
                <a:sym typeface="Huawei Sans" panose="020C0503030203020204" pitchFamily="34" charset="0"/>
              </a:rPr>
              <a:t>Enable MPLS on the devices and interfaces.</a:t>
            </a:r>
          </a:p>
          <a:p>
            <a:pPr lvl="1"/>
            <a:r>
              <a:rPr lang="en-US" sz="1400" smtClean="0">
                <a:sym typeface="Huawei Sans" panose="020C0503030203020204" pitchFamily="34" charset="0"/>
              </a:rPr>
              <a:t>Configure static LSPs as planned.</a:t>
            </a:r>
          </a:p>
          <a:p>
            <a:endParaRPr lang="zh-CN" altLang="en-US" sz="1600" dirty="0">
              <a:sym typeface="Huawei Sans" panose="020C0503030203020204" pitchFamily="34" charset="0"/>
            </a:endParaRPr>
          </a:p>
        </p:txBody>
      </p:sp>
      <p:sp>
        <p:nvSpPr>
          <p:cNvPr id="60" name="Freeform 4"/>
          <p:cNvSpPr>
            <a:spLocks noChangeAspect="1"/>
          </p:cNvSpPr>
          <p:nvPr/>
        </p:nvSpPr>
        <p:spPr bwMode="gray">
          <a:xfrm>
            <a:off x="2536303" y="4068167"/>
            <a:ext cx="1485227" cy="677908"/>
          </a:xfrm>
          <a:custGeom>
            <a:avLst/>
            <a:gdLst>
              <a:gd name="T0" fmla="*/ 2147483647 w 1769"/>
              <a:gd name="T1" fmla="*/ 2147483647 h 2094"/>
              <a:gd name="T2" fmla="*/ 2147483647 w 1769"/>
              <a:gd name="T3" fmla="*/ 2147483647 h 2094"/>
              <a:gd name="T4" fmla="*/ 2147483647 w 1769"/>
              <a:gd name="T5" fmla="*/ 2147483647 h 2094"/>
              <a:gd name="T6" fmla="*/ 2147483647 w 1769"/>
              <a:gd name="T7" fmla="*/ 2147483647 h 2094"/>
              <a:gd name="T8" fmla="*/ 2147483647 w 1769"/>
              <a:gd name="T9" fmla="*/ 2147483647 h 2094"/>
              <a:gd name="T10" fmla="*/ 2147483647 w 1769"/>
              <a:gd name="T11" fmla="*/ 2147483647 h 2094"/>
              <a:gd name="T12" fmla="*/ 2147483647 w 1769"/>
              <a:gd name="T13" fmla="*/ 2147483647 h 2094"/>
              <a:gd name="T14" fmla="*/ 2147483647 w 1769"/>
              <a:gd name="T15" fmla="*/ 2147483647 h 2094"/>
              <a:gd name="T16" fmla="*/ 2147483647 w 1769"/>
              <a:gd name="T17" fmla="*/ 2147483647 h 2094"/>
              <a:gd name="T18" fmla="*/ 2147483647 w 1769"/>
              <a:gd name="T19" fmla="*/ 2147483647 h 2094"/>
              <a:gd name="T20" fmla="*/ 2147483647 w 1769"/>
              <a:gd name="T21" fmla="*/ 2147483647 h 2094"/>
              <a:gd name="T22" fmla="*/ 2147483647 w 1769"/>
              <a:gd name="T23" fmla="*/ 2147483647 h 2094"/>
              <a:gd name="T24" fmla="*/ 2147483647 w 1769"/>
              <a:gd name="T25" fmla="*/ 2147483647 h 2094"/>
              <a:gd name="T26" fmla="*/ 2147483647 w 1769"/>
              <a:gd name="T27" fmla="*/ 2147483647 h 2094"/>
              <a:gd name="T28" fmla="*/ 2147483647 w 1769"/>
              <a:gd name="T29" fmla="*/ 2147483647 h 2094"/>
              <a:gd name="T30" fmla="*/ 2147483647 w 1769"/>
              <a:gd name="T31" fmla="*/ 2147483647 h 2094"/>
              <a:gd name="T32" fmla="*/ 2147483647 w 1769"/>
              <a:gd name="T33" fmla="*/ 0 h 2094"/>
              <a:gd name="T34" fmla="*/ 2147483647 w 1769"/>
              <a:gd name="T35" fmla="*/ 0 h 2094"/>
              <a:gd name="T36" fmla="*/ 2147483647 w 1769"/>
              <a:gd name="T37" fmla="*/ 2147483647 h 2094"/>
              <a:gd name="T38" fmla="*/ 2147483647 w 1769"/>
              <a:gd name="T39" fmla="*/ 2147483647 h 2094"/>
              <a:gd name="T40" fmla="*/ 2147483647 w 1769"/>
              <a:gd name="T41" fmla="*/ 2147483647 h 2094"/>
              <a:gd name="T42" fmla="*/ 2147483647 w 1769"/>
              <a:gd name="T43" fmla="*/ 2147483647 h 2094"/>
              <a:gd name="T44" fmla="*/ 2147483647 w 1769"/>
              <a:gd name="T45" fmla="*/ 2147483647 h 2094"/>
              <a:gd name="T46" fmla="*/ 2147483647 w 1769"/>
              <a:gd name="T47" fmla="*/ 2147483647 h 2094"/>
              <a:gd name="T48" fmla="*/ 0 w 1769"/>
              <a:gd name="T49" fmla="*/ 2147483647 h 2094"/>
              <a:gd name="T50" fmla="*/ 0 w 1769"/>
              <a:gd name="T51" fmla="*/ 2147483647 h 2094"/>
              <a:gd name="T52" fmla="*/ 2147483647 w 1769"/>
              <a:gd name="T53" fmla="*/ 2147483647 h 2094"/>
              <a:gd name="T54" fmla="*/ 2147483647 w 1769"/>
              <a:gd name="T55" fmla="*/ 2147483647 h 2094"/>
              <a:gd name="T56" fmla="*/ 2147483647 w 1769"/>
              <a:gd name="T57" fmla="*/ 2147483647 h 2094"/>
              <a:gd name="T58" fmla="*/ 2147483647 w 1769"/>
              <a:gd name="T59" fmla="*/ 2147483647 h 2094"/>
              <a:gd name="T60" fmla="*/ 2147483647 w 1769"/>
              <a:gd name="T61" fmla="*/ 2147483647 h 2094"/>
              <a:gd name="T62" fmla="*/ 2147483647 w 1769"/>
              <a:gd name="T63" fmla="*/ 2147483647 h 2094"/>
              <a:gd name="T64" fmla="*/ 2147483647 w 1769"/>
              <a:gd name="T65" fmla="*/ 2147483647 h 2094"/>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769"/>
              <a:gd name="T100" fmla="*/ 0 h 2094"/>
              <a:gd name="T101" fmla="*/ 1769 w 1769"/>
              <a:gd name="T102" fmla="*/ 2094 h 2094"/>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769" h="2094">
                <a:moveTo>
                  <a:pt x="110" y="2094"/>
                </a:moveTo>
                <a:lnTo>
                  <a:pt x="1658" y="2094"/>
                </a:lnTo>
                <a:lnTo>
                  <a:pt x="1683" y="2091"/>
                </a:lnTo>
                <a:lnTo>
                  <a:pt x="1707" y="2083"/>
                </a:lnTo>
                <a:lnTo>
                  <a:pt x="1727" y="2070"/>
                </a:lnTo>
                <a:lnTo>
                  <a:pt x="1745" y="2053"/>
                </a:lnTo>
                <a:lnTo>
                  <a:pt x="1758" y="2032"/>
                </a:lnTo>
                <a:lnTo>
                  <a:pt x="1766" y="2008"/>
                </a:lnTo>
                <a:lnTo>
                  <a:pt x="1769" y="1983"/>
                </a:lnTo>
                <a:lnTo>
                  <a:pt x="1769" y="110"/>
                </a:lnTo>
                <a:lnTo>
                  <a:pt x="1766" y="87"/>
                </a:lnTo>
                <a:lnTo>
                  <a:pt x="1758" y="63"/>
                </a:lnTo>
                <a:lnTo>
                  <a:pt x="1745" y="42"/>
                </a:lnTo>
                <a:lnTo>
                  <a:pt x="1727" y="25"/>
                </a:lnTo>
                <a:lnTo>
                  <a:pt x="1707" y="12"/>
                </a:lnTo>
                <a:lnTo>
                  <a:pt x="1683" y="3"/>
                </a:lnTo>
                <a:lnTo>
                  <a:pt x="1658" y="0"/>
                </a:lnTo>
                <a:lnTo>
                  <a:pt x="110" y="0"/>
                </a:lnTo>
                <a:lnTo>
                  <a:pt x="87" y="3"/>
                </a:lnTo>
                <a:lnTo>
                  <a:pt x="63" y="12"/>
                </a:lnTo>
                <a:lnTo>
                  <a:pt x="43" y="25"/>
                </a:lnTo>
                <a:lnTo>
                  <a:pt x="25" y="42"/>
                </a:lnTo>
                <a:lnTo>
                  <a:pt x="12" y="63"/>
                </a:lnTo>
                <a:lnTo>
                  <a:pt x="3" y="87"/>
                </a:lnTo>
                <a:lnTo>
                  <a:pt x="0" y="110"/>
                </a:lnTo>
                <a:lnTo>
                  <a:pt x="0" y="1983"/>
                </a:lnTo>
                <a:lnTo>
                  <a:pt x="3" y="2008"/>
                </a:lnTo>
                <a:lnTo>
                  <a:pt x="12" y="2032"/>
                </a:lnTo>
                <a:lnTo>
                  <a:pt x="25" y="2053"/>
                </a:lnTo>
                <a:lnTo>
                  <a:pt x="43" y="2070"/>
                </a:lnTo>
                <a:lnTo>
                  <a:pt x="63" y="2083"/>
                </a:lnTo>
                <a:lnTo>
                  <a:pt x="87" y="2091"/>
                </a:lnTo>
                <a:lnTo>
                  <a:pt x="110" y="2094"/>
                </a:lnTo>
                <a:close/>
              </a:path>
            </a:pathLst>
          </a:custGeom>
          <a:solidFill>
            <a:srgbClr val="CCCCCC">
              <a:alpha val="39999"/>
            </a:srgbClr>
          </a:solidFill>
          <a:ln w="12700" cap="flat" cmpd="sng">
            <a:solidFill>
              <a:schemeClr val="tx1"/>
            </a:solidFill>
            <a:prstDash val="dash"/>
            <a:round/>
            <a:headEnd type="none" w="med" len="med"/>
            <a:tailEnd type="none" w="med" len="med"/>
          </a:ln>
        </p:spPr>
        <p:txBody>
          <a:bodyPr wrap="square" anchor="ctr">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FEC: 3.3.3.0/24</a:t>
            </a:r>
          </a:p>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Out Label=200</a:t>
            </a:r>
          </a:p>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In Label=Null</a:t>
            </a:r>
          </a:p>
        </p:txBody>
      </p:sp>
      <p:sp>
        <p:nvSpPr>
          <p:cNvPr id="62" name="Freeform 4"/>
          <p:cNvSpPr>
            <a:spLocks noChangeAspect="1"/>
          </p:cNvSpPr>
          <p:nvPr/>
        </p:nvSpPr>
        <p:spPr bwMode="gray">
          <a:xfrm>
            <a:off x="5124770" y="4068167"/>
            <a:ext cx="1485227" cy="677908"/>
          </a:xfrm>
          <a:custGeom>
            <a:avLst/>
            <a:gdLst>
              <a:gd name="T0" fmla="*/ 2147483647 w 1769"/>
              <a:gd name="T1" fmla="*/ 2147483647 h 2094"/>
              <a:gd name="T2" fmla="*/ 2147483647 w 1769"/>
              <a:gd name="T3" fmla="*/ 2147483647 h 2094"/>
              <a:gd name="T4" fmla="*/ 2147483647 w 1769"/>
              <a:gd name="T5" fmla="*/ 2147483647 h 2094"/>
              <a:gd name="T6" fmla="*/ 2147483647 w 1769"/>
              <a:gd name="T7" fmla="*/ 2147483647 h 2094"/>
              <a:gd name="T8" fmla="*/ 2147483647 w 1769"/>
              <a:gd name="T9" fmla="*/ 2147483647 h 2094"/>
              <a:gd name="T10" fmla="*/ 2147483647 w 1769"/>
              <a:gd name="T11" fmla="*/ 2147483647 h 2094"/>
              <a:gd name="T12" fmla="*/ 2147483647 w 1769"/>
              <a:gd name="T13" fmla="*/ 2147483647 h 2094"/>
              <a:gd name="T14" fmla="*/ 2147483647 w 1769"/>
              <a:gd name="T15" fmla="*/ 2147483647 h 2094"/>
              <a:gd name="T16" fmla="*/ 2147483647 w 1769"/>
              <a:gd name="T17" fmla="*/ 2147483647 h 2094"/>
              <a:gd name="T18" fmla="*/ 2147483647 w 1769"/>
              <a:gd name="T19" fmla="*/ 2147483647 h 2094"/>
              <a:gd name="T20" fmla="*/ 2147483647 w 1769"/>
              <a:gd name="T21" fmla="*/ 2147483647 h 2094"/>
              <a:gd name="T22" fmla="*/ 2147483647 w 1769"/>
              <a:gd name="T23" fmla="*/ 2147483647 h 2094"/>
              <a:gd name="T24" fmla="*/ 2147483647 w 1769"/>
              <a:gd name="T25" fmla="*/ 2147483647 h 2094"/>
              <a:gd name="T26" fmla="*/ 2147483647 w 1769"/>
              <a:gd name="T27" fmla="*/ 2147483647 h 2094"/>
              <a:gd name="T28" fmla="*/ 2147483647 w 1769"/>
              <a:gd name="T29" fmla="*/ 2147483647 h 2094"/>
              <a:gd name="T30" fmla="*/ 2147483647 w 1769"/>
              <a:gd name="T31" fmla="*/ 2147483647 h 2094"/>
              <a:gd name="T32" fmla="*/ 2147483647 w 1769"/>
              <a:gd name="T33" fmla="*/ 0 h 2094"/>
              <a:gd name="T34" fmla="*/ 2147483647 w 1769"/>
              <a:gd name="T35" fmla="*/ 0 h 2094"/>
              <a:gd name="T36" fmla="*/ 2147483647 w 1769"/>
              <a:gd name="T37" fmla="*/ 2147483647 h 2094"/>
              <a:gd name="T38" fmla="*/ 2147483647 w 1769"/>
              <a:gd name="T39" fmla="*/ 2147483647 h 2094"/>
              <a:gd name="T40" fmla="*/ 2147483647 w 1769"/>
              <a:gd name="T41" fmla="*/ 2147483647 h 2094"/>
              <a:gd name="T42" fmla="*/ 2147483647 w 1769"/>
              <a:gd name="T43" fmla="*/ 2147483647 h 2094"/>
              <a:gd name="T44" fmla="*/ 2147483647 w 1769"/>
              <a:gd name="T45" fmla="*/ 2147483647 h 2094"/>
              <a:gd name="T46" fmla="*/ 2147483647 w 1769"/>
              <a:gd name="T47" fmla="*/ 2147483647 h 2094"/>
              <a:gd name="T48" fmla="*/ 0 w 1769"/>
              <a:gd name="T49" fmla="*/ 2147483647 h 2094"/>
              <a:gd name="T50" fmla="*/ 0 w 1769"/>
              <a:gd name="T51" fmla="*/ 2147483647 h 2094"/>
              <a:gd name="T52" fmla="*/ 2147483647 w 1769"/>
              <a:gd name="T53" fmla="*/ 2147483647 h 2094"/>
              <a:gd name="T54" fmla="*/ 2147483647 w 1769"/>
              <a:gd name="T55" fmla="*/ 2147483647 h 2094"/>
              <a:gd name="T56" fmla="*/ 2147483647 w 1769"/>
              <a:gd name="T57" fmla="*/ 2147483647 h 2094"/>
              <a:gd name="T58" fmla="*/ 2147483647 w 1769"/>
              <a:gd name="T59" fmla="*/ 2147483647 h 2094"/>
              <a:gd name="T60" fmla="*/ 2147483647 w 1769"/>
              <a:gd name="T61" fmla="*/ 2147483647 h 2094"/>
              <a:gd name="T62" fmla="*/ 2147483647 w 1769"/>
              <a:gd name="T63" fmla="*/ 2147483647 h 2094"/>
              <a:gd name="T64" fmla="*/ 2147483647 w 1769"/>
              <a:gd name="T65" fmla="*/ 2147483647 h 2094"/>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769"/>
              <a:gd name="T100" fmla="*/ 0 h 2094"/>
              <a:gd name="T101" fmla="*/ 1769 w 1769"/>
              <a:gd name="T102" fmla="*/ 2094 h 2094"/>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769" h="2094">
                <a:moveTo>
                  <a:pt x="110" y="2094"/>
                </a:moveTo>
                <a:lnTo>
                  <a:pt x="1658" y="2094"/>
                </a:lnTo>
                <a:lnTo>
                  <a:pt x="1683" y="2091"/>
                </a:lnTo>
                <a:lnTo>
                  <a:pt x="1707" y="2083"/>
                </a:lnTo>
                <a:lnTo>
                  <a:pt x="1727" y="2070"/>
                </a:lnTo>
                <a:lnTo>
                  <a:pt x="1745" y="2053"/>
                </a:lnTo>
                <a:lnTo>
                  <a:pt x="1758" y="2032"/>
                </a:lnTo>
                <a:lnTo>
                  <a:pt x="1766" y="2008"/>
                </a:lnTo>
                <a:lnTo>
                  <a:pt x="1769" y="1983"/>
                </a:lnTo>
                <a:lnTo>
                  <a:pt x="1769" y="110"/>
                </a:lnTo>
                <a:lnTo>
                  <a:pt x="1766" y="87"/>
                </a:lnTo>
                <a:lnTo>
                  <a:pt x="1758" y="63"/>
                </a:lnTo>
                <a:lnTo>
                  <a:pt x="1745" y="42"/>
                </a:lnTo>
                <a:lnTo>
                  <a:pt x="1727" y="25"/>
                </a:lnTo>
                <a:lnTo>
                  <a:pt x="1707" y="12"/>
                </a:lnTo>
                <a:lnTo>
                  <a:pt x="1683" y="3"/>
                </a:lnTo>
                <a:lnTo>
                  <a:pt x="1658" y="0"/>
                </a:lnTo>
                <a:lnTo>
                  <a:pt x="110" y="0"/>
                </a:lnTo>
                <a:lnTo>
                  <a:pt x="87" y="3"/>
                </a:lnTo>
                <a:lnTo>
                  <a:pt x="63" y="12"/>
                </a:lnTo>
                <a:lnTo>
                  <a:pt x="43" y="25"/>
                </a:lnTo>
                <a:lnTo>
                  <a:pt x="25" y="42"/>
                </a:lnTo>
                <a:lnTo>
                  <a:pt x="12" y="63"/>
                </a:lnTo>
                <a:lnTo>
                  <a:pt x="3" y="87"/>
                </a:lnTo>
                <a:lnTo>
                  <a:pt x="0" y="110"/>
                </a:lnTo>
                <a:lnTo>
                  <a:pt x="0" y="1983"/>
                </a:lnTo>
                <a:lnTo>
                  <a:pt x="3" y="2008"/>
                </a:lnTo>
                <a:lnTo>
                  <a:pt x="12" y="2032"/>
                </a:lnTo>
                <a:lnTo>
                  <a:pt x="25" y="2053"/>
                </a:lnTo>
                <a:lnTo>
                  <a:pt x="43" y="2070"/>
                </a:lnTo>
                <a:lnTo>
                  <a:pt x="63" y="2083"/>
                </a:lnTo>
                <a:lnTo>
                  <a:pt x="87" y="2091"/>
                </a:lnTo>
                <a:lnTo>
                  <a:pt x="110" y="2094"/>
                </a:lnTo>
                <a:close/>
              </a:path>
            </a:pathLst>
          </a:custGeom>
          <a:solidFill>
            <a:srgbClr val="CCCCCC">
              <a:alpha val="39999"/>
            </a:srgbClr>
          </a:solidFill>
          <a:ln w="12700" cap="flat" cmpd="sng">
            <a:solidFill>
              <a:schemeClr val="tx1"/>
            </a:solidFill>
            <a:prstDash val="dash"/>
            <a:round/>
            <a:headEnd type="none" w="med" len="med"/>
            <a:tailEnd type="none" w="med" len="med"/>
          </a:ln>
        </p:spPr>
        <p:txBody>
          <a:bodyPr wrap="square" anchor="ctr">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FEC: 3.3.3.0/24</a:t>
            </a:r>
          </a:p>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Out Label=300</a:t>
            </a:r>
          </a:p>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In Label=200</a:t>
            </a:r>
          </a:p>
        </p:txBody>
      </p:sp>
      <p:sp>
        <p:nvSpPr>
          <p:cNvPr id="63" name="Freeform 4"/>
          <p:cNvSpPr>
            <a:spLocks noChangeAspect="1"/>
          </p:cNvSpPr>
          <p:nvPr/>
        </p:nvSpPr>
        <p:spPr bwMode="gray">
          <a:xfrm>
            <a:off x="7816081" y="4068167"/>
            <a:ext cx="1485227" cy="677908"/>
          </a:xfrm>
          <a:custGeom>
            <a:avLst/>
            <a:gdLst>
              <a:gd name="T0" fmla="*/ 2147483647 w 1769"/>
              <a:gd name="T1" fmla="*/ 2147483647 h 2094"/>
              <a:gd name="T2" fmla="*/ 2147483647 w 1769"/>
              <a:gd name="T3" fmla="*/ 2147483647 h 2094"/>
              <a:gd name="T4" fmla="*/ 2147483647 w 1769"/>
              <a:gd name="T5" fmla="*/ 2147483647 h 2094"/>
              <a:gd name="T6" fmla="*/ 2147483647 w 1769"/>
              <a:gd name="T7" fmla="*/ 2147483647 h 2094"/>
              <a:gd name="T8" fmla="*/ 2147483647 w 1769"/>
              <a:gd name="T9" fmla="*/ 2147483647 h 2094"/>
              <a:gd name="T10" fmla="*/ 2147483647 w 1769"/>
              <a:gd name="T11" fmla="*/ 2147483647 h 2094"/>
              <a:gd name="T12" fmla="*/ 2147483647 w 1769"/>
              <a:gd name="T13" fmla="*/ 2147483647 h 2094"/>
              <a:gd name="T14" fmla="*/ 2147483647 w 1769"/>
              <a:gd name="T15" fmla="*/ 2147483647 h 2094"/>
              <a:gd name="T16" fmla="*/ 2147483647 w 1769"/>
              <a:gd name="T17" fmla="*/ 2147483647 h 2094"/>
              <a:gd name="T18" fmla="*/ 2147483647 w 1769"/>
              <a:gd name="T19" fmla="*/ 2147483647 h 2094"/>
              <a:gd name="T20" fmla="*/ 2147483647 w 1769"/>
              <a:gd name="T21" fmla="*/ 2147483647 h 2094"/>
              <a:gd name="T22" fmla="*/ 2147483647 w 1769"/>
              <a:gd name="T23" fmla="*/ 2147483647 h 2094"/>
              <a:gd name="T24" fmla="*/ 2147483647 w 1769"/>
              <a:gd name="T25" fmla="*/ 2147483647 h 2094"/>
              <a:gd name="T26" fmla="*/ 2147483647 w 1769"/>
              <a:gd name="T27" fmla="*/ 2147483647 h 2094"/>
              <a:gd name="T28" fmla="*/ 2147483647 w 1769"/>
              <a:gd name="T29" fmla="*/ 2147483647 h 2094"/>
              <a:gd name="T30" fmla="*/ 2147483647 w 1769"/>
              <a:gd name="T31" fmla="*/ 2147483647 h 2094"/>
              <a:gd name="T32" fmla="*/ 2147483647 w 1769"/>
              <a:gd name="T33" fmla="*/ 0 h 2094"/>
              <a:gd name="T34" fmla="*/ 2147483647 w 1769"/>
              <a:gd name="T35" fmla="*/ 0 h 2094"/>
              <a:gd name="T36" fmla="*/ 2147483647 w 1769"/>
              <a:gd name="T37" fmla="*/ 2147483647 h 2094"/>
              <a:gd name="T38" fmla="*/ 2147483647 w 1769"/>
              <a:gd name="T39" fmla="*/ 2147483647 h 2094"/>
              <a:gd name="T40" fmla="*/ 2147483647 w 1769"/>
              <a:gd name="T41" fmla="*/ 2147483647 h 2094"/>
              <a:gd name="T42" fmla="*/ 2147483647 w 1769"/>
              <a:gd name="T43" fmla="*/ 2147483647 h 2094"/>
              <a:gd name="T44" fmla="*/ 2147483647 w 1769"/>
              <a:gd name="T45" fmla="*/ 2147483647 h 2094"/>
              <a:gd name="T46" fmla="*/ 2147483647 w 1769"/>
              <a:gd name="T47" fmla="*/ 2147483647 h 2094"/>
              <a:gd name="T48" fmla="*/ 0 w 1769"/>
              <a:gd name="T49" fmla="*/ 2147483647 h 2094"/>
              <a:gd name="T50" fmla="*/ 0 w 1769"/>
              <a:gd name="T51" fmla="*/ 2147483647 h 2094"/>
              <a:gd name="T52" fmla="*/ 2147483647 w 1769"/>
              <a:gd name="T53" fmla="*/ 2147483647 h 2094"/>
              <a:gd name="T54" fmla="*/ 2147483647 w 1769"/>
              <a:gd name="T55" fmla="*/ 2147483647 h 2094"/>
              <a:gd name="T56" fmla="*/ 2147483647 w 1769"/>
              <a:gd name="T57" fmla="*/ 2147483647 h 2094"/>
              <a:gd name="T58" fmla="*/ 2147483647 w 1769"/>
              <a:gd name="T59" fmla="*/ 2147483647 h 2094"/>
              <a:gd name="T60" fmla="*/ 2147483647 w 1769"/>
              <a:gd name="T61" fmla="*/ 2147483647 h 2094"/>
              <a:gd name="T62" fmla="*/ 2147483647 w 1769"/>
              <a:gd name="T63" fmla="*/ 2147483647 h 2094"/>
              <a:gd name="T64" fmla="*/ 2147483647 w 1769"/>
              <a:gd name="T65" fmla="*/ 2147483647 h 2094"/>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769"/>
              <a:gd name="T100" fmla="*/ 0 h 2094"/>
              <a:gd name="T101" fmla="*/ 1769 w 1769"/>
              <a:gd name="T102" fmla="*/ 2094 h 2094"/>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769" h="2094">
                <a:moveTo>
                  <a:pt x="110" y="2094"/>
                </a:moveTo>
                <a:lnTo>
                  <a:pt x="1658" y="2094"/>
                </a:lnTo>
                <a:lnTo>
                  <a:pt x="1683" y="2091"/>
                </a:lnTo>
                <a:lnTo>
                  <a:pt x="1707" y="2083"/>
                </a:lnTo>
                <a:lnTo>
                  <a:pt x="1727" y="2070"/>
                </a:lnTo>
                <a:lnTo>
                  <a:pt x="1745" y="2053"/>
                </a:lnTo>
                <a:lnTo>
                  <a:pt x="1758" y="2032"/>
                </a:lnTo>
                <a:lnTo>
                  <a:pt x="1766" y="2008"/>
                </a:lnTo>
                <a:lnTo>
                  <a:pt x="1769" y="1983"/>
                </a:lnTo>
                <a:lnTo>
                  <a:pt x="1769" y="110"/>
                </a:lnTo>
                <a:lnTo>
                  <a:pt x="1766" y="87"/>
                </a:lnTo>
                <a:lnTo>
                  <a:pt x="1758" y="63"/>
                </a:lnTo>
                <a:lnTo>
                  <a:pt x="1745" y="42"/>
                </a:lnTo>
                <a:lnTo>
                  <a:pt x="1727" y="25"/>
                </a:lnTo>
                <a:lnTo>
                  <a:pt x="1707" y="12"/>
                </a:lnTo>
                <a:lnTo>
                  <a:pt x="1683" y="3"/>
                </a:lnTo>
                <a:lnTo>
                  <a:pt x="1658" y="0"/>
                </a:lnTo>
                <a:lnTo>
                  <a:pt x="110" y="0"/>
                </a:lnTo>
                <a:lnTo>
                  <a:pt x="87" y="3"/>
                </a:lnTo>
                <a:lnTo>
                  <a:pt x="63" y="12"/>
                </a:lnTo>
                <a:lnTo>
                  <a:pt x="43" y="25"/>
                </a:lnTo>
                <a:lnTo>
                  <a:pt x="25" y="42"/>
                </a:lnTo>
                <a:lnTo>
                  <a:pt x="12" y="63"/>
                </a:lnTo>
                <a:lnTo>
                  <a:pt x="3" y="87"/>
                </a:lnTo>
                <a:lnTo>
                  <a:pt x="0" y="110"/>
                </a:lnTo>
                <a:lnTo>
                  <a:pt x="0" y="1983"/>
                </a:lnTo>
                <a:lnTo>
                  <a:pt x="3" y="2008"/>
                </a:lnTo>
                <a:lnTo>
                  <a:pt x="12" y="2032"/>
                </a:lnTo>
                <a:lnTo>
                  <a:pt x="25" y="2053"/>
                </a:lnTo>
                <a:lnTo>
                  <a:pt x="43" y="2070"/>
                </a:lnTo>
                <a:lnTo>
                  <a:pt x="63" y="2083"/>
                </a:lnTo>
                <a:lnTo>
                  <a:pt x="87" y="2091"/>
                </a:lnTo>
                <a:lnTo>
                  <a:pt x="110" y="2094"/>
                </a:lnTo>
                <a:close/>
              </a:path>
            </a:pathLst>
          </a:custGeom>
          <a:solidFill>
            <a:srgbClr val="CCCCCC">
              <a:alpha val="39999"/>
            </a:srgbClr>
          </a:solidFill>
          <a:ln w="12700" cap="flat" cmpd="sng">
            <a:solidFill>
              <a:schemeClr val="tx1"/>
            </a:solidFill>
            <a:prstDash val="dash"/>
            <a:round/>
            <a:headEnd type="none" w="med" len="med"/>
            <a:tailEnd type="none" w="med" len="med"/>
          </a:ln>
        </p:spPr>
        <p:txBody>
          <a:bodyPr wrap="square" anchor="ctr">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FEC: 3.3.3.0/24</a:t>
            </a:r>
          </a:p>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Out Label=Null</a:t>
            </a:r>
          </a:p>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In Label=300</a:t>
            </a:r>
          </a:p>
        </p:txBody>
      </p:sp>
      <p:sp>
        <p:nvSpPr>
          <p:cNvPr id="64" name="Rounded Rectangle 36"/>
          <p:cNvSpPr/>
          <p:nvPr/>
        </p:nvSpPr>
        <p:spPr bwMode="gray">
          <a:xfrm>
            <a:off x="2924650" y="4887210"/>
            <a:ext cx="5979319" cy="954186"/>
          </a:xfrm>
          <a:prstGeom prst="roundRect">
            <a:avLst>
              <a:gd name="adj" fmla="val 5020"/>
            </a:avLst>
          </a:prstGeom>
          <a:solidFill>
            <a:srgbClr val="BEE9EE"/>
          </a:solidFill>
          <a:ln w="19050" cap="flat" cmpd="sng" algn="ctr">
            <a:noFill/>
            <a:prstDash val="solid"/>
            <a:miter lim="800000"/>
          </a:ln>
          <a:effectLst/>
        </p:spPr>
        <p:txBody>
          <a:bodyPr wrap="square" rtlCol="0" anchor="ctr">
            <a:noAutofit/>
          </a:bodyPr>
          <a:lstStyle/>
          <a:p>
            <a:pPr algn="ctr" defTabSz="914400" fontAlgn="ctr"/>
            <a:endParaRPr lang="zh-CN" altLang="en-US" ker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65" name="直接连接符 64"/>
          <p:cNvCxnSpPr/>
          <p:nvPr/>
        </p:nvCxnSpPr>
        <p:spPr bwMode="gray">
          <a:xfrm>
            <a:off x="8627778" y="5363034"/>
            <a:ext cx="104136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p:nvPr/>
        </p:nvCxnSpPr>
        <p:spPr bwMode="gray">
          <a:xfrm rot="5400000">
            <a:off x="2601669" y="4976619"/>
            <a:ext cx="0" cy="89087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7" name="直接连接符 4"/>
          <p:cNvCxnSpPr/>
          <p:nvPr/>
        </p:nvCxnSpPr>
        <p:spPr bwMode="gray">
          <a:xfrm>
            <a:off x="3246866" y="5356540"/>
            <a:ext cx="5350280" cy="0"/>
          </a:xfrm>
          <a:prstGeom prst="line">
            <a:avLst/>
          </a:prstGeom>
          <a:ln w="22225">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72" name="TextBox 48"/>
          <p:cNvSpPr txBox="1"/>
          <p:nvPr/>
        </p:nvSpPr>
        <p:spPr bwMode="gray">
          <a:xfrm>
            <a:off x="5664443" y="5528347"/>
            <a:ext cx="405880" cy="307777"/>
          </a:xfrm>
          <a:prstGeom prst="rect">
            <a:avLst/>
          </a:prstGeom>
          <a:noFill/>
        </p:spPr>
        <p:txBody>
          <a:bodyPr wrap="square" rtlCol="0">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R2</a:t>
            </a:r>
          </a:p>
        </p:txBody>
      </p:sp>
      <p:pic>
        <p:nvPicPr>
          <p:cNvPr id="73" name="图片 72"/>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597383" y="5152421"/>
            <a:ext cx="540000" cy="442800"/>
          </a:xfrm>
          <a:prstGeom prst="rect">
            <a:avLst/>
          </a:prstGeom>
        </p:spPr>
      </p:pic>
      <p:pic>
        <p:nvPicPr>
          <p:cNvPr id="77" name="图片 76"/>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974626" y="5152421"/>
            <a:ext cx="540000" cy="442800"/>
          </a:xfrm>
          <a:prstGeom prst="rect">
            <a:avLst/>
          </a:prstGeom>
        </p:spPr>
      </p:pic>
      <p:sp>
        <p:nvSpPr>
          <p:cNvPr id="78" name="TextBox 43"/>
          <p:cNvSpPr txBox="1"/>
          <p:nvPr/>
        </p:nvSpPr>
        <p:spPr bwMode="gray">
          <a:xfrm>
            <a:off x="3067027" y="5528347"/>
            <a:ext cx="405880" cy="307777"/>
          </a:xfrm>
          <a:prstGeom prst="rect">
            <a:avLst/>
          </a:prstGeom>
          <a:noFill/>
        </p:spPr>
        <p:txBody>
          <a:bodyPr wrap="square" rtlCol="0">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R1</a:t>
            </a:r>
          </a:p>
        </p:txBody>
      </p:sp>
      <p:pic>
        <p:nvPicPr>
          <p:cNvPr id="80" name="图片 79"/>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8260648" y="5152421"/>
            <a:ext cx="540000" cy="442800"/>
          </a:xfrm>
          <a:prstGeom prst="rect">
            <a:avLst/>
          </a:prstGeom>
        </p:spPr>
      </p:pic>
      <p:sp>
        <p:nvSpPr>
          <p:cNvPr id="81" name="TextBox 43"/>
          <p:cNvSpPr txBox="1"/>
          <p:nvPr/>
        </p:nvSpPr>
        <p:spPr bwMode="gray">
          <a:xfrm>
            <a:off x="8344792" y="5528347"/>
            <a:ext cx="405880" cy="307777"/>
          </a:xfrm>
          <a:prstGeom prst="rect">
            <a:avLst/>
          </a:prstGeom>
          <a:noFill/>
        </p:spPr>
        <p:txBody>
          <a:bodyPr wrap="square" rtlCol="0">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R3</a:t>
            </a:r>
          </a:p>
        </p:txBody>
      </p:sp>
      <p:sp>
        <p:nvSpPr>
          <p:cNvPr id="82" name="Rectangle 67"/>
          <p:cNvSpPr/>
          <p:nvPr/>
        </p:nvSpPr>
        <p:spPr bwMode="gray">
          <a:xfrm>
            <a:off x="3898201" y="5513497"/>
            <a:ext cx="1340432"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MPLS Domain</a:t>
            </a:r>
          </a:p>
        </p:txBody>
      </p:sp>
      <p:sp>
        <p:nvSpPr>
          <p:cNvPr id="84" name="Freeform 159"/>
          <p:cNvSpPr>
            <a:spLocks noChangeAspect="1"/>
          </p:cNvSpPr>
          <p:nvPr/>
        </p:nvSpPr>
        <p:spPr bwMode="gray">
          <a:xfrm flipH="1">
            <a:off x="1160137" y="4907045"/>
            <a:ext cx="1377387" cy="72000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5" name="文本框 84"/>
          <p:cNvSpPr txBox="1"/>
          <p:nvPr/>
        </p:nvSpPr>
        <p:spPr bwMode="gray">
          <a:xfrm>
            <a:off x="1281449" y="5083044"/>
            <a:ext cx="1191324" cy="457850"/>
          </a:xfrm>
          <a:prstGeom prst="rect">
            <a:avLst/>
          </a:prstGeom>
          <a:noFill/>
        </p:spPr>
        <p:txBody>
          <a:bodyPr wrap="square" rtlCol="0">
            <a:noAutofit/>
          </a:bodyPr>
          <a:lstStyle/>
          <a:p>
            <a:pPr algn="ct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IP network</a:t>
            </a:r>
          </a:p>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1.1.1.0/24</a:t>
            </a:r>
          </a:p>
        </p:txBody>
      </p:sp>
      <p:cxnSp>
        <p:nvCxnSpPr>
          <p:cNvPr id="86" name="直接连接符 55"/>
          <p:cNvCxnSpPr/>
          <p:nvPr/>
        </p:nvCxnSpPr>
        <p:spPr bwMode="gray">
          <a:xfrm flipV="1">
            <a:off x="3202648" y="6103548"/>
            <a:ext cx="5394500" cy="1"/>
          </a:xfrm>
          <a:prstGeom prst="line">
            <a:avLst/>
          </a:prstGeom>
          <a:ln w="38100">
            <a:solidFill>
              <a:srgbClr val="94DAE2"/>
            </a:solidFill>
            <a:tailEnd type="triangle"/>
          </a:ln>
        </p:spPr>
        <p:style>
          <a:lnRef idx="1">
            <a:schemeClr val="accent1"/>
          </a:lnRef>
          <a:fillRef idx="0">
            <a:schemeClr val="accent1"/>
          </a:fillRef>
          <a:effectRef idx="0">
            <a:schemeClr val="accent1"/>
          </a:effectRef>
          <a:fontRef idx="minor">
            <a:schemeClr val="tx1"/>
          </a:fontRef>
        </p:style>
      </p:cxnSp>
      <p:sp>
        <p:nvSpPr>
          <p:cNvPr id="89" name="Freeform 159"/>
          <p:cNvSpPr>
            <a:spLocks noChangeAspect="1"/>
          </p:cNvSpPr>
          <p:nvPr/>
        </p:nvSpPr>
        <p:spPr bwMode="gray">
          <a:xfrm flipH="1">
            <a:off x="9458681" y="4919377"/>
            <a:ext cx="1377387" cy="72000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0" name="文本框 89"/>
          <p:cNvSpPr txBox="1"/>
          <p:nvPr/>
        </p:nvSpPr>
        <p:spPr bwMode="gray">
          <a:xfrm>
            <a:off x="9579993" y="5095376"/>
            <a:ext cx="1191324" cy="457850"/>
          </a:xfrm>
          <a:prstGeom prst="rect">
            <a:avLst/>
          </a:prstGeom>
          <a:noFill/>
        </p:spPr>
        <p:txBody>
          <a:bodyPr wrap="square" rtlCol="0">
            <a:noAutofit/>
          </a:bodyPr>
          <a:lstStyle/>
          <a:p>
            <a:pPr algn="ct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IP network</a:t>
            </a:r>
          </a:p>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3.3.3.0/24</a:t>
            </a:r>
          </a:p>
        </p:txBody>
      </p:sp>
      <p:sp>
        <p:nvSpPr>
          <p:cNvPr id="7" name="文本框 6"/>
          <p:cNvSpPr txBox="1"/>
          <p:nvPr/>
        </p:nvSpPr>
        <p:spPr bwMode="gray">
          <a:xfrm>
            <a:off x="5366360" y="5841396"/>
            <a:ext cx="1002047" cy="307777"/>
          </a:xfrm>
          <a:prstGeom prst="rect">
            <a:avLst/>
          </a:prstGeom>
          <a:noFill/>
        </p:spPr>
        <p:txBody>
          <a:bodyPr wrap="square" rtlCol="0">
            <a:noAutofit/>
          </a:bodyPr>
          <a:lstStyle/>
          <a:p>
            <a:pPr algn="ctr" fontAlgn="ctr"/>
            <a:r>
              <a:rPr lang="en-US" sz="1400" dirty="0">
                <a:latin typeface="Huawei Sans" panose="020C0503030203020204" pitchFamily="34" charset="0"/>
              </a:rPr>
              <a:t>LSP</a:t>
            </a:r>
          </a:p>
        </p:txBody>
      </p:sp>
      <p:sp>
        <p:nvSpPr>
          <p:cNvPr id="8" name="文本框 7"/>
          <p:cNvSpPr txBox="1"/>
          <p:nvPr/>
        </p:nvSpPr>
        <p:spPr bwMode="gray">
          <a:xfrm>
            <a:off x="3473998" y="4945327"/>
            <a:ext cx="1042273" cy="461665"/>
          </a:xfrm>
          <a:prstGeom prst="rect">
            <a:avLst/>
          </a:prstGeom>
          <a:noFill/>
        </p:spPr>
        <p:txBody>
          <a:bodyPr wrap="square" rtlCol="0">
            <a:noAutofit/>
          </a:bodyPr>
          <a:lstStyle/>
          <a:p>
            <a:pPr fontAlgn="ctr"/>
            <a:r>
              <a:rPr lang="en-US" sz="1200" dirty="0">
                <a:latin typeface="Huawei Sans" panose="020C0503030203020204" pitchFamily="34" charset="0"/>
              </a:rPr>
              <a:t>GE0/0/0</a:t>
            </a:r>
          </a:p>
          <a:p>
            <a:pPr fontAlgn="ctr"/>
            <a:r>
              <a:rPr lang="en-US" sz="1200" dirty="0">
                <a:latin typeface="Huawei Sans" panose="020C0503030203020204" pitchFamily="34" charset="0"/>
              </a:rPr>
              <a:t>10.0.12.1/24</a:t>
            </a:r>
          </a:p>
        </p:txBody>
      </p:sp>
      <p:sp>
        <p:nvSpPr>
          <p:cNvPr id="97" name="文本框 96"/>
          <p:cNvSpPr txBox="1"/>
          <p:nvPr/>
        </p:nvSpPr>
        <p:spPr bwMode="gray">
          <a:xfrm>
            <a:off x="4630730" y="4939563"/>
            <a:ext cx="1042273" cy="461665"/>
          </a:xfrm>
          <a:prstGeom prst="rect">
            <a:avLst/>
          </a:prstGeom>
          <a:noFill/>
        </p:spPr>
        <p:txBody>
          <a:bodyPr wrap="square" rtlCol="0">
            <a:noAutofit/>
          </a:bodyPr>
          <a:lstStyle/>
          <a:p>
            <a:pPr algn="r" fontAlgn="ctr"/>
            <a:r>
              <a:rPr lang="en-US" sz="1200" dirty="0">
                <a:latin typeface="Huawei Sans" panose="020C0503030203020204" pitchFamily="34" charset="0"/>
              </a:rPr>
              <a:t>GE0/0/0</a:t>
            </a:r>
          </a:p>
          <a:p>
            <a:pPr algn="r" fontAlgn="ctr"/>
            <a:r>
              <a:rPr lang="en-US" sz="1200" dirty="0">
                <a:latin typeface="Huawei Sans" panose="020C0503030203020204" pitchFamily="34" charset="0"/>
              </a:rPr>
              <a:t>10.0.12.2/24</a:t>
            </a:r>
          </a:p>
        </p:txBody>
      </p:sp>
      <p:sp>
        <p:nvSpPr>
          <p:cNvPr id="98" name="文本框 97"/>
          <p:cNvSpPr txBox="1"/>
          <p:nvPr/>
        </p:nvSpPr>
        <p:spPr bwMode="gray">
          <a:xfrm>
            <a:off x="6052745" y="4955408"/>
            <a:ext cx="1042273" cy="461665"/>
          </a:xfrm>
          <a:prstGeom prst="rect">
            <a:avLst/>
          </a:prstGeom>
          <a:noFill/>
        </p:spPr>
        <p:txBody>
          <a:bodyPr wrap="square" rtlCol="0">
            <a:noAutofit/>
          </a:bodyPr>
          <a:lstStyle/>
          <a:p>
            <a:pPr fontAlgn="ctr"/>
            <a:r>
              <a:rPr lang="en-US" sz="1200" dirty="0">
                <a:latin typeface="Huawei Sans" panose="020C0503030203020204" pitchFamily="34" charset="0"/>
              </a:rPr>
              <a:t>GE0/0/1</a:t>
            </a:r>
          </a:p>
          <a:p>
            <a:pPr fontAlgn="ctr"/>
            <a:r>
              <a:rPr lang="en-US" sz="1200" dirty="0">
                <a:latin typeface="Huawei Sans" panose="020C0503030203020204" pitchFamily="34" charset="0"/>
              </a:rPr>
              <a:t>10.0.23.2/24</a:t>
            </a:r>
          </a:p>
        </p:txBody>
      </p:sp>
      <p:sp>
        <p:nvSpPr>
          <p:cNvPr id="99" name="文本框 98"/>
          <p:cNvSpPr txBox="1"/>
          <p:nvPr/>
        </p:nvSpPr>
        <p:spPr bwMode="gray">
          <a:xfrm>
            <a:off x="7288899" y="4936038"/>
            <a:ext cx="1042273" cy="461665"/>
          </a:xfrm>
          <a:prstGeom prst="rect">
            <a:avLst/>
          </a:prstGeom>
          <a:noFill/>
        </p:spPr>
        <p:txBody>
          <a:bodyPr wrap="square" rtlCol="0">
            <a:noAutofit/>
          </a:bodyPr>
          <a:lstStyle/>
          <a:p>
            <a:pPr algn="r" fontAlgn="ctr"/>
            <a:r>
              <a:rPr lang="en-US" sz="1200" dirty="0">
                <a:latin typeface="Huawei Sans" panose="020C0503030203020204" pitchFamily="34" charset="0"/>
              </a:rPr>
              <a:t>GE0/0/0</a:t>
            </a:r>
          </a:p>
          <a:p>
            <a:pPr algn="r" fontAlgn="ctr"/>
            <a:r>
              <a:rPr lang="en-US" sz="1200" dirty="0">
                <a:latin typeface="Huawei Sans" panose="020C0503030203020204" pitchFamily="34" charset="0"/>
              </a:rPr>
              <a:t>10.0.23.3/24</a:t>
            </a:r>
          </a:p>
        </p:txBody>
      </p:sp>
    </p:spTree>
    <p:extLst>
      <p:ext uri="{BB962C8B-B14F-4D97-AF65-F5344CB8AC3E}">
        <p14:creationId xmlns:p14="http://schemas.microsoft.com/office/powerpoint/2010/main" val="4270189145"/>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bwMode="gray"/>
        <p:txBody>
          <a:bodyPr/>
          <a:lstStyle/>
          <a:p>
            <a:r>
              <a:rPr lang="en-US" smtClean="0"/>
              <a:t>Static LSP Configuration Example (2)</a:t>
            </a:r>
            <a:endParaRPr lang="en-US" dirty="0"/>
          </a:p>
        </p:txBody>
      </p:sp>
      <p:sp>
        <p:nvSpPr>
          <p:cNvPr id="60" name="Freeform 4"/>
          <p:cNvSpPr>
            <a:spLocks noChangeAspect="1"/>
          </p:cNvSpPr>
          <p:nvPr/>
        </p:nvSpPr>
        <p:spPr bwMode="gray">
          <a:xfrm>
            <a:off x="2536303" y="4068167"/>
            <a:ext cx="1485227" cy="677908"/>
          </a:xfrm>
          <a:custGeom>
            <a:avLst/>
            <a:gdLst>
              <a:gd name="T0" fmla="*/ 2147483647 w 1769"/>
              <a:gd name="T1" fmla="*/ 2147483647 h 2094"/>
              <a:gd name="T2" fmla="*/ 2147483647 w 1769"/>
              <a:gd name="T3" fmla="*/ 2147483647 h 2094"/>
              <a:gd name="T4" fmla="*/ 2147483647 w 1769"/>
              <a:gd name="T5" fmla="*/ 2147483647 h 2094"/>
              <a:gd name="T6" fmla="*/ 2147483647 w 1769"/>
              <a:gd name="T7" fmla="*/ 2147483647 h 2094"/>
              <a:gd name="T8" fmla="*/ 2147483647 w 1769"/>
              <a:gd name="T9" fmla="*/ 2147483647 h 2094"/>
              <a:gd name="T10" fmla="*/ 2147483647 w 1769"/>
              <a:gd name="T11" fmla="*/ 2147483647 h 2094"/>
              <a:gd name="T12" fmla="*/ 2147483647 w 1769"/>
              <a:gd name="T13" fmla="*/ 2147483647 h 2094"/>
              <a:gd name="T14" fmla="*/ 2147483647 w 1769"/>
              <a:gd name="T15" fmla="*/ 2147483647 h 2094"/>
              <a:gd name="T16" fmla="*/ 2147483647 w 1769"/>
              <a:gd name="T17" fmla="*/ 2147483647 h 2094"/>
              <a:gd name="T18" fmla="*/ 2147483647 w 1769"/>
              <a:gd name="T19" fmla="*/ 2147483647 h 2094"/>
              <a:gd name="T20" fmla="*/ 2147483647 w 1769"/>
              <a:gd name="T21" fmla="*/ 2147483647 h 2094"/>
              <a:gd name="T22" fmla="*/ 2147483647 w 1769"/>
              <a:gd name="T23" fmla="*/ 2147483647 h 2094"/>
              <a:gd name="T24" fmla="*/ 2147483647 w 1769"/>
              <a:gd name="T25" fmla="*/ 2147483647 h 2094"/>
              <a:gd name="T26" fmla="*/ 2147483647 w 1769"/>
              <a:gd name="T27" fmla="*/ 2147483647 h 2094"/>
              <a:gd name="T28" fmla="*/ 2147483647 w 1769"/>
              <a:gd name="T29" fmla="*/ 2147483647 h 2094"/>
              <a:gd name="T30" fmla="*/ 2147483647 w 1769"/>
              <a:gd name="T31" fmla="*/ 2147483647 h 2094"/>
              <a:gd name="T32" fmla="*/ 2147483647 w 1769"/>
              <a:gd name="T33" fmla="*/ 0 h 2094"/>
              <a:gd name="T34" fmla="*/ 2147483647 w 1769"/>
              <a:gd name="T35" fmla="*/ 0 h 2094"/>
              <a:gd name="T36" fmla="*/ 2147483647 w 1769"/>
              <a:gd name="T37" fmla="*/ 2147483647 h 2094"/>
              <a:gd name="T38" fmla="*/ 2147483647 w 1769"/>
              <a:gd name="T39" fmla="*/ 2147483647 h 2094"/>
              <a:gd name="T40" fmla="*/ 2147483647 w 1769"/>
              <a:gd name="T41" fmla="*/ 2147483647 h 2094"/>
              <a:gd name="T42" fmla="*/ 2147483647 w 1769"/>
              <a:gd name="T43" fmla="*/ 2147483647 h 2094"/>
              <a:gd name="T44" fmla="*/ 2147483647 w 1769"/>
              <a:gd name="T45" fmla="*/ 2147483647 h 2094"/>
              <a:gd name="T46" fmla="*/ 2147483647 w 1769"/>
              <a:gd name="T47" fmla="*/ 2147483647 h 2094"/>
              <a:gd name="T48" fmla="*/ 0 w 1769"/>
              <a:gd name="T49" fmla="*/ 2147483647 h 2094"/>
              <a:gd name="T50" fmla="*/ 0 w 1769"/>
              <a:gd name="T51" fmla="*/ 2147483647 h 2094"/>
              <a:gd name="T52" fmla="*/ 2147483647 w 1769"/>
              <a:gd name="T53" fmla="*/ 2147483647 h 2094"/>
              <a:gd name="T54" fmla="*/ 2147483647 w 1769"/>
              <a:gd name="T55" fmla="*/ 2147483647 h 2094"/>
              <a:gd name="T56" fmla="*/ 2147483647 w 1769"/>
              <a:gd name="T57" fmla="*/ 2147483647 h 2094"/>
              <a:gd name="T58" fmla="*/ 2147483647 w 1769"/>
              <a:gd name="T59" fmla="*/ 2147483647 h 2094"/>
              <a:gd name="T60" fmla="*/ 2147483647 w 1769"/>
              <a:gd name="T61" fmla="*/ 2147483647 h 2094"/>
              <a:gd name="T62" fmla="*/ 2147483647 w 1769"/>
              <a:gd name="T63" fmla="*/ 2147483647 h 2094"/>
              <a:gd name="T64" fmla="*/ 2147483647 w 1769"/>
              <a:gd name="T65" fmla="*/ 2147483647 h 2094"/>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769"/>
              <a:gd name="T100" fmla="*/ 0 h 2094"/>
              <a:gd name="T101" fmla="*/ 1769 w 1769"/>
              <a:gd name="T102" fmla="*/ 2094 h 2094"/>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769" h="2094">
                <a:moveTo>
                  <a:pt x="110" y="2094"/>
                </a:moveTo>
                <a:lnTo>
                  <a:pt x="1658" y="2094"/>
                </a:lnTo>
                <a:lnTo>
                  <a:pt x="1683" y="2091"/>
                </a:lnTo>
                <a:lnTo>
                  <a:pt x="1707" y="2083"/>
                </a:lnTo>
                <a:lnTo>
                  <a:pt x="1727" y="2070"/>
                </a:lnTo>
                <a:lnTo>
                  <a:pt x="1745" y="2053"/>
                </a:lnTo>
                <a:lnTo>
                  <a:pt x="1758" y="2032"/>
                </a:lnTo>
                <a:lnTo>
                  <a:pt x="1766" y="2008"/>
                </a:lnTo>
                <a:lnTo>
                  <a:pt x="1769" y="1983"/>
                </a:lnTo>
                <a:lnTo>
                  <a:pt x="1769" y="110"/>
                </a:lnTo>
                <a:lnTo>
                  <a:pt x="1766" y="87"/>
                </a:lnTo>
                <a:lnTo>
                  <a:pt x="1758" y="63"/>
                </a:lnTo>
                <a:lnTo>
                  <a:pt x="1745" y="42"/>
                </a:lnTo>
                <a:lnTo>
                  <a:pt x="1727" y="25"/>
                </a:lnTo>
                <a:lnTo>
                  <a:pt x="1707" y="12"/>
                </a:lnTo>
                <a:lnTo>
                  <a:pt x="1683" y="3"/>
                </a:lnTo>
                <a:lnTo>
                  <a:pt x="1658" y="0"/>
                </a:lnTo>
                <a:lnTo>
                  <a:pt x="110" y="0"/>
                </a:lnTo>
                <a:lnTo>
                  <a:pt x="87" y="3"/>
                </a:lnTo>
                <a:lnTo>
                  <a:pt x="63" y="12"/>
                </a:lnTo>
                <a:lnTo>
                  <a:pt x="43" y="25"/>
                </a:lnTo>
                <a:lnTo>
                  <a:pt x="25" y="42"/>
                </a:lnTo>
                <a:lnTo>
                  <a:pt x="12" y="63"/>
                </a:lnTo>
                <a:lnTo>
                  <a:pt x="3" y="87"/>
                </a:lnTo>
                <a:lnTo>
                  <a:pt x="0" y="110"/>
                </a:lnTo>
                <a:lnTo>
                  <a:pt x="0" y="1983"/>
                </a:lnTo>
                <a:lnTo>
                  <a:pt x="3" y="2008"/>
                </a:lnTo>
                <a:lnTo>
                  <a:pt x="12" y="2032"/>
                </a:lnTo>
                <a:lnTo>
                  <a:pt x="25" y="2053"/>
                </a:lnTo>
                <a:lnTo>
                  <a:pt x="43" y="2070"/>
                </a:lnTo>
                <a:lnTo>
                  <a:pt x="63" y="2083"/>
                </a:lnTo>
                <a:lnTo>
                  <a:pt x="87" y="2091"/>
                </a:lnTo>
                <a:lnTo>
                  <a:pt x="110" y="2094"/>
                </a:lnTo>
                <a:close/>
              </a:path>
            </a:pathLst>
          </a:custGeom>
          <a:solidFill>
            <a:srgbClr val="CCCCCC">
              <a:alpha val="39999"/>
            </a:srgbClr>
          </a:solidFill>
          <a:ln w="12700" cap="flat" cmpd="sng">
            <a:solidFill>
              <a:schemeClr val="tx1"/>
            </a:solidFill>
            <a:prstDash val="dash"/>
            <a:round/>
            <a:headEnd type="none" w="med" len="med"/>
            <a:tailEnd type="none" w="med" len="med"/>
          </a:ln>
        </p:spPr>
        <p:txBody>
          <a:bodyPr wrap="square" anchor="ctr">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FEC: 3.3.3.0/24</a:t>
            </a:r>
          </a:p>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Out Label=200</a:t>
            </a:r>
          </a:p>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In Label=Null</a:t>
            </a:r>
          </a:p>
        </p:txBody>
      </p:sp>
      <p:sp>
        <p:nvSpPr>
          <p:cNvPr id="62" name="Freeform 4"/>
          <p:cNvSpPr>
            <a:spLocks noChangeAspect="1"/>
          </p:cNvSpPr>
          <p:nvPr/>
        </p:nvSpPr>
        <p:spPr bwMode="gray">
          <a:xfrm>
            <a:off x="5124770" y="4068167"/>
            <a:ext cx="1485227" cy="677908"/>
          </a:xfrm>
          <a:custGeom>
            <a:avLst/>
            <a:gdLst>
              <a:gd name="T0" fmla="*/ 2147483647 w 1769"/>
              <a:gd name="T1" fmla="*/ 2147483647 h 2094"/>
              <a:gd name="T2" fmla="*/ 2147483647 w 1769"/>
              <a:gd name="T3" fmla="*/ 2147483647 h 2094"/>
              <a:gd name="T4" fmla="*/ 2147483647 w 1769"/>
              <a:gd name="T5" fmla="*/ 2147483647 h 2094"/>
              <a:gd name="T6" fmla="*/ 2147483647 w 1769"/>
              <a:gd name="T7" fmla="*/ 2147483647 h 2094"/>
              <a:gd name="T8" fmla="*/ 2147483647 w 1769"/>
              <a:gd name="T9" fmla="*/ 2147483647 h 2094"/>
              <a:gd name="T10" fmla="*/ 2147483647 w 1769"/>
              <a:gd name="T11" fmla="*/ 2147483647 h 2094"/>
              <a:gd name="T12" fmla="*/ 2147483647 w 1769"/>
              <a:gd name="T13" fmla="*/ 2147483647 h 2094"/>
              <a:gd name="T14" fmla="*/ 2147483647 w 1769"/>
              <a:gd name="T15" fmla="*/ 2147483647 h 2094"/>
              <a:gd name="T16" fmla="*/ 2147483647 w 1769"/>
              <a:gd name="T17" fmla="*/ 2147483647 h 2094"/>
              <a:gd name="T18" fmla="*/ 2147483647 w 1769"/>
              <a:gd name="T19" fmla="*/ 2147483647 h 2094"/>
              <a:gd name="T20" fmla="*/ 2147483647 w 1769"/>
              <a:gd name="T21" fmla="*/ 2147483647 h 2094"/>
              <a:gd name="T22" fmla="*/ 2147483647 w 1769"/>
              <a:gd name="T23" fmla="*/ 2147483647 h 2094"/>
              <a:gd name="T24" fmla="*/ 2147483647 w 1769"/>
              <a:gd name="T25" fmla="*/ 2147483647 h 2094"/>
              <a:gd name="T26" fmla="*/ 2147483647 w 1769"/>
              <a:gd name="T27" fmla="*/ 2147483647 h 2094"/>
              <a:gd name="T28" fmla="*/ 2147483647 w 1769"/>
              <a:gd name="T29" fmla="*/ 2147483647 h 2094"/>
              <a:gd name="T30" fmla="*/ 2147483647 w 1769"/>
              <a:gd name="T31" fmla="*/ 2147483647 h 2094"/>
              <a:gd name="T32" fmla="*/ 2147483647 w 1769"/>
              <a:gd name="T33" fmla="*/ 0 h 2094"/>
              <a:gd name="T34" fmla="*/ 2147483647 w 1769"/>
              <a:gd name="T35" fmla="*/ 0 h 2094"/>
              <a:gd name="T36" fmla="*/ 2147483647 w 1769"/>
              <a:gd name="T37" fmla="*/ 2147483647 h 2094"/>
              <a:gd name="T38" fmla="*/ 2147483647 w 1769"/>
              <a:gd name="T39" fmla="*/ 2147483647 h 2094"/>
              <a:gd name="T40" fmla="*/ 2147483647 w 1769"/>
              <a:gd name="T41" fmla="*/ 2147483647 h 2094"/>
              <a:gd name="T42" fmla="*/ 2147483647 w 1769"/>
              <a:gd name="T43" fmla="*/ 2147483647 h 2094"/>
              <a:gd name="T44" fmla="*/ 2147483647 w 1769"/>
              <a:gd name="T45" fmla="*/ 2147483647 h 2094"/>
              <a:gd name="T46" fmla="*/ 2147483647 w 1769"/>
              <a:gd name="T47" fmla="*/ 2147483647 h 2094"/>
              <a:gd name="T48" fmla="*/ 0 w 1769"/>
              <a:gd name="T49" fmla="*/ 2147483647 h 2094"/>
              <a:gd name="T50" fmla="*/ 0 w 1769"/>
              <a:gd name="T51" fmla="*/ 2147483647 h 2094"/>
              <a:gd name="T52" fmla="*/ 2147483647 w 1769"/>
              <a:gd name="T53" fmla="*/ 2147483647 h 2094"/>
              <a:gd name="T54" fmla="*/ 2147483647 w 1769"/>
              <a:gd name="T55" fmla="*/ 2147483647 h 2094"/>
              <a:gd name="T56" fmla="*/ 2147483647 w 1769"/>
              <a:gd name="T57" fmla="*/ 2147483647 h 2094"/>
              <a:gd name="T58" fmla="*/ 2147483647 w 1769"/>
              <a:gd name="T59" fmla="*/ 2147483647 h 2094"/>
              <a:gd name="T60" fmla="*/ 2147483647 w 1769"/>
              <a:gd name="T61" fmla="*/ 2147483647 h 2094"/>
              <a:gd name="T62" fmla="*/ 2147483647 w 1769"/>
              <a:gd name="T63" fmla="*/ 2147483647 h 2094"/>
              <a:gd name="T64" fmla="*/ 2147483647 w 1769"/>
              <a:gd name="T65" fmla="*/ 2147483647 h 2094"/>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769"/>
              <a:gd name="T100" fmla="*/ 0 h 2094"/>
              <a:gd name="T101" fmla="*/ 1769 w 1769"/>
              <a:gd name="T102" fmla="*/ 2094 h 2094"/>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769" h="2094">
                <a:moveTo>
                  <a:pt x="110" y="2094"/>
                </a:moveTo>
                <a:lnTo>
                  <a:pt x="1658" y="2094"/>
                </a:lnTo>
                <a:lnTo>
                  <a:pt x="1683" y="2091"/>
                </a:lnTo>
                <a:lnTo>
                  <a:pt x="1707" y="2083"/>
                </a:lnTo>
                <a:lnTo>
                  <a:pt x="1727" y="2070"/>
                </a:lnTo>
                <a:lnTo>
                  <a:pt x="1745" y="2053"/>
                </a:lnTo>
                <a:lnTo>
                  <a:pt x="1758" y="2032"/>
                </a:lnTo>
                <a:lnTo>
                  <a:pt x="1766" y="2008"/>
                </a:lnTo>
                <a:lnTo>
                  <a:pt x="1769" y="1983"/>
                </a:lnTo>
                <a:lnTo>
                  <a:pt x="1769" y="110"/>
                </a:lnTo>
                <a:lnTo>
                  <a:pt x="1766" y="87"/>
                </a:lnTo>
                <a:lnTo>
                  <a:pt x="1758" y="63"/>
                </a:lnTo>
                <a:lnTo>
                  <a:pt x="1745" y="42"/>
                </a:lnTo>
                <a:lnTo>
                  <a:pt x="1727" y="25"/>
                </a:lnTo>
                <a:lnTo>
                  <a:pt x="1707" y="12"/>
                </a:lnTo>
                <a:lnTo>
                  <a:pt x="1683" y="3"/>
                </a:lnTo>
                <a:lnTo>
                  <a:pt x="1658" y="0"/>
                </a:lnTo>
                <a:lnTo>
                  <a:pt x="110" y="0"/>
                </a:lnTo>
                <a:lnTo>
                  <a:pt x="87" y="3"/>
                </a:lnTo>
                <a:lnTo>
                  <a:pt x="63" y="12"/>
                </a:lnTo>
                <a:lnTo>
                  <a:pt x="43" y="25"/>
                </a:lnTo>
                <a:lnTo>
                  <a:pt x="25" y="42"/>
                </a:lnTo>
                <a:lnTo>
                  <a:pt x="12" y="63"/>
                </a:lnTo>
                <a:lnTo>
                  <a:pt x="3" y="87"/>
                </a:lnTo>
                <a:lnTo>
                  <a:pt x="0" y="110"/>
                </a:lnTo>
                <a:lnTo>
                  <a:pt x="0" y="1983"/>
                </a:lnTo>
                <a:lnTo>
                  <a:pt x="3" y="2008"/>
                </a:lnTo>
                <a:lnTo>
                  <a:pt x="12" y="2032"/>
                </a:lnTo>
                <a:lnTo>
                  <a:pt x="25" y="2053"/>
                </a:lnTo>
                <a:lnTo>
                  <a:pt x="43" y="2070"/>
                </a:lnTo>
                <a:lnTo>
                  <a:pt x="63" y="2083"/>
                </a:lnTo>
                <a:lnTo>
                  <a:pt x="87" y="2091"/>
                </a:lnTo>
                <a:lnTo>
                  <a:pt x="110" y="2094"/>
                </a:lnTo>
                <a:close/>
              </a:path>
            </a:pathLst>
          </a:custGeom>
          <a:solidFill>
            <a:srgbClr val="CCCCCC">
              <a:alpha val="39999"/>
            </a:srgbClr>
          </a:solidFill>
          <a:ln w="12700" cap="flat" cmpd="sng">
            <a:solidFill>
              <a:schemeClr val="tx1"/>
            </a:solidFill>
            <a:prstDash val="dash"/>
            <a:round/>
            <a:headEnd type="none" w="med" len="med"/>
            <a:tailEnd type="none" w="med" len="med"/>
          </a:ln>
        </p:spPr>
        <p:txBody>
          <a:bodyPr wrap="square" anchor="ctr">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FEC: 3.3.3.0/24</a:t>
            </a:r>
          </a:p>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Out Label=300</a:t>
            </a:r>
          </a:p>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In Label=200</a:t>
            </a:r>
          </a:p>
        </p:txBody>
      </p:sp>
      <p:sp>
        <p:nvSpPr>
          <p:cNvPr id="63" name="Freeform 4"/>
          <p:cNvSpPr>
            <a:spLocks noChangeAspect="1"/>
          </p:cNvSpPr>
          <p:nvPr/>
        </p:nvSpPr>
        <p:spPr bwMode="gray">
          <a:xfrm>
            <a:off x="7816081" y="4068167"/>
            <a:ext cx="1485227" cy="677908"/>
          </a:xfrm>
          <a:custGeom>
            <a:avLst/>
            <a:gdLst>
              <a:gd name="T0" fmla="*/ 2147483647 w 1769"/>
              <a:gd name="T1" fmla="*/ 2147483647 h 2094"/>
              <a:gd name="T2" fmla="*/ 2147483647 w 1769"/>
              <a:gd name="T3" fmla="*/ 2147483647 h 2094"/>
              <a:gd name="T4" fmla="*/ 2147483647 w 1769"/>
              <a:gd name="T5" fmla="*/ 2147483647 h 2094"/>
              <a:gd name="T6" fmla="*/ 2147483647 w 1769"/>
              <a:gd name="T7" fmla="*/ 2147483647 h 2094"/>
              <a:gd name="T8" fmla="*/ 2147483647 w 1769"/>
              <a:gd name="T9" fmla="*/ 2147483647 h 2094"/>
              <a:gd name="T10" fmla="*/ 2147483647 w 1769"/>
              <a:gd name="T11" fmla="*/ 2147483647 h 2094"/>
              <a:gd name="T12" fmla="*/ 2147483647 w 1769"/>
              <a:gd name="T13" fmla="*/ 2147483647 h 2094"/>
              <a:gd name="T14" fmla="*/ 2147483647 w 1769"/>
              <a:gd name="T15" fmla="*/ 2147483647 h 2094"/>
              <a:gd name="T16" fmla="*/ 2147483647 w 1769"/>
              <a:gd name="T17" fmla="*/ 2147483647 h 2094"/>
              <a:gd name="T18" fmla="*/ 2147483647 w 1769"/>
              <a:gd name="T19" fmla="*/ 2147483647 h 2094"/>
              <a:gd name="T20" fmla="*/ 2147483647 w 1769"/>
              <a:gd name="T21" fmla="*/ 2147483647 h 2094"/>
              <a:gd name="T22" fmla="*/ 2147483647 w 1769"/>
              <a:gd name="T23" fmla="*/ 2147483647 h 2094"/>
              <a:gd name="T24" fmla="*/ 2147483647 w 1769"/>
              <a:gd name="T25" fmla="*/ 2147483647 h 2094"/>
              <a:gd name="T26" fmla="*/ 2147483647 w 1769"/>
              <a:gd name="T27" fmla="*/ 2147483647 h 2094"/>
              <a:gd name="T28" fmla="*/ 2147483647 w 1769"/>
              <a:gd name="T29" fmla="*/ 2147483647 h 2094"/>
              <a:gd name="T30" fmla="*/ 2147483647 w 1769"/>
              <a:gd name="T31" fmla="*/ 2147483647 h 2094"/>
              <a:gd name="T32" fmla="*/ 2147483647 w 1769"/>
              <a:gd name="T33" fmla="*/ 0 h 2094"/>
              <a:gd name="T34" fmla="*/ 2147483647 w 1769"/>
              <a:gd name="T35" fmla="*/ 0 h 2094"/>
              <a:gd name="T36" fmla="*/ 2147483647 w 1769"/>
              <a:gd name="T37" fmla="*/ 2147483647 h 2094"/>
              <a:gd name="T38" fmla="*/ 2147483647 w 1769"/>
              <a:gd name="T39" fmla="*/ 2147483647 h 2094"/>
              <a:gd name="T40" fmla="*/ 2147483647 w 1769"/>
              <a:gd name="T41" fmla="*/ 2147483647 h 2094"/>
              <a:gd name="T42" fmla="*/ 2147483647 w 1769"/>
              <a:gd name="T43" fmla="*/ 2147483647 h 2094"/>
              <a:gd name="T44" fmla="*/ 2147483647 w 1769"/>
              <a:gd name="T45" fmla="*/ 2147483647 h 2094"/>
              <a:gd name="T46" fmla="*/ 2147483647 w 1769"/>
              <a:gd name="T47" fmla="*/ 2147483647 h 2094"/>
              <a:gd name="T48" fmla="*/ 0 w 1769"/>
              <a:gd name="T49" fmla="*/ 2147483647 h 2094"/>
              <a:gd name="T50" fmla="*/ 0 w 1769"/>
              <a:gd name="T51" fmla="*/ 2147483647 h 2094"/>
              <a:gd name="T52" fmla="*/ 2147483647 w 1769"/>
              <a:gd name="T53" fmla="*/ 2147483647 h 2094"/>
              <a:gd name="T54" fmla="*/ 2147483647 w 1769"/>
              <a:gd name="T55" fmla="*/ 2147483647 h 2094"/>
              <a:gd name="T56" fmla="*/ 2147483647 w 1769"/>
              <a:gd name="T57" fmla="*/ 2147483647 h 2094"/>
              <a:gd name="T58" fmla="*/ 2147483647 w 1769"/>
              <a:gd name="T59" fmla="*/ 2147483647 h 2094"/>
              <a:gd name="T60" fmla="*/ 2147483647 w 1769"/>
              <a:gd name="T61" fmla="*/ 2147483647 h 2094"/>
              <a:gd name="T62" fmla="*/ 2147483647 w 1769"/>
              <a:gd name="T63" fmla="*/ 2147483647 h 2094"/>
              <a:gd name="T64" fmla="*/ 2147483647 w 1769"/>
              <a:gd name="T65" fmla="*/ 2147483647 h 2094"/>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769"/>
              <a:gd name="T100" fmla="*/ 0 h 2094"/>
              <a:gd name="T101" fmla="*/ 1769 w 1769"/>
              <a:gd name="T102" fmla="*/ 2094 h 2094"/>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769" h="2094">
                <a:moveTo>
                  <a:pt x="110" y="2094"/>
                </a:moveTo>
                <a:lnTo>
                  <a:pt x="1658" y="2094"/>
                </a:lnTo>
                <a:lnTo>
                  <a:pt x="1683" y="2091"/>
                </a:lnTo>
                <a:lnTo>
                  <a:pt x="1707" y="2083"/>
                </a:lnTo>
                <a:lnTo>
                  <a:pt x="1727" y="2070"/>
                </a:lnTo>
                <a:lnTo>
                  <a:pt x="1745" y="2053"/>
                </a:lnTo>
                <a:lnTo>
                  <a:pt x="1758" y="2032"/>
                </a:lnTo>
                <a:lnTo>
                  <a:pt x="1766" y="2008"/>
                </a:lnTo>
                <a:lnTo>
                  <a:pt x="1769" y="1983"/>
                </a:lnTo>
                <a:lnTo>
                  <a:pt x="1769" y="110"/>
                </a:lnTo>
                <a:lnTo>
                  <a:pt x="1766" y="87"/>
                </a:lnTo>
                <a:lnTo>
                  <a:pt x="1758" y="63"/>
                </a:lnTo>
                <a:lnTo>
                  <a:pt x="1745" y="42"/>
                </a:lnTo>
                <a:lnTo>
                  <a:pt x="1727" y="25"/>
                </a:lnTo>
                <a:lnTo>
                  <a:pt x="1707" y="12"/>
                </a:lnTo>
                <a:lnTo>
                  <a:pt x="1683" y="3"/>
                </a:lnTo>
                <a:lnTo>
                  <a:pt x="1658" y="0"/>
                </a:lnTo>
                <a:lnTo>
                  <a:pt x="110" y="0"/>
                </a:lnTo>
                <a:lnTo>
                  <a:pt x="87" y="3"/>
                </a:lnTo>
                <a:lnTo>
                  <a:pt x="63" y="12"/>
                </a:lnTo>
                <a:lnTo>
                  <a:pt x="43" y="25"/>
                </a:lnTo>
                <a:lnTo>
                  <a:pt x="25" y="42"/>
                </a:lnTo>
                <a:lnTo>
                  <a:pt x="12" y="63"/>
                </a:lnTo>
                <a:lnTo>
                  <a:pt x="3" y="87"/>
                </a:lnTo>
                <a:lnTo>
                  <a:pt x="0" y="110"/>
                </a:lnTo>
                <a:lnTo>
                  <a:pt x="0" y="1983"/>
                </a:lnTo>
                <a:lnTo>
                  <a:pt x="3" y="2008"/>
                </a:lnTo>
                <a:lnTo>
                  <a:pt x="12" y="2032"/>
                </a:lnTo>
                <a:lnTo>
                  <a:pt x="25" y="2053"/>
                </a:lnTo>
                <a:lnTo>
                  <a:pt x="43" y="2070"/>
                </a:lnTo>
                <a:lnTo>
                  <a:pt x="63" y="2083"/>
                </a:lnTo>
                <a:lnTo>
                  <a:pt x="87" y="2091"/>
                </a:lnTo>
                <a:lnTo>
                  <a:pt x="110" y="2094"/>
                </a:lnTo>
                <a:close/>
              </a:path>
            </a:pathLst>
          </a:custGeom>
          <a:solidFill>
            <a:srgbClr val="CCCCCC">
              <a:alpha val="39999"/>
            </a:srgbClr>
          </a:solidFill>
          <a:ln w="12700" cap="flat" cmpd="sng">
            <a:solidFill>
              <a:schemeClr val="tx1"/>
            </a:solidFill>
            <a:prstDash val="dash"/>
            <a:round/>
            <a:headEnd type="none" w="med" len="med"/>
            <a:tailEnd type="none" w="med" len="med"/>
          </a:ln>
        </p:spPr>
        <p:txBody>
          <a:bodyPr wrap="square" anchor="ctr">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FEC: 3.3.3.0/24</a:t>
            </a:r>
          </a:p>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Out Label=Null</a:t>
            </a:r>
          </a:p>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In Label=300</a:t>
            </a:r>
          </a:p>
        </p:txBody>
      </p:sp>
      <p:sp>
        <p:nvSpPr>
          <p:cNvPr id="64" name="Rounded Rectangle 36"/>
          <p:cNvSpPr/>
          <p:nvPr/>
        </p:nvSpPr>
        <p:spPr bwMode="gray">
          <a:xfrm>
            <a:off x="2924650" y="4887210"/>
            <a:ext cx="5979319" cy="954186"/>
          </a:xfrm>
          <a:prstGeom prst="roundRect">
            <a:avLst>
              <a:gd name="adj" fmla="val 5020"/>
            </a:avLst>
          </a:prstGeom>
          <a:solidFill>
            <a:srgbClr val="BEE9EE"/>
          </a:solidFill>
          <a:ln w="19050" cap="flat" cmpd="sng" algn="ctr">
            <a:noFill/>
            <a:prstDash val="solid"/>
            <a:miter lim="800000"/>
          </a:ln>
          <a:effectLst/>
        </p:spPr>
        <p:txBody>
          <a:bodyPr wrap="square" rtlCol="0" anchor="ctr">
            <a:noAutofit/>
          </a:bodyPr>
          <a:lstStyle/>
          <a:p>
            <a:pPr algn="ctr" defTabSz="914400" fontAlgn="ctr"/>
            <a:endParaRPr lang="zh-CN" altLang="en-US" ker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65" name="直接连接符 64"/>
          <p:cNvCxnSpPr/>
          <p:nvPr/>
        </p:nvCxnSpPr>
        <p:spPr bwMode="gray">
          <a:xfrm>
            <a:off x="8627778" y="5363034"/>
            <a:ext cx="104136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p:nvPr/>
        </p:nvCxnSpPr>
        <p:spPr bwMode="gray">
          <a:xfrm rot="5400000">
            <a:off x="2601669" y="4976619"/>
            <a:ext cx="0" cy="89087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7" name="直接连接符 4"/>
          <p:cNvCxnSpPr/>
          <p:nvPr/>
        </p:nvCxnSpPr>
        <p:spPr bwMode="gray">
          <a:xfrm>
            <a:off x="3246866" y="5356540"/>
            <a:ext cx="5350280" cy="0"/>
          </a:xfrm>
          <a:prstGeom prst="line">
            <a:avLst/>
          </a:prstGeom>
          <a:ln w="22225">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72" name="TextBox 48"/>
          <p:cNvSpPr txBox="1"/>
          <p:nvPr/>
        </p:nvSpPr>
        <p:spPr bwMode="gray">
          <a:xfrm>
            <a:off x="5664443" y="5528347"/>
            <a:ext cx="405880" cy="307777"/>
          </a:xfrm>
          <a:prstGeom prst="rect">
            <a:avLst/>
          </a:prstGeom>
          <a:noFill/>
        </p:spPr>
        <p:txBody>
          <a:bodyPr wrap="square" rtlCol="0">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R2</a:t>
            </a:r>
          </a:p>
        </p:txBody>
      </p:sp>
      <p:pic>
        <p:nvPicPr>
          <p:cNvPr id="73" name="图片 72"/>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597383" y="5152421"/>
            <a:ext cx="540000" cy="442800"/>
          </a:xfrm>
          <a:prstGeom prst="rect">
            <a:avLst/>
          </a:prstGeom>
        </p:spPr>
      </p:pic>
      <p:pic>
        <p:nvPicPr>
          <p:cNvPr id="77" name="图片 76"/>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974626" y="5152421"/>
            <a:ext cx="540000" cy="442800"/>
          </a:xfrm>
          <a:prstGeom prst="rect">
            <a:avLst/>
          </a:prstGeom>
        </p:spPr>
      </p:pic>
      <p:sp>
        <p:nvSpPr>
          <p:cNvPr id="78" name="TextBox 43"/>
          <p:cNvSpPr txBox="1"/>
          <p:nvPr/>
        </p:nvSpPr>
        <p:spPr bwMode="gray">
          <a:xfrm>
            <a:off x="3067027" y="5528347"/>
            <a:ext cx="405880" cy="307777"/>
          </a:xfrm>
          <a:prstGeom prst="rect">
            <a:avLst/>
          </a:prstGeom>
          <a:noFill/>
        </p:spPr>
        <p:txBody>
          <a:bodyPr wrap="square" rtlCol="0">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R1</a:t>
            </a:r>
          </a:p>
        </p:txBody>
      </p:sp>
      <p:pic>
        <p:nvPicPr>
          <p:cNvPr id="80" name="图片 79"/>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8260648" y="5152421"/>
            <a:ext cx="540000" cy="442800"/>
          </a:xfrm>
          <a:prstGeom prst="rect">
            <a:avLst/>
          </a:prstGeom>
        </p:spPr>
      </p:pic>
      <p:sp>
        <p:nvSpPr>
          <p:cNvPr id="81" name="TextBox 43"/>
          <p:cNvSpPr txBox="1"/>
          <p:nvPr/>
        </p:nvSpPr>
        <p:spPr bwMode="gray">
          <a:xfrm>
            <a:off x="8344792" y="5528347"/>
            <a:ext cx="405880" cy="307777"/>
          </a:xfrm>
          <a:prstGeom prst="rect">
            <a:avLst/>
          </a:prstGeom>
          <a:noFill/>
        </p:spPr>
        <p:txBody>
          <a:bodyPr wrap="square" rtlCol="0">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R3</a:t>
            </a:r>
          </a:p>
        </p:txBody>
      </p:sp>
      <p:sp>
        <p:nvSpPr>
          <p:cNvPr id="82" name="Rectangle 67"/>
          <p:cNvSpPr/>
          <p:nvPr/>
        </p:nvSpPr>
        <p:spPr bwMode="gray">
          <a:xfrm>
            <a:off x="3898201" y="5513497"/>
            <a:ext cx="1340432"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MPLS Domain</a:t>
            </a:r>
          </a:p>
        </p:txBody>
      </p:sp>
      <p:sp>
        <p:nvSpPr>
          <p:cNvPr id="84" name="Freeform 159"/>
          <p:cNvSpPr>
            <a:spLocks noChangeAspect="1"/>
          </p:cNvSpPr>
          <p:nvPr/>
        </p:nvSpPr>
        <p:spPr bwMode="gray">
          <a:xfrm flipH="1">
            <a:off x="1160137" y="4907045"/>
            <a:ext cx="1377387" cy="72000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5" name="文本框 84"/>
          <p:cNvSpPr txBox="1"/>
          <p:nvPr/>
        </p:nvSpPr>
        <p:spPr bwMode="gray">
          <a:xfrm>
            <a:off x="1221883" y="5083044"/>
            <a:ext cx="1310456" cy="457850"/>
          </a:xfrm>
          <a:prstGeom prst="rect">
            <a:avLst/>
          </a:prstGeom>
          <a:noFill/>
        </p:spPr>
        <p:txBody>
          <a:bodyPr wrap="square" rtlCol="0">
            <a:noAutofit/>
          </a:bodyPr>
          <a:lstStyle/>
          <a:p>
            <a:pPr algn="ct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IP network</a:t>
            </a:r>
          </a:p>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1.1.1.0/24</a:t>
            </a:r>
          </a:p>
        </p:txBody>
      </p:sp>
      <p:cxnSp>
        <p:nvCxnSpPr>
          <p:cNvPr id="86" name="直接连接符 55"/>
          <p:cNvCxnSpPr/>
          <p:nvPr/>
        </p:nvCxnSpPr>
        <p:spPr bwMode="gray">
          <a:xfrm flipV="1">
            <a:off x="3202648" y="6103548"/>
            <a:ext cx="5394500" cy="1"/>
          </a:xfrm>
          <a:prstGeom prst="line">
            <a:avLst/>
          </a:prstGeom>
          <a:ln w="38100">
            <a:solidFill>
              <a:srgbClr val="94DAE2"/>
            </a:solidFill>
            <a:tailEnd type="triangle"/>
          </a:ln>
        </p:spPr>
        <p:style>
          <a:lnRef idx="1">
            <a:schemeClr val="accent1"/>
          </a:lnRef>
          <a:fillRef idx="0">
            <a:schemeClr val="accent1"/>
          </a:fillRef>
          <a:effectRef idx="0">
            <a:schemeClr val="accent1"/>
          </a:effectRef>
          <a:fontRef idx="minor">
            <a:schemeClr val="tx1"/>
          </a:fontRef>
        </p:style>
      </p:cxnSp>
      <p:sp>
        <p:nvSpPr>
          <p:cNvPr id="89" name="Freeform 159"/>
          <p:cNvSpPr>
            <a:spLocks noChangeAspect="1"/>
          </p:cNvSpPr>
          <p:nvPr/>
        </p:nvSpPr>
        <p:spPr bwMode="gray">
          <a:xfrm flipH="1">
            <a:off x="9458681" y="4919377"/>
            <a:ext cx="1377387" cy="72000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0" name="文本框 89"/>
          <p:cNvSpPr txBox="1"/>
          <p:nvPr/>
        </p:nvSpPr>
        <p:spPr bwMode="gray">
          <a:xfrm>
            <a:off x="9520427" y="5095376"/>
            <a:ext cx="1310456" cy="457850"/>
          </a:xfrm>
          <a:prstGeom prst="rect">
            <a:avLst/>
          </a:prstGeom>
          <a:noFill/>
        </p:spPr>
        <p:txBody>
          <a:bodyPr wrap="square" rtlCol="0">
            <a:noAutofit/>
          </a:bodyPr>
          <a:lstStyle/>
          <a:p>
            <a:pPr algn="ct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IP network</a:t>
            </a:r>
          </a:p>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3.3.3.0/24</a:t>
            </a:r>
          </a:p>
        </p:txBody>
      </p:sp>
      <p:sp>
        <p:nvSpPr>
          <p:cNvPr id="7" name="文本框 6"/>
          <p:cNvSpPr txBox="1"/>
          <p:nvPr/>
        </p:nvSpPr>
        <p:spPr bwMode="gray">
          <a:xfrm>
            <a:off x="5366360" y="5841396"/>
            <a:ext cx="1002047" cy="307777"/>
          </a:xfrm>
          <a:prstGeom prst="rect">
            <a:avLst/>
          </a:prstGeom>
          <a:noFill/>
        </p:spPr>
        <p:txBody>
          <a:bodyPr wrap="square" rtlCol="0">
            <a:noAutofit/>
          </a:bodyPr>
          <a:lstStyle/>
          <a:p>
            <a:pPr algn="ctr" fontAlgn="ctr"/>
            <a:r>
              <a:rPr lang="en-US" sz="1400" dirty="0">
                <a:latin typeface="Huawei Sans" panose="020C0503030203020204" pitchFamily="34" charset="0"/>
              </a:rPr>
              <a:t>LSP</a:t>
            </a:r>
          </a:p>
        </p:txBody>
      </p:sp>
      <p:sp>
        <p:nvSpPr>
          <p:cNvPr id="8" name="文本框 7"/>
          <p:cNvSpPr txBox="1"/>
          <p:nvPr/>
        </p:nvSpPr>
        <p:spPr bwMode="gray">
          <a:xfrm>
            <a:off x="3473998" y="4945327"/>
            <a:ext cx="1042273" cy="461665"/>
          </a:xfrm>
          <a:prstGeom prst="rect">
            <a:avLst/>
          </a:prstGeom>
          <a:noFill/>
        </p:spPr>
        <p:txBody>
          <a:bodyPr wrap="square" rtlCol="0">
            <a:noAutofit/>
          </a:bodyPr>
          <a:lstStyle/>
          <a:p>
            <a:pPr fontAlgn="ctr"/>
            <a:r>
              <a:rPr lang="en-US" sz="1200" dirty="0">
                <a:latin typeface="Huawei Sans" panose="020C0503030203020204" pitchFamily="34" charset="0"/>
              </a:rPr>
              <a:t>GE0/0/0</a:t>
            </a:r>
          </a:p>
          <a:p>
            <a:pPr fontAlgn="ctr"/>
            <a:r>
              <a:rPr lang="en-US" sz="1200" dirty="0">
                <a:latin typeface="Huawei Sans" panose="020C0503030203020204" pitchFamily="34" charset="0"/>
              </a:rPr>
              <a:t>10.0.12.1/24</a:t>
            </a:r>
          </a:p>
        </p:txBody>
      </p:sp>
      <p:sp>
        <p:nvSpPr>
          <p:cNvPr id="97" name="文本框 96"/>
          <p:cNvSpPr txBox="1"/>
          <p:nvPr/>
        </p:nvSpPr>
        <p:spPr bwMode="gray">
          <a:xfrm>
            <a:off x="4630730" y="4939563"/>
            <a:ext cx="1042273" cy="461665"/>
          </a:xfrm>
          <a:prstGeom prst="rect">
            <a:avLst/>
          </a:prstGeom>
          <a:noFill/>
        </p:spPr>
        <p:txBody>
          <a:bodyPr wrap="square" rtlCol="0">
            <a:noAutofit/>
          </a:bodyPr>
          <a:lstStyle/>
          <a:p>
            <a:pPr algn="r" fontAlgn="ctr"/>
            <a:r>
              <a:rPr lang="en-US" sz="1200" dirty="0">
                <a:latin typeface="Huawei Sans" panose="020C0503030203020204" pitchFamily="34" charset="0"/>
              </a:rPr>
              <a:t>GE0/0/0</a:t>
            </a:r>
          </a:p>
          <a:p>
            <a:pPr algn="r" fontAlgn="ctr"/>
            <a:r>
              <a:rPr lang="en-US" sz="1200" dirty="0">
                <a:latin typeface="Huawei Sans" panose="020C0503030203020204" pitchFamily="34" charset="0"/>
              </a:rPr>
              <a:t>10.0.12.2/24</a:t>
            </a:r>
          </a:p>
        </p:txBody>
      </p:sp>
      <p:sp>
        <p:nvSpPr>
          <p:cNvPr id="98" name="文本框 97"/>
          <p:cNvSpPr txBox="1"/>
          <p:nvPr/>
        </p:nvSpPr>
        <p:spPr bwMode="gray">
          <a:xfrm>
            <a:off x="6052745" y="4945981"/>
            <a:ext cx="1042273" cy="461665"/>
          </a:xfrm>
          <a:prstGeom prst="rect">
            <a:avLst/>
          </a:prstGeom>
          <a:noFill/>
        </p:spPr>
        <p:txBody>
          <a:bodyPr wrap="square" rtlCol="0">
            <a:noAutofit/>
          </a:bodyPr>
          <a:lstStyle/>
          <a:p>
            <a:pPr fontAlgn="ctr"/>
            <a:r>
              <a:rPr lang="en-US" sz="1200" dirty="0">
                <a:latin typeface="Huawei Sans" panose="020C0503030203020204" pitchFamily="34" charset="0"/>
              </a:rPr>
              <a:t>GE0/0/1</a:t>
            </a:r>
          </a:p>
          <a:p>
            <a:pPr fontAlgn="ctr"/>
            <a:r>
              <a:rPr lang="en-US" sz="1200" dirty="0">
                <a:latin typeface="Huawei Sans" panose="020C0503030203020204" pitchFamily="34" charset="0"/>
              </a:rPr>
              <a:t>10.0.23.2/24</a:t>
            </a:r>
          </a:p>
        </p:txBody>
      </p:sp>
      <p:sp>
        <p:nvSpPr>
          <p:cNvPr id="99" name="文本框 98"/>
          <p:cNvSpPr txBox="1"/>
          <p:nvPr/>
        </p:nvSpPr>
        <p:spPr bwMode="gray">
          <a:xfrm>
            <a:off x="7288899" y="4926611"/>
            <a:ext cx="1042273" cy="461665"/>
          </a:xfrm>
          <a:prstGeom prst="rect">
            <a:avLst/>
          </a:prstGeom>
          <a:noFill/>
        </p:spPr>
        <p:txBody>
          <a:bodyPr wrap="square" rtlCol="0">
            <a:noAutofit/>
          </a:bodyPr>
          <a:lstStyle/>
          <a:p>
            <a:pPr algn="r" fontAlgn="ctr"/>
            <a:r>
              <a:rPr lang="en-US" sz="1200" dirty="0">
                <a:latin typeface="Huawei Sans" panose="020C0503030203020204" pitchFamily="34" charset="0"/>
              </a:rPr>
              <a:t>GE0/0/0</a:t>
            </a:r>
          </a:p>
          <a:p>
            <a:pPr algn="r" fontAlgn="ctr"/>
            <a:r>
              <a:rPr lang="en-US" sz="1200" dirty="0">
                <a:latin typeface="Huawei Sans" panose="020C0503030203020204" pitchFamily="34" charset="0"/>
              </a:rPr>
              <a:t>10.0.23.3/24</a:t>
            </a:r>
          </a:p>
        </p:txBody>
      </p:sp>
      <p:sp>
        <p:nvSpPr>
          <p:cNvPr id="28" name="矩形 27"/>
          <p:cNvSpPr/>
          <p:nvPr/>
        </p:nvSpPr>
        <p:spPr bwMode="gray">
          <a:xfrm>
            <a:off x="446088" y="1240382"/>
            <a:ext cx="10492422" cy="423899"/>
          </a:xfrm>
          <a:prstGeom prst="rect">
            <a:avLst/>
          </a:prstGeom>
        </p:spPr>
        <p:txBody>
          <a:bodyPr wrap="square">
            <a:noAutofit/>
          </a:bodyPr>
          <a:lstStyle/>
          <a:p>
            <a:pPr marL="342900" indent="-342900" fontAlgn="ctr">
              <a:lnSpc>
                <a:spcPct val="150000"/>
              </a:lnSpc>
              <a:spcBef>
                <a:spcPct val="0"/>
              </a:spcBef>
              <a:spcAft>
                <a:spcPct val="0"/>
              </a:spcAft>
              <a:buFont typeface="+mj-lt"/>
              <a:buAutoNum type="arabicPeriod"/>
            </a:pPr>
            <a:r>
              <a:rPr lang="en-US" sz="1600" dirty="0">
                <a:latin typeface="Huawei Sans" panose="020C0503030203020204" pitchFamily="34" charset="0"/>
                <a:ea typeface="方正兰亭黑简体" panose="02000000000000000000" pitchFamily="2" charset="-122"/>
                <a:sym typeface="Huawei Sans" panose="020C0503030203020204" pitchFamily="34" charset="0"/>
              </a:rPr>
              <a:t>The LSR IDs of the three routers are 10.1.1.1, 10.1.1.2, and 10.1.1.3, respectively. The following example uses R1 to describe the configuration. Enable MPLS globally and on interfaces on R1.</a:t>
            </a:r>
          </a:p>
        </p:txBody>
      </p:sp>
      <p:sp>
        <p:nvSpPr>
          <p:cNvPr id="32" name="文本框 31">
            <a:extLst>
              <a:ext uri="{FF2B5EF4-FFF2-40B4-BE49-F238E27FC236}">
                <a16:creationId xmlns="" xmlns:a16="http://schemas.microsoft.com/office/drawing/2014/main" id="{7B785A75-A9ED-43DB-AC85-C8785E732ED7}"/>
              </a:ext>
            </a:extLst>
          </p:cNvPr>
          <p:cNvSpPr txBox="1"/>
          <p:nvPr/>
        </p:nvSpPr>
        <p:spPr bwMode="gray">
          <a:xfrm>
            <a:off x="864024" y="2163991"/>
            <a:ext cx="10134817" cy="1584000"/>
          </a:xfrm>
          <a:prstGeom prst="rect">
            <a:avLst/>
          </a:prstGeom>
          <a:solidFill>
            <a:schemeClr val="bg1">
              <a:lumMod val="85000"/>
            </a:schemeClr>
          </a:solidFill>
          <a:ln>
            <a:noFill/>
          </a:ln>
        </p:spPr>
        <p:txBody>
          <a:bodyPr wrap="square" rtlCol="0">
            <a:noAutofit/>
          </a:bodyPr>
          <a:lstStyle>
            <a:defPPr>
              <a:defRPr lang="en-US"/>
            </a:defPPr>
            <a:lvl1pPr fontAlgn="auto">
              <a:lnSpc>
                <a:spcPts val="2400"/>
              </a:lnSpc>
              <a:spcBef>
                <a:spcPts val="0"/>
              </a:spcBef>
              <a:spcAft>
                <a:spcPts val="0"/>
              </a:spcAft>
              <a:defRPr sz="1400">
                <a:solidFill>
                  <a:prstClr val="black"/>
                </a:solidFill>
                <a:latin typeface="Huawei Sans" panose="020C0503030203020204" pitchFamily="34" charset="0"/>
                <a:ea typeface="方正兰亭黑简体" panose="02000000000000000000" pitchFamily="2" charset="-122"/>
                <a:cs typeface="Courier New" panose="02070309020205020404" pitchFamily="49" charset="0"/>
              </a:defRPr>
            </a:lvl1pPr>
          </a:lstStyle>
          <a:p>
            <a:pPr fontAlgn="ctr">
              <a:lnSpc>
                <a:spcPct val="100000"/>
              </a:lnSpc>
            </a:pPr>
            <a:r>
              <a:rPr lang="en-US" dirty="0">
                <a:latin typeface="Huawei Sans" panose="020C0503030203020204" pitchFamily="34" charset="0"/>
              </a:rPr>
              <a:t>[R1]mpls lsr-id 10.1.1.1</a:t>
            </a:r>
          </a:p>
          <a:p>
            <a:pPr fontAlgn="ctr">
              <a:lnSpc>
                <a:spcPct val="100000"/>
              </a:lnSpc>
            </a:pPr>
            <a:r>
              <a:rPr lang="en-US" dirty="0">
                <a:latin typeface="Huawei Sans" panose="020C0503030203020204" pitchFamily="34" charset="0"/>
              </a:rPr>
              <a:t>[R1]mpls</a:t>
            </a:r>
          </a:p>
          <a:p>
            <a:pPr fontAlgn="ctr">
              <a:lnSpc>
                <a:spcPct val="100000"/>
              </a:lnSpc>
            </a:pPr>
            <a:r>
              <a:rPr lang="en-US" dirty="0">
                <a:latin typeface="Huawei Sans" panose="020C0503030203020204" pitchFamily="34" charset="0"/>
              </a:rPr>
              <a:t>Info: Mpls starting, please wait... OK!</a:t>
            </a:r>
          </a:p>
          <a:p>
            <a:pPr fontAlgn="ctr">
              <a:lnSpc>
                <a:spcPct val="100000"/>
              </a:lnSpc>
            </a:pPr>
            <a:r>
              <a:rPr lang="en-US" dirty="0">
                <a:latin typeface="Huawei Sans" panose="020C0503030203020204" pitchFamily="34" charset="0"/>
              </a:rPr>
              <a:t>[R1-mpls]quit</a:t>
            </a:r>
          </a:p>
          <a:p>
            <a:pPr fontAlgn="ctr">
              <a:lnSpc>
                <a:spcPct val="100000"/>
              </a:lnSpc>
            </a:pPr>
            <a:r>
              <a:rPr lang="en-US" dirty="0">
                <a:latin typeface="Huawei Sans" panose="020C0503030203020204" pitchFamily="34" charset="0"/>
              </a:rPr>
              <a:t>[R1]interface GigabitEthernet 0/0/0</a:t>
            </a:r>
          </a:p>
          <a:p>
            <a:pPr fontAlgn="ctr">
              <a:lnSpc>
                <a:spcPct val="100000"/>
              </a:lnSpc>
            </a:pPr>
            <a:r>
              <a:rPr lang="en-US" dirty="0">
                <a:latin typeface="Huawei Sans" panose="020C0503030203020204" pitchFamily="34" charset="0"/>
              </a:rPr>
              <a:t>[R1-GigabitEthernet0/0/0]mpls</a:t>
            </a:r>
          </a:p>
          <a:p>
            <a:pPr fontAlgn="ctr">
              <a:lnSpc>
                <a:spcPct val="100000"/>
              </a:lnSpc>
            </a:pPr>
            <a:r>
              <a:rPr lang="en-US" dirty="0">
                <a:latin typeface="Huawei Sans" panose="020C0503030203020204" pitchFamily="34" charset="0"/>
              </a:rPr>
              <a:t>[R1-GigabitEthernet0/0/0]quit]</a:t>
            </a:r>
          </a:p>
        </p:txBody>
      </p:sp>
    </p:spTree>
    <p:extLst>
      <p:ext uri="{BB962C8B-B14F-4D97-AF65-F5344CB8AC3E}">
        <p14:creationId xmlns:p14="http://schemas.microsoft.com/office/powerpoint/2010/main" val="1520036768"/>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bwMode="gray"/>
        <p:txBody>
          <a:bodyPr/>
          <a:lstStyle/>
          <a:p>
            <a:r>
              <a:rPr lang="en-US" smtClean="0"/>
              <a:t>Static LSP Configuration Example (3)</a:t>
            </a:r>
            <a:endParaRPr lang="en-US" dirty="0"/>
          </a:p>
        </p:txBody>
      </p:sp>
      <p:sp>
        <p:nvSpPr>
          <p:cNvPr id="60" name="Freeform 4"/>
          <p:cNvSpPr>
            <a:spLocks noChangeAspect="1"/>
          </p:cNvSpPr>
          <p:nvPr/>
        </p:nvSpPr>
        <p:spPr bwMode="gray">
          <a:xfrm>
            <a:off x="2536303" y="4068167"/>
            <a:ext cx="1485227" cy="677908"/>
          </a:xfrm>
          <a:custGeom>
            <a:avLst/>
            <a:gdLst>
              <a:gd name="T0" fmla="*/ 2147483647 w 1769"/>
              <a:gd name="T1" fmla="*/ 2147483647 h 2094"/>
              <a:gd name="T2" fmla="*/ 2147483647 w 1769"/>
              <a:gd name="T3" fmla="*/ 2147483647 h 2094"/>
              <a:gd name="T4" fmla="*/ 2147483647 w 1769"/>
              <a:gd name="T5" fmla="*/ 2147483647 h 2094"/>
              <a:gd name="T6" fmla="*/ 2147483647 w 1769"/>
              <a:gd name="T7" fmla="*/ 2147483647 h 2094"/>
              <a:gd name="T8" fmla="*/ 2147483647 w 1769"/>
              <a:gd name="T9" fmla="*/ 2147483647 h 2094"/>
              <a:gd name="T10" fmla="*/ 2147483647 w 1769"/>
              <a:gd name="T11" fmla="*/ 2147483647 h 2094"/>
              <a:gd name="T12" fmla="*/ 2147483647 w 1769"/>
              <a:gd name="T13" fmla="*/ 2147483647 h 2094"/>
              <a:gd name="T14" fmla="*/ 2147483647 w 1769"/>
              <a:gd name="T15" fmla="*/ 2147483647 h 2094"/>
              <a:gd name="T16" fmla="*/ 2147483647 w 1769"/>
              <a:gd name="T17" fmla="*/ 2147483647 h 2094"/>
              <a:gd name="T18" fmla="*/ 2147483647 w 1769"/>
              <a:gd name="T19" fmla="*/ 2147483647 h 2094"/>
              <a:gd name="T20" fmla="*/ 2147483647 w 1769"/>
              <a:gd name="T21" fmla="*/ 2147483647 h 2094"/>
              <a:gd name="T22" fmla="*/ 2147483647 w 1769"/>
              <a:gd name="T23" fmla="*/ 2147483647 h 2094"/>
              <a:gd name="T24" fmla="*/ 2147483647 w 1769"/>
              <a:gd name="T25" fmla="*/ 2147483647 h 2094"/>
              <a:gd name="T26" fmla="*/ 2147483647 w 1769"/>
              <a:gd name="T27" fmla="*/ 2147483647 h 2094"/>
              <a:gd name="T28" fmla="*/ 2147483647 w 1769"/>
              <a:gd name="T29" fmla="*/ 2147483647 h 2094"/>
              <a:gd name="T30" fmla="*/ 2147483647 w 1769"/>
              <a:gd name="T31" fmla="*/ 2147483647 h 2094"/>
              <a:gd name="T32" fmla="*/ 2147483647 w 1769"/>
              <a:gd name="T33" fmla="*/ 0 h 2094"/>
              <a:gd name="T34" fmla="*/ 2147483647 w 1769"/>
              <a:gd name="T35" fmla="*/ 0 h 2094"/>
              <a:gd name="T36" fmla="*/ 2147483647 w 1769"/>
              <a:gd name="T37" fmla="*/ 2147483647 h 2094"/>
              <a:gd name="T38" fmla="*/ 2147483647 w 1769"/>
              <a:gd name="T39" fmla="*/ 2147483647 h 2094"/>
              <a:gd name="T40" fmla="*/ 2147483647 w 1769"/>
              <a:gd name="T41" fmla="*/ 2147483647 h 2094"/>
              <a:gd name="T42" fmla="*/ 2147483647 w 1769"/>
              <a:gd name="T43" fmla="*/ 2147483647 h 2094"/>
              <a:gd name="T44" fmla="*/ 2147483647 w 1769"/>
              <a:gd name="T45" fmla="*/ 2147483647 h 2094"/>
              <a:gd name="T46" fmla="*/ 2147483647 w 1769"/>
              <a:gd name="T47" fmla="*/ 2147483647 h 2094"/>
              <a:gd name="T48" fmla="*/ 0 w 1769"/>
              <a:gd name="T49" fmla="*/ 2147483647 h 2094"/>
              <a:gd name="T50" fmla="*/ 0 w 1769"/>
              <a:gd name="T51" fmla="*/ 2147483647 h 2094"/>
              <a:gd name="T52" fmla="*/ 2147483647 w 1769"/>
              <a:gd name="T53" fmla="*/ 2147483647 h 2094"/>
              <a:gd name="T54" fmla="*/ 2147483647 w 1769"/>
              <a:gd name="T55" fmla="*/ 2147483647 h 2094"/>
              <a:gd name="T56" fmla="*/ 2147483647 w 1769"/>
              <a:gd name="T57" fmla="*/ 2147483647 h 2094"/>
              <a:gd name="T58" fmla="*/ 2147483647 w 1769"/>
              <a:gd name="T59" fmla="*/ 2147483647 h 2094"/>
              <a:gd name="T60" fmla="*/ 2147483647 w 1769"/>
              <a:gd name="T61" fmla="*/ 2147483647 h 2094"/>
              <a:gd name="T62" fmla="*/ 2147483647 w 1769"/>
              <a:gd name="T63" fmla="*/ 2147483647 h 2094"/>
              <a:gd name="T64" fmla="*/ 2147483647 w 1769"/>
              <a:gd name="T65" fmla="*/ 2147483647 h 2094"/>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769"/>
              <a:gd name="T100" fmla="*/ 0 h 2094"/>
              <a:gd name="T101" fmla="*/ 1769 w 1769"/>
              <a:gd name="T102" fmla="*/ 2094 h 2094"/>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769" h="2094">
                <a:moveTo>
                  <a:pt x="110" y="2094"/>
                </a:moveTo>
                <a:lnTo>
                  <a:pt x="1658" y="2094"/>
                </a:lnTo>
                <a:lnTo>
                  <a:pt x="1683" y="2091"/>
                </a:lnTo>
                <a:lnTo>
                  <a:pt x="1707" y="2083"/>
                </a:lnTo>
                <a:lnTo>
                  <a:pt x="1727" y="2070"/>
                </a:lnTo>
                <a:lnTo>
                  <a:pt x="1745" y="2053"/>
                </a:lnTo>
                <a:lnTo>
                  <a:pt x="1758" y="2032"/>
                </a:lnTo>
                <a:lnTo>
                  <a:pt x="1766" y="2008"/>
                </a:lnTo>
                <a:lnTo>
                  <a:pt x="1769" y="1983"/>
                </a:lnTo>
                <a:lnTo>
                  <a:pt x="1769" y="110"/>
                </a:lnTo>
                <a:lnTo>
                  <a:pt x="1766" y="87"/>
                </a:lnTo>
                <a:lnTo>
                  <a:pt x="1758" y="63"/>
                </a:lnTo>
                <a:lnTo>
                  <a:pt x="1745" y="42"/>
                </a:lnTo>
                <a:lnTo>
                  <a:pt x="1727" y="25"/>
                </a:lnTo>
                <a:lnTo>
                  <a:pt x="1707" y="12"/>
                </a:lnTo>
                <a:lnTo>
                  <a:pt x="1683" y="3"/>
                </a:lnTo>
                <a:lnTo>
                  <a:pt x="1658" y="0"/>
                </a:lnTo>
                <a:lnTo>
                  <a:pt x="110" y="0"/>
                </a:lnTo>
                <a:lnTo>
                  <a:pt x="87" y="3"/>
                </a:lnTo>
                <a:lnTo>
                  <a:pt x="63" y="12"/>
                </a:lnTo>
                <a:lnTo>
                  <a:pt x="43" y="25"/>
                </a:lnTo>
                <a:lnTo>
                  <a:pt x="25" y="42"/>
                </a:lnTo>
                <a:lnTo>
                  <a:pt x="12" y="63"/>
                </a:lnTo>
                <a:lnTo>
                  <a:pt x="3" y="87"/>
                </a:lnTo>
                <a:lnTo>
                  <a:pt x="0" y="110"/>
                </a:lnTo>
                <a:lnTo>
                  <a:pt x="0" y="1983"/>
                </a:lnTo>
                <a:lnTo>
                  <a:pt x="3" y="2008"/>
                </a:lnTo>
                <a:lnTo>
                  <a:pt x="12" y="2032"/>
                </a:lnTo>
                <a:lnTo>
                  <a:pt x="25" y="2053"/>
                </a:lnTo>
                <a:lnTo>
                  <a:pt x="43" y="2070"/>
                </a:lnTo>
                <a:lnTo>
                  <a:pt x="63" y="2083"/>
                </a:lnTo>
                <a:lnTo>
                  <a:pt x="87" y="2091"/>
                </a:lnTo>
                <a:lnTo>
                  <a:pt x="110" y="2094"/>
                </a:lnTo>
                <a:close/>
              </a:path>
            </a:pathLst>
          </a:custGeom>
          <a:solidFill>
            <a:srgbClr val="CCCCCC">
              <a:alpha val="39999"/>
            </a:srgbClr>
          </a:solidFill>
          <a:ln w="12700" cap="flat" cmpd="sng">
            <a:solidFill>
              <a:schemeClr val="tx1"/>
            </a:solidFill>
            <a:prstDash val="dash"/>
            <a:round/>
            <a:headEnd type="none" w="med" len="med"/>
            <a:tailEnd type="none" w="med" len="med"/>
          </a:ln>
        </p:spPr>
        <p:txBody>
          <a:bodyPr wrap="square" anchor="ctr">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FEC: 3.3.3.0/24</a:t>
            </a:r>
          </a:p>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Out Label=200</a:t>
            </a:r>
          </a:p>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In Label=Null</a:t>
            </a:r>
          </a:p>
        </p:txBody>
      </p:sp>
      <p:sp>
        <p:nvSpPr>
          <p:cNvPr id="62" name="Freeform 4"/>
          <p:cNvSpPr>
            <a:spLocks noChangeAspect="1"/>
          </p:cNvSpPr>
          <p:nvPr/>
        </p:nvSpPr>
        <p:spPr bwMode="gray">
          <a:xfrm>
            <a:off x="5124770" y="4068167"/>
            <a:ext cx="1485227" cy="677908"/>
          </a:xfrm>
          <a:custGeom>
            <a:avLst/>
            <a:gdLst>
              <a:gd name="T0" fmla="*/ 2147483647 w 1769"/>
              <a:gd name="T1" fmla="*/ 2147483647 h 2094"/>
              <a:gd name="T2" fmla="*/ 2147483647 w 1769"/>
              <a:gd name="T3" fmla="*/ 2147483647 h 2094"/>
              <a:gd name="T4" fmla="*/ 2147483647 w 1769"/>
              <a:gd name="T5" fmla="*/ 2147483647 h 2094"/>
              <a:gd name="T6" fmla="*/ 2147483647 w 1769"/>
              <a:gd name="T7" fmla="*/ 2147483647 h 2094"/>
              <a:gd name="T8" fmla="*/ 2147483647 w 1769"/>
              <a:gd name="T9" fmla="*/ 2147483647 h 2094"/>
              <a:gd name="T10" fmla="*/ 2147483647 w 1769"/>
              <a:gd name="T11" fmla="*/ 2147483647 h 2094"/>
              <a:gd name="T12" fmla="*/ 2147483647 w 1769"/>
              <a:gd name="T13" fmla="*/ 2147483647 h 2094"/>
              <a:gd name="T14" fmla="*/ 2147483647 w 1769"/>
              <a:gd name="T15" fmla="*/ 2147483647 h 2094"/>
              <a:gd name="T16" fmla="*/ 2147483647 w 1769"/>
              <a:gd name="T17" fmla="*/ 2147483647 h 2094"/>
              <a:gd name="T18" fmla="*/ 2147483647 w 1769"/>
              <a:gd name="T19" fmla="*/ 2147483647 h 2094"/>
              <a:gd name="T20" fmla="*/ 2147483647 w 1769"/>
              <a:gd name="T21" fmla="*/ 2147483647 h 2094"/>
              <a:gd name="T22" fmla="*/ 2147483647 w 1769"/>
              <a:gd name="T23" fmla="*/ 2147483647 h 2094"/>
              <a:gd name="T24" fmla="*/ 2147483647 w 1769"/>
              <a:gd name="T25" fmla="*/ 2147483647 h 2094"/>
              <a:gd name="T26" fmla="*/ 2147483647 w 1769"/>
              <a:gd name="T27" fmla="*/ 2147483647 h 2094"/>
              <a:gd name="T28" fmla="*/ 2147483647 w 1769"/>
              <a:gd name="T29" fmla="*/ 2147483647 h 2094"/>
              <a:gd name="T30" fmla="*/ 2147483647 w 1769"/>
              <a:gd name="T31" fmla="*/ 2147483647 h 2094"/>
              <a:gd name="T32" fmla="*/ 2147483647 w 1769"/>
              <a:gd name="T33" fmla="*/ 0 h 2094"/>
              <a:gd name="T34" fmla="*/ 2147483647 w 1769"/>
              <a:gd name="T35" fmla="*/ 0 h 2094"/>
              <a:gd name="T36" fmla="*/ 2147483647 w 1769"/>
              <a:gd name="T37" fmla="*/ 2147483647 h 2094"/>
              <a:gd name="T38" fmla="*/ 2147483647 w 1769"/>
              <a:gd name="T39" fmla="*/ 2147483647 h 2094"/>
              <a:gd name="T40" fmla="*/ 2147483647 w 1769"/>
              <a:gd name="T41" fmla="*/ 2147483647 h 2094"/>
              <a:gd name="T42" fmla="*/ 2147483647 w 1769"/>
              <a:gd name="T43" fmla="*/ 2147483647 h 2094"/>
              <a:gd name="T44" fmla="*/ 2147483647 w 1769"/>
              <a:gd name="T45" fmla="*/ 2147483647 h 2094"/>
              <a:gd name="T46" fmla="*/ 2147483647 w 1769"/>
              <a:gd name="T47" fmla="*/ 2147483647 h 2094"/>
              <a:gd name="T48" fmla="*/ 0 w 1769"/>
              <a:gd name="T49" fmla="*/ 2147483647 h 2094"/>
              <a:gd name="T50" fmla="*/ 0 w 1769"/>
              <a:gd name="T51" fmla="*/ 2147483647 h 2094"/>
              <a:gd name="T52" fmla="*/ 2147483647 w 1769"/>
              <a:gd name="T53" fmla="*/ 2147483647 h 2094"/>
              <a:gd name="T54" fmla="*/ 2147483647 w 1769"/>
              <a:gd name="T55" fmla="*/ 2147483647 h 2094"/>
              <a:gd name="T56" fmla="*/ 2147483647 w 1769"/>
              <a:gd name="T57" fmla="*/ 2147483647 h 2094"/>
              <a:gd name="T58" fmla="*/ 2147483647 w 1769"/>
              <a:gd name="T59" fmla="*/ 2147483647 h 2094"/>
              <a:gd name="T60" fmla="*/ 2147483647 w 1769"/>
              <a:gd name="T61" fmla="*/ 2147483647 h 2094"/>
              <a:gd name="T62" fmla="*/ 2147483647 w 1769"/>
              <a:gd name="T63" fmla="*/ 2147483647 h 2094"/>
              <a:gd name="T64" fmla="*/ 2147483647 w 1769"/>
              <a:gd name="T65" fmla="*/ 2147483647 h 2094"/>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769"/>
              <a:gd name="T100" fmla="*/ 0 h 2094"/>
              <a:gd name="T101" fmla="*/ 1769 w 1769"/>
              <a:gd name="T102" fmla="*/ 2094 h 2094"/>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769" h="2094">
                <a:moveTo>
                  <a:pt x="110" y="2094"/>
                </a:moveTo>
                <a:lnTo>
                  <a:pt x="1658" y="2094"/>
                </a:lnTo>
                <a:lnTo>
                  <a:pt x="1683" y="2091"/>
                </a:lnTo>
                <a:lnTo>
                  <a:pt x="1707" y="2083"/>
                </a:lnTo>
                <a:lnTo>
                  <a:pt x="1727" y="2070"/>
                </a:lnTo>
                <a:lnTo>
                  <a:pt x="1745" y="2053"/>
                </a:lnTo>
                <a:lnTo>
                  <a:pt x="1758" y="2032"/>
                </a:lnTo>
                <a:lnTo>
                  <a:pt x="1766" y="2008"/>
                </a:lnTo>
                <a:lnTo>
                  <a:pt x="1769" y="1983"/>
                </a:lnTo>
                <a:lnTo>
                  <a:pt x="1769" y="110"/>
                </a:lnTo>
                <a:lnTo>
                  <a:pt x="1766" y="87"/>
                </a:lnTo>
                <a:lnTo>
                  <a:pt x="1758" y="63"/>
                </a:lnTo>
                <a:lnTo>
                  <a:pt x="1745" y="42"/>
                </a:lnTo>
                <a:lnTo>
                  <a:pt x="1727" y="25"/>
                </a:lnTo>
                <a:lnTo>
                  <a:pt x="1707" y="12"/>
                </a:lnTo>
                <a:lnTo>
                  <a:pt x="1683" y="3"/>
                </a:lnTo>
                <a:lnTo>
                  <a:pt x="1658" y="0"/>
                </a:lnTo>
                <a:lnTo>
                  <a:pt x="110" y="0"/>
                </a:lnTo>
                <a:lnTo>
                  <a:pt x="87" y="3"/>
                </a:lnTo>
                <a:lnTo>
                  <a:pt x="63" y="12"/>
                </a:lnTo>
                <a:lnTo>
                  <a:pt x="43" y="25"/>
                </a:lnTo>
                <a:lnTo>
                  <a:pt x="25" y="42"/>
                </a:lnTo>
                <a:lnTo>
                  <a:pt x="12" y="63"/>
                </a:lnTo>
                <a:lnTo>
                  <a:pt x="3" y="87"/>
                </a:lnTo>
                <a:lnTo>
                  <a:pt x="0" y="110"/>
                </a:lnTo>
                <a:lnTo>
                  <a:pt x="0" y="1983"/>
                </a:lnTo>
                <a:lnTo>
                  <a:pt x="3" y="2008"/>
                </a:lnTo>
                <a:lnTo>
                  <a:pt x="12" y="2032"/>
                </a:lnTo>
                <a:lnTo>
                  <a:pt x="25" y="2053"/>
                </a:lnTo>
                <a:lnTo>
                  <a:pt x="43" y="2070"/>
                </a:lnTo>
                <a:lnTo>
                  <a:pt x="63" y="2083"/>
                </a:lnTo>
                <a:lnTo>
                  <a:pt x="87" y="2091"/>
                </a:lnTo>
                <a:lnTo>
                  <a:pt x="110" y="2094"/>
                </a:lnTo>
                <a:close/>
              </a:path>
            </a:pathLst>
          </a:custGeom>
          <a:solidFill>
            <a:srgbClr val="CCCCCC">
              <a:alpha val="39999"/>
            </a:srgbClr>
          </a:solidFill>
          <a:ln w="12700" cap="flat" cmpd="sng">
            <a:solidFill>
              <a:schemeClr val="tx1"/>
            </a:solidFill>
            <a:prstDash val="dash"/>
            <a:round/>
            <a:headEnd type="none" w="med" len="med"/>
            <a:tailEnd type="none" w="med" len="med"/>
          </a:ln>
        </p:spPr>
        <p:txBody>
          <a:bodyPr wrap="square" anchor="ctr">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FEC: 3.3.3.0/24</a:t>
            </a:r>
          </a:p>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Out Label=300</a:t>
            </a:r>
          </a:p>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In Label=200</a:t>
            </a:r>
          </a:p>
        </p:txBody>
      </p:sp>
      <p:sp>
        <p:nvSpPr>
          <p:cNvPr id="63" name="Freeform 4"/>
          <p:cNvSpPr>
            <a:spLocks noChangeAspect="1"/>
          </p:cNvSpPr>
          <p:nvPr/>
        </p:nvSpPr>
        <p:spPr bwMode="gray">
          <a:xfrm>
            <a:off x="7816081" y="4068167"/>
            <a:ext cx="1485227" cy="677908"/>
          </a:xfrm>
          <a:custGeom>
            <a:avLst/>
            <a:gdLst>
              <a:gd name="T0" fmla="*/ 2147483647 w 1769"/>
              <a:gd name="T1" fmla="*/ 2147483647 h 2094"/>
              <a:gd name="T2" fmla="*/ 2147483647 w 1769"/>
              <a:gd name="T3" fmla="*/ 2147483647 h 2094"/>
              <a:gd name="T4" fmla="*/ 2147483647 w 1769"/>
              <a:gd name="T5" fmla="*/ 2147483647 h 2094"/>
              <a:gd name="T6" fmla="*/ 2147483647 w 1769"/>
              <a:gd name="T7" fmla="*/ 2147483647 h 2094"/>
              <a:gd name="T8" fmla="*/ 2147483647 w 1769"/>
              <a:gd name="T9" fmla="*/ 2147483647 h 2094"/>
              <a:gd name="T10" fmla="*/ 2147483647 w 1769"/>
              <a:gd name="T11" fmla="*/ 2147483647 h 2094"/>
              <a:gd name="T12" fmla="*/ 2147483647 w 1769"/>
              <a:gd name="T13" fmla="*/ 2147483647 h 2094"/>
              <a:gd name="T14" fmla="*/ 2147483647 w 1769"/>
              <a:gd name="T15" fmla="*/ 2147483647 h 2094"/>
              <a:gd name="T16" fmla="*/ 2147483647 w 1769"/>
              <a:gd name="T17" fmla="*/ 2147483647 h 2094"/>
              <a:gd name="T18" fmla="*/ 2147483647 w 1769"/>
              <a:gd name="T19" fmla="*/ 2147483647 h 2094"/>
              <a:gd name="T20" fmla="*/ 2147483647 w 1769"/>
              <a:gd name="T21" fmla="*/ 2147483647 h 2094"/>
              <a:gd name="T22" fmla="*/ 2147483647 w 1769"/>
              <a:gd name="T23" fmla="*/ 2147483647 h 2094"/>
              <a:gd name="T24" fmla="*/ 2147483647 w 1769"/>
              <a:gd name="T25" fmla="*/ 2147483647 h 2094"/>
              <a:gd name="T26" fmla="*/ 2147483647 w 1769"/>
              <a:gd name="T27" fmla="*/ 2147483647 h 2094"/>
              <a:gd name="T28" fmla="*/ 2147483647 w 1769"/>
              <a:gd name="T29" fmla="*/ 2147483647 h 2094"/>
              <a:gd name="T30" fmla="*/ 2147483647 w 1769"/>
              <a:gd name="T31" fmla="*/ 2147483647 h 2094"/>
              <a:gd name="T32" fmla="*/ 2147483647 w 1769"/>
              <a:gd name="T33" fmla="*/ 0 h 2094"/>
              <a:gd name="T34" fmla="*/ 2147483647 w 1769"/>
              <a:gd name="T35" fmla="*/ 0 h 2094"/>
              <a:gd name="T36" fmla="*/ 2147483647 w 1769"/>
              <a:gd name="T37" fmla="*/ 2147483647 h 2094"/>
              <a:gd name="T38" fmla="*/ 2147483647 w 1769"/>
              <a:gd name="T39" fmla="*/ 2147483647 h 2094"/>
              <a:gd name="T40" fmla="*/ 2147483647 w 1769"/>
              <a:gd name="T41" fmla="*/ 2147483647 h 2094"/>
              <a:gd name="T42" fmla="*/ 2147483647 w 1769"/>
              <a:gd name="T43" fmla="*/ 2147483647 h 2094"/>
              <a:gd name="T44" fmla="*/ 2147483647 w 1769"/>
              <a:gd name="T45" fmla="*/ 2147483647 h 2094"/>
              <a:gd name="T46" fmla="*/ 2147483647 w 1769"/>
              <a:gd name="T47" fmla="*/ 2147483647 h 2094"/>
              <a:gd name="T48" fmla="*/ 0 w 1769"/>
              <a:gd name="T49" fmla="*/ 2147483647 h 2094"/>
              <a:gd name="T50" fmla="*/ 0 w 1769"/>
              <a:gd name="T51" fmla="*/ 2147483647 h 2094"/>
              <a:gd name="T52" fmla="*/ 2147483647 w 1769"/>
              <a:gd name="T53" fmla="*/ 2147483647 h 2094"/>
              <a:gd name="T54" fmla="*/ 2147483647 w 1769"/>
              <a:gd name="T55" fmla="*/ 2147483647 h 2094"/>
              <a:gd name="T56" fmla="*/ 2147483647 w 1769"/>
              <a:gd name="T57" fmla="*/ 2147483647 h 2094"/>
              <a:gd name="T58" fmla="*/ 2147483647 w 1769"/>
              <a:gd name="T59" fmla="*/ 2147483647 h 2094"/>
              <a:gd name="T60" fmla="*/ 2147483647 w 1769"/>
              <a:gd name="T61" fmla="*/ 2147483647 h 2094"/>
              <a:gd name="T62" fmla="*/ 2147483647 w 1769"/>
              <a:gd name="T63" fmla="*/ 2147483647 h 2094"/>
              <a:gd name="T64" fmla="*/ 2147483647 w 1769"/>
              <a:gd name="T65" fmla="*/ 2147483647 h 2094"/>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769"/>
              <a:gd name="T100" fmla="*/ 0 h 2094"/>
              <a:gd name="T101" fmla="*/ 1769 w 1769"/>
              <a:gd name="T102" fmla="*/ 2094 h 2094"/>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769" h="2094">
                <a:moveTo>
                  <a:pt x="110" y="2094"/>
                </a:moveTo>
                <a:lnTo>
                  <a:pt x="1658" y="2094"/>
                </a:lnTo>
                <a:lnTo>
                  <a:pt x="1683" y="2091"/>
                </a:lnTo>
                <a:lnTo>
                  <a:pt x="1707" y="2083"/>
                </a:lnTo>
                <a:lnTo>
                  <a:pt x="1727" y="2070"/>
                </a:lnTo>
                <a:lnTo>
                  <a:pt x="1745" y="2053"/>
                </a:lnTo>
                <a:lnTo>
                  <a:pt x="1758" y="2032"/>
                </a:lnTo>
                <a:lnTo>
                  <a:pt x="1766" y="2008"/>
                </a:lnTo>
                <a:lnTo>
                  <a:pt x="1769" y="1983"/>
                </a:lnTo>
                <a:lnTo>
                  <a:pt x="1769" y="110"/>
                </a:lnTo>
                <a:lnTo>
                  <a:pt x="1766" y="87"/>
                </a:lnTo>
                <a:lnTo>
                  <a:pt x="1758" y="63"/>
                </a:lnTo>
                <a:lnTo>
                  <a:pt x="1745" y="42"/>
                </a:lnTo>
                <a:lnTo>
                  <a:pt x="1727" y="25"/>
                </a:lnTo>
                <a:lnTo>
                  <a:pt x="1707" y="12"/>
                </a:lnTo>
                <a:lnTo>
                  <a:pt x="1683" y="3"/>
                </a:lnTo>
                <a:lnTo>
                  <a:pt x="1658" y="0"/>
                </a:lnTo>
                <a:lnTo>
                  <a:pt x="110" y="0"/>
                </a:lnTo>
                <a:lnTo>
                  <a:pt x="87" y="3"/>
                </a:lnTo>
                <a:lnTo>
                  <a:pt x="63" y="12"/>
                </a:lnTo>
                <a:lnTo>
                  <a:pt x="43" y="25"/>
                </a:lnTo>
                <a:lnTo>
                  <a:pt x="25" y="42"/>
                </a:lnTo>
                <a:lnTo>
                  <a:pt x="12" y="63"/>
                </a:lnTo>
                <a:lnTo>
                  <a:pt x="3" y="87"/>
                </a:lnTo>
                <a:lnTo>
                  <a:pt x="0" y="110"/>
                </a:lnTo>
                <a:lnTo>
                  <a:pt x="0" y="1983"/>
                </a:lnTo>
                <a:lnTo>
                  <a:pt x="3" y="2008"/>
                </a:lnTo>
                <a:lnTo>
                  <a:pt x="12" y="2032"/>
                </a:lnTo>
                <a:lnTo>
                  <a:pt x="25" y="2053"/>
                </a:lnTo>
                <a:lnTo>
                  <a:pt x="43" y="2070"/>
                </a:lnTo>
                <a:lnTo>
                  <a:pt x="63" y="2083"/>
                </a:lnTo>
                <a:lnTo>
                  <a:pt x="87" y="2091"/>
                </a:lnTo>
                <a:lnTo>
                  <a:pt x="110" y="2094"/>
                </a:lnTo>
                <a:close/>
              </a:path>
            </a:pathLst>
          </a:custGeom>
          <a:solidFill>
            <a:srgbClr val="CCCCCC">
              <a:alpha val="39999"/>
            </a:srgbClr>
          </a:solidFill>
          <a:ln w="12700" cap="flat" cmpd="sng">
            <a:solidFill>
              <a:schemeClr val="tx1"/>
            </a:solidFill>
            <a:prstDash val="dash"/>
            <a:round/>
            <a:headEnd type="none" w="med" len="med"/>
            <a:tailEnd type="none" w="med" len="med"/>
          </a:ln>
        </p:spPr>
        <p:txBody>
          <a:bodyPr wrap="square" anchor="ctr">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FEC: 3.3.3.0/24</a:t>
            </a:r>
          </a:p>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Out Label=Null</a:t>
            </a:r>
          </a:p>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In Label=300</a:t>
            </a:r>
          </a:p>
        </p:txBody>
      </p:sp>
      <p:sp>
        <p:nvSpPr>
          <p:cNvPr id="64" name="Rounded Rectangle 36"/>
          <p:cNvSpPr/>
          <p:nvPr/>
        </p:nvSpPr>
        <p:spPr bwMode="gray">
          <a:xfrm>
            <a:off x="2924650" y="4887210"/>
            <a:ext cx="5979319" cy="954186"/>
          </a:xfrm>
          <a:prstGeom prst="roundRect">
            <a:avLst>
              <a:gd name="adj" fmla="val 5020"/>
            </a:avLst>
          </a:prstGeom>
          <a:solidFill>
            <a:srgbClr val="BEE9EE"/>
          </a:solidFill>
          <a:ln w="19050" cap="flat" cmpd="sng" algn="ctr">
            <a:noFill/>
            <a:prstDash val="solid"/>
            <a:miter lim="800000"/>
          </a:ln>
          <a:effectLst/>
        </p:spPr>
        <p:txBody>
          <a:bodyPr wrap="square" rtlCol="0" anchor="ctr">
            <a:noAutofit/>
          </a:bodyPr>
          <a:lstStyle/>
          <a:p>
            <a:pPr algn="ctr" defTabSz="914400" fontAlgn="ctr"/>
            <a:endParaRPr lang="zh-CN" altLang="en-US" ker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65" name="直接连接符 64"/>
          <p:cNvCxnSpPr/>
          <p:nvPr/>
        </p:nvCxnSpPr>
        <p:spPr bwMode="gray">
          <a:xfrm>
            <a:off x="8627778" y="5363034"/>
            <a:ext cx="104136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p:nvPr/>
        </p:nvCxnSpPr>
        <p:spPr bwMode="gray">
          <a:xfrm rot="5400000">
            <a:off x="2601669" y="4976619"/>
            <a:ext cx="0" cy="89087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7" name="直接连接符 4"/>
          <p:cNvCxnSpPr/>
          <p:nvPr/>
        </p:nvCxnSpPr>
        <p:spPr bwMode="gray">
          <a:xfrm>
            <a:off x="3246866" y="5356540"/>
            <a:ext cx="5350280" cy="0"/>
          </a:xfrm>
          <a:prstGeom prst="line">
            <a:avLst/>
          </a:prstGeom>
          <a:ln w="22225">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72" name="TextBox 48"/>
          <p:cNvSpPr txBox="1"/>
          <p:nvPr/>
        </p:nvSpPr>
        <p:spPr bwMode="gray">
          <a:xfrm>
            <a:off x="5664443" y="5528347"/>
            <a:ext cx="405880" cy="307777"/>
          </a:xfrm>
          <a:prstGeom prst="rect">
            <a:avLst/>
          </a:prstGeom>
          <a:noFill/>
        </p:spPr>
        <p:txBody>
          <a:bodyPr wrap="square" rtlCol="0">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R2</a:t>
            </a:r>
          </a:p>
        </p:txBody>
      </p:sp>
      <p:pic>
        <p:nvPicPr>
          <p:cNvPr id="73" name="图片 72"/>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597383" y="5152421"/>
            <a:ext cx="540000" cy="442800"/>
          </a:xfrm>
          <a:prstGeom prst="rect">
            <a:avLst/>
          </a:prstGeom>
        </p:spPr>
      </p:pic>
      <p:pic>
        <p:nvPicPr>
          <p:cNvPr id="77" name="图片 76"/>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974626" y="5152421"/>
            <a:ext cx="540000" cy="442800"/>
          </a:xfrm>
          <a:prstGeom prst="rect">
            <a:avLst/>
          </a:prstGeom>
        </p:spPr>
      </p:pic>
      <p:sp>
        <p:nvSpPr>
          <p:cNvPr id="78" name="TextBox 43"/>
          <p:cNvSpPr txBox="1"/>
          <p:nvPr/>
        </p:nvSpPr>
        <p:spPr bwMode="gray">
          <a:xfrm>
            <a:off x="3067027" y="5528347"/>
            <a:ext cx="405880" cy="307777"/>
          </a:xfrm>
          <a:prstGeom prst="rect">
            <a:avLst/>
          </a:prstGeom>
          <a:noFill/>
        </p:spPr>
        <p:txBody>
          <a:bodyPr wrap="square" rtlCol="0">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R1</a:t>
            </a:r>
          </a:p>
        </p:txBody>
      </p:sp>
      <p:pic>
        <p:nvPicPr>
          <p:cNvPr id="80" name="图片 79"/>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8260648" y="5152421"/>
            <a:ext cx="540000" cy="442800"/>
          </a:xfrm>
          <a:prstGeom prst="rect">
            <a:avLst/>
          </a:prstGeom>
        </p:spPr>
      </p:pic>
      <p:sp>
        <p:nvSpPr>
          <p:cNvPr id="81" name="TextBox 43"/>
          <p:cNvSpPr txBox="1"/>
          <p:nvPr/>
        </p:nvSpPr>
        <p:spPr bwMode="gray">
          <a:xfrm>
            <a:off x="8344792" y="5528347"/>
            <a:ext cx="405880" cy="307777"/>
          </a:xfrm>
          <a:prstGeom prst="rect">
            <a:avLst/>
          </a:prstGeom>
          <a:noFill/>
        </p:spPr>
        <p:txBody>
          <a:bodyPr wrap="square" rtlCol="0">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R3</a:t>
            </a:r>
          </a:p>
        </p:txBody>
      </p:sp>
      <p:sp>
        <p:nvSpPr>
          <p:cNvPr id="82" name="Rectangle 67"/>
          <p:cNvSpPr/>
          <p:nvPr/>
        </p:nvSpPr>
        <p:spPr bwMode="gray">
          <a:xfrm>
            <a:off x="3860493" y="5513497"/>
            <a:ext cx="1340432"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MPLS Domain</a:t>
            </a:r>
          </a:p>
        </p:txBody>
      </p:sp>
      <p:sp>
        <p:nvSpPr>
          <p:cNvPr id="84" name="Freeform 159"/>
          <p:cNvSpPr>
            <a:spLocks noChangeAspect="1"/>
          </p:cNvSpPr>
          <p:nvPr/>
        </p:nvSpPr>
        <p:spPr bwMode="gray">
          <a:xfrm flipH="1">
            <a:off x="1160137" y="4907045"/>
            <a:ext cx="1377387" cy="72000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5" name="文本框 84"/>
          <p:cNvSpPr txBox="1"/>
          <p:nvPr/>
        </p:nvSpPr>
        <p:spPr bwMode="gray">
          <a:xfrm>
            <a:off x="1272022" y="5079006"/>
            <a:ext cx="1191324" cy="503635"/>
          </a:xfrm>
          <a:prstGeom prst="rect">
            <a:avLst/>
          </a:prstGeom>
          <a:noFill/>
        </p:spPr>
        <p:txBody>
          <a:bodyPr wrap="square" rtlCol="0">
            <a:noAutofit/>
          </a:bodyPr>
          <a:lstStyle/>
          <a:p>
            <a:pPr algn="ct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IP network</a:t>
            </a:r>
          </a:p>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1.1.1.0/24</a:t>
            </a:r>
          </a:p>
        </p:txBody>
      </p:sp>
      <p:cxnSp>
        <p:nvCxnSpPr>
          <p:cNvPr id="86" name="直接连接符 55"/>
          <p:cNvCxnSpPr/>
          <p:nvPr/>
        </p:nvCxnSpPr>
        <p:spPr bwMode="gray">
          <a:xfrm flipV="1">
            <a:off x="3202648" y="6103548"/>
            <a:ext cx="5394500" cy="1"/>
          </a:xfrm>
          <a:prstGeom prst="line">
            <a:avLst/>
          </a:prstGeom>
          <a:ln w="38100">
            <a:solidFill>
              <a:srgbClr val="94DAE2"/>
            </a:solidFill>
            <a:tailEnd type="triangle"/>
          </a:ln>
        </p:spPr>
        <p:style>
          <a:lnRef idx="1">
            <a:schemeClr val="accent1"/>
          </a:lnRef>
          <a:fillRef idx="0">
            <a:schemeClr val="accent1"/>
          </a:fillRef>
          <a:effectRef idx="0">
            <a:schemeClr val="accent1"/>
          </a:effectRef>
          <a:fontRef idx="minor">
            <a:schemeClr val="tx1"/>
          </a:fontRef>
        </p:style>
      </p:cxnSp>
      <p:sp>
        <p:nvSpPr>
          <p:cNvPr id="89" name="Freeform 159"/>
          <p:cNvSpPr>
            <a:spLocks noChangeAspect="1"/>
          </p:cNvSpPr>
          <p:nvPr/>
        </p:nvSpPr>
        <p:spPr bwMode="gray">
          <a:xfrm flipH="1">
            <a:off x="9458681" y="4919377"/>
            <a:ext cx="1377387" cy="72000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0" name="文本框 89"/>
          <p:cNvSpPr txBox="1"/>
          <p:nvPr/>
        </p:nvSpPr>
        <p:spPr bwMode="gray">
          <a:xfrm>
            <a:off x="9570566" y="5091338"/>
            <a:ext cx="1191324" cy="503635"/>
          </a:xfrm>
          <a:prstGeom prst="rect">
            <a:avLst/>
          </a:prstGeom>
          <a:noFill/>
        </p:spPr>
        <p:txBody>
          <a:bodyPr wrap="square" rtlCol="0">
            <a:noAutofit/>
          </a:bodyPr>
          <a:lstStyle/>
          <a:p>
            <a:pPr algn="ct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IP network</a:t>
            </a:r>
          </a:p>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3.3.3.0/24</a:t>
            </a:r>
          </a:p>
        </p:txBody>
      </p:sp>
      <p:sp>
        <p:nvSpPr>
          <p:cNvPr id="7" name="文本框 6"/>
          <p:cNvSpPr txBox="1"/>
          <p:nvPr/>
        </p:nvSpPr>
        <p:spPr bwMode="gray">
          <a:xfrm>
            <a:off x="5366360" y="5841396"/>
            <a:ext cx="1002047" cy="307777"/>
          </a:xfrm>
          <a:prstGeom prst="rect">
            <a:avLst/>
          </a:prstGeom>
          <a:noFill/>
        </p:spPr>
        <p:txBody>
          <a:bodyPr wrap="square" rtlCol="0">
            <a:noAutofit/>
          </a:bodyPr>
          <a:lstStyle/>
          <a:p>
            <a:pPr algn="ctr" fontAlgn="ctr"/>
            <a:r>
              <a:rPr lang="en-US" sz="1400" dirty="0">
                <a:latin typeface="Huawei Sans" panose="020C0503030203020204" pitchFamily="34" charset="0"/>
              </a:rPr>
              <a:t>LSP</a:t>
            </a:r>
          </a:p>
        </p:txBody>
      </p:sp>
      <p:sp>
        <p:nvSpPr>
          <p:cNvPr id="8" name="文本框 7"/>
          <p:cNvSpPr txBox="1"/>
          <p:nvPr/>
        </p:nvSpPr>
        <p:spPr bwMode="gray">
          <a:xfrm>
            <a:off x="3473998" y="4945327"/>
            <a:ext cx="1042273" cy="461665"/>
          </a:xfrm>
          <a:prstGeom prst="rect">
            <a:avLst/>
          </a:prstGeom>
          <a:noFill/>
        </p:spPr>
        <p:txBody>
          <a:bodyPr wrap="square" rtlCol="0">
            <a:noAutofit/>
          </a:bodyPr>
          <a:lstStyle/>
          <a:p>
            <a:pPr fontAlgn="ctr"/>
            <a:r>
              <a:rPr lang="en-US" sz="1200" dirty="0">
                <a:latin typeface="Huawei Sans" panose="020C0503030203020204" pitchFamily="34" charset="0"/>
              </a:rPr>
              <a:t>GE0/0/0</a:t>
            </a:r>
          </a:p>
          <a:p>
            <a:pPr fontAlgn="ctr"/>
            <a:r>
              <a:rPr lang="en-US" sz="1200" dirty="0">
                <a:latin typeface="Huawei Sans" panose="020C0503030203020204" pitchFamily="34" charset="0"/>
              </a:rPr>
              <a:t>10.0.12.1/24</a:t>
            </a:r>
          </a:p>
        </p:txBody>
      </p:sp>
      <p:sp>
        <p:nvSpPr>
          <p:cNvPr id="97" name="文本框 96"/>
          <p:cNvSpPr txBox="1"/>
          <p:nvPr/>
        </p:nvSpPr>
        <p:spPr bwMode="gray">
          <a:xfrm>
            <a:off x="4630730" y="4939563"/>
            <a:ext cx="1042273" cy="461665"/>
          </a:xfrm>
          <a:prstGeom prst="rect">
            <a:avLst/>
          </a:prstGeom>
          <a:noFill/>
        </p:spPr>
        <p:txBody>
          <a:bodyPr wrap="square" rtlCol="0">
            <a:noAutofit/>
          </a:bodyPr>
          <a:lstStyle/>
          <a:p>
            <a:pPr algn="r" fontAlgn="ctr"/>
            <a:r>
              <a:rPr lang="en-US" sz="1200" dirty="0">
                <a:latin typeface="Huawei Sans" panose="020C0503030203020204" pitchFamily="34" charset="0"/>
              </a:rPr>
              <a:t>GE0/0/0</a:t>
            </a:r>
          </a:p>
          <a:p>
            <a:pPr algn="r" fontAlgn="ctr"/>
            <a:r>
              <a:rPr lang="en-US" sz="1200" dirty="0">
                <a:latin typeface="Huawei Sans" panose="020C0503030203020204" pitchFamily="34" charset="0"/>
              </a:rPr>
              <a:t>10.0.12.2/24</a:t>
            </a:r>
          </a:p>
        </p:txBody>
      </p:sp>
      <p:sp>
        <p:nvSpPr>
          <p:cNvPr id="98" name="文本框 97"/>
          <p:cNvSpPr txBox="1"/>
          <p:nvPr/>
        </p:nvSpPr>
        <p:spPr bwMode="gray">
          <a:xfrm>
            <a:off x="6052745" y="4945981"/>
            <a:ext cx="1042273" cy="461665"/>
          </a:xfrm>
          <a:prstGeom prst="rect">
            <a:avLst/>
          </a:prstGeom>
          <a:noFill/>
        </p:spPr>
        <p:txBody>
          <a:bodyPr wrap="square" rtlCol="0">
            <a:noAutofit/>
          </a:bodyPr>
          <a:lstStyle/>
          <a:p>
            <a:pPr fontAlgn="ctr"/>
            <a:r>
              <a:rPr lang="en-US" sz="1200" dirty="0">
                <a:latin typeface="Huawei Sans" panose="020C0503030203020204" pitchFamily="34" charset="0"/>
              </a:rPr>
              <a:t>GE0/0/1</a:t>
            </a:r>
          </a:p>
          <a:p>
            <a:pPr fontAlgn="ctr"/>
            <a:r>
              <a:rPr lang="en-US" sz="1200" dirty="0">
                <a:latin typeface="Huawei Sans" panose="020C0503030203020204" pitchFamily="34" charset="0"/>
              </a:rPr>
              <a:t>10.0.23.2/24</a:t>
            </a:r>
          </a:p>
        </p:txBody>
      </p:sp>
      <p:sp>
        <p:nvSpPr>
          <p:cNvPr id="99" name="文本框 98"/>
          <p:cNvSpPr txBox="1"/>
          <p:nvPr/>
        </p:nvSpPr>
        <p:spPr bwMode="gray">
          <a:xfrm>
            <a:off x="7288899" y="4936038"/>
            <a:ext cx="1042273" cy="461665"/>
          </a:xfrm>
          <a:prstGeom prst="rect">
            <a:avLst/>
          </a:prstGeom>
          <a:noFill/>
        </p:spPr>
        <p:txBody>
          <a:bodyPr wrap="square" rtlCol="0">
            <a:noAutofit/>
          </a:bodyPr>
          <a:lstStyle/>
          <a:p>
            <a:pPr algn="r" fontAlgn="ctr"/>
            <a:r>
              <a:rPr lang="en-US" sz="1200" dirty="0">
                <a:latin typeface="Huawei Sans" panose="020C0503030203020204" pitchFamily="34" charset="0"/>
              </a:rPr>
              <a:t>GE0/0/0</a:t>
            </a:r>
          </a:p>
          <a:p>
            <a:pPr algn="r" fontAlgn="ctr"/>
            <a:r>
              <a:rPr lang="en-US" sz="1200" dirty="0">
                <a:latin typeface="Huawei Sans" panose="020C0503030203020204" pitchFamily="34" charset="0"/>
              </a:rPr>
              <a:t>10.0.23.3/24</a:t>
            </a:r>
          </a:p>
        </p:txBody>
      </p:sp>
      <p:sp>
        <p:nvSpPr>
          <p:cNvPr id="28" name="矩形 27"/>
          <p:cNvSpPr/>
          <p:nvPr/>
        </p:nvSpPr>
        <p:spPr bwMode="gray">
          <a:xfrm>
            <a:off x="446088" y="1240382"/>
            <a:ext cx="10492422" cy="423899"/>
          </a:xfrm>
          <a:prstGeom prst="rect">
            <a:avLst/>
          </a:prstGeom>
        </p:spPr>
        <p:txBody>
          <a:bodyPr wrap="square">
            <a:noAutofit/>
          </a:bodyPr>
          <a:lstStyle/>
          <a:p>
            <a:pPr marL="342900" indent="-342900" fontAlgn="ctr">
              <a:lnSpc>
                <a:spcPct val="150000"/>
              </a:lnSpc>
              <a:spcBef>
                <a:spcPct val="0"/>
              </a:spcBef>
              <a:spcAft>
                <a:spcPct val="0"/>
              </a:spcAft>
              <a:buFont typeface="+mj-lt"/>
              <a:buAutoNum type="arabicPeriod" startAt="2"/>
            </a:pPr>
            <a:r>
              <a:rPr lang="en-US" sz="1600" dirty="0">
                <a:latin typeface="Huawei Sans" panose="020C0503030203020204" pitchFamily="34" charset="0"/>
                <a:ea typeface="方正兰亭黑简体" panose="02000000000000000000" pitchFamily="2" charset="-122"/>
                <a:sym typeface="Huawei Sans" panose="020C0503030203020204" pitchFamily="34" charset="0"/>
              </a:rPr>
              <a:t>Configure a static LSP from R1 to R3.</a:t>
            </a:r>
          </a:p>
        </p:txBody>
      </p:sp>
      <p:sp>
        <p:nvSpPr>
          <p:cNvPr id="32" name="文本框 31">
            <a:extLst>
              <a:ext uri="{FF2B5EF4-FFF2-40B4-BE49-F238E27FC236}">
                <a16:creationId xmlns="" xmlns:a16="http://schemas.microsoft.com/office/drawing/2014/main" id="{7B785A75-A9ED-43DB-AC85-C8785E732ED7}"/>
              </a:ext>
            </a:extLst>
          </p:cNvPr>
          <p:cNvSpPr txBox="1">
            <a:spLocks/>
          </p:cNvSpPr>
          <p:nvPr/>
        </p:nvSpPr>
        <p:spPr bwMode="gray">
          <a:xfrm>
            <a:off x="898389" y="1781448"/>
            <a:ext cx="10134817" cy="348237"/>
          </a:xfrm>
          <a:prstGeom prst="rect">
            <a:avLst/>
          </a:prstGeom>
          <a:solidFill>
            <a:schemeClr val="bg1">
              <a:lumMod val="85000"/>
            </a:schemeClr>
          </a:solidFill>
          <a:ln>
            <a:noFill/>
          </a:ln>
        </p:spPr>
        <p:txBody>
          <a:bodyPr wrap="square" rtlCol="0">
            <a:noAutofit/>
          </a:bodyPr>
          <a:lstStyle>
            <a:defPPr>
              <a:defRPr lang="en-US"/>
            </a:defPPr>
            <a:lvl1pPr fontAlgn="auto">
              <a:lnSpc>
                <a:spcPts val="2400"/>
              </a:lnSpc>
              <a:spcBef>
                <a:spcPts val="0"/>
              </a:spcBef>
              <a:spcAft>
                <a:spcPts val="0"/>
              </a:spcAft>
              <a:defRPr sz="1400">
                <a:solidFill>
                  <a:prstClr val="black"/>
                </a:solidFill>
                <a:latin typeface="Huawei Sans" panose="020C0503030203020204" pitchFamily="34" charset="0"/>
                <a:ea typeface="方正兰亭黑简体" panose="02000000000000000000" pitchFamily="2" charset="-122"/>
                <a:cs typeface="Courier New" panose="02070309020205020404" pitchFamily="49" charset="0"/>
              </a:defRPr>
            </a:lvl1pPr>
          </a:lstStyle>
          <a:p>
            <a:pPr fontAlgn="ctr">
              <a:lnSpc>
                <a:spcPts val="2200"/>
              </a:lnSpc>
            </a:pPr>
            <a:r>
              <a:rPr lang="en-US" dirty="0">
                <a:latin typeface="Huawei Sans" panose="020C0503030203020204" pitchFamily="34" charset="0"/>
              </a:rPr>
              <a:t>[R1] static-lsp ingress 1to3 destination 3.3.3.0 24 nexthop 10.0.12.2 out-label 200</a:t>
            </a:r>
          </a:p>
        </p:txBody>
      </p:sp>
      <p:sp>
        <p:nvSpPr>
          <p:cNvPr id="29" name="文本框 28">
            <a:extLst>
              <a:ext uri="{FF2B5EF4-FFF2-40B4-BE49-F238E27FC236}">
                <a16:creationId xmlns="" xmlns:a16="http://schemas.microsoft.com/office/drawing/2014/main" id="{7B785A75-A9ED-43DB-AC85-C8785E732ED7}"/>
              </a:ext>
            </a:extLst>
          </p:cNvPr>
          <p:cNvSpPr txBox="1">
            <a:spLocks/>
          </p:cNvSpPr>
          <p:nvPr/>
        </p:nvSpPr>
        <p:spPr bwMode="gray">
          <a:xfrm>
            <a:off x="898389" y="2327531"/>
            <a:ext cx="10134817" cy="348237"/>
          </a:xfrm>
          <a:prstGeom prst="rect">
            <a:avLst/>
          </a:prstGeom>
          <a:solidFill>
            <a:schemeClr val="bg1">
              <a:lumMod val="85000"/>
            </a:schemeClr>
          </a:solidFill>
          <a:ln>
            <a:noFill/>
          </a:ln>
        </p:spPr>
        <p:txBody>
          <a:bodyPr wrap="square" rtlCol="0">
            <a:noAutofit/>
          </a:bodyPr>
          <a:lstStyle>
            <a:defPPr>
              <a:defRPr lang="en-US"/>
            </a:defPPr>
            <a:lvl1pPr fontAlgn="auto">
              <a:lnSpc>
                <a:spcPts val="2400"/>
              </a:lnSpc>
              <a:spcBef>
                <a:spcPts val="0"/>
              </a:spcBef>
              <a:spcAft>
                <a:spcPts val="0"/>
              </a:spcAft>
              <a:defRPr sz="1400">
                <a:solidFill>
                  <a:prstClr val="black"/>
                </a:solidFill>
                <a:latin typeface="Huawei Sans" panose="020C0503030203020204" pitchFamily="34" charset="0"/>
                <a:ea typeface="方正兰亭黑简体" panose="02000000000000000000" pitchFamily="2" charset="-122"/>
                <a:cs typeface="Courier New" panose="02070309020205020404" pitchFamily="49" charset="0"/>
              </a:defRPr>
            </a:lvl1pPr>
          </a:lstStyle>
          <a:p>
            <a:pPr fontAlgn="ctr">
              <a:lnSpc>
                <a:spcPts val="2200"/>
              </a:lnSpc>
            </a:pPr>
            <a:r>
              <a:rPr lang="en-US" dirty="0">
                <a:latin typeface="Huawei Sans" panose="020C0503030203020204" pitchFamily="34" charset="0"/>
              </a:rPr>
              <a:t>[R2] static-lsp transit 1to3 incoming-interface GigabitEthernet 0/0/0 in-label 200 nexthop 10.0.23.3 out-label 300</a:t>
            </a:r>
          </a:p>
        </p:txBody>
      </p:sp>
      <p:sp>
        <p:nvSpPr>
          <p:cNvPr id="30" name="文本框 29">
            <a:extLst>
              <a:ext uri="{FF2B5EF4-FFF2-40B4-BE49-F238E27FC236}">
                <a16:creationId xmlns="" xmlns:a16="http://schemas.microsoft.com/office/drawing/2014/main" id="{7B785A75-A9ED-43DB-AC85-C8785E732ED7}"/>
              </a:ext>
            </a:extLst>
          </p:cNvPr>
          <p:cNvSpPr txBox="1">
            <a:spLocks/>
          </p:cNvSpPr>
          <p:nvPr/>
        </p:nvSpPr>
        <p:spPr bwMode="gray">
          <a:xfrm>
            <a:off x="898389" y="2873613"/>
            <a:ext cx="10134817" cy="348237"/>
          </a:xfrm>
          <a:prstGeom prst="rect">
            <a:avLst/>
          </a:prstGeom>
          <a:solidFill>
            <a:schemeClr val="bg1">
              <a:lumMod val="85000"/>
            </a:schemeClr>
          </a:solidFill>
          <a:ln>
            <a:noFill/>
          </a:ln>
        </p:spPr>
        <p:txBody>
          <a:bodyPr wrap="square" rtlCol="0">
            <a:noAutofit/>
          </a:bodyPr>
          <a:lstStyle>
            <a:defPPr>
              <a:defRPr lang="en-US"/>
            </a:defPPr>
            <a:lvl1pPr fontAlgn="auto">
              <a:lnSpc>
                <a:spcPts val="2400"/>
              </a:lnSpc>
              <a:spcBef>
                <a:spcPts val="0"/>
              </a:spcBef>
              <a:spcAft>
                <a:spcPts val="0"/>
              </a:spcAft>
              <a:defRPr sz="1400">
                <a:solidFill>
                  <a:prstClr val="black"/>
                </a:solidFill>
                <a:latin typeface="Huawei Sans" panose="020C0503030203020204" pitchFamily="34" charset="0"/>
                <a:ea typeface="方正兰亭黑简体" panose="02000000000000000000" pitchFamily="2" charset="-122"/>
                <a:cs typeface="Courier New" panose="02070309020205020404" pitchFamily="49" charset="0"/>
              </a:defRPr>
            </a:lvl1pPr>
          </a:lstStyle>
          <a:p>
            <a:pPr fontAlgn="ctr">
              <a:lnSpc>
                <a:spcPts val="2200"/>
              </a:lnSpc>
            </a:pPr>
            <a:r>
              <a:rPr lang="en-US" dirty="0">
                <a:latin typeface="Huawei Sans" panose="020C0503030203020204" pitchFamily="34" charset="0"/>
              </a:rPr>
              <a:t>[R3] static-lsp egress 1to3 incoming-interface GigabitEthernet 0/0/0 in-label 300</a:t>
            </a:r>
          </a:p>
        </p:txBody>
      </p:sp>
    </p:spTree>
    <p:extLst>
      <p:ext uri="{BB962C8B-B14F-4D97-AF65-F5344CB8AC3E}">
        <p14:creationId xmlns:p14="http://schemas.microsoft.com/office/powerpoint/2010/main" val="3877512117"/>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normAutofit/>
          </a:bodyPr>
          <a:lstStyle/>
          <a:p>
            <a:r>
              <a:rPr lang="en-US" dirty="0" smtClean="0"/>
              <a:t>Checking </a:t>
            </a:r>
            <a:r>
              <a:rPr lang="en-US" dirty="0" smtClean="0"/>
              <a:t>the Configuration</a:t>
            </a:r>
            <a:endParaRPr lang="en-US" dirty="0"/>
          </a:p>
        </p:txBody>
      </p:sp>
      <p:sp>
        <p:nvSpPr>
          <p:cNvPr id="7" name="文本框 6">
            <a:extLst>
              <a:ext uri="{FF2B5EF4-FFF2-40B4-BE49-F238E27FC236}">
                <a16:creationId xmlns="" xmlns:a16="http://schemas.microsoft.com/office/drawing/2014/main" id="{7B785A75-A9ED-43DB-AC85-C8785E732ED7}"/>
              </a:ext>
            </a:extLst>
          </p:cNvPr>
          <p:cNvSpPr txBox="1"/>
          <p:nvPr/>
        </p:nvSpPr>
        <p:spPr bwMode="gray">
          <a:xfrm>
            <a:off x="593771" y="1494255"/>
            <a:ext cx="5063104" cy="1481174"/>
          </a:xfrm>
          <a:prstGeom prst="rect">
            <a:avLst/>
          </a:prstGeom>
          <a:solidFill>
            <a:schemeClr val="bg1">
              <a:lumMod val="85000"/>
            </a:schemeClr>
          </a:solidFill>
          <a:ln>
            <a:noFill/>
          </a:ln>
        </p:spPr>
        <p:txBody>
          <a:bodyPr wrap="square" rtlCol="0">
            <a:noAutofit/>
          </a:bodyPr>
          <a:lstStyle>
            <a:defPPr>
              <a:defRPr lang="en-US"/>
            </a:defPPr>
            <a:lvl1pPr fontAlgn="auto">
              <a:lnSpc>
                <a:spcPts val="2400"/>
              </a:lnSpc>
              <a:spcBef>
                <a:spcPts val="0"/>
              </a:spcBef>
              <a:spcAft>
                <a:spcPts val="0"/>
              </a:spcAft>
              <a:defRPr sz="1400">
                <a:solidFill>
                  <a:prstClr val="black"/>
                </a:solidFill>
                <a:latin typeface="Huawei Sans" panose="020C0503030203020204" pitchFamily="34" charset="0"/>
                <a:ea typeface="方正兰亭黑简体" panose="02000000000000000000" pitchFamily="2" charset="-122"/>
                <a:cs typeface="Courier New" panose="02070309020205020404" pitchFamily="49" charset="0"/>
              </a:defRPr>
            </a:lvl1pPr>
          </a:lstStyle>
          <a:p>
            <a:pPr fontAlgn="ctr">
              <a:lnSpc>
                <a:spcPct val="100000"/>
              </a:lnSpc>
            </a:pPr>
            <a:r>
              <a:rPr lang="en-US" dirty="0">
                <a:latin typeface="Huawei Sans" panose="020C0503030203020204" pitchFamily="34" charset="0"/>
              </a:rPr>
              <a:t>[R1]display mpls lsp </a:t>
            </a:r>
          </a:p>
          <a:p>
            <a:pPr fontAlgn="ctr">
              <a:lnSpc>
                <a:spcPct val="100000"/>
              </a:lnSpc>
            </a:pPr>
            <a:r>
              <a:rPr lang="en-US" dirty="0">
                <a:latin typeface="Huawei Sans" panose="020C0503030203020204" pitchFamily="34" charset="0"/>
              </a:rPr>
              <a:t>---------------------------------------------------------------------</a:t>
            </a:r>
          </a:p>
          <a:p>
            <a:pPr fontAlgn="ctr">
              <a:lnSpc>
                <a:spcPct val="100000"/>
              </a:lnSpc>
            </a:pPr>
            <a:r>
              <a:rPr lang="en-US" dirty="0">
                <a:latin typeface="Huawei Sans" panose="020C0503030203020204" pitchFamily="34" charset="0"/>
              </a:rPr>
              <a:t>                 LSP Information: STATIC LSP</a:t>
            </a:r>
          </a:p>
          <a:p>
            <a:pPr fontAlgn="ctr">
              <a:lnSpc>
                <a:spcPct val="100000"/>
              </a:lnSpc>
            </a:pPr>
            <a:r>
              <a:rPr lang="en-US" dirty="0">
                <a:latin typeface="Huawei Sans" panose="020C0503030203020204" pitchFamily="34" charset="0"/>
              </a:rPr>
              <a:t>---------------------------------------------------------------------</a:t>
            </a:r>
          </a:p>
          <a:p>
            <a:pPr fontAlgn="ctr">
              <a:lnSpc>
                <a:spcPct val="100000"/>
              </a:lnSpc>
            </a:pPr>
            <a:r>
              <a:rPr lang="en-US" dirty="0">
                <a:latin typeface="Huawei Sans" panose="020C0503030203020204" pitchFamily="34" charset="0"/>
              </a:rPr>
              <a:t>FEC                  In/Out Label    In/Out IF         Vrf Name       </a:t>
            </a:r>
          </a:p>
          <a:p>
            <a:pPr fontAlgn="ctr">
              <a:lnSpc>
                <a:spcPct val="100000"/>
              </a:lnSpc>
            </a:pPr>
            <a:r>
              <a:rPr lang="en-US" dirty="0">
                <a:latin typeface="Huawei Sans" panose="020C0503030203020204" pitchFamily="34" charset="0"/>
              </a:rPr>
              <a:t>3.3.3.0/24         NULL/200        -/GE0/0/0 </a:t>
            </a:r>
          </a:p>
        </p:txBody>
      </p:sp>
      <p:sp>
        <p:nvSpPr>
          <p:cNvPr id="8" name="文本框 7">
            <a:extLst>
              <a:ext uri="{FF2B5EF4-FFF2-40B4-BE49-F238E27FC236}">
                <a16:creationId xmlns="" xmlns:a16="http://schemas.microsoft.com/office/drawing/2014/main" id="{7B785A75-A9ED-43DB-AC85-C8785E732ED7}"/>
              </a:ext>
            </a:extLst>
          </p:cNvPr>
          <p:cNvSpPr txBox="1"/>
          <p:nvPr/>
        </p:nvSpPr>
        <p:spPr bwMode="gray">
          <a:xfrm>
            <a:off x="593771" y="4061134"/>
            <a:ext cx="5063104" cy="1491249"/>
          </a:xfrm>
          <a:prstGeom prst="rect">
            <a:avLst/>
          </a:prstGeom>
          <a:solidFill>
            <a:schemeClr val="bg1">
              <a:lumMod val="85000"/>
            </a:schemeClr>
          </a:solidFill>
          <a:ln>
            <a:noFill/>
          </a:ln>
        </p:spPr>
        <p:txBody>
          <a:bodyPr wrap="square" rtlCol="0">
            <a:noAutofit/>
          </a:bodyPr>
          <a:lstStyle>
            <a:defPPr>
              <a:defRPr lang="en-US"/>
            </a:defPPr>
            <a:lvl1pPr fontAlgn="auto">
              <a:lnSpc>
                <a:spcPts val="2400"/>
              </a:lnSpc>
              <a:spcBef>
                <a:spcPts val="0"/>
              </a:spcBef>
              <a:spcAft>
                <a:spcPts val="0"/>
              </a:spcAft>
              <a:defRPr sz="1400">
                <a:solidFill>
                  <a:prstClr val="black"/>
                </a:solidFill>
                <a:latin typeface="Huawei Sans" panose="020C0503030203020204" pitchFamily="34" charset="0"/>
                <a:ea typeface="方正兰亭黑简体" panose="02000000000000000000" pitchFamily="2" charset="-122"/>
                <a:cs typeface="Courier New" panose="02070309020205020404" pitchFamily="49" charset="0"/>
              </a:defRPr>
            </a:lvl1pPr>
          </a:lstStyle>
          <a:p>
            <a:pPr fontAlgn="ctr">
              <a:lnSpc>
                <a:spcPct val="100000"/>
              </a:lnSpc>
            </a:pPr>
            <a:r>
              <a:rPr lang="en-US" dirty="0">
                <a:latin typeface="Huawei Sans" panose="020C0503030203020204" pitchFamily="34" charset="0"/>
              </a:rPr>
              <a:t>[R3]display mpls lsp </a:t>
            </a:r>
          </a:p>
          <a:p>
            <a:pPr fontAlgn="ctr">
              <a:lnSpc>
                <a:spcPct val="100000"/>
              </a:lnSpc>
            </a:pPr>
            <a:r>
              <a:rPr lang="en-US" dirty="0">
                <a:latin typeface="Huawei Sans" panose="020C0503030203020204" pitchFamily="34" charset="0"/>
              </a:rPr>
              <a:t>---------------------------------------------------------------------</a:t>
            </a:r>
          </a:p>
          <a:p>
            <a:pPr fontAlgn="ctr">
              <a:lnSpc>
                <a:spcPct val="100000"/>
              </a:lnSpc>
            </a:pPr>
            <a:r>
              <a:rPr lang="en-US" dirty="0">
                <a:latin typeface="Huawei Sans" panose="020C0503030203020204" pitchFamily="34" charset="0"/>
              </a:rPr>
              <a:t>                 LSP Information: STATIC LSP</a:t>
            </a:r>
          </a:p>
          <a:p>
            <a:pPr fontAlgn="ctr">
              <a:lnSpc>
                <a:spcPct val="100000"/>
              </a:lnSpc>
            </a:pPr>
            <a:r>
              <a:rPr lang="en-US" dirty="0">
                <a:latin typeface="Huawei Sans" panose="020C0503030203020204" pitchFamily="34" charset="0"/>
              </a:rPr>
              <a:t>---------------------------------------------------------------------</a:t>
            </a:r>
          </a:p>
          <a:p>
            <a:pPr fontAlgn="ctr">
              <a:lnSpc>
                <a:spcPct val="100000"/>
              </a:lnSpc>
            </a:pPr>
            <a:r>
              <a:rPr lang="en-US" dirty="0">
                <a:latin typeface="Huawei Sans" panose="020C0503030203020204" pitchFamily="34" charset="0"/>
              </a:rPr>
              <a:t>FEC                  In/Out Label    In/Out IF         Vrf Name       </a:t>
            </a:r>
          </a:p>
          <a:p>
            <a:pPr fontAlgn="ctr">
              <a:lnSpc>
                <a:spcPct val="100000"/>
              </a:lnSpc>
            </a:pPr>
            <a:r>
              <a:rPr lang="en-US" dirty="0">
                <a:latin typeface="Huawei Sans" panose="020C0503030203020204" pitchFamily="34" charset="0"/>
              </a:rPr>
              <a:t>3.3.3.0/24         300/NULL        GE0/0/0/- </a:t>
            </a:r>
          </a:p>
        </p:txBody>
      </p:sp>
      <p:sp>
        <p:nvSpPr>
          <p:cNvPr id="13" name="文本框 12">
            <a:extLst>
              <a:ext uri="{FF2B5EF4-FFF2-40B4-BE49-F238E27FC236}">
                <a16:creationId xmlns="" xmlns:a16="http://schemas.microsoft.com/office/drawing/2014/main" id="{7B785A75-A9ED-43DB-AC85-C8785E732ED7}"/>
              </a:ext>
            </a:extLst>
          </p:cNvPr>
          <p:cNvSpPr txBox="1"/>
          <p:nvPr/>
        </p:nvSpPr>
        <p:spPr bwMode="gray">
          <a:xfrm>
            <a:off x="6358834" y="1438565"/>
            <a:ext cx="5063104" cy="1536864"/>
          </a:xfrm>
          <a:prstGeom prst="rect">
            <a:avLst/>
          </a:prstGeom>
          <a:solidFill>
            <a:schemeClr val="bg1">
              <a:lumMod val="85000"/>
            </a:schemeClr>
          </a:solidFill>
          <a:ln>
            <a:noFill/>
          </a:ln>
        </p:spPr>
        <p:txBody>
          <a:bodyPr wrap="square" rtlCol="0">
            <a:noAutofit/>
          </a:bodyPr>
          <a:lstStyle>
            <a:defPPr>
              <a:defRPr lang="en-US"/>
            </a:defPPr>
            <a:lvl1pPr fontAlgn="auto">
              <a:lnSpc>
                <a:spcPts val="2400"/>
              </a:lnSpc>
              <a:spcBef>
                <a:spcPts val="0"/>
              </a:spcBef>
              <a:spcAft>
                <a:spcPts val="0"/>
              </a:spcAft>
              <a:defRPr sz="1400">
                <a:solidFill>
                  <a:prstClr val="black"/>
                </a:solidFill>
                <a:latin typeface="Huawei Sans" panose="020C0503030203020204" pitchFamily="34" charset="0"/>
                <a:ea typeface="方正兰亭黑简体" panose="02000000000000000000" pitchFamily="2" charset="-122"/>
                <a:cs typeface="Courier New" panose="02070309020205020404" pitchFamily="49" charset="0"/>
              </a:defRPr>
            </a:lvl1pPr>
          </a:lstStyle>
          <a:p>
            <a:pPr fontAlgn="ctr">
              <a:lnSpc>
                <a:spcPct val="100000"/>
              </a:lnSpc>
            </a:pPr>
            <a:r>
              <a:rPr lang="en-US" dirty="0">
                <a:latin typeface="Huawei Sans" panose="020C0503030203020204" pitchFamily="34" charset="0"/>
              </a:rPr>
              <a:t>[R2]display mpls lsp </a:t>
            </a:r>
          </a:p>
          <a:p>
            <a:pPr fontAlgn="ctr">
              <a:lnSpc>
                <a:spcPct val="100000"/>
              </a:lnSpc>
            </a:pPr>
            <a:r>
              <a:rPr lang="en-US" dirty="0">
                <a:latin typeface="Huawei Sans" panose="020C0503030203020204" pitchFamily="34" charset="0"/>
              </a:rPr>
              <a:t>---------------------------------------------------------------------</a:t>
            </a:r>
          </a:p>
          <a:p>
            <a:pPr fontAlgn="ctr">
              <a:lnSpc>
                <a:spcPct val="100000"/>
              </a:lnSpc>
            </a:pPr>
            <a:r>
              <a:rPr lang="en-US" dirty="0">
                <a:latin typeface="Huawei Sans" panose="020C0503030203020204" pitchFamily="34" charset="0"/>
              </a:rPr>
              <a:t>                 LSP Information: STATIC LSP</a:t>
            </a:r>
          </a:p>
          <a:p>
            <a:pPr fontAlgn="ctr">
              <a:lnSpc>
                <a:spcPct val="100000"/>
              </a:lnSpc>
            </a:pPr>
            <a:r>
              <a:rPr lang="en-US" dirty="0">
                <a:latin typeface="Huawei Sans" panose="020C0503030203020204" pitchFamily="34" charset="0"/>
              </a:rPr>
              <a:t>---------------------------------------------------------------------</a:t>
            </a:r>
          </a:p>
          <a:p>
            <a:pPr fontAlgn="ctr">
              <a:lnSpc>
                <a:spcPct val="100000"/>
              </a:lnSpc>
            </a:pPr>
            <a:r>
              <a:rPr lang="en-US" dirty="0">
                <a:latin typeface="Huawei Sans" panose="020C0503030203020204" pitchFamily="34" charset="0"/>
              </a:rPr>
              <a:t>FEC                  In/Out Label    In/Out IF         Vrf Name       </a:t>
            </a:r>
          </a:p>
          <a:p>
            <a:pPr fontAlgn="ctr">
              <a:lnSpc>
                <a:spcPct val="100000"/>
              </a:lnSpc>
            </a:pPr>
            <a:r>
              <a:rPr lang="en-US" dirty="0">
                <a:latin typeface="Huawei Sans" panose="020C0503030203020204" pitchFamily="34" charset="0"/>
              </a:rPr>
              <a:t>3.3.3.0/24         200/300        GE0/0/0/GE0/0/1 </a:t>
            </a:r>
          </a:p>
        </p:txBody>
      </p:sp>
      <p:sp>
        <p:nvSpPr>
          <p:cNvPr id="3" name="文本框 2"/>
          <p:cNvSpPr txBox="1"/>
          <p:nvPr/>
        </p:nvSpPr>
        <p:spPr bwMode="gray">
          <a:xfrm>
            <a:off x="7082736" y="4228944"/>
            <a:ext cx="3916074" cy="1323439"/>
          </a:xfrm>
          <a:prstGeom prst="rect">
            <a:avLst/>
          </a:prstGeom>
          <a:noFill/>
        </p:spPr>
        <p:txBody>
          <a:bodyPr wrap="square" rtlCol="0">
            <a:noAutofit/>
          </a:bodyPr>
          <a:lstStyle/>
          <a:p>
            <a:pPr fontAlgn="ctr"/>
            <a:r>
              <a:rPr lang="en-US" sz="1400" dirty="0">
                <a:latin typeface="Huawei Sans" panose="020C0503030203020204" pitchFamily="34" charset="0"/>
              </a:rPr>
              <a:t>The ping test from the host on the 1.1.1.0/24 network segment to the host on the 3.3.3.0/24 network segment is successful</a:t>
            </a:r>
            <a:r>
              <a:rPr lang="en-US" sz="1400" dirty="0" smtClean="0">
                <a:latin typeface="Huawei Sans" panose="020C0503030203020204" pitchFamily="34" charset="0"/>
              </a:rPr>
              <a:t>.</a:t>
            </a:r>
            <a:endParaRPr lang="en-US" sz="1400" dirty="0">
              <a:latin typeface="Huawei Sans" panose="020C0503030203020204" pitchFamily="34" charset="0"/>
            </a:endParaRPr>
          </a:p>
        </p:txBody>
      </p:sp>
    </p:spTree>
    <p:extLst>
      <p:ext uri="{BB962C8B-B14F-4D97-AF65-F5344CB8AC3E}">
        <p14:creationId xmlns:p14="http://schemas.microsoft.com/office/powerpoint/2010/main" val="779662649"/>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dirty="0" smtClean="0"/>
              <a:t>Packet Header Obtaining Analysis</a:t>
            </a:r>
            <a:endParaRPr lang="en-US" dirty="0"/>
          </a:p>
        </p:txBody>
      </p:sp>
      <p:grpSp>
        <p:nvGrpSpPr>
          <p:cNvPr id="14" name="组合 13"/>
          <p:cNvGrpSpPr/>
          <p:nvPr/>
        </p:nvGrpSpPr>
        <p:grpSpPr bwMode="gray">
          <a:xfrm>
            <a:off x="2207610" y="1115347"/>
            <a:ext cx="7493220" cy="4818548"/>
            <a:chOff x="446086" y="1339912"/>
            <a:chExt cx="7493220" cy="4818548"/>
          </a:xfrm>
        </p:grpSpPr>
        <p:sp>
          <p:nvSpPr>
            <p:cNvPr id="10" name="矩形 9"/>
            <p:cNvSpPr/>
            <p:nvPr/>
          </p:nvSpPr>
          <p:spPr bwMode="gray">
            <a:xfrm>
              <a:off x="446087" y="1339912"/>
              <a:ext cx="7462421" cy="1481103"/>
            </a:xfrm>
            <a:prstGeom prst="rect">
              <a:avLst/>
            </a:prstGeom>
            <a:solidFill>
              <a:schemeClr val="bg1">
                <a:lumMod val="8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ndParaRPr>
            </a:p>
          </p:txBody>
        </p:sp>
        <p:grpSp>
          <p:nvGrpSpPr>
            <p:cNvPr id="7" name="组合 6"/>
            <p:cNvGrpSpPr/>
            <p:nvPr/>
          </p:nvGrpSpPr>
          <p:grpSpPr bwMode="gray">
            <a:xfrm>
              <a:off x="476884" y="4965499"/>
              <a:ext cx="7462420" cy="1192961"/>
              <a:chOff x="7056185" y="4319621"/>
              <a:chExt cx="4288780" cy="1726337"/>
            </a:xfrm>
          </p:grpSpPr>
          <p:sp>
            <p:nvSpPr>
              <p:cNvPr id="8" name="矩形 7"/>
              <p:cNvSpPr/>
              <p:nvPr/>
            </p:nvSpPr>
            <p:spPr bwMode="gray">
              <a:xfrm>
                <a:off x="7056185" y="4319621"/>
                <a:ext cx="4288780" cy="1726337"/>
              </a:xfrm>
              <a:prstGeom prst="rect">
                <a:avLst/>
              </a:prstGeom>
              <a:solidFill>
                <a:schemeClr val="bg1">
                  <a:lumMod val="8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ndParaRPr>
              </a:p>
            </p:txBody>
          </p:sp>
          <p:sp>
            <p:nvSpPr>
              <p:cNvPr id="9" name="文本框 8"/>
              <p:cNvSpPr txBox="1"/>
              <p:nvPr/>
            </p:nvSpPr>
            <p:spPr bwMode="gray">
              <a:xfrm>
                <a:off x="7136178" y="4352567"/>
                <a:ext cx="4191088" cy="1323439"/>
              </a:xfrm>
              <a:prstGeom prst="rect">
                <a:avLst/>
              </a:prstGeom>
              <a:noFill/>
            </p:spPr>
            <p:txBody>
              <a:bodyPr wrap="square" rtlCol="0">
                <a:noAutofit/>
              </a:bodyPr>
              <a:lstStyle/>
              <a:p>
                <a:pPr fontAlgn="ctr"/>
                <a:r>
                  <a:rPr lang="en-US" sz="1400" dirty="0">
                    <a:latin typeface="Huawei Sans" panose="020C0503030203020204" pitchFamily="34" charset="0"/>
                  </a:rPr>
                  <a:t>According to the obtained packet information, the packets from the host on the 1.1.1.0/24 network segment to the host on the 3.3.3.0/24 network segment are forwarded based on MPLS labels.</a:t>
                </a:r>
              </a:p>
              <a:p>
                <a:pPr fontAlgn="ctr"/>
                <a:r>
                  <a:rPr lang="en-US" sz="1400" dirty="0">
                    <a:latin typeface="Huawei Sans" panose="020C0503030203020204" pitchFamily="34" charset="0"/>
                  </a:rPr>
                  <a:t>The packets from the host on the 3.3.3.0/24 network segment to the host on the 1.1.1.0/24 network segment are forwarded based on IP packet headers.</a:t>
                </a:r>
              </a:p>
            </p:txBody>
          </p:sp>
        </p:grpSp>
        <p:sp>
          <p:nvSpPr>
            <p:cNvPr id="3" name="矩形 2"/>
            <p:cNvSpPr/>
            <p:nvPr/>
          </p:nvSpPr>
          <p:spPr bwMode="gray">
            <a:xfrm>
              <a:off x="446086" y="1366199"/>
              <a:ext cx="7340820" cy="1750672"/>
            </a:xfrm>
            <a:prstGeom prst="rect">
              <a:avLst/>
            </a:prstGeom>
          </p:spPr>
          <p:txBody>
            <a:bodyPr wrap="square">
              <a:noAutofit/>
            </a:bodyPr>
            <a:lstStyle/>
            <a:p>
              <a:pPr fontAlgn="ctr"/>
              <a:r>
                <a:rPr lang="en-US" sz="1200" dirty="0">
                  <a:latin typeface="Huawei Sans" panose="020C0503030203020204" pitchFamily="34" charset="0"/>
                </a:rPr>
                <a:t>No.     	Time           	Source	Destination	Protocol	Length	Info</a:t>
              </a:r>
            </a:p>
            <a:p>
              <a:pPr fontAlgn="ctr"/>
              <a:r>
                <a:rPr lang="en-US" sz="1200" dirty="0">
                  <a:latin typeface="Huawei Sans" panose="020C0503030203020204" pitchFamily="34" charset="0"/>
                </a:rPr>
                <a:t>5	12.109000  	1.1.1.1	3.3.3.3	ICMP	102	Echo (ping) request</a:t>
              </a:r>
            </a:p>
            <a:p>
              <a:pPr fontAlgn="ctr"/>
              <a:r>
                <a:rPr lang="en-US" sz="1200" dirty="0">
                  <a:latin typeface="Huawei Sans" panose="020C0503030203020204" pitchFamily="34" charset="0"/>
                </a:rPr>
                <a:t>Frame 5: 102 bytes on wire (816 bits), 102 bytes captured (816 bits) on interface 0</a:t>
              </a:r>
            </a:p>
            <a:p>
              <a:pPr fontAlgn="ctr"/>
              <a:r>
                <a:rPr lang="en-US" sz="1200" dirty="0">
                  <a:latin typeface="Huawei Sans" panose="020C0503030203020204" pitchFamily="34" charset="0"/>
                </a:rPr>
                <a:t>Ethernet II, Src: HuaweiTe_b1:15:3e (00:e0:fc:b1:15:3e), Dst: HuaweiTe_49:20:bb (00:e0:fc:49:20:bb)</a:t>
              </a:r>
            </a:p>
            <a:p>
              <a:pPr fontAlgn="ctr"/>
              <a:r>
                <a:rPr lang="en-US" sz="1200" b="1" dirty="0" err="1" smtClean="0">
                  <a:latin typeface="Huawei Sans" panose="020C0503030203020204" pitchFamily="34" charset="0"/>
                </a:rPr>
                <a:t>MultiProtocol</a:t>
              </a:r>
              <a:r>
                <a:rPr lang="en-US" sz="1200" b="1" dirty="0" smtClean="0">
                  <a:latin typeface="Huawei Sans" panose="020C0503030203020204" pitchFamily="34" charset="0"/>
                </a:rPr>
                <a:t> Label Switching Header, Label: 300, </a:t>
              </a:r>
              <a:r>
                <a:rPr lang="en-US" sz="1200" b="1" dirty="0" err="1" smtClean="0">
                  <a:latin typeface="Huawei Sans" panose="020C0503030203020204" pitchFamily="34" charset="0"/>
                </a:rPr>
                <a:t>Exp</a:t>
              </a:r>
              <a:r>
                <a:rPr lang="en-US" sz="1200" b="1" dirty="0" smtClean="0">
                  <a:latin typeface="Huawei Sans" panose="020C0503030203020204" pitchFamily="34" charset="0"/>
                </a:rPr>
                <a:t>: 0, S: 1, TTL: 254</a:t>
              </a:r>
            </a:p>
            <a:p>
              <a:pPr fontAlgn="ctr"/>
              <a:r>
                <a:rPr lang="en-US" sz="1200" dirty="0" smtClean="0">
                  <a:latin typeface="Huawei Sans" panose="020C0503030203020204" pitchFamily="34" charset="0"/>
                </a:rPr>
                <a:t>Internet Protocol Version 4, </a:t>
              </a:r>
              <a:r>
                <a:rPr lang="en-US" sz="1200" dirty="0" err="1" smtClean="0">
                  <a:latin typeface="Huawei Sans" panose="020C0503030203020204" pitchFamily="34" charset="0"/>
                </a:rPr>
                <a:t>Src</a:t>
              </a:r>
              <a:r>
                <a:rPr lang="en-US" sz="1200" dirty="0" smtClean="0">
                  <a:latin typeface="Huawei Sans" panose="020C0503030203020204" pitchFamily="34" charset="0"/>
                </a:rPr>
                <a:t>: 1.1.1.1, </a:t>
              </a:r>
              <a:r>
                <a:rPr lang="en-US" sz="1200" dirty="0" err="1" smtClean="0">
                  <a:latin typeface="Huawei Sans" panose="020C0503030203020204" pitchFamily="34" charset="0"/>
                </a:rPr>
                <a:t>Dst</a:t>
              </a:r>
              <a:r>
                <a:rPr lang="en-US" sz="1200" dirty="0" smtClean="0">
                  <a:latin typeface="Huawei Sans" panose="020C0503030203020204" pitchFamily="34" charset="0"/>
                </a:rPr>
                <a:t>: 3.3.3.3</a:t>
              </a:r>
            </a:p>
            <a:p>
              <a:pPr fontAlgn="ctr"/>
              <a:r>
                <a:rPr lang="en-US" sz="1200" dirty="0" smtClean="0">
                  <a:latin typeface="Huawei Sans" panose="020C0503030203020204" pitchFamily="34" charset="0"/>
                </a:rPr>
                <a:t>Internet </a:t>
              </a:r>
              <a:r>
                <a:rPr lang="en-US" sz="1200" dirty="0">
                  <a:latin typeface="Huawei Sans" panose="020C0503030203020204" pitchFamily="34" charset="0"/>
                </a:rPr>
                <a:t>Control Message Protocol</a:t>
              </a:r>
            </a:p>
          </p:txBody>
        </p:sp>
        <p:sp>
          <p:nvSpPr>
            <p:cNvPr id="11" name="矩形 10"/>
            <p:cNvSpPr/>
            <p:nvPr/>
          </p:nvSpPr>
          <p:spPr bwMode="gray">
            <a:xfrm>
              <a:off x="476885" y="3113750"/>
              <a:ext cx="7462421" cy="1559014"/>
            </a:xfrm>
            <a:prstGeom prst="rect">
              <a:avLst/>
            </a:prstGeom>
            <a:solidFill>
              <a:schemeClr val="bg1">
                <a:lumMod val="8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ndParaRPr>
            </a:p>
          </p:txBody>
        </p:sp>
        <p:sp>
          <p:nvSpPr>
            <p:cNvPr id="12" name="矩形 11"/>
            <p:cNvSpPr/>
            <p:nvPr/>
          </p:nvSpPr>
          <p:spPr bwMode="gray">
            <a:xfrm>
              <a:off x="476884" y="3303046"/>
              <a:ext cx="7340820" cy="1532727"/>
            </a:xfrm>
            <a:prstGeom prst="rect">
              <a:avLst/>
            </a:prstGeom>
          </p:spPr>
          <p:txBody>
            <a:bodyPr wrap="square">
              <a:noAutofit/>
            </a:bodyPr>
            <a:lstStyle/>
            <a:p>
              <a:pPr fontAlgn="ctr"/>
              <a:r>
                <a:rPr lang="en-US" sz="1200" dirty="0">
                  <a:latin typeface="Huawei Sans" panose="020C0503030203020204" pitchFamily="34" charset="0"/>
                </a:rPr>
                <a:t>No.	Time	Source	Destination	Protocol	Length	Info</a:t>
              </a:r>
            </a:p>
            <a:p>
              <a:pPr fontAlgn="ctr"/>
              <a:r>
                <a:rPr lang="en-US" sz="1200" dirty="0">
                  <a:latin typeface="Huawei Sans" panose="020C0503030203020204" pitchFamily="34" charset="0"/>
                </a:rPr>
                <a:t>6	12.141000	3.3.3.3	1.1.1.1	ICMP	98	Echo (ping) reply</a:t>
              </a:r>
            </a:p>
            <a:p>
              <a:pPr fontAlgn="ctr"/>
              <a:r>
                <a:rPr lang="en-US" sz="1200" dirty="0">
                  <a:latin typeface="Huawei Sans" panose="020C0503030203020204" pitchFamily="34" charset="0"/>
                </a:rPr>
                <a:t>Frame 6: 98 bytes on wire (784 bits), 98 bytes captured (784 bits) on interface 0</a:t>
              </a:r>
            </a:p>
            <a:p>
              <a:pPr fontAlgn="ctr"/>
              <a:r>
                <a:rPr lang="en-US" sz="1200" dirty="0">
                  <a:latin typeface="Huawei Sans" panose="020C0503030203020204" pitchFamily="34" charset="0"/>
                </a:rPr>
                <a:t>Ethernet II, Src: HuaweiTe_49:20:bb (00:e0:fc:49:20:bb), Dst: HuaweiTe_b1:15:3e (00:e0:fc:b1:15:3e)</a:t>
              </a:r>
            </a:p>
            <a:p>
              <a:pPr fontAlgn="ctr"/>
              <a:r>
                <a:rPr lang="en-US" sz="1200" b="1" dirty="0">
                  <a:latin typeface="Huawei Sans" panose="020C0503030203020204" pitchFamily="34" charset="0"/>
                </a:rPr>
                <a:t>Internet Protocol Version 4, Src: 3.3.3.3, Dst: 1.1.1.1</a:t>
              </a:r>
            </a:p>
            <a:p>
              <a:pPr fontAlgn="ctr"/>
              <a:r>
                <a:rPr lang="en-US" sz="1200" dirty="0">
                  <a:latin typeface="Huawei Sans" panose="020C0503030203020204" pitchFamily="34" charset="0"/>
                </a:rPr>
                <a:t>Internet Control Message Protocol</a:t>
              </a:r>
            </a:p>
          </p:txBody>
        </p:sp>
      </p:grpSp>
    </p:spTree>
    <p:extLst>
      <p:ext uri="{BB962C8B-B14F-4D97-AF65-F5344CB8AC3E}">
        <p14:creationId xmlns:p14="http://schemas.microsoft.com/office/powerpoint/2010/main" val="3262719823"/>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a:lstStyle/>
          <a:p>
            <a:r>
              <a:rPr lang="en-US" sz="1600" dirty="0">
                <a:sym typeface="Huawei Sans" panose="020C0503030203020204" pitchFamily="34" charset="0"/>
              </a:rPr>
              <a:t>(Multiple-answer </a:t>
            </a:r>
            <a:r>
              <a:rPr lang="en-US" sz="1600" dirty="0" smtClean="0">
                <a:sym typeface="Huawei Sans" panose="020C0503030203020204" pitchFamily="34" charset="0"/>
              </a:rPr>
              <a:t>question</a:t>
            </a:r>
            <a:r>
              <a:rPr lang="en-US" sz="1600" dirty="0" smtClean="0">
                <a:sym typeface="Huawei Sans" panose="020C0503030203020204" pitchFamily="34" charset="0"/>
              </a:rPr>
              <a:t>) </a:t>
            </a:r>
            <a:r>
              <a:rPr lang="en-US" sz="1600" dirty="0" smtClean="0">
                <a:sym typeface="Huawei Sans" panose="020C0503030203020204" pitchFamily="34" charset="0"/>
              </a:rPr>
              <a:t>Which of the following statements about an MPLS header are correct</a:t>
            </a:r>
            <a:r>
              <a:rPr lang="en-US" sz="1600" dirty="0" smtClean="0">
                <a:sym typeface="Huawei Sans" panose="020C0503030203020204" pitchFamily="34" charset="0"/>
              </a:rPr>
              <a:t>?     (     </a:t>
            </a:r>
            <a:r>
              <a:rPr lang="en-US" sz="1600" dirty="0" smtClean="0">
                <a:sym typeface="Huawei Sans" panose="020C0503030203020204" pitchFamily="34" charset="0"/>
              </a:rPr>
              <a:t>)</a:t>
            </a:r>
          </a:p>
          <a:p>
            <a:pPr lvl="1"/>
            <a:r>
              <a:rPr lang="en-US" sz="1400" dirty="0" smtClean="0">
                <a:sym typeface="Huawei Sans" panose="020C0503030203020204" pitchFamily="34" charset="0"/>
              </a:rPr>
              <a:t>An MPLS header is 32 bits long.</a:t>
            </a:r>
          </a:p>
          <a:p>
            <a:pPr lvl="1"/>
            <a:r>
              <a:rPr lang="en-US" sz="1400" dirty="0" smtClean="0">
                <a:sym typeface="Huawei Sans" panose="020C0503030203020204" pitchFamily="34" charset="0"/>
              </a:rPr>
              <a:t>The value of the Label field in an MPLS header ranges from 0 to 65535.</a:t>
            </a:r>
          </a:p>
          <a:p>
            <a:pPr lvl="1"/>
            <a:r>
              <a:rPr lang="en-US" sz="1400" dirty="0" smtClean="0">
                <a:sym typeface="Huawei Sans" panose="020C0503030203020204" pitchFamily="34" charset="0"/>
              </a:rPr>
              <a:t>MPLS can implement multi-layer MPLS header nesting.</a:t>
            </a:r>
          </a:p>
          <a:p>
            <a:pPr lvl="1"/>
            <a:r>
              <a:rPr lang="en-US" sz="1400" dirty="0" smtClean="0">
                <a:sym typeface="Huawei Sans" panose="020C0503030203020204" pitchFamily="34" charset="0"/>
              </a:rPr>
              <a:t>The </a:t>
            </a:r>
            <a:r>
              <a:rPr lang="en-US" sz="1400" dirty="0" err="1" smtClean="0">
                <a:sym typeface="Huawei Sans" panose="020C0503030203020204" pitchFamily="34" charset="0"/>
              </a:rPr>
              <a:t>max_hop</a:t>
            </a:r>
            <a:r>
              <a:rPr lang="en-US" sz="1400" dirty="0" smtClean="0">
                <a:sym typeface="Huawei Sans" panose="020C0503030203020204" pitchFamily="34" charset="0"/>
              </a:rPr>
              <a:t> field in an MPLS header can be used to prevent labeled packets from being infinitely forwarded.</a:t>
            </a:r>
          </a:p>
          <a:p>
            <a:r>
              <a:rPr lang="en-US" sz="1600" dirty="0" smtClean="0">
                <a:sym typeface="Huawei Sans" panose="020C0503030203020204" pitchFamily="34" charset="0"/>
              </a:rPr>
              <a:t>(True or false) The values of the incoming and the outgoing label both range from 16 to 1023 for a static LSP to be configured on a transit LSR. (     )</a:t>
            </a:r>
          </a:p>
          <a:p>
            <a:pPr lvl="1"/>
            <a:r>
              <a:rPr lang="en-US" sz="1400" dirty="0" smtClean="0">
                <a:sym typeface="Huawei Sans" panose="020C0503030203020204" pitchFamily="34" charset="0"/>
              </a:rPr>
              <a:t>True</a:t>
            </a:r>
          </a:p>
          <a:p>
            <a:pPr lvl="1"/>
            <a:r>
              <a:rPr lang="en-US" sz="1400" dirty="0" smtClean="0">
                <a:sym typeface="Huawei Sans" panose="020C0503030203020204" pitchFamily="34" charset="0"/>
              </a:rPr>
              <a:t>False</a:t>
            </a:r>
          </a:p>
          <a:p>
            <a:pPr lvl="1"/>
            <a:endParaRPr lang="zh-CN" altLang="en-US" sz="1400" dirty="0">
              <a:sym typeface="Huawei Sans" panose="020C0503030203020204" pitchFamily="34" charset="0"/>
            </a:endParaRPr>
          </a:p>
        </p:txBody>
      </p:sp>
    </p:spTree>
    <p:extLst>
      <p:ext uri="{BB962C8B-B14F-4D97-AF65-F5344CB8AC3E}">
        <p14:creationId xmlns:p14="http://schemas.microsoft.com/office/powerpoint/2010/main" val="1482893457"/>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0"/>
          </p:nvPr>
        </p:nvSpPr>
        <p:spPr bwMode="gray"/>
        <p:txBody>
          <a:bodyPr/>
          <a:lstStyle/>
          <a:p>
            <a:r>
              <a:rPr lang="en-US" sz="1600" smtClean="0"/>
              <a:t>MPLS was originally proposed to solve the problem of low forwarding speed of traditional IP routers. MPLS implements fast forwarding through label headers.</a:t>
            </a:r>
          </a:p>
          <a:p>
            <a:r>
              <a:rPr lang="en-US" sz="1600" smtClean="0"/>
              <a:t>An MPLS label is a short and fixed-length identifier that has only local significance. It is used to uniquely identify the FEC to which a packet belongs. Label operations on an LSR include push, swap, and pop.</a:t>
            </a:r>
          </a:p>
          <a:p>
            <a:r>
              <a:rPr lang="en-US" sz="1600" smtClean="0"/>
              <a:t>MPLS consists of the control plane and data plane. The control plane transmits routing information and distributes labels, and the data plane forwards data.</a:t>
            </a:r>
          </a:p>
          <a:p>
            <a:r>
              <a:rPr lang="en-US" sz="1600" smtClean="0"/>
              <a:t>With the development of technologies, the advantage of MPLS in the data forwarding speed is weakened gradually, but MPLS is widely used in the VPN area due to its pros.</a:t>
            </a:r>
          </a:p>
          <a:p>
            <a:endParaRPr lang="zh-CN" altLang="en-US" sz="1600" dirty="0">
              <a:sym typeface="Huawei Sans" panose="020C0503030203020204" pitchFamily="34" charset="0"/>
            </a:endParaRPr>
          </a:p>
        </p:txBody>
      </p:sp>
    </p:spTree>
    <p:extLst>
      <p:ext uri="{BB962C8B-B14F-4D97-AF65-F5344CB8AC3E}">
        <p14:creationId xmlns:p14="http://schemas.microsoft.com/office/powerpoint/2010/main" val="157220951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type="body" sz="quarter" idx="10"/>
          </p:nvPr>
        </p:nvSpPr>
        <p:spPr bwMode="gray"/>
        <p:txBody>
          <a:bodyPr/>
          <a:lstStyle/>
          <a:p>
            <a:pPr marL="342900" indent="-342900">
              <a:buFont typeface="Wingdings" panose="05000000000000000000" pitchFamily="2" charset="2"/>
              <a:buChar char="l"/>
            </a:pPr>
            <a:r>
              <a:rPr lang="en-US" dirty="0" smtClean="0">
                <a:sym typeface="Huawei Sans" panose="020C0503030203020204" pitchFamily="34" charset="0"/>
              </a:rPr>
              <a:t>On completion of this course, you will be able to:</a:t>
            </a:r>
          </a:p>
          <a:p>
            <a:pPr lvl="1"/>
            <a:r>
              <a:rPr lang="en-US" dirty="0" smtClean="0">
                <a:sym typeface="Huawei Sans" panose="020C0503030203020204" pitchFamily="34" charset="0"/>
              </a:rPr>
              <a:t>Understand basic MPLS concepts and terms.</a:t>
            </a:r>
          </a:p>
          <a:p>
            <a:pPr lvl="1"/>
            <a:r>
              <a:rPr lang="en-US" dirty="0" smtClean="0">
                <a:sym typeface="Huawei Sans" panose="020C0503030203020204" pitchFamily="34" charset="0"/>
              </a:rPr>
              <a:t>Understand the principles of MPLS.</a:t>
            </a:r>
          </a:p>
          <a:p>
            <a:pPr lvl="1"/>
            <a:r>
              <a:rPr lang="en-US" dirty="0" smtClean="0">
                <a:sym typeface="Huawei Sans" panose="020C0503030203020204" pitchFamily="34" charset="0"/>
              </a:rPr>
              <a:t>Configure static LSPs.</a:t>
            </a:r>
          </a:p>
          <a:p>
            <a:pPr lvl="1"/>
            <a:r>
              <a:rPr lang="en-US" dirty="0" smtClean="0">
                <a:sym typeface="Huawei Sans" panose="020C0503030203020204" pitchFamily="34" charset="0"/>
              </a:rPr>
              <a:t>Describe the MPLS forwarding process.</a:t>
            </a:r>
          </a:p>
          <a:p>
            <a:endParaRPr lang="en-US" altLang="zh-CN" dirty="0" smtClean="0">
              <a:sym typeface="Huawei Sans" panose="020C0503030203020204" pitchFamily="34" charset="0"/>
            </a:endParaRPr>
          </a:p>
        </p:txBody>
      </p:sp>
    </p:spTree>
    <p:extLst>
      <p:ext uri="{BB962C8B-B14F-4D97-AF65-F5344CB8AC3E}">
        <p14:creationId xmlns:p14="http://schemas.microsoft.com/office/powerpoint/2010/main" val="1300001714"/>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67212647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bwMode="gray"/>
        <p:txBody>
          <a:bodyPr/>
          <a:lstStyle/>
          <a:p>
            <a:r>
              <a:rPr lang="en-US" b="1" dirty="0" smtClean="0">
                <a:sym typeface="Huawei Sans" panose="020C0503030203020204" pitchFamily="34" charset="0"/>
              </a:rPr>
              <a:t>MPLS Basics</a:t>
            </a:r>
          </a:p>
          <a:p>
            <a:pPr lvl="1">
              <a:buSzPct val="60000"/>
              <a:buFont typeface="Wingdings" panose="05000000000000000000" pitchFamily="2" charset="2"/>
              <a:buChar char="n"/>
            </a:pPr>
            <a:r>
              <a:rPr lang="en-US" dirty="0" smtClean="0">
                <a:sym typeface="Huawei Sans" panose="020C0503030203020204" pitchFamily="34" charset="0"/>
              </a:rPr>
              <a:t>MPLS Overview</a:t>
            </a:r>
          </a:p>
          <a:p>
            <a:pPr lvl="1"/>
            <a:r>
              <a:rPr lang="en-US" dirty="0" smtClean="0">
                <a:solidFill>
                  <a:schemeClr val="bg1">
                    <a:lumMod val="50000"/>
                  </a:schemeClr>
                </a:solidFill>
                <a:sym typeface="Huawei Sans" panose="020C0503030203020204" pitchFamily="34" charset="0"/>
              </a:rPr>
              <a:t>MPLS Terms</a:t>
            </a:r>
          </a:p>
          <a:p>
            <a:pPr lvl="1"/>
            <a:r>
              <a:rPr lang="en-US" dirty="0" smtClean="0">
                <a:solidFill>
                  <a:schemeClr val="bg1">
                    <a:lumMod val="50000"/>
                  </a:schemeClr>
                </a:solidFill>
                <a:sym typeface="Huawei Sans" panose="020C0503030203020204" pitchFamily="34" charset="0"/>
              </a:rPr>
              <a:t>MPLS Labels</a:t>
            </a:r>
          </a:p>
          <a:p>
            <a:r>
              <a:rPr lang="en-US" dirty="0" smtClean="0">
                <a:solidFill>
                  <a:schemeClr val="bg1">
                    <a:lumMod val="50000"/>
                  </a:schemeClr>
                </a:solidFill>
                <a:sym typeface="Huawei Sans" panose="020C0503030203020204" pitchFamily="34" charset="0"/>
              </a:rPr>
              <a:t>MPLS Forwarding</a:t>
            </a:r>
          </a:p>
          <a:p>
            <a:r>
              <a:rPr lang="en-US" dirty="0" smtClean="0">
                <a:solidFill>
                  <a:schemeClr val="bg1">
                    <a:lumMod val="50000"/>
                  </a:schemeClr>
                </a:solidFill>
                <a:sym typeface="Huawei Sans" panose="020C0503030203020204" pitchFamily="34" charset="0"/>
              </a:rPr>
              <a:t>Static LSP Configuration</a:t>
            </a:r>
            <a:endParaRPr lang="en-US" dirty="0">
              <a:solidFill>
                <a:schemeClr val="bg1">
                  <a:lumMod val="50000"/>
                </a:schemeClr>
              </a:solidFill>
              <a:sym typeface="Huawei Sans" panose="020C0503030203020204" pitchFamily="34" charset="0"/>
            </a:endParaRPr>
          </a:p>
        </p:txBody>
      </p:sp>
    </p:spTree>
    <p:extLst>
      <p:ext uri="{BB962C8B-B14F-4D97-AF65-F5344CB8AC3E}">
        <p14:creationId xmlns:p14="http://schemas.microsoft.com/office/powerpoint/2010/main" val="416792655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矩形 46"/>
          <p:cNvSpPr/>
          <p:nvPr/>
        </p:nvSpPr>
        <p:spPr bwMode="gray">
          <a:xfrm>
            <a:off x="6260615" y="2639501"/>
            <a:ext cx="5485297" cy="1904071"/>
          </a:xfrm>
          <a:prstGeom prst="rect">
            <a:avLst/>
          </a:prstGeom>
          <a:solidFill>
            <a:srgbClr val="FFFFFF"/>
          </a:solidFill>
          <a:ln w="12700" cap="flat" cmpd="sng" algn="ctr">
            <a:solidFill>
              <a:srgbClr val="99DFF9"/>
            </a:solid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标题 1"/>
          <p:cNvSpPr>
            <a:spLocks noGrp="1"/>
          </p:cNvSpPr>
          <p:nvPr>
            <p:ph type="title"/>
          </p:nvPr>
        </p:nvSpPr>
        <p:spPr bwMode="gray"/>
        <p:txBody>
          <a:bodyPr/>
          <a:lstStyle/>
          <a:p>
            <a:r>
              <a:rPr lang="en-US" smtClean="0">
                <a:sym typeface="Huawei Sans" panose="020C0503030203020204" pitchFamily="34" charset="0"/>
              </a:rPr>
              <a:t>Traditional IP Routing and Forwarding</a:t>
            </a:r>
            <a:endParaRPr lang="en-US" dirty="0">
              <a:sym typeface="Huawei Sans" panose="020C0503030203020204" pitchFamily="34" charset="0"/>
            </a:endParaRPr>
          </a:p>
        </p:txBody>
      </p:sp>
      <p:sp>
        <p:nvSpPr>
          <p:cNvPr id="3" name="文本占位符 2"/>
          <p:cNvSpPr>
            <a:spLocks noGrp="1"/>
          </p:cNvSpPr>
          <p:nvPr>
            <p:ph type="body" sz="quarter" idx="10"/>
          </p:nvPr>
        </p:nvSpPr>
        <p:spPr bwMode="gray">
          <a:xfrm>
            <a:off x="455612" y="1052514"/>
            <a:ext cx="11293476" cy="1497567"/>
          </a:xfrm>
        </p:spPr>
        <p:txBody>
          <a:bodyPr/>
          <a:lstStyle/>
          <a:p>
            <a:r>
              <a:rPr lang="en-US" sz="1600" dirty="0" smtClean="0">
                <a:sym typeface="Huawei Sans" panose="020C0503030203020204" pitchFamily="34" charset="0"/>
              </a:rPr>
              <a:t>Traditional IP forwarding uses the hop-by-hop forwarding mode, in which a packet is </a:t>
            </a:r>
            <a:r>
              <a:rPr lang="en-US" sz="1600" dirty="0" err="1" smtClean="0">
                <a:sym typeface="Huawei Sans" panose="020C0503030203020204" pitchFamily="34" charset="0"/>
              </a:rPr>
              <a:t>decapsulated</a:t>
            </a:r>
            <a:r>
              <a:rPr lang="en-US" sz="1600" dirty="0" smtClean="0">
                <a:sym typeface="Huawei Sans" panose="020C0503030203020204" pitchFamily="34" charset="0"/>
              </a:rPr>
              <a:t> by all routers that receive the packet. Each router needs to obtain the network layer information and search its routing table for a route based on the longest match rule. The repeated processes of </a:t>
            </a:r>
            <a:r>
              <a:rPr lang="en-US" sz="1600" dirty="0" err="1" smtClean="0">
                <a:sym typeface="Huawei Sans" panose="020C0503030203020204" pitchFamily="34" charset="0"/>
              </a:rPr>
              <a:t>decapsulating</a:t>
            </a:r>
            <a:r>
              <a:rPr lang="en-US" sz="1600" dirty="0" smtClean="0">
                <a:sym typeface="Huawei Sans" panose="020C0503030203020204" pitchFamily="34" charset="0"/>
              </a:rPr>
              <a:t> packets, searching routing tables, and re-encapsulating the packets on routers result in low forwarding performance.</a:t>
            </a:r>
          </a:p>
          <a:p>
            <a:endParaRPr lang="zh-CN" altLang="en-US" sz="1600" dirty="0">
              <a:sym typeface="Huawei Sans" panose="020C0503030203020204" pitchFamily="34" charset="0"/>
            </a:endParaRPr>
          </a:p>
        </p:txBody>
      </p:sp>
      <p:graphicFrame>
        <p:nvGraphicFramePr>
          <p:cNvPr id="136" name="表格 135"/>
          <p:cNvGraphicFramePr>
            <a:graphicFrameLocks noGrp="1"/>
          </p:cNvGraphicFramePr>
          <p:nvPr>
            <p:extLst>
              <p:ext uri="{D42A27DB-BD31-4B8C-83A1-F6EECF244321}">
                <p14:modId xmlns:p14="http://schemas.microsoft.com/office/powerpoint/2010/main" val="3983091924"/>
              </p:ext>
            </p:extLst>
          </p:nvPr>
        </p:nvGraphicFramePr>
        <p:xfrm>
          <a:off x="6340924" y="4941987"/>
          <a:ext cx="5375234" cy="1178562"/>
        </p:xfrm>
        <a:graphic>
          <a:graphicData uri="http://schemas.openxmlformats.org/drawingml/2006/table">
            <a:tbl>
              <a:tblPr/>
              <a:tblGrid>
                <a:gridCol w="1364429">
                  <a:extLst>
                    <a:ext uri="{9D8B030D-6E8A-4147-A177-3AD203B41FA5}">
                      <a16:colId xmlns="" xmlns:a16="http://schemas.microsoft.com/office/drawing/2014/main" val="20000"/>
                    </a:ext>
                  </a:extLst>
                </a:gridCol>
                <a:gridCol w="783568">
                  <a:extLst>
                    <a:ext uri="{9D8B030D-6E8A-4147-A177-3AD203B41FA5}">
                      <a16:colId xmlns="" xmlns:a16="http://schemas.microsoft.com/office/drawing/2014/main" val="20001"/>
                    </a:ext>
                  </a:extLst>
                </a:gridCol>
                <a:gridCol w="849972">
                  <a:extLst>
                    <a:ext uri="{9D8B030D-6E8A-4147-A177-3AD203B41FA5}">
                      <a16:colId xmlns="" xmlns:a16="http://schemas.microsoft.com/office/drawing/2014/main" val="20002"/>
                    </a:ext>
                  </a:extLst>
                </a:gridCol>
                <a:gridCol w="491390">
                  <a:extLst>
                    <a:ext uri="{9D8B030D-6E8A-4147-A177-3AD203B41FA5}">
                      <a16:colId xmlns="" xmlns:a16="http://schemas.microsoft.com/office/drawing/2014/main" val="20003"/>
                    </a:ext>
                  </a:extLst>
                </a:gridCol>
                <a:gridCol w="1049184">
                  <a:extLst>
                    <a:ext uri="{9D8B030D-6E8A-4147-A177-3AD203B41FA5}">
                      <a16:colId xmlns="" xmlns:a16="http://schemas.microsoft.com/office/drawing/2014/main" val="20004"/>
                    </a:ext>
                  </a:extLst>
                </a:gridCol>
                <a:gridCol w="836691">
                  <a:extLst>
                    <a:ext uri="{9D8B030D-6E8A-4147-A177-3AD203B41FA5}">
                      <a16:colId xmlns="" xmlns:a16="http://schemas.microsoft.com/office/drawing/2014/main" val="20005"/>
                    </a:ext>
                  </a:extLst>
                </a:gridCol>
              </a:tblGrid>
              <a:tr h="314961">
                <a:tc>
                  <a:txBody>
                    <a:bodyPr/>
                    <a:lstStyle/>
                    <a:p>
                      <a:pPr algn="ctr" rtl="0" fontAlgn="ctr"/>
                      <a:r>
                        <a:rPr lang="en-US" sz="1200" b="1" i="0" u="none" strike="noStrike" baseline="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Destination/Mask</a:t>
                      </a:r>
                      <a:endParaRPr lang="en-US" sz="1200" b="1" i="0" u="none" strike="noStrike" baseline="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rtl="0" fontAlgn="ctr"/>
                      <a:r>
                        <a:rPr lang="en-US" sz="1200" b="1" i="0" u="none" strike="noStrike" baseline="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Protocol</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rtl="0" fontAlgn="ctr"/>
                      <a:r>
                        <a:rPr lang="en-US" sz="1200" b="1" i="0" u="none" strike="noStrike" baseline="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Preference</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rtl="0" fontAlgn="ctr"/>
                      <a:r>
                        <a:rPr lang="en-US" sz="1200" b="1" i="0" u="none" strike="noStrike" baseline="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Cost</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rtl="0" fontAlgn="ctr"/>
                      <a:r>
                        <a:rPr lang="en-US" sz="1200" b="1" i="0" u="none" strike="noStrike" baseline="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Next Hop</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rtl="0" fontAlgn="ctr"/>
                      <a:r>
                        <a:rPr lang="en-US" sz="1200" b="1" i="0" u="none" strike="noStrike" baseline="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Interface</a:t>
                      </a:r>
                      <a:endParaRPr lang="en-US" sz="1200" b="1" i="0" u="none" strike="noStrike" baseline="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 xmlns:a16="http://schemas.microsoft.com/office/drawing/2014/main" val="10000"/>
                  </a:ext>
                </a:extLst>
              </a:tr>
              <a:tr h="287867">
                <a:tc>
                  <a:txBody>
                    <a:bodyPr/>
                    <a:lstStyle/>
                    <a:p>
                      <a:pPr algn="ctr" rtl="0" fontAlgn="ctr"/>
                      <a:r>
                        <a:rPr lang="en-US" sz="1200" b="0" i="0" u="none" strike="noStrike" baseline="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192.168.1.0/24</a:t>
                      </a:r>
                    </a:p>
                  </a:txBody>
                  <a:tcPr marL="9525" marR="9525" marT="9525"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n-US" sz="1200" b="0" i="0" u="none" strike="noStrike" baseline="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Direct</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n-US" sz="1200" b="0" i="0" u="none" strike="noStrike" baseline="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n-US" sz="1200" b="0" i="0" u="none" strike="noStrike" baseline="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n-US" sz="1200" b="0" i="0" u="none" strike="noStrike" baseline="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192.168.1.254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n-US" sz="1200" b="0" i="0" u="none" strike="noStrike" baseline="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GE0/0/0</a:t>
                      </a:r>
                    </a:p>
                  </a:txBody>
                  <a:tcPr marL="9525" marR="9525" marT="9525"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1"/>
                  </a:ext>
                </a:extLst>
              </a:tr>
              <a:tr h="287867">
                <a:tc>
                  <a:txBody>
                    <a:bodyPr/>
                    <a:lstStyle/>
                    <a:p>
                      <a:pPr algn="ctr" rtl="0" fontAlgn="ctr"/>
                      <a:r>
                        <a:rPr lang="en-US" sz="1200" b="0" i="0" u="none" strike="noStrike" baseline="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192.168.0.0/16</a:t>
                      </a:r>
                    </a:p>
                  </a:txBody>
                  <a:tcPr marL="9525" marR="9525" marT="9525"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n-US" sz="1200" b="0" i="0" u="none" strike="noStrike" baseline="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Direct</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n-US" sz="1200" b="0" i="0" u="none" strike="noStrike" baseline="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n-US" sz="1200" b="0" i="0" u="none" strike="noStrike" baseline="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n-US" sz="1200" b="0" i="0" u="none" strike="noStrike" baseline="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192.168.12.1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n-US" sz="1200" b="0" i="0" u="none" strike="noStrike" baseline="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GE0/0/2</a:t>
                      </a:r>
                    </a:p>
                  </a:txBody>
                  <a:tcPr marL="9525" marR="9525" marT="9525"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2"/>
                  </a:ext>
                </a:extLst>
              </a:tr>
              <a:tr h="287867">
                <a:tc>
                  <a:txBody>
                    <a:bodyPr/>
                    <a:lstStyle/>
                    <a:p>
                      <a:pPr algn="ctr" rtl="0" fontAlgn="ctr"/>
                      <a:r>
                        <a:rPr lang="en-US" sz="1200" b="0" i="0" u="none" strike="noStrike" baseline="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0.0.0.0/0</a:t>
                      </a:r>
                    </a:p>
                  </a:txBody>
                  <a:tcPr marL="9525" marR="9525" marT="9525"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rtl="0" fontAlgn="ctr"/>
                      <a:r>
                        <a:rPr lang="en-US" sz="1200" b="0" i="0" u="none" strike="noStrike" baseline="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Static</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rtl="0" fontAlgn="ctr"/>
                      <a:r>
                        <a:rPr lang="en-US" sz="1200" b="0" i="0" u="none" strike="noStrike" baseline="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60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rtl="0" fontAlgn="ctr"/>
                      <a:r>
                        <a:rPr lang="en-US" sz="1200" b="0" i="0" u="none" strike="noStrike" baseline="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rtl="0" fontAlgn="ctr"/>
                      <a:r>
                        <a:rPr lang="en-US" sz="1200" b="0" i="0" u="none" strike="noStrike" baseline="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192.168.12.2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rtl="0" fontAlgn="ctr"/>
                      <a:r>
                        <a:rPr lang="en-US" sz="1200" b="0" i="0" u="none" strike="noStrike" baseline="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GE0/0/2</a:t>
                      </a:r>
                    </a:p>
                  </a:txBody>
                  <a:tcPr marL="9525" marR="9525" marT="9525"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3"/>
                  </a:ext>
                </a:extLst>
              </a:tr>
            </a:tbl>
          </a:graphicData>
        </a:graphic>
      </p:graphicFrame>
      <p:grpSp>
        <p:nvGrpSpPr>
          <p:cNvPr id="43" name="组合 42"/>
          <p:cNvGrpSpPr/>
          <p:nvPr/>
        </p:nvGrpSpPr>
        <p:grpSpPr bwMode="gray">
          <a:xfrm>
            <a:off x="443556" y="2747851"/>
            <a:ext cx="5966670" cy="3173442"/>
            <a:chOff x="291385" y="1246317"/>
            <a:chExt cx="5966670" cy="3173442"/>
          </a:xfrm>
        </p:grpSpPr>
        <p:grpSp>
          <p:nvGrpSpPr>
            <p:cNvPr id="33" name="组合 32"/>
            <p:cNvGrpSpPr/>
            <p:nvPr/>
          </p:nvGrpSpPr>
          <p:grpSpPr bwMode="gray">
            <a:xfrm>
              <a:off x="438447" y="1595764"/>
              <a:ext cx="5621041" cy="2485441"/>
              <a:chOff x="438447" y="2368691"/>
              <a:chExt cx="5621041" cy="2485441"/>
            </a:xfrm>
          </p:grpSpPr>
          <p:pic>
            <p:nvPicPr>
              <p:cNvPr id="4" name="图片 3"/>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923272" y="4411332"/>
                <a:ext cx="540000" cy="442800"/>
              </a:xfrm>
              <a:prstGeom prst="rect">
                <a:avLst/>
              </a:prstGeom>
            </p:spPr>
          </p:pic>
          <p:pic>
            <p:nvPicPr>
              <p:cNvPr id="5" name="图片 4"/>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933186" y="2620566"/>
                <a:ext cx="540000" cy="442800"/>
              </a:xfrm>
              <a:prstGeom prst="rect">
                <a:avLst/>
              </a:prstGeom>
            </p:spPr>
          </p:pic>
          <p:pic>
            <p:nvPicPr>
              <p:cNvPr id="6" name="图片 5"/>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670440" y="3519854"/>
                <a:ext cx="540000" cy="442800"/>
              </a:xfrm>
              <a:prstGeom prst="rect">
                <a:avLst/>
              </a:prstGeom>
            </p:spPr>
          </p:pic>
          <p:pic>
            <p:nvPicPr>
              <p:cNvPr id="7" name="图片 6"/>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207140" y="3494938"/>
                <a:ext cx="540000" cy="442800"/>
              </a:xfrm>
              <a:prstGeom prst="rect">
                <a:avLst/>
              </a:prstGeom>
            </p:spPr>
          </p:pic>
          <p:pic>
            <p:nvPicPr>
              <p:cNvPr id="8" name="图片 7"/>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46088" y="3519854"/>
                <a:ext cx="540000" cy="442800"/>
              </a:xfrm>
              <a:prstGeom prst="rect">
                <a:avLst/>
              </a:prstGeom>
            </p:spPr>
          </p:pic>
          <p:pic>
            <p:nvPicPr>
              <p:cNvPr id="9" name="图片 8"/>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519488" y="3494938"/>
                <a:ext cx="540000" cy="442800"/>
              </a:xfrm>
              <a:prstGeom prst="rect">
                <a:avLst/>
              </a:prstGeom>
            </p:spPr>
          </p:pic>
          <p:cxnSp>
            <p:nvCxnSpPr>
              <p:cNvPr id="11" name="直接连接符 10"/>
              <p:cNvCxnSpPr>
                <a:stCxn id="6" idx="1"/>
                <a:endCxn id="8" idx="3"/>
              </p:cNvCxnSpPr>
              <p:nvPr/>
            </p:nvCxnSpPr>
            <p:spPr bwMode="gray">
              <a:xfrm flipH="1">
                <a:off x="986088" y="3741254"/>
                <a:ext cx="684352" cy="0"/>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a:stCxn id="5" idx="1"/>
                <a:endCxn id="6" idx="0"/>
              </p:cNvCxnSpPr>
              <p:nvPr/>
            </p:nvCxnSpPr>
            <p:spPr bwMode="gray">
              <a:xfrm flipH="1">
                <a:off x="1940440" y="2841966"/>
                <a:ext cx="992746" cy="677888"/>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a:stCxn id="6" idx="2"/>
                <a:endCxn id="4" idx="1"/>
              </p:cNvCxnSpPr>
              <p:nvPr/>
            </p:nvCxnSpPr>
            <p:spPr bwMode="gray">
              <a:xfrm>
                <a:off x="1940440" y="3962654"/>
                <a:ext cx="982832" cy="670078"/>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a:stCxn id="5" idx="3"/>
                <a:endCxn id="7" idx="0"/>
              </p:cNvCxnSpPr>
              <p:nvPr/>
            </p:nvCxnSpPr>
            <p:spPr bwMode="gray">
              <a:xfrm>
                <a:off x="3473186" y="2841966"/>
                <a:ext cx="1003954" cy="652972"/>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a:stCxn id="4" idx="3"/>
                <a:endCxn id="7" idx="2"/>
              </p:cNvCxnSpPr>
              <p:nvPr/>
            </p:nvCxnSpPr>
            <p:spPr bwMode="gray">
              <a:xfrm flipV="1">
                <a:off x="3463272" y="3937738"/>
                <a:ext cx="1013868" cy="694994"/>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a:stCxn id="7" idx="3"/>
                <a:endCxn id="9" idx="1"/>
              </p:cNvCxnSpPr>
              <p:nvPr/>
            </p:nvCxnSpPr>
            <p:spPr bwMode="gray">
              <a:xfrm>
                <a:off x="4747140" y="3716338"/>
                <a:ext cx="772348" cy="0"/>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pic>
            <p:nvPicPr>
              <p:cNvPr id="25" name="图片 24" descr="PC.png"/>
              <p:cNvPicPr>
                <a:picLocks noChangeAspect="1"/>
              </p:cNvPicPr>
              <p:nvPr/>
            </p:nvPicPr>
            <p:blipFill>
              <a:blip r:embed="rId4" cstate="print"/>
              <a:stretch>
                <a:fillRect/>
              </a:stretch>
            </p:blipFill>
            <p:spPr bwMode="gray">
              <a:xfrm>
                <a:off x="438447" y="2368691"/>
                <a:ext cx="539063" cy="414000"/>
              </a:xfrm>
              <a:prstGeom prst="rect">
                <a:avLst/>
              </a:prstGeom>
            </p:spPr>
          </p:pic>
          <p:pic>
            <p:nvPicPr>
              <p:cNvPr id="26" name="图片 25" descr="PC.png"/>
              <p:cNvPicPr>
                <a:picLocks noChangeAspect="1"/>
              </p:cNvPicPr>
              <p:nvPr/>
            </p:nvPicPr>
            <p:blipFill>
              <a:blip r:embed="rId4" cstate="print"/>
              <a:stretch>
                <a:fillRect/>
              </a:stretch>
            </p:blipFill>
            <p:spPr bwMode="gray">
              <a:xfrm>
                <a:off x="5519488" y="2375654"/>
                <a:ext cx="539063" cy="414000"/>
              </a:xfrm>
              <a:prstGeom prst="rect">
                <a:avLst/>
              </a:prstGeom>
            </p:spPr>
          </p:pic>
          <p:cxnSp>
            <p:nvCxnSpPr>
              <p:cNvPr id="28" name="直接连接符 27"/>
              <p:cNvCxnSpPr>
                <a:stCxn id="25" idx="2"/>
                <a:endCxn id="8" idx="0"/>
              </p:cNvCxnSpPr>
              <p:nvPr/>
            </p:nvCxnSpPr>
            <p:spPr bwMode="gray">
              <a:xfrm>
                <a:off x="707979" y="2782691"/>
                <a:ext cx="8109" cy="737163"/>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a:stCxn id="26" idx="2"/>
                <a:endCxn id="9" idx="0"/>
              </p:cNvCxnSpPr>
              <p:nvPr/>
            </p:nvCxnSpPr>
            <p:spPr bwMode="gray">
              <a:xfrm>
                <a:off x="5789020" y="2789654"/>
                <a:ext cx="468" cy="705284"/>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grpSp>
        <p:sp>
          <p:nvSpPr>
            <p:cNvPr id="35" name="文本框 34"/>
            <p:cNvSpPr txBox="1"/>
            <p:nvPr/>
          </p:nvSpPr>
          <p:spPr bwMode="gray">
            <a:xfrm>
              <a:off x="509375" y="3185167"/>
              <a:ext cx="436338" cy="338554"/>
            </a:xfrm>
            <a:prstGeom prst="rect">
              <a:avLst/>
            </a:prstGeom>
            <a:noFill/>
          </p:spPr>
          <p:txBody>
            <a:bodyPr wrap="square" rtlCol="0">
              <a:noAutofit/>
            </a:bodyPr>
            <a:lstStyle/>
            <a:p>
              <a:pPr fontAlgn="ctr"/>
              <a:r>
                <a:rPr lang="en-US" sz="1600" b="1" dirty="0">
                  <a:latin typeface="Huawei Sans" panose="020C0503030203020204" pitchFamily="34" charset="0"/>
                  <a:ea typeface="方正兰亭黑简体" panose="02000000000000000000" pitchFamily="2" charset="-122"/>
                  <a:sym typeface="Huawei Sans" panose="020C0503030203020204" pitchFamily="34" charset="0"/>
                </a:rPr>
                <a:t>R1</a:t>
              </a:r>
            </a:p>
          </p:txBody>
        </p:sp>
        <p:sp>
          <p:nvSpPr>
            <p:cNvPr id="36" name="文本框 35"/>
            <p:cNvSpPr txBox="1"/>
            <p:nvPr/>
          </p:nvSpPr>
          <p:spPr bwMode="gray">
            <a:xfrm>
              <a:off x="1681896" y="3185167"/>
              <a:ext cx="436338" cy="338554"/>
            </a:xfrm>
            <a:prstGeom prst="rect">
              <a:avLst/>
            </a:prstGeom>
            <a:noFill/>
          </p:spPr>
          <p:txBody>
            <a:bodyPr wrap="square" rtlCol="0">
              <a:noAutofit/>
            </a:bodyPr>
            <a:lstStyle/>
            <a:p>
              <a:pPr fontAlgn="ctr"/>
              <a:r>
                <a:rPr lang="en-US" sz="1600" b="1" dirty="0">
                  <a:latin typeface="Huawei Sans" panose="020C0503030203020204" pitchFamily="34" charset="0"/>
                  <a:ea typeface="方正兰亭黑简体" panose="02000000000000000000" pitchFamily="2" charset="-122"/>
                  <a:sym typeface="Huawei Sans" panose="020C0503030203020204" pitchFamily="34" charset="0"/>
                </a:rPr>
                <a:t>R2</a:t>
              </a:r>
            </a:p>
          </p:txBody>
        </p:sp>
        <p:sp>
          <p:nvSpPr>
            <p:cNvPr id="37" name="文本框 36"/>
            <p:cNvSpPr txBox="1"/>
            <p:nvPr/>
          </p:nvSpPr>
          <p:spPr bwMode="gray">
            <a:xfrm>
              <a:off x="4310802" y="3173754"/>
              <a:ext cx="436338" cy="338554"/>
            </a:xfrm>
            <a:prstGeom prst="rect">
              <a:avLst/>
            </a:prstGeom>
            <a:noFill/>
          </p:spPr>
          <p:txBody>
            <a:bodyPr wrap="square" rtlCol="0">
              <a:noAutofit/>
            </a:bodyPr>
            <a:lstStyle/>
            <a:p>
              <a:pPr fontAlgn="ctr"/>
              <a:r>
                <a:rPr lang="en-US" sz="1600" b="1" dirty="0">
                  <a:latin typeface="Huawei Sans" panose="020C0503030203020204" pitchFamily="34" charset="0"/>
                  <a:ea typeface="方正兰亭黑简体" panose="02000000000000000000" pitchFamily="2" charset="-122"/>
                  <a:sym typeface="Huawei Sans" panose="020C0503030203020204" pitchFamily="34" charset="0"/>
                </a:rPr>
                <a:t>R5</a:t>
              </a:r>
            </a:p>
          </p:txBody>
        </p:sp>
        <p:sp>
          <p:nvSpPr>
            <p:cNvPr id="38" name="文本框 37"/>
            <p:cNvSpPr txBox="1"/>
            <p:nvPr/>
          </p:nvSpPr>
          <p:spPr bwMode="gray">
            <a:xfrm>
              <a:off x="5556000" y="3185167"/>
              <a:ext cx="436338" cy="338554"/>
            </a:xfrm>
            <a:prstGeom prst="rect">
              <a:avLst/>
            </a:prstGeom>
            <a:noFill/>
          </p:spPr>
          <p:txBody>
            <a:bodyPr wrap="square" rtlCol="0">
              <a:noAutofit/>
            </a:bodyPr>
            <a:lstStyle/>
            <a:p>
              <a:pPr fontAlgn="ctr"/>
              <a:r>
                <a:rPr lang="en-US" sz="1600" b="1" dirty="0">
                  <a:latin typeface="Huawei Sans" panose="020C0503030203020204" pitchFamily="34" charset="0"/>
                  <a:ea typeface="方正兰亭黑简体" panose="02000000000000000000" pitchFamily="2" charset="-122"/>
                  <a:sym typeface="Huawei Sans" panose="020C0503030203020204" pitchFamily="34" charset="0"/>
                </a:rPr>
                <a:t>R6</a:t>
              </a:r>
            </a:p>
          </p:txBody>
        </p:sp>
        <p:sp>
          <p:nvSpPr>
            <p:cNvPr id="39" name="文本框 38"/>
            <p:cNvSpPr txBox="1"/>
            <p:nvPr/>
          </p:nvSpPr>
          <p:spPr bwMode="gray">
            <a:xfrm>
              <a:off x="2969698" y="2290439"/>
              <a:ext cx="436338" cy="338554"/>
            </a:xfrm>
            <a:prstGeom prst="rect">
              <a:avLst/>
            </a:prstGeom>
            <a:noFill/>
          </p:spPr>
          <p:txBody>
            <a:bodyPr wrap="square" rtlCol="0">
              <a:noAutofit/>
            </a:bodyPr>
            <a:lstStyle/>
            <a:p>
              <a:pPr fontAlgn="ctr"/>
              <a:r>
                <a:rPr lang="en-US" sz="1600" b="1" dirty="0">
                  <a:latin typeface="Huawei Sans" panose="020C0503030203020204" pitchFamily="34" charset="0"/>
                  <a:ea typeface="方正兰亭黑简体" panose="02000000000000000000" pitchFamily="2" charset="-122"/>
                  <a:sym typeface="Huawei Sans" panose="020C0503030203020204" pitchFamily="34" charset="0"/>
                </a:rPr>
                <a:t>R3</a:t>
              </a:r>
            </a:p>
          </p:txBody>
        </p:sp>
        <p:sp>
          <p:nvSpPr>
            <p:cNvPr id="40" name="文本框 39"/>
            <p:cNvSpPr txBox="1"/>
            <p:nvPr/>
          </p:nvSpPr>
          <p:spPr bwMode="gray">
            <a:xfrm>
              <a:off x="2985017" y="4081205"/>
              <a:ext cx="436338" cy="338554"/>
            </a:xfrm>
            <a:prstGeom prst="rect">
              <a:avLst/>
            </a:prstGeom>
            <a:noFill/>
          </p:spPr>
          <p:txBody>
            <a:bodyPr wrap="square" rtlCol="0">
              <a:noAutofit/>
            </a:bodyPr>
            <a:lstStyle/>
            <a:p>
              <a:pPr fontAlgn="ctr"/>
              <a:r>
                <a:rPr lang="en-US" sz="1600" b="1" dirty="0">
                  <a:latin typeface="Huawei Sans" panose="020C0503030203020204" pitchFamily="34" charset="0"/>
                  <a:ea typeface="方正兰亭黑简体" panose="02000000000000000000" pitchFamily="2" charset="-122"/>
                  <a:sym typeface="Huawei Sans" panose="020C0503030203020204" pitchFamily="34" charset="0"/>
                </a:rPr>
                <a:t>R4</a:t>
              </a:r>
            </a:p>
          </p:txBody>
        </p:sp>
        <p:sp>
          <p:nvSpPr>
            <p:cNvPr id="41" name="文本框 40"/>
            <p:cNvSpPr txBox="1"/>
            <p:nvPr/>
          </p:nvSpPr>
          <p:spPr bwMode="gray">
            <a:xfrm>
              <a:off x="291385" y="1246317"/>
              <a:ext cx="1686899" cy="276999"/>
            </a:xfrm>
            <a:prstGeom prst="rect">
              <a:avLst/>
            </a:prstGeom>
            <a:noFill/>
          </p:spPr>
          <p:txBody>
            <a:bodyPr wrap="square" rtlCol="0">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PC1: 192.168.1.1/24</a:t>
              </a:r>
            </a:p>
          </p:txBody>
        </p:sp>
        <p:sp>
          <p:nvSpPr>
            <p:cNvPr id="42" name="文本框 41"/>
            <p:cNvSpPr txBox="1"/>
            <p:nvPr/>
          </p:nvSpPr>
          <p:spPr bwMode="gray">
            <a:xfrm>
              <a:off x="4588476" y="1312306"/>
              <a:ext cx="1669579" cy="276999"/>
            </a:xfrm>
            <a:prstGeom prst="rect">
              <a:avLst/>
            </a:prstGeom>
            <a:noFill/>
          </p:spPr>
          <p:txBody>
            <a:bodyPr wrap="square" rtlCol="0">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PC2: 192.168.2.1/24</a:t>
              </a:r>
            </a:p>
          </p:txBody>
        </p:sp>
      </p:grpSp>
      <p:cxnSp>
        <p:nvCxnSpPr>
          <p:cNvPr id="60" name="直接连接符 59">
            <a:extLst>
              <a:ext uri="{FF2B5EF4-FFF2-40B4-BE49-F238E27FC236}">
                <a16:creationId xmlns="" xmlns:a16="http://schemas.microsoft.com/office/drawing/2014/main" id="{2FB084DC-7F7C-4D00-B92D-0FB134D905C1}"/>
              </a:ext>
            </a:extLst>
          </p:cNvPr>
          <p:cNvCxnSpPr>
            <a:cxnSpLocks/>
          </p:cNvCxnSpPr>
          <p:nvPr/>
        </p:nvCxnSpPr>
        <p:spPr bwMode="gray">
          <a:xfrm flipV="1">
            <a:off x="2039535" y="3518261"/>
            <a:ext cx="949488" cy="651443"/>
          </a:xfrm>
          <a:prstGeom prst="line">
            <a:avLst/>
          </a:prstGeom>
          <a:ln w="25400">
            <a:solidFill>
              <a:srgbClr val="EC7061"/>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64" name="直接连接符 63">
            <a:extLst>
              <a:ext uri="{FF2B5EF4-FFF2-40B4-BE49-F238E27FC236}">
                <a16:creationId xmlns="" xmlns:a16="http://schemas.microsoft.com/office/drawing/2014/main" id="{2FB084DC-7F7C-4D00-B92D-0FB134D905C1}"/>
              </a:ext>
            </a:extLst>
          </p:cNvPr>
          <p:cNvCxnSpPr>
            <a:cxnSpLocks/>
          </p:cNvCxnSpPr>
          <p:nvPr/>
        </p:nvCxnSpPr>
        <p:spPr bwMode="gray">
          <a:xfrm>
            <a:off x="1172160" y="4332175"/>
            <a:ext cx="631067" cy="1"/>
          </a:xfrm>
          <a:prstGeom prst="line">
            <a:avLst/>
          </a:prstGeom>
          <a:ln w="25400">
            <a:solidFill>
              <a:srgbClr val="EC7061"/>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65" name="直接连接符 64">
            <a:extLst>
              <a:ext uri="{FF2B5EF4-FFF2-40B4-BE49-F238E27FC236}">
                <a16:creationId xmlns="" xmlns:a16="http://schemas.microsoft.com/office/drawing/2014/main" id="{2FB084DC-7F7C-4D00-B92D-0FB134D905C1}"/>
              </a:ext>
            </a:extLst>
          </p:cNvPr>
          <p:cNvCxnSpPr>
            <a:cxnSpLocks/>
          </p:cNvCxnSpPr>
          <p:nvPr/>
        </p:nvCxnSpPr>
        <p:spPr bwMode="gray">
          <a:xfrm>
            <a:off x="942976" y="3580992"/>
            <a:ext cx="575" cy="588712"/>
          </a:xfrm>
          <a:prstGeom prst="line">
            <a:avLst/>
          </a:prstGeom>
          <a:ln w="25400">
            <a:solidFill>
              <a:srgbClr val="EC7061"/>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120" name="直接连接符 119">
            <a:extLst>
              <a:ext uri="{FF2B5EF4-FFF2-40B4-BE49-F238E27FC236}">
                <a16:creationId xmlns="" xmlns:a16="http://schemas.microsoft.com/office/drawing/2014/main" id="{2FB084DC-7F7C-4D00-B92D-0FB134D905C1}"/>
              </a:ext>
            </a:extLst>
          </p:cNvPr>
          <p:cNvCxnSpPr>
            <a:cxnSpLocks/>
          </p:cNvCxnSpPr>
          <p:nvPr/>
        </p:nvCxnSpPr>
        <p:spPr bwMode="gray">
          <a:xfrm>
            <a:off x="3696449" y="3476175"/>
            <a:ext cx="1023645" cy="673218"/>
          </a:xfrm>
          <a:prstGeom prst="line">
            <a:avLst/>
          </a:prstGeom>
          <a:ln w="25400">
            <a:solidFill>
              <a:srgbClr val="EC7061"/>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121" name="直接连接符 120">
            <a:extLst>
              <a:ext uri="{FF2B5EF4-FFF2-40B4-BE49-F238E27FC236}">
                <a16:creationId xmlns="" xmlns:a16="http://schemas.microsoft.com/office/drawing/2014/main" id="{2FB084DC-7F7C-4D00-B92D-0FB134D905C1}"/>
              </a:ext>
            </a:extLst>
          </p:cNvPr>
          <p:cNvCxnSpPr>
            <a:cxnSpLocks/>
          </p:cNvCxnSpPr>
          <p:nvPr/>
        </p:nvCxnSpPr>
        <p:spPr bwMode="gray">
          <a:xfrm flipH="1" flipV="1">
            <a:off x="5871447" y="3591350"/>
            <a:ext cx="1" cy="566986"/>
          </a:xfrm>
          <a:prstGeom prst="line">
            <a:avLst/>
          </a:prstGeom>
          <a:ln w="25400">
            <a:solidFill>
              <a:srgbClr val="EC7061"/>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122" name="直接连接符 121">
            <a:extLst>
              <a:ext uri="{FF2B5EF4-FFF2-40B4-BE49-F238E27FC236}">
                <a16:creationId xmlns="" xmlns:a16="http://schemas.microsoft.com/office/drawing/2014/main" id="{2FB084DC-7F7C-4D00-B92D-0FB134D905C1}"/>
              </a:ext>
            </a:extLst>
          </p:cNvPr>
          <p:cNvCxnSpPr>
            <a:cxnSpLocks/>
          </p:cNvCxnSpPr>
          <p:nvPr/>
        </p:nvCxnSpPr>
        <p:spPr bwMode="gray">
          <a:xfrm flipV="1">
            <a:off x="4930511" y="4310144"/>
            <a:ext cx="693615" cy="4533"/>
          </a:xfrm>
          <a:prstGeom prst="line">
            <a:avLst/>
          </a:prstGeom>
          <a:ln w="25400">
            <a:solidFill>
              <a:srgbClr val="EC7061"/>
            </a:solidFill>
            <a:prstDash val="sysDash"/>
            <a:tailEnd type="triangle"/>
          </a:ln>
        </p:spPr>
        <p:style>
          <a:lnRef idx="1">
            <a:schemeClr val="accent1"/>
          </a:lnRef>
          <a:fillRef idx="0">
            <a:schemeClr val="accent1"/>
          </a:fillRef>
          <a:effectRef idx="0">
            <a:schemeClr val="accent1"/>
          </a:effectRef>
          <a:fontRef idx="minor">
            <a:schemeClr val="tx1"/>
          </a:fontRef>
        </p:style>
      </p:cxnSp>
      <p:sp>
        <p:nvSpPr>
          <p:cNvPr id="135" name="文本框 134"/>
          <p:cNvSpPr txBox="1"/>
          <p:nvPr/>
        </p:nvSpPr>
        <p:spPr bwMode="gray">
          <a:xfrm>
            <a:off x="3078412" y="4255543"/>
            <a:ext cx="546945" cy="369332"/>
          </a:xfrm>
          <a:prstGeom prst="rect">
            <a:avLst/>
          </a:prstGeom>
          <a:noFill/>
        </p:spPr>
        <p:txBody>
          <a:bodyPr wrap="square" rtlCol="0">
            <a:noAutofit/>
          </a:bodyPr>
          <a:lstStyle/>
          <a:p>
            <a:pPr fontAlgn="ctr"/>
            <a:r>
              <a:rPr lang="en-US" dirty="0">
                <a:latin typeface="Huawei Sans" panose="020C0503030203020204" pitchFamily="34" charset="0"/>
                <a:ea typeface="方正兰亭黑简体" panose="02000000000000000000" pitchFamily="2" charset="-122"/>
                <a:sym typeface="Huawei Sans" panose="020C0503030203020204" pitchFamily="34" charset="0"/>
              </a:rPr>
              <a:t>IGP</a:t>
            </a:r>
          </a:p>
        </p:txBody>
      </p:sp>
      <p:sp>
        <p:nvSpPr>
          <p:cNvPr id="138" name="文本框 137"/>
          <p:cNvSpPr txBox="1"/>
          <p:nvPr/>
        </p:nvSpPr>
        <p:spPr bwMode="gray">
          <a:xfrm>
            <a:off x="1085422" y="4455953"/>
            <a:ext cx="756938" cy="276999"/>
          </a:xfrm>
          <a:prstGeom prst="rect">
            <a:avLst/>
          </a:prstGeom>
          <a:noFill/>
        </p:spPr>
        <p:txBody>
          <a:bodyPr wrap="square" rtlCol="0">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GE0/0/2</a:t>
            </a:r>
          </a:p>
        </p:txBody>
      </p:sp>
      <p:sp>
        <p:nvSpPr>
          <p:cNvPr id="139" name="文本框 138"/>
          <p:cNvSpPr txBox="1"/>
          <p:nvPr/>
        </p:nvSpPr>
        <p:spPr bwMode="gray">
          <a:xfrm>
            <a:off x="6271287" y="4583121"/>
            <a:ext cx="3098956"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R1 routing table</a:t>
            </a:r>
          </a:p>
        </p:txBody>
      </p:sp>
      <p:sp>
        <p:nvSpPr>
          <p:cNvPr id="61" name="文本占位符 2">
            <a:extLst>
              <a:ext uri="{FF2B5EF4-FFF2-40B4-BE49-F238E27FC236}">
                <a16:creationId xmlns="" xmlns:a16="http://schemas.microsoft.com/office/drawing/2014/main" id="{C2014A18-2693-4B31-B182-541A4994E3DC}"/>
              </a:ext>
            </a:extLst>
          </p:cNvPr>
          <p:cNvSpPr txBox="1">
            <a:spLocks/>
          </p:cNvSpPr>
          <p:nvPr/>
        </p:nvSpPr>
        <p:spPr bwMode="gray">
          <a:xfrm>
            <a:off x="6350796" y="2630075"/>
            <a:ext cx="5289566" cy="1904072"/>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mn-lt"/>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marL="0" indent="0" algn="l" fontAlgn="ctr">
              <a:lnSpc>
                <a:spcPct val="100000"/>
              </a:lnSpc>
              <a:spcBef>
                <a:spcPts val="600"/>
              </a:spcBef>
              <a:buNone/>
            </a:pPr>
            <a:r>
              <a:rPr lang="en-US" sz="1600" dirty="0">
                <a:latin typeface="Huawei Sans" panose="020C0503030203020204" pitchFamily="34" charset="0"/>
                <a:ea typeface="方正兰亭黑简体" panose="02000000000000000000" pitchFamily="2" charset="-122"/>
                <a:sym typeface="Huawei Sans" panose="020C0503030203020204" pitchFamily="34" charset="0"/>
              </a:rPr>
              <a:t>Characteristics of traditional IP routing and forwarding:</a:t>
            </a:r>
          </a:p>
          <a:p>
            <a:pPr algn="l" fontAlgn="ctr">
              <a:lnSpc>
                <a:spcPct val="100000"/>
              </a:lnSpc>
              <a:spcBef>
                <a:spcPts val="600"/>
              </a:spcBef>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All routers need to know the network-wide routes.</a:t>
            </a:r>
          </a:p>
          <a:p>
            <a:pPr algn="l" fontAlgn="ctr">
              <a:lnSpc>
                <a:spcPct val="100000"/>
              </a:lnSpc>
              <a:spcBef>
                <a:spcPts val="600"/>
              </a:spcBef>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The length of an IP header is not fixed, and the processing efficiency is low.</a:t>
            </a:r>
          </a:p>
          <a:p>
            <a:pPr algn="l" fontAlgn="ctr">
              <a:lnSpc>
                <a:spcPct val="100000"/>
              </a:lnSpc>
              <a:spcBef>
                <a:spcPts val="600"/>
              </a:spcBef>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Traditional IP forwarding is connectionless and cannot provide good end-to-end QoS guarantee.</a:t>
            </a:r>
          </a:p>
        </p:txBody>
      </p:sp>
      <p:graphicFrame>
        <p:nvGraphicFramePr>
          <p:cNvPr id="15" name="表格 14"/>
          <p:cNvGraphicFramePr>
            <a:graphicFrameLocks noGrp="1"/>
          </p:cNvGraphicFramePr>
          <p:nvPr>
            <p:extLst>
              <p:ext uri="{D42A27DB-BD31-4B8C-83A1-F6EECF244321}">
                <p14:modId xmlns:p14="http://schemas.microsoft.com/office/powerpoint/2010/main" val="2891468814"/>
              </p:ext>
            </p:extLst>
          </p:nvPr>
        </p:nvGraphicFramePr>
        <p:xfrm>
          <a:off x="1077807" y="3667940"/>
          <a:ext cx="659888" cy="475312"/>
        </p:xfrm>
        <a:graphic>
          <a:graphicData uri="http://schemas.openxmlformats.org/drawingml/2006/table">
            <a:tbl>
              <a:tblPr firstRow="1" bandRow="1">
                <a:tableStyleId>{7E9639D4-E3E2-4D34-9284-5A2195B3D0D7}</a:tableStyleId>
              </a:tblPr>
              <a:tblGrid>
                <a:gridCol w="659888">
                  <a:extLst>
                    <a:ext uri="{9D8B030D-6E8A-4147-A177-3AD203B41FA5}">
                      <a16:colId xmlns="" xmlns:a16="http://schemas.microsoft.com/office/drawing/2014/main" val="20000"/>
                    </a:ext>
                  </a:extLst>
                </a:gridCol>
              </a:tblGrid>
              <a:tr h="237656">
                <a:tc>
                  <a:txBody>
                    <a:bodyPr/>
                    <a:lstStyle/>
                    <a:p>
                      <a:pPr algn="ctr" fontAlgn="ctr"/>
                      <a:r>
                        <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IP header</a:t>
                      </a:r>
                    </a:p>
                  </a:txBody>
                  <a:tcPr marL="0" marR="0" marT="0" marB="0">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0"/>
                  </a:ext>
                </a:extLst>
              </a:tr>
              <a:tr h="237656">
                <a:tc>
                  <a:txBody>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Data</a:t>
                      </a:r>
                    </a:p>
                  </a:txBody>
                  <a:tcPr marL="0" marR="0" marT="0" marB="0">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1"/>
                  </a:ext>
                </a:extLst>
              </a:tr>
            </a:tbl>
          </a:graphicData>
        </a:graphic>
      </p:graphicFrame>
      <p:graphicFrame>
        <p:nvGraphicFramePr>
          <p:cNvPr id="62" name="表格 61"/>
          <p:cNvGraphicFramePr>
            <a:graphicFrameLocks noGrp="1"/>
          </p:cNvGraphicFramePr>
          <p:nvPr>
            <p:extLst>
              <p:ext uri="{D42A27DB-BD31-4B8C-83A1-F6EECF244321}">
                <p14:modId xmlns:p14="http://schemas.microsoft.com/office/powerpoint/2010/main" val="2603580200"/>
              </p:ext>
            </p:extLst>
          </p:nvPr>
        </p:nvGraphicFramePr>
        <p:xfrm>
          <a:off x="1897167" y="3231404"/>
          <a:ext cx="659888" cy="475312"/>
        </p:xfrm>
        <a:graphic>
          <a:graphicData uri="http://schemas.openxmlformats.org/drawingml/2006/table">
            <a:tbl>
              <a:tblPr firstRow="1" bandRow="1">
                <a:tableStyleId>{7E9639D4-E3E2-4D34-9284-5A2195B3D0D7}</a:tableStyleId>
              </a:tblPr>
              <a:tblGrid>
                <a:gridCol w="659888">
                  <a:extLst>
                    <a:ext uri="{9D8B030D-6E8A-4147-A177-3AD203B41FA5}">
                      <a16:colId xmlns="" xmlns:a16="http://schemas.microsoft.com/office/drawing/2014/main" val="20000"/>
                    </a:ext>
                  </a:extLst>
                </a:gridCol>
              </a:tblGrid>
              <a:tr h="237656">
                <a:tc>
                  <a:txBody>
                    <a:bodyPr/>
                    <a:lstStyle/>
                    <a:p>
                      <a:pPr algn="ctr" fontAlgn="ctr"/>
                      <a:r>
                        <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IP header</a:t>
                      </a:r>
                    </a:p>
                  </a:txBody>
                  <a:tcPr marL="0" marR="0" marT="0" marB="0">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noFill/>
                  </a:tcPr>
                </a:tc>
                <a:extLst>
                  <a:ext uri="{0D108BD9-81ED-4DB2-BD59-A6C34878D82A}">
                    <a16:rowId xmlns="" xmlns:a16="http://schemas.microsoft.com/office/drawing/2014/main" val="10000"/>
                  </a:ext>
                </a:extLst>
              </a:tr>
              <a:tr h="237656">
                <a:tc>
                  <a:txBody>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Data</a:t>
                      </a:r>
                    </a:p>
                  </a:txBody>
                  <a:tcPr marL="0" marR="0" marT="0" marB="0">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noFill/>
                  </a:tcPr>
                </a:tc>
                <a:extLst>
                  <a:ext uri="{0D108BD9-81ED-4DB2-BD59-A6C34878D82A}">
                    <a16:rowId xmlns="" xmlns:a16="http://schemas.microsoft.com/office/drawing/2014/main" val="10001"/>
                  </a:ext>
                </a:extLst>
              </a:tr>
            </a:tbl>
          </a:graphicData>
        </a:graphic>
      </p:graphicFrame>
      <p:graphicFrame>
        <p:nvGraphicFramePr>
          <p:cNvPr id="63" name="表格 62"/>
          <p:cNvGraphicFramePr>
            <a:graphicFrameLocks noGrp="1"/>
          </p:cNvGraphicFramePr>
          <p:nvPr>
            <p:extLst>
              <p:ext uri="{D42A27DB-BD31-4B8C-83A1-F6EECF244321}">
                <p14:modId xmlns:p14="http://schemas.microsoft.com/office/powerpoint/2010/main" val="3802895143"/>
              </p:ext>
            </p:extLst>
          </p:nvPr>
        </p:nvGraphicFramePr>
        <p:xfrm>
          <a:off x="3021940" y="2774377"/>
          <a:ext cx="659888" cy="475312"/>
        </p:xfrm>
        <a:graphic>
          <a:graphicData uri="http://schemas.openxmlformats.org/drawingml/2006/table">
            <a:tbl>
              <a:tblPr firstRow="1" bandRow="1">
                <a:tableStyleId>{7E9639D4-E3E2-4D34-9284-5A2195B3D0D7}</a:tableStyleId>
              </a:tblPr>
              <a:tblGrid>
                <a:gridCol w="659888">
                  <a:extLst>
                    <a:ext uri="{9D8B030D-6E8A-4147-A177-3AD203B41FA5}">
                      <a16:colId xmlns="" xmlns:a16="http://schemas.microsoft.com/office/drawing/2014/main" val="20000"/>
                    </a:ext>
                  </a:extLst>
                </a:gridCol>
              </a:tblGrid>
              <a:tr h="237656">
                <a:tc>
                  <a:txBody>
                    <a:bodyPr/>
                    <a:lstStyle/>
                    <a:p>
                      <a:pPr algn="ctr" fontAlgn="ctr"/>
                      <a:r>
                        <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IP header</a:t>
                      </a:r>
                    </a:p>
                  </a:txBody>
                  <a:tcPr marL="0" marR="0" marT="0" marB="0">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noFill/>
                  </a:tcPr>
                </a:tc>
                <a:extLst>
                  <a:ext uri="{0D108BD9-81ED-4DB2-BD59-A6C34878D82A}">
                    <a16:rowId xmlns="" xmlns:a16="http://schemas.microsoft.com/office/drawing/2014/main" val="10000"/>
                  </a:ext>
                </a:extLst>
              </a:tr>
              <a:tr h="237656">
                <a:tc>
                  <a:txBody>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Data</a:t>
                      </a:r>
                    </a:p>
                  </a:txBody>
                  <a:tcPr marL="0" marR="0" marT="0" marB="0">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noFill/>
                  </a:tcPr>
                </a:tc>
                <a:extLst>
                  <a:ext uri="{0D108BD9-81ED-4DB2-BD59-A6C34878D82A}">
                    <a16:rowId xmlns="" xmlns:a16="http://schemas.microsoft.com/office/drawing/2014/main" val="10001"/>
                  </a:ext>
                </a:extLst>
              </a:tr>
            </a:tbl>
          </a:graphicData>
        </a:graphic>
      </p:graphicFrame>
      <p:graphicFrame>
        <p:nvGraphicFramePr>
          <p:cNvPr id="66" name="表格 65"/>
          <p:cNvGraphicFramePr>
            <a:graphicFrameLocks noGrp="1"/>
          </p:cNvGraphicFramePr>
          <p:nvPr>
            <p:extLst>
              <p:ext uri="{D42A27DB-BD31-4B8C-83A1-F6EECF244321}">
                <p14:modId xmlns:p14="http://schemas.microsoft.com/office/powerpoint/2010/main" val="3253864965"/>
              </p:ext>
            </p:extLst>
          </p:nvPr>
        </p:nvGraphicFramePr>
        <p:xfrm>
          <a:off x="5076793" y="3598255"/>
          <a:ext cx="659888" cy="641516"/>
        </p:xfrm>
        <a:graphic>
          <a:graphicData uri="http://schemas.openxmlformats.org/drawingml/2006/table">
            <a:tbl>
              <a:tblPr firstRow="1" bandRow="1">
                <a:tableStyleId>{7E9639D4-E3E2-4D34-9284-5A2195B3D0D7}</a:tableStyleId>
              </a:tblPr>
              <a:tblGrid>
                <a:gridCol w="659888">
                  <a:extLst>
                    <a:ext uri="{9D8B030D-6E8A-4147-A177-3AD203B41FA5}">
                      <a16:colId xmlns="" xmlns:a16="http://schemas.microsoft.com/office/drawing/2014/main" val="20000"/>
                    </a:ext>
                  </a:extLst>
                </a:gridCol>
              </a:tblGrid>
              <a:tr h="237656">
                <a:tc>
                  <a:txBody>
                    <a:bodyPr/>
                    <a:lstStyle/>
                    <a:p>
                      <a:pPr algn="ctr" fontAlgn="ctr"/>
                      <a:r>
                        <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IP header</a:t>
                      </a:r>
                    </a:p>
                  </a:txBody>
                  <a:tcPr marL="19050" marR="19050" marT="19050" marB="19050">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noFill/>
                  </a:tcPr>
                </a:tc>
                <a:extLst>
                  <a:ext uri="{0D108BD9-81ED-4DB2-BD59-A6C34878D82A}">
                    <a16:rowId xmlns="" xmlns:a16="http://schemas.microsoft.com/office/drawing/2014/main" val="10000"/>
                  </a:ext>
                </a:extLst>
              </a:tr>
              <a:tr h="237656">
                <a:tc>
                  <a:txBody>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Data</a:t>
                      </a:r>
                    </a:p>
                  </a:txBody>
                  <a:tcPr marL="19050" marR="19050" marT="19050" marB="19050">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noFill/>
                  </a:tcPr>
                </a:tc>
                <a:extLst>
                  <a:ext uri="{0D108BD9-81ED-4DB2-BD59-A6C34878D82A}">
                    <a16:rowId xmlns="" xmlns:a16="http://schemas.microsoft.com/office/drawing/2014/main" val="10001"/>
                  </a:ext>
                </a:extLst>
              </a:tr>
            </a:tbl>
          </a:graphicData>
        </a:graphic>
      </p:graphicFrame>
      <p:graphicFrame>
        <p:nvGraphicFramePr>
          <p:cNvPr id="68" name="表格 67"/>
          <p:cNvGraphicFramePr>
            <a:graphicFrameLocks noGrp="1"/>
          </p:cNvGraphicFramePr>
          <p:nvPr>
            <p:extLst>
              <p:ext uri="{D42A27DB-BD31-4B8C-83A1-F6EECF244321}">
                <p14:modId xmlns:p14="http://schemas.microsoft.com/office/powerpoint/2010/main" val="1984300965"/>
              </p:ext>
            </p:extLst>
          </p:nvPr>
        </p:nvGraphicFramePr>
        <p:xfrm>
          <a:off x="4344660" y="3306672"/>
          <a:ext cx="659888" cy="475312"/>
        </p:xfrm>
        <a:graphic>
          <a:graphicData uri="http://schemas.openxmlformats.org/drawingml/2006/table">
            <a:tbl>
              <a:tblPr firstRow="1" bandRow="1">
                <a:tableStyleId>{7E9639D4-E3E2-4D34-9284-5A2195B3D0D7}</a:tableStyleId>
              </a:tblPr>
              <a:tblGrid>
                <a:gridCol w="659888">
                  <a:extLst>
                    <a:ext uri="{9D8B030D-6E8A-4147-A177-3AD203B41FA5}">
                      <a16:colId xmlns="" xmlns:a16="http://schemas.microsoft.com/office/drawing/2014/main" val="20000"/>
                    </a:ext>
                  </a:extLst>
                </a:gridCol>
              </a:tblGrid>
              <a:tr h="237656">
                <a:tc>
                  <a:txBody>
                    <a:bodyPr/>
                    <a:lstStyle/>
                    <a:p>
                      <a:pPr algn="ctr" fontAlgn="ctr"/>
                      <a:r>
                        <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IP header</a:t>
                      </a:r>
                    </a:p>
                  </a:txBody>
                  <a:tcPr marL="0" marR="0" marT="0" marB="0">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noFill/>
                  </a:tcPr>
                </a:tc>
                <a:extLst>
                  <a:ext uri="{0D108BD9-81ED-4DB2-BD59-A6C34878D82A}">
                    <a16:rowId xmlns="" xmlns:a16="http://schemas.microsoft.com/office/drawing/2014/main" val="10000"/>
                  </a:ext>
                </a:extLst>
              </a:tr>
              <a:tr h="237656">
                <a:tc>
                  <a:txBody>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Data</a:t>
                      </a:r>
                    </a:p>
                  </a:txBody>
                  <a:tcPr marL="0" marR="0" marT="0" marB="0">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12978337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p>
            <a:r>
              <a:rPr lang="en-US" smtClean="0">
                <a:sym typeface="Huawei Sans" panose="020C0503030203020204" pitchFamily="34" charset="0"/>
              </a:rPr>
              <a:t>Basic MPLS Concepts</a:t>
            </a:r>
            <a:endParaRPr lang="en-US" dirty="0">
              <a:sym typeface="Huawei Sans" panose="020C0503030203020204" pitchFamily="34" charset="0"/>
            </a:endParaRPr>
          </a:p>
        </p:txBody>
      </p:sp>
      <p:sp>
        <p:nvSpPr>
          <p:cNvPr id="3" name="文本占位符 2"/>
          <p:cNvSpPr>
            <a:spLocks noGrp="1"/>
          </p:cNvSpPr>
          <p:nvPr>
            <p:ph type="body" sz="quarter" idx="10"/>
          </p:nvPr>
        </p:nvSpPr>
        <p:spPr bwMode="gray">
          <a:xfrm>
            <a:off x="455612" y="1052514"/>
            <a:ext cx="11293476" cy="2198795"/>
          </a:xfrm>
        </p:spPr>
        <p:txBody>
          <a:bodyPr/>
          <a:lstStyle/>
          <a:p>
            <a:r>
              <a:rPr lang="en-US" sz="1800" dirty="0" smtClean="0">
                <a:sym typeface="Huawei Sans" panose="020C0503030203020204" pitchFamily="34" charset="0"/>
              </a:rPr>
              <a:t>MPLS is located between the data link layer and the network layer in the TCP/IP protocol stack and can provide services for all network layers.</a:t>
            </a:r>
          </a:p>
          <a:p>
            <a:r>
              <a:rPr lang="en-US" sz="1800" dirty="0" smtClean="0">
                <a:sym typeface="Huawei Sans" panose="020C0503030203020204" pitchFamily="34" charset="0"/>
              </a:rPr>
              <a:t>An MPLS header is added between a data-link-layer header and a network-layer header, and data can be forwarded quickly based on the Label field in the MPLS header.</a:t>
            </a:r>
          </a:p>
          <a:p>
            <a:r>
              <a:rPr lang="en-US" sz="1800" dirty="0" smtClean="0">
                <a:sym typeface="Huawei Sans" panose="020C0503030203020204" pitchFamily="34" charset="0"/>
              </a:rPr>
              <a:t>This course describes the application of MPLS on IP networks only.</a:t>
            </a:r>
            <a:endParaRPr lang="en-US" sz="1800" dirty="0">
              <a:sym typeface="Huawei Sans" panose="020C0503030203020204" pitchFamily="34" charset="0"/>
            </a:endParaRPr>
          </a:p>
        </p:txBody>
      </p:sp>
      <p:sp>
        <p:nvSpPr>
          <p:cNvPr id="31" name="Rounded Rectangle 36"/>
          <p:cNvSpPr/>
          <p:nvPr/>
        </p:nvSpPr>
        <p:spPr bwMode="gray">
          <a:xfrm>
            <a:off x="3320998" y="3642303"/>
            <a:ext cx="5057297" cy="1954400"/>
          </a:xfrm>
          <a:prstGeom prst="roundRect">
            <a:avLst>
              <a:gd name="adj" fmla="val 5020"/>
            </a:avLst>
          </a:prstGeom>
          <a:noFill/>
          <a:ln w="19050" cap="flat" cmpd="sng" algn="ctr">
            <a:solidFill>
              <a:srgbClr val="94DAE2"/>
            </a:solidFill>
            <a:prstDash val="solid"/>
            <a:miter lim="800000"/>
          </a:ln>
          <a:effectLst/>
        </p:spPr>
        <p:txBody>
          <a:bodyPr wrap="square" rtlCol="0" anchor="ctr">
            <a:noAutofit/>
          </a:bodyPr>
          <a:lstStyle/>
          <a:p>
            <a:pPr algn="ctr" defTabSz="914400" fontAlgn="ctr"/>
            <a:endParaRPr lang="zh-CN" altLang="en-US" ker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2" name="直接连接符 4"/>
          <p:cNvCxnSpPr/>
          <p:nvPr/>
        </p:nvCxnSpPr>
        <p:spPr bwMode="gray">
          <a:xfrm>
            <a:off x="2208349" y="4675121"/>
            <a:ext cx="7668240" cy="0"/>
          </a:xfrm>
          <a:prstGeom prst="line">
            <a:avLst/>
          </a:prstGeom>
          <a:ln w="22225">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bwMode="gray">
          <a:xfrm rot="10800000" flipH="1">
            <a:off x="3447956" y="4324273"/>
            <a:ext cx="2050788" cy="0"/>
          </a:xfrm>
          <a:prstGeom prst="line">
            <a:avLst/>
          </a:prstGeom>
          <a:ln w="3810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cxnSp>
        <p:nvCxnSpPr>
          <p:cNvPr id="41" name="直接连接符 55"/>
          <p:cNvCxnSpPr/>
          <p:nvPr/>
        </p:nvCxnSpPr>
        <p:spPr bwMode="gray">
          <a:xfrm rot="10800000" flipH="1">
            <a:off x="2208349" y="4324273"/>
            <a:ext cx="1039936" cy="0"/>
          </a:xfrm>
          <a:prstGeom prst="line">
            <a:avLst/>
          </a:prstGeom>
          <a:ln w="3810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cxnSp>
        <p:nvCxnSpPr>
          <p:cNvPr id="42" name="直接连接符 55"/>
          <p:cNvCxnSpPr/>
          <p:nvPr/>
        </p:nvCxnSpPr>
        <p:spPr bwMode="gray">
          <a:xfrm rot="10800000" flipH="1">
            <a:off x="6023617" y="4324273"/>
            <a:ext cx="2064464" cy="0"/>
          </a:xfrm>
          <a:prstGeom prst="line">
            <a:avLst/>
          </a:prstGeom>
          <a:ln w="3810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cxnSp>
        <p:nvCxnSpPr>
          <p:cNvPr id="43" name="直接连接符 55"/>
          <p:cNvCxnSpPr/>
          <p:nvPr/>
        </p:nvCxnSpPr>
        <p:spPr bwMode="gray">
          <a:xfrm rot="10800000" flipH="1">
            <a:off x="8466345" y="4324273"/>
            <a:ext cx="1039936" cy="0"/>
          </a:xfrm>
          <a:prstGeom prst="line">
            <a:avLst/>
          </a:prstGeom>
          <a:ln w="3810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pic>
        <p:nvPicPr>
          <p:cNvPr id="73" name="图片 72"/>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052887" y="4450090"/>
            <a:ext cx="540000" cy="442800"/>
          </a:xfrm>
          <a:prstGeom prst="rect">
            <a:avLst/>
          </a:prstGeom>
        </p:spPr>
      </p:pic>
      <p:pic>
        <p:nvPicPr>
          <p:cNvPr id="75" name="图片 74"/>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580563" y="4460215"/>
            <a:ext cx="540000" cy="442800"/>
          </a:xfrm>
          <a:prstGeom prst="rect">
            <a:avLst/>
          </a:prstGeom>
        </p:spPr>
      </p:pic>
      <p:pic>
        <p:nvPicPr>
          <p:cNvPr id="76" name="图片 75"/>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8142918" y="4446306"/>
            <a:ext cx="540000" cy="442800"/>
          </a:xfrm>
          <a:prstGeom prst="rect">
            <a:avLst/>
          </a:prstGeom>
        </p:spPr>
      </p:pic>
      <p:sp>
        <p:nvSpPr>
          <p:cNvPr id="36" name="任意多边形 35"/>
          <p:cNvSpPr/>
          <p:nvPr/>
        </p:nvSpPr>
        <p:spPr bwMode="gray">
          <a:xfrm>
            <a:off x="6453660" y="3725515"/>
            <a:ext cx="360000" cy="216000"/>
          </a:xfrm>
          <a:custGeom>
            <a:avLst/>
            <a:gdLst>
              <a:gd name="connsiteX0" fmla="*/ 0 w 360000"/>
              <a:gd name="connsiteY0" fmla="*/ 0 h 216000"/>
              <a:gd name="connsiteX1" fmla="*/ 360000 w 360000"/>
              <a:gd name="connsiteY1" fmla="*/ 0 h 216000"/>
              <a:gd name="connsiteX2" fmla="*/ 360000 w 360000"/>
              <a:gd name="connsiteY2" fmla="*/ 216000 h 216000"/>
              <a:gd name="connsiteX3" fmla="*/ 0 w 360000"/>
              <a:gd name="connsiteY3" fmla="*/ 216000 h 216000"/>
            </a:gdLst>
            <a:ahLst/>
            <a:cxnLst>
              <a:cxn ang="0">
                <a:pos x="connsiteX0" y="connsiteY0"/>
              </a:cxn>
              <a:cxn ang="0">
                <a:pos x="connsiteX1" y="connsiteY1"/>
              </a:cxn>
              <a:cxn ang="0">
                <a:pos x="connsiteX2" y="connsiteY2"/>
              </a:cxn>
              <a:cxn ang="0">
                <a:pos x="connsiteX3" y="connsiteY3"/>
              </a:cxn>
            </a:cxnLst>
            <a:rect l="l" t="t" r="r" b="b"/>
            <a:pathLst>
              <a:path w="360000" h="216000">
                <a:moveTo>
                  <a:pt x="0" y="0"/>
                </a:moveTo>
                <a:lnTo>
                  <a:pt x="360000" y="0"/>
                </a:lnTo>
                <a:lnTo>
                  <a:pt x="360000" y="216000"/>
                </a:lnTo>
                <a:lnTo>
                  <a:pt x="0" y="216000"/>
                </a:lnTo>
                <a:close/>
              </a:path>
            </a:pathLst>
          </a:custGeom>
          <a:solidFill>
            <a:srgbClr val="56C4D2"/>
          </a:solidFill>
          <a:ln w="12700" cap="flat" cmpd="sng" algn="ctr">
            <a:solidFill>
              <a:schemeClr val="tx1"/>
            </a:solidFill>
            <a:prstDash val="solid"/>
            <a:miter lim="800000"/>
          </a:ln>
          <a:effectLst/>
        </p:spPr>
        <p:txBody>
          <a:bodyPr wrap="square" rtlCol="0" anchor="ctr">
            <a:noAutofit/>
          </a:bodyPr>
          <a:lstStyle/>
          <a:p>
            <a:pPr algn="ctr" defTabSz="914400" fontAlgn="ctr"/>
            <a:endParaRPr lang="zh-CN" altLang="en-US" sz="1400" ker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任意多边形 37"/>
          <p:cNvSpPr/>
          <p:nvPr/>
        </p:nvSpPr>
        <p:spPr bwMode="gray">
          <a:xfrm>
            <a:off x="6813660" y="3725515"/>
            <a:ext cx="360000" cy="216000"/>
          </a:xfrm>
          <a:custGeom>
            <a:avLst/>
            <a:gdLst>
              <a:gd name="connsiteX0" fmla="*/ 0 w 360000"/>
              <a:gd name="connsiteY0" fmla="*/ 0 h 216000"/>
              <a:gd name="connsiteX1" fmla="*/ 360000 w 360000"/>
              <a:gd name="connsiteY1" fmla="*/ 0 h 216000"/>
              <a:gd name="connsiteX2" fmla="*/ 360000 w 360000"/>
              <a:gd name="connsiteY2" fmla="*/ 216000 h 216000"/>
              <a:gd name="connsiteX3" fmla="*/ 0 w 360000"/>
              <a:gd name="connsiteY3" fmla="*/ 216000 h 216000"/>
            </a:gdLst>
            <a:ahLst/>
            <a:cxnLst>
              <a:cxn ang="0">
                <a:pos x="connsiteX0" y="connsiteY0"/>
              </a:cxn>
              <a:cxn ang="0">
                <a:pos x="connsiteX1" y="connsiteY1"/>
              </a:cxn>
              <a:cxn ang="0">
                <a:pos x="connsiteX2" y="connsiteY2"/>
              </a:cxn>
              <a:cxn ang="0">
                <a:pos x="connsiteX3" y="connsiteY3"/>
              </a:cxn>
            </a:cxnLst>
            <a:rect l="l" t="t" r="r" b="b"/>
            <a:pathLst>
              <a:path w="360000" h="216000">
                <a:moveTo>
                  <a:pt x="0" y="0"/>
                </a:moveTo>
                <a:lnTo>
                  <a:pt x="360000" y="0"/>
                </a:lnTo>
                <a:lnTo>
                  <a:pt x="360000" y="216000"/>
                </a:lnTo>
                <a:lnTo>
                  <a:pt x="0" y="216000"/>
                </a:lnTo>
                <a:close/>
              </a:path>
            </a:pathLst>
          </a:custGeom>
          <a:solidFill>
            <a:srgbClr val="8BC9A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sz="140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任意多边形 43"/>
          <p:cNvSpPr/>
          <p:nvPr/>
        </p:nvSpPr>
        <p:spPr bwMode="gray">
          <a:xfrm>
            <a:off x="7173660" y="3725515"/>
            <a:ext cx="360000" cy="216000"/>
          </a:xfrm>
          <a:custGeom>
            <a:avLst/>
            <a:gdLst>
              <a:gd name="connsiteX0" fmla="*/ 0 w 360000"/>
              <a:gd name="connsiteY0" fmla="*/ 0 h 216000"/>
              <a:gd name="connsiteX1" fmla="*/ 360000 w 360000"/>
              <a:gd name="connsiteY1" fmla="*/ 0 h 216000"/>
              <a:gd name="connsiteX2" fmla="*/ 360000 w 360000"/>
              <a:gd name="connsiteY2" fmla="*/ 216000 h 216000"/>
              <a:gd name="connsiteX3" fmla="*/ 0 w 360000"/>
              <a:gd name="connsiteY3" fmla="*/ 216000 h 216000"/>
            </a:gdLst>
            <a:ahLst/>
            <a:cxnLst>
              <a:cxn ang="0">
                <a:pos x="connsiteX0" y="connsiteY0"/>
              </a:cxn>
              <a:cxn ang="0">
                <a:pos x="connsiteX1" y="connsiteY1"/>
              </a:cxn>
              <a:cxn ang="0">
                <a:pos x="connsiteX2" y="connsiteY2"/>
              </a:cxn>
              <a:cxn ang="0">
                <a:pos x="connsiteX3" y="connsiteY3"/>
              </a:cxn>
            </a:cxnLst>
            <a:rect l="l" t="t" r="r" b="b"/>
            <a:pathLst>
              <a:path w="360000" h="216000">
                <a:moveTo>
                  <a:pt x="0" y="0"/>
                </a:moveTo>
                <a:lnTo>
                  <a:pt x="360000" y="0"/>
                </a:lnTo>
                <a:lnTo>
                  <a:pt x="360000" y="216000"/>
                </a:lnTo>
                <a:lnTo>
                  <a:pt x="0" y="216000"/>
                </a:lnTo>
                <a:close/>
              </a:path>
            </a:pathLst>
          </a:custGeom>
          <a:solidFill>
            <a:srgbClr val="FFF2CC"/>
          </a:solidFill>
          <a:ln w="12700" cap="flat" cmpd="sng" algn="ctr">
            <a:solidFill>
              <a:schemeClr val="tx1"/>
            </a:solidFill>
            <a:prstDash val="solid"/>
            <a:miter lim="800000"/>
          </a:ln>
          <a:effectLst/>
        </p:spPr>
        <p:txBody>
          <a:bodyPr wrap="square" rtlCol="0" anchor="ctr">
            <a:noAutofit/>
          </a:bodyPr>
          <a:lstStyle/>
          <a:p>
            <a:pPr algn="ctr" defTabSz="914400" fontAlgn="ctr"/>
            <a:endParaRPr lang="zh-CN" altLang="en-US" sz="1400" ker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 name="任意多边形 46"/>
          <p:cNvSpPr/>
          <p:nvPr/>
        </p:nvSpPr>
        <p:spPr bwMode="gray">
          <a:xfrm>
            <a:off x="2314854" y="3725515"/>
            <a:ext cx="360000" cy="216000"/>
          </a:xfrm>
          <a:custGeom>
            <a:avLst/>
            <a:gdLst>
              <a:gd name="connsiteX0" fmla="*/ 0 w 360000"/>
              <a:gd name="connsiteY0" fmla="*/ 0 h 216000"/>
              <a:gd name="connsiteX1" fmla="*/ 360000 w 360000"/>
              <a:gd name="connsiteY1" fmla="*/ 0 h 216000"/>
              <a:gd name="connsiteX2" fmla="*/ 360000 w 360000"/>
              <a:gd name="connsiteY2" fmla="*/ 216000 h 216000"/>
              <a:gd name="connsiteX3" fmla="*/ 0 w 360000"/>
              <a:gd name="connsiteY3" fmla="*/ 216000 h 216000"/>
            </a:gdLst>
            <a:ahLst/>
            <a:cxnLst>
              <a:cxn ang="0">
                <a:pos x="connsiteX0" y="connsiteY0"/>
              </a:cxn>
              <a:cxn ang="0">
                <a:pos x="connsiteX1" y="connsiteY1"/>
              </a:cxn>
              <a:cxn ang="0">
                <a:pos x="connsiteX2" y="connsiteY2"/>
              </a:cxn>
              <a:cxn ang="0">
                <a:pos x="connsiteX3" y="connsiteY3"/>
              </a:cxn>
            </a:cxnLst>
            <a:rect l="l" t="t" r="r" b="b"/>
            <a:pathLst>
              <a:path w="360000" h="216000">
                <a:moveTo>
                  <a:pt x="0" y="0"/>
                </a:moveTo>
                <a:lnTo>
                  <a:pt x="360000" y="0"/>
                </a:lnTo>
                <a:lnTo>
                  <a:pt x="360000" y="216000"/>
                </a:lnTo>
                <a:lnTo>
                  <a:pt x="0" y="216000"/>
                </a:lnTo>
                <a:close/>
              </a:path>
            </a:pathLst>
          </a:custGeom>
          <a:solidFill>
            <a:srgbClr val="56C4D2"/>
          </a:solidFill>
          <a:ln w="12700" cap="flat" cmpd="sng" algn="ctr">
            <a:solidFill>
              <a:schemeClr val="tx1"/>
            </a:solidFill>
            <a:prstDash val="solid"/>
            <a:miter lim="800000"/>
          </a:ln>
          <a:effectLst/>
        </p:spPr>
        <p:txBody>
          <a:bodyPr wrap="square" rtlCol="0" anchor="ctr">
            <a:noAutofit/>
          </a:bodyPr>
          <a:lstStyle/>
          <a:p>
            <a:pPr algn="ctr" defTabSz="914400" fontAlgn="ctr"/>
            <a:endParaRPr lang="zh-CN" altLang="en-US" sz="1400" ker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 name="任意多边形 51"/>
          <p:cNvSpPr/>
          <p:nvPr/>
        </p:nvSpPr>
        <p:spPr bwMode="gray">
          <a:xfrm>
            <a:off x="2674854" y="3725515"/>
            <a:ext cx="360000" cy="216000"/>
          </a:xfrm>
          <a:custGeom>
            <a:avLst/>
            <a:gdLst>
              <a:gd name="connsiteX0" fmla="*/ 0 w 360000"/>
              <a:gd name="connsiteY0" fmla="*/ 0 h 216000"/>
              <a:gd name="connsiteX1" fmla="*/ 360000 w 360000"/>
              <a:gd name="connsiteY1" fmla="*/ 0 h 216000"/>
              <a:gd name="connsiteX2" fmla="*/ 360000 w 360000"/>
              <a:gd name="connsiteY2" fmla="*/ 216000 h 216000"/>
              <a:gd name="connsiteX3" fmla="*/ 0 w 360000"/>
              <a:gd name="connsiteY3" fmla="*/ 216000 h 216000"/>
            </a:gdLst>
            <a:ahLst/>
            <a:cxnLst>
              <a:cxn ang="0">
                <a:pos x="connsiteX0" y="connsiteY0"/>
              </a:cxn>
              <a:cxn ang="0">
                <a:pos x="connsiteX1" y="connsiteY1"/>
              </a:cxn>
              <a:cxn ang="0">
                <a:pos x="connsiteX2" y="connsiteY2"/>
              </a:cxn>
              <a:cxn ang="0">
                <a:pos x="connsiteX3" y="connsiteY3"/>
              </a:cxn>
            </a:cxnLst>
            <a:rect l="l" t="t" r="r" b="b"/>
            <a:pathLst>
              <a:path w="360000" h="216000">
                <a:moveTo>
                  <a:pt x="0" y="0"/>
                </a:moveTo>
                <a:lnTo>
                  <a:pt x="360000" y="0"/>
                </a:lnTo>
                <a:lnTo>
                  <a:pt x="360000" y="216000"/>
                </a:lnTo>
                <a:lnTo>
                  <a:pt x="0" y="216000"/>
                </a:lnTo>
                <a:close/>
              </a:path>
            </a:pathLst>
          </a:custGeom>
          <a:solidFill>
            <a:srgbClr val="FFF2CC"/>
          </a:solidFill>
          <a:ln w="12700" cap="flat" cmpd="sng" algn="ctr">
            <a:solidFill>
              <a:schemeClr val="tx1"/>
            </a:solidFill>
            <a:prstDash val="solid"/>
            <a:miter lim="800000"/>
          </a:ln>
          <a:effectLst/>
        </p:spPr>
        <p:txBody>
          <a:bodyPr wrap="square" rtlCol="0" anchor="ctr">
            <a:noAutofit/>
          </a:bodyPr>
          <a:lstStyle/>
          <a:p>
            <a:pPr algn="ctr" defTabSz="914400" fontAlgn="ctr"/>
            <a:endParaRPr lang="zh-CN" altLang="en-US" sz="1400" ker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 name="任意多边形 56"/>
          <p:cNvSpPr/>
          <p:nvPr/>
        </p:nvSpPr>
        <p:spPr bwMode="gray">
          <a:xfrm>
            <a:off x="3933349" y="3725515"/>
            <a:ext cx="360000" cy="216000"/>
          </a:xfrm>
          <a:custGeom>
            <a:avLst/>
            <a:gdLst>
              <a:gd name="connsiteX0" fmla="*/ 0 w 360000"/>
              <a:gd name="connsiteY0" fmla="*/ 0 h 216000"/>
              <a:gd name="connsiteX1" fmla="*/ 360000 w 360000"/>
              <a:gd name="connsiteY1" fmla="*/ 0 h 216000"/>
              <a:gd name="connsiteX2" fmla="*/ 360000 w 360000"/>
              <a:gd name="connsiteY2" fmla="*/ 216000 h 216000"/>
              <a:gd name="connsiteX3" fmla="*/ 0 w 360000"/>
              <a:gd name="connsiteY3" fmla="*/ 216000 h 216000"/>
            </a:gdLst>
            <a:ahLst/>
            <a:cxnLst>
              <a:cxn ang="0">
                <a:pos x="connsiteX0" y="connsiteY0"/>
              </a:cxn>
              <a:cxn ang="0">
                <a:pos x="connsiteX1" y="connsiteY1"/>
              </a:cxn>
              <a:cxn ang="0">
                <a:pos x="connsiteX2" y="connsiteY2"/>
              </a:cxn>
              <a:cxn ang="0">
                <a:pos x="connsiteX3" y="connsiteY3"/>
              </a:cxn>
            </a:cxnLst>
            <a:rect l="l" t="t" r="r" b="b"/>
            <a:pathLst>
              <a:path w="360000" h="216000">
                <a:moveTo>
                  <a:pt x="0" y="0"/>
                </a:moveTo>
                <a:lnTo>
                  <a:pt x="360000" y="0"/>
                </a:lnTo>
                <a:lnTo>
                  <a:pt x="360000" y="216000"/>
                </a:lnTo>
                <a:lnTo>
                  <a:pt x="0" y="216000"/>
                </a:lnTo>
                <a:close/>
              </a:path>
            </a:pathLst>
          </a:custGeom>
          <a:solidFill>
            <a:srgbClr val="56C4D2"/>
          </a:solidFill>
          <a:ln w="12700" cap="flat" cmpd="sng" algn="ctr">
            <a:solidFill>
              <a:schemeClr val="tx1"/>
            </a:solidFill>
            <a:prstDash val="solid"/>
            <a:miter lim="800000"/>
          </a:ln>
          <a:effectLst/>
        </p:spPr>
        <p:txBody>
          <a:bodyPr wrap="square" rtlCol="0" anchor="ctr">
            <a:noAutofit/>
          </a:bodyPr>
          <a:lstStyle/>
          <a:p>
            <a:pPr algn="ctr" defTabSz="914400" fontAlgn="ctr"/>
            <a:endParaRPr lang="zh-CN" altLang="en-US" sz="1400" ker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 name="任意多边形 57"/>
          <p:cNvSpPr/>
          <p:nvPr/>
        </p:nvSpPr>
        <p:spPr bwMode="gray">
          <a:xfrm>
            <a:off x="4293349" y="3725515"/>
            <a:ext cx="360000" cy="216000"/>
          </a:xfrm>
          <a:custGeom>
            <a:avLst/>
            <a:gdLst>
              <a:gd name="connsiteX0" fmla="*/ 0 w 360000"/>
              <a:gd name="connsiteY0" fmla="*/ 0 h 216000"/>
              <a:gd name="connsiteX1" fmla="*/ 360000 w 360000"/>
              <a:gd name="connsiteY1" fmla="*/ 0 h 216000"/>
              <a:gd name="connsiteX2" fmla="*/ 360000 w 360000"/>
              <a:gd name="connsiteY2" fmla="*/ 216000 h 216000"/>
              <a:gd name="connsiteX3" fmla="*/ 0 w 360000"/>
              <a:gd name="connsiteY3" fmla="*/ 216000 h 216000"/>
            </a:gdLst>
            <a:ahLst/>
            <a:cxnLst>
              <a:cxn ang="0">
                <a:pos x="connsiteX0" y="connsiteY0"/>
              </a:cxn>
              <a:cxn ang="0">
                <a:pos x="connsiteX1" y="connsiteY1"/>
              </a:cxn>
              <a:cxn ang="0">
                <a:pos x="connsiteX2" y="connsiteY2"/>
              </a:cxn>
              <a:cxn ang="0">
                <a:pos x="connsiteX3" y="connsiteY3"/>
              </a:cxn>
            </a:cxnLst>
            <a:rect l="l" t="t" r="r" b="b"/>
            <a:pathLst>
              <a:path w="360000" h="216000">
                <a:moveTo>
                  <a:pt x="0" y="0"/>
                </a:moveTo>
                <a:lnTo>
                  <a:pt x="360000" y="0"/>
                </a:lnTo>
                <a:lnTo>
                  <a:pt x="360000" y="216000"/>
                </a:lnTo>
                <a:lnTo>
                  <a:pt x="0" y="216000"/>
                </a:lnTo>
                <a:close/>
              </a:path>
            </a:pathLst>
          </a:custGeom>
          <a:solidFill>
            <a:srgbClr val="8BC9A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sz="140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1" name="任意多边形 60"/>
          <p:cNvSpPr/>
          <p:nvPr/>
        </p:nvSpPr>
        <p:spPr bwMode="gray">
          <a:xfrm>
            <a:off x="4653349" y="3725515"/>
            <a:ext cx="360000" cy="216000"/>
          </a:xfrm>
          <a:custGeom>
            <a:avLst/>
            <a:gdLst>
              <a:gd name="connsiteX0" fmla="*/ 0 w 360000"/>
              <a:gd name="connsiteY0" fmla="*/ 0 h 216000"/>
              <a:gd name="connsiteX1" fmla="*/ 360000 w 360000"/>
              <a:gd name="connsiteY1" fmla="*/ 0 h 216000"/>
              <a:gd name="connsiteX2" fmla="*/ 360000 w 360000"/>
              <a:gd name="connsiteY2" fmla="*/ 216000 h 216000"/>
              <a:gd name="connsiteX3" fmla="*/ 0 w 360000"/>
              <a:gd name="connsiteY3" fmla="*/ 216000 h 216000"/>
            </a:gdLst>
            <a:ahLst/>
            <a:cxnLst>
              <a:cxn ang="0">
                <a:pos x="connsiteX0" y="connsiteY0"/>
              </a:cxn>
              <a:cxn ang="0">
                <a:pos x="connsiteX1" y="connsiteY1"/>
              </a:cxn>
              <a:cxn ang="0">
                <a:pos x="connsiteX2" y="connsiteY2"/>
              </a:cxn>
              <a:cxn ang="0">
                <a:pos x="connsiteX3" y="connsiteY3"/>
              </a:cxn>
            </a:cxnLst>
            <a:rect l="l" t="t" r="r" b="b"/>
            <a:pathLst>
              <a:path w="360000" h="216000">
                <a:moveTo>
                  <a:pt x="0" y="0"/>
                </a:moveTo>
                <a:lnTo>
                  <a:pt x="360000" y="0"/>
                </a:lnTo>
                <a:lnTo>
                  <a:pt x="360000" y="216000"/>
                </a:lnTo>
                <a:lnTo>
                  <a:pt x="0" y="216000"/>
                </a:lnTo>
                <a:close/>
              </a:path>
            </a:pathLst>
          </a:custGeom>
          <a:solidFill>
            <a:srgbClr val="FFF2CC"/>
          </a:solidFill>
          <a:ln w="12700" cap="flat" cmpd="sng" algn="ctr">
            <a:solidFill>
              <a:schemeClr val="tx1"/>
            </a:solidFill>
            <a:prstDash val="solid"/>
            <a:miter lim="800000"/>
          </a:ln>
          <a:effectLst/>
        </p:spPr>
        <p:txBody>
          <a:bodyPr wrap="square" rtlCol="0" anchor="ctr">
            <a:noAutofit/>
          </a:bodyPr>
          <a:lstStyle/>
          <a:p>
            <a:pPr algn="ctr" defTabSz="914400" fontAlgn="ctr"/>
            <a:endParaRPr lang="zh-CN" altLang="en-US" sz="1400" ker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6" name="任意多边形 65"/>
          <p:cNvSpPr/>
          <p:nvPr/>
        </p:nvSpPr>
        <p:spPr bwMode="gray">
          <a:xfrm>
            <a:off x="8626313" y="3725515"/>
            <a:ext cx="360000" cy="216000"/>
          </a:xfrm>
          <a:custGeom>
            <a:avLst/>
            <a:gdLst>
              <a:gd name="connsiteX0" fmla="*/ 0 w 360000"/>
              <a:gd name="connsiteY0" fmla="*/ 0 h 216000"/>
              <a:gd name="connsiteX1" fmla="*/ 360000 w 360000"/>
              <a:gd name="connsiteY1" fmla="*/ 0 h 216000"/>
              <a:gd name="connsiteX2" fmla="*/ 360000 w 360000"/>
              <a:gd name="connsiteY2" fmla="*/ 216000 h 216000"/>
              <a:gd name="connsiteX3" fmla="*/ 0 w 360000"/>
              <a:gd name="connsiteY3" fmla="*/ 216000 h 216000"/>
            </a:gdLst>
            <a:ahLst/>
            <a:cxnLst>
              <a:cxn ang="0">
                <a:pos x="connsiteX0" y="connsiteY0"/>
              </a:cxn>
              <a:cxn ang="0">
                <a:pos x="connsiteX1" y="connsiteY1"/>
              </a:cxn>
              <a:cxn ang="0">
                <a:pos x="connsiteX2" y="connsiteY2"/>
              </a:cxn>
              <a:cxn ang="0">
                <a:pos x="connsiteX3" y="connsiteY3"/>
              </a:cxn>
            </a:cxnLst>
            <a:rect l="l" t="t" r="r" b="b"/>
            <a:pathLst>
              <a:path w="360000" h="216000">
                <a:moveTo>
                  <a:pt x="0" y="0"/>
                </a:moveTo>
                <a:lnTo>
                  <a:pt x="360000" y="0"/>
                </a:lnTo>
                <a:lnTo>
                  <a:pt x="360000" y="216000"/>
                </a:lnTo>
                <a:lnTo>
                  <a:pt x="0" y="216000"/>
                </a:lnTo>
                <a:close/>
              </a:path>
            </a:pathLst>
          </a:custGeom>
          <a:solidFill>
            <a:srgbClr val="56C4D2"/>
          </a:solidFill>
          <a:ln w="12700" cap="flat" cmpd="sng" algn="ctr">
            <a:solidFill>
              <a:schemeClr val="tx1"/>
            </a:solidFill>
            <a:prstDash val="solid"/>
            <a:miter lim="800000"/>
          </a:ln>
          <a:effectLst/>
        </p:spPr>
        <p:txBody>
          <a:bodyPr wrap="square" rtlCol="0" anchor="ctr">
            <a:noAutofit/>
          </a:bodyPr>
          <a:lstStyle/>
          <a:p>
            <a:pPr algn="ctr" defTabSz="914400" fontAlgn="ctr"/>
            <a:endParaRPr lang="zh-CN" altLang="en-US" sz="1400" ker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7" name="任意多边形 66"/>
          <p:cNvSpPr/>
          <p:nvPr/>
        </p:nvSpPr>
        <p:spPr bwMode="gray">
          <a:xfrm>
            <a:off x="8986313" y="3725515"/>
            <a:ext cx="360000" cy="216000"/>
          </a:xfrm>
          <a:custGeom>
            <a:avLst/>
            <a:gdLst>
              <a:gd name="connsiteX0" fmla="*/ 0 w 360000"/>
              <a:gd name="connsiteY0" fmla="*/ 0 h 216000"/>
              <a:gd name="connsiteX1" fmla="*/ 360000 w 360000"/>
              <a:gd name="connsiteY1" fmla="*/ 0 h 216000"/>
              <a:gd name="connsiteX2" fmla="*/ 360000 w 360000"/>
              <a:gd name="connsiteY2" fmla="*/ 216000 h 216000"/>
              <a:gd name="connsiteX3" fmla="*/ 0 w 360000"/>
              <a:gd name="connsiteY3" fmla="*/ 216000 h 216000"/>
            </a:gdLst>
            <a:ahLst/>
            <a:cxnLst>
              <a:cxn ang="0">
                <a:pos x="connsiteX0" y="connsiteY0"/>
              </a:cxn>
              <a:cxn ang="0">
                <a:pos x="connsiteX1" y="connsiteY1"/>
              </a:cxn>
              <a:cxn ang="0">
                <a:pos x="connsiteX2" y="connsiteY2"/>
              </a:cxn>
              <a:cxn ang="0">
                <a:pos x="connsiteX3" y="connsiteY3"/>
              </a:cxn>
            </a:cxnLst>
            <a:rect l="l" t="t" r="r" b="b"/>
            <a:pathLst>
              <a:path w="360000" h="216000">
                <a:moveTo>
                  <a:pt x="0" y="0"/>
                </a:moveTo>
                <a:lnTo>
                  <a:pt x="360000" y="0"/>
                </a:lnTo>
                <a:lnTo>
                  <a:pt x="360000" y="216000"/>
                </a:lnTo>
                <a:lnTo>
                  <a:pt x="0" y="216000"/>
                </a:lnTo>
                <a:close/>
              </a:path>
            </a:pathLst>
          </a:custGeom>
          <a:solidFill>
            <a:srgbClr val="FFF2CC"/>
          </a:solidFill>
          <a:ln w="12700" cap="flat" cmpd="sng" algn="ctr">
            <a:solidFill>
              <a:schemeClr val="tx1"/>
            </a:solidFill>
            <a:prstDash val="solid"/>
            <a:miter lim="800000"/>
          </a:ln>
          <a:effectLst/>
        </p:spPr>
        <p:txBody>
          <a:bodyPr wrap="square" rtlCol="0" anchor="ctr">
            <a:noAutofit/>
          </a:bodyPr>
          <a:lstStyle/>
          <a:p>
            <a:pPr algn="ctr" defTabSz="914400" fontAlgn="ctr"/>
            <a:endParaRPr lang="zh-CN" altLang="en-US" sz="1400" ker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 name="文本框 14"/>
          <p:cNvSpPr txBox="1"/>
          <p:nvPr/>
        </p:nvSpPr>
        <p:spPr bwMode="gray">
          <a:xfrm>
            <a:off x="1838891" y="4026622"/>
            <a:ext cx="1583129" cy="307777"/>
          </a:xfrm>
          <a:prstGeom prst="rect">
            <a:avLst/>
          </a:prstGeom>
          <a:noFill/>
        </p:spPr>
        <p:txBody>
          <a:bodyPr wrap="square" rtlCol="0">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Destination: 3.3.3.3</a:t>
            </a:r>
          </a:p>
        </p:txBody>
      </p:sp>
      <p:sp>
        <p:nvSpPr>
          <p:cNvPr id="69" name="文本框 68"/>
          <p:cNvSpPr txBox="1"/>
          <p:nvPr/>
        </p:nvSpPr>
        <p:spPr bwMode="gray">
          <a:xfrm>
            <a:off x="3397366" y="4027344"/>
            <a:ext cx="2287643" cy="307777"/>
          </a:xfrm>
          <a:prstGeom prst="rect">
            <a:avLst/>
          </a:prstGeom>
          <a:noFill/>
        </p:spPr>
        <p:txBody>
          <a:bodyPr wrap="square" rtlCol="0">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MPLS label-based forwarding</a:t>
            </a:r>
          </a:p>
        </p:txBody>
      </p:sp>
      <p:sp>
        <p:nvSpPr>
          <p:cNvPr id="70" name="文本框 69"/>
          <p:cNvSpPr txBox="1"/>
          <p:nvPr/>
        </p:nvSpPr>
        <p:spPr bwMode="gray">
          <a:xfrm>
            <a:off x="5958184" y="4055095"/>
            <a:ext cx="2287643" cy="307777"/>
          </a:xfrm>
          <a:prstGeom prst="rect">
            <a:avLst/>
          </a:prstGeom>
          <a:noFill/>
        </p:spPr>
        <p:txBody>
          <a:bodyPr wrap="square" rtlCol="0">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MPLS label-based forwarding</a:t>
            </a:r>
          </a:p>
        </p:txBody>
      </p:sp>
      <p:sp>
        <p:nvSpPr>
          <p:cNvPr id="71" name="文本框 70"/>
          <p:cNvSpPr txBox="1"/>
          <p:nvPr/>
        </p:nvSpPr>
        <p:spPr bwMode="gray">
          <a:xfrm>
            <a:off x="8387640" y="3897078"/>
            <a:ext cx="1406468" cy="307777"/>
          </a:xfrm>
          <a:prstGeom prst="rect">
            <a:avLst/>
          </a:prstGeom>
          <a:noFill/>
        </p:spPr>
        <p:txBody>
          <a:bodyPr wrap="square" rtlCol="0">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IP header-based forwarding</a:t>
            </a:r>
          </a:p>
        </p:txBody>
      </p:sp>
      <p:grpSp>
        <p:nvGrpSpPr>
          <p:cNvPr id="18" name="组合 17"/>
          <p:cNvGrpSpPr/>
          <p:nvPr/>
        </p:nvGrpSpPr>
        <p:grpSpPr bwMode="gray">
          <a:xfrm>
            <a:off x="819231" y="4172890"/>
            <a:ext cx="1392105" cy="720000"/>
            <a:chOff x="819231" y="4172890"/>
            <a:chExt cx="1392105" cy="720000"/>
          </a:xfrm>
        </p:grpSpPr>
        <p:sp>
          <p:nvSpPr>
            <p:cNvPr id="74" name="Freeform 159"/>
            <p:cNvSpPr>
              <a:spLocks noChangeAspect="1"/>
            </p:cNvSpPr>
            <p:nvPr/>
          </p:nvSpPr>
          <p:spPr bwMode="gray">
            <a:xfrm flipH="1">
              <a:off x="833949" y="4172890"/>
              <a:ext cx="1377387" cy="72000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 name="文本框 16"/>
            <p:cNvSpPr txBox="1"/>
            <p:nvPr/>
          </p:nvSpPr>
          <p:spPr bwMode="gray">
            <a:xfrm>
              <a:off x="819231" y="4446306"/>
              <a:ext cx="1363681" cy="338554"/>
            </a:xfrm>
            <a:prstGeom prst="rect">
              <a:avLst/>
            </a:prstGeom>
            <a:noFill/>
          </p:spPr>
          <p:txBody>
            <a:bodyPr wrap="square" rtlCol="0">
              <a:noAutofit/>
            </a:bodyPr>
            <a:lstStyle/>
            <a:p>
              <a:pPr algn="ct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IP network</a:t>
              </a:r>
            </a:p>
          </p:txBody>
        </p:sp>
      </p:grpSp>
      <p:grpSp>
        <p:nvGrpSpPr>
          <p:cNvPr id="77" name="组合 76"/>
          <p:cNvGrpSpPr/>
          <p:nvPr/>
        </p:nvGrpSpPr>
        <p:grpSpPr bwMode="gray">
          <a:xfrm>
            <a:off x="9456004" y="4200294"/>
            <a:ext cx="1377387" cy="728848"/>
            <a:chOff x="833949" y="4172890"/>
            <a:chExt cx="1377387" cy="728848"/>
          </a:xfrm>
        </p:grpSpPr>
        <p:sp>
          <p:nvSpPr>
            <p:cNvPr id="78" name="Freeform 159"/>
            <p:cNvSpPr>
              <a:spLocks noChangeAspect="1"/>
            </p:cNvSpPr>
            <p:nvPr/>
          </p:nvSpPr>
          <p:spPr bwMode="gray">
            <a:xfrm flipH="1">
              <a:off x="833949" y="4172890"/>
              <a:ext cx="1377387" cy="72000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9" name="文本框 78"/>
            <p:cNvSpPr txBox="1"/>
            <p:nvPr/>
          </p:nvSpPr>
          <p:spPr bwMode="gray">
            <a:xfrm>
              <a:off x="945833" y="4347740"/>
              <a:ext cx="1191324" cy="553998"/>
            </a:xfrm>
            <a:prstGeom prst="rect">
              <a:avLst/>
            </a:prstGeom>
            <a:noFill/>
          </p:spPr>
          <p:txBody>
            <a:bodyPr wrap="square" rtlCol="0">
              <a:noAutofit/>
            </a:bodyPr>
            <a:lstStyle/>
            <a:p>
              <a:pPr algn="ct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IP network</a:t>
              </a:r>
            </a:p>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3.3.3.0/24</a:t>
              </a:r>
            </a:p>
          </p:txBody>
        </p:sp>
      </p:grpSp>
      <p:sp>
        <p:nvSpPr>
          <p:cNvPr id="80" name="矩形 32"/>
          <p:cNvSpPr>
            <a:spLocks/>
          </p:cNvSpPr>
          <p:nvPr/>
        </p:nvSpPr>
        <p:spPr bwMode="gray">
          <a:xfrm>
            <a:off x="10830021" y="5768153"/>
            <a:ext cx="898817" cy="410785"/>
          </a:xfrm>
          <a:prstGeom prst="rect">
            <a:avLst/>
          </a:prstGeom>
          <a:solidFill>
            <a:srgbClr val="FFF2CC"/>
          </a:solidFill>
          <a:ln w="12700" cap="flat" cmpd="sng" algn="ctr">
            <a:solidFill>
              <a:schemeClr val="tx1"/>
            </a:solidFill>
            <a:prstDash val="solid"/>
            <a:miter lim="800000"/>
          </a:ln>
          <a:effectLst/>
        </p:spPr>
        <p:txBody>
          <a:bodyPr wrap="square" rtlCol="0" anchor="ctr">
            <a:noAutofit/>
          </a:bodyPr>
          <a:lstStyle/>
          <a:p>
            <a:pPr algn="ctr" defTabSz="914400"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IP</a:t>
            </a:r>
          </a:p>
          <a:p>
            <a:pPr algn="ctr" defTabSz="914400"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Packet</a:t>
            </a:r>
          </a:p>
        </p:txBody>
      </p:sp>
      <p:sp>
        <p:nvSpPr>
          <p:cNvPr id="81" name="矩形 33"/>
          <p:cNvSpPr>
            <a:spLocks/>
          </p:cNvSpPr>
          <p:nvPr/>
        </p:nvSpPr>
        <p:spPr bwMode="gray">
          <a:xfrm>
            <a:off x="9735189" y="5768153"/>
            <a:ext cx="898817" cy="410785"/>
          </a:xfrm>
          <a:prstGeom prst="rect">
            <a:avLst/>
          </a:prstGeom>
          <a:solidFill>
            <a:srgbClr val="8BC9A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MPLS</a:t>
            </a:r>
          </a:p>
          <a:p>
            <a:pPr algn="ctr" fontAlgn="ctr"/>
            <a:r>
              <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Header</a:t>
            </a:r>
          </a:p>
        </p:txBody>
      </p:sp>
      <p:sp>
        <p:nvSpPr>
          <p:cNvPr id="82" name="矩形 33"/>
          <p:cNvSpPr>
            <a:spLocks/>
          </p:cNvSpPr>
          <p:nvPr/>
        </p:nvSpPr>
        <p:spPr bwMode="gray">
          <a:xfrm>
            <a:off x="8612076" y="5768153"/>
            <a:ext cx="898817" cy="410785"/>
          </a:xfrm>
          <a:prstGeom prst="rect">
            <a:avLst/>
          </a:prstGeom>
          <a:solidFill>
            <a:srgbClr val="56C4D2"/>
          </a:solidFill>
          <a:ln w="12700" cap="flat" cmpd="sng" algn="ctr">
            <a:solidFill>
              <a:schemeClr val="tx1"/>
            </a:solidFill>
            <a:prstDash val="solid"/>
            <a:miter lim="800000"/>
          </a:ln>
          <a:effectLst/>
        </p:spPr>
        <p:txBody>
          <a:bodyPr wrap="square" rtlCol="0" anchor="ctr">
            <a:noAutofit/>
          </a:bodyPr>
          <a:lstStyle/>
          <a:p>
            <a:pPr algn="ctr" defTabSz="914400" fontAlgn="ctr"/>
            <a:r>
              <a:rPr lang="en-US" sz="1400"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Ethernet</a:t>
            </a:r>
          </a:p>
          <a:p>
            <a:pPr algn="ctr" defTabSz="914400" fontAlgn="ctr"/>
            <a:r>
              <a:rPr lang="en-US" sz="1400"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Header</a:t>
            </a:r>
          </a:p>
        </p:txBody>
      </p:sp>
    </p:spTree>
    <p:extLst>
      <p:ext uri="{BB962C8B-B14F-4D97-AF65-F5344CB8AC3E}">
        <p14:creationId xmlns:p14="http://schemas.microsoft.com/office/powerpoint/2010/main" val="111766586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bwMode="gray"/>
        <p:txBody>
          <a:bodyPr/>
          <a:lstStyle/>
          <a:p>
            <a:r>
              <a:rPr lang="en-US" b="1" dirty="0" smtClean="0">
                <a:sym typeface="Huawei Sans" panose="020C0503030203020204" pitchFamily="34" charset="0"/>
              </a:rPr>
              <a:t>MPLS Basics</a:t>
            </a:r>
          </a:p>
          <a:p>
            <a:pPr lvl="1"/>
            <a:r>
              <a:rPr lang="en-US" dirty="0" smtClean="0">
                <a:solidFill>
                  <a:schemeClr val="bg1">
                    <a:lumMod val="50000"/>
                  </a:schemeClr>
                </a:solidFill>
                <a:sym typeface="Huawei Sans" panose="020C0503030203020204" pitchFamily="34" charset="0"/>
              </a:rPr>
              <a:t>MPLS Overview</a:t>
            </a:r>
          </a:p>
          <a:p>
            <a:pPr lvl="1">
              <a:buSzPct val="60000"/>
              <a:buFont typeface="Wingdings" panose="05000000000000000000" pitchFamily="2" charset="2"/>
              <a:buChar char="n"/>
            </a:pPr>
            <a:r>
              <a:rPr lang="en-US" dirty="0" smtClean="0">
                <a:sym typeface="Huawei Sans" panose="020C0503030203020204" pitchFamily="34" charset="0"/>
              </a:rPr>
              <a:t>MPLS Terms</a:t>
            </a:r>
          </a:p>
          <a:p>
            <a:pPr lvl="1"/>
            <a:r>
              <a:rPr lang="en-US" dirty="0" smtClean="0">
                <a:solidFill>
                  <a:schemeClr val="bg1">
                    <a:lumMod val="50000"/>
                  </a:schemeClr>
                </a:solidFill>
                <a:sym typeface="Huawei Sans" panose="020C0503030203020204" pitchFamily="34" charset="0"/>
              </a:rPr>
              <a:t>MPLS Labels</a:t>
            </a:r>
          </a:p>
          <a:p>
            <a:r>
              <a:rPr lang="en-US" dirty="0" smtClean="0">
                <a:solidFill>
                  <a:schemeClr val="bg1">
                    <a:lumMod val="50000"/>
                  </a:schemeClr>
                </a:solidFill>
                <a:sym typeface="Huawei Sans" panose="020C0503030203020204" pitchFamily="34" charset="0"/>
              </a:rPr>
              <a:t>MPLS Forwarding</a:t>
            </a:r>
          </a:p>
          <a:p>
            <a:r>
              <a:rPr lang="en-US" dirty="0" smtClean="0">
                <a:solidFill>
                  <a:schemeClr val="bg1">
                    <a:lumMod val="50000"/>
                  </a:schemeClr>
                </a:solidFill>
                <a:sym typeface="Huawei Sans" panose="020C0503030203020204" pitchFamily="34" charset="0"/>
              </a:rPr>
              <a:t>Static LSP Configuration</a:t>
            </a:r>
          </a:p>
          <a:p>
            <a:endParaRPr lang="zh-CN" altLang="en-US" dirty="0">
              <a:sym typeface="Huawei Sans" panose="020C0503030203020204" pitchFamily="34" charset="0"/>
            </a:endParaRPr>
          </a:p>
        </p:txBody>
      </p:sp>
    </p:spTree>
    <p:extLst>
      <p:ext uri="{BB962C8B-B14F-4D97-AF65-F5344CB8AC3E}">
        <p14:creationId xmlns:p14="http://schemas.microsoft.com/office/powerpoint/2010/main" val="421362004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p>
            <a:r>
              <a:rPr lang="en-US" dirty="0" smtClean="0">
                <a:sym typeface="Huawei Sans" panose="020C0503030203020204" pitchFamily="34" charset="0"/>
              </a:rPr>
              <a:t>MPLS Terms</a:t>
            </a:r>
            <a:r>
              <a:rPr lang="en-US" altLang="zh-CN" dirty="0">
                <a:sym typeface="Huawei Sans" panose="020C0503030203020204" pitchFamily="34" charset="0"/>
              </a:rPr>
              <a:t> - </a:t>
            </a:r>
            <a:r>
              <a:rPr lang="en-US" dirty="0" smtClean="0">
                <a:sym typeface="Huawei Sans" panose="020C0503030203020204" pitchFamily="34" charset="0"/>
              </a:rPr>
              <a:t>LSR and MPLS Domain</a:t>
            </a:r>
            <a:endParaRPr lang="en-US" dirty="0">
              <a:sym typeface="Huawei Sans" panose="020C0503030203020204" pitchFamily="34" charset="0"/>
            </a:endParaRPr>
          </a:p>
        </p:txBody>
      </p:sp>
      <p:sp>
        <p:nvSpPr>
          <p:cNvPr id="3" name="文本占位符 2"/>
          <p:cNvSpPr>
            <a:spLocks noGrp="1"/>
          </p:cNvSpPr>
          <p:nvPr>
            <p:ph type="body" sz="quarter" idx="10"/>
          </p:nvPr>
        </p:nvSpPr>
        <p:spPr bwMode="gray"/>
        <p:txBody>
          <a:bodyPr/>
          <a:lstStyle/>
          <a:p>
            <a:r>
              <a:rPr lang="en-US" sz="1800" smtClean="0">
                <a:sym typeface="Huawei Sans" panose="020C0503030203020204" pitchFamily="34" charset="0"/>
              </a:rPr>
              <a:t>MPLS domain: consists of a series of consecutive network devices that run MPLS.</a:t>
            </a:r>
          </a:p>
          <a:p>
            <a:r>
              <a:rPr lang="en-US" sz="1800" smtClean="0">
                <a:sym typeface="Huawei Sans" panose="020C0503030203020204" pitchFamily="34" charset="0"/>
              </a:rPr>
              <a:t>Label switching router (LSR): a routing device, such as a router or switch, that runs MPLS. An LSR that resides at the edge of an MPLS domain and connects to a non-MPLS network is called a label edge router (LER). An LSR that resides inside an MPLS domain is called a core LSR.</a:t>
            </a:r>
            <a:endParaRPr lang="en-US" sz="1800" dirty="0">
              <a:sym typeface="Huawei Sans" panose="020C0503030203020204" pitchFamily="34" charset="0"/>
            </a:endParaRPr>
          </a:p>
        </p:txBody>
      </p:sp>
      <p:sp>
        <p:nvSpPr>
          <p:cNvPr id="37" name="Rounded Rectangle 36"/>
          <p:cNvSpPr/>
          <p:nvPr/>
        </p:nvSpPr>
        <p:spPr bwMode="gray">
          <a:xfrm>
            <a:off x="3320998" y="3642303"/>
            <a:ext cx="5057297" cy="1954400"/>
          </a:xfrm>
          <a:prstGeom prst="roundRect">
            <a:avLst>
              <a:gd name="adj" fmla="val 5020"/>
            </a:avLst>
          </a:prstGeom>
          <a:noFill/>
          <a:ln w="19050" cap="flat" cmpd="sng" algn="ctr">
            <a:solidFill>
              <a:srgbClr val="94DAE2"/>
            </a:solidFill>
            <a:prstDash val="solid"/>
            <a:miter lim="800000"/>
          </a:ln>
          <a:effectLst/>
        </p:spPr>
        <p:txBody>
          <a:bodyPr wrap="square" rtlCol="0" anchor="ctr">
            <a:noAutofit/>
          </a:bodyPr>
          <a:lstStyle/>
          <a:p>
            <a:pPr algn="ctr" defTabSz="914400" fontAlgn="ctr"/>
            <a:endParaRPr lang="zh-CN" altLang="en-US" ker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1" name="直接连接符 4"/>
          <p:cNvCxnSpPr/>
          <p:nvPr/>
        </p:nvCxnSpPr>
        <p:spPr bwMode="gray">
          <a:xfrm>
            <a:off x="2208349" y="4675121"/>
            <a:ext cx="7697651" cy="0"/>
          </a:xfrm>
          <a:prstGeom prst="line">
            <a:avLst/>
          </a:prstGeom>
          <a:ln w="22225">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nvCxnSpPr>
        <p:spPr bwMode="gray">
          <a:xfrm rot="10800000" flipH="1">
            <a:off x="3447956" y="4324273"/>
            <a:ext cx="2050788" cy="0"/>
          </a:xfrm>
          <a:prstGeom prst="line">
            <a:avLst/>
          </a:prstGeom>
          <a:ln w="3810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cxnSp>
        <p:nvCxnSpPr>
          <p:cNvPr id="58" name="直接连接符 55"/>
          <p:cNvCxnSpPr/>
          <p:nvPr/>
        </p:nvCxnSpPr>
        <p:spPr bwMode="gray">
          <a:xfrm rot="10800000" flipH="1">
            <a:off x="2208349" y="4324273"/>
            <a:ext cx="1039936" cy="0"/>
          </a:xfrm>
          <a:prstGeom prst="line">
            <a:avLst/>
          </a:prstGeom>
          <a:ln w="3810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cxnSp>
        <p:nvCxnSpPr>
          <p:cNvPr id="59" name="直接连接符 55"/>
          <p:cNvCxnSpPr/>
          <p:nvPr/>
        </p:nvCxnSpPr>
        <p:spPr bwMode="gray">
          <a:xfrm rot="10800000" flipH="1">
            <a:off x="6023617" y="4324273"/>
            <a:ext cx="2064464" cy="0"/>
          </a:xfrm>
          <a:prstGeom prst="line">
            <a:avLst/>
          </a:prstGeom>
          <a:ln w="3810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cxnSp>
        <p:nvCxnSpPr>
          <p:cNvPr id="60" name="直接连接符 55"/>
          <p:cNvCxnSpPr/>
          <p:nvPr/>
        </p:nvCxnSpPr>
        <p:spPr bwMode="gray">
          <a:xfrm rot="10800000" flipH="1">
            <a:off x="8466345" y="4324273"/>
            <a:ext cx="1039936" cy="0"/>
          </a:xfrm>
          <a:prstGeom prst="line">
            <a:avLst/>
          </a:prstGeom>
          <a:ln w="3810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sp>
        <p:nvSpPr>
          <p:cNvPr id="61" name="Rectangle 67"/>
          <p:cNvSpPr/>
          <p:nvPr/>
        </p:nvSpPr>
        <p:spPr bwMode="gray">
          <a:xfrm>
            <a:off x="5184966" y="5200847"/>
            <a:ext cx="1340432"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MPLS Domain</a:t>
            </a:r>
          </a:p>
        </p:txBody>
      </p:sp>
      <p:pic>
        <p:nvPicPr>
          <p:cNvPr id="62" name="图片 61"/>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052887" y="4450090"/>
            <a:ext cx="540000" cy="442800"/>
          </a:xfrm>
          <a:prstGeom prst="rect">
            <a:avLst/>
          </a:prstGeom>
        </p:spPr>
      </p:pic>
      <p:pic>
        <p:nvPicPr>
          <p:cNvPr id="63" name="图片 62"/>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580563" y="4460215"/>
            <a:ext cx="540000" cy="442800"/>
          </a:xfrm>
          <a:prstGeom prst="rect">
            <a:avLst/>
          </a:prstGeom>
        </p:spPr>
      </p:pic>
      <p:pic>
        <p:nvPicPr>
          <p:cNvPr id="64" name="图片 63"/>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8142918" y="4446306"/>
            <a:ext cx="540000" cy="442800"/>
          </a:xfrm>
          <a:prstGeom prst="rect">
            <a:avLst/>
          </a:prstGeom>
        </p:spPr>
      </p:pic>
      <p:sp>
        <p:nvSpPr>
          <p:cNvPr id="65" name="TextBox 43"/>
          <p:cNvSpPr txBox="1"/>
          <p:nvPr/>
        </p:nvSpPr>
        <p:spPr bwMode="gray">
          <a:xfrm>
            <a:off x="3037133" y="4903015"/>
            <a:ext cx="498855" cy="307777"/>
          </a:xfrm>
          <a:prstGeom prst="rect">
            <a:avLst/>
          </a:prstGeom>
          <a:solidFill>
            <a:schemeClr val="bg1"/>
          </a:solidFill>
        </p:spPr>
        <p:txBody>
          <a:bodyPr wrap="square" rtlCol="0">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LER</a:t>
            </a:r>
          </a:p>
        </p:txBody>
      </p:sp>
      <p:sp>
        <p:nvSpPr>
          <p:cNvPr id="66" name="TextBox 43"/>
          <p:cNvSpPr txBox="1"/>
          <p:nvPr/>
        </p:nvSpPr>
        <p:spPr bwMode="gray">
          <a:xfrm>
            <a:off x="5376595" y="4903015"/>
            <a:ext cx="947696" cy="307777"/>
          </a:xfrm>
          <a:prstGeom prst="rect">
            <a:avLst/>
          </a:prstGeom>
          <a:noFill/>
        </p:spPr>
        <p:txBody>
          <a:bodyPr wrap="square" rtlCol="0">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Core LSR</a:t>
            </a:r>
          </a:p>
        </p:txBody>
      </p:sp>
      <p:sp>
        <p:nvSpPr>
          <p:cNvPr id="67" name="TextBox 43"/>
          <p:cNvSpPr txBox="1"/>
          <p:nvPr/>
        </p:nvSpPr>
        <p:spPr bwMode="gray">
          <a:xfrm>
            <a:off x="8192520" y="4903015"/>
            <a:ext cx="498855" cy="307777"/>
          </a:xfrm>
          <a:prstGeom prst="rect">
            <a:avLst/>
          </a:prstGeom>
          <a:solidFill>
            <a:schemeClr val="bg1"/>
          </a:solidFill>
        </p:spPr>
        <p:txBody>
          <a:bodyPr wrap="square" rtlCol="0">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LER</a:t>
            </a:r>
          </a:p>
        </p:txBody>
      </p:sp>
      <p:sp>
        <p:nvSpPr>
          <p:cNvPr id="70" name="任意多边形 69"/>
          <p:cNvSpPr/>
          <p:nvPr/>
        </p:nvSpPr>
        <p:spPr bwMode="gray">
          <a:xfrm>
            <a:off x="6453660" y="3800931"/>
            <a:ext cx="360000" cy="216000"/>
          </a:xfrm>
          <a:custGeom>
            <a:avLst/>
            <a:gdLst>
              <a:gd name="connsiteX0" fmla="*/ 0 w 360000"/>
              <a:gd name="connsiteY0" fmla="*/ 0 h 216000"/>
              <a:gd name="connsiteX1" fmla="*/ 360000 w 360000"/>
              <a:gd name="connsiteY1" fmla="*/ 0 h 216000"/>
              <a:gd name="connsiteX2" fmla="*/ 360000 w 360000"/>
              <a:gd name="connsiteY2" fmla="*/ 216000 h 216000"/>
              <a:gd name="connsiteX3" fmla="*/ 0 w 360000"/>
              <a:gd name="connsiteY3" fmla="*/ 216000 h 216000"/>
            </a:gdLst>
            <a:ahLst/>
            <a:cxnLst>
              <a:cxn ang="0">
                <a:pos x="connsiteX0" y="connsiteY0"/>
              </a:cxn>
              <a:cxn ang="0">
                <a:pos x="connsiteX1" y="connsiteY1"/>
              </a:cxn>
              <a:cxn ang="0">
                <a:pos x="connsiteX2" y="connsiteY2"/>
              </a:cxn>
              <a:cxn ang="0">
                <a:pos x="connsiteX3" y="connsiteY3"/>
              </a:cxn>
            </a:cxnLst>
            <a:rect l="l" t="t" r="r" b="b"/>
            <a:pathLst>
              <a:path w="360000" h="216000">
                <a:moveTo>
                  <a:pt x="0" y="0"/>
                </a:moveTo>
                <a:lnTo>
                  <a:pt x="360000" y="0"/>
                </a:lnTo>
                <a:lnTo>
                  <a:pt x="360000" y="216000"/>
                </a:lnTo>
                <a:lnTo>
                  <a:pt x="0" y="216000"/>
                </a:lnTo>
                <a:close/>
              </a:path>
            </a:pathLst>
          </a:custGeom>
          <a:solidFill>
            <a:srgbClr val="56C4D2"/>
          </a:solidFill>
          <a:ln w="12700" cap="flat" cmpd="sng" algn="ctr">
            <a:solidFill>
              <a:schemeClr val="tx1"/>
            </a:solidFill>
            <a:prstDash val="solid"/>
            <a:miter lim="800000"/>
          </a:ln>
          <a:effectLst/>
        </p:spPr>
        <p:txBody>
          <a:bodyPr wrap="square" rtlCol="0" anchor="ctr">
            <a:noAutofit/>
          </a:bodyPr>
          <a:lstStyle/>
          <a:p>
            <a:pPr algn="ctr" defTabSz="914400" fontAlgn="ctr"/>
            <a:endParaRPr lang="zh-CN" altLang="en-US" sz="1400" ker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1" name="任意多边形 70"/>
          <p:cNvSpPr/>
          <p:nvPr/>
        </p:nvSpPr>
        <p:spPr bwMode="gray">
          <a:xfrm>
            <a:off x="6813660" y="3800931"/>
            <a:ext cx="360000" cy="216000"/>
          </a:xfrm>
          <a:custGeom>
            <a:avLst/>
            <a:gdLst>
              <a:gd name="connsiteX0" fmla="*/ 0 w 360000"/>
              <a:gd name="connsiteY0" fmla="*/ 0 h 216000"/>
              <a:gd name="connsiteX1" fmla="*/ 360000 w 360000"/>
              <a:gd name="connsiteY1" fmla="*/ 0 h 216000"/>
              <a:gd name="connsiteX2" fmla="*/ 360000 w 360000"/>
              <a:gd name="connsiteY2" fmla="*/ 216000 h 216000"/>
              <a:gd name="connsiteX3" fmla="*/ 0 w 360000"/>
              <a:gd name="connsiteY3" fmla="*/ 216000 h 216000"/>
            </a:gdLst>
            <a:ahLst/>
            <a:cxnLst>
              <a:cxn ang="0">
                <a:pos x="connsiteX0" y="connsiteY0"/>
              </a:cxn>
              <a:cxn ang="0">
                <a:pos x="connsiteX1" y="connsiteY1"/>
              </a:cxn>
              <a:cxn ang="0">
                <a:pos x="connsiteX2" y="connsiteY2"/>
              </a:cxn>
              <a:cxn ang="0">
                <a:pos x="connsiteX3" y="connsiteY3"/>
              </a:cxn>
            </a:cxnLst>
            <a:rect l="l" t="t" r="r" b="b"/>
            <a:pathLst>
              <a:path w="360000" h="216000">
                <a:moveTo>
                  <a:pt x="0" y="0"/>
                </a:moveTo>
                <a:lnTo>
                  <a:pt x="360000" y="0"/>
                </a:lnTo>
                <a:lnTo>
                  <a:pt x="360000" y="216000"/>
                </a:lnTo>
                <a:lnTo>
                  <a:pt x="0" y="216000"/>
                </a:lnTo>
                <a:close/>
              </a:path>
            </a:pathLst>
          </a:custGeom>
          <a:solidFill>
            <a:srgbClr val="FFF2CC"/>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sz="140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2" name="任意多边形 71"/>
          <p:cNvSpPr/>
          <p:nvPr/>
        </p:nvSpPr>
        <p:spPr bwMode="gray">
          <a:xfrm>
            <a:off x="7173660" y="3800931"/>
            <a:ext cx="360000" cy="216000"/>
          </a:xfrm>
          <a:custGeom>
            <a:avLst/>
            <a:gdLst>
              <a:gd name="connsiteX0" fmla="*/ 0 w 360000"/>
              <a:gd name="connsiteY0" fmla="*/ 0 h 216000"/>
              <a:gd name="connsiteX1" fmla="*/ 360000 w 360000"/>
              <a:gd name="connsiteY1" fmla="*/ 0 h 216000"/>
              <a:gd name="connsiteX2" fmla="*/ 360000 w 360000"/>
              <a:gd name="connsiteY2" fmla="*/ 216000 h 216000"/>
              <a:gd name="connsiteX3" fmla="*/ 0 w 360000"/>
              <a:gd name="connsiteY3" fmla="*/ 216000 h 216000"/>
            </a:gdLst>
            <a:ahLst/>
            <a:cxnLst>
              <a:cxn ang="0">
                <a:pos x="connsiteX0" y="connsiteY0"/>
              </a:cxn>
              <a:cxn ang="0">
                <a:pos x="connsiteX1" y="connsiteY1"/>
              </a:cxn>
              <a:cxn ang="0">
                <a:pos x="connsiteX2" y="connsiteY2"/>
              </a:cxn>
              <a:cxn ang="0">
                <a:pos x="connsiteX3" y="connsiteY3"/>
              </a:cxn>
            </a:cxnLst>
            <a:rect l="l" t="t" r="r" b="b"/>
            <a:pathLst>
              <a:path w="360000" h="216000">
                <a:moveTo>
                  <a:pt x="0" y="0"/>
                </a:moveTo>
                <a:lnTo>
                  <a:pt x="360000" y="0"/>
                </a:lnTo>
                <a:lnTo>
                  <a:pt x="360000" y="216000"/>
                </a:lnTo>
                <a:lnTo>
                  <a:pt x="0" y="216000"/>
                </a:lnTo>
                <a:close/>
              </a:path>
            </a:pathLst>
          </a:custGeom>
          <a:solidFill>
            <a:srgbClr val="8BC9A0"/>
          </a:solidFill>
          <a:ln w="12700" cap="flat" cmpd="sng" algn="ctr">
            <a:solidFill>
              <a:schemeClr val="tx1"/>
            </a:solidFill>
            <a:prstDash val="solid"/>
            <a:miter lim="800000"/>
          </a:ln>
          <a:effectLst/>
        </p:spPr>
        <p:txBody>
          <a:bodyPr wrap="square" rtlCol="0" anchor="ctr">
            <a:noAutofit/>
          </a:bodyPr>
          <a:lstStyle/>
          <a:p>
            <a:pPr algn="ctr" defTabSz="914400" fontAlgn="ctr"/>
            <a:endParaRPr lang="zh-CN" altLang="en-US" sz="1400" ker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7" name="任意多边形 76"/>
          <p:cNvSpPr/>
          <p:nvPr/>
        </p:nvSpPr>
        <p:spPr bwMode="gray">
          <a:xfrm>
            <a:off x="2314854" y="3800931"/>
            <a:ext cx="360000" cy="216000"/>
          </a:xfrm>
          <a:custGeom>
            <a:avLst/>
            <a:gdLst>
              <a:gd name="connsiteX0" fmla="*/ 0 w 360000"/>
              <a:gd name="connsiteY0" fmla="*/ 0 h 216000"/>
              <a:gd name="connsiteX1" fmla="*/ 360000 w 360000"/>
              <a:gd name="connsiteY1" fmla="*/ 0 h 216000"/>
              <a:gd name="connsiteX2" fmla="*/ 360000 w 360000"/>
              <a:gd name="connsiteY2" fmla="*/ 216000 h 216000"/>
              <a:gd name="connsiteX3" fmla="*/ 0 w 360000"/>
              <a:gd name="connsiteY3" fmla="*/ 216000 h 216000"/>
            </a:gdLst>
            <a:ahLst/>
            <a:cxnLst>
              <a:cxn ang="0">
                <a:pos x="connsiteX0" y="connsiteY0"/>
              </a:cxn>
              <a:cxn ang="0">
                <a:pos x="connsiteX1" y="connsiteY1"/>
              </a:cxn>
              <a:cxn ang="0">
                <a:pos x="connsiteX2" y="connsiteY2"/>
              </a:cxn>
              <a:cxn ang="0">
                <a:pos x="connsiteX3" y="connsiteY3"/>
              </a:cxn>
            </a:cxnLst>
            <a:rect l="l" t="t" r="r" b="b"/>
            <a:pathLst>
              <a:path w="360000" h="216000">
                <a:moveTo>
                  <a:pt x="0" y="0"/>
                </a:moveTo>
                <a:lnTo>
                  <a:pt x="360000" y="0"/>
                </a:lnTo>
                <a:lnTo>
                  <a:pt x="360000" y="216000"/>
                </a:lnTo>
                <a:lnTo>
                  <a:pt x="0" y="216000"/>
                </a:lnTo>
                <a:close/>
              </a:path>
            </a:pathLst>
          </a:custGeom>
          <a:solidFill>
            <a:srgbClr val="56C4D2"/>
          </a:solidFill>
          <a:ln w="12700" cap="flat" cmpd="sng" algn="ctr">
            <a:solidFill>
              <a:schemeClr val="tx1"/>
            </a:solidFill>
            <a:prstDash val="solid"/>
            <a:miter lim="800000"/>
          </a:ln>
          <a:effectLst/>
        </p:spPr>
        <p:txBody>
          <a:bodyPr wrap="square" rtlCol="0" anchor="ctr">
            <a:noAutofit/>
          </a:bodyPr>
          <a:lstStyle/>
          <a:p>
            <a:pPr algn="ctr" defTabSz="914400" fontAlgn="ctr"/>
            <a:endParaRPr lang="zh-CN" altLang="en-US" sz="1400" ker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8" name="任意多边形 77"/>
          <p:cNvSpPr/>
          <p:nvPr/>
        </p:nvSpPr>
        <p:spPr bwMode="gray">
          <a:xfrm>
            <a:off x="2674854" y="3800931"/>
            <a:ext cx="360000" cy="216000"/>
          </a:xfrm>
          <a:custGeom>
            <a:avLst/>
            <a:gdLst>
              <a:gd name="connsiteX0" fmla="*/ 0 w 360000"/>
              <a:gd name="connsiteY0" fmla="*/ 0 h 216000"/>
              <a:gd name="connsiteX1" fmla="*/ 360000 w 360000"/>
              <a:gd name="connsiteY1" fmla="*/ 0 h 216000"/>
              <a:gd name="connsiteX2" fmla="*/ 360000 w 360000"/>
              <a:gd name="connsiteY2" fmla="*/ 216000 h 216000"/>
              <a:gd name="connsiteX3" fmla="*/ 0 w 360000"/>
              <a:gd name="connsiteY3" fmla="*/ 216000 h 216000"/>
            </a:gdLst>
            <a:ahLst/>
            <a:cxnLst>
              <a:cxn ang="0">
                <a:pos x="connsiteX0" y="connsiteY0"/>
              </a:cxn>
              <a:cxn ang="0">
                <a:pos x="connsiteX1" y="connsiteY1"/>
              </a:cxn>
              <a:cxn ang="0">
                <a:pos x="connsiteX2" y="connsiteY2"/>
              </a:cxn>
              <a:cxn ang="0">
                <a:pos x="connsiteX3" y="connsiteY3"/>
              </a:cxn>
            </a:cxnLst>
            <a:rect l="l" t="t" r="r" b="b"/>
            <a:pathLst>
              <a:path w="360000" h="216000">
                <a:moveTo>
                  <a:pt x="0" y="0"/>
                </a:moveTo>
                <a:lnTo>
                  <a:pt x="360000" y="0"/>
                </a:lnTo>
                <a:lnTo>
                  <a:pt x="360000" y="216000"/>
                </a:lnTo>
                <a:lnTo>
                  <a:pt x="0" y="216000"/>
                </a:lnTo>
                <a:close/>
              </a:path>
            </a:pathLst>
          </a:custGeom>
          <a:solidFill>
            <a:srgbClr val="8BC9A0"/>
          </a:solidFill>
          <a:ln w="12700" cap="flat" cmpd="sng" algn="ctr">
            <a:solidFill>
              <a:schemeClr val="tx1"/>
            </a:solidFill>
            <a:prstDash val="solid"/>
            <a:miter lim="800000"/>
          </a:ln>
          <a:effectLst/>
        </p:spPr>
        <p:txBody>
          <a:bodyPr wrap="square" rtlCol="0" anchor="ctr">
            <a:noAutofit/>
          </a:bodyPr>
          <a:lstStyle/>
          <a:p>
            <a:pPr algn="ctr" defTabSz="914400" fontAlgn="ctr"/>
            <a:endParaRPr lang="zh-CN" altLang="en-US" sz="1400" ker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0" name="任意多边形 79"/>
          <p:cNvSpPr/>
          <p:nvPr/>
        </p:nvSpPr>
        <p:spPr bwMode="gray">
          <a:xfrm>
            <a:off x="3933349" y="3800931"/>
            <a:ext cx="360000" cy="216000"/>
          </a:xfrm>
          <a:custGeom>
            <a:avLst/>
            <a:gdLst>
              <a:gd name="connsiteX0" fmla="*/ 0 w 360000"/>
              <a:gd name="connsiteY0" fmla="*/ 0 h 216000"/>
              <a:gd name="connsiteX1" fmla="*/ 360000 w 360000"/>
              <a:gd name="connsiteY1" fmla="*/ 0 h 216000"/>
              <a:gd name="connsiteX2" fmla="*/ 360000 w 360000"/>
              <a:gd name="connsiteY2" fmla="*/ 216000 h 216000"/>
              <a:gd name="connsiteX3" fmla="*/ 0 w 360000"/>
              <a:gd name="connsiteY3" fmla="*/ 216000 h 216000"/>
            </a:gdLst>
            <a:ahLst/>
            <a:cxnLst>
              <a:cxn ang="0">
                <a:pos x="connsiteX0" y="connsiteY0"/>
              </a:cxn>
              <a:cxn ang="0">
                <a:pos x="connsiteX1" y="connsiteY1"/>
              </a:cxn>
              <a:cxn ang="0">
                <a:pos x="connsiteX2" y="connsiteY2"/>
              </a:cxn>
              <a:cxn ang="0">
                <a:pos x="connsiteX3" y="connsiteY3"/>
              </a:cxn>
            </a:cxnLst>
            <a:rect l="l" t="t" r="r" b="b"/>
            <a:pathLst>
              <a:path w="360000" h="216000">
                <a:moveTo>
                  <a:pt x="0" y="0"/>
                </a:moveTo>
                <a:lnTo>
                  <a:pt x="360000" y="0"/>
                </a:lnTo>
                <a:lnTo>
                  <a:pt x="360000" y="216000"/>
                </a:lnTo>
                <a:lnTo>
                  <a:pt x="0" y="216000"/>
                </a:lnTo>
                <a:close/>
              </a:path>
            </a:pathLst>
          </a:custGeom>
          <a:solidFill>
            <a:srgbClr val="56C4D2"/>
          </a:solidFill>
          <a:ln w="12700" cap="flat" cmpd="sng" algn="ctr">
            <a:solidFill>
              <a:schemeClr val="tx1"/>
            </a:solidFill>
            <a:prstDash val="solid"/>
            <a:miter lim="800000"/>
          </a:ln>
          <a:effectLst/>
        </p:spPr>
        <p:txBody>
          <a:bodyPr wrap="square" rtlCol="0" anchor="ctr">
            <a:noAutofit/>
          </a:bodyPr>
          <a:lstStyle/>
          <a:p>
            <a:pPr algn="ctr" defTabSz="914400" fontAlgn="ctr"/>
            <a:endParaRPr lang="zh-CN" altLang="en-US" sz="1400" ker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1" name="任意多边形 80"/>
          <p:cNvSpPr/>
          <p:nvPr/>
        </p:nvSpPr>
        <p:spPr bwMode="gray">
          <a:xfrm>
            <a:off x="4293349" y="3800931"/>
            <a:ext cx="360000" cy="216000"/>
          </a:xfrm>
          <a:custGeom>
            <a:avLst/>
            <a:gdLst>
              <a:gd name="connsiteX0" fmla="*/ 0 w 360000"/>
              <a:gd name="connsiteY0" fmla="*/ 0 h 216000"/>
              <a:gd name="connsiteX1" fmla="*/ 360000 w 360000"/>
              <a:gd name="connsiteY1" fmla="*/ 0 h 216000"/>
              <a:gd name="connsiteX2" fmla="*/ 360000 w 360000"/>
              <a:gd name="connsiteY2" fmla="*/ 216000 h 216000"/>
              <a:gd name="connsiteX3" fmla="*/ 0 w 360000"/>
              <a:gd name="connsiteY3" fmla="*/ 216000 h 216000"/>
            </a:gdLst>
            <a:ahLst/>
            <a:cxnLst>
              <a:cxn ang="0">
                <a:pos x="connsiteX0" y="connsiteY0"/>
              </a:cxn>
              <a:cxn ang="0">
                <a:pos x="connsiteX1" y="connsiteY1"/>
              </a:cxn>
              <a:cxn ang="0">
                <a:pos x="connsiteX2" y="connsiteY2"/>
              </a:cxn>
              <a:cxn ang="0">
                <a:pos x="connsiteX3" y="connsiteY3"/>
              </a:cxn>
            </a:cxnLst>
            <a:rect l="l" t="t" r="r" b="b"/>
            <a:pathLst>
              <a:path w="360000" h="216000">
                <a:moveTo>
                  <a:pt x="0" y="0"/>
                </a:moveTo>
                <a:lnTo>
                  <a:pt x="360000" y="0"/>
                </a:lnTo>
                <a:lnTo>
                  <a:pt x="360000" y="216000"/>
                </a:lnTo>
                <a:lnTo>
                  <a:pt x="0" y="216000"/>
                </a:lnTo>
                <a:close/>
              </a:path>
            </a:pathLst>
          </a:custGeom>
          <a:solidFill>
            <a:srgbClr val="FFF2CC"/>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sz="140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2" name="任意多边形 81"/>
          <p:cNvSpPr/>
          <p:nvPr/>
        </p:nvSpPr>
        <p:spPr bwMode="gray">
          <a:xfrm>
            <a:off x="4653349" y="3800931"/>
            <a:ext cx="360000" cy="216000"/>
          </a:xfrm>
          <a:custGeom>
            <a:avLst/>
            <a:gdLst>
              <a:gd name="connsiteX0" fmla="*/ 0 w 360000"/>
              <a:gd name="connsiteY0" fmla="*/ 0 h 216000"/>
              <a:gd name="connsiteX1" fmla="*/ 360000 w 360000"/>
              <a:gd name="connsiteY1" fmla="*/ 0 h 216000"/>
              <a:gd name="connsiteX2" fmla="*/ 360000 w 360000"/>
              <a:gd name="connsiteY2" fmla="*/ 216000 h 216000"/>
              <a:gd name="connsiteX3" fmla="*/ 0 w 360000"/>
              <a:gd name="connsiteY3" fmla="*/ 216000 h 216000"/>
            </a:gdLst>
            <a:ahLst/>
            <a:cxnLst>
              <a:cxn ang="0">
                <a:pos x="connsiteX0" y="connsiteY0"/>
              </a:cxn>
              <a:cxn ang="0">
                <a:pos x="connsiteX1" y="connsiteY1"/>
              </a:cxn>
              <a:cxn ang="0">
                <a:pos x="connsiteX2" y="connsiteY2"/>
              </a:cxn>
              <a:cxn ang="0">
                <a:pos x="connsiteX3" y="connsiteY3"/>
              </a:cxn>
            </a:cxnLst>
            <a:rect l="l" t="t" r="r" b="b"/>
            <a:pathLst>
              <a:path w="360000" h="216000">
                <a:moveTo>
                  <a:pt x="0" y="0"/>
                </a:moveTo>
                <a:lnTo>
                  <a:pt x="360000" y="0"/>
                </a:lnTo>
                <a:lnTo>
                  <a:pt x="360000" y="216000"/>
                </a:lnTo>
                <a:lnTo>
                  <a:pt x="0" y="216000"/>
                </a:lnTo>
                <a:close/>
              </a:path>
            </a:pathLst>
          </a:custGeom>
          <a:solidFill>
            <a:srgbClr val="8BC9A0"/>
          </a:solidFill>
          <a:ln w="12700" cap="flat" cmpd="sng" algn="ctr">
            <a:solidFill>
              <a:schemeClr val="tx1"/>
            </a:solidFill>
            <a:prstDash val="solid"/>
            <a:miter lim="800000"/>
          </a:ln>
          <a:effectLst/>
        </p:spPr>
        <p:txBody>
          <a:bodyPr wrap="square" rtlCol="0" anchor="ctr">
            <a:noAutofit/>
          </a:bodyPr>
          <a:lstStyle/>
          <a:p>
            <a:pPr algn="ctr" defTabSz="914400" fontAlgn="ctr"/>
            <a:endParaRPr lang="zh-CN" altLang="en-US" sz="1400" ker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4" name="任意多边形 83"/>
          <p:cNvSpPr/>
          <p:nvPr/>
        </p:nvSpPr>
        <p:spPr bwMode="gray">
          <a:xfrm>
            <a:off x="8626313" y="3800931"/>
            <a:ext cx="360000" cy="216000"/>
          </a:xfrm>
          <a:custGeom>
            <a:avLst/>
            <a:gdLst>
              <a:gd name="connsiteX0" fmla="*/ 0 w 360000"/>
              <a:gd name="connsiteY0" fmla="*/ 0 h 216000"/>
              <a:gd name="connsiteX1" fmla="*/ 360000 w 360000"/>
              <a:gd name="connsiteY1" fmla="*/ 0 h 216000"/>
              <a:gd name="connsiteX2" fmla="*/ 360000 w 360000"/>
              <a:gd name="connsiteY2" fmla="*/ 216000 h 216000"/>
              <a:gd name="connsiteX3" fmla="*/ 0 w 360000"/>
              <a:gd name="connsiteY3" fmla="*/ 216000 h 216000"/>
            </a:gdLst>
            <a:ahLst/>
            <a:cxnLst>
              <a:cxn ang="0">
                <a:pos x="connsiteX0" y="connsiteY0"/>
              </a:cxn>
              <a:cxn ang="0">
                <a:pos x="connsiteX1" y="connsiteY1"/>
              </a:cxn>
              <a:cxn ang="0">
                <a:pos x="connsiteX2" y="connsiteY2"/>
              </a:cxn>
              <a:cxn ang="0">
                <a:pos x="connsiteX3" y="connsiteY3"/>
              </a:cxn>
            </a:cxnLst>
            <a:rect l="l" t="t" r="r" b="b"/>
            <a:pathLst>
              <a:path w="360000" h="216000">
                <a:moveTo>
                  <a:pt x="0" y="0"/>
                </a:moveTo>
                <a:lnTo>
                  <a:pt x="360000" y="0"/>
                </a:lnTo>
                <a:lnTo>
                  <a:pt x="360000" y="216000"/>
                </a:lnTo>
                <a:lnTo>
                  <a:pt x="0" y="216000"/>
                </a:lnTo>
                <a:close/>
              </a:path>
            </a:pathLst>
          </a:custGeom>
          <a:solidFill>
            <a:srgbClr val="56C4D2"/>
          </a:solidFill>
          <a:ln w="12700" cap="flat" cmpd="sng" algn="ctr">
            <a:solidFill>
              <a:schemeClr val="tx1"/>
            </a:solidFill>
            <a:prstDash val="solid"/>
            <a:miter lim="800000"/>
          </a:ln>
          <a:effectLst/>
        </p:spPr>
        <p:txBody>
          <a:bodyPr wrap="square" rtlCol="0" anchor="ctr">
            <a:noAutofit/>
          </a:bodyPr>
          <a:lstStyle/>
          <a:p>
            <a:pPr algn="ctr" defTabSz="914400" fontAlgn="ctr"/>
            <a:endParaRPr lang="zh-CN" altLang="en-US" sz="1400" ker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5" name="任意多边形 84"/>
          <p:cNvSpPr/>
          <p:nvPr/>
        </p:nvSpPr>
        <p:spPr bwMode="gray">
          <a:xfrm>
            <a:off x="8986313" y="3800931"/>
            <a:ext cx="360000" cy="216000"/>
          </a:xfrm>
          <a:custGeom>
            <a:avLst/>
            <a:gdLst>
              <a:gd name="connsiteX0" fmla="*/ 0 w 360000"/>
              <a:gd name="connsiteY0" fmla="*/ 0 h 216000"/>
              <a:gd name="connsiteX1" fmla="*/ 360000 w 360000"/>
              <a:gd name="connsiteY1" fmla="*/ 0 h 216000"/>
              <a:gd name="connsiteX2" fmla="*/ 360000 w 360000"/>
              <a:gd name="connsiteY2" fmla="*/ 216000 h 216000"/>
              <a:gd name="connsiteX3" fmla="*/ 0 w 360000"/>
              <a:gd name="connsiteY3" fmla="*/ 216000 h 216000"/>
            </a:gdLst>
            <a:ahLst/>
            <a:cxnLst>
              <a:cxn ang="0">
                <a:pos x="connsiteX0" y="connsiteY0"/>
              </a:cxn>
              <a:cxn ang="0">
                <a:pos x="connsiteX1" y="connsiteY1"/>
              </a:cxn>
              <a:cxn ang="0">
                <a:pos x="connsiteX2" y="connsiteY2"/>
              </a:cxn>
              <a:cxn ang="0">
                <a:pos x="connsiteX3" y="connsiteY3"/>
              </a:cxn>
            </a:cxnLst>
            <a:rect l="l" t="t" r="r" b="b"/>
            <a:pathLst>
              <a:path w="360000" h="216000">
                <a:moveTo>
                  <a:pt x="0" y="0"/>
                </a:moveTo>
                <a:lnTo>
                  <a:pt x="360000" y="0"/>
                </a:lnTo>
                <a:lnTo>
                  <a:pt x="360000" y="216000"/>
                </a:lnTo>
                <a:lnTo>
                  <a:pt x="0" y="216000"/>
                </a:lnTo>
                <a:close/>
              </a:path>
            </a:pathLst>
          </a:custGeom>
          <a:solidFill>
            <a:srgbClr val="8BC9A0"/>
          </a:solidFill>
          <a:ln w="12700" cap="flat" cmpd="sng" algn="ctr">
            <a:solidFill>
              <a:schemeClr val="tx1"/>
            </a:solidFill>
            <a:prstDash val="solid"/>
            <a:miter lim="800000"/>
          </a:ln>
          <a:effectLst/>
        </p:spPr>
        <p:txBody>
          <a:bodyPr wrap="square" rtlCol="0" anchor="ctr">
            <a:noAutofit/>
          </a:bodyPr>
          <a:lstStyle/>
          <a:p>
            <a:pPr algn="ctr" defTabSz="914400" fontAlgn="ctr"/>
            <a:endParaRPr lang="zh-CN" altLang="en-US" sz="1400" kern="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39" name="组合 38"/>
          <p:cNvGrpSpPr/>
          <p:nvPr/>
        </p:nvGrpSpPr>
        <p:grpSpPr bwMode="gray">
          <a:xfrm>
            <a:off x="833949" y="4172890"/>
            <a:ext cx="1377387" cy="720000"/>
            <a:chOff x="833949" y="4172890"/>
            <a:chExt cx="1377387" cy="720000"/>
          </a:xfrm>
        </p:grpSpPr>
        <p:sp>
          <p:nvSpPr>
            <p:cNvPr id="40" name="Freeform 159"/>
            <p:cNvSpPr>
              <a:spLocks noChangeAspect="1"/>
            </p:cNvSpPr>
            <p:nvPr/>
          </p:nvSpPr>
          <p:spPr bwMode="gray">
            <a:xfrm flipH="1">
              <a:off x="833949" y="4172890"/>
              <a:ext cx="1377387" cy="72000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文本框 40"/>
            <p:cNvSpPr txBox="1"/>
            <p:nvPr/>
          </p:nvSpPr>
          <p:spPr bwMode="gray">
            <a:xfrm>
              <a:off x="947205" y="4436879"/>
              <a:ext cx="1239710" cy="338554"/>
            </a:xfrm>
            <a:prstGeom prst="rect">
              <a:avLst/>
            </a:prstGeom>
            <a:noFill/>
          </p:spPr>
          <p:txBody>
            <a:bodyPr wrap="square" rtlCol="0">
              <a:noAutofit/>
            </a:bodyPr>
            <a:lstStyle/>
            <a:p>
              <a:pPr algn="ct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IP network</a:t>
              </a:r>
            </a:p>
          </p:txBody>
        </p:sp>
      </p:grpSp>
      <p:grpSp>
        <p:nvGrpSpPr>
          <p:cNvPr id="42" name="组合 41"/>
          <p:cNvGrpSpPr/>
          <p:nvPr/>
        </p:nvGrpSpPr>
        <p:grpSpPr bwMode="gray">
          <a:xfrm>
            <a:off x="9456004" y="4200294"/>
            <a:ext cx="1377387" cy="720000"/>
            <a:chOff x="833949" y="4172890"/>
            <a:chExt cx="1377387" cy="720000"/>
          </a:xfrm>
        </p:grpSpPr>
        <p:sp>
          <p:nvSpPr>
            <p:cNvPr id="43" name="Freeform 159"/>
            <p:cNvSpPr>
              <a:spLocks noChangeAspect="1"/>
            </p:cNvSpPr>
            <p:nvPr/>
          </p:nvSpPr>
          <p:spPr bwMode="gray">
            <a:xfrm flipH="1">
              <a:off x="833949" y="4172890"/>
              <a:ext cx="1377387" cy="72000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文本框 43"/>
            <p:cNvSpPr txBox="1"/>
            <p:nvPr/>
          </p:nvSpPr>
          <p:spPr bwMode="gray">
            <a:xfrm>
              <a:off x="940494" y="4418902"/>
              <a:ext cx="1239710" cy="338554"/>
            </a:xfrm>
            <a:prstGeom prst="rect">
              <a:avLst/>
            </a:prstGeom>
            <a:noFill/>
          </p:spPr>
          <p:txBody>
            <a:bodyPr wrap="square" rtlCol="0">
              <a:noAutofit/>
            </a:bodyPr>
            <a:lstStyle/>
            <a:p>
              <a:pPr algn="ct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IP network</a:t>
              </a:r>
            </a:p>
          </p:txBody>
        </p:sp>
      </p:grpSp>
      <p:sp>
        <p:nvSpPr>
          <p:cNvPr id="36" name="矩形 32"/>
          <p:cNvSpPr>
            <a:spLocks/>
          </p:cNvSpPr>
          <p:nvPr/>
        </p:nvSpPr>
        <p:spPr bwMode="gray">
          <a:xfrm>
            <a:off x="10830021" y="5768153"/>
            <a:ext cx="898817" cy="410785"/>
          </a:xfrm>
          <a:prstGeom prst="rect">
            <a:avLst/>
          </a:prstGeom>
          <a:solidFill>
            <a:srgbClr val="8BC9A0"/>
          </a:solidFill>
          <a:ln w="12700" cap="flat" cmpd="sng" algn="ctr">
            <a:solidFill>
              <a:schemeClr val="tx1"/>
            </a:solidFill>
            <a:prstDash val="solid"/>
            <a:miter lim="800000"/>
          </a:ln>
          <a:effectLst/>
        </p:spPr>
        <p:txBody>
          <a:bodyPr wrap="square" rtlCol="0" anchor="ctr">
            <a:noAutofit/>
          </a:bodyPr>
          <a:lstStyle/>
          <a:p>
            <a:pPr algn="ctr" defTabSz="914400" fontAlgn="ctr"/>
            <a:r>
              <a:rPr lang="en-US" sz="1400" kern="0" dirty="0">
                <a:latin typeface="Huawei Sans" panose="020C0503030203020204" pitchFamily="34" charset="0"/>
                <a:ea typeface="方正兰亭黑简体" panose="02000000000000000000" pitchFamily="2" charset="-122"/>
                <a:sym typeface="Huawei Sans" panose="020C0503030203020204" pitchFamily="34" charset="0"/>
              </a:rPr>
              <a:t>IP</a:t>
            </a:r>
          </a:p>
          <a:p>
            <a:pPr algn="ctr" defTabSz="914400" fontAlgn="ctr"/>
            <a:r>
              <a:rPr lang="en-US" sz="1400" kern="0" dirty="0">
                <a:latin typeface="Huawei Sans" panose="020C0503030203020204" pitchFamily="34" charset="0"/>
                <a:ea typeface="方正兰亭黑简体" panose="02000000000000000000" pitchFamily="2" charset="-122"/>
                <a:sym typeface="Huawei Sans" panose="020C0503030203020204" pitchFamily="34" charset="0"/>
              </a:rPr>
              <a:t>Packet</a:t>
            </a:r>
          </a:p>
        </p:txBody>
      </p:sp>
      <p:sp>
        <p:nvSpPr>
          <p:cNvPr id="38" name="矩形 33"/>
          <p:cNvSpPr>
            <a:spLocks/>
          </p:cNvSpPr>
          <p:nvPr/>
        </p:nvSpPr>
        <p:spPr bwMode="gray">
          <a:xfrm>
            <a:off x="9735189" y="5768153"/>
            <a:ext cx="898817" cy="410785"/>
          </a:xfrm>
          <a:prstGeom prst="rect">
            <a:avLst/>
          </a:prstGeom>
          <a:solidFill>
            <a:srgbClr val="FFF2CC"/>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MPLS</a:t>
            </a:r>
          </a:p>
          <a:p>
            <a:pPr algn="ctr" fontAlgn="ctr"/>
            <a:r>
              <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Header</a:t>
            </a:r>
          </a:p>
        </p:txBody>
      </p:sp>
      <p:sp>
        <p:nvSpPr>
          <p:cNvPr id="45" name="矩形 33"/>
          <p:cNvSpPr>
            <a:spLocks/>
          </p:cNvSpPr>
          <p:nvPr/>
        </p:nvSpPr>
        <p:spPr bwMode="gray">
          <a:xfrm>
            <a:off x="8612076" y="5768153"/>
            <a:ext cx="898817" cy="410785"/>
          </a:xfrm>
          <a:prstGeom prst="rect">
            <a:avLst/>
          </a:prstGeom>
          <a:solidFill>
            <a:srgbClr val="56C4D2"/>
          </a:solidFill>
          <a:ln w="12700" cap="flat" cmpd="sng" algn="ctr">
            <a:solidFill>
              <a:schemeClr val="tx1"/>
            </a:solidFill>
            <a:prstDash val="solid"/>
            <a:miter lim="800000"/>
          </a:ln>
          <a:effectLst/>
        </p:spPr>
        <p:txBody>
          <a:bodyPr wrap="square" rtlCol="0" anchor="ctr">
            <a:noAutofit/>
          </a:bodyPr>
          <a:lstStyle/>
          <a:p>
            <a:pPr algn="ctr" defTabSz="914400" fontAlgn="ctr"/>
            <a:r>
              <a:rPr lang="en-US" sz="1400"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Ethernet</a:t>
            </a:r>
          </a:p>
          <a:p>
            <a:pPr algn="ctr" defTabSz="914400" fontAlgn="ctr"/>
            <a:r>
              <a:rPr lang="en-US" sz="1400"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Header</a:t>
            </a:r>
          </a:p>
        </p:txBody>
      </p:sp>
    </p:spTree>
    <p:extLst>
      <p:ext uri="{BB962C8B-B14F-4D97-AF65-F5344CB8AC3E}">
        <p14:creationId xmlns:p14="http://schemas.microsoft.com/office/powerpoint/2010/main" val="4245403543"/>
      </p:ext>
    </p:extLst>
  </p:cSld>
  <p:clrMapOvr>
    <a:masterClrMapping/>
  </p:clrMapOvr>
  <p:timing>
    <p:tnLst>
      <p:par>
        <p:cTn id="1" dur="indefinite" restart="never" nodeType="tmRoot"/>
      </p:par>
    </p:tnLst>
  </p:timing>
</p:sld>
</file>

<file path=ppt/theme/theme1.xml><?xml version="1.0" encoding="utf-8"?>
<a:theme xmlns:a="http://schemas.openxmlformats.org/drawingml/2006/main" name="1_标题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自功能页模板">
  <a:themeElements>
    <a:clrScheme name="自定义 2">
      <a:dk1>
        <a:sysClr val="windowText" lastClr="000000"/>
      </a:dk1>
      <a:lt1>
        <a:sysClr val="window" lastClr="FFFFFF"/>
      </a:lt1>
      <a:dk2>
        <a:srgbClr val="44546A"/>
      </a:dk2>
      <a:lt2>
        <a:srgbClr val="E7E6E6"/>
      </a:lt2>
      <a:accent1>
        <a:srgbClr val="C7000B"/>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内容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4_感谢页模板">
  <a:themeElements>
    <a:clrScheme name="2210">
      <a:dk1>
        <a:srgbClr val="1D1D1A"/>
      </a:dk1>
      <a:lt1>
        <a:srgbClr val="1D1D1A"/>
      </a:lt1>
      <a:dk2>
        <a:srgbClr val="FFFFFF"/>
      </a:dk2>
      <a:lt2>
        <a:srgbClr val="FFFFFF"/>
      </a:lt2>
      <a:accent1>
        <a:srgbClr val="C7000A"/>
      </a:accent1>
      <a:accent2>
        <a:srgbClr val="E9002F"/>
      </a:accent2>
      <a:accent3>
        <a:srgbClr val="F4A100"/>
      </a:accent3>
      <a:accent4>
        <a:srgbClr val="FFFF00"/>
      </a:accent4>
      <a:accent5>
        <a:srgbClr val="232323"/>
      </a:accent5>
      <a:accent6>
        <a:srgbClr val="666666"/>
      </a:accent6>
      <a:hlink>
        <a:srgbClr val="919191"/>
      </a:hlink>
      <a:folHlink>
        <a:srgbClr val="C4C4C4"/>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EA002F"/>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lgn="l">
          <a:defRPr sz="1800" dirty="0"/>
        </a:defPPr>
      </a:lstStyle>
    </a:txDef>
  </a:objectDefaults>
  <a:extraClrSchemeLst/>
  <a:extLst>
    <a:ext uri="{05A4C25C-085E-4340-85A3-A5531E510DB2}">
      <thm15:themeFamily xmlns:thm15="http://schemas.microsoft.com/office/thememl/2012/main" name="演示文稿1" id="{5D7106B4-FD24-471A-B326-8B58E27A973B}" vid="{1AA013AF-7C2E-4A39-9796-86760F640C19}"/>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文档" ma:contentTypeID="0x01010002C5B4B712841F4C8A7AAEE2CD191271" ma:contentTypeVersion="1" ma:contentTypeDescription="新建文档。" ma:contentTypeScope="" ma:versionID="e3584c25149db5ebf399a1149e351fb6">
  <xsd:schema xmlns:xsd="http://www.w3.org/2001/XMLSchema" xmlns:xs="http://www.w3.org/2001/XMLSchema" xmlns:p="http://schemas.microsoft.com/office/2006/metadata/properties" xmlns:ns2="475f1e55-3009-46d8-9566-5d569a2b3a98" targetNamespace="http://schemas.microsoft.com/office/2006/metadata/properties" ma:root="true" ma:fieldsID="e872da27d3e632afd91cf7694db677c0" ns2:_="">
    <xsd:import namespace="475f1e55-3009-46d8-9566-5d569a2b3a98"/>
    <xsd:element name="properties">
      <xsd:complexType>
        <xsd:sequence>
          <xsd:element name="documentManagement">
            <xsd:complexType>
              <xsd:all>
                <xsd:element ref="ns2:SharedWithUser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75f1e55-3009-46d8-9566-5d569a2b3a98" elementFormDefault="qualified">
    <xsd:import namespace="http://schemas.microsoft.com/office/2006/documentManagement/types"/>
    <xsd:import namespace="http://schemas.microsoft.com/office/infopath/2007/PartnerControls"/>
    <xsd:element name="SharedWithUsers" ma:index="8" nillable="true" ma:displayName="共享对象:"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内容类型"/>
        <xsd:element ref="dc:title" minOccurs="0" maxOccurs="1" ma:index="4" ma:displayName="标题"/>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12296AD3-5121-4DF6-8150-62C25C031437}">
  <ds:schemaRefs>
    <ds:schemaRef ds:uri="http://purl.org/dc/dcmitype/"/>
    <ds:schemaRef ds:uri="http://schemas.microsoft.com/office/2006/metadata/properties"/>
    <ds:schemaRef ds:uri="http://purl.org/dc/terms/"/>
    <ds:schemaRef ds:uri="475f1e55-3009-46d8-9566-5d569a2b3a98"/>
    <ds:schemaRef ds:uri="http://schemas.microsoft.com/office/infopath/2007/PartnerControls"/>
    <ds:schemaRef ds:uri="http://www.w3.org/XML/1998/namespace"/>
    <ds:schemaRef ds:uri="http://purl.org/dc/elements/1.1/"/>
    <ds:schemaRef ds:uri="http://schemas.microsoft.com/office/2006/documentManagement/types"/>
    <ds:schemaRef ds:uri="http://schemas.openxmlformats.org/package/2006/metadata/core-properties"/>
  </ds:schemaRefs>
</ds:datastoreItem>
</file>

<file path=customXml/itemProps2.xml><?xml version="1.0" encoding="utf-8"?>
<ds:datastoreItem xmlns:ds="http://schemas.openxmlformats.org/officeDocument/2006/customXml" ds:itemID="{910EFEAE-CE38-4782-874C-F0C04452BAF1}">
  <ds:schemaRefs>
    <ds:schemaRef ds:uri="http://schemas.microsoft.com/sharepoint/v3/contenttype/forms"/>
  </ds:schemaRefs>
</ds:datastoreItem>
</file>

<file path=customXml/itemProps3.xml><?xml version="1.0" encoding="utf-8"?>
<ds:datastoreItem xmlns:ds="http://schemas.openxmlformats.org/officeDocument/2006/customXml" ds:itemID="{25628686-9A2D-4297-8395-64A49DB5035C}"/>
</file>

<file path=docProps/app.xml><?xml version="1.0" encoding="utf-8"?>
<Properties xmlns="http://schemas.openxmlformats.org/officeDocument/2006/extended-properties" xmlns:vt="http://schemas.openxmlformats.org/officeDocument/2006/docPropsVTypes">
  <Template/>
  <TotalTime>862</TotalTime>
  <Words>5514</Words>
  <Application>Microsoft Office PowerPoint</Application>
  <PresentationFormat>宽屏</PresentationFormat>
  <Paragraphs>893</Paragraphs>
  <Slides>40</Slides>
  <Notes>40</Notes>
  <HiddenSlides>1</HiddenSlides>
  <MMClips>0</MMClips>
  <ScaleCrop>false</ScaleCrop>
  <HeadingPairs>
    <vt:vector size="6" baseType="variant">
      <vt:variant>
        <vt:lpstr>已用的字体</vt:lpstr>
      </vt:variant>
      <vt:variant>
        <vt:i4>7</vt:i4>
      </vt:variant>
      <vt:variant>
        <vt:lpstr>主题</vt:lpstr>
      </vt:variant>
      <vt:variant>
        <vt:i4>4</vt:i4>
      </vt:variant>
      <vt:variant>
        <vt:lpstr>幻灯片标题</vt:lpstr>
      </vt:variant>
      <vt:variant>
        <vt:i4>40</vt:i4>
      </vt:variant>
    </vt:vector>
  </HeadingPairs>
  <TitlesOfParts>
    <vt:vector size="51" baseType="lpstr">
      <vt:lpstr>方正兰亭黑简体</vt:lpstr>
      <vt:lpstr>Microsoft YaHei</vt:lpstr>
      <vt:lpstr>Microsoft YaHei</vt:lpstr>
      <vt:lpstr>Arial</vt:lpstr>
      <vt:lpstr>Courier New</vt:lpstr>
      <vt:lpstr>Huawei Sans</vt:lpstr>
      <vt:lpstr>Wingdings</vt:lpstr>
      <vt:lpstr>1_标题页模板</vt:lpstr>
      <vt:lpstr>2_自功能页模板</vt:lpstr>
      <vt:lpstr>3_内容页模板</vt:lpstr>
      <vt:lpstr>4_感谢页模板</vt:lpstr>
      <vt:lpstr>PowerPoint 演示文稿</vt:lpstr>
      <vt:lpstr>MPLS Fundamentals and Configuration </vt:lpstr>
      <vt:lpstr>PowerPoint 演示文稿</vt:lpstr>
      <vt:lpstr>PowerPoint 演示文稿</vt:lpstr>
      <vt:lpstr>PowerPoint 演示文稿</vt:lpstr>
      <vt:lpstr>Traditional IP Routing and Forwarding</vt:lpstr>
      <vt:lpstr>Basic MPLS Concepts</vt:lpstr>
      <vt:lpstr>PowerPoint 演示文稿</vt:lpstr>
      <vt:lpstr>MPLS Terms - LSR and MPLS Domain</vt:lpstr>
      <vt:lpstr>MPLS Terms - LSR Classification</vt:lpstr>
      <vt:lpstr>MPLS Terms - FEC</vt:lpstr>
      <vt:lpstr>MPLS Terms - LSP</vt:lpstr>
      <vt:lpstr>PowerPoint 演示文稿</vt:lpstr>
      <vt:lpstr>MPLS Labels</vt:lpstr>
      <vt:lpstr>MPLS Label Stack</vt:lpstr>
      <vt:lpstr>Label Space</vt:lpstr>
      <vt:lpstr>MPLS Label Processing</vt:lpstr>
      <vt:lpstr>PowerPoint 演示文稿</vt:lpstr>
      <vt:lpstr>MPLS Forwarding Overview</vt:lpstr>
      <vt:lpstr>MPLS Architecture</vt:lpstr>
      <vt:lpstr>Control Plane and Forwarding Plane</vt:lpstr>
      <vt:lpstr>LSP Establishment Principles</vt:lpstr>
      <vt:lpstr>LSP Establishment Methods</vt:lpstr>
      <vt:lpstr>MPLS Label-based Forwarding</vt:lpstr>
      <vt:lpstr>Packet Processing on an Ingress LSR</vt:lpstr>
      <vt:lpstr>Packet Processing on a Transit LSR</vt:lpstr>
      <vt:lpstr>Packet Processing on an Egress LSR</vt:lpstr>
      <vt:lpstr>Detailed MPLS Packet Forwarding Process</vt:lpstr>
      <vt:lpstr>PowerPoint 演示文稿</vt:lpstr>
      <vt:lpstr>Basic MPLS Configuration Commands</vt:lpstr>
      <vt:lpstr>Static LSP Configuration Commands (1)</vt:lpstr>
      <vt:lpstr>Static LSP Configuration Commands (2)</vt:lpstr>
      <vt:lpstr>Static LSP Configuration Example (1)</vt:lpstr>
      <vt:lpstr>Static LSP Configuration Example (2)</vt:lpstr>
      <vt:lpstr>Static LSP Configuration Example (3)</vt:lpstr>
      <vt:lpstr>Checking the Configuration</vt:lpstr>
      <vt:lpstr>Packet Header Obtaining Analysis</vt:lpstr>
      <vt:lpstr>PowerPoint 演示文稿</vt:lpstr>
      <vt:lpstr>PowerPoint 演示文稿</vt:lpstr>
      <vt:lpstr>PowerPoint 演示文稿</vt:lpstr>
    </vt:vector>
  </TitlesOfParts>
  <Company>Huawei Technologies Co.,Ltd.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fanyan (A)</dc:creator>
  <cp:lastModifiedBy>hejunjianzjhw</cp:lastModifiedBy>
  <cp:revision>225</cp:revision>
  <dcterms:created xsi:type="dcterms:W3CDTF">2018-11-29T10:16:29Z</dcterms:created>
  <dcterms:modified xsi:type="dcterms:W3CDTF">2021-11-01T08:44:09Z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(3)dbmVYxlfhzJ75X9ymOBCrh0z0NsTyeKdsK3G14St7uDsegQTBWNwSPM+ZvKTvKqbTFDdZOSy
tPEuE4bd0qfoowLTgkdxuB7rVPDQVpIBmmu+Vrz4VYis8VUbXpKWjOPFH8PWyujWxEP0Ti1k
dDVpMYIrcPkTELXTEv/Bv2o5gY2uXou9uz6W3ho74pnqlauC6rmml7Y6CoM8maTPB+9lpDP8
72lT7AktuLegGuIfr0</vt:lpwstr>
  </property>
  <property fmtid="{D5CDD505-2E9C-101B-9397-08002B2CF9AE}" pid="3" name="_2015_ms_pID_7253431">
    <vt:lpwstr>QodmNb63vR4gz92SjYqwivfSO34LzHP12kyhq6MoCKNgXn4BXDMMJX
st7180blxQudagK0o1Ea1bCz0MmBvUDnFuIvqth7cEEkGDCoCZr7CpOLDkoX0aIPPT6H6dJl
eIPRYf3+lnlXkxOj8GHVCKE05PTmpys8i1PIQ5TofwjNg6fVPkLSezO4dUOav1jlA++ikX0M
+JfYtrUrhnyOkhLJghRFZUEoUVA82BJG8GWP</vt:lpwstr>
  </property>
  <property fmtid="{D5CDD505-2E9C-101B-9397-08002B2CF9AE}" pid="4" name="_2015_ms_pID_7253432">
    <vt:lpwstr>K6in8WnUCj5rwgy638jK55Q=</vt:lpwstr>
  </property>
  <property fmtid="{D5CDD505-2E9C-101B-9397-08002B2CF9AE}" pid="5" name="ContentTypeId">
    <vt:lpwstr>0x01010002C5B4B712841F4C8A7AAEE2CD191271</vt:lpwstr>
  </property>
  <property fmtid="{D5CDD505-2E9C-101B-9397-08002B2CF9AE}" pid="6" name="_readonly">
    <vt:lpwstr/>
  </property>
  <property fmtid="{D5CDD505-2E9C-101B-9397-08002B2CF9AE}" pid="7" name="_change">
    <vt:lpwstr/>
  </property>
  <property fmtid="{D5CDD505-2E9C-101B-9397-08002B2CF9AE}" pid="8" name="_full-control">
    <vt:lpwstr/>
  </property>
  <property fmtid="{D5CDD505-2E9C-101B-9397-08002B2CF9AE}" pid="9" name="sflag">
    <vt:lpwstr>1635726930</vt:lpwstr>
  </property>
</Properties>
</file>