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30"/>
  </p:notesMasterIdLst>
  <p:handoutMasterIdLst>
    <p:handoutMasterId r:id="rId131"/>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389"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4" r:id="rId34"/>
    <p:sldId id="285" r:id="rId35"/>
    <p:sldId id="286" r:id="rId36"/>
    <p:sldId id="287" r:id="rId37"/>
    <p:sldId id="288" r:id="rId38"/>
    <p:sldId id="289" r:id="rId39"/>
    <p:sldId id="291" r:id="rId40"/>
    <p:sldId id="292" r:id="rId41"/>
    <p:sldId id="293"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9" r:id="rId56"/>
    <p:sldId id="310" r:id="rId57"/>
    <p:sldId id="311" r:id="rId58"/>
    <p:sldId id="312" r:id="rId59"/>
    <p:sldId id="314" r:id="rId60"/>
    <p:sldId id="315" r:id="rId61"/>
    <p:sldId id="316" r:id="rId62"/>
    <p:sldId id="317" r:id="rId63"/>
    <p:sldId id="318" r:id="rId64"/>
    <p:sldId id="319" r:id="rId65"/>
    <p:sldId id="320" r:id="rId66"/>
    <p:sldId id="321" r:id="rId67"/>
    <p:sldId id="323" r:id="rId68"/>
    <p:sldId id="390" r:id="rId69"/>
    <p:sldId id="325" r:id="rId70"/>
    <p:sldId id="326" r:id="rId71"/>
    <p:sldId id="327" r:id="rId72"/>
    <p:sldId id="328" r:id="rId73"/>
    <p:sldId id="329" r:id="rId74"/>
    <p:sldId id="330" r:id="rId75"/>
    <p:sldId id="331" r:id="rId76"/>
    <p:sldId id="333" r:id="rId77"/>
    <p:sldId id="334" r:id="rId78"/>
    <p:sldId id="336" r:id="rId79"/>
    <p:sldId id="337" r:id="rId80"/>
    <p:sldId id="338" r:id="rId81"/>
    <p:sldId id="340" r:id="rId82"/>
    <p:sldId id="341" r:id="rId83"/>
    <p:sldId id="342" r:id="rId84"/>
    <p:sldId id="343" r:id="rId85"/>
    <p:sldId id="344" r:id="rId86"/>
    <p:sldId id="346" r:id="rId87"/>
    <p:sldId id="347" r:id="rId88"/>
    <p:sldId id="348" r:id="rId89"/>
    <p:sldId id="349" r:id="rId90"/>
    <p:sldId id="350" r:id="rId91"/>
    <p:sldId id="351" r:id="rId92"/>
    <p:sldId id="352" r:id="rId93"/>
    <p:sldId id="353" r:id="rId94"/>
    <p:sldId id="354" r:id="rId95"/>
    <p:sldId id="355" r:id="rId96"/>
    <p:sldId id="356" r:id="rId97"/>
    <p:sldId id="357" r:id="rId98"/>
    <p:sldId id="358" r:id="rId99"/>
    <p:sldId id="359" r:id="rId100"/>
    <p:sldId id="360" r:id="rId101"/>
    <p:sldId id="361" r:id="rId102"/>
    <p:sldId id="362" r:id="rId103"/>
    <p:sldId id="363" r:id="rId104"/>
    <p:sldId id="364" r:id="rId105"/>
    <p:sldId id="365" r:id="rId106"/>
    <p:sldId id="366" r:id="rId107"/>
    <p:sldId id="367" r:id="rId108"/>
    <p:sldId id="368" r:id="rId109"/>
    <p:sldId id="369" r:id="rId110"/>
    <p:sldId id="370" r:id="rId111"/>
    <p:sldId id="371" r:id="rId112"/>
    <p:sldId id="372" r:id="rId113"/>
    <p:sldId id="373" r:id="rId114"/>
    <p:sldId id="374" r:id="rId115"/>
    <p:sldId id="375" r:id="rId116"/>
    <p:sldId id="376" r:id="rId117"/>
    <p:sldId id="377" r:id="rId118"/>
    <p:sldId id="379" r:id="rId119"/>
    <p:sldId id="380" r:id="rId120"/>
    <p:sldId id="381" r:id="rId121"/>
    <p:sldId id="382" r:id="rId122"/>
    <p:sldId id="383" r:id="rId123"/>
    <p:sldId id="384" r:id="rId124"/>
    <p:sldId id="385" r:id="rId125"/>
    <p:sldId id="386" r:id="rId126"/>
    <p:sldId id="391" r:id="rId127"/>
    <p:sldId id="387" r:id="rId128"/>
    <p:sldId id="388" r:id="rId12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75" clrIdx="0">
    <p:extLst>
      <p:ext uri="{19B8F6BF-5375-455C-9EA6-DF929625EA0E}">
        <p15:presenceInfo xmlns:p15="http://schemas.microsoft.com/office/powerpoint/2012/main" userId="S-1-5-21-147214757-305610072-1517763936-4736116" providerId="AD"/>
      </p:ext>
    </p:extLst>
  </p:cmAuthor>
  <p:cmAuthor id="2" name="Liwei (G)" initials="L(" lastIdx="20" clrIdx="1">
    <p:extLst>
      <p:ext uri="{19B8F6BF-5375-455C-9EA6-DF929625EA0E}">
        <p15:presenceInfo xmlns:p15="http://schemas.microsoft.com/office/powerpoint/2012/main" userId="S-1-5-21-147214757-305610072-1517763936-3494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B5C5"/>
    <a:srgbClr val="BEE9EE"/>
    <a:srgbClr val="E28189"/>
    <a:srgbClr val="C7000B"/>
    <a:srgbClr val="56C4D2"/>
    <a:srgbClr val="E0E0E0"/>
    <a:srgbClr val="404040"/>
    <a:srgbClr val="151515"/>
    <a:srgbClr val="57575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63668" autoAdjust="0"/>
  </p:normalViewPr>
  <p:slideViewPr>
    <p:cSldViewPr snapToGrid="0" snapToObjects="1">
      <p:cViewPr varScale="1">
        <p:scale>
          <a:sx n="110" d="100"/>
          <a:sy n="110" d="100"/>
        </p:scale>
        <p:origin x="78" y="108"/>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9" d="100"/>
          <a:sy n="79" d="100"/>
        </p:scale>
        <p:origin x="3954" y="96"/>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viewProps" Target="viewProp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notesMaster" Target="notesMasters/notesMaster1.xml"/><Relationship Id="rId135" Type="http://schemas.openxmlformats.org/officeDocument/2006/relationships/theme" Target="theme/theme1.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handoutMaster" Target="handoutMasters/handoutMaster1.xml"/><Relationship Id="rId136" Type="http://schemas.openxmlformats.org/officeDocument/2006/relationships/tableStyles" Target="tableStyle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commentAuthors" Target="commentAuthors.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95834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https://datatracker.ietf.org/doc/rfc8402/</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8668448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581141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Before configuring an SR-MPLS TE tunnel, you need to enable MPLS TE on each device in the SR-MPLS domain.</a:t>
            </a:r>
          </a:p>
          <a:p>
            <a:pPr lvl="1"/>
            <a:r>
              <a:rPr lang="en-US" dirty="0" smtClean="0"/>
              <a:t>Run the </a:t>
            </a:r>
            <a:r>
              <a:rPr lang="en-US" b="1" i="0" dirty="0" smtClean="0"/>
              <a:t>system-view</a:t>
            </a:r>
            <a:r>
              <a:rPr lang="en-US" dirty="0" smtClean="0"/>
              <a:t> command to enter the system view.</a:t>
            </a:r>
          </a:p>
          <a:p>
            <a:pPr lvl="2"/>
            <a:r>
              <a:rPr lang="en-US" dirty="0" smtClean="0"/>
              <a:t>Run the </a:t>
            </a:r>
            <a:r>
              <a:rPr lang="en-US" b="1" i="0" dirty="0" err="1" smtClean="0"/>
              <a:t>mpls</a:t>
            </a:r>
            <a:r>
              <a:rPr lang="en-US" dirty="0" smtClean="0"/>
              <a:t> </a:t>
            </a:r>
            <a:r>
              <a:rPr lang="en-US" b="1" i="0" dirty="0" err="1" smtClean="0"/>
              <a:t>lsr</a:t>
            </a:r>
            <a:r>
              <a:rPr lang="en-US" b="1" i="0" dirty="0" smtClean="0"/>
              <a:t>-id</a:t>
            </a:r>
            <a:r>
              <a:rPr lang="en-US" dirty="0" smtClean="0"/>
              <a:t> </a:t>
            </a:r>
            <a:r>
              <a:rPr lang="en-US" i="1" dirty="0" err="1" smtClean="0"/>
              <a:t>lsr</a:t>
            </a:r>
            <a:r>
              <a:rPr lang="en-US" i="1" dirty="0" smtClean="0"/>
              <a:t>-id</a:t>
            </a:r>
            <a:r>
              <a:rPr lang="en-US" dirty="0" smtClean="0"/>
              <a:t> command to configure an LSR ID for the local device.</a:t>
            </a:r>
          </a:p>
          <a:p>
            <a:pPr lvl="2"/>
            <a:r>
              <a:rPr lang="en-US" dirty="0" smtClean="0"/>
              <a:t>Run the </a:t>
            </a:r>
            <a:r>
              <a:rPr lang="en-US" b="1" i="0" dirty="0" err="1" smtClean="0"/>
              <a:t>mpls</a:t>
            </a:r>
            <a:r>
              <a:rPr lang="en-US" dirty="0" smtClean="0"/>
              <a:t> command to enter the MPLS view.</a:t>
            </a:r>
          </a:p>
          <a:p>
            <a:pPr lvl="2"/>
            <a:r>
              <a:rPr lang="en-US" dirty="0" smtClean="0"/>
              <a:t>Run the </a:t>
            </a:r>
            <a:r>
              <a:rPr lang="en-US" b="1" i="0" dirty="0" err="1" smtClean="0"/>
              <a:t>mpls</a:t>
            </a:r>
            <a:r>
              <a:rPr lang="en-US" i="0" dirty="0" smtClean="0"/>
              <a:t> </a:t>
            </a:r>
            <a:r>
              <a:rPr lang="en-US" b="1" i="0" dirty="0" err="1" smtClean="0"/>
              <a:t>te</a:t>
            </a:r>
            <a:r>
              <a:rPr lang="en-US" dirty="0" smtClean="0"/>
              <a:t> command to enable MPLS TE globally on the local device.</a:t>
            </a:r>
          </a:p>
          <a:p>
            <a:pPr lvl="1"/>
            <a:r>
              <a:rPr lang="en-US" dirty="0" smtClean="0"/>
              <a:t>(Optional) Enable interface-specific MPLS TE. In a scenario where the controller or ingress performs path computation, interface-specific MPLS TE must be enabled. In a static explicit path scenario, this step can be ignored.</a:t>
            </a:r>
          </a:p>
          <a:p>
            <a:pPr lvl="2"/>
            <a:r>
              <a:rPr lang="en-US" dirty="0" smtClean="0"/>
              <a:t>Run the </a:t>
            </a:r>
            <a:r>
              <a:rPr lang="en-US" b="1" i="0" dirty="0" smtClean="0"/>
              <a:t>quit</a:t>
            </a:r>
            <a:r>
              <a:rPr lang="en-US" dirty="0" smtClean="0"/>
              <a:t> command to return to the system view.</a:t>
            </a:r>
          </a:p>
          <a:p>
            <a:pPr lvl="2"/>
            <a:r>
              <a:rPr lang="en-US" dirty="0" smtClean="0"/>
              <a:t>Run the </a:t>
            </a:r>
            <a:r>
              <a:rPr lang="en-US" b="1" i="0" dirty="0" smtClean="0"/>
              <a:t>interface</a:t>
            </a:r>
            <a:r>
              <a:rPr lang="en-US" dirty="0" smtClean="0"/>
              <a:t> </a:t>
            </a:r>
            <a:r>
              <a:rPr lang="en-US" i="1" dirty="0" smtClean="0"/>
              <a:t>interface-type</a:t>
            </a:r>
            <a:r>
              <a:rPr lang="en-US" dirty="0" smtClean="0"/>
              <a:t> </a:t>
            </a:r>
            <a:r>
              <a:rPr lang="en-US" i="1" dirty="0" smtClean="0"/>
              <a:t>interface-number</a:t>
            </a:r>
            <a:r>
              <a:rPr lang="en-US" dirty="0" smtClean="0"/>
              <a:t> command to enter the view of an interface on an MPLS TE link.</a:t>
            </a:r>
          </a:p>
          <a:p>
            <a:pPr lvl="2"/>
            <a:r>
              <a:rPr lang="en-US" dirty="0" smtClean="0"/>
              <a:t>Run the </a:t>
            </a:r>
            <a:r>
              <a:rPr lang="en-US" b="1" i="0" dirty="0" err="1" smtClean="0"/>
              <a:t>mpls</a:t>
            </a:r>
            <a:r>
              <a:rPr lang="en-US" dirty="0" smtClean="0"/>
              <a:t> command to enable MPLS on the interface.</a:t>
            </a:r>
          </a:p>
          <a:p>
            <a:pPr lvl="2"/>
            <a:r>
              <a:rPr lang="en-US" dirty="0" smtClean="0"/>
              <a:t>Run the </a:t>
            </a:r>
            <a:r>
              <a:rPr lang="en-US" b="1" i="0" dirty="0" err="1" smtClean="0"/>
              <a:t>mpls</a:t>
            </a:r>
            <a:r>
              <a:rPr lang="en-US" dirty="0" smtClean="0"/>
              <a:t> </a:t>
            </a:r>
            <a:r>
              <a:rPr lang="en-US" b="1" i="0" dirty="0" err="1" smtClean="0"/>
              <a:t>te</a:t>
            </a:r>
            <a:r>
              <a:rPr lang="en-US" dirty="0" smtClean="0"/>
              <a:t> command to enable MPLS TE on the interface.</a:t>
            </a:r>
          </a:p>
          <a:p>
            <a:pPr lvl="1"/>
            <a:r>
              <a:rPr lang="en-US" dirty="0" smtClean="0"/>
              <a:t>Run the commit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0429423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备注占位符 5"/>
          <p:cNvSpPr>
            <a:spLocks noGrp="1"/>
          </p:cNvSpPr>
          <p:nvPr>
            <p:ph type="body" idx="1"/>
          </p:nvPr>
        </p:nvSpPr>
        <p:spPr>
          <a:xfrm>
            <a:off x="713581" y="728662"/>
            <a:ext cx="5580063" cy="8736613"/>
          </a:xfrm>
        </p:spPr>
        <p:txBody>
          <a:bodyPr/>
          <a:lstStyle/>
          <a:p>
            <a:pPr lvl="0">
              <a:lnSpc>
                <a:spcPct val="110000"/>
              </a:lnSpc>
            </a:pPr>
            <a:r>
              <a:rPr lang="en-US" altLang="zh-CN" dirty="0" smtClean="0"/>
              <a:t>SR-MPLS TE supports both strict and loose explicit paths. Strict explicit paths mainly use adjacency SIDs, while loose explicit paths use both adjacency and node SIDs. Before configuring an SR-MPLS TE tunnel, perform the following steps to generate adjacency and node SIDs:</a:t>
            </a:r>
          </a:p>
          <a:p>
            <a:pPr lvl="1">
              <a:lnSpc>
                <a:spcPct val="110000"/>
              </a:lnSpc>
            </a:pPr>
            <a:r>
              <a:rPr lang="en-US" altLang="zh-CN" dirty="0" smtClean="0"/>
              <a:t>Specify an SRGB.</a:t>
            </a:r>
          </a:p>
          <a:p>
            <a:pPr lvl="2">
              <a:lnSpc>
                <a:spcPct val="110000"/>
              </a:lnSpc>
            </a:pPr>
            <a:r>
              <a:rPr lang="en-US" altLang="zh-CN" dirty="0" smtClean="0"/>
              <a:t>Run the </a:t>
            </a:r>
            <a:r>
              <a:rPr lang="en-US" altLang="zh-CN" b="1" i="0" dirty="0" smtClean="0"/>
              <a:t>system-view</a:t>
            </a:r>
            <a:r>
              <a:rPr lang="en-US" altLang="zh-CN" dirty="0" smtClean="0"/>
              <a:t> command to enter the system view.</a:t>
            </a:r>
          </a:p>
          <a:p>
            <a:pPr lvl="2">
              <a:lnSpc>
                <a:spcPct val="110000"/>
              </a:lnSpc>
            </a:pPr>
            <a:r>
              <a:rPr lang="en-US" altLang="zh-CN" dirty="0" smtClean="0"/>
              <a:t>Run the </a:t>
            </a:r>
            <a:r>
              <a:rPr lang="en-US" altLang="zh-CN" b="1" i="0" dirty="0" err="1" smtClean="0"/>
              <a:t>ospf</a:t>
            </a:r>
            <a:r>
              <a:rPr lang="en-US" altLang="zh-CN" dirty="0" smtClean="0"/>
              <a:t> </a:t>
            </a:r>
            <a:r>
              <a:rPr lang="en-US" altLang="zh-CN" i="1" dirty="0" smtClean="0"/>
              <a:t>process-id</a:t>
            </a:r>
            <a:r>
              <a:rPr lang="en-US" altLang="zh-CN" dirty="0" smtClean="0"/>
              <a:t> command to enter the OSPF view.</a:t>
            </a:r>
          </a:p>
          <a:p>
            <a:pPr lvl="2">
              <a:lnSpc>
                <a:spcPct val="110000"/>
              </a:lnSpc>
            </a:pPr>
            <a:r>
              <a:rPr lang="en-US" altLang="zh-CN" dirty="0" smtClean="0"/>
              <a:t>Run the </a:t>
            </a:r>
            <a:r>
              <a:rPr lang="en-US" altLang="zh-CN" b="1" i="0" dirty="0" smtClean="0"/>
              <a:t>opaque-capability</a:t>
            </a:r>
            <a:r>
              <a:rPr lang="en-US" altLang="zh-CN" dirty="0" smtClean="0"/>
              <a:t> </a:t>
            </a:r>
            <a:r>
              <a:rPr lang="en-US" altLang="zh-CN" b="1" i="0" dirty="0" smtClean="0"/>
              <a:t>enable</a:t>
            </a:r>
            <a:r>
              <a:rPr lang="en-US" altLang="zh-CN" dirty="0" smtClean="0"/>
              <a:t> command to enable the opaque LSA capability.</a:t>
            </a:r>
          </a:p>
          <a:p>
            <a:pPr lvl="2">
              <a:lnSpc>
                <a:spcPct val="110000"/>
              </a:lnSpc>
            </a:pPr>
            <a:r>
              <a:rPr lang="en-US" altLang="zh-CN" dirty="0" smtClean="0"/>
              <a:t>Run the </a:t>
            </a:r>
            <a:r>
              <a:rPr lang="en-US" altLang="zh-CN" b="1" i="0" dirty="0" smtClean="0"/>
              <a:t>segment-routing</a:t>
            </a:r>
            <a:r>
              <a:rPr lang="en-US" altLang="zh-CN" b="1" i="1" dirty="0" smtClean="0"/>
              <a:t> </a:t>
            </a:r>
            <a:r>
              <a:rPr lang="en-US" altLang="zh-CN" b="1" i="0" dirty="0" err="1" smtClean="0"/>
              <a:t>mpls</a:t>
            </a:r>
            <a:r>
              <a:rPr lang="en-US" altLang="zh-CN" b="1" i="1" dirty="0" smtClean="0"/>
              <a:t> </a:t>
            </a:r>
            <a:r>
              <a:rPr lang="en-US" altLang="zh-CN" dirty="0" smtClean="0"/>
              <a:t>command to enable SR for the corresponding OSPF topology.</a:t>
            </a:r>
          </a:p>
          <a:p>
            <a:pPr lvl="2">
              <a:lnSpc>
                <a:spcPct val="110000"/>
              </a:lnSpc>
            </a:pPr>
            <a:r>
              <a:rPr lang="en-US" altLang="zh-CN" dirty="0" smtClean="0"/>
              <a:t>Run the </a:t>
            </a:r>
            <a:r>
              <a:rPr lang="en-US" altLang="zh-CN" b="1" i="0" dirty="0" smtClean="0"/>
              <a:t>segment-routing</a:t>
            </a:r>
            <a:r>
              <a:rPr lang="en-US" altLang="zh-CN" dirty="0" smtClean="0"/>
              <a:t> </a:t>
            </a:r>
            <a:r>
              <a:rPr lang="en-US" altLang="zh-CN" b="1" i="0" dirty="0" smtClean="0"/>
              <a:t>global-block</a:t>
            </a:r>
            <a:r>
              <a:rPr lang="en-US" altLang="zh-CN" dirty="0" smtClean="0"/>
              <a:t> </a:t>
            </a:r>
            <a:r>
              <a:rPr lang="en-US" altLang="zh-CN" i="1" dirty="0" smtClean="0"/>
              <a:t>begin-value end-value </a:t>
            </a:r>
            <a:r>
              <a:rPr lang="en-US" altLang="zh-CN" dirty="0" smtClean="0"/>
              <a:t>command to specify an OSPF SRGB.</a:t>
            </a:r>
          </a:p>
          <a:p>
            <a:pPr lvl="2">
              <a:lnSpc>
                <a:spcPct val="110000"/>
              </a:lnSpc>
            </a:pPr>
            <a:r>
              <a:rPr lang="en-US" altLang="zh-CN" dirty="0" smtClean="0"/>
              <a:t>Run the </a:t>
            </a:r>
            <a:r>
              <a:rPr lang="en-US" altLang="zh-CN" b="1" i="0" dirty="0" smtClean="0"/>
              <a:t>area</a:t>
            </a:r>
            <a:r>
              <a:rPr lang="en-US" altLang="zh-CN" dirty="0" smtClean="0"/>
              <a:t> </a:t>
            </a:r>
            <a:r>
              <a:rPr lang="en-US" altLang="zh-CN" i="1" dirty="0" smtClean="0"/>
              <a:t>area-id</a:t>
            </a:r>
            <a:r>
              <a:rPr lang="en-US" altLang="zh-CN" dirty="0" smtClean="0"/>
              <a:t> command to enter the OSPF area view.</a:t>
            </a:r>
          </a:p>
          <a:p>
            <a:pPr lvl="2">
              <a:lnSpc>
                <a:spcPct val="110000"/>
              </a:lnSpc>
            </a:pPr>
            <a:r>
              <a:rPr lang="en-US" altLang="zh-CN" dirty="0" smtClean="0"/>
              <a:t>Run the </a:t>
            </a:r>
            <a:r>
              <a:rPr lang="en-US" altLang="zh-CN" b="1" i="0" dirty="0" err="1" smtClean="0"/>
              <a:t>mpls-te</a:t>
            </a:r>
            <a:r>
              <a:rPr lang="en-US" altLang="zh-CN" b="1" i="1" dirty="0" smtClean="0"/>
              <a:t> </a:t>
            </a:r>
            <a:r>
              <a:rPr lang="en-US" altLang="zh-CN" b="1" i="0" dirty="0" smtClean="0"/>
              <a:t>enable</a:t>
            </a:r>
            <a:r>
              <a:rPr lang="en-US" altLang="zh-CN" b="1" i="1" dirty="0" smtClean="0"/>
              <a:t> </a:t>
            </a:r>
            <a:r>
              <a:rPr lang="en-US" altLang="zh-CN" dirty="0" smtClean="0"/>
              <a:t>[ </a:t>
            </a:r>
            <a:r>
              <a:rPr lang="en-US" altLang="zh-CN" b="1" i="0" dirty="0" smtClean="0"/>
              <a:t>standard-complying</a:t>
            </a:r>
            <a:r>
              <a:rPr lang="en-US" altLang="zh-CN" dirty="0" smtClean="0"/>
              <a:t> ] command to enable TE in the current OSPF area.</a:t>
            </a:r>
          </a:p>
          <a:p>
            <a:pPr lvl="1">
              <a:lnSpc>
                <a:spcPct val="110000"/>
              </a:lnSpc>
            </a:pPr>
            <a:r>
              <a:rPr lang="en-US" altLang="zh-CN" dirty="0" smtClean="0"/>
              <a:t>Configure an SR prefix SID.</a:t>
            </a:r>
          </a:p>
          <a:p>
            <a:pPr lvl="2">
              <a:lnSpc>
                <a:spcPct val="110000"/>
              </a:lnSpc>
            </a:pPr>
            <a:r>
              <a:rPr lang="en-US" altLang="zh-CN" dirty="0" smtClean="0"/>
              <a:t>Run the </a:t>
            </a:r>
            <a:r>
              <a:rPr lang="en-US" altLang="zh-CN" b="1" i="0" dirty="0" smtClean="0"/>
              <a:t>interface</a:t>
            </a:r>
            <a:r>
              <a:rPr lang="en-US" altLang="zh-CN" b="1" i="1" dirty="0" smtClean="0"/>
              <a:t> </a:t>
            </a:r>
            <a:r>
              <a:rPr lang="en-US" altLang="zh-CN" b="1" i="0" dirty="0" smtClean="0"/>
              <a:t>loopback</a:t>
            </a:r>
            <a:r>
              <a:rPr lang="en-US" altLang="zh-CN" b="1" i="1" dirty="0" smtClean="0"/>
              <a:t> </a:t>
            </a:r>
            <a:r>
              <a:rPr lang="en-US" altLang="zh-CN" i="1" dirty="0" smtClean="0"/>
              <a:t>loopback-number </a:t>
            </a:r>
            <a:r>
              <a:rPr lang="en-US" altLang="zh-CN" dirty="0" smtClean="0"/>
              <a:t>command to create a loopback interface and enter the interface view.</a:t>
            </a:r>
          </a:p>
          <a:p>
            <a:pPr lvl="2">
              <a:lnSpc>
                <a:spcPct val="110000"/>
              </a:lnSpc>
            </a:pPr>
            <a:r>
              <a:rPr lang="en-US" altLang="zh-CN" dirty="0" smtClean="0"/>
              <a:t>Run the </a:t>
            </a:r>
            <a:r>
              <a:rPr lang="en-US" altLang="zh-CN" b="1" i="0" dirty="0" err="1" smtClean="0"/>
              <a:t>ospf</a:t>
            </a:r>
            <a:r>
              <a:rPr lang="en-US" altLang="zh-CN" b="1" i="1" dirty="0" smtClean="0"/>
              <a:t> </a:t>
            </a:r>
            <a:r>
              <a:rPr lang="en-US" altLang="zh-CN" b="1" i="0" dirty="0" smtClean="0"/>
              <a:t>enable</a:t>
            </a:r>
            <a:r>
              <a:rPr lang="en-US" altLang="zh-CN" b="1" i="1" dirty="0" smtClean="0"/>
              <a:t> </a:t>
            </a:r>
            <a:r>
              <a:rPr lang="en-US" altLang="zh-CN" dirty="0" smtClean="0"/>
              <a:t>[ </a:t>
            </a:r>
            <a:r>
              <a:rPr lang="en-US" altLang="zh-CN" i="1" dirty="0" smtClean="0"/>
              <a:t>process-id</a:t>
            </a:r>
            <a:r>
              <a:rPr lang="en-US" altLang="zh-CN" dirty="0" smtClean="0"/>
              <a:t> ] </a:t>
            </a:r>
            <a:r>
              <a:rPr lang="en-US" altLang="zh-CN" b="1" i="1" dirty="0" smtClean="0"/>
              <a:t>area</a:t>
            </a:r>
            <a:r>
              <a:rPr lang="en-US" altLang="zh-CN" dirty="0" smtClean="0"/>
              <a:t> </a:t>
            </a:r>
            <a:r>
              <a:rPr lang="en-US" altLang="zh-CN" i="1" dirty="0" smtClean="0"/>
              <a:t>area-id</a:t>
            </a:r>
            <a:r>
              <a:rPr lang="en-US" altLang="zh-CN" dirty="0" smtClean="0"/>
              <a:t> command to enable OSPF on the interface.</a:t>
            </a:r>
          </a:p>
          <a:p>
            <a:pPr lvl="2">
              <a:lnSpc>
                <a:spcPct val="110000"/>
              </a:lnSpc>
            </a:pPr>
            <a:r>
              <a:rPr lang="en-US" altLang="zh-CN" dirty="0" smtClean="0"/>
              <a:t>Run the </a:t>
            </a:r>
            <a:r>
              <a:rPr lang="en-US" altLang="zh-CN" b="1" i="0" dirty="0" err="1" smtClean="0"/>
              <a:t>ip</a:t>
            </a:r>
            <a:r>
              <a:rPr lang="en-US" altLang="zh-CN" b="1" i="0" dirty="0" smtClean="0"/>
              <a:t> address </a:t>
            </a:r>
            <a:r>
              <a:rPr lang="en-US" altLang="zh-CN" i="1" dirty="0" err="1" smtClean="0"/>
              <a:t>ip</a:t>
            </a:r>
            <a:r>
              <a:rPr lang="en-US" altLang="zh-CN" i="1" dirty="0" smtClean="0"/>
              <a:t>-address </a:t>
            </a:r>
            <a:r>
              <a:rPr lang="en-US" altLang="zh-CN" dirty="0" smtClean="0"/>
              <a:t>{ </a:t>
            </a:r>
            <a:r>
              <a:rPr lang="en-US" altLang="zh-CN" b="0" i="1" dirty="0" smtClean="0"/>
              <a:t>mask</a:t>
            </a:r>
            <a:r>
              <a:rPr lang="en-US" altLang="zh-CN" dirty="0" smtClean="0"/>
              <a:t> | </a:t>
            </a:r>
            <a:r>
              <a:rPr lang="en-US" altLang="zh-CN" i="1" dirty="0" smtClean="0"/>
              <a:t>mask-length</a:t>
            </a:r>
            <a:r>
              <a:rPr lang="en-US" altLang="zh-CN" dirty="0" smtClean="0"/>
              <a:t> } command to configure an IP address for the loopback interface.</a:t>
            </a:r>
          </a:p>
          <a:p>
            <a:pPr lvl="2">
              <a:lnSpc>
                <a:spcPct val="110000"/>
              </a:lnSpc>
            </a:pPr>
            <a:r>
              <a:rPr lang="en-US" altLang="zh-CN" dirty="0" smtClean="0"/>
              <a:t>Run the </a:t>
            </a:r>
            <a:r>
              <a:rPr lang="en-US" altLang="zh-CN" b="1" i="0" dirty="0" err="1" smtClean="0"/>
              <a:t>ospf</a:t>
            </a:r>
            <a:r>
              <a:rPr lang="en-US" altLang="zh-CN" dirty="0" smtClean="0"/>
              <a:t> </a:t>
            </a:r>
            <a:r>
              <a:rPr lang="en-US" altLang="zh-CN" b="1" i="0" dirty="0" smtClean="0"/>
              <a:t>prefix-</a:t>
            </a:r>
            <a:r>
              <a:rPr lang="en-US" altLang="zh-CN" b="1" i="0" dirty="0" err="1" smtClean="0"/>
              <a:t>sid</a:t>
            </a:r>
            <a:r>
              <a:rPr lang="en-US" altLang="zh-CN" dirty="0" smtClean="0"/>
              <a:t> { </a:t>
            </a:r>
            <a:r>
              <a:rPr lang="en-US" altLang="zh-CN" b="1" i="0" dirty="0" smtClean="0"/>
              <a:t>absolute</a:t>
            </a:r>
            <a:r>
              <a:rPr lang="en-US" altLang="zh-CN" dirty="0" smtClean="0"/>
              <a:t> </a:t>
            </a:r>
            <a:r>
              <a:rPr lang="en-US" altLang="zh-CN" i="1" dirty="0" err="1" smtClean="0"/>
              <a:t>sid</a:t>
            </a:r>
            <a:r>
              <a:rPr lang="en-US" altLang="zh-CN" i="1" dirty="0" smtClean="0"/>
              <a:t>-value</a:t>
            </a:r>
            <a:r>
              <a:rPr lang="en-US" altLang="zh-CN" dirty="0" smtClean="0"/>
              <a:t> | </a:t>
            </a:r>
            <a:r>
              <a:rPr lang="en-US" altLang="zh-CN" b="1" i="0" dirty="0" smtClean="0"/>
              <a:t>index</a:t>
            </a:r>
            <a:r>
              <a:rPr lang="en-US" altLang="zh-CN" dirty="0" smtClean="0"/>
              <a:t> </a:t>
            </a:r>
            <a:r>
              <a:rPr lang="en-US" altLang="zh-CN" i="1" dirty="0" smtClean="0"/>
              <a:t>index-value</a:t>
            </a:r>
            <a:r>
              <a:rPr lang="en-US" altLang="zh-CN" dirty="0" smtClean="0"/>
              <a:t> } [ </a:t>
            </a:r>
            <a:r>
              <a:rPr lang="en-US" altLang="zh-CN" b="1" i="1" dirty="0" smtClean="0"/>
              <a:t>node-disable</a:t>
            </a:r>
            <a:r>
              <a:rPr lang="en-US" altLang="zh-CN" dirty="0" smtClean="0"/>
              <a:t> ] command to configure an SR prefix SID for the IP address of the interface.</a:t>
            </a:r>
          </a:p>
          <a:p>
            <a:pPr lvl="1">
              <a:lnSpc>
                <a:spcPct val="110000"/>
              </a:lnSpc>
            </a:pPr>
            <a:r>
              <a:rPr lang="en-US" altLang="zh-CN" dirty="0" smtClean="0"/>
              <a:t>(Optional) Configure an adjacency SID.</a:t>
            </a:r>
          </a:p>
          <a:p>
            <a:pPr lvl="2">
              <a:lnSpc>
                <a:spcPct val="110000"/>
              </a:lnSpc>
            </a:pPr>
            <a:r>
              <a:rPr lang="en-US" altLang="zh-CN" dirty="0" smtClean="0"/>
              <a:t>Adjacency SIDs are dynamically generated after OSPF SR is enabled. To disable this, run the </a:t>
            </a:r>
            <a:r>
              <a:rPr lang="en-US" altLang="zh-CN" b="1" i="0" dirty="0" smtClean="0"/>
              <a:t>segment-routing</a:t>
            </a:r>
            <a:r>
              <a:rPr lang="en-US" altLang="zh-CN" dirty="0" smtClean="0"/>
              <a:t> </a:t>
            </a:r>
            <a:r>
              <a:rPr lang="en-US" altLang="zh-CN" b="1" i="0" dirty="0" smtClean="0"/>
              <a:t>auto-</a:t>
            </a:r>
            <a:r>
              <a:rPr lang="en-US" altLang="zh-CN" b="1" i="0" dirty="0" err="1" smtClean="0"/>
              <a:t>adj</a:t>
            </a:r>
            <a:r>
              <a:rPr lang="en-US" altLang="zh-CN" b="1" i="0" dirty="0" smtClean="0"/>
              <a:t>-</a:t>
            </a:r>
            <a:r>
              <a:rPr lang="en-US" altLang="zh-CN" b="1" i="0" dirty="0" err="1" smtClean="0"/>
              <a:t>sid</a:t>
            </a:r>
            <a:r>
              <a:rPr lang="en-US" altLang="zh-CN" b="1" i="0" dirty="0" smtClean="0"/>
              <a:t> disable </a:t>
            </a:r>
            <a:r>
              <a:rPr lang="en-US" altLang="zh-CN" dirty="0" smtClean="0"/>
              <a:t>command. Dynamically generated adjacency SIDs may change after a device restart. If an explicit path uses such an adjacency SID and the associated device is restarted, the adjacency SID needs to be reconfigured. You can also manually configure an adjacency SID to facilitate the use of an explicit path.</a:t>
            </a:r>
          </a:p>
          <a:p>
            <a:pPr lvl="2">
              <a:lnSpc>
                <a:spcPct val="110000"/>
              </a:lnSpc>
            </a:pPr>
            <a:r>
              <a:rPr lang="en-US" altLang="zh-CN" dirty="0" smtClean="0"/>
              <a:t>Run the </a:t>
            </a:r>
            <a:r>
              <a:rPr lang="en-US" altLang="zh-CN" b="1" i="0" dirty="0" smtClean="0"/>
              <a:t>segment-routing</a:t>
            </a:r>
            <a:r>
              <a:rPr lang="en-US" altLang="zh-CN" dirty="0" smtClean="0"/>
              <a:t> command to enter the Segment Routing view.</a:t>
            </a:r>
          </a:p>
          <a:p>
            <a:pPr lvl="2">
              <a:lnSpc>
                <a:spcPct val="110000"/>
              </a:lnSpc>
            </a:pPr>
            <a:r>
              <a:rPr lang="en-US" altLang="zh-CN" dirty="0" smtClean="0"/>
              <a:t>Run the </a:t>
            </a:r>
            <a:r>
              <a:rPr lang="en-US" altLang="zh-CN" b="1" i="0" dirty="0" smtClean="0"/>
              <a:t>ipv4</a:t>
            </a:r>
            <a:r>
              <a:rPr lang="en-US" altLang="zh-CN" b="1" i="1" dirty="0" smtClean="0"/>
              <a:t> </a:t>
            </a:r>
            <a:r>
              <a:rPr lang="en-US" altLang="zh-CN" b="1" i="0" dirty="0" smtClean="0"/>
              <a:t>adjacency</a:t>
            </a:r>
            <a:r>
              <a:rPr lang="en-US" altLang="zh-CN" b="1" i="1" dirty="0" smtClean="0"/>
              <a:t> </a:t>
            </a:r>
            <a:r>
              <a:rPr lang="en-US" altLang="zh-CN" b="1" i="0" dirty="0" smtClean="0"/>
              <a:t>local-</a:t>
            </a:r>
            <a:r>
              <a:rPr lang="en-US" altLang="zh-CN" b="1" i="0" dirty="0" err="1" smtClean="0"/>
              <a:t>ip</a:t>
            </a:r>
            <a:r>
              <a:rPr lang="en-US" altLang="zh-CN" b="1" i="0" dirty="0" smtClean="0"/>
              <a:t>-</a:t>
            </a:r>
            <a:r>
              <a:rPr lang="en-US" altLang="zh-CN" b="1" i="0" dirty="0" err="1" smtClean="0"/>
              <a:t>addr</a:t>
            </a:r>
            <a:r>
              <a:rPr lang="en-US" altLang="zh-CN" dirty="0" smtClean="0"/>
              <a:t> </a:t>
            </a:r>
            <a:r>
              <a:rPr lang="en-US" altLang="zh-CN" i="1" dirty="0" smtClean="0"/>
              <a:t>local-</a:t>
            </a:r>
            <a:r>
              <a:rPr lang="en-US" altLang="zh-CN" i="1" dirty="0" err="1" smtClean="0"/>
              <a:t>ip</a:t>
            </a:r>
            <a:r>
              <a:rPr lang="en-US" altLang="zh-CN" i="1" dirty="0" smtClean="0"/>
              <a:t>-address</a:t>
            </a:r>
            <a:r>
              <a:rPr lang="en-US" altLang="zh-CN" dirty="0" smtClean="0"/>
              <a:t> </a:t>
            </a:r>
            <a:r>
              <a:rPr lang="en-US" altLang="zh-CN" b="1" i="0" dirty="0" smtClean="0"/>
              <a:t>remote-</a:t>
            </a:r>
            <a:r>
              <a:rPr lang="en-US" altLang="zh-CN" b="1" i="0" dirty="0" err="1" smtClean="0"/>
              <a:t>ip</a:t>
            </a:r>
            <a:r>
              <a:rPr lang="en-US" altLang="zh-CN" b="1" i="0" dirty="0" smtClean="0"/>
              <a:t>-</a:t>
            </a:r>
            <a:r>
              <a:rPr lang="en-US" altLang="zh-CN" b="1" i="0" dirty="0" err="1" smtClean="0"/>
              <a:t>addr</a:t>
            </a:r>
            <a:r>
              <a:rPr lang="en-US" altLang="zh-CN" dirty="0" smtClean="0"/>
              <a:t> </a:t>
            </a:r>
            <a:r>
              <a:rPr lang="en-US" altLang="zh-CN" i="1" dirty="0" smtClean="0"/>
              <a:t>remote-</a:t>
            </a:r>
            <a:r>
              <a:rPr lang="en-US" altLang="zh-CN" i="1" dirty="0" err="1" smtClean="0"/>
              <a:t>ip</a:t>
            </a:r>
            <a:r>
              <a:rPr lang="en-US" altLang="zh-CN" i="1" dirty="0" smtClean="0"/>
              <a:t>-address</a:t>
            </a:r>
            <a:r>
              <a:rPr lang="en-US" altLang="zh-CN" dirty="0" smtClean="0"/>
              <a:t> </a:t>
            </a:r>
            <a:r>
              <a:rPr lang="en-US" altLang="zh-CN" b="1" i="0" dirty="0" err="1" smtClean="0"/>
              <a:t>sid</a:t>
            </a:r>
            <a:r>
              <a:rPr lang="en-US" altLang="zh-CN" dirty="0" smtClean="0"/>
              <a:t> </a:t>
            </a:r>
            <a:r>
              <a:rPr lang="en-US" altLang="zh-CN" i="1" dirty="0" err="1" smtClean="0"/>
              <a:t>sid</a:t>
            </a:r>
            <a:r>
              <a:rPr lang="en-US" altLang="zh-CN" i="1" dirty="0" smtClean="0"/>
              <a:t>-value</a:t>
            </a:r>
            <a:r>
              <a:rPr lang="en-US" altLang="zh-CN" dirty="0" smtClean="0"/>
              <a:t> command to configure a static SR adjacency SID.</a:t>
            </a:r>
          </a:p>
        </p:txBody>
      </p:sp>
    </p:spTree>
    <p:extLst>
      <p:ext uri="{BB962C8B-B14F-4D97-AF65-F5344CB8AC3E}">
        <p14:creationId xmlns:p14="http://schemas.microsoft.com/office/powerpoint/2010/main" val="17579636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this example, an explicit path is established by specifying prefix SIDs.</a:t>
            </a:r>
          </a:p>
          <a:p>
            <a:r>
              <a:rPr lang="en-US" dirty="0" smtClean="0"/>
              <a:t>An explicit path is a vector path comprised of a series of nodes that are arranged in the configuration sequence. The path through which an SR-MPLS TE LSP passes can be planned by specifying next-hop labels or next-hop IP addresses on an explicit path. Generally, the IP addresses involved in an explicit path are interface IP addresses. An explicit path that is in use can be updated. To configure an explicit path, perform the following steps:</a:t>
            </a:r>
          </a:p>
          <a:p>
            <a:pPr lvl="1"/>
            <a:r>
              <a:rPr lang="en-US" dirty="0" smtClean="0"/>
              <a:t>Run the </a:t>
            </a:r>
            <a:r>
              <a:rPr lang="en-US" b="1" i="0" dirty="0" smtClean="0"/>
              <a:t>system-view</a:t>
            </a:r>
            <a:r>
              <a:rPr lang="en-US" dirty="0" smtClean="0"/>
              <a:t> command to enter the system view.</a:t>
            </a:r>
          </a:p>
          <a:p>
            <a:pPr lvl="1"/>
            <a:r>
              <a:rPr lang="en-US" dirty="0" smtClean="0"/>
              <a:t>Run the </a:t>
            </a:r>
            <a:r>
              <a:rPr lang="en-US" b="1" i="0" dirty="0" smtClean="0"/>
              <a:t>explicit-path</a:t>
            </a:r>
            <a:r>
              <a:rPr lang="en-US" dirty="0" smtClean="0"/>
              <a:t> </a:t>
            </a:r>
            <a:r>
              <a:rPr lang="en-US" i="1" dirty="0" smtClean="0"/>
              <a:t>path-name</a:t>
            </a:r>
            <a:r>
              <a:rPr lang="en-US" dirty="0" smtClean="0"/>
              <a:t> command to create an explicit path and enter the explicit path view.</a:t>
            </a:r>
          </a:p>
          <a:p>
            <a:pPr lvl="1"/>
            <a:r>
              <a:rPr lang="en-US" dirty="0" smtClean="0"/>
              <a:t>Run the </a:t>
            </a:r>
            <a:r>
              <a:rPr lang="en-US" b="1" i="0" dirty="0" smtClean="0"/>
              <a:t>next</a:t>
            </a:r>
            <a:r>
              <a:rPr lang="en-US" b="1" i="1" dirty="0" smtClean="0"/>
              <a:t> </a:t>
            </a:r>
            <a:r>
              <a:rPr lang="en-US" b="1" i="0" dirty="0" err="1" smtClean="0"/>
              <a:t>sid</a:t>
            </a:r>
            <a:r>
              <a:rPr lang="en-US" b="1" i="1" dirty="0" smtClean="0"/>
              <a:t> </a:t>
            </a:r>
            <a:r>
              <a:rPr lang="en-US" b="1" i="0" dirty="0" smtClean="0"/>
              <a:t>label</a:t>
            </a:r>
            <a:r>
              <a:rPr lang="en-US" b="1" i="1" dirty="0" smtClean="0"/>
              <a:t> </a:t>
            </a:r>
            <a:r>
              <a:rPr lang="en-US" i="1" dirty="0" smtClean="0"/>
              <a:t>label-value</a:t>
            </a:r>
            <a:r>
              <a:rPr lang="en-US" dirty="0" smtClean="0"/>
              <a:t> </a:t>
            </a:r>
            <a:r>
              <a:rPr lang="en-US" b="1" i="0" dirty="0" smtClean="0"/>
              <a:t>type</a:t>
            </a:r>
            <a:r>
              <a:rPr lang="en-US" dirty="0" smtClean="0"/>
              <a:t> { </a:t>
            </a:r>
            <a:r>
              <a:rPr lang="en-US" b="1" i="0" dirty="0" smtClean="0"/>
              <a:t>adjacency</a:t>
            </a:r>
            <a:r>
              <a:rPr lang="en-US" dirty="0" smtClean="0"/>
              <a:t> | </a:t>
            </a:r>
            <a:r>
              <a:rPr lang="en-US" b="1" i="0" dirty="0" smtClean="0"/>
              <a:t>prefix</a:t>
            </a:r>
            <a:r>
              <a:rPr lang="en-US" dirty="0" smtClean="0"/>
              <a:t> | </a:t>
            </a:r>
            <a:r>
              <a:rPr lang="en-US" b="1" i="0" dirty="0" smtClean="0"/>
              <a:t>binding-</a:t>
            </a:r>
            <a:r>
              <a:rPr lang="en-US" b="1" i="0" dirty="0" err="1" smtClean="0"/>
              <a:t>sid</a:t>
            </a:r>
            <a:r>
              <a:rPr lang="en-US" dirty="0" smtClean="0"/>
              <a:t> } command to specify a next-hop SID for the explicit path.</a:t>
            </a:r>
          </a:p>
          <a:p>
            <a:pPr lvl="1"/>
            <a:r>
              <a:rPr lang="en-US" dirty="0" smtClean="0"/>
              <a:t>Run the </a:t>
            </a:r>
            <a:r>
              <a:rPr lang="en-US" b="1" i="0" dirty="0" smtClean="0"/>
              <a:t>commit</a:t>
            </a:r>
            <a:r>
              <a:rPr lang="en-US" dirty="0" smtClean="0"/>
              <a: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336398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7772786"/>
          </a:xfrm>
        </p:spPr>
        <p:txBody>
          <a:bodyPr/>
          <a:lstStyle/>
          <a:p>
            <a:pPr lvl="0"/>
            <a:r>
              <a:rPr lang="en-US" altLang="zh-CN" dirty="0" smtClean="0"/>
              <a:t>SR-MPLS TE tunnels are established and managed using tunnel interfaces. As such, you need to configure a tunnel interface on the ingress of each SR-MPLS TE tunnel.</a:t>
            </a:r>
          </a:p>
          <a:p>
            <a:pPr lvl="1"/>
            <a:r>
              <a:rPr lang="en-US" altLang="zh-CN" dirty="0" smtClean="0"/>
              <a:t>Run the </a:t>
            </a:r>
            <a:r>
              <a:rPr lang="en-US" altLang="zh-CN" b="1" i="0" dirty="0" smtClean="0"/>
              <a:t>system-view</a:t>
            </a:r>
            <a:r>
              <a:rPr lang="en-US" altLang="zh-CN" dirty="0" smtClean="0"/>
              <a:t> command to enter the system view.</a:t>
            </a:r>
          </a:p>
          <a:p>
            <a:pPr lvl="1"/>
            <a:r>
              <a:rPr lang="en-US" altLang="zh-CN" dirty="0" smtClean="0"/>
              <a:t>Run the </a:t>
            </a:r>
            <a:r>
              <a:rPr lang="en-US" altLang="zh-CN" b="1" i="0" dirty="0" smtClean="0"/>
              <a:t>interface</a:t>
            </a:r>
            <a:r>
              <a:rPr lang="en-US" altLang="zh-CN" i="0" dirty="0" smtClean="0"/>
              <a:t> </a:t>
            </a:r>
            <a:r>
              <a:rPr lang="en-US" altLang="zh-CN" b="1" i="0" dirty="0" smtClean="0"/>
              <a:t>tunnel</a:t>
            </a:r>
            <a:r>
              <a:rPr lang="en-US" altLang="zh-CN" i="0" dirty="0" smtClean="0"/>
              <a:t> </a:t>
            </a:r>
            <a:r>
              <a:rPr lang="en-US" altLang="zh-CN" i="1" dirty="0" smtClean="0"/>
              <a:t>tunnel-number</a:t>
            </a:r>
            <a:r>
              <a:rPr lang="en-US" altLang="zh-CN" dirty="0" smtClean="0"/>
              <a:t> command to create a tunnel interface and enter the tunnel interface view.</a:t>
            </a:r>
          </a:p>
          <a:p>
            <a:pPr lvl="1"/>
            <a:r>
              <a:rPr lang="en-US" altLang="zh-CN" dirty="0" smtClean="0"/>
              <a:t>Configure an IP address for the tunnel interface.</a:t>
            </a:r>
          </a:p>
          <a:p>
            <a:pPr lvl="2"/>
            <a:r>
              <a:rPr lang="en-US" altLang="zh-CN" dirty="0" smtClean="0"/>
              <a:t>Run the </a:t>
            </a:r>
            <a:r>
              <a:rPr lang="en-US" altLang="zh-CN" b="1" i="0" dirty="0" err="1" smtClean="0"/>
              <a:t>ip</a:t>
            </a:r>
            <a:r>
              <a:rPr lang="en-US" altLang="zh-CN" b="1" i="0" dirty="0" smtClean="0"/>
              <a:t> address unnumbered interface </a:t>
            </a:r>
            <a:r>
              <a:rPr lang="en-US" altLang="zh-CN" i="1" dirty="0" smtClean="0"/>
              <a:t>interface-type interface-number </a:t>
            </a:r>
            <a:r>
              <a:rPr lang="en-US" altLang="zh-CN" dirty="0" smtClean="0"/>
              <a:t>command to specify an unnumbered IP address for the tunnel interface.</a:t>
            </a:r>
          </a:p>
          <a:p>
            <a:pPr lvl="2"/>
            <a:r>
              <a:rPr lang="en-US" altLang="zh-CN" dirty="0" smtClean="0"/>
              <a:t>An SR-MPLS TE tunnel is unidirectional and does not need a peer IP address. A separate IP address for the tunnel interface is not recommended. The LSR ID of the ingress is generally used as the tunnel interface's IP address.</a:t>
            </a:r>
          </a:p>
          <a:p>
            <a:pPr lvl="1"/>
            <a:r>
              <a:rPr lang="en-US" altLang="zh-CN" dirty="0" smtClean="0"/>
              <a:t>Run </a:t>
            </a:r>
            <a:r>
              <a:rPr lang="en-US" altLang="zh-CN" i="1" dirty="0" smtClean="0"/>
              <a:t>the </a:t>
            </a:r>
            <a:r>
              <a:rPr lang="en-US" altLang="zh-CN" b="1" i="0" dirty="0" smtClean="0"/>
              <a:t>tunnel-protocol</a:t>
            </a:r>
            <a:r>
              <a:rPr lang="en-US" altLang="zh-CN" i="0" dirty="0" smtClean="0"/>
              <a:t> </a:t>
            </a:r>
            <a:r>
              <a:rPr lang="en-US" altLang="zh-CN" b="1" i="0" dirty="0" err="1" smtClean="0"/>
              <a:t>mpls</a:t>
            </a:r>
            <a:r>
              <a:rPr lang="en-US" altLang="zh-CN" b="1" i="0" dirty="0" smtClean="0"/>
              <a:t> </a:t>
            </a:r>
            <a:r>
              <a:rPr lang="en-US" altLang="zh-CN" b="1" i="0" dirty="0" err="1" smtClean="0"/>
              <a:t>te</a:t>
            </a:r>
            <a:r>
              <a:rPr lang="en-US" altLang="zh-CN" b="1" i="0" dirty="0" smtClean="0"/>
              <a:t> </a:t>
            </a:r>
            <a:r>
              <a:rPr lang="en-US" altLang="zh-CN" dirty="0" smtClean="0"/>
              <a:t>command to configure MPLS TE as the tunneling protocol.</a:t>
            </a:r>
          </a:p>
          <a:p>
            <a:pPr lvl="1"/>
            <a:r>
              <a:rPr lang="en-US" altLang="zh-CN" dirty="0" smtClean="0"/>
              <a:t>Run the </a:t>
            </a:r>
            <a:r>
              <a:rPr lang="en-US" altLang="zh-CN" b="1" i="0" dirty="0" smtClean="0"/>
              <a:t>destination</a:t>
            </a:r>
            <a:r>
              <a:rPr lang="en-US" altLang="zh-CN" dirty="0" smtClean="0"/>
              <a:t> </a:t>
            </a:r>
            <a:r>
              <a:rPr lang="en-US" altLang="zh-CN" i="1" dirty="0" err="1" smtClean="0"/>
              <a:t>ip</a:t>
            </a:r>
            <a:r>
              <a:rPr lang="en-US" altLang="zh-CN" i="1" dirty="0" smtClean="0"/>
              <a:t>-address</a:t>
            </a:r>
            <a:r>
              <a:rPr lang="en-US" altLang="zh-CN" dirty="0" smtClean="0"/>
              <a:t> command to configure a destination address for the tunnel. Generally, the destination address of a tunnel is the LSR ID of the egress.</a:t>
            </a:r>
          </a:p>
          <a:p>
            <a:pPr lvl="2"/>
            <a:r>
              <a:rPr lang="en-US" altLang="zh-CN" dirty="0" smtClean="0"/>
              <a:t>Different types of tunnels have different requirements for the destination address. When the tunneling protocol is changed to MPLS TE from another type, the configured destination address is automatically deleted and needs to be reconfigured.</a:t>
            </a:r>
          </a:p>
          <a:p>
            <a:pPr lvl="1"/>
            <a:r>
              <a:rPr lang="en-US" altLang="zh-CN" dirty="0" smtClean="0"/>
              <a:t>Run the </a:t>
            </a:r>
            <a:r>
              <a:rPr lang="en-US" altLang="zh-CN" b="1" i="0" dirty="0" err="1" smtClean="0"/>
              <a:t>mpls</a:t>
            </a:r>
            <a:r>
              <a:rPr lang="en-US" altLang="zh-CN" b="1" i="0" dirty="0" smtClean="0"/>
              <a:t> </a:t>
            </a:r>
            <a:r>
              <a:rPr lang="en-US" altLang="zh-CN" b="1" i="0" dirty="0" err="1" smtClean="0"/>
              <a:t>te</a:t>
            </a:r>
            <a:r>
              <a:rPr lang="en-US" altLang="zh-CN" b="1" i="0" dirty="0" smtClean="0"/>
              <a:t> tunnel-id </a:t>
            </a:r>
            <a:r>
              <a:rPr lang="en-US" altLang="zh-CN" i="1" dirty="0" err="1" smtClean="0"/>
              <a:t>tunnel-id</a:t>
            </a:r>
            <a:r>
              <a:rPr lang="en-US" altLang="zh-CN" dirty="0" smtClean="0"/>
              <a:t> command to configure a tunnel ID.</a:t>
            </a:r>
          </a:p>
          <a:p>
            <a:pPr lvl="1"/>
            <a:r>
              <a:rPr lang="en-US" altLang="zh-CN" dirty="0" smtClean="0"/>
              <a:t>Run the </a:t>
            </a:r>
            <a:r>
              <a:rPr lang="en-US" altLang="zh-CN" b="1" i="0" dirty="0" err="1" smtClean="0"/>
              <a:t>mpls</a:t>
            </a:r>
            <a:r>
              <a:rPr lang="en-US" altLang="zh-CN" b="1" i="0" dirty="0" smtClean="0"/>
              <a:t> </a:t>
            </a:r>
            <a:r>
              <a:rPr lang="en-US" altLang="zh-CN" b="1" i="0" dirty="0" err="1" smtClean="0"/>
              <a:t>te</a:t>
            </a:r>
            <a:r>
              <a:rPr lang="en-US" altLang="zh-CN" b="1" i="0" dirty="0" smtClean="0"/>
              <a:t> signal-protocol segment-routing </a:t>
            </a:r>
            <a:r>
              <a:rPr lang="en-US" altLang="zh-CN" dirty="0" smtClean="0"/>
              <a:t>command to set the signaling protocol of the TE tunnel to SR.</a:t>
            </a:r>
          </a:p>
          <a:p>
            <a:pPr lvl="1"/>
            <a:r>
              <a:rPr lang="en-US" altLang="zh-CN" dirty="0" smtClean="0"/>
              <a:t>Run the </a:t>
            </a:r>
            <a:r>
              <a:rPr lang="en-US" altLang="zh-CN" b="1" i="0" dirty="0" err="1" smtClean="0"/>
              <a:t>mpls</a:t>
            </a:r>
            <a:r>
              <a:rPr lang="en-US" altLang="zh-CN" b="1" i="0" dirty="0" smtClean="0"/>
              <a:t> </a:t>
            </a:r>
            <a:r>
              <a:rPr lang="en-US" altLang="zh-CN" b="1" i="0" dirty="0" err="1" smtClean="0"/>
              <a:t>te</a:t>
            </a:r>
            <a:r>
              <a:rPr lang="en-US" altLang="zh-CN" b="1" i="0" dirty="0" smtClean="0"/>
              <a:t> path explicit-path</a:t>
            </a:r>
            <a:r>
              <a:rPr lang="en-US" altLang="zh-CN" i="0" dirty="0" smtClean="0"/>
              <a:t> </a:t>
            </a:r>
            <a:r>
              <a:rPr lang="en-US" altLang="zh-CN" i="1" dirty="0" smtClean="0"/>
              <a:t>path-name</a:t>
            </a:r>
            <a:r>
              <a:rPr lang="en-US" altLang="zh-CN" dirty="0" smtClean="0"/>
              <a:t> [ </a:t>
            </a:r>
            <a:r>
              <a:rPr lang="en-US" altLang="zh-CN" b="1" i="0" dirty="0" smtClean="0"/>
              <a:t>secondary</a:t>
            </a:r>
            <a:r>
              <a:rPr lang="en-US" altLang="zh-CN" dirty="0" smtClean="0"/>
              <a:t> ] command to specify an explicit path for the tunnel.</a:t>
            </a:r>
          </a:p>
          <a:p>
            <a:pPr lvl="1"/>
            <a:r>
              <a:rPr lang="en-US" altLang="zh-CN" dirty="0" smtClean="0"/>
              <a:t>The value of path-name must be the same as the name of the explicit path created using the explicit-path path-name command.</a:t>
            </a:r>
          </a:p>
          <a:p>
            <a:pPr lvl="2"/>
            <a:endParaRPr lang="en-US" altLang="zh-CN" dirty="0"/>
          </a:p>
        </p:txBody>
      </p:sp>
    </p:spTree>
    <p:extLst>
      <p:ext uri="{BB962C8B-B14F-4D97-AF65-F5344CB8AC3E}">
        <p14:creationId xmlns:p14="http://schemas.microsoft.com/office/powerpoint/2010/main" val="155276796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423070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27211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69652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417300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8687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993486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851884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this example, adjacency SIDs are configured statically. The values of adjacency SIDs are shown in the figure.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0380782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SR-MPLS Policies are used to direct traffic to traverse an SR-MPLS TE network. Each SR-MPLS Policy can have multiple candidate paths with different preferences. A valid candidate path with the highest preference is selected as the primary path, and a valid candidate path with the second highest preference as the backup path. The SR-MPLS Policy configuration procedure is as follows:</a:t>
            </a:r>
          </a:p>
          <a:p>
            <a:pPr lvl="1"/>
            <a:r>
              <a:rPr lang="en-US" dirty="0" smtClean="0"/>
              <a:t>Configure a segment list.</a:t>
            </a:r>
          </a:p>
          <a:p>
            <a:pPr lvl="2"/>
            <a:r>
              <a:rPr lang="en-US" dirty="0" smtClean="0"/>
              <a:t>Run the </a:t>
            </a:r>
            <a:r>
              <a:rPr lang="en-US" b="1" i="0" dirty="0" smtClean="0"/>
              <a:t>system-view</a:t>
            </a:r>
            <a:r>
              <a:rPr lang="en-US" dirty="0" smtClean="0"/>
              <a:t> command to enter the system view.</a:t>
            </a:r>
          </a:p>
          <a:p>
            <a:pPr lvl="2"/>
            <a:r>
              <a:rPr lang="en-US" dirty="0" smtClean="0"/>
              <a:t>Run the </a:t>
            </a:r>
            <a:r>
              <a:rPr lang="en-US" b="1" i="0" dirty="0" smtClean="0"/>
              <a:t>segment-routing</a:t>
            </a:r>
            <a:r>
              <a:rPr lang="en-US" dirty="0" smtClean="0"/>
              <a:t> command to enable SR globally and enter the Segment Routing view.</a:t>
            </a:r>
          </a:p>
          <a:p>
            <a:pPr lvl="2"/>
            <a:r>
              <a:rPr lang="en-US" dirty="0" smtClean="0"/>
              <a:t>Run the </a:t>
            </a:r>
            <a:r>
              <a:rPr lang="en-US" b="1" i="0" dirty="0" smtClean="0"/>
              <a:t>segment-list</a:t>
            </a:r>
            <a:r>
              <a:rPr lang="en-US" dirty="0" smtClean="0"/>
              <a:t> (Segment Routing view) list-name command to configure a segment list for an SR-MPLS TE candidate path and enter the segment list view.</a:t>
            </a:r>
          </a:p>
          <a:p>
            <a:pPr lvl="2"/>
            <a:r>
              <a:rPr lang="en-US" dirty="0" smtClean="0"/>
              <a:t>Run the </a:t>
            </a:r>
            <a:r>
              <a:rPr lang="en-US" b="1" i="0" dirty="0" smtClean="0"/>
              <a:t>index</a:t>
            </a:r>
            <a:r>
              <a:rPr lang="en-US" dirty="0" smtClean="0"/>
              <a:t> </a:t>
            </a:r>
            <a:r>
              <a:rPr lang="en-US" i="1" dirty="0" err="1" smtClean="0"/>
              <a:t>index</a:t>
            </a:r>
            <a:r>
              <a:rPr lang="en-US" dirty="0" smtClean="0"/>
              <a:t> </a:t>
            </a:r>
            <a:r>
              <a:rPr lang="en-US" b="1" i="0" dirty="0" err="1" smtClean="0"/>
              <a:t>sid</a:t>
            </a:r>
            <a:r>
              <a:rPr lang="en-US" dirty="0" smtClean="0"/>
              <a:t> </a:t>
            </a:r>
            <a:r>
              <a:rPr lang="en-US" b="1" i="0" dirty="0" smtClean="0"/>
              <a:t>label</a:t>
            </a:r>
            <a:r>
              <a:rPr lang="en-US" dirty="0" smtClean="0"/>
              <a:t> </a:t>
            </a:r>
            <a:r>
              <a:rPr lang="en-US" i="1" dirty="0" err="1" smtClean="0"/>
              <a:t>label</a:t>
            </a:r>
            <a:r>
              <a:rPr lang="en-US" dirty="0" smtClean="0"/>
              <a:t> command to specify a next-hop SID for the segment list.</a:t>
            </a:r>
          </a:p>
          <a:p>
            <a:pPr lvl="3"/>
            <a:r>
              <a:rPr lang="en-US" dirty="0" smtClean="0"/>
              <a:t>You can run the command multiple times. The system generates a label stack for the segment list by index in ascending order. If a candidate path in an SR-MPLS Policy is preferentially selected, traffic is forwarded using the segment list of the candidate path. A maximum of 10 SIDs can be configured for each segment list.</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1066911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2"/>
            <a:ext cx="5580063" cy="7266159"/>
          </a:xfrm>
        </p:spPr>
        <p:txBody>
          <a:bodyPr/>
          <a:lstStyle/>
          <a:p>
            <a:pPr lvl="1"/>
            <a:r>
              <a:rPr lang="en-US" altLang="zh-CN" dirty="0" smtClean="0"/>
              <a:t>Configure an SR-MPLS Policy.</a:t>
            </a:r>
          </a:p>
          <a:p>
            <a:pPr lvl="2"/>
            <a:r>
              <a:rPr lang="en-US" altLang="zh-CN" dirty="0" smtClean="0"/>
              <a:t>Run the </a:t>
            </a:r>
            <a:r>
              <a:rPr lang="en-US" altLang="zh-CN" b="1" i="0" dirty="0" smtClean="0"/>
              <a:t>system-view</a:t>
            </a:r>
            <a:r>
              <a:rPr lang="en-US" altLang="zh-CN" dirty="0" smtClean="0"/>
              <a:t> command to enter the system view.</a:t>
            </a:r>
          </a:p>
          <a:p>
            <a:pPr lvl="2"/>
            <a:r>
              <a:rPr lang="en-US" altLang="zh-CN" dirty="0" smtClean="0"/>
              <a:t>Run the </a:t>
            </a:r>
            <a:r>
              <a:rPr lang="en-US" altLang="zh-CN" b="1" i="0" dirty="0" smtClean="0"/>
              <a:t>segment-routing</a:t>
            </a:r>
            <a:r>
              <a:rPr lang="en-US" altLang="zh-CN" dirty="0" smtClean="0"/>
              <a:t> command to enable SR globally and enter the Segment Routing view.</a:t>
            </a:r>
          </a:p>
          <a:p>
            <a:pPr lvl="2"/>
            <a:r>
              <a:rPr lang="en-US" altLang="zh-CN" dirty="0" smtClean="0"/>
              <a:t>Run the </a:t>
            </a:r>
            <a:r>
              <a:rPr lang="en-US" altLang="zh-CN" b="1" i="0" dirty="0" err="1" smtClean="0"/>
              <a:t>sr-te</a:t>
            </a:r>
            <a:r>
              <a:rPr lang="en-US" altLang="zh-CN" b="1" i="0" dirty="0" smtClean="0"/>
              <a:t> policy </a:t>
            </a:r>
            <a:r>
              <a:rPr lang="en-US" altLang="zh-CN" i="1" dirty="0" smtClean="0"/>
              <a:t>policy-name</a:t>
            </a:r>
            <a:r>
              <a:rPr lang="en-US" altLang="zh-CN" dirty="0" smtClean="0"/>
              <a:t> [ </a:t>
            </a:r>
            <a:r>
              <a:rPr lang="en-US" altLang="zh-CN" b="1" i="0" dirty="0" smtClean="0"/>
              <a:t>endpoint</a:t>
            </a:r>
            <a:r>
              <a:rPr lang="en-US" altLang="zh-CN" dirty="0" smtClean="0"/>
              <a:t> </a:t>
            </a:r>
            <a:r>
              <a:rPr lang="en-US" altLang="zh-CN" i="1" dirty="0" smtClean="0"/>
              <a:t>ipv4-address</a:t>
            </a:r>
            <a:r>
              <a:rPr lang="en-US" altLang="zh-CN" dirty="0" smtClean="0"/>
              <a:t> </a:t>
            </a:r>
            <a:r>
              <a:rPr lang="en-US" altLang="zh-CN" b="1" i="0" dirty="0" smtClean="0"/>
              <a:t>color</a:t>
            </a:r>
            <a:r>
              <a:rPr lang="en-US" altLang="zh-CN" dirty="0" smtClean="0"/>
              <a:t> </a:t>
            </a:r>
            <a:r>
              <a:rPr lang="en-US" altLang="zh-CN" i="1" dirty="0" smtClean="0"/>
              <a:t>color-value</a:t>
            </a:r>
            <a:r>
              <a:rPr lang="en-US" altLang="zh-CN" dirty="0" smtClean="0"/>
              <a:t> ] command to create an SR-MPLS Policy with the specified endpoint and color and enter the SR-MPLS Policy view.</a:t>
            </a:r>
          </a:p>
          <a:p>
            <a:pPr lvl="2"/>
            <a:r>
              <a:rPr lang="en-US" altLang="zh-CN" dirty="0" smtClean="0"/>
              <a:t>(Optional) Run the </a:t>
            </a:r>
            <a:r>
              <a:rPr lang="en-US" altLang="zh-CN" b="1" i="0" dirty="0" smtClean="0"/>
              <a:t>binding-</a:t>
            </a:r>
            <a:r>
              <a:rPr lang="en-US" altLang="zh-CN" b="1" i="0" dirty="0" err="1" smtClean="0"/>
              <a:t>sid</a:t>
            </a:r>
            <a:r>
              <a:rPr lang="en-US" altLang="zh-CN" dirty="0" smtClean="0"/>
              <a:t> </a:t>
            </a:r>
            <a:r>
              <a:rPr lang="en-US" altLang="zh-CN" i="1" dirty="0" smtClean="0"/>
              <a:t>label-value</a:t>
            </a:r>
            <a:r>
              <a:rPr lang="en-US" altLang="zh-CN" dirty="0" smtClean="0"/>
              <a:t> command to configure a binding SID for the SR-MPLS Policy.</a:t>
            </a:r>
          </a:p>
          <a:p>
            <a:pPr lvl="2"/>
            <a:r>
              <a:rPr lang="en-US" altLang="zh-CN" dirty="0" smtClean="0"/>
              <a:t>The value of label-value must be within the range defined using the </a:t>
            </a:r>
            <a:r>
              <a:rPr lang="en-US" altLang="zh-CN" b="1" i="0" dirty="0" smtClean="0"/>
              <a:t>local-block</a:t>
            </a:r>
            <a:r>
              <a:rPr lang="en-US" altLang="zh-CN" dirty="0" smtClean="0"/>
              <a:t> </a:t>
            </a:r>
            <a:r>
              <a:rPr lang="en-US" altLang="zh-CN" i="1" dirty="0" smtClean="0"/>
              <a:t>begin-value</a:t>
            </a:r>
            <a:r>
              <a:rPr lang="en-US" altLang="zh-CN" dirty="0" smtClean="0"/>
              <a:t> </a:t>
            </a:r>
            <a:r>
              <a:rPr lang="en-US" altLang="zh-CN" i="1" dirty="0" smtClean="0"/>
              <a:t>end-value</a:t>
            </a:r>
            <a:r>
              <a:rPr lang="en-US" altLang="zh-CN" dirty="0" smtClean="0"/>
              <a:t> command.</a:t>
            </a:r>
          </a:p>
          <a:p>
            <a:pPr lvl="2"/>
            <a:r>
              <a:rPr lang="en-US" altLang="zh-CN" dirty="0" smtClean="0"/>
              <a:t>(Optional) Run the </a:t>
            </a:r>
            <a:r>
              <a:rPr lang="en-US" altLang="zh-CN" b="1" i="0" dirty="0" err="1" smtClean="0"/>
              <a:t>mtu</a:t>
            </a:r>
            <a:r>
              <a:rPr lang="en-US" altLang="zh-CN" dirty="0" smtClean="0"/>
              <a:t> </a:t>
            </a:r>
            <a:r>
              <a:rPr lang="en-US" altLang="zh-CN" i="1" dirty="0" err="1" smtClean="0"/>
              <a:t>mtu</a:t>
            </a:r>
            <a:r>
              <a:rPr lang="en-US" altLang="zh-CN" dirty="0" smtClean="0"/>
              <a:t> command to configure an MTU for the SR-MPLS Policy.</a:t>
            </a:r>
          </a:p>
          <a:p>
            <a:pPr lvl="2"/>
            <a:r>
              <a:rPr lang="en-US" altLang="zh-CN" dirty="0" smtClean="0"/>
              <a:t>Run the </a:t>
            </a:r>
            <a:r>
              <a:rPr lang="en-US" altLang="zh-CN" b="1" i="0" dirty="0" smtClean="0"/>
              <a:t>candidate-path</a:t>
            </a:r>
            <a:r>
              <a:rPr lang="en-US" altLang="zh-CN" dirty="0" smtClean="0"/>
              <a:t> </a:t>
            </a:r>
            <a:r>
              <a:rPr lang="en-US" altLang="zh-CN" b="1" i="0" dirty="0" smtClean="0"/>
              <a:t>preference</a:t>
            </a:r>
            <a:r>
              <a:rPr lang="en-US" altLang="zh-CN" dirty="0" smtClean="0"/>
              <a:t> </a:t>
            </a:r>
            <a:r>
              <a:rPr lang="en-US" altLang="zh-CN" i="1" dirty="0" err="1" smtClean="0"/>
              <a:t>preference</a:t>
            </a:r>
            <a:r>
              <a:rPr lang="en-US" altLang="zh-CN" dirty="0" smtClean="0"/>
              <a:t> command to configure a candidate path and its preference for the SR-MPLS Policy.</a:t>
            </a:r>
          </a:p>
          <a:p>
            <a:pPr lvl="2"/>
            <a:r>
              <a:rPr lang="en-US" altLang="zh-CN" dirty="0" smtClean="0"/>
              <a:t>Each SR-MPLS Policy supports multiple candidate paths. A larger preference value indicates a higher candidate path preference. If multiple candidate paths are configured, the one with the highest preference takes effect.</a:t>
            </a:r>
          </a:p>
          <a:p>
            <a:pPr lvl="2"/>
            <a:r>
              <a:rPr lang="en-US" altLang="zh-CN" dirty="0" smtClean="0"/>
              <a:t>Run the </a:t>
            </a:r>
            <a:r>
              <a:rPr lang="en-US" altLang="zh-CN" b="1" i="0" dirty="0" smtClean="0"/>
              <a:t>segment-list</a:t>
            </a:r>
            <a:r>
              <a:rPr lang="en-US" altLang="zh-CN" dirty="0" smtClean="0"/>
              <a:t> (candidate path view) </a:t>
            </a:r>
            <a:r>
              <a:rPr lang="en-US" altLang="zh-CN" i="1" dirty="0" smtClean="0"/>
              <a:t>list-name</a:t>
            </a:r>
            <a:r>
              <a:rPr lang="en-US" altLang="zh-CN" dirty="0" smtClean="0"/>
              <a:t> command to reference the specified segment list of the corresponding SR-MPLS TE candidate path.</a:t>
            </a:r>
          </a:p>
          <a:p>
            <a:pPr lvl="2"/>
            <a:r>
              <a:rPr lang="en-US" altLang="zh-CN" dirty="0" smtClean="0"/>
              <a:t>The segment list must have been created using the </a:t>
            </a:r>
            <a:r>
              <a:rPr lang="en-US" altLang="zh-CN" b="1" i="0" dirty="0" smtClean="0"/>
              <a:t>segment-list</a:t>
            </a:r>
            <a:r>
              <a:rPr lang="en-US" altLang="zh-CN" dirty="0" smtClean="0"/>
              <a:t> (Segment Routing view) command.</a:t>
            </a:r>
          </a:p>
        </p:txBody>
      </p:sp>
    </p:spTree>
    <p:extLst>
      <p:ext uri="{BB962C8B-B14F-4D97-AF65-F5344CB8AC3E}">
        <p14:creationId xmlns:p14="http://schemas.microsoft.com/office/powerpoint/2010/main" val="75840589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color attribute is added to a route through a route-policy. This enables the route to </a:t>
            </a:r>
            <a:r>
              <a:rPr lang="en-US" dirty="0" err="1" smtClean="0"/>
              <a:t>recurse</a:t>
            </a:r>
            <a:r>
              <a:rPr lang="en-US" dirty="0" smtClean="0"/>
              <a:t> to an SR-MPLS Policy based on the color value and next-hop address in the route.</a:t>
            </a:r>
          </a:p>
          <a:p>
            <a:pPr lvl="1"/>
            <a:r>
              <a:rPr lang="en-US" dirty="0" smtClean="0"/>
              <a:t>Configure a route-policy.</a:t>
            </a:r>
          </a:p>
          <a:p>
            <a:pPr lvl="2"/>
            <a:r>
              <a:rPr lang="en-US" dirty="0" smtClean="0"/>
              <a:t>Run the </a:t>
            </a:r>
            <a:r>
              <a:rPr lang="en-US" b="1" i="0" dirty="0" smtClean="0"/>
              <a:t>system-view</a:t>
            </a:r>
            <a:r>
              <a:rPr lang="en-US" dirty="0" smtClean="0"/>
              <a:t> command to enter the system view.</a:t>
            </a:r>
          </a:p>
          <a:p>
            <a:pPr lvl="2"/>
            <a:r>
              <a:rPr lang="en-US" dirty="0" smtClean="0"/>
              <a:t>Run the </a:t>
            </a:r>
            <a:r>
              <a:rPr lang="en-US" b="1" i="0" dirty="0" smtClean="0"/>
              <a:t>route-policy</a:t>
            </a:r>
            <a:r>
              <a:rPr lang="en-US" dirty="0" smtClean="0"/>
              <a:t> </a:t>
            </a:r>
            <a:r>
              <a:rPr lang="en-US" i="1" dirty="0" smtClean="0"/>
              <a:t>route-policy-name</a:t>
            </a:r>
            <a:r>
              <a:rPr lang="en-US" dirty="0" smtClean="0"/>
              <a:t> { </a:t>
            </a:r>
            <a:r>
              <a:rPr lang="en-US" b="1" i="0" dirty="0" smtClean="0"/>
              <a:t>deny</a:t>
            </a:r>
            <a:r>
              <a:rPr lang="en-US" dirty="0" smtClean="0"/>
              <a:t> | </a:t>
            </a:r>
            <a:r>
              <a:rPr lang="en-US" b="1" i="0" dirty="0" smtClean="0"/>
              <a:t>permit</a:t>
            </a:r>
            <a:r>
              <a:rPr lang="en-US" dirty="0" smtClean="0"/>
              <a:t> } node </a:t>
            </a:r>
            <a:r>
              <a:rPr lang="en-US" dirty="0" err="1" smtClean="0"/>
              <a:t>node</a:t>
            </a:r>
            <a:r>
              <a:rPr lang="en-US" dirty="0" smtClean="0"/>
              <a:t> command to create a route-policy and enter the route-policy view.</a:t>
            </a:r>
          </a:p>
          <a:p>
            <a:pPr lvl="2"/>
            <a:r>
              <a:rPr lang="en-US" dirty="0" smtClean="0"/>
              <a:t>(Optional) Configure if-match clauses for the route-policy. The community attributes of routes can be added or modified only if the routes match specified if-match clauses.</a:t>
            </a:r>
          </a:p>
          <a:p>
            <a:pPr lvl="2"/>
            <a:r>
              <a:rPr lang="en-US" dirty="0" smtClean="0"/>
              <a:t>Run the </a:t>
            </a:r>
            <a:r>
              <a:rPr lang="en-US" b="1" i="0" dirty="0" smtClean="0"/>
              <a:t>apply</a:t>
            </a:r>
            <a:r>
              <a:rPr lang="en-US" i="0" dirty="0" smtClean="0"/>
              <a:t> </a:t>
            </a:r>
            <a:r>
              <a:rPr lang="en-US" b="1" i="0" dirty="0" err="1" smtClean="0"/>
              <a:t>extcommunity</a:t>
            </a:r>
            <a:r>
              <a:rPr lang="en-US" i="0" dirty="0" smtClean="0"/>
              <a:t> </a:t>
            </a:r>
            <a:r>
              <a:rPr lang="en-US" b="1" i="0" dirty="0" smtClean="0"/>
              <a:t>color</a:t>
            </a:r>
            <a:r>
              <a:rPr lang="en-US" i="0" dirty="0" smtClean="0"/>
              <a:t> </a:t>
            </a:r>
            <a:r>
              <a:rPr lang="en-US" i="1" dirty="0" err="1" smtClean="0"/>
              <a:t>color</a:t>
            </a:r>
            <a:r>
              <a:rPr lang="en-US" dirty="0" smtClean="0"/>
              <a:t> command to configure a BGP extended community, that is, the color attribute.</a:t>
            </a:r>
          </a:p>
          <a:p>
            <a:pPr lvl="2"/>
            <a:r>
              <a:rPr lang="en-US" dirty="0" smtClean="0"/>
              <a:t>Run the </a:t>
            </a:r>
            <a:r>
              <a:rPr lang="en-US" b="1" i="0" dirty="0" smtClean="0"/>
              <a:t>commit</a:t>
            </a:r>
            <a:r>
              <a:rPr lang="en-US" dirty="0" smtClean="0"/>
              <a: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624278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5418958"/>
          </a:xfrm>
        </p:spPr>
        <p:txBody>
          <a:bodyPr/>
          <a:lstStyle/>
          <a:p>
            <a:pPr lvl="1"/>
            <a:r>
              <a:rPr lang="en-US" altLang="zh-CN" dirty="0" smtClean="0"/>
              <a:t>Apply the route-policy to the specified BGP VPNv4 peer.</a:t>
            </a:r>
          </a:p>
          <a:p>
            <a:pPr lvl="2"/>
            <a:r>
              <a:rPr lang="en-US" altLang="zh-CN" dirty="0" smtClean="0"/>
              <a:t>Run the </a:t>
            </a:r>
            <a:r>
              <a:rPr lang="en-US" altLang="zh-CN" b="1" i="0" dirty="0" smtClean="0"/>
              <a:t>system-view</a:t>
            </a:r>
            <a:r>
              <a:rPr lang="en-US" altLang="zh-CN" dirty="0" smtClean="0"/>
              <a:t> command to enter the system view.</a:t>
            </a:r>
          </a:p>
          <a:p>
            <a:pPr lvl="2"/>
            <a:r>
              <a:rPr lang="en-US" altLang="zh-CN" dirty="0" smtClean="0"/>
              <a:t>Run the </a:t>
            </a:r>
            <a:r>
              <a:rPr lang="en-US" altLang="zh-CN" b="1" i="0" dirty="0" err="1" smtClean="0"/>
              <a:t>bgp</a:t>
            </a:r>
            <a:r>
              <a:rPr lang="en-US" altLang="zh-CN" dirty="0" smtClean="0"/>
              <a:t> </a:t>
            </a:r>
            <a:r>
              <a:rPr lang="en-US" altLang="zh-CN" i="1" dirty="0" smtClean="0"/>
              <a:t>as-number</a:t>
            </a:r>
            <a:r>
              <a:rPr lang="en-US" altLang="zh-CN" dirty="0" smtClean="0"/>
              <a:t> command to enter the BGP view.</a:t>
            </a:r>
          </a:p>
          <a:p>
            <a:pPr lvl="2"/>
            <a:r>
              <a:rPr lang="en-US" altLang="zh-CN" dirty="0" smtClean="0"/>
              <a:t>Run the </a:t>
            </a:r>
            <a:r>
              <a:rPr lang="en-US" altLang="zh-CN" b="1" i="0" dirty="0" smtClean="0"/>
              <a:t>peer</a:t>
            </a:r>
            <a:r>
              <a:rPr lang="en-US" altLang="zh-CN" dirty="0" smtClean="0"/>
              <a:t> { </a:t>
            </a:r>
            <a:r>
              <a:rPr lang="en-US" altLang="zh-CN" i="1" dirty="0" smtClean="0"/>
              <a:t>ipv4-address</a:t>
            </a:r>
            <a:r>
              <a:rPr lang="en-US" altLang="zh-CN" dirty="0" smtClean="0"/>
              <a:t> | </a:t>
            </a:r>
            <a:r>
              <a:rPr lang="en-US" altLang="zh-CN" i="1" dirty="0" smtClean="0"/>
              <a:t>group-name</a:t>
            </a:r>
            <a:r>
              <a:rPr lang="en-US" altLang="zh-CN" dirty="0" smtClean="0"/>
              <a:t> } </a:t>
            </a:r>
            <a:r>
              <a:rPr lang="en-US" altLang="zh-CN" b="1" i="0" dirty="0" smtClean="0"/>
              <a:t>as-number</a:t>
            </a:r>
            <a:r>
              <a:rPr lang="en-US" altLang="zh-CN" dirty="0" smtClean="0"/>
              <a:t> { </a:t>
            </a:r>
            <a:r>
              <a:rPr lang="en-US" altLang="zh-CN" i="1" dirty="0" smtClean="0"/>
              <a:t>as-number-plain</a:t>
            </a:r>
            <a:r>
              <a:rPr lang="en-US" altLang="zh-CN" dirty="0" smtClean="0"/>
              <a:t> | </a:t>
            </a:r>
            <a:r>
              <a:rPr lang="en-US" altLang="zh-CN" i="1" dirty="0" smtClean="0"/>
              <a:t>as-number-dot</a:t>
            </a:r>
            <a:r>
              <a:rPr lang="en-US" altLang="zh-CN" dirty="0" smtClean="0"/>
              <a:t> } command to create a BGP peer.</a:t>
            </a:r>
          </a:p>
          <a:p>
            <a:pPr lvl="2"/>
            <a:r>
              <a:rPr lang="en-US" altLang="zh-CN" dirty="0" smtClean="0"/>
              <a:t>Run the </a:t>
            </a:r>
            <a:r>
              <a:rPr lang="en-US" altLang="zh-CN" b="1" i="0" dirty="0" smtClean="0"/>
              <a:t>ipv4-family</a:t>
            </a:r>
            <a:r>
              <a:rPr lang="en-US" altLang="zh-CN" dirty="0" smtClean="0"/>
              <a:t> </a:t>
            </a:r>
            <a:r>
              <a:rPr lang="en-US" altLang="zh-CN" b="1" i="0" dirty="0" smtClean="0"/>
              <a:t>vpnv4</a:t>
            </a:r>
            <a:r>
              <a:rPr lang="en-US" altLang="zh-CN" dirty="0" smtClean="0"/>
              <a:t> command to enter the BGP VPNv4 address family view.</a:t>
            </a:r>
          </a:p>
          <a:p>
            <a:pPr lvl="2"/>
            <a:r>
              <a:rPr lang="en-US" altLang="zh-CN" dirty="0" smtClean="0"/>
              <a:t>Run the </a:t>
            </a:r>
            <a:r>
              <a:rPr lang="en-US" altLang="zh-CN" b="1" i="0" dirty="0" smtClean="0"/>
              <a:t>peer</a:t>
            </a:r>
            <a:r>
              <a:rPr lang="en-US" altLang="zh-CN" dirty="0" smtClean="0"/>
              <a:t> { </a:t>
            </a:r>
            <a:r>
              <a:rPr lang="en-US" altLang="zh-CN" i="1" dirty="0" smtClean="0"/>
              <a:t>ipv4-address</a:t>
            </a:r>
            <a:r>
              <a:rPr lang="en-US" altLang="zh-CN" dirty="0" smtClean="0"/>
              <a:t> | </a:t>
            </a:r>
            <a:r>
              <a:rPr lang="en-US" altLang="zh-CN" i="1" dirty="0" smtClean="0"/>
              <a:t>group-name</a:t>
            </a:r>
            <a:r>
              <a:rPr lang="en-US" altLang="zh-CN" dirty="0" smtClean="0"/>
              <a:t> } </a:t>
            </a:r>
            <a:r>
              <a:rPr lang="en-US" altLang="zh-CN" b="1" i="0" dirty="0" smtClean="0"/>
              <a:t>enable</a:t>
            </a:r>
            <a:r>
              <a:rPr lang="en-US" altLang="zh-CN" dirty="0" smtClean="0"/>
              <a:t> command to enable the BGP VPNv4 peer relationship.</a:t>
            </a:r>
          </a:p>
          <a:p>
            <a:pPr lvl="2"/>
            <a:r>
              <a:rPr lang="en-US" altLang="zh-CN" dirty="0" smtClean="0"/>
              <a:t>Run the </a:t>
            </a:r>
            <a:r>
              <a:rPr lang="en-US" altLang="zh-CN" b="1" i="0" dirty="0" smtClean="0"/>
              <a:t>peer</a:t>
            </a:r>
            <a:r>
              <a:rPr lang="en-US" altLang="zh-CN" dirty="0" smtClean="0"/>
              <a:t> { </a:t>
            </a:r>
            <a:r>
              <a:rPr lang="en-US" altLang="zh-CN" i="1" dirty="0" smtClean="0"/>
              <a:t>ipv4-address</a:t>
            </a:r>
            <a:r>
              <a:rPr lang="en-US" altLang="zh-CN" dirty="0" smtClean="0"/>
              <a:t> | </a:t>
            </a:r>
            <a:r>
              <a:rPr lang="en-US" altLang="zh-CN" i="1" dirty="0" smtClean="0"/>
              <a:t>group-name</a:t>
            </a:r>
            <a:r>
              <a:rPr lang="en-US" altLang="zh-CN" dirty="0" smtClean="0"/>
              <a:t> } </a:t>
            </a:r>
            <a:r>
              <a:rPr lang="en-US" altLang="zh-CN" b="1" i="0" dirty="0" smtClean="0"/>
              <a:t>route-policy</a:t>
            </a:r>
            <a:r>
              <a:rPr lang="en-US" altLang="zh-CN" dirty="0" smtClean="0"/>
              <a:t> </a:t>
            </a:r>
            <a:r>
              <a:rPr lang="en-US" altLang="zh-CN" i="1" dirty="0" smtClean="0"/>
              <a:t>route-policy-name</a:t>
            </a:r>
            <a:r>
              <a:rPr lang="en-US" altLang="zh-CN" dirty="0" smtClean="0"/>
              <a:t> { </a:t>
            </a:r>
            <a:r>
              <a:rPr lang="en-US" altLang="zh-CN" b="1" i="0" dirty="0" smtClean="0"/>
              <a:t>import</a:t>
            </a:r>
            <a:r>
              <a:rPr lang="en-US" altLang="zh-CN" dirty="0" smtClean="0"/>
              <a:t> | </a:t>
            </a:r>
            <a:r>
              <a:rPr lang="en-US" altLang="zh-CN" b="1" i="0" dirty="0" smtClean="0"/>
              <a:t>export</a:t>
            </a:r>
            <a:r>
              <a:rPr lang="en-US" altLang="zh-CN" dirty="0" smtClean="0"/>
              <a:t> } command to configure a BGP import or export route-policy.</a:t>
            </a:r>
          </a:p>
          <a:p>
            <a:pPr lvl="2"/>
            <a:r>
              <a:rPr lang="en-US" altLang="zh-CN" dirty="0" smtClean="0"/>
              <a:t>Run the </a:t>
            </a:r>
            <a:r>
              <a:rPr lang="en-US" altLang="zh-CN" b="1" i="0" dirty="0" smtClean="0"/>
              <a:t>commit</a:t>
            </a:r>
            <a:r>
              <a:rPr lang="en-US" altLang="zh-CN" dirty="0" smtClean="0"/>
              <a:t> command to commit the configuration.</a:t>
            </a:r>
            <a:endParaRPr lang="en-US" altLang="zh-CN" dirty="0"/>
          </a:p>
        </p:txBody>
      </p:sp>
    </p:spTree>
    <p:extLst>
      <p:ext uri="{BB962C8B-B14F-4D97-AF65-F5344CB8AC3E}">
        <p14:creationId xmlns:p14="http://schemas.microsoft.com/office/powerpoint/2010/main" val="414022312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8130292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829775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2615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D</a:t>
            </a:r>
            <a:endParaRPr 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51200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555389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startAt="2"/>
            </a:pPr>
            <a:r>
              <a:rPr lang="en-US" altLang="zh-CN" dirty="0" smtClean="0"/>
              <a:t>AD</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3735142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929784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9083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8734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label values used in this course are only examples. For details about the label allocation scope, see the corresponding product documentation.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6321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3666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1231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2474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4338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1613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6501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13040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07512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2184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1130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50317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8867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6210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8289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9660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0305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54753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8709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1099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999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8744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96958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16449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0496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6345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054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1262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148009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SR-capable IGP instances, all IGP-enabled outbound interfaces are allocated with SR adjacency labels, which are propagated to the entire network through an IGP.</a:t>
            </a:r>
          </a:p>
          <a:p>
            <a:r>
              <a:rPr lang="en-US" smtClean="0"/>
              <a:t>In Huawei's early solutions, an IGP can also be used to collect network topology information. Due to IGP area-related restrictions, BGP-LS is mainly used at present.</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817583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2815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373461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Before SR-MPLS TE tunnel creation, IS-IS/OSPF neighbor relationships must be established between forwarders to implement network layer connectivity, allocate labels, and collect network topology information. In addition, the forwarders need to report label and network topology information to a controller for path computation. If no controller is available, CSPF can be enabled on the ingress of the SR-MPLS TE tunnel so that forwarders can compute paths using CSPF.</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09286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SR-MPLS TE tunnel configuration on a forwarder, in addition to manually specifying an explicit path, you can also use the function of path computation by the ingress.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81086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30910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21654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Currently, the mainstream solution is strict-path forwarding based on adjacency labels.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451058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42682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366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84791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https://datatracker.ietf.org/doc/draft-ietf-spring-segment-routing-policy/</a:t>
            </a:r>
          </a:p>
          <a:p>
            <a:r>
              <a:rPr lang="en-US" smtClean="0"/>
              <a:t>An SR Policy is a framework that enables instantiation of an ordered list of segments on a node for implementing a source routing policy with a specific intent for traffic steering from that node.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64316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66238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There are three mainstream methods for SR Policy implementation.</a:t>
            </a:r>
          </a:p>
          <a:p>
            <a:pPr lvl="1"/>
            <a:r>
              <a:rPr lang="en-US" dirty="0" smtClean="0"/>
              <a:t>BGP: BGP-LS is used to collect topology information, so that no new interface protocol needs to be introduced for customer-developed controllers. BGP SR Policy is used to deliver route information.</a:t>
            </a:r>
          </a:p>
          <a:p>
            <a:pPr lvl="1"/>
            <a:r>
              <a:rPr lang="en-US" dirty="0" smtClean="0"/>
              <a:t>PCEP: PCEP is a mature southbound protocol used in SR-MPLS TE scenarios. However, the tunnel implementation models of vendors are different and cannot interwork, and the interaction process of PCEP is more complex than that of BGP. As such, BGP extension is recommended.</a:t>
            </a:r>
          </a:p>
          <a:p>
            <a:pPr lvl="1"/>
            <a:r>
              <a:rPr lang="en-US" dirty="0" smtClean="0"/>
              <a:t>NETCONF/YANG: delivers tunnel paths to forwarders as configurations. This method is not recommended because it delivers configurations in essence and offers the poorest performance. In a comprehensive solution, NETCONF is used to deliver configurations other than tunnel configurations.</a:t>
            </a:r>
          </a:p>
          <a:p>
            <a:pPr lvl="0"/>
            <a:r>
              <a:rPr lang="en-US" dirty="0" smtClean="0"/>
              <a:t>For details about SR Policy, see [I-</a:t>
            </a:r>
            <a:r>
              <a:rPr lang="en-US" dirty="0" err="1" smtClean="0"/>
              <a:t>D.ietf</a:t>
            </a:r>
            <a:r>
              <a:rPr lang="en-US" dirty="0" smtClean="0"/>
              <a:t>-spring-segment-routing-policy]. (https://datatracker.ietf.org/doc/draft-ietf-idr-segment-routing-te-policy/)</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86565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BGP-LS connection:</a:t>
            </a:r>
          </a:p>
          <a:p>
            <a:pPr lvl="1"/>
            <a:r>
              <a:rPr lang="en-US" dirty="0" smtClean="0"/>
              <a:t>Collects tunnel topology information for SR Policy path computation.</a:t>
            </a:r>
          </a:p>
          <a:p>
            <a:pPr lvl="1"/>
            <a:r>
              <a:rPr lang="en-US" dirty="0" smtClean="0"/>
              <a:t>BGP-LS supports the collection of SR Policy status information, based on which the controller displays tunnel status. https://datatracker.ietf.org/doc/draft-ietf-idr-te-lsp-distribution/</a:t>
            </a:r>
          </a:p>
          <a:p>
            <a:pPr lvl="1"/>
            <a:r>
              <a:rPr lang="en-US" dirty="0" smtClean="0"/>
              <a:t>BGP-LS supports SRLB information encapsulation and </a:t>
            </a:r>
            <a:r>
              <a:rPr lang="en-US" dirty="0" err="1" smtClean="0"/>
              <a:t>decapsulation</a:t>
            </a:r>
            <a:r>
              <a:rPr lang="en-US" dirty="0" smtClean="0"/>
              <a:t>, so that the controller can obtain the SRLB information for binding SID allocation. (The backup path of each SR Policy corresponds to a binding SID</a:t>
            </a:r>
            <a:r>
              <a:rPr lang="en-US" dirty="0" smtClean="0"/>
              <a:t>.)</a:t>
            </a:r>
            <a:endParaRPr lang="en-US" dirty="0" smtClean="0"/>
          </a:p>
          <a:p>
            <a:r>
              <a:rPr lang="en-US" dirty="0" smtClean="0"/>
              <a:t>BGP SR Policy connection:</a:t>
            </a:r>
          </a:p>
          <a:p>
            <a:pPr lvl="1"/>
            <a:r>
              <a:rPr lang="en-US" dirty="0" smtClean="0"/>
              <a:t>The controller delivers SR Policy information to forwarders to generate SR Policies.</a:t>
            </a:r>
          </a:p>
          <a:p>
            <a:pPr lvl="1"/>
            <a:r>
              <a:rPr lang="en-US" dirty="0" smtClean="0"/>
              <a:t>BGP routes delivered by the controller carry the color community attribute, and this attribute can be transmitted. The ingress finds a matching BGP route and </a:t>
            </a:r>
            <a:r>
              <a:rPr lang="en-US" dirty="0" err="1" smtClean="0"/>
              <a:t>recurses</a:t>
            </a:r>
            <a:r>
              <a:rPr lang="en-US" dirty="0" smtClean="0"/>
              <a:t> it to an SR Policy based on the color and endpoint information.</a:t>
            </a:r>
          </a:p>
          <a:p>
            <a:pPr lvl="1"/>
            <a:r>
              <a:rPr lang="en-US" dirty="0" smtClean="0"/>
              <a:t>In the SR Policy solution, path computation constraints of each application need to be planned in a unified manner on the controller based on SLAs, different colors are used to identify SR Policies. An SR Policy is uniquely identified by &lt;</a:t>
            </a:r>
            <a:r>
              <a:rPr lang="en-US" dirty="0" err="1" smtClean="0"/>
              <a:t>headend</a:t>
            </a:r>
            <a:r>
              <a:rPr lang="en-US" dirty="0" smtClean="0"/>
              <a:t>, color, endpoint&gt;. The BGP route of services to be steered into an SR Policy needs to carry the corresponding color attribute.</a:t>
            </a:r>
          </a:p>
          <a:p>
            <a:pPr lvl="0"/>
            <a:r>
              <a:rPr lang="en-US" dirty="0" smtClean="0"/>
              <a:t>Huawei SR-MPLS Policy solution also uses PCEP for tunnel status query.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80335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An SR Policy can contain multiple candidate paths (e.g. CP1 and CP2). Each of the paths is uniquely determined by the triplet &lt;protocol, origin, discriminator&gt;.</a:t>
            </a:r>
          </a:p>
          <a:p>
            <a:pPr lvl="0"/>
            <a:r>
              <a:rPr lang="en-US" smtClean="0"/>
              <a:t>CP1 is the primary path because it is valid and has the highest preference. The two SID lists of CP1 are delivered to the forwarder, and traffic is balanced between the two paths based on weights. For SID-List &lt;SID11...SID1i&gt;, traffic is balanced according to W1/(W1+W2). In the current mainstream implementation, a candidate path has only one segment list.</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372338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Source of BSIDs: SRLB or SRGB</a:t>
            </a:r>
          </a:p>
          <a:p>
            <a:r>
              <a:rPr lang="en-US" smtClean="0"/>
              <a:t>Each candidate path of an SR Policy has a BSID. The BSIDs of different candidate paths of the same SR Policy are generally the same. The BSIDs of different SR Policies must be different. Generally, the BSID range needs to be planned and cannot be shared with other services.</a:t>
            </a:r>
          </a:p>
          <a:p>
            <a:pPr lvl="0"/>
            <a:r>
              <a:rPr lang="en-US" smtClean="0"/>
              <a:t>The headend of an SR Policy forwards packets over the SR Policy based on the BSID. For example, when the headend receives a packet carrying a BSID, it uses the corresponding SR Policy to forward the packet.</a:t>
            </a:r>
          </a:p>
          <a:p>
            <a:r>
              <a:rPr lang="en-US" smtClean="0"/>
              <a:t>BSIDs are used in label-based traffic steering scenarios, especially label stitching scenarios and tunnel protocol interworking scenarios, such as LDP over SR.</a:t>
            </a:r>
          </a:p>
          <a:p>
            <a:r>
              <a:rPr lang="en-US" smtClean="0"/>
              <a:t>For details, see draft-ietf-spring-segment-routing-policy-6.Binding SID.</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528098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Preparations:</a:t>
            </a:r>
          </a:p>
          <a:p>
            <a:pPr marL="588600" lvl="1" indent="-228600">
              <a:buFont typeface="+mj-lt"/>
              <a:buAutoNum type="arabicPeriod"/>
            </a:pPr>
            <a:r>
              <a:rPr lang="en-US" dirty="0" smtClean="0"/>
              <a:t> Controller planning: You can plan the color attribute and the mapping between the color attribute and SR tunnels' SLA requirements (path computation constraints) on the controller based on the SLA requirements of services.</a:t>
            </a:r>
          </a:p>
          <a:p>
            <a:pPr marL="588600" lvl="1" indent="-228600">
              <a:buFont typeface="+mj-lt"/>
              <a:buAutoNum type="arabicPeriod"/>
            </a:pPr>
            <a:r>
              <a:rPr lang="en-US" dirty="0" smtClean="0"/>
              <a:t>Enable SR on involved devices.</a:t>
            </a:r>
          </a:p>
          <a:p>
            <a:pPr marL="588600" lvl="1" indent="-228600">
              <a:buFont typeface="+mj-lt"/>
              <a:buAutoNum type="arabicPeriod"/>
            </a:pPr>
            <a:r>
              <a:rPr lang="en-US" dirty="0" smtClean="0"/>
              <a:t>Create a BGP session between the ingress and egress to advertise BGP VPN route information.</a:t>
            </a:r>
          </a:p>
          <a:p>
            <a:pPr marL="588600" lvl="1" indent="-228600">
              <a:buFont typeface="+mj-lt"/>
              <a:buAutoNum type="arabicPeriod"/>
            </a:pPr>
            <a:r>
              <a:rPr lang="en-US" dirty="0" smtClean="0"/>
              <a:t> Check that the BGP peer relationship is established successfully and a reachable route carrying the color attribute exists between the ingress and egress.</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035877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13635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5776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steps in this document do not represent the actual configuration sequence. They are only used to help you understand the implementation process. In real-world situations, the controller may deliver SR Policies and use NETCONF to deliver configurations at the same time.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78905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备注占位符 16"/>
          <p:cNvSpPr>
            <a:spLocks noGrp="1"/>
          </p:cNvSpPr>
          <p:nvPr>
            <p:ph type="body" idx="1"/>
          </p:nvPr>
        </p:nvSpPr>
        <p:spPr/>
        <p:txBody>
          <a:bodyPr/>
          <a:lstStyle/>
          <a:p>
            <a:pPr lvl="0"/>
            <a:r>
              <a:rPr lang="en-US" altLang="zh-CN" smtClean="0"/>
              <a:t>In essence, MPLS is a tunneling technology used to guide data forwarding and has complete tunnel creation, management, and maintenance mechanisms. For the preceding mechanisms, networks are driven by network operation and management requirements, not by applications.</a:t>
            </a:r>
          </a:p>
          <a:p>
            <a:endParaRPr lang="zh-CN" altLang="en-US" smtClean="0"/>
          </a:p>
          <a:p>
            <a:endParaRPr lang="zh-CN" altLang="en-US" dirty="0"/>
          </a:p>
        </p:txBody>
      </p:sp>
      <p:sp>
        <p:nvSpPr>
          <p:cNvPr id="19" name="幻灯片图像占位符 18"/>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29483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DSCP-based traffic steering does not support color-based route recursion. Instead, it recurses a route to an SR-MPLS Policy based on the next-hop address in the route. Specifically, it searches for the SR-MPLS Policy group matching specific endpoint information and then finds the corresponding SR-MPLS Policy based on the DSCP value of packets. For details, see the corresponding product documentation.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71335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Path Computation Element Communication Protocol (PCEP) Extensions for SR: https://datatracker.ietf.org/doc/rfc8664/?include_text=1</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386806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97749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67877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 distributed network architecture, each device independently computes a path, and there is no consensus on the shortest path when a fault occurs. As a result, a backup path cannot be formed using traditional LFA.</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991116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details about TI-LFA FRR, see the "TI-LFA FRR" section in NE series product documentation.</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294415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85442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66389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467882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cost values of the links from R4 and R5 to the virtual node are both 0. However, the cost values of the links from the virtual node to R4 and R5 are infinite.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42544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Traditionally, IP data packet forwarding is implemented based on IP addresses reachable to the destination over the shortest path. To meet the reliability requirements of services such as voice, online gaming, and video conferencing, the FRR technology is introduced. To meet the high bandwidth requirements of private line services such as group customer services, the TE technology is introduced. These technologies all represent network adaptation to services.</a:t>
            </a:r>
          </a:p>
          <a:p>
            <a:r>
              <a:rPr lang="en-US" dirty="0" smtClean="0"/>
              <a:t>The increasing types of services pose a variety of network requirements. For example, real-time Unified Communications and Collaboration (UC&amp;C) applications usually prefer to paths with low latency and jitter, and big data applications prefer to high-bandwidth tunnels with a low packet loss rate. In this situation, the model that requires networks to adapt to services cannot keep up with rapid service development and even complicates network deployment and maintenance.</a:t>
            </a:r>
          </a:p>
          <a:p>
            <a:r>
              <a:rPr lang="en-US" dirty="0" smtClean="0"/>
              <a:t>The solution to this issue is to enable services to drive networks and define the network architecture. Specifically, after an application raises requirements (e.g. latency, bandwidth, and packet loss rate), a controller is used to collect information (e.g. network topology, bandwidth usage, and latency) and compute an explicit path according to the requirements. </a:t>
            </a:r>
            <a:br>
              <a:rPr lang="en-US" dirty="0" smtClean="0"/>
            </a:b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138308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60227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57859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09844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traditional TE tunnel protection technologies, if a PE fails, services can recover only through E2E route convergence and LSP convergence. The service convergence time is closely related to the number of internal MPLS VPN routes and the number of hops on the bearer network. The greater the number of VPN routes, the longer the service convergence time.</a:t>
            </a:r>
          </a:p>
          <a:p>
            <a:r>
              <a:rPr lang="en-US" smtClean="0"/>
              <a:t>In VPN FRR, service convergence time depends on only the time required to detect remote PE failures and change tunnel status, making service convergence time irrelevant to the number of VPN routes on the bearer network.</a:t>
            </a:r>
          </a:p>
          <a:p>
            <a:r>
              <a:rPr lang="en-US" smtClean="0"/>
              <a:t>In this example, VPN FRR primary and backup paths exist from PE1 to PE3. They are not all displayed in the figure.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52591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Fault detection in hot standby and VPN FRR scenarios depends on detection mechanisms such as BFD or SBFD.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2472866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930237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9097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571668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978952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352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64273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453462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Because the state machine has only Up and Down states, the initiator can send packets carrying only the Up or Down state and receive packets carrying only the Up or Admin Down state. The initiator starts by sending an SBFD packet carrying the Down state to the reflector. The destination and source port numbers of the packet are 7784 and 4784, respectively; the destination IP address is a user-configured address on the 127 network segment; the source IP address is the locally configured LSR ID.</a:t>
            </a:r>
          </a:p>
          <a:p>
            <a:r>
              <a:rPr lang="en-US" smtClean="0"/>
              <a:t>The reflector runs no SBFD state machine or detection mechanism. For this reason, it does not proactively send SBFD Echo packets. Instead, it only reflects back received SBFD packets. The destination and source port numbers in the looped-back SBFD packet are 4784 and 7784, respectively; the source IP address is the locally configured LSR ID; the destination IP address is the source IP address of the initiator.</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646327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68017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44573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12447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976154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PCEP was first proposed in the optical transport field. It is seldom deployed on enterprises' production networks due to its few applications on IP networks, difficult interoperability between vendors, and poor performance. Therefore, BGP SR-Policy is recommended on an SR-MPLS network.</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452206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32880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46878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2985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69898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94557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195682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Before configuring an SR-MPLS BE tunnel, you need to enable MPLS on each device in the SR-MPLS domain. The configuration procedure is as follows:</a:t>
            </a:r>
          </a:p>
          <a:p>
            <a:pPr lvl="1"/>
            <a:r>
              <a:rPr lang="en-US" dirty="0" smtClean="0"/>
              <a:t>Run the </a:t>
            </a:r>
            <a:r>
              <a:rPr lang="en-US" b="1" i="0" dirty="0" smtClean="0"/>
              <a:t>system-view</a:t>
            </a:r>
            <a:r>
              <a:rPr lang="en-US" dirty="0" smtClean="0"/>
              <a:t> command to enter the system view.</a:t>
            </a:r>
          </a:p>
          <a:p>
            <a:pPr lvl="1"/>
            <a:r>
              <a:rPr lang="en-US" dirty="0" smtClean="0"/>
              <a:t>Run the </a:t>
            </a:r>
            <a:r>
              <a:rPr lang="en-US" b="1" i="0" dirty="0" err="1" smtClean="0"/>
              <a:t>mpls</a:t>
            </a:r>
            <a:r>
              <a:rPr lang="en-US" i="0" dirty="0" smtClean="0"/>
              <a:t> </a:t>
            </a:r>
            <a:r>
              <a:rPr lang="en-US" b="1" i="0" dirty="0" err="1" smtClean="0"/>
              <a:t>lsr</a:t>
            </a:r>
            <a:r>
              <a:rPr lang="en-US" b="1" i="0" dirty="0" smtClean="0"/>
              <a:t>-id</a:t>
            </a:r>
            <a:r>
              <a:rPr lang="en-US" i="0" dirty="0" smtClean="0"/>
              <a:t> </a:t>
            </a:r>
            <a:r>
              <a:rPr lang="en-US" i="1" dirty="0" err="1" smtClean="0"/>
              <a:t>lsr</a:t>
            </a:r>
            <a:r>
              <a:rPr lang="en-US" i="1" dirty="0" smtClean="0"/>
              <a:t>-id </a:t>
            </a:r>
            <a:r>
              <a:rPr lang="en-US" dirty="0" smtClean="0"/>
              <a:t>command to configure an LSR ID for the local device. </a:t>
            </a:r>
          </a:p>
          <a:p>
            <a:pPr lvl="2"/>
            <a:r>
              <a:rPr lang="en-US" dirty="0" smtClean="0"/>
              <a:t>Note the following during LSR ID configuration: </a:t>
            </a:r>
          </a:p>
          <a:p>
            <a:pPr lvl="3"/>
            <a:r>
              <a:rPr lang="en-US" dirty="0" smtClean="0"/>
              <a:t>Configuring LSR IDs is the prerequisite for all MPLS configurations.</a:t>
            </a:r>
          </a:p>
          <a:p>
            <a:pPr lvl="3"/>
            <a:r>
              <a:rPr lang="en-US" dirty="0" smtClean="0"/>
              <a:t>LSRs do not have default LSR IDs, and such IDs must be manually configured.</a:t>
            </a:r>
          </a:p>
          <a:p>
            <a:pPr lvl="3"/>
            <a:r>
              <a:rPr lang="en-US" dirty="0" smtClean="0"/>
              <a:t>Using the address of a loopback interface as the LSR ID is recommended for an LSR.</a:t>
            </a:r>
          </a:p>
          <a:p>
            <a:pPr lvl="1"/>
            <a:r>
              <a:rPr lang="en-US" dirty="0" smtClean="0"/>
              <a:t>Run the </a:t>
            </a:r>
            <a:r>
              <a:rPr lang="en-US" b="1" i="0" dirty="0" err="1" smtClean="0"/>
              <a:t>mpls</a:t>
            </a:r>
            <a:r>
              <a:rPr lang="en-US" dirty="0" smtClean="0"/>
              <a:t> command to enable MPLS.</a:t>
            </a:r>
          </a:p>
          <a:p>
            <a:r>
              <a:rPr lang="en-US" dirty="0" smtClean="0"/>
              <a:t>Basic SR-MPLS BE function configurations mainly involve enabling SR globally, specifying an SRGB, and configuring an SR prefix SID.</a:t>
            </a:r>
          </a:p>
          <a:p>
            <a:pPr lvl="1"/>
            <a:r>
              <a:rPr lang="en-US" dirty="0" smtClean="0"/>
              <a:t>Enable SR globally.</a:t>
            </a:r>
          </a:p>
          <a:p>
            <a:pPr lvl="2"/>
            <a:r>
              <a:rPr lang="en-US" dirty="0" smtClean="0"/>
              <a:t>Run the </a:t>
            </a:r>
            <a:r>
              <a:rPr lang="en-US" b="1" dirty="0" smtClean="0">
                <a:solidFill>
                  <a:schemeClr val="tx1"/>
                </a:solidFill>
              </a:rPr>
              <a:t>system-view</a:t>
            </a:r>
            <a:r>
              <a:rPr lang="en-US" dirty="0" smtClean="0"/>
              <a:t> command to enter the system view.</a:t>
            </a:r>
          </a:p>
          <a:p>
            <a:pPr lvl="2"/>
            <a:r>
              <a:rPr lang="en-US" dirty="0" smtClean="0"/>
              <a:t>Run the </a:t>
            </a:r>
            <a:r>
              <a:rPr lang="en-US" b="1" i="0" dirty="0" smtClean="0"/>
              <a:t>segment-routing</a:t>
            </a:r>
            <a:r>
              <a:rPr lang="en-US" dirty="0" smtClean="0"/>
              <a:t> command to enter the Segment Routing view.</a:t>
            </a:r>
          </a:p>
          <a:p>
            <a:pPr lvl="2"/>
            <a:r>
              <a:rPr lang="en-US" dirty="0" smtClean="0"/>
              <a:t>Run the </a:t>
            </a:r>
            <a:r>
              <a:rPr lang="en-US" b="1" i="0" dirty="0" smtClean="0"/>
              <a:t>commit</a:t>
            </a:r>
            <a:r>
              <a:rPr lang="en-US" dirty="0" smtClean="0"/>
              <a:t> command to commit the configuration.</a:t>
            </a:r>
          </a:p>
          <a:p>
            <a:pPr lvl="2"/>
            <a:r>
              <a:rPr lang="en-US" dirty="0" smtClean="0"/>
              <a:t>Run the </a:t>
            </a:r>
            <a:r>
              <a:rPr lang="en-US" b="1" i="0" dirty="0" smtClean="0"/>
              <a:t>quit</a:t>
            </a:r>
            <a:r>
              <a:rPr lang="en-US" dirty="0" smtClean="0"/>
              <a:t> command to return to the system view.</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40838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5418958"/>
          </a:xfrm>
        </p:spPr>
        <p:txBody>
          <a:bodyPr/>
          <a:lstStyle/>
          <a:p>
            <a:pPr lvl="1"/>
            <a:r>
              <a:rPr lang="en-US" altLang="zh-CN" dirty="0" smtClean="0"/>
              <a:t>Specify an SRGB.</a:t>
            </a:r>
          </a:p>
          <a:p>
            <a:pPr lvl="2"/>
            <a:r>
              <a:rPr lang="en-US" altLang="zh-CN" dirty="0" smtClean="0"/>
              <a:t>Run the </a:t>
            </a:r>
            <a:r>
              <a:rPr lang="en-US" altLang="zh-CN" b="1" dirty="0" err="1" smtClean="0"/>
              <a:t>ospf</a:t>
            </a:r>
            <a:r>
              <a:rPr lang="en-US" altLang="zh-CN" dirty="0" smtClean="0"/>
              <a:t> </a:t>
            </a:r>
            <a:r>
              <a:rPr lang="en-US" altLang="zh-CN" i="1" dirty="0" smtClean="0"/>
              <a:t>process-id</a:t>
            </a:r>
            <a:r>
              <a:rPr lang="en-US" altLang="zh-CN" dirty="0" smtClean="0"/>
              <a:t> command to enter the OSPF view.</a:t>
            </a:r>
          </a:p>
          <a:p>
            <a:pPr lvl="2"/>
            <a:r>
              <a:rPr lang="en-US" altLang="zh-CN" dirty="0" smtClean="0"/>
              <a:t>Run the </a:t>
            </a:r>
            <a:r>
              <a:rPr lang="en-US" altLang="zh-CN" b="1" dirty="0" smtClean="0"/>
              <a:t>opaque-capability enable </a:t>
            </a:r>
            <a:r>
              <a:rPr lang="en-US" altLang="zh-CN" dirty="0" smtClean="0"/>
              <a:t>command to enable the opaque LSA capability.</a:t>
            </a:r>
          </a:p>
          <a:p>
            <a:pPr lvl="2"/>
            <a:r>
              <a:rPr lang="en-US" altLang="zh-CN" dirty="0" smtClean="0"/>
              <a:t>Run the </a:t>
            </a:r>
            <a:r>
              <a:rPr lang="en-US" altLang="zh-CN" b="1" dirty="0" smtClean="0"/>
              <a:t>segment-routing </a:t>
            </a:r>
            <a:r>
              <a:rPr lang="en-US" altLang="zh-CN" b="1" dirty="0" err="1" smtClean="0"/>
              <a:t>mpls</a:t>
            </a:r>
            <a:r>
              <a:rPr lang="en-US" altLang="zh-CN" b="1" dirty="0" smtClean="0"/>
              <a:t> </a:t>
            </a:r>
            <a:r>
              <a:rPr lang="en-US" altLang="zh-CN" dirty="0" smtClean="0"/>
              <a:t>command to enable SR for the corresponding OSPF topology.</a:t>
            </a:r>
          </a:p>
          <a:p>
            <a:pPr lvl="2"/>
            <a:r>
              <a:rPr lang="en-US" altLang="zh-CN" dirty="0" smtClean="0"/>
              <a:t>Run the </a:t>
            </a:r>
            <a:r>
              <a:rPr lang="en-US" altLang="zh-CN" b="1" dirty="0" smtClean="0"/>
              <a:t>segment-routing global-block </a:t>
            </a:r>
            <a:r>
              <a:rPr lang="en-US" altLang="zh-CN" i="1" dirty="0" smtClean="0"/>
              <a:t>begin-value end-value </a:t>
            </a:r>
            <a:r>
              <a:rPr lang="en-US" altLang="zh-CN" dirty="0" smtClean="0"/>
              <a:t>command to specify an OSPF SRGB.</a:t>
            </a:r>
          </a:p>
          <a:p>
            <a:pPr lvl="2"/>
            <a:r>
              <a:rPr lang="en-US" altLang="zh-CN" dirty="0" smtClean="0"/>
              <a:t>Run the </a:t>
            </a:r>
            <a:r>
              <a:rPr lang="en-US" altLang="zh-CN" b="1" dirty="0" smtClean="0"/>
              <a:t>commit</a:t>
            </a:r>
            <a:r>
              <a:rPr lang="en-US" altLang="zh-CN" dirty="0" smtClean="0"/>
              <a:t> command to commit the configuration.</a:t>
            </a:r>
          </a:p>
          <a:p>
            <a:pPr lvl="2"/>
            <a:r>
              <a:rPr lang="en-US" altLang="zh-CN" dirty="0" smtClean="0"/>
              <a:t>Run the </a:t>
            </a:r>
            <a:r>
              <a:rPr lang="en-US" altLang="zh-CN" b="1" dirty="0" smtClean="0"/>
              <a:t>quit</a:t>
            </a:r>
            <a:r>
              <a:rPr lang="en-US" altLang="zh-CN" dirty="0" smtClean="0"/>
              <a:t> command to return to the system view.</a:t>
            </a:r>
          </a:p>
          <a:p>
            <a:pPr lvl="1"/>
            <a:r>
              <a:rPr lang="en-US" altLang="zh-CN" dirty="0" smtClean="0"/>
              <a:t>Configure an SR prefix SID.</a:t>
            </a:r>
          </a:p>
          <a:p>
            <a:pPr lvl="2"/>
            <a:r>
              <a:rPr lang="en-US" altLang="zh-CN" dirty="0" smtClean="0"/>
              <a:t>Run the </a:t>
            </a:r>
            <a:r>
              <a:rPr lang="en-US" altLang="zh-CN" b="1" dirty="0" smtClean="0"/>
              <a:t>interface loopback </a:t>
            </a:r>
            <a:r>
              <a:rPr lang="en-US" altLang="zh-CN" i="1" dirty="0" smtClean="0"/>
              <a:t>loopback-number</a:t>
            </a:r>
            <a:r>
              <a:rPr lang="en-US" altLang="zh-CN" dirty="0" smtClean="0"/>
              <a:t> command to create a loopback interface and enter the interface view.</a:t>
            </a:r>
          </a:p>
          <a:p>
            <a:pPr lvl="2"/>
            <a:r>
              <a:rPr lang="en-US" altLang="zh-CN" dirty="0" smtClean="0"/>
              <a:t>Run the </a:t>
            </a:r>
            <a:r>
              <a:rPr lang="en-US" altLang="zh-CN" b="1" dirty="0" err="1" smtClean="0"/>
              <a:t>ospf</a:t>
            </a:r>
            <a:r>
              <a:rPr lang="en-US" altLang="zh-CN" b="1" dirty="0" smtClean="0"/>
              <a:t> enable </a:t>
            </a:r>
            <a:r>
              <a:rPr lang="en-US" altLang="zh-CN" dirty="0" smtClean="0"/>
              <a:t>[ </a:t>
            </a:r>
            <a:r>
              <a:rPr lang="en-US" altLang="zh-CN" i="1" dirty="0" smtClean="0"/>
              <a:t>process-id</a:t>
            </a:r>
            <a:r>
              <a:rPr lang="en-US" altLang="zh-CN" dirty="0" smtClean="0"/>
              <a:t> ] </a:t>
            </a:r>
            <a:r>
              <a:rPr lang="en-US" altLang="zh-CN" b="1" dirty="0" smtClean="0"/>
              <a:t>area</a:t>
            </a:r>
            <a:r>
              <a:rPr lang="en-US" altLang="zh-CN" dirty="0" smtClean="0"/>
              <a:t> </a:t>
            </a:r>
            <a:r>
              <a:rPr lang="en-US" altLang="zh-CN" i="1" dirty="0" smtClean="0"/>
              <a:t>area-id</a:t>
            </a:r>
            <a:r>
              <a:rPr lang="en-US" altLang="zh-CN" dirty="0" smtClean="0"/>
              <a:t> command to enable OSPF on the interface.</a:t>
            </a:r>
          </a:p>
          <a:p>
            <a:pPr lvl="2"/>
            <a:r>
              <a:rPr lang="en-US" altLang="zh-CN" dirty="0" smtClean="0"/>
              <a:t>Run the </a:t>
            </a:r>
            <a:r>
              <a:rPr lang="en-US" altLang="zh-CN" b="1" dirty="0" err="1" smtClean="0"/>
              <a:t>ip</a:t>
            </a:r>
            <a:r>
              <a:rPr lang="en-US" altLang="zh-CN" b="1" dirty="0" smtClean="0"/>
              <a:t> address </a:t>
            </a:r>
            <a:r>
              <a:rPr lang="en-US" altLang="zh-CN" i="1" dirty="0" err="1" smtClean="0"/>
              <a:t>ip</a:t>
            </a:r>
            <a:r>
              <a:rPr lang="en-US" altLang="zh-CN" i="1" dirty="0" smtClean="0"/>
              <a:t>-address</a:t>
            </a:r>
            <a:r>
              <a:rPr lang="en-US" altLang="zh-CN" dirty="0" smtClean="0"/>
              <a:t> { </a:t>
            </a:r>
            <a:r>
              <a:rPr lang="en-US" altLang="zh-CN" b="0" i="1" dirty="0" smtClean="0"/>
              <a:t>mask</a:t>
            </a:r>
            <a:r>
              <a:rPr lang="en-US" altLang="zh-CN" dirty="0" smtClean="0"/>
              <a:t> | </a:t>
            </a:r>
            <a:r>
              <a:rPr lang="en-US" altLang="zh-CN" i="1" dirty="0" smtClean="0"/>
              <a:t>mask-length</a:t>
            </a:r>
            <a:r>
              <a:rPr lang="en-US" altLang="zh-CN" dirty="0" smtClean="0"/>
              <a:t> } command to configure an IP address for the loopback interface.</a:t>
            </a:r>
          </a:p>
          <a:p>
            <a:pPr lvl="2"/>
            <a:r>
              <a:rPr lang="en-US" altLang="zh-CN" dirty="0" smtClean="0"/>
              <a:t>Run the </a:t>
            </a:r>
            <a:r>
              <a:rPr lang="en-US" altLang="zh-CN" b="1" dirty="0" err="1" smtClean="0"/>
              <a:t>ospf</a:t>
            </a:r>
            <a:r>
              <a:rPr lang="en-US" altLang="zh-CN" b="1" dirty="0" smtClean="0"/>
              <a:t> prefix-</a:t>
            </a:r>
            <a:r>
              <a:rPr lang="en-US" altLang="zh-CN" b="1" dirty="0" err="1" smtClean="0"/>
              <a:t>sid</a:t>
            </a:r>
            <a:r>
              <a:rPr lang="en-US" altLang="zh-CN" b="1" dirty="0" smtClean="0"/>
              <a:t> </a:t>
            </a:r>
            <a:r>
              <a:rPr lang="en-US" altLang="zh-CN" dirty="0" smtClean="0"/>
              <a:t>{ </a:t>
            </a:r>
            <a:r>
              <a:rPr lang="en-US" altLang="zh-CN" b="1" dirty="0" smtClean="0"/>
              <a:t>absolute</a:t>
            </a:r>
            <a:r>
              <a:rPr lang="en-US" altLang="zh-CN" dirty="0" smtClean="0"/>
              <a:t> </a:t>
            </a:r>
            <a:r>
              <a:rPr lang="en-US" altLang="zh-CN" i="1" dirty="0" err="1" smtClean="0"/>
              <a:t>sid</a:t>
            </a:r>
            <a:r>
              <a:rPr lang="en-US" altLang="zh-CN" i="1" dirty="0" smtClean="0"/>
              <a:t>-value</a:t>
            </a:r>
            <a:r>
              <a:rPr lang="en-US" altLang="zh-CN" dirty="0" smtClean="0"/>
              <a:t> | </a:t>
            </a:r>
            <a:r>
              <a:rPr lang="en-US" altLang="zh-CN" b="1" dirty="0" smtClean="0"/>
              <a:t>index</a:t>
            </a:r>
            <a:r>
              <a:rPr lang="en-US" altLang="zh-CN" dirty="0" smtClean="0"/>
              <a:t> </a:t>
            </a:r>
            <a:r>
              <a:rPr lang="en-US" altLang="zh-CN" i="1" dirty="0" smtClean="0"/>
              <a:t>index-value</a:t>
            </a:r>
            <a:r>
              <a:rPr lang="en-US" altLang="zh-CN" dirty="0" smtClean="0"/>
              <a:t> } [ </a:t>
            </a:r>
            <a:r>
              <a:rPr lang="en-US" altLang="zh-CN" b="1" i="0" dirty="0" smtClean="0"/>
              <a:t>node-disable</a:t>
            </a:r>
            <a:r>
              <a:rPr lang="en-US" altLang="zh-CN" dirty="0" smtClean="0"/>
              <a:t> ] command to configure an SR prefix SID for the IP address of the interface.</a:t>
            </a:r>
          </a:p>
          <a:p>
            <a:endParaRPr lang="zh-CN" altLang="en-US" dirty="0"/>
          </a:p>
        </p:txBody>
      </p:sp>
    </p:spTree>
    <p:extLst>
      <p:ext uri="{BB962C8B-B14F-4D97-AF65-F5344CB8AC3E}">
        <p14:creationId xmlns:p14="http://schemas.microsoft.com/office/powerpoint/2010/main" val="317721831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96993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Configure a tunnel policy and tunnel selection sequence.</a:t>
            </a:r>
          </a:p>
          <a:p>
            <a:pPr lvl="1"/>
            <a:r>
              <a:rPr lang="en-US" dirty="0" smtClean="0"/>
              <a:t>Run the </a:t>
            </a:r>
            <a:r>
              <a:rPr lang="en-US" b="1" i="0" dirty="0" smtClean="0"/>
              <a:t>system-view</a:t>
            </a:r>
            <a:r>
              <a:rPr lang="en-US" dirty="0" smtClean="0"/>
              <a:t> command to enter the system view.</a:t>
            </a:r>
          </a:p>
          <a:p>
            <a:pPr lvl="1"/>
            <a:r>
              <a:rPr lang="en-US" dirty="0" smtClean="0"/>
              <a:t>Run the </a:t>
            </a:r>
            <a:r>
              <a:rPr lang="en-US" b="1" i="0" dirty="0" smtClean="0"/>
              <a:t>tunnel-policy</a:t>
            </a:r>
            <a:r>
              <a:rPr lang="en-US" dirty="0" smtClean="0"/>
              <a:t> </a:t>
            </a:r>
            <a:r>
              <a:rPr lang="en-US" i="1" dirty="0" smtClean="0"/>
              <a:t>policy-name</a:t>
            </a:r>
            <a:r>
              <a:rPr lang="en-US" dirty="0" smtClean="0"/>
              <a:t> command to create a tunnel policy and enter the tunnel policy view.</a:t>
            </a:r>
          </a:p>
          <a:p>
            <a:pPr lvl="1"/>
            <a:r>
              <a:rPr lang="en-US" dirty="0" smtClean="0"/>
              <a:t>Run the </a:t>
            </a:r>
            <a:r>
              <a:rPr lang="en-US" b="1" i="0" dirty="0" smtClean="0"/>
              <a:t>tunnel</a:t>
            </a:r>
            <a:r>
              <a:rPr lang="en-US" dirty="0" smtClean="0"/>
              <a:t> </a:t>
            </a:r>
            <a:r>
              <a:rPr lang="en-US" b="1" i="0" dirty="0" smtClean="0">
                <a:solidFill>
                  <a:schemeClr val="tx1"/>
                </a:solidFill>
              </a:rPr>
              <a:t>select-</a:t>
            </a:r>
            <a:r>
              <a:rPr lang="en-US" b="1" i="0" dirty="0" err="1" smtClean="0">
                <a:solidFill>
                  <a:schemeClr val="tx1"/>
                </a:solidFill>
              </a:rPr>
              <a:t>seq</a:t>
            </a:r>
            <a:r>
              <a:rPr lang="en-US" dirty="0" smtClean="0">
                <a:solidFill>
                  <a:schemeClr val="tx1"/>
                </a:solidFill>
              </a:rPr>
              <a:t> </a:t>
            </a:r>
            <a:r>
              <a:rPr lang="en-US" i="1" dirty="0" err="1" smtClean="0"/>
              <a:t>sr-lsp</a:t>
            </a:r>
            <a:r>
              <a:rPr lang="en-US" dirty="0" smtClean="0"/>
              <a:t> </a:t>
            </a:r>
            <a:r>
              <a:rPr lang="en-US" b="1" i="0" dirty="0" smtClean="0"/>
              <a:t>load-balance-number</a:t>
            </a:r>
            <a:r>
              <a:rPr lang="en-US" dirty="0" smtClean="0"/>
              <a:t> </a:t>
            </a:r>
            <a:r>
              <a:rPr lang="en-US" i="1" dirty="0" err="1" smtClean="0"/>
              <a:t>load-balance-number</a:t>
            </a:r>
            <a:r>
              <a:rPr lang="en-US" dirty="0" smtClean="0"/>
              <a:t> [ </a:t>
            </a:r>
            <a:r>
              <a:rPr lang="en-US" b="1" i="0" dirty="0" err="1" smtClean="0"/>
              <a:t>unmix</a:t>
            </a:r>
            <a:r>
              <a:rPr lang="en-US" dirty="0" smtClean="0"/>
              <a:t> ] command to configure a tunnel selection sequence and the number of tunnels for load balancing.</a:t>
            </a:r>
          </a:p>
          <a:p>
            <a:pPr lvl="1"/>
            <a:r>
              <a:rPr lang="en-US" dirty="0" smtClean="0"/>
              <a:t>Run the </a:t>
            </a:r>
            <a:r>
              <a:rPr lang="en-US" b="1" i="0" dirty="0" smtClean="0"/>
              <a:t>commit</a:t>
            </a:r>
            <a:r>
              <a:rPr lang="en-US" dirty="0" smtClean="0"/>
              <a:t> command to commit the configuration.</a:t>
            </a:r>
          </a:p>
          <a:p>
            <a:pPr lvl="1"/>
            <a:r>
              <a:rPr lang="en-US" dirty="0" smtClean="0"/>
              <a:t>Run the </a:t>
            </a:r>
            <a:r>
              <a:rPr lang="en-US" b="1" i="0" dirty="0" smtClean="0"/>
              <a:t>quit</a:t>
            </a:r>
            <a:r>
              <a:rPr lang="en-US" dirty="0" smtClean="0"/>
              <a:t> command to return to the system view.</a:t>
            </a:r>
          </a:p>
          <a:p>
            <a:r>
              <a:rPr lang="en-US" dirty="0" smtClean="0"/>
              <a:t>Configure BGP L3VPN service recursion to SR-MPLS BE tunnels.</a:t>
            </a:r>
          </a:p>
          <a:p>
            <a:pPr lvl="1"/>
            <a:r>
              <a:rPr lang="en-US" dirty="0" smtClean="0"/>
              <a:t>Run the </a:t>
            </a:r>
            <a:r>
              <a:rPr lang="en-US" b="1" i="0" dirty="0" err="1" smtClean="0"/>
              <a:t>ip</a:t>
            </a:r>
            <a:r>
              <a:rPr lang="en-US" b="1" i="1" dirty="0" smtClean="0"/>
              <a:t> </a:t>
            </a:r>
            <a:r>
              <a:rPr lang="en-US" b="1" i="0" dirty="0" err="1" smtClean="0"/>
              <a:t>vpn</a:t>
            </a:r>
            <a:r>
              <a:rPr lang="en-US" b="1" i="0" dirty="0" smtClean="0"/>
              <a:t>-instance</a:t>
            </a:r>
            <a:r>
              <a:rPr lang="en-US" b="1" i="1" dirty="0" smtClean="0"/>
              <a:t> </a:t>
            </a:r>
            <a:r>
              <a:rPr lang="en-US" i="1" dirty="0" err="1" smtClean="0"/>
              <a:t>vpn</a:t>
            </a:r>
            <a:r>
              <a:rPr lang="en-US" i="1" dirty="0" smtClean="0"/>
              <a:t>-instance-name </a:t>
            </a:r>
            <a:r>
              <a:rPr lang="en-US" dirty="0" smtClean="0"/>
              <a:t>command to enter the VPN instance view.</a:t>
            </a:r>
          </a:p>
          <a:p>
            <a:pPr lvl="1"/>
            <a:r>
              <a:rPr lang="en-US" dirty="0" smtClean="0"/>
              <a:t>Run the </a:t>
            </a:r>
            <a:r>
              <a:rPr lang="en-US" b="1" i="0" dirty="0" smtClean="0"/>
              <a:t>ipv4-family</a:t>
            </a:r>
            <a:r>
              <a:rPr lang="en-US" dirty="0" smtClean="0"/>
              <a:t> command to enter the VPN instance IPv4 address family view.</a:t>
            </a:r>
          </a:p>
          <a:p>
            <a:pPr lvl="1"/>
            <a:r>
              <a:rPr lang="en-US" dirty="0" smtClean="0"/>
              <a:t>Run the </a:t>
            </a:r>
            <a:r>
              <a:rPr lang="en-US" b="1" i="0" dirty="0" err="1" smtClean="0"/>
              <a:t>tnl</a:t>
            </a:r>
            <a:r>
              <a:rPr lang="en-US" b="1" i="0" dirty="0" smtClean="0"/>
              <a:t>-policy</a:t>
            </a:r>
            <a:r>
              <a:rPr lang="en-US" dirty="0" smtClean="0"/>
              <a:t> </a:t>
            </a:r>
            <a:r>
              <a:rPr lang="en-US" i="1" dirty="0" smtClean="0"/>
              <a:t>policy-name</a:t>
            </a:r>
            <a:r>
              <a:rPr lang="en-US" dirty="0" smtClean="0"/>
              <a:t> command to apply a tunnel policy to the VPN instance IPv4 address family.</a:t>
            </a:r>
          </a:p>
          <a:p>
            <a:pPr lvl="1"/>
            <a:r>
              <a:rPr lang="en-US" dirty="0" smtClean="0"/>
              <a:t>Run the </a:t>
            </a:r>
            <a:r>
              <a:rPr lang="en-US" b="1" i="0" dirty="0" smtClean="0"/>
              <a:t>commit</a:t>
            </a:r>
            <a:r>
              <a:rPr lang="en-US" dirty="0" smtClean="0"/>
              <a:t> command to commit the configuration.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784037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589015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599547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65275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39019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0.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3.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5.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8.xml"/><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15.xml"/></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2.xml"/><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4.xml"/><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6.xml"/><Relationship Id="rId1"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7.xml"/><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8.xml"/><Relationship Id="rId1" Type="http://schemas.openxmlformats.org/officeDocument/2006/relationships/slideLayout" Target="../slideLayouts/slideLayout1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7.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8.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 name="文本占位符 64"/>
          <p:cNvSpPr>
            <a:spLocks noGrp="1"/>
          </p:cNvSpPr>
          <p:nvPr>
            <p:ph type="body" sz="quarter" idx="17"/>
          </p:nvPr>
        </p:nvSpPr>
        <p:spPr/>
        <p:txBody>
          <a:bodyPr/>
          <a:lstStyle/>
          <a:p>
            <a:endParaRPr lang="zh-CN" altLang="en-US"/>
          </a:p>
        </p:txBody>
      </p:sp>
      <p:sp>
        <p:nvSpPr>
          <p:cNvPr id="23" name="文本占位符 22"/>
          <p:cNvSpPr>
            <a:spLocks noGrp="1"/>
          </p:cNvSpPr>
          <p:nvPr>
            <p:ph type="body" sz="quarter" idx="18"/>
          </p:nvPr>
        </p:nvSpPr>
        <p:spPr/>
        <p:txBody>
          <a:bodyPr/>
          <a:lstStyle/>
          <a:p>
            <a:r>
              <a:rPr lang="en-US" altLang="zh-CN" smtClean="0"/>
              <a:t>Datacom</a:t>
            </a:r>
            <a:endParaRPr lang="en-US" altLang="zh-CN" dirty="0"/>
          </a:p>
        </p:txBody>
      </p:sp>
      <p:sp>
        <p:nvSpPr>
          <p:cNvPr id="24" name="文本占位符 23"/>
          <p:cNvSpPr>
            <a:spLocks noGrp="1"/>
          </p:cNvSpPr>
          <p:nvPr>
            <p:ph type="body" sz="quarter" idx="19"/>
          </p:nvPr>
        </p:nvSpPr>
        <p:spPr/>
        <p:txBody>
          <a:bodyPr/>
          <a:lstStyle/>
          <a:p>
            <a:r>
              <a:rPr lang="en-US" altLang="zh-CN" smtClean="0"/>
              <a:t>General</a:t>
            </a:r>
            <a:endParaRPr lang="en-US" altLang="zh-CN" dirty="0"/>
          </a:p>
        </p:txBody>
      </p:sp>
      <p:sp>
        <p:nvSpPr>
          <p:cNvPr id="25" name="文本占位符 24"/>
          <p:cNvSpPr>
            <a:spLocks noGrp="1"/>
          </p:cNvSpPr>
          <p:nvPr>
            <p:ph type="body" sz="quarter" idx="20"/>
          </p:nvPr>
        </p:nvSpPr>
        <p:spPr/>
        <p:txBody>
          <a:bodyPr/>
          <a:lstStyle/>
          <a:p>
            <a:r>
              <a:rPr lang="en-US" altLang="zh-CN" smtClean="0"/>
              <a:t>V1.0</a:t>
            </a:r>
            <a:endParaRPr lang="zh-CN" altLang="en-US" dirty="0"/>
          </a:p>
        </p:txBody>
      </p:sp>
      <p:sp>
        <p:nvSpPr>
          <p:cNvPr id="46" name="文本占位符 45"/>
          <p:cNvSpPr>
            <a:spLocks noGrp="1"/>
          </p:cNvSpPr>
          <p:nvPr>
            <p:ph type="body" sz="quarter" idx="13"/>
          </p:nvPr>
        </p:nvSpPr>
        <p:spPr/>
        <p:txBody>
          <a:bodyPr/>
          <a:lstStyle/>
          <a:p>
            <a:r>
              <a:rPr lang="en-US" altLang="zh-CN" smtClean="0"/>
              <a:t>He Junjian/WX580230</a:t>
            </a:r>
            <a:endParaRPr lang="en-US" altLang="zh-CN" dirty="0"/>
          </a:p>
        </p:txBody>
      </p:sp>
      <p:sp>
        <p:nvSpPr>
          <p:cNvPr id="47" name="文本占位符 46"/>
          <p:cNvSpPr>
            <a:spLocks noGrp="1"/>
          </p:cNvSpPr>
          <p:nvPr>
            <p:ph type="body" sz="quarter" idx="14"/>
          </p:nvPr>
        </p:nvSpPr>
        <p:spPr/>
        <p:txBody>
          <a:bodyPr/>
          <a:lstStyle/>
          <a:p>
            <a:r>
              <a:rPr lang="en-US" altLang="zh-CN" dirty="0" smtClean="0"/>
              <a:t>2021.2.22</a:t>
            </a:r>
            <a:endParaRPr lang="en-US" altLang="zh-CN" dirty="0"/>
          </a:p>
        </p:txBody>
      </p:sp>
      <p:sp>
        <p:nvSpPr>
          <p:cNvPr id="48" name="文本占位符 47"/>
          <p:cNvSpPr>
            <a:spLocks noGrp="1"/>
          </p:cNvSpPr>
          <p:nvPr>
            <p:ph type="body" sz="quarter" idx="15"/>
          </p:nvPr>
        </p:nvSpPr>
        <p:spPr/>
        <p:txBody>
          <a:bodyPr/>
          <a:lstStyle/>
          <a:p>
            <a:r>
              <a:rPr lang="en-US" altLang="zh-CN" smtClean="0"/>
              <a:t>Liu Shuying/00245623 &amp; Wang Qiusheng/00287740 </a:t>
            </a:r>
            <a:endParaRPr lang="en-US" altLang="zh-CN" dirty="0"/>
          </a:p>
        </p:txBody>
      </p:sp>
      <p:sp>
        <p:nvSpPr>
          <p:cNvPr id="49" name="文本占位符 48"/>
          <p:cNvSpPr>
            <a:spLocks noGrp="1"/>
          </p:cNvSpPr>
          <p:nvPr>
            <p:ph type="body" sz="quarter" idx="16"/>
          </p:nvPr>
        </p:nvSpPr>
        <p:spPr/>
        <p:txBody>
          <a:bodyPr/>
          <a:lstStyle/>
          <a:p>
            <a:r>
              <a:rPr lang="en-US" altLang="zh-CN" smtClean="0"/>
              <a:t>New</a:t>
            </a:r>
            <a:endParaRPr lang="en-US" altLang="zh-CN" dirty="0"/>
          </a:p>
        </p:txBody>
      </p:sp>
      <p:sp>
        <p:nvSpPr>
          <p:cNvPr id="26" name="文本占位符 25"/>
          <p:cNvSpPr>
            <a:spLocks noGrp="1"/>
          </p:cNvSpPr>
          <p:nvPr>
            <p:ph type="body" sz="quarter" idx="21"/>
          </p:nvPr>
        </p:nvSpPr>
        <p:spPr/>
        <p:txBody>
          <a:bodyPr/>
          <a:lstStyle/>
          <a:p>
            <a:r>
              <a:rPr lang="en-US" altLang="zh-CN" smtClean="0"/>
              <a:t>He Junjian/WX580230</a:t>
            </a:r>
            <a:endParaRPr lang="en-US" altLang="zh-CN" dirty="0"/>
          </a:p>
        </p:txBody>
      </p:sp>
      <p:sp>
        <p:nvSpPr>
          <p:cNvPr id="27" name="文本占位符 26"/>
          <p:cNvSpPr>
            <a:spLocks noGrp="1"/>
          </p:cNvSpPr>
          <p:nvPr>
            <p:ph type="body" sz="quarter" idx="22"/>
          </p:nvPr>
        </p:nvSpPr>
        <p:spPr/>
        <p:txBody>
          <a:bodyPr/>
          <a:lstStyle/>
          <a:p>
            <a:r>
              <a:rPr lang="en-US" altLang="zh-CN" dirty="0" smtClean="0"/>
              <a:t>2021.4.12</a:t>
            </a:r>
            <a:endParaRPr lang="en-US" altLang="zh-CN" dirty="0"/>
          </a:p>
        </p:txBody>
      </p:sp>
      <p:sp>
        <p:nvSpPr>
          <p:cNvPr id="2" name="文本占位符 1"/>
          <p:cNvSpPr>
            <a:spLocks noGrp="1"/>
          </p:cNvSpPr>
          <p:nvPr>
            <p:ph type="body" sz="quarter" idx="23"/>
          </p:nvPr>
        </p:nvSpPr>
        <p:spPr/>
        <p:txBody>
          <a:bodyPr/>
          <a:lstStyle/>
          <a:p>
            <a:r>
              <a:rPr lang="en-US" altLang="zh-CN" smtClean="0"/>
              <a:t>Wan Changli/WX408647</a:t>
            </a:r>
            <a:endParaRPr lang="zh-CN" altLang="en-US" dirty="0"/>
          </a:p>
        </p:txBody>
      </p:sp>
      <p:sp>
        <p:nvSpPr>
          <p:cNvPr id="3" name="文本占位符 2"/>
          <p:cNvSpPr>
            <a:spLocks noGrp="1"/>
          </p:cNvSpPr>
          <p:nvPr>
            <p:ph type="body" sz="quarter" idx="24"/>
          </p:nvPr>
        </p:nvSpPr>
        <p:spPr/>
        <p:txBody>
          <a:bodyPr/>
          <a:lstStyle/>
          <a:p>
            <a:r>
              <a:rPr lang="en-US" altLang="zh-CN" smtClean="0"/>
              <a:t>Update</a:t>
            </a:r>
            <a:endParaRPr lang="zh-CN" altLang="en-US" dirty="0"/>
          </a:p>
        </p:txBody>
      </p:sp>
      <p:sp>
        <p:nvSpPr>
          <p:cNvPr id="4" name="文本占位符 3"/>
          <p:cNvSpPr>
            <a:spLocks noGrp="1"/>
          </p:cNvSpPr>
          <p:nvPr>
            <p:ph type="body" sz="quarter" idx="25"/>
          </p:nvPr>
        </p:nvSpPr>
        <p:spPr/>
        <p:txBody>
          <a:bodyPr/>
          <a:lstStyle/>
          <a:p>
            <a:r>
              <a:rPr lang="en-US" altLang="zh-CN" smtClean="0"/>
              <a:t>Wu Yue/WX291773</a:t>
            </a:r>
            <a:endParaRPr lang="zh-CN" altLang="en-US" dirty="0"/>
          </a:p>
        </p:txBody>
      </p:sp>
      <p:sp>
        <p:nvSpPr>
          <p:cNvPr id="5" name="文本占位符 4"/>
          <p:cNvSpPr>
            <a:spLocks noGrp="1"/>
          </p:cNvSpPr>
          <p:nvPr>
            <p:ph type="body" sz="quarter" idx="26"/>
          </p:nvPr>
        </p:nvSpPr>
        <p:spPr/>
        <p:txBody>
          <a:bodyPr/>
          <a:lstStyle/>
          <a:p>
            <a:r>
              <a:rPr lang="en-US" altLang="zh-CN" dirty="0" smtClean="0"/>
              <a:t>2021.9.28</a:t>
            </a:r>
            <a:endParaRPr lang="zh-CN" altLang="en-US" dirty="0"/>
          </a:p>
        </p:txBody>
      </p:sp>
      <p:sp>
        <p:nvSpPr>
          <p:cNvPr id="6" name="文本占位符 5"/>
          <p:cNvSpPr>
            <a:spLocks noGrp="1"/>
          </p:cNvSpPr>
          <p:nvPr>
            <p:ph type="body" sz="quarter" idx="27"/>
          </p:nvPr>
        </p:nvSpPr>
        <p:spPr/>
        <p:txBody>
          <a:bodyPr/>
          <a:lstStyle/>
          <a:p>
            <a:r>
              <a:rPr lang="en-US" altLang="zh-CN" smtClean="0"/>
              <a:t>Lu Yueyue/WX445705</a:t>
            </a:r>
            <a:endParaRPr lang="zh-CN" altLang="en-US" dirty="0"/>
          </a:p>
        </p:txBody>
      </p:sp>
      <p:sp>
        <p:nvSpPr>
          <p:cNvPr id="7" name="文本占位符 6"/>
          <p:cNvSpPr>
            <a:spLocks noGrp="1"/>
          </p:cNvSpPr>
          <p:nvPr>
            <p:ph type="body" sz="quarter" idx="28"/>
          </p:nvPr>
        </p:nvSpPr>
        <p:spPr/>
        <p:txBody>
          <a:bodyPr/>
          <a:lstStyle/>
          <a:p>
            <a:r>
              <a:rPr lang="en-US" altLang="zh-CN" smtClean="0"/>
              <a:t>Update</a:t>
            </a:r>
            <a:endParaRPr lang="zh-CN" altLang="en-US" dirty="0"/>
          </a:p>
        </p:txBody>
      </p:sp>
      <p:sp>
        <p:nvSpPr>
          <p:cNvPr id="66" name="文本占位符 65"/>
          <p:cNvSpPr>
            <a:spLocks noGrp="1"/>
          </p:cNvSpPr>
          <p:nvPr>
            <p:ph type="body" sz="quarter" idx="29"/>
          </p:nvPr>
        </p:nvSpPr>
        <p:spPr/>
        <p:txBody>
          <a:bodyPr/>
          <a:lstStyle/>
          <a:p>
            <a:endParaRPr lang="zh-CN" altLang="en-US"/>
          </a:p>
        </p:txBody>
      </p:sp>
      <p:sp>
        <p:nvSpPr>
          <p:cNvPr id="67" name="文本占位符 66"/>
          <p:cNvSpPr>
            <a:spLocks noGrp="1"/>
          </p:cNvSpPr>
          <p:nvPr>
            <p:ph type="body" sz="quarter" idx="30"/>
          </p:nvPr>
        </p:nvSpPr>
        <p:spPr/>
        <p:txBody>
          <a:bodyPr/>
          <a:lstStyle/>
          <a:p>
            <a:endParaRPr lang="zh-CN" altLang="en-US"/>
          </a:p>
        </p:txBody>
      </p:sp>
      <p:sp>
        <p:nvSpPr>
          <p:cNvPr id="68" name="文本占位符 67"/>
          <p:cNvSpPr>
            <a:spLocks noGrp="1"/>
          </p:cNvSpPr>
          <p:nvPr>
            <p:ph type="body" sz="quarter" idx="31"/>
          </p:nvPr>
        </p:nvSpPr>
        <p:spPr/>
        <p:txBody>
          <a:bodyPr/>
          <a:lstStyle/>
          <a:p>
            <a:endParaRPr lang="zh-CN" altLang="en-US"/>
          </a:p>
        </p:txBody>
      </p:sp>
      <p:sp>
        <p:nvSpPr>
          <p:cNvPr id="69" name="文本占位符 68"/>
          <p:cNvSpPr>
            <a:spLocks noGrp="1"/>
          </p:cNvSpPr>
          <p:nvPr>
            <p:ph type="body" sz="quarter" idx="32"/>
          </p:nvPr>
        </p:nvSpPr>
        <p:spPr/>
        <p:txBody>
          <a:bodyPr/>
          <a:lstStyle/>
          <a:p>
            <a:endParaRPr lang="zh-CN" altLang="en-US"/>
          </a:p>
        </p:txBody>
      </p:sp>
      <p:sp>
        <p:nvSpPr>
          <p:cNvPr id="70" name="文本占位符 69"/>
          <p:cNvSpPr>
            <a:spLocks noGrp="1"/>
          </p:cNvSpPr>
          <p:nvPr>
            <p:ph type="body" sz="quarter" idx="33"/>
          </p:nvPr>
        </p:nvSpPr>
        <p:spPr/>
        <p:txBody>
          <a:bodyPr/>
          <a:lstStyle/>
          <a:p>
            <a:endParaRPr lang="zh-CN" altLang="en-US"/>
          </a:p>
        </p:txBody>
      </p:sp>
      <p:sp>
        <p:nvSpPr>
          <p:cNvPr id="71" name="文本占位符 70"/>
          <p:cNvSpPr>
            <a:spLocks noGrp="1"/>
          </p:cNvSpPr>
          <p:nvPr>
            <p:ph type="body" sz="quarter" idx="34"/>
          </p:nvPr>
        </p:nvSpPr>
        <p:spPr/>
        <p:txBody>
          <a:bodyPr/>
          <a:lstStyle/>
          <a:p>
            <a:endParaRPr lang="zh-CN" altLang="en-US"/>
          </a:p>
        </p:txBody>
      </p:sp>
      <p:sp>
        <p:nvSpPr>
          <p:cNvPr id="72" name="文本占位符 71"/>
          <p:cNvSpPr>
            <a:spLocks noGrp="1"/>
          </p:cNvSpPr>
          <p:nvPr>
            <p:ph type="body" sz="quarter" idx="35"/>
          </p:nvPr>
        </p:nvSpPr>
        <p:spPr/>
        <p:txBody>
          <a:bodyPr/>
          <a:lstStyle/>
          <a:p>
            <a:endParaRPr lang="zh-CN" altLang="en-US"/>
          </a:p>
        </p:txBody>
      </p:sp>
      <p:sp>
        <p:nvSpPr>
          <p:cNvPr id="73" name="文本占位符 72"/>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2597731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SR Overview</a:t>
            </a:r>
            <a:endParaRPr lang="en-US" dirty="0"/>
          </a:p>
        </p:txBody>
      </p:sp>
      <p:sp>
        <p:nvSpPr>
          <p:cNvPr id="4" name="内容占位符 3"/>
          <p:cNvSpPr>
            <a:spLocks noGrp="1"/>
          </p:cNvSpPr>
          <p:nvPr>
            <p:ph type="body" sz="quarter" idx="10"/>
          </p:nvPr>
        </p:nvSpPr>
        <p:spPr bwMode="gray"/>
        <p:txBody>
          <a:bodyPr/>
          <a:lstStyle/>
          <a:p>
            <a:r>
              <a:rPr lang="en-US" sz="1600" dirty="0" smtClean="0">
                <a:sym typeface="Huawei Sans" panose="020C0503030203020204" pitchFamily="34" charset="0"/>
              </a:rPr>
              <a:t>SR is designed to forward data packets on a network using the source routing model. </a:t>
            </a:r>
          </a:p>
          <a:p>
            <a:r>
              <a:rPr lang="en-US" sz="1600" dirty="0" smtClean="0">
                <a:sym typeface="Huawei Sans" panose="020C0503030203020204" pitchFamily="34" charset="0"/>
              </a:rPr>
              <a:t>SR divides a network path into several segments and assigns a segment ID (SID) to each segment and forwarding node. The segments and nodes are sequentially arranged into segment lists to form a forwarding path.</a:t>
            </a:r>
          </a:p>
          <a:p>
            <a:r>
              <a:rPr lang="en-US" sz="1600" dirty="0" smtClean="0">
                <a:sym typeface="Huawei Sans" panose="020C0503030203020204" pitchFamily="34" charset="0"/>
              </a:rPr>
              <a:t>SR encapsulates segment list information that identifies a forwarding path into the packet header for transmission. After a node receives the packet, it parses the segment list information. If the top SID in the segment list identifies the local node, the node removes the SID and executes the follow-up procedure. Otherwise, the node forwards the packet to the next hop in equal cost multiple path (ECMP) mode. </a:t>
            </a:r>
          </a:p>
          <a:p>
            <a:r>
              <a:rPr lang="en-US" sz="1600" dirty="0" smtClean="0">
                <a:sym typeface="Huawei Sans" panose="020C0503030203020204" pitchFamily="34" charset="0"/>
              </a:rPr>
              <a:t>SR has the following characteristics:</a:t>
            </a:r>
          </a:p>
          <a:p>
            <a:pPr lvl="1"/>
            <a:r>
              <a:rPr lang="en-US" sz="1400" dirty="0" smtClean="0">
                <a:sym typeface="Huawei Sans" panose="020C0503030203020204" pitchFamily="34" charset="0"/>
              </a:rPr>
              <a:t>Extends existing protocols (e.g. IGP) to facilitate network evolution.</a:t>
            </a:r>
          </a:p>
          <a:p>
            <a:pPr lvl="1"/>
            <a:r>
              <a:rPr lang="en-US" sz="1400" dirty="0" smtClean="0">
                <a:sym typeface="Huawei Sans" panose="020C0503030203020204" pitchFamily="34" charset="0"/>
              </a:rPr>
              <a:t>Supports both controller-based centralized control and forwarder-based distributed control, providing a balance between the two control modes.</a:t>
            </a:r>
          </a:p>
          <a:p>
            <a:pPr lvl="1"/>
            <a:r>
              <a:rPr lang="en-US" sz="1400" dirty="0" smtClean="0">
                <a:sym typeface="Huawei Sans" panose="020C0503030203020204" pitchFamily="34" charset="0"/>
              </a:rPr>
              <a:t>Enables networks to quickly interact with upper-layer applications through the source routing technology.</a:t>
            </a:r>
            <a:endParaRPr lang="en-US" sz="1400" dirty="0">
              <a:sym typeface="Huawei Sans" panose="020C0503030203020204" pitchFamily="34" charset="0"/>
            </a:endParaRPr>
          </a:p>
        </p:txBody>
      </p:sp>
    </p:spTree>
    <p:extLst>
      <p:ext uri="{BB962C8B-B14F-4D97-AF65-F5344CB8AC3E}">
        <p14:creationId xmlns:p14="http://schemas.microsoft.com/office/powerpoint/2010/main" val="2623668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TE (1)</a:t>
            </a:r>
            <a:endParaRPr lang="en-US" dirty="0"/>
          </a:p>
        </p:txBody>
      </p:sp>
      <p:sp>
        <p:nvSpPr>
          <p:cNvPr id="23" name="矩形 22"/>
          <p:cNvSpPr/>
          <p:nvPr/>
        </p:nvSpPr>
        <p:spPr bwMode="gray">
          <a:xfrm>
            <a:off x="6341493" y="1993011"/>
            <a:ext cx="5407596" cy="3523534"/>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2" name="矩形 51"/>
          <p:cNvSpPr/>
          <p:nvPr/>
        </p:nvSpPr>
        <p:spPr bwMode="gray">
          <a:xfrm>
            <a:off x="464671" y="3821427"/>
            <a:ext cx="5136046" cy="2217632"/>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SR-MPLS TE tunnel on the backbone network so that CE1 and CE2 can communicate through Loopback1.</a:t>
            </a:r>
          </a:p>
        </p:txBody>
      </p:sp>
      <p:sp>
        <p:nvSpPr>
          <p:cNvPr id="25" name="矩形 24"/>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6" name="矩形 25"/>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7" name="矩形 26"/>
          <p:cNvSpPr/>
          <p:nvPr/>
        </p:nvSpPr>
        <p:spPr bwMode="gray">
          <a:xfrm>
            <a:off x="522292" y="1397957"/>
            <a:ext cx="5494550" cy="1327584"/>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28" name="直接连接符 27"/>
          <p:cNvCxnSpPr>
            <a:stCxn id="30" idx="3"/>
            <a:endCxn id="42"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38" name="矩形 37"/>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40" name="矩形 39"/>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43" name="矩形 42"/>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48" name="矩形 47"/>
          <p:cNvSpPr/>
          <p:nvPr/>
        </p:nvSpPr>
        <p:spPr bwMode="gray">
          <a:xfrm>
            <a:off x="522292" y="15826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49" name="矩形 48"/>
          <p:cNvSpPr/>
          <p:nvPr/>
        </p:nvSpPr>
        <p:spPr bwMode="gray">
          <a:xfrm>
            <a:off x="2770282" y="15826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7" name="矩形 56"/>
          <p:cNvSpPr/>
          <p:nvPr/>
        </p:nvSpPr>
        <p:spPr bwMode="gray">
          <a:xfrm>
            <a:off x="5061132" y="15826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59" name="矩形 58"/>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1" name="文本框 60"/>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3" name="矩形 62"/>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4" name="矩形 63"/>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 name="矩形 64"/>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9" name="直接连接符 68"/>
          <p:cNvCxnSpPr>
            <a:stCxn id="30" idx="2"/>
            <a:endCxn id="67"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42" idx="2"/>
            <a:endCxn id="68"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2" name="矩形 71"/>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3" name="文本框 72"/>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4" name="文本框 73"/>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6" name="文本框 75"/>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7" name="文本框 76"/>
          <p:cNvSpPr txBox="1"/>
          <p:nvPr/>
        </p:nvSpPr>
        <p:spPr bwMode="gray">
          <a:xfrm>
            <a:off x="542427" y="142399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8" name="矩形 77"/>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688165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TE (2)</a:t>
            </a:r>
            <a:endParaRPr lang="en-US" dirty="0"/>
          </a:p>
        </p:txBody>
      </p:sp>
      <p:sp>
        <p:nvSpPr>
          <p:cNvPr id="23" name="矩形 22"/>
          <p:cNvSpPr/>
          <p:nvPr/>
        </p:nvSpPr>
        <p:spPr bwMode="gray">
          <a:xfrm>
            <a:off x="452438" y="3847829"/>
            <a:ext cx="6738937"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bwMode="gray">
          <a:xfrm>
            <a:off x="7204826" y="2196138"/>
            <a:ext cx="4222631"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-id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opaque-capability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global-block 16000 23999</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area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[*PE1-ospf-1-area-0.0.0.0]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enable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[*PE1-ospf-1-area-0.0.0.0]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p:txBody>
      </p:sp>
      <p:sp>
        <p:nvSpPr>
          <p:cNvPr id="26" name="文本框 25"/>
          <p:cNvSpPr txBox="1"/>
          <p:nvPr/>
        </p:nvSpPr>
        <p:spPr bwMode="gray">
          <a:xfrm>
            <a:off x="7151868" y="1389402"/>
            <a:ext cx="4451189" cy="806736"/>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basic SR-MPLS TE functions. PE1 configurations are as follows: (P and PE2 configurations are not provided.)</a:t>
            </a:r>
          </a:p>
        </p:txBody>
      </p:sp>
      <p:sp>
        <p:nvSpPr>
          <p:cNvPr id="27" name="矩形 26"/>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bwMode="gray">
          <a:xfrm>
            <a:off x="522292" y="1400175"/>
            <a:ext cx="5494550" cy="13253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0" name="直接连接符 29"/>
          <p:cNvCxnSpPr>
            <a:stCxn id="39" idx="3"/>
            <a:endCxn id="48"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40" name="矩形 39"/>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43" name="矩形 42"/>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49" name="矩形 48"/>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52" name="矩形 51"/>
          <p:cNvSpPr/>
          <p:nvPr/>
        </p:nvSpPr>
        <p:spPr bwMode="gray">
          <a:xfrm>
            <a:off x="522292" y="16004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57" name="矩形 56"/>
          <p:cNvSpPr/>
          <p:nvPr/>
        </p:nvSpPr>
        <p:spPr bwMode="gray">
          <a:xfrm>
            <a:off x="2770282" y="16004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9" name="矩形 58"/>
          <p:cNvSpPr/>
          <p:nvPr/>
        </p:nvSpPr>
        <p:spPr bwMode="gray">
          <a:xfrm>
            <a:off x="5061132" y="160040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1" name="矩形 60"/>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2" name="文本框 61"/>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4" name="矩形 63"/>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5" name="矩形 64"/>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7" name="矩形 66"/>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70" name="直接连接符 69"/>
          <p:cNvCxnSpPr>
            <a:stCxn id="39" idx="2"/>
            <a:endCxn id="68"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48" idx="2"/>
            <a:endCxn id="69"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矩形 71"/>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3" name="矩形 72"/>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4" name="文本框 73"/>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5" name="文本框 74"/>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7" name="文本框 76"/>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8" name="文本框 77"/>
          <p:cNvSpPr txBox="1"/>
          <p:nvPr/>
        </p:nvSpPr>
        <p:spPr bwMode="gray">
          <a:xfrm>
            <a:off x="542427" y="144179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9" name="矩形 78"/>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0" name="矩形 79"/>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996414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501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TE (3)</a:t>
            </a:r>
            <a:endParaRPr lang="en-US" dirty="0"/>
          </a:p>
        </p:txBody>
      </p:sp>
      <p:sp>
        <p:nvSpPr>
          <p:cNvPr id="23" name="矩形 22"/>
          <p:cNvSpPr/>
          <p:nvPr/>
        </p:nvSpPr>
        <p:spPr bwMode="gray">
          <a:xfrm>
            <a:off x="452438" y="3775534"/>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bwMode="gray">
          <a:xfrm>
            <a:off x="6543389" y="2176702"/>
            <a:ext cx="4044697" cy="830997"/>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 te1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[*PE1-explicit-path-te1]next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16002 type prefix</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[*PE1-explicit-path-te1]next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16003 type prefix</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[*PE1-explicit-path-te1]commit</a:t>
            </a:r>
          </a:p>
        </p:txBody>
      </p:sp>
      <p:sp>
        <p:nvSpPr>
          <p:cNvPr id="26" name="文本框 25"/>
          <p:cNvSpPr txBox="1"/>
          <p:nvPr/>
        </p:nvSpPr>
        <p:spPr bwMode="gray">
          <a:xfrm>
            <a:off x="6490431" y="1393352"/>
            <a:ext cx="438136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an SR-MPLS TE explicit path. PE1 configurations are as follows: (P and PE2 configurations are not provided.)</a:t>
            </a:r>
          </a:p>
        </p:txBody>
      </p:sp>
      <p:sp>
        <p:nvSpPr>
          <p:cNvPr id="40" name="文本框 39"/>
          <p:cNvSpPr txBox="1"/>
          <p:nvPr/>
        </p:nvSpPr>
        <p:spPr bwMode="gray">
          <a:xfrm>
            <a:off x="6543389" y="3886655"/>
            <a:ext cx="4421403" cy="175432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tunnel-protocol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destination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 explicit-path te1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[~PE1-Tunnel1] quit</a:t>
            </a:r>
          </a:p>
        </p:txBody>
      </p:sp>
      <p:sp>
        <p:nvSpPr>
          <p:cNvPr id="42" name="文本框 41"/>
          <p:cNvSpPr txBox="1"/>
          <p:nvPr/>
        </p:nvSpPr>
        <p:spPr bwMode="gray">
          <a:xfrm>
            <a:off x="6490431" y="3113224"/>
            <a:ext cx="438136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an SR-MPLS TE tunnel interface. PE1 configurations are as follows: (PE2 configurations are not provided.)</a:t>
            </a:r>
          </a:p>
        </p:txBody>
      </p:sp>
      <p:sp>
        <p:nvSpPr>
          <p:cNvPr id="28" name="矩形 27"/>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矩形 29"/>
          <p:cNvSpPr/>
          <p:nvPr/>
        </p:nvSpPr>
        <p:spPr bwMode="gray">
          <a:xfrm>
            <a:off x="522292" y="1428751"/>
            <a:ext cx="5494550" cy="129679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8" name="直接连接符 37"/>
          <p:cNvCxnSpPr>
            <a:stCxn id="43" idx="3"/>
            <a:endCxn id="5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48" name="矩形 47"/>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52" name="矩形 51"/>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59" name="矩形 58"/>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1" name="矩形 60"/>
          <p:cNvSpPr/>
          <p:nvPr/>
        </p:nvSpPr>
        <p:spPr bwMode="gray">
          <a:xfrm>
            <a:off x="522292" y="158273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2" name="矩形 61"/>
          <p:cNvSpPr/>
          <p:nvPr/>
        </p:nvSpPr>
        <p:spPr bwMode="gray">
          <a:xfrm>
            <a:off x="2770282" y="158273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3" name="矩形 62"/>
          <p:cNvSpPr/>
          <p:nvPr/>
        </p:nvSpPr>
        <p:spPr bwMode="gray">
          <a:xfrm>
            <a:off x="5061132" y="158273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4" name="矩形 63"/>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5" name="文本框 64"/>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7" name="矩形 66"/>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8" name="矩形 67"/>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9" name="矩形 68"/>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0" name="矩形 69"/>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73" name="直接连接符 72"/>
          <p:cNvCxnSpPr>
            <a:stCxn id="43" idx="2"/>
            <a:endCxn id="71"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7" idx="2"/>
            <a:endCxn id="72"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6" name="矩形 75"/>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7" name="文本框 76"/>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8" name="文本框 77"/>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0" name="文本框 79"/>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1" name="文本框 80"/>
          <p:cNvSpPr txBox="1"/>
          <p:nvPr/>
        </p:nvSpPr>
        <p:spPr bwMode="gray">
          <a:xfrm>
            <a:off x="542427" y="142413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2" name="矩形 81"/>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3" name="矩形 82"/>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775770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3263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TE (4)</a:t>
            </a:r>
            <a:endParaRPr lang="en-US" dirty="0"/>
          </a:p>
        </p:txBody>
      </p:sp>
      <p:sp>
        <p:nvSpPr>
          <p:cNvPr id="23" name="矩形 22"/>
          <p:cNvSpPr/>
          <p:nvPr/>
        </p:nvSpPr>
        <p:spPr bwMode="gray">
          <a:xfrm>
            <a:off x="452438" y="3504233"/>
            <a:ext cx="5700712"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43" name="文本框 42"/>
          <p:cNvSpPr txBox="1"/>
          <p:nvPr/>
        </p:nvSpPr>
        <p:spPr bwMode="gray">
          <a:xfrm>
            <a:off x="6646250" y="1711906"/>
            <a:ext cx="3978974"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48" name="文本框 47"/>
          <p:cNvSpPr txBox="1"/>
          <p:nvPr/>
        </p:nvSpPr>
        <p:spPr bwMode="gray">
          <a:xfrm>
            <a:off x="6593292" y="1153416"/>
            <a:ext cx="389982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49" name="文本框 48"/>
          <p:cNvSpPr txBox="1"/>
          <p:nvPr/>
        </p:nvSpPr>
        <p:spPr bwMode="gray">
          <a:xfrm>
            <a:off x="6646250" y="3955771"/>
            <a:ext cx="4325223" cy="175432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[*PE1-bgp-vpna]peer 10.0.14.4 as-number 65000</a:t>
            </a:r>
          </a:p>
        </p:txBody>
      </p:sp>
      <p:sp>
        <p:nvSpPr>
          <p:cNvPr id="52" name="文本框 51"/>
          <p:cNvSpPr txBox="1"/>
          <p:nvPr/>
        </p:nvSpPr>
        <p:spPr bwMode="gray">
          <a:xfrm>
            <a:off x="6593292" y="3409600"/>
            <a:ext cx="389982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28" name="矩形 27"/>
          <p:cNvSpPr/>
          <p:nvPr/>
        </p:nvSpPr>
        <p:spPr bwMode="gray">
          <a:xfrm>
            <a:off x="4190770" y="2678957"/>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bwMode="gray">
          <a:xfrm>
            <a:off x="522292" y="2678957"/>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矩形 29"/>
          <p:cNvSpPr/>
          <p:nvPr/>
        </p:nvSpPr>
        <p:spPr bwMode="gray">
          <a:xfrm>
            <a:off x="522292" y="1157450"/>
            <a:ext cx="5494550" cy="129679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8" name="直接连接符 37"/>
          <p:cNvCxnSpPr>
            <a:stCxn id="40" idx="3"/>
            <a:endCxn id="61" idx="1"/>
          </p:cNvCxnSpPr>
          <p:nvPr/>
        </p:nvCxnSpPr>
        <p:spPr bwMode="gray">
          <a:xfrm>
            <a:off x="1267619" y="2218266"/>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748992" y="1725487"/>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1996866"/>
            <a:ext cx="540000" cy="442800"/>
          </a:xfrm>
          <a:prstGeom prst="rect">
            <a:avLst/>
          </a:prstGeom>
        </p:spPr>
      </p:pic>
      <p:sp>
        <p:nvSpPr>
          <p:cNvPr id="42" name="矩形 41"/>
          <p:cNvSpPr/>
          <p:nvPr/>
        </p:nvSpPr>
        <p:spPr bwMode="gray">
          <a:xfrm>
            <a:off x="3138299" y="1725487"/>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1996866"/>
            <a:ext cx="540000" cy="442800"/>
          </a:xfrm>
          <a:prstGeom prst="rect">
            <a:avLst/>
          </a:prstGeom>
        </p:spPr>
      </p:pic>
      <p:sp>
        <p:nvSpPr>
          <p:cNvPr id="59" name="矩形 58"/>
          <p:cNvSpPr/>
          <p:nvPr/>
        </p:nvSpPr>
        <p:spPr bwMode="gray">
          <a:xfrm>
            <a:off x="5283807" y="1725487"/>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1996866"/>
            <a:ext cx="540000" cy="442800"/>
          </a:xfrm>
          <a:prstGeom prst="rect">
            <a:avLst/>
          </a:prstGeom>
        </p:spPr>
      </p:pic>
      <p:sp>
        <p:nvSpPr>
          <p:cNvPr id="62" name="矩形 61"/>
          <p:cNvSpPr/>
          <p:nvPr/>
        </p:nvSpPr>
        <p:spPr bwMode="gray">
          <a:xfrm>
            <a:off x="1542925" y="1945697"/>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3" name="矩形 62"/>
          <p:cNvSpPr/>
          <p:nvPr/>
        </p:nvSpPr>
        <p:spPr bwMode="gray">
          <a:xfrm>
            <a:off x="522292" y="1320207"/>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4" name="矩形 63"/>
          <p:cNvSpPr/>
          <p:nvPr/>
        </p:nvSpPr>
        <p:spPr bwMode="gray">
          <a:xfrm>
            <a:off x="2770282" y="1320207"/>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5" name="矩形 64"/>
          <p:cNvSpPr/>
          <p:nvPr/>
        </p:nvSpPr>
        <p:spPr bwMode="gray">
          <a:xfrm>
            <a:off x="5061132" y="1320207"/>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6" name="矩形 65"/>
          <p:cNvSpPr/>
          <p:nvPr/>
        </p:nvSpPr>
        <p:spPr bwMode="gray">
          <a:xfrm>
            <a:off x="3875226" y="1945697"/>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7" name="文本框 66"/>
          <p:cNvSpPr txBox="1"/>
          <p:nvPr/>
        </p:nvSpPr>
        <p:spPr bwMode="gray">
          <a:xfrm>
            <a:off x="1439141" y="1613327"/>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4251736" y="2768151"/>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9" name="矩形 68"/>
          <p:cNvSpPr/>
          <p:nvPr/>
        </p:nvSpPr>
        <p:spPr bwMode="gray">
          <a:xfrm>
            <a:off x="1223082" y="1959327"/>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0" name="矩形 69"/>
          <p:cNvSpPr/>
          <p:nvPr/>
        </p:nvSpPr>
        <p:spPr bwMode="gray">
          <a:xfrm>
            <a:off x="2705360" y="1959327"/>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1" name="矩形 70"/>
          <p:cNvSpPr/>
          <p:nvPr/>
        </p:nvSpPr>
        <p:spPr bwMode="gray">
          <a:xfrm>
            <a:off x="3494934" y="1959327"/>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2" name="矩形 71"/>
          <p:cNvSpPr/>
          <p:nvPr/>
        </p:nvSpPr>
        <p:spPr bwMode="gray">
          <a:xfrm>
            <a:off x="4977212" y="1959327"/>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739599"/>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739599"/>
            <a:ext cx="540000" cy="442800"/>
          </a:xfrm>
          <a:prstGeom prst="rect">
            <a:avLst/>
          </a:prstGeom>
        </p:spPr>
      </p:pic>
      <p:cxnSp>
        <p:nvCxnSpPr>
          <p:cNvPr id="75" name="直接连接符 74"/>
          <p:cNvCxnSpPr>
            <a:stCxn id="40" idx="2"/>
            <a:endCxn id="73" idx="0"/>
          </p:cNvCxnSpPr>
          <p:nvPr/>
        </p:nvCxnSpPr>
        <p:spPr bwMode="gray">
          <a:xfrm>
            <a:off x="997619" y="2439666"/>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1" idx="2"/>
            <a:endCxn id="74" idx="0"/>
          </p:cNvCxnSpPr>
          <p:nvPr/>
        </p:nvCxnSpPr>
        <p:spPr bwMode="gray">
          <a:xfrm>
            <a:off x="5522957" y="2439666"/>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746588" y="3201241"/>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8" name="矩形 77"/>
          <p:cNvSpPr/>
          <p:nvPr/>
        </p:nvSpPr>
        <p:spPr bwMode="gray">
          <a:xfrm>
            <a:off x="5281403" y="3201241"/>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9" name="文本框 78"/>
          <p:cNvSpPr txBox="1"/>
          <p:nvPr/>
        </p:nvSpPr>
        <p:spPr bwMode="gray">
          <a:xfrm>
            <a:off x="1290546" y="2768151"/>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0" name="文本框 79"/>
          <p:cNvSpPr txBox="1"/>
          <p:nvPr/>
        </p:nvSpPr>
        <p:spPr bwMode="gray">
          <a:xfrm>
            <a:off x="4235198" y="1613327"/>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1576705" y="3221544"/>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2" name="文本框 81"/>
          <p:cNvSpPr txBox="1"/>
          <p:nvPr/>
        </p:nvSpPr>
        <p:spPr bwMode="gray">
          <a:xfrm>
            <a:off x="4190770" y="3221544"/>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3" name="文本框 82"/>
          <p:cNvSpPr txBox="1"/>
          <p:nvPr/>
        </p:nvSpPr>
        <p:spPr bwMode="gray">
          <a:xfrm>
            <a:off x="542427" y="1161598"/>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4" name="矩形 83"/>
          <p:cNvSpPr/>
          <p:nvPr/>
        </p:nvSpPr>
        <p:spPr bwMode="gray">
          <a:xfrm>
            <a:off x="942842" y="2424208"/>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5" name="矩形 84"/>
          <p:cNvSpPr/>
          <p:nvPr/>
        </p:nvSpPr>
        <p:spPr bwMode="gray">
          <a:xfrm>
            <a:off x="4397520" y="2424208"/>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817743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TE (5)</a:t>
            </a:r>
            <a:endParaRPr lang="en-US" dirty="0"/>
          </a:p>
        </p:txBody>
      </p:sp>
      <p:sp>
        <p:nvSpPr>
          <p:cNvPr id="23" name="矩形 22"/>
          <p:cNvSpPr/>
          <p:nvPr/>
        </p:nvSpPr>
        <p:spPr bwMode="gray">
          <a:xfrm>
            <a:off x="452438" y="3635906"/>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8" name="文本框 27"/>
          <p:cNvSpPr txBox="1"/>
          <p:nvPr/>
        </p:nvSpPr>
        <p:spPr bwMode="gray">
          <a:xfrm>
            <a:off x="6478631" y="1720822"/>
            <a:ext cx="5137945" cy="1938992"/>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[*PE1-tunnel-policy-p2]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load-balance-number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[*PE1-tunnel-policy-p2]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9" name="文本框 28"/>
          <p:cNvSpPr txBox="1"/>
          <p:nvPr/>
        </p:nvSpPr>
        <p:spPr bwMode="gray">
          <a:xfrm>
            <a:off x="6478631" y="4232244"/>
            <a:ext cx="5195653" cy="1015663"/>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0x000000000300000001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10.0.2.2                             UP</a:t>
            </a:r>
          </a:p>
        </p:txBody>
      </p:sp>
      <p:sp>
        <p:nvSpPr>
          <p:cNvPr id="30" name="文本框 29"/>
          <p:cNvSpPr txBox="1"/>
          <p:nvPr/>
        </p:nvSpPr>
        <p:spPr bwMode="gray">
          <a:xfrm>
            <a:off x="6425672" y="3714105"/>
            <a:ext cx="51909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tunnel-info all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on PE1 to check SR LSP information.</a:t>
            </a:r>
          </a:p>
        </p:txBody>
      </p:sp>
      <p:sp>
        <p:nvSpPr>
          <p:cNvPr id="38" name="文本框 37"/>
          <p:cNvSpPr txBox="1"/>
          <p:nvPr/>
        </p:nvSpPr>
        <p:spPr bwMode="gray">
          <a:xfrm>
            <a:off x="6425673" y="1193145"/>
            <a:ext cx="481422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39" name="矩形 38"/>
          <p:cNvSpPr/>
          <p:nvPr/>
        </p:nvSpPr>
        <p:spPr bwMode="gray">
          <a:xfrm>
            <a:off x="6522195" y="4634449"/>
            <a:ext cx="2348090"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425673" y="5507256"/>
            <a:ext cx="2813970"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ID of the SR-TE tunnel to PE2</a:t>
            </a:r>
          </a:p>
        </p:txBody>
      </p:sp>
      <p:cxnSp>
        <p:nvCxnSpPr>
          <p:cNvPr id="42" name="肘形连接符 41"/>
          <p:cNvCxnSpPr>
            <a:stCxn id="39" idx="1"/>
            <a:endCxn id="40" idx="1"/>
          </p:cNvCxnSpPr>
          <p:nvPr/>
        </p:nvCxnSpPr>
        <p:spPr bwMode="gray">
          <a:xfrm rot="10800000" flipV="1">
            <a:off x="6425673" y="4737465"/>
            <a:ext cx="96522" cy="923679"/>
          </a:xfrm>
          <a:prstGeom prst="bentConnector3">
            <a:avLst>
              <a:gd name="adj1" fmla="val 336837"/>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bwMode="gray">
          <a:xfrm>
            <a:off x="4190770" y="2829680"/>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8" name="矩形 47"/>
          <p:cNvSpPr/>
          <p:nvPr/>
        </p:nvSpPr>
        <p:spPr bwMode="gray">
          <a:xfrm>
            <a:off x="522292" y="2829680"/>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9" name="矩形 48"/>
          <p:cNvSpPr/>
          <p:nvPr/>
        </p:nvSpPr>
        <p:spPr bwMode="gray">
          <a:xfrm>
            <a:off x="522292" y="1298647"/>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2" name="直接连接符 51"/>
          <p:cNvCxnSpPr>
            <a:stCxn id="59" idx="3"/>
            <a:endCxn id="63" idx="1"/>
          </p:cNvCxnSpPr>
          <p:nvPr/>
        </p:nvCxnSpPr>
        <p:spPr bwMode="gray">
          <a:xfrm>
            <a:off x="1267619" y="2368989"/>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gray">
          <a:xfrm>
            <a:off x="748992" y="1876210"/>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47589"/>
            <a:ext cx="540000" cy="442800"/>
          </a:xfrm>
          <a:prstGeom prst="rect">
            <a:avLst/>
          </a:prstGeom>
        </p:spPr>
      </p:pic>
      <p:sp>
        <p:nvSpPr>
          <p:cNvPr id="60" name="矩形 59"/>
          <p:cNvSpPr/>
          <p:nvPr/>
        </p:nvSpPr>
        <p:spPr bwMode="gray">
          <a:xfrm>
            <a:off x="3138299" y="1876210"/>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47589"/>
            <a:ext cx="540000" cy="442800"/>
          </a:xfrm>
          <a:prstGeom prst="rect">
            <a:avLst/>
          </a:prstGeom>
        </p:spPr>
      </p:pic>
      <p:sp>
        <p:nvSpPr>
          <p:cNvPr id="62" name="矩形 61"/>
          <p:cNvSpPr/>
          <p:nvPr/>
        </p:nvSpPr>
        <p:spPr bwMode="gray">
          <a:xfrm>
            <a:off x="5283807" y="1876210"/>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47589"/>
            <a:ext cx="540000" cy="442800"/>
          </a:xfrm>
          <a:prstGeom prst="rect">
            <a:avLst/>
          </a:prstGeom>
        </p:spPr>
      </p:pic>
      <p:sp>
        <p:nvSpPr>
          <p:cNvPr id="64" name="矩形 63"/>
          <p:cNvSpPr/>
          <p:nvPr/>
        </p:nvSpPr>
        <p:spPr bwMode="gray">
          <a:xfrm>
            <a:off x="1542925" y="2096420"/>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5" name="矩形 64"/>
          <p:cNvSpPr/>
          <p:nvPr/>
        </p:nvSpPr>
        <p:spPr bwMode="gray">
          <a:xfrm>
            <a:off x="522292" y="150092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6" name="矩形 65"/>
          <p:cNvSpPr/>
          <p:nvPr/>
        </p:nvSpPr>
        <p:spPr bwMode="gray">
          <a:xfrm>
            <a:off x="2770282" y="150092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7" name="矩形 66"/>
          <p:cNvSpPr/>
          <p:nvPr/>
        </p:nvSpPr>
        <p:spPr bwMode="gray">
          <a:xfrm>
            <a:off x="5061132" y="150092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8" name="矩形 67"/>
          <p:cNvSpPr/>
          <p:nvPr/>
        </p:nvSpPr>
        <p:spPr bwMode="gray">
          <a:xfrm>
            <a:off x="3875226" y="2096420"/>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9" name="文本框 68"/>
          <p:cNvSpPr txBox="1"/>
          <p:nvPr/>
        </p:nvSpPr>
        <p:spPr bwMode="gray">
          <a:xfrm>
            <a:off x="1439141" y="1764050"/>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4251736" y="2918874"/>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71" name="矩形 70"/>
          <p:cNvSpPr/>
          <p:nvPr/>
        </p:nvSpPr>
        <p:spPr bwMode="gray">
          <a:xfrm>
            <a:off x="1223082" y="2110050"/>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2" name="矩形 71"/>
          <p:cNvSpPr/>
          <p:nvPr/>
        </p:nvSpPr>
        <p:spPr bwMode="gray">
          <a:xfrm>
            <a:off x="2705360" y="2110050"/>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3" name="矩形 72"/>
          <p:cNvSpPr/>
          <p:nvPr/>
        </p:nvSpPr>
        <p:spPr bwMode="gray">
          <a:xfrm>
            <a:off x="3494934" y="2110050"/>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4" name="矩形 73"/>
          <p:cNvSpPr/>
          <p:nvPr/>
        </p:nvSpPr>
        <p:spPr bwMode="gray">
          <a:xfrm>
            <a:off x="4977212" y="2110050"/>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890322"/>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890322"/>
            <a:ext cx="540000" cy="442800"/>
          </a:xfrm>
          <a:prstGeom prst="rect">
            <a:avLst/>
          </a:prstGeom>
        </p:spPr>
      </p:pic>
      <p:cxnSp>
        <p:nvCxnSpPr>
          <p:cNvPr id="77" name="直接连接符 76"/>
          <p:cNvCxnSpPr>
            <a:stCxn id="59" idx="2"/>
            <a:endCxn id="75" idx="0"/>
          </p:cNvCxnSpPr>
          <p:nvPr/>
        </p:nvCxnSpPr>
        <p:spPr bwMode="gray">
          <a:xfrm>
            <a:off x="997619" y="2590389"/>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63" idx="2"/>
            <a:endCxn id="76" idx="0"/>
          </p:cNvCxnSpPr>
          <p:nvPr/>
        </p:nvCxnSpPr>
        <p:spPr bwMode="gray">
          <a:xfrm>
            <a:off x="5522957" y="2590389"/>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bwMode="gray">
          <a:xfrm>
            <a:off x="746588" y="3351964"/>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80" name="矩形 79"/>
          <p:cNvSpPr/>
          <p:nvPr/>
        </p:nvSpPr>
        <p:spPr bwMode="gray">
          <a:xfrm>
            <a:off x="5281403" y="3351964"/>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1" name="文本框 80"/>
          <p:cNvSpPr txBox="1"/>
          <p:nvPr/>
        </p:nvSpPr>
        <p:spPr bwMode="gray">
          <a:xfrm>
            <a:off x="1290546" y="2918874"/>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2" name="文本框 81"/>
          <p:cNvSpPr txBox="1"/>
          <p:nvPr/>
        </p:nvSpPr>
        <p:spPr bwMode="gray">
          <a:xfrm>
            <a:off x="4235198" y="1764050"/>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1576705" y="3372267"/>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4" name="文本框 83"/>
          <p:cNvSpPr txBox="1"/>
          <p:nvPr/>
        </p:nvSpPr>
        <p:spPr bwMode="gray">
          <a:xfrm>
            <a:off x="4190770" y="3372267"/>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5" name="文本框 84"/>
          <p:cNvSpPr txBox="1"/>
          <p:nvPr/>
        </p:nvSpPr>
        <p:spPr bwMode="gray">
          <a:xfrm>
            <a:off x="542427" y="1342313"/>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6" name="矩形 85"/>
          <p:cNvSpPr/>
          <p:nvPr/>
        </p:nvSpPr>
        <p:spPr bwMode="gray">
          <a:xfrm>
            <a:off x="942842" y="2574931"/>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7" name="矩形 86"/>
          <p:cNvSpPr/>
          <p:nvPr/>
        </p:nvSpPr>
        <p:spPr bwMode="gray">
          <a:xfrm>
            <a:off x="4397520" y="2574931"/>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247261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TE (6)</a:t>
            </a:r>
            <a:endParaRPr lang="en-US" dirty="0"/>
          </a:p>
        </p:txBody>
      </p:sp>
      <p:sp>
        <p:nvSpPr>
          <p:cNvPr id="23" name="矩形 22"/>
          <p:cNvSpPr/>
          <p:nvPr/>
        </p:nvSpPr>
        <p:spPr bwMode="gray">
          <a:xfrm>
            <a:off x="452438" y="3615809"/>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9" name="文本框 58"/>
          <p:cNvSpPr txBox="1"/>
          <p:nvPr/>
        </p:nvSpPr>
        <p:spPr bwMode="gray">
          <a:xfrm>
            <a:off x="6496696" y="1693980"/>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B - black hole route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00h04m18s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48122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0x100013D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0.0.0.0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0x000000000300000001    Flags: RD</a:t>
            </a:r>
          </a:p>
        </p:txBody>
      </p:sp>
      <p:sp>
        <p:nvSpPr>
          <p:cNvPr id="60" name="文本框 59"/>
          <p:cNvSpPr txBox="1"/>
          <p:nvPr/>
        </p:nvSpPr>
        <p:spPr bwMode="gray">
          <a:xfrm>
            <a:off x="6443738" y="1346530"/>
            <a:ext cx="524861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61" name="矩形 60"/>
          <p:cNvSpPr/>
          <p:nvPr/>
        </p:nvSpPr>
        <p:spPr bwMode="gray">
          <a:xfrm>
            <a:off x="6537144" y="4103724"/>
            <a:ext cx="2023828"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6537143" y="4667080"/>
            <a:ext cx="2761863"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6443736" y="5158768"/>
            <a:ext cx="4533057" cy="537106"/>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VPNv4 label and SR TE LSP are combined to guide packet forwarding.</a:t>
            </a:r>
          </a:p>
        </p:txBody>
      </p:sp>
      <p:cxnSp>
        <p:nvCxnSpPr>
          <p:cNvPr id="64" name="肘形连接符 63"/>
          <p:cNvCxnSpPr>
            <a:stCxn id="61" idx="1"/>
            <a:endCxn id="63" idx="1"/>
          </p:cNvCxnSpPr>
          <p:nvPr/>
        </p:nvCxnSpPr>
        <p:spPr bwMode="gray">
          <a:xfrm rot="10800000" flipV="1">
            <a:off x="6443736" y="4206741"/>
            <a:ext cx="93408" cy="1220580"/>
          </a:xfrm>
          <a:prstGeom prst="bentConnector3">
            <a:avLst>
              <a:gd name="adj1" fmla="val 344733"/>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65" name="肘形连接符 64"/>
          <p:cNvCxnSpPr>
            <a:stCxn id="62" idx="1"/>
            <a:endCxn id="63" idx="1"/>
          </p:cNvCxnSpPr>
          <p:nvPr/>
        </p:nvCxnSpPr>
        <p:spPr bwMode="gray">
          <a:xfrm rot="10800000" flipV="1">
            <a:off x="6443737" y="4770097"/>
            <a:ext cx="93407" cy="657224"/>
          </a:xfrm>
          <a:prstGeom prst="bentConnector3">
            <a:avLst>
              <a:gd name="adj1" fmla="val 34473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0" name="矩形 29"/>
          <p:cNvSpPr/>
          <p:nvPr/>
        </p:nvSpPr>
        <p:spPr bwMode="gray">
          <a:xfrm>
            <a:off x="4190770" y="2809583"/>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8" name="矩形 37"/>
          <p:cNvSpPr/>
          <p:nvPr/>
        </p:nvSpPr>
        <p:spPr bwMode="gray">
          <a:xfrm>
            <a:off x="522292" y="2809583"/>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9" name="矩形 38"/>
          <p:cNvSpPr/>
          <p:nvPr/>
        </p:nvSpPr>
        <p:spPr bwMode="gray">
          <a:xfrm>
            <a:off x="522292" y="1278550"/>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0" name="直接连接符 39"/>
          <p:cNvCxnSpPr>
            <a:stCxn id="43" idx="3"/>
            <a:endCxn id="57" idx="1"/>
          </p:cNvCxnSpPr>
          <p:nvPr/>
        </p:nvCxnSpPr>
        <p:spPr bwMode="gray">
          <a:xfrm>
            <a:off x="1267619" y="2348892"/>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a:off x="748992" y="1856113"/>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27492"/>
            <a:ext cx="540000" cy="442800"/>
          </a:xfrm>
          <a:prstGeom prst="rect">
            <a:avLst/>
          </a:prstGeom>
        </p:spPr>
      </p:pic>
      <p:sp>
        <p:nvSpPr>
          <p:cNvPr id="48" name="矩形 47"/>
          <p:cNvSpPr/>
          <p:nvPr/>
        </p:nvSpPr>
        <p:spPr bwMode="gray">
          <a:xfrm>
            <a:off x="3138299" y="1856113"/>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27492"/>
            <a:ext cx="540000" cy="442800"/>
          </a:xfrm>
          <a:prstGeom prst="rect">
            <a:avLst/>
          </a:prstGeom>
        </p:spPr>
      </p:pic>
      <p:sp>
        <p:nvSpPr>
          <p:cNvPr id="52" name="矩形 51"/>
          <p:cNvSpPr/>
          <p:nvPr/>
        </p:nvSpPr>
        <p:spPr bwMode="gray">
          <a:xfrm>
            <a:off x="5283807" y="1856113"/>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27492"/>
            <a:ext cx="540000" cy="442800"/>
          </a:xfrm>
          <a:prstGeom prst="rect">
            <a:avLst/>
          </a:prstGeom>
        </p:spPr>
      </p:pic>
      <p:sp>
        <p:nvSpPr>
          <p:cNvPr id="66" name="矩形 65"/>
          <p:cNvSpPr/>
          <p:nvPr/>
        </p:nvSpPr>
        <p:spPr bwMode="gray">
          <a:xfrm>
            <a:off x="1542925" y="2076323"/>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7" name="矩形 66"/>
          <p:cNvSpPr/>
          <p:nvPr/>
        </p:nvSpPr>
        <p:spPr bwMode="gray">
          <a:xfrm>
            <a:off x="522292" y="145083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8" name="矩形 67"/>
          <p:cNvSpPr/>
          <p:nvPr/>
        </p:nvSpPr>
        <p:spPr bwMode="gray">
          <a:xfrm>
            <a:off x="2770282" y="145083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9" name="矩形 68"/>
          <p:cNvSpPr/>
          <p:nvPr/>
        </p:nvSpPr>
        <p:spPr bwMode="gray">
          <a:xfrm>
            <a:off x="5061132" y="145083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70" name="矩形 69"/>
          <p:cNvSpPr/>
          <p:nvPr/>
        </p:nvSpPr>
        <p:spPr bwMode="gray">
          <a:xfrm>
            <a:off x="3875226" y="2076323"/>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71" name="文本框 70"/>
          <p:cNvSpPr txBox="1"/>
          <p:nvPr/>
        </p:nvSpPr>
        <p:spPr bwMode="gray">
          <a:xfrm>
            <a:off x="1439141" y="1743953"/>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251736" y="2898777"/>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73" name="矩形 72"/>
          <p:cNvSpPr/>
          <p:nvPr/>
        </p:nvSpPr>
        <p:spPr bwMode="gray">
          <a:xfrm>
            <a:off x="1223082" y="2089953"/>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4" name="矩形 73"/>
          <p:cNvSpPr/>
          <p:nvPr/>
        </p:nvSpPr>
        <p:spPr bwMode="gray">
          <a:xfrm>
            <a:off x="2705360" y="2089953"/>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5" name="矩形 74"/>
          <p:cNvSpPr/>
          <p:nvPr/>
        </p:nvSpPr>
        <p:spPr bwMode="gray">
          <a:xfrm>
            <a:off x="3494934" y="2089953"/>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6" name="矩形 75"/>
          <p:cNvSpPr/>
          <p:nvPr/>
        </p:nvSpPr>
        <p:spPr bwMode="gray">
          <a:xfrm>
            <a:off x="4977212" y="2089953"/>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870225"/>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870225"/>
            <a:ext cx="540000" cy="442800"/>
          </a:xfrm>
          <a:prstGeom prst="rect">
            <a:avLst/>
          </a:prstGeom>
        </p:spPr>
      </p:pic>
      <p:cxnSp>
        <p:nvCxnSpPr>
          <p:cNvPr id="79" name="直接连接符 78"/>
          <p:cNvCxnSpPr>
            <a:stCxn id="43" idx="2"/>
            <a:endCxn id="77" idx="0"/>
          </p:cNvCxnSpPr>
          <p:nvPr/>
        </p:nvCxnSpPr>
        <p:spPr bwMode="gray">
          <a:xfrm>
            <a:off x="997619" y="2570292"/>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7" idx="2"/>
            <a:endCxn id="78" idx="0"/>
          </p:cNvCxnSpPr>
          <p:nvPr/>
        </p:nvCxnSpPr>
        <p:spPr bwMode="gray">
          <a:xfrm>
            <a:off x="5522957" y="2570292"/>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矩形 80"/>
          <p:cNvSpPr/>
          <p:nvPr/>
        </p:nvSpPr>
        <p:spPr bwMode="gray">
          <a:xfrm>
            <a:off x="746588" y="333186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82" name="矩形 81"/>
          <p:cNvSpPr/>
          <p:nvPr/>
        </p:nvSpPr>
        <p:spPr bwMode="gray">
          <a:xfrm>
            <a:off x="5281403" y="333186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3" name="文本框 82"/>
          <p:cNvSpPr txBox="1"/>
          <p:nvPr/>
        </p:nvSpPr>
        <p:spPr bwMode="gray">
          <a:xfrm>
            <a:off x="1290546" y="2898777"/>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4" name="文本框 83"/>
          <p:cNvSpPr txBox="1"/>
          <p:nvPr/>
        </p:nvSpPr>
        <p:spPr bwMode="gray">
          <a:xfrm>
            <a:off x="4235198" y="1743953"/>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1576705" y="3352170"/>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6" name="文本框 85"/>
          <p:cNvSpPr txBox="1"/>
          <p:nvPr/>
        </p:nvSpPr>
        <p:spPr bwMode="gray">
          <a:xfrm>
            <a:off x="4190770" y="3352170"/>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7" name="文本框 86"/>
          <p:cNvSpPr txBox="1"/>
          <p:nvPr/>
        </p:nvSpPr>
        <p:spPr bwMode="gray">
          <a:xfrm>
            <a:off x="542427" y="1292224"/>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8" name="矩形 87"/>
          <p:cNvSpPr/>
          <p:nvPr/>
        </p:nvSpPr>
        <p:spPr bwMode="gray">
          <a:xfrm>
            <a:off x="942842" y="2554834"/>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9" name="矩形 88"/>
          <p:cNvSpPr/>
          <p:nvPr/>
        </p:nvSpPr>
        <p:spPr bwMode="gray">
          <a:xfrm>
            <a:off x="4397520" y="2554834"/>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048749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TE (7)</a:t>
            </a:r>
            <a:endParaRPr lang="en-US" dirty="0"/>
          </a:p>
        </p:txBody>
      </p:sp>
      <p:sp>
        <p:nvSpPr>
          <p:cNvPr id="23" name="矩形 22"/>
          <p:cNvSpPr/>
          <p:nvPr/>
        </p:nvSpPr>
        <p:spPr bwMode="gray">
          <a:xfrm>
            <a:off x="452438" y="3605761"/>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SR-MPLS TE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MP-IBGP peer relationship between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SR-MPLS TE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0" name="文本框 29"/>
          <p:cNvSpPr txBox="1"/>
          <p:nvPr/>
        </p:nvSpPr>
        <p:spPr bwMode="gray">
          <a:xfrm>
            <a:off x="6278213" y="1642290"/>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LSP Trace Route FEC: SEGMENT ROUTING TE TUNNEL IPV4 SESSION QUERY Tunnel1 ,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TTL    Replier            Time    Type        Downstream</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Ingress     10.0.12.2/[16003 ]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1      10.0.12.2            21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Transit    10.0.23.3/[3 ]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2      10.0.3.3              9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Egress</a:t>
            </a:r>
          </a:p>
        </p:txBody>
      </p:sp>
      <p:sp>
        <p:nvSpPr>
          <p:cNvPr id="38" name="文本框 37"/>
          <p:cNvSpPr txBox="1"/>
          <p:nvPr/>
        </p:nvSpPr>
        <p:spPr bwMode="gray">
          <a:xfrm>
            <a:off x="6225255" y="1334884"/>
            <a:ext cx="2388795" cy="307777"/>
          </a:xfrm>
          <a:prstGeom prst="rect">
            <a:avLst/>
          </a:prstGeom>
          <a:noFill/>
        </p:spPr>
        <p:txBody>
          <a:bodyPr wrap="square" rtlCol="0">
            <a:noAutofit/>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SR LSP on PE1.</a:t>
            </a:r>
          </a:p>
        </p:txBody>
      </p:sp>
      <p:sp>
        <p:nvSpPr>
          <p:cNvPr id="39" name="矩形 38"/>
          <p:cNvSpPr/>
          <p:nvPr/>
        </p:nvSpPr>
        <p:spPr bwMode="gray">
          <a:xfrm>
            <a:off x="9205799" y="2404531"/>
            <a:ext cx="1597752" cy="3939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7248525" y="3235853"/>
            <a:ext cx="3574051"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Question: How are the labels computed?</a:t>
            </a:r>
          </a:p>
        </p:txBody>
      </p:sp>
      <p:cxnSp>
        <p:nvCxnSpPr>
          <p:cNvPr id="42" name="肘形连接符 41"/>
          <p:cNvCxnSpPr>
            <a:stCxn id="39" idx="3"/>
            <a:endCxn id="40" idx="3"/>
          </p:cNvCxnSpPr>
          <p:nvPr/>
        </p:nvCxnSpPr>
        <p:spPr bwMode="gray">
          <a:xfrm>
            <a:off x="10803551" y="2601519"/>
            <a:ext cx="19025" cy="788223"/>
          </a:xfrm>
          <a:prstGeom prst="bentConnector3">
            <a:avLst>
              <a:gd name="adj1" fmla="val 1301577"/>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bwMode="gray">
          <a:xfrm>
            <a:off x="6278213" y="4194405"/>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6225254" y="3886999"/>
            <a:ext cx="50904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49" name="矩形 48"/>
          <p:cNvSpPr/>
          <p:nvPr/>
        </p:nvSpPr>
        <p:spPr bwMode="gray">
          <a:xfrm>
            <a:off x="4190770" y="2799535"/>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2" name="矩形 51"/>
          <p:cNvSpPr/>
          <p:nvPr/>
        </p:nvSpPr>
        <p:spPr bwMode="gray">
          <a:xfrm>
            <a:off x="522292" y="2799535"/>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7" name="矩形 56"/>
          <p:cNvSpPr/>
          <p:nvPr/>
        </p:nvSpPr>
        <p:spPr bwMode="gray">
          <a:xfrm>
            <a:off x="522292" y="1268502"/>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9" name="直接连接符 58"/>
          <p:cNvCxnSpPr>
            <a:stCxn id="61" idx="3"/>
            <a:endCxn id="65" idx="1"/>
          </p:cNvCxnSpPr>
          <p:nvPr/>
        </p:nvCxnSpPr>
        <p:spPr bwMode="gray">
          <a:xfrm>
            <a:off x="1267619" y="2338844"/>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bwMode="gray">
          <a:xfrm>
            <a:off x="748992" y="1846065"/>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17444"/>
            <a:ext cx="540000" cy="442800"/>
          </a:xfrm>
          <a:prstGeom prst="rect">
            <a:avLst/>
          </a:prstGeom>
        </p:spPr>
      </p:pic>
      <p:sp>
        <p:nvSpPr>
          <p:cNvPr id="62" name="矩形 61"/>
          <p:cNvSpPr/>
          <p:nvPr/>
        </p:nvSpPr>
        <p:spPr bwMode="gray">
          <a:xfrm>
            <a:off x="3138299" y="1846065"/>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17444"/>
            <a:ext cx="540000" cy="442800"/>
          </a:xfrm>
          <a:prstGeom prst="rect">
            <a:avLst/>
          </a:prstGeom>
        </p:spPr>
      </p:pic>
      <p:sp>
        <p:nvSpPr>
          <p:cNvPr id="64" name="矩形 63"/>
          <p:cNvSpPr/>
          <p:nvPr/>
        </p:nvSpPr>
        <p:spPr bwMode="gray">
          <a:xfrm>
            <a:off x="5283807" y="1846065"/>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17444"/>
            <a:ext cx="540000" cy="442800"/>
          </a:xfrm>
          <a:prstGeom prst="rect">
            <a:avLst/>
          </a:prstGeom>
        </p:spPr>
      </p:pic>
      <p:sp>
        <p:nvSpPr>
          <p:cNvPr id="66" name="矩形 65"/>
          <p:cNvSpPr/>
          <p:nvPr/>
        </p:nvSpPr>
        <p:spPr bwMode="gray">
          <a:xfrm>
            <a:off x="1542925" y="2066275"/>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67" name="矩形 66"/>
          <p:cNvSpPr/>
          <p:nvPr/>
        </p:nvSpPr>
        <p:spPr bwMode="gray">
          <a:xfrm>
            <a:off x="542427" y="14227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8" name="矩形 67"/>
          <p:cNvSpPr/>
          <p:nvPr/>
        </p:nvSpPr>
        <p:spPr bwMode="gray">
          <a:xfrm>
            <a:off x="2790417" y="14227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9" name="矩形 68"/>
          <p:cNvSpPr/>
          <p:nvPr/>
        </p:nvSpPr>
        <p:spPr bwMode="gray">
          <a:xfrm>
            <a:off x="5061132" y="14227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70" name="矩形 69"/>
          <p:cNvSpPr/>
          <p:nvPr/>
        </p:nvSpPr>
        <p:spPr bwMode="gray">
          <a:xfrm>
            <a:off x="3875226" y="2066275"/>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71" name="文本框 70"/>
          <p:cNvSpPr txBox="1"/>
          <p:nvPr/>
        </p:nvSpPr>
        <p:spPr bwMode="gray">
          <a:xfrm>
            <a:off x="1439141" y="1733905"/>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251736" y="2888729"/>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73" name="矩形 72"/>
          <p:cNvSpPr/>
          <p:nvPr/>
        </p:nvSpPr>
        <p:spPr bwMode="gray">
          <a:xfrm>
            <a:off x="1223082" y="2079905"/>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4" name="矩形 73"/>
          <p:cNvSpPr/>
          <p:nvPr/>
        </p:nvSpPr>
        <p:spPr bwMode="gray">
          <a:xfrm>
            <a:off x="2705360" y="2079905"/>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5" name="矩形 74"/>
          <p:cNvSpPr/>
          <p:nvPr/>
        </p:nvSpPr>
        <p:spPr bwMode="gray">
          <a:xfrm>
            <a:off x="3494934" y="2079905"/>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6" name="矩形 75"/>
          <p:cNvSpPr/>
          <p:nvPr/>
        </p:nvSpPr>
        <p:spPr bwMode="gray">
          <a:xfrm>
            <a:off x="4977212" y="2079905"/>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860177"/>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860177"/>
            <a:ext cx="540000" cy="442800"/>
          </a:xfrm>
          <a:prstGeom prst="rect">
            <a:avLst/>
          </a:prstGeom>
        </p:spPr>
      </p:pic>
      <p:cxnSp>
        <p:nvCxnSpPr>
          <p:cNvPr id="79" name="直接连接符 78"/>
          <p:cNvCxnSpPr>
            <a:stCxn id="61" idx="2"/>
            <a:endCxn id="77" idx="0"/>
          </p:cNvCxnSpPr>
          <p:nvPr/>
        </p:nvCxnSpPr>
        <p:spPr bwMode="gray">
          <a:xfrm>
            <a:off x="997619" y="2560244"/>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65" idx="2"/>
            <a:endCxn id="78" idx="0"/>
          </p:cNvCxnSpPr>
          <p:nvPr/>
        </p:nvCxnSpPr>
        <p:spPr bwMode="gray">
          <a:xfrm>
            <a:off x="5522957" y="2560244"/>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矩形 80"/>
          <p:cNvSpPr/>
          <p:nvPr/>
        </p:nvSpPr>
        <p:spPr bwMode="gray">
          <a:xfrm>
            <a:off x="746588" y="3321819"/>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82" name="矩形 81"/>
          <p:cNvSpPr/>
          <p:nvPr/>
        </p:nvSpPr>
        <p:spPr bwMode="gray">
          <a:xfrm>
            <a:off x="5281403" y="3321819"/>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3" name="文本框 82"/>
          <p:cNvSpPr txBox="1"/>
          <p:nvPr/>
        </p:nvSpPr>
        <p:spPr bwMode="gray">
          <a:xfrm>
            <a:off x="1290546" y="2888729"/>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84" name="文本框 83"/>
          <p:cNvSpPr txBox="1"/>
          <p:nvPr/>
        </p:nvSpPr>
        <p:spPr bwMode="gray">
          <a:xfrm>
            <a:off x="4235198" y="1733905"/>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1576705" y="3342122"/>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86" name="文本框 85"/>
          <p:cNvSpPr txBox="1"/>
          <p:nvPr/>
        </p:nvSpPr>
        <p:spPr bwMode="gray">
          <a:xfrm>
            <a:off x="4190770" y="3342122"/>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87" name="文本框 86"/>
          <p:cNvSpPr txBox="1"/>
          <p:nvPr/>
        </p:nvSpPr>
        <p:spPr bwMode="gray">
          <a:xfrm>
            <a:off x="562562" y="1264144"/>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8" name="矩形 87"/>
          <p:cNvSpPr/>
          <p:nvPr/>
        </p:nvSpPr>
        <p:spPr bwMode="gray">
          <a:xfrm>
            <a:off x="942842" y="2544786"/>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9" name="矩形 88"/>
          <p:cNvSpPr/>
          <p:nvPr/>
        </p:nvSpPr>
        <p:spPr bwMode="gray">
          <a:xfrm>
            <a:off x="4397520" y="2544786"/>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681670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b="1" dirty="0">
                <a:latin typeface="Huawei Sans" panose="020C0503030203020204" pitchFamily="34" charset="0"/>
                <a:sym typeface="Huawei Sans" panose="020C0503030203020204" pitchFamily="34" charset="0"/>
              </a:rPr>
              <a:t>Basic Configurations of Segment Routing</a:t>
            </a:r>
          </a:p>
          <a:p>
            <a:pPr lvl="1"/>
            <a:r>
              <a:rPr lang="en-US" sz="2000" dirty="0">
                <a:solidFill>
                  <a:schemeClr val="bg1">
                    <a:lumMod val="50000"/>
                  </a:schemeClr>
                </a:solidFill>
                <a:sym typeface="Huawei Sans" panose="020C0503030203020204" pitchFamily="34" charset="0"/>
              </a:rPr>
              <a:t>SR-MPLS BE</a:t>
            </a:r>
          </a:p>
          <a:p>
            <a:pPr lvl="1"/>
            <a:r>
              <a:rPr lang="en-US" sz="2000" dirty="0">
                <a:solidFill>
                  <a:schemeClr val="bg1">
                    <a:lumMod val="50000"/>
                  </a:schemeClr>
                </a:solidFill>
                <a:sym typeface="Huawei Sans" panose="020C0503030203020204" pitchFamily="34" charset="0"/>
              </a:rPr>
              <a:t>SR-MPLS TE</a:t>
            </a:r>
          </a:p>
          <a:p>
            <a:pPr lvl="1">
              <a:buSzPct val="60000"/>
              <a:buFont typeface="Wingdings" panose="05000000000000000000" pitchFamily="2" charset="2"/>
              <a:buChar char="n"/>
            </a:pPr>
            <a:r>
              <a:rPr lang="en-US" sz="2000" dirty="0"/>
              <a:t>SR-MPLS Policy</a:t>
            </a:r>
          </a:p>
        </p:txBody>
      </p:sp>
    </p:spTree>
    <p:extLst>
      <p:ext uri="{BB962C8B-B14F-4D97-AF65-F5344CB8AC3E}">
        <p14:creationId xmlns:p14="http://schemas.microsoft.com/office/powerpoint/2010/main" val="2731710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 Advantages</a:t>
            </a:r>
            <a:endParaRPr lang="en-US" dirty="0"/>
          </a:p>
        </p:txBody>
      </p:sp>
      <p:sp>
        <p:nvSpPr>
          <p:cNvPr id="4" name="圆角矩形 3"/>
          <p:cNvSpPr/>
          <p:nvPr/>
        </p:nvSpPr>
        <p:spPr bwMode="gray">
          <a:xfrm>
            <a:off x="555656" y="1178144"/>
            <a:ext cx="1908144" cy="877172"/>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Simplified control plane of the MPLS </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2531533" y="1178144"/>
            <a:ext cx="9076731" cy="877172"/>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uses a controller or IGP to uniformly compute paths and allocate labels, without the need to use tunneling protocols such as RSVP-TE and LDP. </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can be directly used in the MPLS architecture, without requiring changes to the forwarding plane.</a:t>
            </a:r>
          </a:p>
        </p:txBody>
      </p:sp>
      <p:sp>
        <p:nvSpPr>
          <p:cNvPr id="6" name="圆角矩形 5"/>
          <p:cNvSpPr/>
          <p:nvPr/>
        </p:nvSpPr>
        <p:spPr bwMode="gray">
          <a:xfrm>
            <a:off x="555656" y="2296291"/>
            <a:ext cx="1908144" cy="997315"/>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Efficient TI-LFA FRR protection against path failures</a:t>
            </a:r>
          </a:p>
        </p:txBody>
      </p:sp>
      <p:sp>
        <p:nvSpPr>
          <p:cNvPr id="7" name="圆角矩形 6"/>
          <p:cNvSpPr/>
          <p:nvPr/>
        </p:nvSpPr>
        <p:spPr bwMode="gray">
          <a:xfrm>
            <a:off x="2531533" y="2296291"/>
            <a:ext cx="9076731" cy="997315"/>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works with remote loop-free alternate (RLFA) FRR to provide efficient topology-independent loop-free alternate (TI-LFA) FRR.</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TI-LFA FRR offers node and link protection for all topologies, addressing the weakness in traditional tunnel protection technologies.</a:t>
            </a:r>
          </a:p>
        </p:txBody>
      </p:sp>
      <p:sp>
        <p:nvSpPr>
          <p:cNvPr id="8" name="圆角矩形 7"/>
          <p:cNvSpPr/>
          <p:nvPr/>
        </p:nvSpPr>
        <p:spPr bwMode="gray">
          <a:xfrm>
            <a:off x="555656" y="3527187"/>
            <a:ext cx="1908144" cy="1331025"/>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Enhanced network capacity expansion capability</a:t>
            </a:r>
          </a:p>
        </p:txBody>
      </p:sp>
      <p:sp>
        <p:nvSpPr>
          <p:cNvPr id="9" name="圆角矩形 8"/>
          <p:cNvSpPr/>
          <p:nvPr/>
        </p:nvSpPr>
        <p:spPr bwMode="gray">
          <a:xfrm>
            <a:off x="2531533" y="3527187"/>
            <a:ext cx="9076731" cy="1331025"/>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TE is a connection-oriented technology. To maintain connection states, devices need to exchange and process numerous </a:t>
            </a:r>
            <a:r>
              <a:rPr lang="en-US" sz="14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keepalive</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packets, straining the control plane.</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can control any service path by merely performing label operations for packets on the ingress. It does not require transit nodes to maintain path information, thereby freeing up the control plane. Moreover, the SR label quantity is the sum of the node quantity and local adjacency quantity on the entire network, meaning that it is related only to the network scale, rather than the tunnel quantity or service volume.</a:t>
            </a:r>
          </a:p>
        </p:txBody>
      </p:sp>
      <p:sp>
        <p:nvSpPr>
          <p:cNvPr id="10" name="圆角矩形 9"/>
          <p:cNvSpPr/>
          <p:nvPr/>
        </p:nvSpPr>
        <p:spPr bwMode="gray">
          <a:xfrm>
            <a:off x="555656" y="5091794"/>
            <a:ext cx="1908144" cy="1060109"/>
          </a:xfrm>
          <a:prstGeom prst="roundRect">
            <a:avLst>
              <a:gd name="adj" fmla="val 7954"/>
            </a:avLst>
          </a:prstGeom>
          <a:solidFill>
            <a:srgbClr val="FEEEC1"/>
          </a:solidFill>
          <a:ln w="19050">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Smoother evolution to SDN </a:t>
            </a: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networks</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2531533" y="5091794"/>
            <a:ext cx="9076731" cy="1060109"/>
          </a:xfrm>
          <a:prstGeom prst="roundRect">
            <a:avLst>
              <a:gd name="adj" fmla="val 7954"/>
            </a:avLst>
          </a:prstGeom>
          <a:gradFill flip="none" rotWithShape="1">
            <a:gsLst>
              <a:gs pos="0">
                <a:schemeClr val="bg1">
                  <a:lumMod val="95000"/>
                </a:schemeClr>
              </a:gs>
              <a:gs pos="100000">
                <a:schemeClr val="bg1"/>
              </a:gs>
            </a:gsLst>
            <a:lin ang="0" scaled="1"/>
            <a:tileRect/>
          </a:gradFill>
          <a:ln w="19050">
            <a:gradFill flip="none" rotWithShape="1">
              <a:gsLst>
                <a:gs pos="0">
                  <a:schemeClr val="bg1">
                    <a:lumMod val="7500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 SR is designed based on the source routing model, the ingress controls packet forwarding paths.</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can work with the centralized path computation module to flexibly and easily control and adjust paths.</a:t>
            </a:r>
          </a:p>
          <a:p>
            <a:pPr marL="176213" indent="-176213"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 supports both traditional networks and SDN networks and is compatible with existing devices, ensuring smooth evolution to SDN networks.</a:t>
            </a:r>
          </a:p>
        </p:txBody>
      </p:sp>
    </p:spTree>
    <p:extLst>
      <p:ext uri="{BB962C8B-B14F-4D97-AF65-F5344CB8AC3E}">
        <p14:creationId xmlns:p14="http://schemas.microsoft.com/office/powerpoint/2010/main" val="645317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Static SR-MPLS Policy (1)</a:t>
            </a:r>
            <a:endParaRPr lang="en-US" dirty="0"/>
          </a:p>
        </p:txBody>
      </p:sp>
      <p:sp>
        <p:nvSpPr>
          <p:cNvPr id="23" name="矩形 22"/>
          <p:cNvSpPr/>
          <p:nvPr/>
        </p:nvSpPr>
        <p:spPr bwMode="gray">
          <a:xfrm>
            <a:off x="6419171" y="2029214"/>
            <a:ext cx="5363291" cy="3737843"/>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52" name="矩形 51"/>
          <p:cNvSpPr/>
          <p:nvPr/>
        </p:nvSpPr>
        <p:spPr bwMode="gray">
          <a:xfrm>
            <a:off x="464671" y="3845095"/>
            <a:ext cx="5136046" cy="1477328"/>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static SR-MPLS Policy on the backbone network so that CE1 and CE2 can communicate through Loopback1.</a:t>
            </a:r>
          </a:p>
        </p:txBody>
      </p:sp>
      <p:sp>
        <p:nvSpPr>
          <p:cNvPr id="25" name="矩形 24"/>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6" name="矩形 25"/>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7" name="矩形 26"/>
          <p:cNvSpPr/>
          <p:nvPr/>
        </p:nvSpPr>
        <p:spPr bwMode="gray">
          <a:xfrm>
            <a:off x="522292" y="1400175"/>
            <a:ext cx="5494550" cy="13253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28" name="直接连接符 27"/>
          <p:cNvCxnSpPr>
            <a:stCxn id="30" idx="3"/>
            <a:endCxn id="42"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38" name="矩形 37"/>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40" name="矩形 39"/>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43" name="矩形 42"/>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48" name="矩形 47"/>
          <p:cNvSpPr/>
          <p:nvPr/>
        </p:nvSpPr>
        <p:spPr bwMode="gray">
          <a:xfrm>
            <a:off x="522292" y="15642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49" name="矩形 48"/>
          <p:cNvSpPr/>
          <p:nvPr/>
        </p:nvSpPr>
        <p:spPr bwMode="gray">
          <a:xfrm>
            <a:off x="2770282" y="15642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7" name="矩形 56"/>
          <p:cNvSpPr/>
          <p:nvPr/>
        </p:nvSpPr>
        <p:spPr bwMode="gray">
          <a:xfrm>
            <a:off x="5061132" y="15642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59" name="矩形 58"/>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61" name="文本框 60"/>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63" name="矩形 62"/>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4" name="矩形 63"/>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 name="矩形 64"/>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6" name="矩形 65"/>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69" name="直接连接符 68"/>
          <p:cNvCxnSpPr>
            <a:stCxn id="30" idx="2"/>
            <a:endCxn id="67"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42" idx="2"/>
            <a:endCxn id="68"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2" name="矩形 71"/>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3" name="文本框 72"/>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4" name="文本框 73"/>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6" name="文本框 75"/>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7" name="文本框 76"/>
          <p:cNvSpPr txBox="1"/>
          <p:nvPr/>
        </p:nvSpPr>
        <p:spPr bwMode="gray">
          <a:xfrm>
            <a:off x="542427" y="140560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8" name="矩形 77"/>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195908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Static SR-MPLS Policy (2)</a:t>
            </a:r>
            <a:endParaRPr lang="en-US" dirty="0"/>
          </a:p>
        </p:txBody>
      </p:sp>
      <p:sp>
        <p:nvSpPr>
          <p:cNvPr id="23" name="矩形 22"/>
          <p:cNvSpPr/>
          <p:nvPr/>
        </p:nvSpPr>
        <p:spPr bwMode="gray">
          <a:xfrm>
            <a:off x="452438" y="3649268"/>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bwMode="gray">
          <a:xfrm>
            <a:off x="6244347" y="1772536"/>
            <a:ext cx="5157181"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-id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ipv4 adjacency local-</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10.0.12.1 remote-</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ip-addr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330012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opaque-capability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global-block 16000 23999</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[*PE1-ospf-1-area-0.0.0.0]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p:txBody>
      </p:sp>
      <p:sp>
        <p:nvSpPr>
          <p:cNvPr id="26" name="文本框 25"/>
          <p:cNvSpPr txBox="1"/>
          <p:nvPr/>
        </p:nvSpPr>
        <p:spPr bwMode="gray">
          <a:xfrm>
            <a:off x="6191389" y="1218456"/>
            <a:ext cx="521013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basic SR-MPLS functions. PE1 configurations are as follows: (P and PE2 configurations are not provided.)</a:t>
            </a:r>
          </a:p>
        </p:txBody>
      </p:sp>
      <p:sp>
        <p:nvSpPr>
          <p:cNvPr id="30" name="矩形 29"/>
          <p:cNvSpPr/>
          <p:nvPr/>
        </p:nvSpPr>
        <p:spPr bwMode="gray">
          <a:xfrm>
            <a:off x="7540384" y="2902054"/>
            <a:ext cx="793388"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244347" y="4925822"/>
            <a:ext cx="4857361" cy="782901"/>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scenarios where SR-MPLS Policies are statically configured, you are advised to use statically configured adjacency SIDs.</a:t>
            </a:r>
          </a:p>
        </p:txBody>
      </p:sp>
      <p:cxnSp>
        <p:nvCxnSpPr>
          <p:cNvPr id="39" name="肘形连接符 38"/>
          <p:cNvCxnSpPr>
            <a:stCxn id="30" idx="3"/>
            <a:endCxn id="38" idx="3"/>
          </p:cNvCxnSpPr>
          <p:nvPr/>
        </p:nvCxnSpPr>
        <p:spPr bwMode="gray">
          <a:xfrm>
            <a:off x="8333772" y="3004654"/>
            <a:ext cx="2767936" cy="2312619"/>
          </a:xfrm>
          <a:prstGeom prst="bentConnector3">
            <a:avLst>
              <a:gd name="adj1" fmla="val 108259"/>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bwMode="gray">
          <a:xfrm>
            <a:off x="4190770" y="2829682"/>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bwMode="gray">
          <a:xfrm>
            <a:off x="522292" y="2829682"/>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bwMode="gray">
          <a:xfrm>
            <a:off x="522292" y="1308175"/>
            <a:ext cx="5494550" cy="129679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连接符 46"/>
          <p:cNvCxnSpPr>
            <a:stCxn id="49" idx="3"/>
            <a:endCxn id="55" idx="1"/>
          </p:cNvCxnSpPr>
          <p:nvPr/>
        </p:nvCxnSpPr>
        <p:spPr bwMode="gray">
          <a:xfrm>
            <a:off x="1267619" y="2368991"/>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bwMode="gray">
          <a:xfrm>
            <a:off x="748992" y="1876212"/>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47591"/>
            <a:ext cx="540000" cy="442800"/>
          </a:xfrm>
          <a:prstGeom prst="rect">
            <a:avLst/>
          </a:prstGeom>
        </p:spPr>
      </p:pic>
      <p:sp>
        <p:nvSpPr>
          <p:cNvPr id="52" name="矩形 51"/>
          <p:cNvSpPr/>
          <p:nvPr/>
        </p:nvSpPr>
        <p:spPr bwMode="gray">
          <a:xfrm>
            <a:off x="3138299" y="1876212"/>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47591"/>
            <a:ext cx="540000" cy="442800"/>
          </a:xfrm>
          <a:prstGeom prst="rect">
            <a:avLst/>
          </a:prstGeom>
        </p:spPr>
      </p:pic>
      <p:sp>
        <p:nvSpPr>
          <p:cNvPr id="54" name="矩形 53"/>
          <p:cNvSpPr/>
          <p:nvPr/>
        </p:nvSpPr>
        <p:spPr bwMode="gray">
          <a:xfrm>
            <a:off x="5283807" y="1876212"/>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47591"/>
            <a:ext cx="540000" cy="442800"/>
          </a:xfrm>
          <a:prstGeom prst="rect">
            <a:avLst/>
          </a:prstGeom>
        </p:spPr>
      </p:pic>
      <p:sp>
        <p:nvSpPr>
          <p:cNvPr id="57" name="矩形 56"/>
          <p:cNvSpPr/>
          <p:nvPr/>
        </p:nvSpPr>
        <p:spPr bwMode="gray">
          <a:xfrm>
            <a:off x="522292" y="146310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59" name="矩形 58"/>
          <p:cNvSpPr/>
          <p:nvPr/>
        </p:nvSpPr>
        <p:spPr bwMode="gray">
          <a:xfrm>
            <a:off x="2770282" y="146310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1" name="矩形 60"/>
          <p:cNvSpPr/>
          <p:nvPr/>
        </p:nvSpPr>
        <p:spPr bwMode="gray">
          <a:xfrm>
            <a:off x="5061132" y="146310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3" name="文本框 62"/>
          <p:cNvSpPr txBox="1"/>
          <p:nvPr/>
        </p:nvSpPr>
        <p:spPr bwMode="gray">
          <a:xfrm>
            <a:off x="1439141" y="1764052"/>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4251736" y="2918876"/>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890324"/>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890324"/>
            <a:ext cx="540000" cy="442800"/>
          </a:xfrm>
          <a:prstGeom prst="rect">
            <a:avLst/>
          </a:prstGeom>
        </p:spPr>
      </p:pic>
      <p:cxnSp>
        <p:nvCxnSpPr>
          <p:cNvPr id="71" name="直接连接符 70"/>
          <p:cNvCxnSpPr>
            <a:stCxn id="49" idx="2"/>
            <a:endCxn id="69" idx="0"/>
          </p:cNvCxnSpPr>
          <p:nvPr/>
        </p:nvCxnSpPr>
        <p:spPr bwMode="gray">
          <a:xfrm>
            <a:off x="997619" y="2590391"/>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55" idx="2"/>
            <a:endCxn id="70" idx="0"/>
          </p:cNvCxnSpPr>
          <p:nvPr/>
        </p:nvCxnSpPr>
        <p:spPr bwMode="gray">
          <a:xfrm>
            <a:off x="5522957" y="2590391"/>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bwMode="gray">
          <a:xfrm>
            <a:off x="746588" y="3351966"/>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4" name="矩形 73"/>
          <p:cNvSpPr/>
          <p:nvPr/>
        </p:nvSpPr>
        <p:spPr bwMode="gray">
          <a:xfrm>
            <a:off x="5281403" y="3351966"/>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5" name="文本框 74"/>
          <p:cNvSpPr txBox="1"/>
          <p:nvPr/>
        </p:nvSpPr>
        <p:spPr bwMode="gray">
          <a:xfrm>
            <a:off x="1290546" y="2918876"/>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6" name="文本框 75"/>
          <p:cNvSpPr txBox="1"/>
          <p:nvPr/>
        </p:nvSpPr>
        <p:spPr bwMode="gray">
          <a:xfrm>
            <a:off x="4235198" y="1764052"/>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1576705" y="3372269"/>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8" name="文本框 77"/>
          <p:cNvSpPr txBox="1"/>
          <p:nvPr/>
        </p:nvSpPr>
        <p:spPr bwMode="gray">
          <a:xfrm>
            <a:off x="4190770" y="3372269"/>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9" name="文本框 78"/>
          <p:cNvSpPr txBox="1"/>
          <p:nvPr/>
        </p:nvSpPr>
        <p:spPr bwMode="gray">
          <a:xfrm>
            <a:off x="542427" y="1304496"/>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80" name="矩形 79"/>
          <p:cNvSpPr/>
          <p:nvPr/>
        </p:nvSpPr>
        <p:spPr bwMode="gray">
          <a:xfrm>
            <a:off x="942842" y="2574933"/>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81" name="矩形 80"/>
          <p:cNvSpPr/>
          <p:nvPr/>
        </p:nvSpPr>
        <p:spPr bwMode="gray">
          <a:xfrm>
            <a:off x="4397520" y="2574933"/>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2" name="矩形 81"/>
          <p:cNvSpPr/>
          <p:nvPr/>
        </p:nvSpPr>
        <p:spPr bwMode="gray">
          <a:xfrm>
            <a:off x="1288279" y="2062095"/>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83" name="矩形 82"/>
          <p:cNvSpPr/>
          <p:nvPr/>
        </p:nvSpPr>
        <p:spPr bwMode="gray">
          <a:xfrm>
            <a:off x="2246790" y="2062095"/>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84" name="矩形 83"/>
          <p:cNvSpPr/>
          <p:nvPr/>
        </p:nvSpPr>
        <p:spPr bwMode="gray">
          <a:xfrm>
            <a:off x="3562396" y="2062095"/>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85" name="矩形 84"/>
          <p:cNvSpPr/>
          <p:nvPr/>
        </p:nvSpPr>
        <p:spPr bwMode="gray">
          <a:xfrm>
            <a:off x="4499329" y="2062095"/>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2773053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L3VPN over Static SR-MPLS Policy (3)</a:t>
            </a:r>
            <a:endParaRPr lang="en-US" dirty="0"/>
          </a:p>
        </p:txBody>
      </p:sp>
      <p:sp>
        <p:nvSpPr>
          <p:cNvPr id="23" name="矩形 22"/>
          <p:cNvSpPr/>
          <p:nvPr/>
        </p:nvSpPr>
        <p:spPr bwMode="gray">
          <a:xfrm>
            <a:off x="452438" y="3644433"/>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5" name="文本框 24"/>
          <p:cNvSpPr txBox="1"/>
          <p:nvPr/>
        </p:nvSpPr>
        <p:spPr bwMode="gray">
          <a:xfrm>
            <a:off x="6244347" y="1792632"/>
            <a:ext cx="5453737" cy="267765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segment-list pe1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[*PE1-segment-routing-segment-list-pe1] index 10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330012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[*PE1-segment-routing-segment-list-pe1] index 20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330023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[*PE1-segment-routing-segment-list-pe1]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policy policy100 endpoint 10.0.3.3 color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binding-</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115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mtu</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candidate-path preference 200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[*PE1-segment-routing-te-policy-policy100-path] segment-list pe1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[*PE1-segment-routing-te-policy-policy100-path]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[*PE1-segment-routing-te-policy-policy100]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6" name="文本框 25"/>
          <p:cNvSpPr txBox="1"/>
          <p:nvPr/>
        </p:nvSpPr>
        <p:spPr bwMode="gray">
          <a:xfrm>
            <a:off x="6191389" y="1279667"/>
            <a:ext cx="491031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an SR-MPLS Policy. PE1 configurations are as follows: (P and PE2 configurations are not provided.)</a:t>
            </a:r>
          </a:p>
        </p:txBody>
      </p:sp>
      <p:sp>
        <p:nvSpPr>
          <p:cNvPr id="30" name="矩形 29"/>
          <p:cNvSpPr/>
          <p:nvPr/>
        </p:nvSpPr>
        <p:spPr bwMode="gray">
          <a:xfrm>
            <a:off x="8008646" y="2743367"/>
            <a:ext cx="3473439"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7228114" y="4945919"/>
            <a:ext cx="3873594" cy="516201"/>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destination address and color for the SR-MPLS Policy.</a:t>
            </a:r>
          </a:p>
        </p:txBody>
      </p:sp>
      <p:cxnSp>
        <p:nvCxnSpPr>
          <p:cNvPr id="39" name="肘形连接符 38"/>
          <p:cNvCxnSpPr>
            <a:stCxn id="30" idx="3"/>
            <a:endCxn id="38" idx="3"/>
          </p:cNvCxnSpPr>
          <p:nvPr/>
        </p:nvCxnSpPr>
        <p:spPr bwMode="gray">
          <a:xfrm flipH="1">
            <a:off x="11101708" y="2845967"/>
            <a:ext cx="380377" cy="2358053"/>
          </a:xfrm>
          <a:prstGeom prst="bentConnector3">
            <a:avLst>
              <a:gd name="adj1" fmla="val -60098"/>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bwMode="gray">
          <a:xfrm>
            <a:off x="4190770" y="284977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bwMode="gray">
          <a:xfrm>
            <a:off x="522292" y="284977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bwMode="gray">
          <a:xfrm>
            <a:off x="522292" y="1356845"/>
            <a:ext cx="5494550" cy="12682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连接符 46"/>
          <p:cNvCxnSpPr>
            <a:stCxn id="49" idx="3"/>
            <a:endCxn id="55" idx="1"/>
          </p:cNvCxnSpPr>
          <p:nvPr/>
        </p:nvCxnSpPr>
        <p:spPr bwMode="gray">
          <a:xfrm>
            <a:off x="1267619" y="238908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bwMode="gray">
          <a:xfrm>
            <a:off x="748992" y="189630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67687"/>
            <a:ext cx="540000" cy="442800"/>
          </a:xfrm>
          <a:prstGeom prst="rect">
            <a:avLst/>
          </a:prstGeom>
        </p:spPr>
      </p:pic>
      <p:sp>
        <p:nvSpPr>
          <p:cNvPr id="52" name="矩形 51"/>
          <p:cNvSpPr/>
          <p:nvPr/>
        </p:nvSpPr>
        <p:spPr bwMode="gray">
          <a:xfrm>
            <a:off x="3138299" y="189630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67687"/>
            <a:ext cx="540000" cy="442800"/>
          </a:xfrm>
          <a:prstGeom prst="rect">
            <a:avLst/>
          </a:prstGeom>
        </p:spPr>
      </p:pic>
      <p:sp>
        <p:nvSpPr>
          <p:cNvPr id="54" name="矩形 53"/>
          <p:cNvSpPr/>
          <p:nvPr/>
        </p:nvSpPr>
        <p:spPr bwMode="gray">
          <a:xfrm>
            <a:off x="5283807" y="189630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67687"/>
            <a:ext cx="540000" cy="442800"/>
          </a:xfrm>
          <a:prstGeom prst="rect">
            <a:avLst/>
          </a:prstGeom>
        </p:spPr>
      </p:pic>
      <p:sp>
        <p:nvSpPr>
          <p:cNvPr id="56" name="矩形 55"/>
          <p:cNvSpPr/>
          <p:nvPr/>
        </p:nvSpPr>
        <p:spPr bwMode="gray">
          <a:xfrm>
            <a:off x="522292" y="151159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57" name="矩形 56"/>
          <p:cNvSpPr/>
          <p:nvPr/>
        </p:nvSpPr>
        <p:spPr bwMode="gray">
          <a:xfrm>
            <a:off x="2770282" y="151159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59" name="矩形 58"/>
          <p:cNvSpPr/>
          <p:nvPr/>
        </p:nvSpPr>
        <p:spPr bwMode="gray">
          <a:xfrm>
            <a:off x="5061132" y="151159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1" name="文本框 60"/>
          <p:cNvSpPr txBox="1"/>
          <p:nvPr/>
        </p:nvSpPr>
        <p:spPr bwMode="gray">
          <a:xfrm>
            <a:off x="1439141" y="178414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4251736" y="293897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910420"/>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910420"/>
            <a:ext cx="540000" cy="442800"/>
          </a:xfrm>
          <a:prstGeom prst="rect">
            <a:avLst/>
          </a:prstGeom>
        </p:spPr>
      </p:pic>
      <p:cxnSp>
        <p:nvCxnSpPr>
          <p:cNvPr id="65" name="直接连接符 64"/>
          <p:cNvCxnSpPr>
            <a:stCxn id="49" idx="2"/>
            <a:endCxn id="63" idx="0"/>
          </p:cNvCxnSpPr>
          <p:nvPr/>
        </p:nvCxnSpPr>
        <p:spPr bwMode="gray">
          <a:xfrm>
            <a:off x="997619" y="261048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5" idx="2"/>
            <a:endCxn id="64" idx="0"/>
          </p:cNvCxnSpPr>
          <p:nvPr/>
        </p:nvCxnSpPr>
        <p:spPr bwMode="gray">
          <a:xfrm>
            <a:off x="5522957" y="261048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746588" y="337206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8" name="矩形 67"/>
          <p:cNvSpPr/>
          <p:nvPr/>
        </p:nvSpPr>
        <p:spPr bwMode="gray">
          <a:xfrm>
            <a:off x="5281403" y="337206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9" name="文本框 68"/>
          <p:cNvSpPr txBox="1"/>
          <p:nvPr/>
        </p:nvSpPr>
        <p:spPr bwMode="gray">
          <a:xfrm>
            <a:off x="1290546" y="293897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0" name="文本框 69"/>
          <p:cNvSpPr txBox="1"/>
          <p:nvPr/>
        </p:nvSpPr>
        <p:spPr bwMode="gray">
          <a:xfrm>
            <a:off x="4235198" y="178414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1576705" y="339236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2" name="文本框 71"/>
          <p:cNvSpPr txBox="1"/>
          <p:nvPr/>
        </p:nvSpPr>
        <p:spPr bwMode="gray">
          <a:xfrm>
            <a:off x="4190770" y="339236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3" name="文本框 72"/>
          <p:cNvSpPr txBox="1"/>
          <p:nvPr/>
        </p:nvSpPr>
        <p:spPr bwMode="gray">
          <a:xfrm>
            <a:off x="542427" y="1352986"/>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4" name="矩形 73"/>
          <p:cNvSpPr/>
          <p:nvPr/>
        </p:nvSpPr>
        <p:spPr bwMode="gray">
          <a:xfrm>
            <a:off x="942842" y="259502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5" name="矩形 74"/>
          <p:cNvSpPr/>
          <p:nvPr/>
        </p:nvSpPr>
        <p:spPr bwMode="gray">
          <a:xfrm>
            <a:off x="4397520" y="259502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76" name="矩形 75"/>
          <p:cNvSpPr/>
          <p:nvPr/>
        </p:nvSpPr>
        <p:spPr bwMode="gray">
          <a:xfrm>
            <a:off x="1288279"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77" name="矩形 76"/>
          <p:cNvSpPr/>
          <p:nvPr/>
        </p:nvSpPr>
        <p:spPr bwMode="gray">
          <a:xfrm>
            <a:off x="2246790"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78" name="矩形 77"/>
          <p:cNvSpPr/>
          <p:nvPr/>
        </p:nvSpPr>
        <p:spPr bwMode="gray">
          <a:xfrm>
            <a:off x="3562396"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79" name="矩形 78"/>
          <p:cNvSpPr/>
          <p:nvPr/>
        </p:nvSpPr>
        <p:spPr bwMode="gray">
          <a:xfrm>
            <a:off x="4499329"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354024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254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L3VPN over Static SR-MPLS Policy (4)</a:t>
            </a:r>
            <a:endParaRPr lang="en-US" dirty="0"/>
          </a:p>
        </p:txBody>
      </p:sp>
      <p:sp>
        <p:nvSpPr>
          <p:cNvPr id="23" name="矩形 22"/>
          <p:cNvSpPr/>
          <p:nvPr/>
        </p:nvSpPr>
        <p:spPr bwMode="gray">
          <a:xfrm>
            <a:off x="452438" y="3644433"/>
            <a:ext cx="5689243"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7" name="文本框 26"/>
          <p:cNvSpPr txBox="1"/>
          <p:nvPr/>
        </p:nvSpPr>
        <p:spPr bwMode="gray">
          <a:xfrm>
            <a:off x="6278213" y="1692533"/>
            <a:ext cx="4673074" cy="3785652"/>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binding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10.1.4.4 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route-policy color100 permit node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[*PE1-route-policy] apply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extcommunity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color 0:100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route-policy color100 import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[*PE1-bgp-vpna]import-route direct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[*PE1-bgp-vpna]commit</a:t>
            </a:r>
          </a:p>
        </p:txBody>
      </p:sp>
      <p:sp>
        <p:nvSpPr>
          <p:cNvPr id="28" name="文本框 27"/>
          <p:cNvSpPr txBox="1"/>
          <p:nvPr/>
        </p:nvSpPr>
        <p:spPr bwMode="gray">
          <a:xfrm>
            <a:off x="6225255" y="1150995"/>
            <a:ext cx="472603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48" name="矩形 47"/>
          <p:cNvSpPr/>
          <p:nvPr/>
        </p:nvSpPr>
        <p:spPr bwMode="gray">
          <a:xfrm>
            <a:off x="7710311" y="3375550"/>
            <a:ext cx="2483556"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7105650" y="5725427"/>
            <a:ext cx="3996058"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Add the color attribute to the received route.</a:t>
            </a:r>
          </a:p>
        </p:txBody>
      </p:sp>
      <p:cxnSp>
        <p:nvCxnSpPr>
          <p:cNvPr id="52" name="肘形连接符 51"/>
          <p:cNvCxnSpPr>
            <a:stCxn id="48" idx="3"/>
            <a:endCxn id="49" idx="3"/>
          </p:cNvCxnSpPr>
          <p:nvPr/>
        </p:nvCxnSpPr>
        <p:spPr bwMode="gray">
          <a:xfrm>
            <a:off x="10193867" y="3478150"/>
            <a:ext cx="907841" cy="2401166"/>
          </a:xfrm>
          <a:prstGeom prst="bentConnector3">
            <a:avLst>
              <a:gd name="adj1" fmla="val 12518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3" name="矩形 52"/>
          <p:cNvSpPr/>
          <p:nvPr/>
        </p:nvSpPr>
        <p:spPr bwMode="gray">
          <a:xfrm>
            <a:off x="7811910" y="4461786"/>
            <a:ext cx="3002845" cy="205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肘形连接符 53"/>
          <p:cNvCxnSpPr>
            <a:stCxn id="53" idx="3"/>
            <a:endCxn id="49" idx="3"/>
          </p:cNvCxnSpPr>
          <p:nvPr/>
        </p:nvCxnSpPr>
        <p:spPr bwMode="gray">
          <a:xfrm>
            <a:off x="10814755" y="4564386"/>
            <a:ext cx="286953" cy="1314930"/>
          </a:xfrm>
          <a:prstGeom prst="bentConnector3">
            <a:avLst>
              <a:gd name="adj1" fmla="val 17966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5" name="矩形 44"/>
          <p:cNvSpPr/>
          <p:nvPr/>
        </p:nvSpPr>
        <p:spPr bwMode="gray">
          <a:xfrm>
            <a:off x="4190770" y="284977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矩形 45"/>
          <p:cNvSpPr/>
          <p:nvPr/>
        </p:nvSpPr>
        <p:spPr bwMode="gray">
          <a:xfrm>
            <a:off x="522292" y="284977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0" name="矩形 49"/>
          <p:cNvSpPr/>
          <p:nvPr/>
        </p:nvSpPr>
        <p:spPr bwMode="gray">
          <a:xfrm>
            <a:off x="522292" y="1337795"/>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1" name="直接连接符 50"/>
          <p:cNvCxnSpPr>
            <a:stCxn id="60" idx="3"/>
            <a:endCxn id="87" idx="1"/>
          </p:cNvCxnSpPr>
          <p:nvPr/>
        </p:nvCxnSpPr>
        <p:spPr bwMode="gray">
          <a:xfrm>
            <a:off x="1267619" y="238908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bwMode="gray">
          <a:xfrm>
            <a:off x="748992" y="189630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67687"/>
            <a:ext cx="540000" cy="442800"/>
          </a:xfrm>
          <a:prstGeom prst="rect">
            <a:avLst/>
          </a:prstGeom>
        </p:spPr>
      </p:pic>
      <p:sp>
        <p:nvSpPr>
          <p:cNvPr id="84" name="矩形 83"/>
          <p:cNvSpPr/>
          <p:nvPr/>
        </p:nvSpPr>
        <p:spPr bwMode="gray">
          <a:xfrm>
            <a:off x="3138299" y="189630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67687"/>
            <a:ext cx="540000" cy="442800"/>
          </a:xfrm>
          <a:prstGeom prst="rect">
            <a:avLst/>
          </a:prstGeom>
        </p:spPr>
      </p:pic>
      <p:sp>
        <p:nvSpPr>
          <p:cNvPr id="86" name="矩形 85"/>
          <p:cNvSpPr/>
          <p:nvPr/>
        </p:nvSpPr>
        <p:spPr bwMode="gray">
          <a:xfrm>
            <a:off x="5283807" y="189630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67687"/>
            <a:ext cx="540000" cy="442800"/>
          </a:xfrm>
          <a:prstGeom prst="rect">
            <a:avLst/>
          </a:prstGeom>
        </p:spPr>
      </p:pic>
      <p:sp>
        <p:nvSpPr>
          <p:cNvPr id="88" name="矩形 87"/>
          <p:cNvSpPr/>
          <p:nvPr/>
        </p:nvSpPr>
        <p:spPr bwMode="gray">
          <a:xfrm>
            <a:off x="522292" y="150076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9" name="矩形 88"/>
          <p:cNvSpPr/>
          <p:nvPr/>
        </p:nvSpPr>
        <p:spPr bwMode="gray">
          <a:xfrm>
            <a:off x="2770282" y="150076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0" name="矩形 89"/>
          <p:cNvSpPr/>
          <p:nvPr/>
        </p:nvSpPr>
        <p:spPr bwMode="gray">
          <a:xfrm>
            <a:off x="5061132" y="150076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1" name="文本框 90"/>
          <p:cNvSpPr txBox="1"/>
          <p:nvPr/>
        </p:nvSpPr>
        <p:spPr bwMode="gray">
          <a:xfrm>
            <a:off x="1439141" y="178414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4251736" y="293897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910420"/>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910420"/>
            <a:ext cx="540000" cy="442800"/>
          </a:xfrm>
          <a:prstGeom prst="rect">
            <a:avLst/>
          </a:prstGeom>
        </p:spPr>
      </p:pic>
      <p:cxnSp>
        <p:nvCxnSpPr>
          <p:cNvPr id="95" name="直接连接符 94"/>
          <p:cNvCxnSpPr>
            <a:stCxn id="60" idx="2"/>
            <a:endCxn id="93" idx="0"/>
          </p:cNvCxnSpPr>
          <p:nvPr/>
        </p:nvCxnSpPr>
        <p:spPr bwMode="gray">
          <a:xfrm>
            <a:off x="997619" y="261048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7" idx="2"/>
            <a:endCxn id="94" idx="0"/>
          </p:cNvCxnSpPr>
          <p:nvPr/>
        </p:nvCxnSpPr>
        <p:spPr bwMode="gray">
          <a:xfrm>
            <a:off x="5522957" y="261048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bwMode="gray">
          <a:xfrm>
            <a:off x="746588" y="337206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8" name="矩形 97"/>
          <p:cNvSpPr/>
          <p:nvPr/>
        </p:nvSpPr>
        <p:spPr bwMode="gray">
          <a:xfrm>
            <a:off x="5281403" y="337206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9" name="文本框 98"/>
          <p:cNvSpPr txBox="1"/>
          <p:nvPr/>
        </p:nvSpPr>
        <p:spPr bwMode="gray">
          <a:xfrm>
            <a:off x="1290546" y="293897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0" name="文本框 99"/>
          <p:cNvSpPr txBox="1"/>
          <p:nvPr/>
        </p:nvSpPr>
        <p:spPr bwMode="gray">
          <a:xfrm>
            <a:off x="4235198" y="178414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576705" y="339236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2" name="文本框 101"/>
          <p:cNvSpPr txBox="1"/>
          <p:nvPr/>
        </p:nvSpPr>
        <p:spPr bwMode="gray">
          <a:xfrm>
            <a:off x="4190770" y="339236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3" name="文本框 102"/>
          <p:cNvSpPr txBox="1"/>
          <p:nvPr/>
        </p:nvSpPr>
        <p:spPr bwMode="gray">
          <a:xfrm>
            <a:off x="542427" y="1342152"/>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4" name="矩形 103"/>
          <p:cNvSpPr/>
          <p:nvPr/>
        </p:nvSpPr>
        <p:spPr bwMode="gray">
          <a:xfrm>
            <a:off x="942842" y="259502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5" name="矩形 104"/>
          <p:cNvSpPr/>
          <p:nvPr/>
        </p:nvSpPr>
        <p:spPr bwMode="gray">
          <a:xfrm>
            <a:off x="4397520" y="259502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06" name="矩形 105"/>
          <p:cNvSpPr/>
          <p:nvPr/>
        </p:nvSpPr>
        <p:spPr bwMode="gray">
          <a:xfrm>
            <a:off x="1288279"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107" name="矩形 106"/>
          <p:cNvSpPr/>
          <p:nvPr/>
        </p:nvSpPr>
        <p:spPr bwMode="gray">
          <a:xfrm>
            <a:off x="2246790"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108" name="矩形 107"/>
          <p:cNvSpPr/>
          <p:nvPr/>
        </p:nvSpPr>
        <p:spPr bwMode="gray">
          <a:xfrm>
            <a:off x="3562396"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109" name="矩形 108"/>
          <p:cNvSpPr/>
          <p:nvPr/>
        </p:nvSpPr>
        <p:spPr bwMode="gray">
          <a:xfrm>
            <a:off x="4499329" y="2082191"/>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4072743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249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L3VPN over Static SR-MPLS Policy (5)</a:t>
            </a:r>
            <a:endParaRPr lang="en-US" dirty="0"/>
          </a:p>
        </p:txBody>
      </p:sp>
      <p:sp>
        <p:nvSpPr>
          <p:cNvPr id="23" name="矩形 22"/>
          <p:cNvSpPr/>
          <p:nvPr/>
        </p:nvSpPr>
        <p:spPr bwMode="gray">
          <a:xfrm>
            <a:off x="452438" y="3643909"/>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9" name="文本框 28"/>
          <p:cNvSpPr txBox="1"/>
          <p:nvPr/>
        </p:nvSpPr>
        <p:spPr bwMode="gray">
          <a:xfrm>
            <a:off x="6278213" y="1520251"/>
            <a:ext cx="4919937" cy="212365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[*PE1-tunnel-policy-p3]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load-balance-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number 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unmix</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[*PE1-tunnel-policy-p3]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30" name="文本框 29"/>
          <p:cNvSpPr txBox="1"/>
          <p:nvPr/>
        </p:nvSpPr>
        <p:spPr bwMode="gray">
          <a:xfrm>
            <a:off x="6278213" y="4214478"/>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tunnel-info all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0x000000000300000001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10.0.2.2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0x000000003200000001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srtepolicy</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UP</a:t>
            </a:r>
          </a:p>
        </p:txBody>
      </p:sp>
      <p:sp>
        <p:nvSpPr>
          <p:cNvPr id="38" name="文本框 37"/>
          <p:cNvSpPr txBox="1"/>
          <p:nvPr/>
        </p:nvSpPr>
        <p:spPr bwMode="gray">
          <a:xfrm>
            <a:off x="6225255" y="3698365"/>
            <a:ext cx="497283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tunnel-info all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on PE1 to check SR LSP information.</a:t>
            </a:r>
          </a:p>
        </p:txBody>
      </p:sp>
      <p:sp>
        <p:nvSpPr>
          <p:cNvPr id="39" name="文本框 38"/>
          <p:cNvSpPr txBox="1"/>
          <p:nvPr/>
        </p:nvSpPr>
        <p:spPr bwMode="gray">
          <a:xfrm>
            <a:off x="6225254" y="983754"/>
            <a:ext cx="497289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47" name="矩形 46"/>
          <p:cNvSpPr/>
          <p:nvPr/>
        </p:nvSpPr>
        <p:spPr bwMode="gray">
          <a:xfrm>
            <a:off x="6310487" y="5327886"/>
            <a:ext cx="2573867"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278213" y="5749137"/>
            <a:ext cx="3989736"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ID of the SR-TE Policy destined for PE2</a:t>
            </a:r>
          </a:p>
        </p:txBody>
      </p:sp>
      <p:cxnSp>
        <p:nvCxnSpPr>
          <p:cNvPr id="56" name="肘形连接符 55"/>
          <p:cNvCxnSpPr>
            <a:stCxn id="47" idx="1"/>
            <a:endCxn id="55" idx="1"/>
          </p:cNvCxnSpPr>
          <p:nvPr/>
        </p:nvCxnSpPr>
        <p:spPr bwMode="gray">
          <a:xfrm rot="10800000" flipV="1">
            <a:off x="6278213" y="5430902"/>
            <a:ext cx="32274" cy="472123"/>
          </a:xfrm>
          <a:prstGeom prst="bentConnector3">
            <a:avLst>
              <a:gd name="adj1" fmla="val 80831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bwMode="gray">
          <a:xfrm>
            <a:off x="4190770" y="2839729"/>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5" name="矩形 44"/>
          <p:cNvSpPr/>
          <p:nvPr/>
        </p:nvSpPr>
        <p:spPr bwMode="gray">
          <a:xfrm>
            <a:off x="522292" y="2839729"/>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矩形 45"/>
          <p:cNvSpPr/>
          <p:nvPr/>
        </p:nvSpPr>
        <p:spPr bwMode="gray">
          <a:xfrm>
            <a:off x="522292" y="1327746"/>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0" name="直接连接符 49"/>
          <p:cNvCxnSpPr>
            <a:stCxn id="58" idx="3"/>
            <a:endCxn id="87" idx="1"/>
          </p:cNvCxnSpPr>
          <p:nvPr/>
        </p:nvCxnSpPr>
        <p:spPr bwMode="gray">
          <a:xfrm>
            <a:off x="1267619" y="2379038"/>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bwMode="gray">
          <a:xfrm>
            <a:off x="748992" y="1886259"/>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57638"/>
            <a:ext cx="540000" cy="442800"/>
          </a:xfrm>
          <a:prstGeom prst="rect">
            <a:avLst/>
          </a:prstGeom>
        </p:spPr>
      </p:pic>
      <p:sp>
        <p:nvSpPr>
          <p:cNvPr id="84" name="矩形 83"/>
          <p:cNvSpPr/>
          <p:nvPr/>
        </p:nvSpPr>
        <p:spPr bwMode="gray">
          <a:xfrm>
            <a:off x="3138299" y="1886259"/>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57638"/>
            <a:ext cx="540000" cy="442800"/>
          </a:xfrm>
          <a:prstGeom prst="rect">
            <a:avLst/>
          </a:prstGeom>
        </p:spPr>
      </p:pic>
      <p:sp>
        <p:nvSpPr>
          <p:cNvPr id="86" name="矩形 85"/>
          <p:cNvSpPr/>
          <p:nvPr/>
        </p:nvSpPr>
        <p:spPr bwMode="gray">
          <a:xfrm>
            <a:off x="5283807" y="1886259"/>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57638"/>
            <a:ext cx="540000" cy="442800"/>
          </a:xfrm>
          <a:prstGeom prst="rect">
            <a:avLst/>
          </a:prstGeom>
        </p:spPr>
      </p:pic>
      <p:sp>
        <p:nvSpPr>
          <p:cNvPr id="88" name="矩形 87"/>
          <p:cNvSpPr/>
          <p:nvPr/>
        </p:nvSpPr>
        <p:spPr bwMode="gray">
          <a:xfrm>
            <a:off x="522292" y="149071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9" name="矩形 88"/>
          <p:cNvSpPr/>
          <p:nvPr/>
        </p:nvSpPr>
        <p:spPr bwMode="gray">
          <a:xfrm>
            <a:off x="2770282" y="149071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0" name="矩形 89"/>
          <p:cNvSpPr/>
          <p:nvPr/>
        </p:nvSpPr>
        <p:spPr bwMode="gray">
          <a:xfrm>
            <a:off x="5061132" y="149071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1" name="文本框 90"/>
          <p:cNvSpPr txBox="1"/>
          <p:nvPr/>
        </p:nvSpPr>
        <p:spPr bwMode="gray">
          <a:xfrm>
            <a:off x="1439141" y="1774099"/>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4251736" y="2928923"/>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900371"/>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900371"/>
            <a:ext cx="540000" cy="442800"/>
          </a:xfrm>
          <a:prstGeom prst="rect">
            <a:avLst/>
          </a:prstGeom>
        </p:spPr>
      </p:pic>
      <p:cxnSp>
        <p:nvCxnSpPr>
          <p:cNvPr id="95" name="直接连接符 94"/>
          <p:cNvCxnSpPr>
            <a:stCxn id="58" idx="2"/>
            <a:endCxn id="93" idx="0"/>
          </p:cNvCxnSpPr>
          <p:nvPr/>
        </p:nvCxnSpPr>
        <p:spPr bwMode="gray">
          <a:xfrm>
            <a:off x="997619" y="2600438"/>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7" idx="2"/>
            <a:endCxn id="94" idx="0"/>
          </p:cNvCxnSpPr>
          <p:nvPr/>
        </p:nvCxnSpPr>
        <p:spPr bwMode="gray">
          <a:xfrm>
            <a:off x="5522957" y="2600438"/>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bwMode="gray">
          <a:xfrm>
            <a:off x="746588" y="3362013"/>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8" name="矩形 97"/>
          <p:cNvSpPr/>
          <p:nvPr/>
        </p:nvSpPr>
        <p:spPr bwMode="gray">
          <a:xfrm>
            <a:off x="5281403" y="3362013"/>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9" name="文本框 98"/>
          <p:cNvSpPr txBox="1"/>
          <p:nvPr/>
        </p:nvSpPr>
        <p:spPr bwMode="gray">
          <a:xfrm>
            <a:off x="1290546" y="2928923"/>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0" name="文本框 99"/>
          <p:cNvSpPr txBox="1"/>
          <p:nvPr/>
        </p:nvSpPr>
        <p:spPr bwMode="gray">
          <a:xfrm>
            <a:off x="4235198" y="1774099"/>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576705" y="3382316"/>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2" name="文本框 101"/>
          <p:cNvSpPr txBox="1"/>
          <p:nvPr/>
        </p:nvSpPr>
        <p:spPr bwMode="gray">
          <a:xfrm>
            <a:off x="4190770" y="3382316"/>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3" name="文本框 102"/>
          <p:cNvSpPr txBox="1"/>
          <p:nvPr/>
        </p:nvSpPr>
        <p:spPr bwMode="gray">
          <a:xfrm>
            <a:off x="542427" y="1332103"/>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4" name="矩形 103"/>
          <p:cNvSpPr/>
          <p:nvPr/>
        </p:nvSpPr>
        <p:spPr bwMode="gray">
          <a:xfrm>
            <a:off x="942842" y="2584980"/>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5" name="矩形 104"/>
          <p:cNvSpPr/>
          <p:nvPr/>
        </p:nvSpPr>
        <p:spPr bwMode="gray">
          <a:xfrm>
            <a:off x="4397520" y="2584980"/>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06" name="矩形 105"/>
          <p:cNvSpPr/>
          <p:nvPr/>
        </p:nvSpPr>
        <p:spPr bwMode="gray">
          <a:xfrm>
            <a:off x="1288279" y="20721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107" name="矩形 106"/>
          <p:cNvSpPr/>
          <p:nvPr/>
        </p:nvSpPr>
        <p:spPr bwMode="gray">
          <a:xfrm>
            <a:off x="2246790" y="20721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108" name="矩形 107"/>
          <p:cNvSpPr/>
          <p:nvPr/>
        </p:nvSpPr>
        <p:spPr bwMode="gray">
          <a:xfrm>
            <a:off x="3562396" y="20721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109" name="矩形 108"/>
          <p:cNvSpPr/>
          <p:nvPr/>
        </p:nvSpPr>
        <p:spPr bwMode="gray">
          <a:xfrm>
            <a:off x="4499329" y="20721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1187444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L3VPN over Static SR-MPLS Policy (6)</a:t>
            </a:r>
            <a:endParaRPr lang="en-US" dirty="0"/>
          </a:p>
        </p:txBody>
      </p:sp>
      <p:sp>
        <p:nvSpPr>
          <p:cNvPr id="23" name="矩形 22"/>
          <p:cNvSpPr/>
          <p:nvPr/>
        </p:nvSpPr>
        <p:spPr bwMode="gray">
          <a:xfrm>
            <a:off x="452438" y="3654481"/>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8" name="文本框 27"/>
          <p:cNvSpPr txBox="1"/>
          <p:nvPr/>
        </p:nvSpPr>
        <p:spPr bwMode="gray">
          <a:xfrm>
            <a:off x="6278213" y="1702581"/>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B - black hole route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00h01m04s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48122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0x100013F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0.0.0.0             Interface: policy100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0x000000003200000001    Flags: RD</a:t>
            </a:r>
          </a:p>
        </p:txBody>
      </p:sp>
      <p:sp>
        <p:nvSpPr>
          <p:cNvPr id="48" name="文本框 47"/>
          <p:cNvSpPr txBox="1"/>
          <p:nvPr/>
        </p:nvSpPr>
        <p:spPr bwMode="gray">
          <a:xfrm>
            <a:off x="6225255" y="1395175"/>
            <a:ext cx="46713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49" name="矩形 48"/>
          <p:cNvSpPr/>
          <p:nvPr/>
        </p:nvSpPr>
        <p:spPr bwMode="gray">
          <a:xfrm>
            <a:off x="6318661" y="4112325"/>
            <a:ext cx="2023828"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6318660" y="4675681"/>
            <a:ext cx="2761863"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6278213" y="5167369"/>
            <a:ext cx="4965520" cy="537106"/>
          </a:xfrm>
          <a:prstGeom prst="rect">
            <a:avLst/>
          </a:prstGeom>
          <a:solidFill>
            <a:srgbClr val="BEE9EE"/>
          </a:solidFill>
          <a:ln>
            <a:solidFill>
              <a:srgbClr val="94DAE2"/>
            </a:solidFill>
          </a:ln>
        </p:spPr>
        <p:txBody>
          <a:bodyPr wrap="square" rtlCol="0" anchor="ctr">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VPNv4 label and SR-TE Policy LSP are combined to guide packet forwarding.</a:t>
            </a:r>
          </a:p>
        </p:txBody>
      </p:sp>
      <p:cxnSp>
        <p:nvCxnSpPr>
          <p:cNvPr id="54" name="肘形连接符 53"/>
          <p:cNvCxnSpPr>
            <a:stCxn id="49" idx="1"/>
            <a:endCxn id="53" idx="1"/>
          </p:cNvCxnSpPr>
          <p:nvPr/>
        </p:nvCxnSpPr>
        <p:spPr bwMode="gray">
          <a:xfrm rot="10800000" flipV="1">
            <a:off x="6278213" y="4215342"/>
            <a:ext cx="40448" cy="1220580"/>
          </a:xfrm>
          <a:prstGeom prst="bentConnector3">
            <a:avLst>
              <a:gd name="adj1" fmla="val 66517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52" idx="1"/>
            <a:endCxn id="53" idx="1"/>
          </p:cNvCxnSpPr>
          <p:nvPr/>
        </p:nvCxnSpPr>
        <p:spPr bwMode="gray">
          <a:xfrm rot="10800000" flipV="1">
            <a:off x="6278214" y="4778698"/>
            <a:ext cx="40447" cy="657224"/>
          </a:xfrm>
          <a:prstGeom prst="bentConnector3">
            <a:avLst>
              <a:gd name="adj1" fmla="val 665184"/>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4190770" y="2859826"/>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矩形 29"/>
          <p:cNvSpPr/>
          <p:nvPr/>
        </p:nvSpPr>
        <p:spPr bwMode="gray">
          <a:xfrm>
            <a:off x="522292" y="2859826"/>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8" name="矩形 37"/>
          <p:cNvSpPr/>
          <p:nvPr/>
        </p:nvSpPr>
        <p:spPr bwMode="gray">
          <a:xfrm>
            <a:off x="522292" y="1347843"/>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9" name="直接连接符 38"/>
          <p:cNvCxnSpPr>
            <a:stCxn id="55" idx="3"/>
            <a:endCxn id="61" idx="1"/>
          </p:cNvCxnSpPr>
          <p:nvPr/>
        </p:nvCxnSpPr>
        <p:spPr bwMode="gray">
          <a:xfrm>
            <a:off x="1267619" y="2399135"/>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bwMode="gray">
          <a:xfrm>
            <a:off x="748992" y="1906356"/>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77735"/>
            <a:ext cx="540000" cy="442800"/>
          </a:xfrm>
          <a:prstGeom prst="rect">
            <a:avLst/>
          </a:prstGeom>
        </p:spPr>
      </p:pic>
      <p:sp>
        <p:nvSpPr>
          <p:cNvPr id="56" name="矩形 55"/>
          <p:cNvSpPr/>
          <p:nvPr/>
        </p:nvSpPr>
        <p:spPr bwMode="gray">
          <a:xfrm>
            <a:off x="3138299" y="1906356"/>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77735"/>
            <a:ext cx="540000" cy="442800"/>
          </a:xfrm>
          <a:prstGeom prst="rect">
            <a:avLst/>
          </a:prstGeom>
        </p:spPr>
      </p:pic>
      <p:sp>
        <p:nvSpPr>
          <p:cNvPr id="60" name="矩形 59"/>
          <p:cNvSpPr/>
          <p:nvPr/>
        </p:nvSpPr>
        <p:spPr bwMode="gray">
          <a:xfrm>
            <a:off x="5283807" y="1906356"/>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77735"/>
            <a:ext cx="540000" cy="442800"/>
          </a:xfrm>
          <a:prstGeom prst="rect">
            <a:avLst/>
          </a:prstGeom>
        </p:spPr>
      </p:pic>
      <p:sp>
        <p:nvSpPr>
          <p:cNvPr id="62" name="矩形 61"/>
          <p:cNvSpPr/>
          <p:nvPr/>
        </p:nvSpPr>
        <p:spPr bwMode="gray">
          <a:xfrm>
            <a:off x="522292" y="15108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63" name="矩形 62"/>
          <p:cNvSpPr/>
          <p:nvPr/>
        </p:nvSpPr>
        <p:spPr bwMode="gray">
          <a:xfrm>
            <a:off x="2770282" y="15108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64" name="矩形 63"/>
          <p:cNvSpPr/>
          <p:nvPr/>
        </p:nvSpPr>
        <p:spPr bwMode="gray">
          <a:xfrm>
            <a:off x="5061132" y="1510809"/>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65" name="文本框 64"/>
          <p:cNvSpPr txBox="1"/>
          <p:nvPr/>
        </p:nvSpPr>
        <p:spPr bwMode="gray">
          <a:xfrm>
            <a:off x="1439141" y="1794196"/>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4251736" y="2949020"/>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920468"/>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920468"/>
            <a:ext cx="540000" cy="442800"/>
          </a:xfrm>
          <a:prstGeom prst="rect">
            <a:avLst/>
          </a:prstGeom>
        </p:spPr>
      </p:pic>
      <p:cxnSp>
        <p:nvCxnSpPr>
          <p:cNvPr id="69" name="直接连接符 68"/>
          <p:cNvCxnSpPr>
            <a:stCxn id="55" idx="2"/>
            <a:endCxn id="67" idx="0"/>
          </p:cNvCxnSpPr>
          <p:nvPr/>
        </p:nvCxnSpPr>
        <p:spPr bwMode="gray">
          <a:xfrm>
            <a:off x="997619" y="2620535"/>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1" idx="2"/>
            <a:endCxn id="68" idx="0"/>
          </p:cNvCxnSpPr>
          <p:nvPr/>
        </p:nvCxnSpPr>
        <p:spPr bwMode="gray">
          <a:xfrm>
            <a:off x="5522957" y="2620535"/>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bwMode="gray">
          <a:xfrm>
            <a:off x="746588" y="3382110"/>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2" name="矩形 71"/>
          <p:cNvSpPr/>
          <p:nvPr/>
        </p:nvSpPr>
        <p:spPr bwMode="gray">
          <a:xfrm>
            <a:off x="5281403" y="3382110"/>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3" name="文本框 72"/>
          <p:cNvSpPr txBox="1"/>
          <p:nvPr/>
        </p:nvSpPr>
        <p:spPr bwMode="gray">
          <a:xfrm>
            <a:off x="1290546" y="2949020"/>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74" name="文本框 73"/>
          <p:cNvSpPr txBox="1"/>
          <p:nvPr/>
        </p:nvSpPr>
        <p:spPr bwMode="gray">
          <a:xfrm>
            <a:off x="4235198" y="1794196"/>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1576705" y="3402413"/>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76" name="文本框 75"/>
          <p:cNvSpPr txBox="1"/>
          <p:nvPr/>
        </p:nvSpPr>
        <p:spPr bwMode="gray">
          <a:xfrm>
            <a:off x="4190770" y="3402413"/>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77" name="文本框 76"/>
          <p:cNvSpPr txBox="1"/>
          <p:nvPr/>
        </p:nvSpPr>
        <p:spPr bwMode="gray">
          <a:xfrm>
            <a:off x="542427" y="1352200"/>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78" name="矩形 77"/>
          <p:cNvSpPr/>
          <p:nvPr/>
        </p:nvSpPr>
        <p:spPr bwMode="gray">
          <a:xfrm>
            <a:off x="942842" y="2605077"/>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79" name="矩形 78"/>
          <p:cNvSpPr/>
          <p:nvPr/>
        </p:nvSpPr>
        <p:spPr bwMode="gray">
          <a:xfrm>
            <a:off x="4397520" y="2605077"/>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80" name="矩形 79"/>
          <p:cNvSpPr/>
          <p:nvPr/>
        </p:nvSpPr>
        <p:spPr bwMode="gray">
          <a:xfrm>
            <a:off x="1288279" y="2092239"/>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81" name="矩形 80"/>
          <p:cNvSpPr/>
          <p:nvPr/>
        </p:nvSpPr>
        <p:spPr bwMode="gray">
          <a:xfrm>
            <a:off x="2246790" y="2092239"/>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82" name="矩形 81"/>
          <p:cNvSpPr/>
          <p:nvPr/>
        </p:nvSpPr>
        <p:spPr bwMode="gray">
          <a:xfrm>
            <a:off x="3562396" y="2092239"/>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83" name="矩形 82"/>
          <p:cNvSpPr/>
          <p:nvPr/>
        </p:nvSpPr>
        <p:spPr bwMode="gray">
          <a:xfrm>
            <a:off x="4499329" y="2092239"/>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1914352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L3VPN over Static SR-MPLS Policy (7)</a:t>
            </a:r>
            <a:endParaRPr lang="en-US" dirty="0"/>
          </a:p>
        </p:txBody>
      </p:sp>
      <p:sp>
        <p:nvSpPr>
          <p:cNvPr id="23" name="矩形 22"/>
          <p:cNvSpPr/>
          <p:nvPr/>
        </p:nvSpPr>
        <p:spPr bwMode="gray">
          <a:xfrm>
            <a:off x="452438" y="3623809"/>
            <a:ext cx="5363291" cy="2554545"/>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and configure an SR-MPLS Policy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the color attribute for routes on the PEs and enable the PEs to exchange routing information.</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on the PEs.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29" name="文本框 28"/>
          <p:cNvSpPr txBox="1"/>
          <p:nvPr/>
        </p:nvSpPr>
        <p:spPr bwMode="gray">
          <a:xfrm>
            <a:off x="6278213" y="1662384"/>
            <a:ext cx="5195653"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policy endpoint-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color 100</a:t>
            </a:r>
          </a:p>
          <a:p>
            <a:pP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policy's segment list: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200; Path Type: primary; Protocol-Origin: local; Originator: 0, 0.0.0.0; Discriminator: 200; Segment-List ID: 65;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Xcindex</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2000065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TTL    Replier            Time    Type       Downstream</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Ingress    10.0.12.2/[330023 ]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1      10.0.12.2          24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Transit   10.0.23.3/[3 ]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2      10.0.3.3           113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Egress</a:t>
            </a:r>
          </a:p>
        </p:txBody>
      </p:sp>
      <p:sp>
        <p:nvSpPr>
          <p:cNvPr id="30" name="文本框 29"/>
          <p:cNvSpPr txBox="1"/>
          <p:nvPr/>
        </p:nvSpPr>
        <p:spPr bwMode="gray">
          <a:xfrm>
            <a:off x="6225255" y="1354978"/>
            <a:ext cx="2388795" cy="307777"/>
          </a:xfrm>
          <a:prstGeom prst="rect">
            <a:avLst/>
          </a:prstGeom>
          <a:noFill/>
        </p:spPr>
        <p:txBody>
          <a:bodyPr wrap="square" rtlCol="0">
            <a:noAutofit/>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SR LSP on PE1.</a:t>
            </a:r>
          </a:p>
        </p:txBody>
      </p:sp>
      <p:sp>
        <p:nvSpPr>
          <p:cNvPr id="38" name="矩形 37"/>
          <p:cNvSpPr/>
          <p:nvPr/>
        </p:nvSpPr>
        <p:spPr bwMode="gray">
          <a:xfrm>
            <a:off x="9126776" y="2593960"/>
            <a:ext cx="1597752" cy="3939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7296150" y="3322622"/>
            <a:ext cx="3526426"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Question: How are the labels computed?</a:t>
            </a:r>
          </a:p>
        </p:txBody>
      </p:sp>
      <p:cxnSp>
        <p:nvCxnSpPr>
          <p:cNvPr id="47" name="肘形连接符 46"/>
          <p:cNvCxnSpPr>
            <a:stCxn id="38" idx="3"/>
            <a:endCxn id="39" idx="3"/>
          </p:cNvCxnSpPr>
          <p:nvPr/>
        </p:nvCxnSpPr>
        <p:spPr bwMode="gray">
          <a:xfrm>
            <a:off x="10724528" y="2790948"/>
            <a:ext cx="98048" cy="685563"/>
          </a:xfrm>
          <a:prstGeom prst="bentConnector3">
            <a:avLst>
              <a:gd name="adj1" fmla="val 33315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bwMode="gray">
          <a:xfrm>
            <a:off x="6278213" y="4214499"/>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6225254" y="3907093"/>
            <a:ext cx="42712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44" name="矩形 43"/>
          <p:cNvSpPr/>
          <p:nvPr/>
        </p:nvSpPr>
        <p:spPr bwMode="gray">
          <a:xfrm>
            <a:off x="4190770" y="2819629"/>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5" name="矩形 44"/>
          <p:cNvSpPr/>
          <p:nvPr/>
        </p:nvSpPr>
        <p:spPr bwMode="gray">
          <a:xfrm>
            <a:off x="522292" y="2819629"/>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矩形 45"/>
          <p:cNvSpPr/>
          <p:nvPr/>
        </p:nvSpPr>
        <p:spPr bwMode="gray">
          <a:xfrm>
            <a:off x="522292" y="1307646"/>
            <a:ext cx="5494550" cy="12872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50" name="直接连接符 49"/>
          <p:cNvCxnSpPr>
            <a:stCxn id="58" idx="3"/>
            <a:endCxn id="87" idx="1"/>
          </p:cNvCxnSpPr>
          <p:nvPr/>
        </p:nvCxnSpPr>
        <p:spPr bwMode="gray">
          <a:xfrm>
            <a:off x="1267619" y="2358938"/>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bwMode="gray">
          <a:xfrm>
            <a:off x="748992" y="1866159"/>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137538"/>
            <a:ext cx="540000" cy="442800"/>
          </a:xfrm>
          <a:prstGeom prst="rect">
            <a:avLst/>
          </a:prstGeom>
        </p:spPr>
      </p:pic>
      <p:sp>
        <p:nvSpPr>
          <p:cNvPr id="84" name="矩形 83"/>
          <p:cNvSpPr/>
          <p:nvPr/>
        </p:nvSpPr>
        <p:spPr bwMode="gray">
          <a:xfrm>
            <a:off x="3138299" y="1866159"/>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137538"/>
            <a:ext cx="540000" cy="442800"/>
          </a:xfrm>
          <a:prstGeom prst="rect">
            <a:avLst/>
          </a:prstGeom>
        </p:spPr>
      </p:pic>
      <p:sp>
        <p:nvSpPr>
          <p:cNvPr id="86" name="矩形 85"/>
          <p:cNvSpPr/>
          <p:nvPr/>
        </p:nvSpPr>
        <p:spPr bwMode="gray">
          <a:xfrm>
            <a:off x="5283807" y="1866159"/>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137538"/>
            <a:ext cx="540000" cy="442800"/>
          </a:xfrm>
          <a:prstGeom prst="rect">
            <a:avLst/>
          </a:prstGeom>
        </p:spPr>
      </p:pic>
      <p:sp>
        <p:nvSpPr>
          <p:cNvPr id="88" name="矩形 87"/>
          <p:cNvSpPr/>
          <p:nvPr/>
        </p:nvSpPr>
        <p:spPr bwMode="gray">
          <a:xfrm>
            <a:off x="522292" y="147061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9" name="矩形 88"/>
          <p:cNvSpPr/>
          <p:nvPr/>
        </p:nvSpPr>
        <p:spPr bwMode="gray">
          <a:xfrm>
            <a:off x="2770282" y="147061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0" name="矩形 89"/>
          <p:cNvSpPr/>
          <p:nvPr/>
        </p:nvSpPr>
        <p:spPr bwMode="gray">
          <a:xfrm>
            <a:off x="5061132" y="1470612"/>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1" name="文本框 90"/>
          <p:cNvSpPr txBox="1"/>
          <p:nvPr/>
        </p:nvSpPr>
        <p:spPr bwMode="gray">
          <a:xfrm>
            <a:off x="1439141" y="1753999"/>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4251736" y="2908823"/>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880271"/>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880271"/>
            <a:ext cx="540000" cy="442800"/>
          </a:xfrm>
          <a:prstGeom prst="rect">
            <a:avLst/>
          </a:prstGeom>
        </p:spPr>
      </p:pic>
      <p:cxnSp>
        <p:nvCxnSpPr>
          <p:cNvPr id="95" name="直接连接符 94"/>
          <p:cNvCxnSpPr>
            <a:stCxn id="58" idx="2"/>
            <a:endCxn id="93" idx="0"/>
          </p:cNvCxnSpPr>
          <p:nvPr/>
        </p:nvCxnSpPr>
        <p:spPr bwMode="gray">
          <a:xfrm>
            <a:off x="997619" y="2580338"/>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7" idx="2"/>
            <a:endCxn id="94" idx="0"/>
          </p:cNvCxnSpPr>
          <p:nvPr/>
        </p:nvCxnSpPr>
        <p:spPr bwMode="gray">
          <a:xfrm>
            <a:off x="5522957" y="2580338"/>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bwMode="gray">
          <a:xfrm>
            <a:off x="746588" y="3341913"/>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8" name="矩形 97"/>
          <p:cNvSpPr/>
          <p:nvPr/>
        </p:nvSpPr>
        <p:spPr bwMode="gray">
          <a:xfrm>
            <a:off x="5281403" y="3341913"/>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9" name="文本框 98"/>
          <p:cNvSpPr txBox="1"/>
          <p:nvPr/>
        </p:nvSpPr>
        <p:spPr bwMode="gray">
          <a:xfrm>
            <a:off x="1290546" y="2908823"/>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0" name="文本框 99"/>
          <p:cNvSpPr txBox="1"/>
          <p:nvPr/>
        </p:nvSpPr>
        <p:spPr bwMode="gray">
          <a:xfrm>
            <a:off x="4235198" y="1753999"/>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1576705" y="3362216"/>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2" name="文本框 101"/>
          <p:cNvSpPr txBox="1"/>
          <p:nvPr/>
        </p:nvSpPr>
        <p:spPr bwMode="gray">
          <a:xfrm>
            <a:off x="4190770" y="3362216"/>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3" name="文本框 102"/>
          <p:cNvSpPr txBox="1"/>
          <p:nvPr/>
        </p:nvSpPr>
        <p:spPr bwMode="gray">
          <a:xfrm>
            <a:off x="542427" y="1312003"/>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4" name="矩形 103"/>
          <p:cNvSpPr/>
          <p:nvPr/>
        </p:nvSpPr>
        <p:spPr bwMode="gray">
          <a:xfrm>
            <a:off x="942842" y="2564880"/>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5" name="矩形 104"/>
          <p:cNvSpPr/>
          <p:nvPr/>
        </p:nvSpPr>
        <p:spPr bwMode="gray">
          <a:xfrm>
            <a:off x="4397520" y="2564880"/>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106" name="矩形 105"/>
          <p:cNvSpPr/>
          <p:nvPr/>
        </p:nvSpPr>
        <p:spPr bwMode="gray">
          <a:xfrm>
            <a:off x="1288279" y="20520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330012</a:t>
            </a:r>
          </a:p>
        </p:txBody>
      </p:sp>
      <p:sp>
        <p:nvSpPr>
          <p:cNvPr id="107" name="矩形 106"/>
          <p:cNvSpPr/>
          <p:nvPr/>
        </p:nvSpPr>
        <p:spPr bwMode="gray">
          <a:xfrm>
            <a:off x="2246790" y="20520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330021</a:t>
            </a:r>
          </a:p>
        </p:txBody>
      </p:sp>
      <p:sp>
        <p:nvSpPr>
          <p:cNvPr id="108" name="矩形 107"/>
          <p:cNvSpPr/>
          <p:nvPr/>
        </p:nvSpPr>
        <p:spPr bwMode="gray">
          <a:xfrm>
            <a:off x="3562396" y="20520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330023</a:t>
            </a:r>
          </a:p>
        </p:txBody>
      </p:sp>
      <p:sp>
        <p:nvSpPr>
          <p:cNvPr id="109" name="矩形 108"/>
          <p:cNvSpPr/>
          <p:nvPr/>
        </p:nvSpPr>
        <p:spPr bwMode="gray">
          <a:xfrm>
            <a:off x="4499329" y="2052042"/>
            <a:ext cx="713657" cy="276999"/>
          </a:xfrm>
          <a:prstGeom prst="rect">
            <a:avLst/>
          </a:prstGeom>
          <a:solidFill>
            <a:srgbClr val="62B230"/>
          </a:solidFill>
        </p:spPr>
        <p:txBody>
          <a:bodyPr wrap="square">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330032</a:t>
            </a:r>
          </a:p>
        </p:txBody>
      </p:sp>
    </p:spTree>
    <p:extLst>
      <p:ext uri="{BB962C8B-B14F-4D97-AF65-F5344CB8AC3E}">
        <p14:creationId xmlns:p14="http://schemas.microsoft.com/office/powerpoint/2010/main" val="2907944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ym typeface="Huawei Sans" panose="020C0503030203020204" pitchFamily="34" charset="0"/>
              </a:rPr>
              <a:t>(Single-answer question) Which of the following types of LSAs is used by OSPF to carry node IDs? (     )</a:t>
            </a:r>
          </a:p>
          <a:p>
            <a:pPr lvl="1"/>
            <a:r>
              <a:rPr lang="en-US" dirty="0" smtClean="0">
                <a:sym typeface="Huawei Sans" panose="020C0503030203020204" pitchFamily="34" charset="0"/>
              </a:rPr>
              <a:t>Type 1</a:t>
            </a:r>
          </a:p>
          <a:p>
            <a:pPr lvl="1"/>
            <a:r>
              <a:rPr lang="en-US" dirty="0" smtClean="0">
                <a:sym typeface="Huawei Sans" panose="020C0503030203020204" pitchFamily="34" charset="0"/>
              </a:rPr>
              <a:t>Type 2</a:t>
            </a:r>
          </a:p>
          <a:p>
            <a:pPr lvl="1"/>
            <a:r>
              <a:rPr lang="en-US" dirty="0" smtClean="0">
                <a:sym typeface="Huawei Sans" panose="020C0503030203020204" pitchFamily="34" charset="0"/>
              </a:rPr>
              <a:t>Type 7</a:t>
            </a:r>
          </a:p>
          <a:p>
            <a:pPr lvl="1"/>
            <a:r>
              <a:rPr lang="en-US" dirty="0" smtClean="0">
                <a:sym typeface="Huawei Sans" panose="020C0503030203020204" pitchFamily="34" charset="0"/>
              </a:rPr>
              <a:t>Type 10</a:t>
            </a:r>
          </a:p>
        </p:txBody>
      </p:sp>
    </p:spTree>
    <p:extLst>
      <p:ext uri="{BB962C8B-B14F-4D97-AF65-F5344CB8AC3E}">
        <p14:creationId xmlns:p14="http://schemas.microsoft.com/office/powerpoint/2010/main" val="9275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b="1" dirty="0">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dirty="0">
                <a:solidFill>
                  <a:schemeClr val="bg1">
                    <a:lumMod val="50000"/>
                  </a:schemeClr>
                </a:solidFill>
                <a:latin typeface="Huawei Sans" panose="020C0503030203020204" pitchFamily="34" charset="0"/>
                <a:sym typeface="Huawei Sans" panose="020C0503030203020204" pitchFamily="34" charset="0"/>
              </a:rPr>
              <a:t>Basic Configurations of Segment Routing</a:t>
            </a:r>
          </a:p>
        </p:txBody>
      </p:sp>
    </p:spTree>
    <p:extLst>
      <p:ext uri="{BB962C8B-B14F-4D97-AF65-F5344CB8AC3E}">
        <p14:creationId xmlns:p14="http://schemas.microsoft.com/office/powerpoint/2010/main" val="3459783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buFont typeface="+mj-lt"/>
              <a:buAutoNum type="arabicPeriod" startAt="2"/>
            </a:pPr>
            <a:r>
              <a:rPr lang="en-US" altLang="zh-CN" dirty="0" smtClean="0">
                <a:sym typeface="Huawei Sans" panose="020C0503030203020204" pitchFamily="34" charset="0"/>
              </a:rPr>
              <a:t>(Multiple-answer question) Which of the following ports are used by SBFD packets by default? (     )</a:t>
            </a:r>
          </a:p>
          <a:p>
            <a:pPr lvl="1"/>
            <a:r>
              <a:rPr lang="en-US" altLang="zh-CN" dirty="0" smtClean="0">
                <a:sym typeface="Huawei Sans" panose="020C0503030203020204" pitchFamily="34" charset="0"/>
              </a:rPr>
              <a:t>4784 </a:t>
            </a:r>
          </a:p>
          <a:p>
            <a:pPr lvl="1"/>
            <a:r>
              <a:rPr lang="en-US" altLang="zh-CN" dirty="0" smtClean="0">
                <a:sym typeface="Huawei Sans" panose="020C0503030203020204" pitchFamily="34" charset="0"/>
              </a:rPr>
              <a:t>3784</a:t>
            </a:r>
          </a:p>
          <a:p>
            <a:pPr lvl="1"/>
            <a:r>
              <a:rPr lang="en-US" altLang="zh-CN" dirty="0" smtClean="0">
                <a:sym typeface="Huawei Sans" panose="020C0503030203020204" pitchFamily="34" charset="0"/>
              </a:rPr>
              <a:t>6784</a:t>
            </a:r>
          </a:p>
          <a:p>
            <a:pPr lvl="1"/>
            <a:r>
              <a:rPr lang="en-US" altLang="zh-CN" dirty="0" smtClean="0">
                <a:sym typeface="Huawei Sans" panose="020C0503030203020204" pitchFamily="34" charset="0"/>
              </a:rPr>
              <a:t>7784</a:t>
            </a:r>
            <a:endParaRPr lang="en-US" altLang="zh-CN" dirty="0">
              <a:sym typeface="Huawei Sans" panose="020C0503030203020204" pitchFamily="34" charset="0"/>
            </a:endParaRPr>
          </a:p>
        </p:txBody>
      </p:sp>
    </p:spTree>
    <p:extLst>
      <p:ext uri="{BB962C8B-B14F-4D97-AF65-F5344CB8AC3E}">
        <p14:creationId xmlns:p14="http://schemas.microsoft.com/office/powerpoint/2010/main" val="337527600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400" dirty="0" smtClean="0">
                <a:sym typeface="Huawei Sans" panose="020C0503030203020204" pitchFamily="34" charset="0"/>
              </a:rPr>
              <a:t>SR is designed to forward data packets on a network using the source routing model. Compared with LDP and RSVP-TE, SR-MPLS simplifies the control plane of an MPLS network, enabling information such as labels to be carried only through IGP extensions. It provides higher scalability, freeing transit nodes from maintaining path information. The packet forwarding path can be controlled only by using the ingress. In addition, SR-MPLS can work with the centralized path computation module to flexibly and easily control and adjust paths, achieving smoother evolution to SDN.</a:t>
            </a:r>
          </a:p>
          <a:p>
            <a:r>
              <a:rPr lang="en-US" sz="1400" dirty="0" smtClean="0">
                <a:sym typeface="Huawei Sans" panose="020C0503030203020204" pitchFamily="34" charset="0"/>
              </a:rPr>
              <a:t>SR-MPLS supports three types of LSPs: SR-MPLS BE, SR-MPLS TE, and SR-MPLS Policy. SR-MPLS provides multiple detection and protection mechanisms for these different LSPs, such as TI-LFA FRR, </a:t>
            </a:r>
            <a:r>
              <a:rPr lang="en-US" sz="1400" dirty="0" err="1" smtClean="0">
                <a:sym typeface="Huawei Sans" panose="020C0503030203020204" pitchFamily="34" charset="0"/>
              </a:rPr>
              <a:t>anycast</a:t>
            </a:r>
            <a:r>
              <a:rPr lang="en-US" sz="1400" dirty="0" smtClean="0">
                <a:sym typeface="Huawei Sans" panose="020C0503030203020204" pitchFamily="34" charset="0"/>
              </a:rPr>
              <a:t> FRR, hot standby, VPN FRR, </a:t>
            </a:r>
            <a:r>
              <a:rPr lang="en-US" sz="1400" dirty="0" err="1" smtClean="0">
                <a:sym typeface="Huawei Sans" panose="020C0503030203020204" pitchFamily="34" charset="0"/>
              </a:rPr>
              <a:t>microloop</a:t>
            </a:r>
            <a:r>
              <a:rPr lang="en-US" sz="1400" dirty="0" smtClean="0">
                <a:sym typeface="Huawei Sans" panose="020C0503030203020204" pitchFamily="34" charset="0"/>
              </a:rPr>
              <a:t> avoidance, BFD, and SBFD.</a:t>
            </a:r>
          </a:p>
          <a:p>
            <a:r>
              <a:rPr lang="en-US" sz="1400" dirty="0" smtClean="0">
                <a:sym typeface="Huawei Sans" panose="020C0503030203020204" pitchFamily="34" charset="0"/>
              </a:rPr>
              <a:t>SR-MPLS supports both traditional and SDN networks, is compatible with existing devices, and supports multiple scenarios such as inter-AS interconnection. To facilitate understanding, this course provides examples for configuring SR-MPLS using commands. In the following courses, we will introduce how to use the controller to configure SR-MPLS.</a:t>
            </a:r>
            <a:endParaRPr lang="en-US" sz="1400" dirty="0">
              <a:sym typeface="Huawei Sans" panose="020C0503030203020204" pitchFamily="34" charset="0"/>
            </a:endParaRPr>
          </a:p>
        </p:txBody>
      </p:sp>
    </p:spTree>
    <p:extLst>
      <p:ext uri="{BB962C8B-B14F-4D97-AF65-F5344CB8AC3E}">
        <p14:creationId xmlns:p14="http://schemas.microsoft.com/office/powerpoint/2010/main" val="3773263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8152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Basic Concept: Segment</a:t>
            </a:r>
            <a:endParaRPr lang="en-US" dirty="0"/>
          </a:p>
        </p:txBody>
      </p:sp>
      <p:sp>
        <p:nvSpPr>
          <p:cNvPr id="2" name="矩形 1"/>
          <p:cNvSpPr/>
          <p:nvPr/>
        </p:nvSpPr>
        <p:spPr bwMode="gray">
          <a:xfrm>
            <a:off x="6845903" y="1260132"/>
            <a:ext cx="4643681" cy="399545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 segment represents an instruction to be executed by a node for a received data packet, and the instruction is encapsulated in the packet header.</a:t>
            </a:r>
          </a:p>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example:</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1: Forward the packet to R4 over the shortest path (ECMP supported).</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2: Forward the packet through GE0/0/2 of R4.</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3: Forward the packet to R8 over the shortest path.</a:t>
            </a:r>
          </a:p>
          <a:p>
            <a:pPr marL="302279" indent="-302279" defTabSz="914034" fontAlgn="ctr">
              <a:lnSpc>
                <a:spcPct val="140000"/>
              </a:lnSpc>
              <a:spcBef>
                <a:spcPts val="792"/>
              </a:spcBef>
              <a:buSzPct val="50000"/>
              <a:buFont typeface="Wingdings" panose="05000000000000000000" pitchFamily="2" charset="2"/>
              <a:buChar char="l"/>
            </a:pP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302279" indent="-302279" defTabSz="914034" fontAlgn="ctr">
              <a:lnSpc>
                <a:spcPct val="140000"/>
              </a:lnSpc>
              <a:spcBef>
                <a:spcPts val="792"/>
              </a:spcBef>
              <a:buSzPct val="50000"/>
              <a:buFont typeface="Wingdings" panose="05000000000000000000" pitchFamily="2" charset="2"/>
              <a:buChar char="l"/>
            </a:pP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51" name="组合 50"/>
          <p:cNvGrpSpPr/>
          <p:nvPr/>
        </p:nvGrpSpPr>
        <p:grpSpPr bwMode="gray">
          <a:xfrm rot="10800000">
            <a:off x="5085298" y="2838601"/>
            <a:ext cx="1032830" cy="1941018"/>
            <a:chOff x="4518703" y="2205748"/>
            <a:chExt cx="1512166" cy="2521312"/>
          </a:xfrm>
        </p:grpSpPr>
        <p:cxnSp>
          <p:nvCxnSpPr>
            <p:cNvPr id="52" name="直接连接符 51"/>
            <p:cNvCxnSpPr/>
            <p:nvPr/>
          </p:nvCxnSpPr>
          <p:spPr bwMode="gray">
            <a:xfrm rot="16200000" flipH="1">
              <a:off x="4644458" y="3340649"/>
              <a:ext cx="1260656" cy="1512166"/>
            </a:xfrm>
            <a:prstGeom prst="line">
              <a:avLst/>
            </a:prstGeom>
            <a:solidFill>
              <a:schemeClr val="bg1"/>
            </a:solidFill>
            <a:ln w="12700">
              <a:solidFill>
                <a:schemeClr val="bg1">
                  <a:lumMod val="75000"/>
                </a:schemeClr>
              </a:solidFill>
            </a:ln>
          </p:spPr>
        </p:cxnSp>
        <p:cxnSp>
          <p:nvCxnSpPr>
            <p:cNvPr id="53" name="直接连接符 52"/>
            <p:cNvCxnSpPr/>
            <p:nvPr/>
          </p:nvCxnSpPr>
          <p:spPr bwMode="gray">
            <a:xfrm rot="16200000">
              <a:off x="4644458" y="2079993"/>
              <a:ext cx="1260656" cy="1512166"/>
            </a:xfrm>
            <a:prstGeom prst="line">
              <a:avLst/>
            </a:prstGeom>
            <a:solidFill>
              <a:schemeClr val="bg1"/>
            </a:solidFill>
            <a:ln w="12700">
              <a:solidFill>
                <a:schemeClr val="bg1">
                  <a:lumMod val="75000"/>
                </a:schemeClr>
              </a:solidFill>
            </a:ln>
          </p:spPr>
        </p:cxnSp>
      </p:grpSp>
      <p:grpSp>
        <p:nvGrpSpPr>
          <p:cNvPr id="54" name="组合 53"/>
          <p:cNvGrpSpPr/>
          <p:nvPr/>
        </p:nvGrpSpPr>
        <p:grpSpPr bwMode="gray">
          <a:xfrm>
            <a:off x="730668" y="2833105"/>
            <a:ext cx="4358915" cy="1954367"/>
            <a:chOff x="1055163" y="3291162"/>
            <a:chExt cx="4358915" cy="1954367"/>
          </a:xfrm>
        </p:grpSpPr>
        <p:cxnSp>
          <p:nvCxnSpPr>
            <p:cNvPr id="55" name="直接连接符 54"/>
            <p:cNvCxnSpPr/>
            <p:nvPr/>
          </p:nvCxnSpPr>
          <p:spPr bwMode="gray">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bwMode="gray">
            <a:xfrm>
              <a:off x="1055163" y="3296658"/>
              <a:ext cx="1032830" cy="1941018"/>
              <a:chOff x="4518703" y="2205748"/>
              <a:chExt cx="1512166" cy="2521312"/>
            </a:xfrm>
          </p:grpSpPr>
          <p:cxnSp>
            <p:nvCxnSpPr>
              <p:cNvPr id="60" name="直接连接符 59"/>
              <p:cNvCxnSpPr/>
              <p:nvPr/>
            </p:nvCxnSpPr>
            <p:spPr bwMode="gray">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8" name="直接连接符 57"/>
            <p:cNvCxnSpPr/>
            <p:nvPr/>
          </p:nvCxnSpPr>
          <p:spPr bwMode="gray">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2" name="直接连接符 61"/>
          <p:cNvCxnSpPr/>
          <p:nvPr/>
        </p:nvCxnSpPr>
        <p:spPr bwMode="gray">
          <a:xfrm flipV="1">
            <a:off x="3555139" y="2838601"/>
            <a:ext cx="0" cy="1948871"/>
          </a:xfrm>
          <a:prstGeom prst="line">
            <a:avLst/>
          </a:prstGeom>
          <a:solidFill>
            <a:schemeClr val="bg1"/>
          </a:solidFill>
          <a:ln w="12700">
            <a:solidFill>
              <a:schemeClr val="bg1">
                <a:lumMod val="75000"/>
              </a:schemeClr>
            </a:solidFill>
          </a:ln>
        </p:spPr>
      </p:cxn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2913" y="3559929"/>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67120" y="2610903"/>
            <a:ext cx="540000" cy="442800"/>
          </a:xfrm>
          <a:prstGeom prst="rect">
            <a:avLst/>
          </a:prstGeom>
        </p:spPr>
      </p:pic>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67120" y="4508955"/>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93657" y="2610903"/>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93657" y="4508955"/>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85172" y="2610903"/>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85172" y="4508955"/>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6910" y="3559929"/>
            <a:ext cx="540000" cy="442800"/>
          </a:xfrm>
          <a:prstGeom prst="rect">
            <a:avLst/>
          </a:prstGeom>
        </p:spPr>
      </p:pic>
      <p:sp>
        <p:nvSpPr>
          <p:cNvPr id="71" name="任意多边形 70"/>
          <p:cNvSpPr/>
          <p:nvPr/>
        </p:nvSpPr>
        <p:spPr bwMode="gray">
          <a:xfrm>
            <a:off x="1105084" y="2791356"/>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flipV="1">
            <a:off x="1120888" y="3060307"/>
            <a:ext cx="2058329" cy="118826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2459165"/>
              <a:gd name="connsiteY0" fmla="*/ 65262 h 1229434"/>
              <a:gd name="connsiteX1" fmla="*/ 2459165 w 2459165"/>
              <a:gd name="connsiteY1" fmla="*/ 1229434 h 1229434"/>
              <a:gd name="connsiteX0" fmla="*/ 0 w 2459165"/>
              <a:gd name="connsiteY0" fmla="*/ 726671 h 1890843"/>
              <a:gd name="connsiteX1" fmla="*/ 2459165 w 2459165"/>
              <a:gd name="connsiteY1" fmla="*/ 1890843 h 1890843"/>
              <a:gd name="connsiteX0" fmla="*/ 0 w 2322005"/>
              <a:gd name="connsiteY0" fmla="*/ 694539 h 1918830"/>
              <a:gd name="connsiteX1" fmla="*/ 2322005 w 2322005"/>
              <a:gd name="connsiteY1" fmla="*/ 1918831 h 1918830"/>
              <a:gd name="connsiteX0" fmla="*/ 0 w 2464245"/>
              <a:gd name="connsiteY0" fmla="*/ 686619 h 1925941"/>
              <a:gd name="connsiteX1" fmla="*/ 2464245 w 2464245"/>
              <a:gd name="connsiteY1" fmla="*/ 1925941 h 1925941"/>
              <a:gd name="connsiteX0" fmla="*/ 0 w 2403032"/>
              <a:gd name="connsiteY0" fmla="*/ 706503 h 1908250"/>
              <a:gd name="connsiteX1" fmla="*/ 2403032 w 2403032"/>
              <a:gd name="connsiteY1" fmla="*/ 1908250 h 1908250"/>
              <a:gd name="connsiteX0" fmla="*/ 0 w 2403032"/>
              <a:gd name="connsiteY0" fmla="*/ 556078 h 1757825"/>
              <a:gd name="connsiteX1" fmla="*/ 2403032 w 2403032"/>
              <a:gd name="connsiteY1" fmla="*/ 1757825 h 1757825"/>
            </a:gdLst>
            <a:ahLst/>
            <a:cxnLst>
              <a:cxn ang="0">
                <a:pos x="connsiteX0" y="connsiteY0"/>
              </a:cxn>
              <a:cxn ang="0">
                <a:pos x="connsiteX1" y="connsiteY1"/>
              </a:cxn>
            </a:cxnLst>
            <a:rect l="l" t="t" r="r" b="b"/>
            <a:pathLst>
              <a:path w="2403032" h="1757825">
                <a:moveTo>
                  <a:pt x="0" y="556078"/>
                </a:moveTo>
                <a:cubicBezTo>
                  <a:pt x="373388" y="177084"/>
                  <a:pt x="532900" y="-947903"/>
                  <a:pt x="2403032" y="175782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bwMode="gray">
          <a:xfrm>
            <a:off x="3854850" y="2704255"/>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1609583" y="414746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5" name="椭圆 74"/>
          <p:cNvSpPr>
            <a:spLocks noChangeAspect="1"/>
          </p:cNvSpPr>
          <p:nvPr/>
        </p:nvSpPr>
        <p:spPr bwMode="gray">
          <a:xfrm>
            <a:off x="1430669" y="3275992"/>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6" name="椭圆 75"/>
          <p:cNvSpPr>
            <a:spLocks noChangeAspect="1"/>
          </p:cNvSpPr>
          <p:nvPr/>
        </p:nvSpPr>
        <p:spPr bwMode="gray">
          <a:xfrm>
            <a:off x="4023126" y="255887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1" name="椭圆 80"/>
          <p:cNvSpPr>
            <a:spLocks noChangeAspect="1"/>
          </p:cNvSpPr>
          <p:nvPr/>
        </p:nvSpPr>
        <p:spPr bwMode="gray">
          <a:xfrm>
            <a:off x="5456589" y="332038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2" name="文本框 81"/>
          <p:cNvSpPr txBox="1"/>
          <p:nvPr/>
        </p:nvSpPr>
        <p:spPr bwMode="gray">
          <a:xfrm>
            <a:off x="3348191" y="22795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83" name="文本框 82"/>
          <p:cNvSpPr txBox="1"/>
          <p:nvPr/>
        </p:nvSpPr>
        <p:spPr bwMode="gray">
          <a:xfrm>
            <a:off x="4845880" y="2279503"/>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84" name="文本框 83"/>
          <p:cNvSpPr txBox="1"/>
          <p:nvPr/>
        </p:nvSpPr>
        <p:spPr bwMode="gray">
          <a:xfrm>
            <a:off x="5902065" y="4043668"/>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85" name="文本框 84"/>
          <p:cNvSpPr txBox="1"/>
          <p:nvPr/>
        </p:nvSpPr>
        <p:spPr bwMode="gray">
          <a:xfrm>
            <a:off x="492080" y="4040536"/>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6" name="文本框 85"/>
          <p:cNvSpPr txBox="1"/>
          <p:nvPr/>
        </p:nvSpPr>
        <p:spPr bwMode="gray">
          <a:xfrm>
            <a:off x="1524872" y="227950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7" name="文本框 86"/>
          <p:cNvSpPr txBox="1"/>
          <p:nvPr/>
        </p:nvSpPr>
        <p:spPr bwMode="gray">
          <a:xfrm>
            <a:off x="1524872" y="4947814"/>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8" name="文本框 87"/>
          <p:cNvSpPr txBox="1"/>
          <p:nvPr/>
        </p:nvSpPr>
        <p:spPr bwMode="gray">
          <a:xfrm>
            <a:off x="3346899" y="4947814"/>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89" name="文本框 88"/>
          <p:cNvSpPr txBox="1"/>
          <p:nvPr/>
        </p:nvSpPr>
        <p:spPr bwMode="gray">
          <a:xfrm>
            <a:off x="4845880" y="4947814"/>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90" name="文本框 89"/>
          <p:cNvSpPr txBox="1"/>
          <p:nvPr/>
        </p:nvSpPr>
        <p:spPr bwMode="gray">
          <a:xfrm>
            <a:off x="3772991" y="2837350"/>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40"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1"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3"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4"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959342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Basic Concept: Segment ID</a:t>
            </a:r>
            <a:endParaRPr lang="en-US" dirty="0"/>
          </a:p>
        </p:txBody>
      </p:sp>
      <p:grpSp>
        <p:nvGrpSpPr>
          <p:cNvPr id="6" name="组合 5"/>
          <p:cNvGrpSpPr/>
          <p:nvPr/>
        </p:nvGrpSpPr>
        <p:grpSpPr bwMode="gray">
          <a:xfrm rot="10800000">
            <a:off x="5225301" y="2775470"/>
            <a:ext cx="1032830" cy="1941018"/>
            <a:chOff x="4518703" y="2205748"/>
            <a:chExt cx="1512166" cy="2521312"/>
          </a:xfrm>
        </p:grpSpPr>
        <p:cxnSp>
          <p:nvCxnSpPr>
            <p:cNvPr id="23" name="直接连接符 22"/>
            <p:cNvCxnSpPr/>
            <p:nvPr/>
          </p:nvCxnSpPr>
          <p:spPr bwMode="gray">
            <a:xfrm rot="16200000" flipH="1">
              <a:off x="4644458" y="3340649"/>
              <a:ext cx="1260656" cy="1512166"/>
            </a:xfrm>
            <a:prstGeom prst="line">
              <a:avLst/>
            </a:prstGeom>
            <a:solidFill>
              <a:schemeClr val="bg1"/>
            </a:solidFill>
            <a:ln w="12700">
              <a:solidFill>
                <a:schemeClr val="bg1">
                  <a:lumMod val="75000"/>
                </a:schemeClr>
              </a:solidFill>
            </a:ln>
          </p:spPr>
        </p:cxnSp>
        <p:cxnSp>
          <p:nvCxnSpPr>
            <p:cNvPr id="24" name="直接连接符 23"/>
            <p:cNvCxnSpPr/>
            <p:nvPr/>
          </p:nvCxnSpPr>
          <p:spPr bwMode="gray">
            <a:xfrm rot="16200000">
              <a:off x="4644458" y="2079993"/>
              <a:ext cx="1260656" cy="1512166"/>
            </a:xfrm>
            <a:prstGeom prst="line">
              <a:avLst/>
            </a:prstGeom>
            <a:solidFill>
              <a:schemeClr val="bg1"/>
            </a:solidFill>
            <a:ln w="12700">
              <a:solidFill>
                <a:schemeClr val="bg1">
                  <a:lumMod val="75000"/>
                </a:schemeClr>
              </a:solidFill>
            </a:ln>
          </p:spPr>
        </p:cxnSp>
      </p:grpSp>
      <p:grpSp>
        <p:nvGrpSpPr>
          <p:cNvPr id="4" name="组合 3"/>
          <p:cNvGrpSpPr/>
          <p:nvPr/>
        </p:nvGrpSpPr>
        <p:grpSpPr bwMode="gray">
          <a:xfrm>
            <a:off x="870671" y="2769974"/>
            <a:ext cx="4358915" cy="1954367"/>
            <a:chOff x="1055163" y="3291162"/>
            <a:chExt cx="4358915" cy="1954367"/>
          </a:xfrm>
        </p:grpSpPr>
        <p:cxnSp>
          <p:nvCxnSpPr>
            <p:cNvPr id="7" name="直接连接符 6"/>
            <p:cNvCxnSpPr/>
            <p:nvPr/>
          </p:nvCxnSpPr>
          <p:spPr bwMode="gray">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1055163" y="3296658"/>
              <a:ext cx="1032830" cy="1941018"/>
              <a:chOff x="4518703" y="2205748"/>
              <a:chExt cx="1512166" cy="2521312"/>
            </a:xfrm>
          </p:grpSpPr>
          <p:cxnSp>
            <p:nvCxnSpPr>
              <p:cNvPr id="21" name="直接连接符 20"/>
              <p:cNvCxnSpPr/>
              <p:nvPr/>
            </p:nvCxnSpPr>
            <p:spPr bwMode="gray">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bwMode="gray">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bwMode="gray">
          <a:xfrm flipV="1">
            <a:off x="3695142" y="2775470"/>
            <a:ext cx="0" cy="1948871"/>
          </a:xfrm>
          <a:prstGeom prst="line">
            <a:avLst/>
          </a:prstGeom>
          <a:solidFill>
            <a:schemeClr val="bg1"/>
          </a:solidFill>
          <a:ln w="12700">
            <a:solidFill>
              <a:schemeClr val="bg1">
                <a:lumMod val="75000"/>
              </a:schemeClr>
            </a:solidFill>
          </a:ln>
        </p:spPr>
      </p:cxn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2916" y="3496798"/>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07123" y="2547772"/>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07123" y="4445824"/>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33660" y="2547772"/>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33660" y="4445824"/>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25175" y="2547772"/>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25175" y="4445824"/>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76913" y="3496798"/>
            <a:ext cx="540000" cy="442800"/>
          </a:xfrm>
          <a:prstGeom prst="rect">
            <a:avLst/>
          </a:prstGeom>
        </p:spPr>
      </p:pic>
      <p:sp>
        <p:nvSpPr>
          <p:cNvPr id="2" name="矩形 1"/>
          <p:cNvSpPr/>
          <p:nvPr/>
        </p:nvSpPr>
        <p:spPr bwMode="gray">
          <a:xfrm>
            <a:off x="6779458" y="944563"/>
            <a:ext cx="4906295" cy="52562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Segment IDs (SIDs) identify segments. The SID format depends on the specific technical implementation. For example, SIDs can be MPLS labels, indexes in an MPLS label space, or IPv6 addresses.</a:t>
            </a:r>
          </a:p>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 segment list is an ordered list of one or more SIDs.</a:t>
            </a:r>
          </a:p>
          <a:p>
            <a:pPr marL="302279" indent="-302279" defTabSz="914034" fontAlgn="ctr">
              <a:lnSpc>
                <a:spcPct val="140000"/>
              </a:lnSpc>
              <a:spcBef>
                <a:spcPts val="792"/>
              </a:spcBef>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For example:</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1 (400): Forward the packet to R4 over the shortest path (ECMP supported).</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2 (1046): Forward the packet through GE0/0/2 of R4.</a:t>
            </a:r>
          </a:p>
          <a:p>
            <a:pPr marL="654938" lvl="1" indent="-251899" defTabSz="914034" fontAlgn="ctr">
              <a:lnSpc>
                <a:spcPct val="140000"/>
              </a:lnSpc>
              <a:spcBef>
                <a:spcPts val="720"/>
              </a:spcBef>
              <a:buSzPct val="50000"/>
              <a:buFont typeface="Wingdings" panose="05000000000000000000" pitchFamily="2" charset="2"/>
              <a:buChar char="p"/>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Instruction 3 (800): Forward the packet to R8 over the shortest path (ECMP supported).</a:t>
            </a:r>
          </a:p>
        </p:txBody>
      </p:sp>
      <p:sp>
        <p:nvSpPr>
          <p:cNvPr id="33" name="任意多边形 32"/>
          <p:cNvSpPr/>
          <p:nvPr/>
        </p:nvSpPr>
        <p:spPr bwMode="gray">
          <a:xfrm>
            <a:off x="1245087" y="2728225"/>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bwMode="gray">
          <a:xfrm flipV="1">
            <a:off x="1260891" y="2997176"/>
            <a:ext cx="2058329" cy="118826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2459165"/>
              <a:gd name="connsiteY0" fmla="*/ 65262 h 1229434"/>
              <a:gd name="connsiteX1" fmla="*/ 2459165 w 2459165"/>
              <a:gd name="connsiteY1" fmla="*/ 1229434 h 1229434"/>
              <a:gd name="connsiteX0" fmla="*/ 0 w 2459165"/>
              <a:gd name="connsiteY0" fmla="*/ 726671 h 1890843"/>
              <a:gd name="connsiteX1" fmla="*/ 2459165 w 2459165"/>
              <a:gd name="connsiteY1" fmla="*/ 1890843 h 1890843"/>
              <a:gd name="connsiteX0" fmla="*/ 0 w 2322005"/>
              <a:gd name="connsiteY0" fmla="*/ 694539 h 1918830"/>
              <a:gd name="connsiteX1" fmla="*/ 2322005 w 2322005"/>
              <a:gd name="connsiteY1" fmla="*/ 1918831 h 1918830"/>
              <a:gd name="connsiteX0" fmla="*/ 0 w 2464245"/>
              <a:gd name="connsiteY0" fmla="*/ 686619 h 1925941"/>
              <a:gd name="connsiteX1" fmla="*/ 2464245 w 2464245"/>
              <a:gd name="connsiteY1" fmla="*/ 1925941 h 1925941"/>
              <a:gd name="connsiteX0" fmla="*/ 0 w 2403032"/>
              <a:gd name="connsiteY0" fmla="*/ 706503 h 1908250"/>
              <a:gd name="connsiteX1" fmla="*/ 2403032 w 2403032"/>
              <a:gd name="connsiteY1" fmla="*/ 1908250 h 1908250"/>
              <a:gd name="connsiteX0" fmla="*/ 0 w 2403032"/>
              <a:gd name="connsiteY0" fmla="*/ 556078 h 1757825"/>
              <a:gd name="connsiteX1" fmla="*/ 2403032 w 2403032"/>
              <a:gd name="connsiteY1" fmla="*/ 1757825 h 1757825"/>
            </a:gdLst>
            <a:ahLst/>
            <a:cxnLst>
              <a:cxn ang="0">
                <a:pos x="connsiteX0" y="connsiteY0"/>
              </a:cxn>
              <a:cxn ang="0">
                <a:pos x="connsiteX1" y="connsiteY1"/>
              </a:cxn>
            </a:cxnLst>
            <a:rect l="l" t="t" r="r" b="b"/>
            <a:pathLst>
              <a:path w="2403032" h="1757825">
                <a:moveTo>
                  <a:pt x="0" y="556078"/>
                </a:moveTo>
                <a:cubicBezTo>
                  <a:pt x="373388" y="177084"/>
                  <a:pt x="532900" y="-947903"/>
                  <a:pt x="2403032" y="175782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bwMode="gray">
          <a:xfrm>
            <a:off x="3994853" y="2641124"/>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bwMode="gray">
          <a:xfrm>
            <a:off x="1749586" y="408433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7" name="椭圆 36"/>
          <p:cNvSpPr>
            <a:spLocks noChangeAspect="1"/>
          </p:cNvSpPr>
          <p:nvPr/>
        </p:nvSpPr>
        <p:spPr bwMode="gray">
          <a:xfrm>
            <a:off x="1570672" y="321286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1" name="椭圆 40"/>
          <p:cNvSpPr>
            <a:spLocks noChangeAspect="1"/>
          </p:cNvSpPr>
          <p:nvPr/>
        </p:nvSpPr>
        <p:spPr bwMode="gray">
          <a:xfrm>
            <a:off x="4163129" y="249574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44" name="矩形 43"/>
          <p:cNvSpPr/>
          <p:nvPr/>
        </p:nvSpPr>
        <p:spPr bwMode="gray">
          <a:xfrm>
            <a:off x="3440607" y="1899662"/>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5" name="矩形 44"/>
          <p:cNvSpPr/>
          <p:nvPr/>
        </p:nvSpPr>
        <p:spPr bwMode="gray">
          <a:xfrm>
            <a:off x="3911416" y="3025459"/>
            <a:ext cx="659155" cy="338554"/>
          </a:xfrm>
          <a:prstGeom prst="rect">
            <a:avLst/>
          </a:prstGeom>
        </p:spPr>
        <p:txBody>
          <a:bodyPr wrap="square">
            <a:noAutofit/>
          </a:bodyPr>
          <a:lstStyle/>
          <a:p>
            <a:pPr fontAlgn="ctr"/>
            <a:r>
              <a:rPr lang="en-US" sz="16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cxnSp>
        <p:nvCxnSpPr>
          <p:cNvPr id="25" name="直接箭头连接符 24"/>
          <p:cNvCxnSpPr/>
          <p:nvPr/>
        </p:nvCxnSpPr>
        <p:spPr bwMode="gray">
          <a:xfrm>
            <a:off x="4014745" y="3035007"/>
            <a:ext cx="823337" cy="0"/>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42"/>
          <p:cNvSpPr/>
          <p:nvPr/>
        </p:nvSpPr>
        <p:spPr bwMode="gray">
          <a:xfrm>
            <a:off x="5974080" y="4228860"/>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sp>
        <p:nvSpPr>
          <p:cNvPr id="47" name="椭圆 46"/>
          <p:cNvSpPr>
            <a:spLocks noChangeAspect="1"/>
          </p:cNvSpPr>
          <p:nvPr/>
        </p:nvSpPr>
        <p:spPr bwMode="gray">
          <a:xfrm>
            <a:off x="5596592" y="325725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8" name="文本框 47"/>
          <p:cNvSpPr txBox="1"/>
          <p:nvPr/>
        </p:nvSpPr>
        <p:spPr bwMode="gray">
          <a:xfrm>
            <a:off x="3488194" y="221637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9" name="文本框 48"/>
          <p:cNvSpPr txBox="1"/>
          <p:nvPr/>
        </p:nvSpPr>
        <p:spPr bwMode="gray">
          <a:xfrm>
            <a:off x="4985883" y="221637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50" name="文本框 49"/>
          <p:cNvSpPr txBox="1"/>
          <p:nvPr/>
        </p:nvSpPr>
        <p:spPr bwMode="gray">
          <a:xfrm>
            <a:off x="6042068" y="398053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51" name="文本框 50"/>
          <p:cNvSpPr txBox="1"/>
          <p:nvPr/>
        </p:nvSpPr>
        <p:spPr bwMode="gray">
          <a:xfrm>
            <a:off x="632083" y="397740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2" name="文本框 51"/>
          <p:cNvSpPr txBox="1"/>
          <p:nvPr/>
        </p:nvSpPr>
        <p:spPr bwMode="gray">
          <a:xfrm>
            <a:off x="1664875" y="221637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3" name="文本框 52"/>
          <p:cNvSpPr txBox="1"/>
          <p:nvPr/>
        </p:nvSpPr>
        <p:spPr bwMode="gray">
          <a:xfrm>
            <a:off x="1664875" y="48846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4" name="文本框 53"/>
          <p:cNvSpPr txBox="1"/>
          <p:nvPr/>
        </p:nvSpPr>
        <p:spPr bwMode="gray">
          <a:xfrm>
            <a:off x="3486902" y="48846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5" name="文本框 54"/>
          <p:cNvSpPr txBox="1"/>
          <p:nvPr/>
        </p:nvSpPr>
        <p:spPr bwMode="gray">
          <a:xfrm>
            <a:off x="4985883" y="48846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56" name="文本框 55"/>
          <p:cNvSpPr txBox="1"/>
          <p:nvPr/>
        </p:nvSpPr>
        <p:spPr bwMode="gray">
          <a:xfrm>
            <a:off x="3912994" y="2774219"/>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61"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62"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64"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65"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19914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 Source Routing</a:t>
            </a:r>
            <a:endParaRPr lang="en-US" dirty="0"/>
          </a:p>
        </p:txBody>
      </p:sp>
      <p:grpSp>
        <p:nvGrpSpPr>
          <p:cNvPr id="3" name="组合 2"/>
          <p:cNvGrpSpPr/>
          <p:nvPr/>
        </p:nvGrpSpPr>
        <p:grpSpPr bwMode="gray">
          <a:xfrm rot="10800000">
            <a:off x="5383126" y="2725870"/>
            <a:ext cx="1032830" cy="1941018"/>
            <a:chOff x="4518703" y="2205748"/>
            <a:chExt cx="1512166" cy="2521312"/>
          </a:xfrm>
        </p:grpSpPr>
        <p:cxnSp>
          <p:nvCxnSpPr>
            <p:cNvPr id="4" name="直接连接符 3"/>
            <p:cNvCxnSpPr/>
            <p:nvPr/>
          </p:nvCxnSpPr>
          <p:spPr bwMode="gray">
            <a:xfrm rot="16200000" flipH="1">
              <a:off x="4644458" y="3340649"/>
              <a:ext cx="1260656" cy="1512166"/>
            </a:xfrm>
            <a:prstGeom prst="line">
              <a:avLst/>
            </a:prstGeom>
            <a:solidFill>
              <a:schemeClr val="bg1"/>
            </a:solidFill>
            <a:ln w="12700">
              <a:solidFill>
                <a:schemeClr val="bg1">
                  <a:lumMod val="75000"/>
                </a:schemeClr>
              </a:solidFill>
            </a:ln>
          </p:spPr>
        </p:cxnSp>
        <p:cxnSp>
          <p:nvCxnSpPr>
            <p:cNvPr id="5" name="直接连接符 4"/>
            <p:cNvCxnSpPr/>
            <p:nvPr/>
          </p:nvCxnSpPr>
          <p:spPr bwMode="gray">
            <a:xfrm rot="16200000">
              <a:off x="4644458" y="2079993"/>
              <a:ext cx="1260656" cy="1512166"/>
            </a:xfrm>
            <a:prstGeom prst="line">
              <a:avLst/>
            </a:prstGeom>
            <a:solidFill>
              <a:schemeClr val="bg1"/>
            </a:solidFill>
            <a:ln w="12700">
              <a:solidFill>
                <a:schemeClr val="bg1">
                  <a:lumMod val="75000"/>
                </a:schemeClr>
              </a:solidFill>
            </a:ln>
          </p:spPr>
        </p:cxnSp>
      </p:grpSp>
      <p:grpSp>
        <p:nvGrpSpPr>
          <p:cNvPr id="6" name="组合 5"/>
          <p:cNvGrpSpPr/>
          <p:nvPr/>
        </p:nvGrpSpPr>
        <p:grpSpPr bwMode="gray">
          <a:xfrm>
            <a:off x="1028496" y="2720374"/>
            <a:ext cx="4358915" cy="1954367"/>
            <a:chOff x="1055163" y="3291162"/>
            <a:chExt cx="4358915" cy="1954367"/>
          </a:xfrm>
        </p:grpSpPr>
        <p:cxnSp>
          <p:nvCxnSpPr>
            <p:cNvPr id="7" name="直接连接符 6"/>
            <p:cNvCxnSpPr/>
            <p:nvPr/>
          </p:nvCxnSpPr>
          <p:spPr bwMode="gray">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1055163" y="3296658"/>
              <a:ext cx="1032830" cy="1941018"/>
              <a:chOff x="4518703" y="2205748"/>
              <a:chExt cx="1512166" cy="2521312"/>
            </a:xfrm>
          </p:grpSpPr>
          <p:cxnSp>
            <p:nvCxnSpPr>
              <p:cNvPr id="12" name="直接连接符 11"/>
              <p:cNvCxnSpPr/>
              <p:nvPr/>
            </p:nvCxnSpPr>
            <p:spPr bwMode="gray">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bwMode="gray">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bwMode="gray">
          <a:xfrm flipV="1">
            <a:off x="3852967" y="2725870"/>
            <a:ext cx="0" cy="1948871"/>
          </a:xfrm>
          <a:prstGeom prst="line">
            <a:avLst/>
          </a:prstGeom>
          <a:solidFill>
            <a:schemeClr val="bg1"/>
          </a:solidFill>
          <a:ln w="12700">
            <a:solidFill>
              <a:schemeClr val="bg1">
                <a:lumMod val="75000"/>
              </a:schemeClr>
            </a:solidFill>
          </a:ln>
        </p:spPr>
      </p:cxn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0741" y="3447198"/>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4948" y="2498172"/>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4948" y="4396224"/>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91485" y="2498172"/>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91485" y="4396224"/>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83000" y="2498172"/>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83000" y="4396224"/>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4738" y="3447198"/>
            <a:ext cx="540000" cy="442800"/>
          </a:xfrm>
          <a:prstGeom prst="rect">
            <a:avLst/>
          </a:prstGeom>
        </p:spPr>
      </p:pic>
      <p:sp>
        <p:nvSpPr>
          <p:cNvPr id="23" name="任意多边形 22"/>
          <p:cNvSpPr/>
          <p:nvPr/>
        </p:nvSpPr>
        <p:spPr bwMode="gray">
          <a:xfrm>
            <a:off x="1402912" y="2678625"/>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flipV="1">
            <a:off x="1418716" y="2947576"/>
            <a:ext cx="2058329" cy="118826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2459165"/>
              <a:gd name="connsiteY0" fmla="*/ 65262 h 1229434"/>
              <a:gd name="connsiteX1" fmla="*/ 2459165 w 2459165"/>
              <a:gd name="connsiteY1" fmla="*/ 1229434 h 1229434"/>
              <a:gd name="connsiteX0" fmla="*/ 0 w 2459165"/>
              <a:gd name="connsiteY0" fmla="*/ 726671 h 1890843"/>
              <a:gd name="connsiteX1" fmla="*/ 2459165 w 2459165"/>
              <a:gd name="connsiteY1" fmla="*/ 1890843 h 1890843"/>
              <a:gd name="connsiteX0" fmla="*/ 0 w 2322005"/>
              <a:gd name="connsiteY0" fmla="*/ 694539 h 1918830"/>
              <a:gd name="connsiteX1" fmla="*/ 2322005 w 2322005"/>
              <a:gd name="connsiteY1" fmla="*/ 1918831 h 1918830"/>
              <a:gd name="connsiteX0" fmla="*/ 0 w 2464245"/>
              <a:gd name="connsiteY0" fmla="*/ 686619 h 1925941"/>
              <a:gd name="connsiteX1" fmla="*/ 2464245 w 2464245"/>
              <a:gd name="connsiteY1" fmla="*/ 1925941 h 1925941"/>
              <a:gd name="connsiteX0" fmla="*/ 0 w 2403032"/>
              <a:gd name="connsiteY0" fmla="*/ 706503 h 1908250"/>
              <a:gd name="connsiteX1" fmla="*/ 2403032 w 2403032"/>
              <a:gd name="connsiteY1" fmla="*/ 1908250 h 1908250"/>
              <a:gd name="connsiteX0" fmla="*/ 0 w 2403032"/>
              <a:gd name="connsiteY0" fmla="*/ 556078 h 1757825"/>
              <a:gd name="connsiteX1" fmla="*/ 2403032 w 2403032"/>
              <a:gd name="connsiteY1" fmla="*/ 1757825 h 1757825"/>
            </a:gdLst>
            <a:ahLst/>
            <a:cxnLst>
              <a:cxn ang="0">
                <a:pos x="connsiteX0" y="connsiteY0"/>
              </a:cxn>
              <a:cxn ang="0">
                <a:pos x="connsiteX1" y="connsiteY1"/>
              </a:cxn>
            </a:cxnLst>
            <a:rect l="l" t="t" r="r" b="b"/>
            <a:pathLst>
              <a:path w="2403032" h="1757825">
                <a:moveTo>
                  <a:pt x="0" y="556078"/>
                </a:moveTo>
                <a:cubicBezTo>
                  <a:pt x="373388" y="177084"/>
                  <a:pt x="532900" y="-947903"/>
                  <a:pt x="2403032" y="175782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bwMode="gray">
          <a:xfrm>
            <a:off x="4152678" y="2591524"/>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1907411" y="403473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7" name="椭圆 26"/>
          <p:cNvSpPr>
            <a:spLocks noChangeAspect="1"/>
          </p:cNvSpPr>
          <p:nvPr/>
        </p:nvSpPr>
        <p:spPr bwMode="gray">
          <a:xfrm>
            <a:off x="1728497" y="316326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8" name="椭圆 27"/>
          <p:cNvSpPr>
            <a:spLocks noChangeAspect="1"/>
          </p:cNvSpPr>
          <p:nvPr/>
        </p:nvSpPr>
        <p:spPr bwMode="gray">
          <a:xfrm>
            <a:off x="4320954" y="2446145"/>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9" name="矩形 28"/>
          <p:cNvSpPr/>
          <p:nvPr/>
        </p:nvSpPr>
        <p:spPr bwMode="gray">
          <a:xfrm>
            <a:off x="3598432" y="1850062"/>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30" name="矩形 29"/>
          <p:cNvSpPr/>
          <p:nvPr/>
        </p:nvSpPr>
        <p:spPr bwMode="gray">
          <a:xfrm>
            <a:off x="4069241" y="2975859"/>
            <a:ext cx="659155" cy="338554"/>
          </a:xfrm>
          <a:prstGeom prst="rect">
            <a:avLst/>
          </a:prstGeom>
        </p:spPr>
        <p:txBody>
          <a:bodyPr wrap="square">
            <a:noAutofit/>
          </a:bodyPr>
          <a:lstStyle/>
          <a:p>
            <a:pPr fontAlgn="ctr"/>
            <a:r>
              <a:rPr lang="en-US" sz="1600" b="1"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cxnSp>
        <p:nvCxnSpPr>
          <p:cNvPr id="31" name="直接箭头连接符 30"/>
          <p:cNvCxnSpPr/>
          <p:nvPr/>
        </p:nvCxnSpPr>
        <p:spPr bwMode="gray">
          <a:xfrm>
            <a:off x="4172570" y="2985407"/>
            <a:ext cx="823337" cy="0"/>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bwMode="gray">
          <a:xfrm>
            <a:off x="6131905" y="4179260"/>
            <a:ext cx="540533" cy="338554"/>
          </a:xfrm>
          <a:prstGeom prst="rect">
            <a:avLst/>
          </a:prstGeom>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sp>
        <p:nvSpPr>
          <p:cNvPr id="33" name="椭圆 32"/>
          <p:cNvSpPr>
            <a:spLocks noChangeAspect="1"/>
          </p:cNvSpPr>
          <p:nvPr/>
        </p:nvSpPr>
        <p:spPr bwMode="gray">
          <a:xfrm>
            <a:off x="5754417" y="320765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4" name="文本框 33"/>
          <p:cNvSpPr txBox="1"/>
          <p:nvPr/>
        </p:nvSpPr>
        <p:spPr bwMode="gray">
          <a:xfrm>
            <a:off x="3646019" y="216677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5" name="文本框 34"/>
          <p:cNvSpPr txBox="1"/>
          <p:nvPr/>
        </p:nvSpPr>
        <p:spPr bwMode="gray">
          <a:xfrm>
            <a:off x="5143708" y="216677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6" name="文本框 35"/>
          <p:cNvSpPr txBox="1"/>
          <p:nvPr/>
        </p:nvSpPr>
        <p:spPr bwMode="gray">
          <a:xfrm>
            <a:off x="6199893" y="393093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37" name="文本框 36"/>
          <p:cNvSpPr txBox="1"/>
          <p:nvPr/>
        </p:nvSpPr>
        <p:spPr bwMode="gray">
          <a:xfrm>
            <a:off x="789908" y="3927805"/>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8" name="文本框 37"/>
          <p:cNvSpPr txBox="1"/>
          <p:nvPr/>
        </p:nvSpPr>
        <p:spPr bwMode="gray">
          <a:xfrm>
            <a:off x="1822700" y="216677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9" name="文本框 38"/>
          <p:cNvSpPr txBox="1"/>
          <p:nvPr/>
        </p:nvSpPr>
        <p:spPr bwMode="gray">
          <a:xfrm>
            <a:off x="1822700" y="48350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40" name="文本框 39"/>
          <p:cNvSpPr txBox="1"/>
          <p:nvPr/>
        </p:nvSpPr>
        <p:spPr bwMode="gray">
          <a:xfrm>
            <a:off x="3644727" y="48350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41" name="文本框 40"/>
          <p:cNvSpPr txBox="1"/>
          <p:nvPr/>
        </p:nvSpPr>
        <p:spPr bwMode="gray">
          <a:xfrm>
            <a:off x="5143708" y="4835083"/>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42" name="文本框 41"/>
          <p:cNvSpPr txBox="1"/>
          <p:nvPr/>
        </p:nvSpPr>
        <p:spPr bwMode="gray">
          <a:xfrm>
            <a:off x="4070819" y="2724619"/>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43" name="矩形 42"/>
          <p:cNvSpPr/>
          <p:nvPr/>
        </p:nvSpPr>
        <p:spPr bwMode="gray">
          <a:xfrm>
            <a:off x="717890" y="2245905"/>
            <a:ext cx="582046"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4" name="矩形 43"/>
          <p:cNvSpPr/>
          <p:nvPr/>
        </p:nvSpPr>
        <p:spPr bwMode="gray">
          <a:xfrm>
            <a:off x="717890" y="2462265"/>
            <a:ext cx="582046" cy="215444"/>
          </a:xfrm>
          <a:prstGeom prst="rect">
            <a:avLst/>
          </a:prstGeom>
          <a:solidFill>
            <a:srgbClr val="92D050"/>
          </a:solidFill>
          <a:ln w="19050">
            <a:solidFill>
              <a:srgbClr val="92D050"/>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sp>
        <p:nvSpPr>
          <p:cNvPr id="45" name="矩形 44"/>
          <p:cNvSpPr/>
          <p:nvPr/>
        </p:nvSpPr>
        <p:spPr bwMode="gray">
          <a:xfrm>
            <a:off x="717890" y="2678625"/>
            <a:ext cx="582046"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cxnSp>
        <p:nvCxnSpPr>
          <p:cNvPr id="47" name="直接箭头连接符 46"/>
          <p:cNvCxnSpPr/>
          <p:nvPr/>
        </p:nvCxnSpPr>
        <p:spPr bwMode="gray">
          <a:xfrm>
            <a:off x="986162" y="2940972"/>
            <a:ext cx="0" cy="508634"/>
          </a:xfrm>
          <a:prstGeom prst="straightConnector1">
            <a:avLst/>
          </a:prstGeom>
          <a:ln w="76200">
            <a:solidFill>
              <a:srgbClr val="C00000">
                <a:alpha val="45000"/>
              </a:srgbClr>
            </a:solidFill>
            <a:tailEnd type="triangle"/>
          </a:ln>
        </p:spPr>
        <p:style>
          <a:lnRef idx="1">
            <a:schemeClr val="accent1"/>
          </a:lnRef>
          <a:fillRef idx="0">
            <a:schemeClr val="accent1"/>
          </a:fillRef>
          <a:effectRef idx="0">
            <a:schemeClr val="accent1"/>
          </a:effectRef>
          <a:fontRef idx="minor">
            <a:schemeClr val="tx1"/>
          </a:fontRef>
        </p:style>
      </p:cxnSp>
      <p:sp>
        <p:nvSpPr>
          <p:cNvPr id="48" name="矩形 47"/>
          <p:cNvSpPr/>
          <p:nvPr/>
        </p:nvSpPr>
        <p:spPr bwMode="gray">
          <a:xfrm>
            <a:off x="7094612" y="2667546"/>
            <a:ext cx="4405621" cy="1710512"/>
          </a:xfrm>
          <a:prstGeom prst="rect">
            <a:avLst/>
          </a:prstGeom>
        </p:spPr>
        <p:txBody>
          <a:bodyPr wrap="square">
            <a:noAutofit/>
          </a:bodyPr>
          <a:lstStyle/>
          <a:p>
            <a:pPr marL="302279" indent="-302279" defTabSz="914034" fontAlgn="ctr">
              <a:lnSpc>
                <a:spcPct val="140000"/>
              </a:lnSpc>
              <a:spcBef>
                <a:spcPts val="792"/>
              </a:spcBef>
              <a:spcAft>
                <a:spcPts val="600"/>
              </a:spcAft>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Source routing: The source node selects a forwarding path and encapsulates an ordered segment list into a packet. After receiving the packet, other nodes forward it based on the segment list information.</a:t>
            </a:r>
          </a:p>
        </p:txBody>
      </p:sp>
      <p:sp>
        <p:nvSpPr>
          <p:cNvPr id="54"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5"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7"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197879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 Segment Classification</a:t>
            </a:r>
            <a:endParaRPr lang="en-US" dirty="0"/>
          </a:p>
        </p:txBody>
      </p:sp>
      <p:cxnSp>
        <p:nvCxnSpPr>
          <p:cNvPr id="70" name="直接箭头连接符 69"/>
          <p:cNvCxnSpPr/>
          <p:nvPr/>
        </p:nvCxnSpPr>
        <p:spPr bwMode="gray">
          <a:xfrm flipH="1">
            <a:off x="4581819" y="2732822"/>
            <a:ext cx="99321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1" name="圆角矩形 70"/>
          <p:cNvSpPr/>
          <p:nvPr/>
        </p:nvSpPr>
        <p:spPr bwMode="gray">
          <a:xfrm>
            <a:off x="4944478" y="2838820"/>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1001</a:t>
            </a:r>
          </a:p>
        </p:txBody>
      </p:sp>
      <p:cxnSp>
        <p:nvCxnSpPr>
          <p:cNvPr id="72" name="直接箭头连接符 71"/>
          <p:cNvCxnSpPr/>
          <p:nvPr/>
        </p:nvCxnSpPr>
        <p:spPr bwMode="gray">
          <a:xfrm>
            <a:off x="6329061" y="2732822"/>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5" name="圆角矩形 74"/>
          <p:cNvSpPr/>
          <p:nvPr/>
        </p:nvSpPr>
        <p:spPr bwMode="gray">
          <a:xfrm>
            <a:off x="6360806" y="2838820"/>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graphicFrame>
        <p:nvGraphicFramePr>
          <p:cNvPr id="78" name="表格 77"/>
          <p:cNvGraphicFramePr>
            <a:graphicFrameLocks noGrp="1"/>
          </p:cNvGraphicFramePr>
          <p:nvPr>
            <p:extLst>
              <p:ext uri="{D42A27DB-BD31-4B8C-83A1-F6EECF244321}">
                <p14:modId xmlns:p14="http://schemas.microsoft.com/office/powerpoint/2010/main" val="1635369557"/>
              </p:ext>
            </p:extLst>
          </p:nvPr>
        </p:nvGraphicFramePr>
        <p:xfrm>
          <a:off x="1435053" y="3349202"/>
          <a:ext cx="9108142" cy="2103120"/>
        </p:xfrm>
        <a:graphic>
          <a:graphicData uri="http://schemas.openxmlformats.org/drawingml/2006/table">
            <a:tbl>
              <a:tblPr firstRow="1" bandRow="1">
                <a:tableStyleId>{5940675A-B579-460E-94D1-54222C63F5DA}</a:tableStyleId>
              </a:tblPr>
              <a:tblGrid>
                <a:gridCol w="2194267">
                  <a:extLst>
                    <a:ext uri="{9D8B030D-6E8A-4147-A177-3AD203B41FA5}">
                      <a16:colId xmlns:a16="http://schemas.microsoft.com/office/drawing/2014/main" xmlns="" val="20000"/>
                    </a:ext>
                  </a:extLst>
                </a:gridCol>
                <a:gridCol w="6913875">
                  <a:extLst>
                    <a:ext uri="{9D8B030D-6E8A-4147-A177-3AD203B41FA5}">
                      <a16:colId xmlns:a16="http://schemas.microsoft.com/office/drawing/2014/main" xmlns="" val="20001"/>
                    </a:ext>
                  </a:extLst>
                </a:gridCol>
              </a:tblGrid>
              <a:tr h="226186">
                <a:tc>
                  <a:txBody>
                    <a:bodyPr/>
                    <a:lstStyle/>
                    <a:p>
                      <a:pPr algn="ctr" fontAlgn="ctr">
                        <a:lnSpc>
                          <a:spcPct val="10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Category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706445">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 segment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Identifies the prefix of a destination address on a network.</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Generation mode: manual configuration</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 segments are propagated to other devices through an IGP. They are visible to and effective on all the devices.</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Node segments are special prefix segments.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76310">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Adjacency segment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Identifies an adjacency on a network.</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Generation mode: dynamic allocation by the ingress through a protocol</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Adjacency segments are propagated to other devices through an IGP. They are visible to all the devices but effective only on the local device.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pSp>
        <p:nvGrpSpPr>
          <p:cNvPr id="79" name="组合 78"/>
          <p:cNvGrpSpPr/>
          <p:nvPr/>
        </p:nvGrpSpPr>
        <p:grpSpPr bwMode="gray">
          <a:xfrm>
            <a:off x="3148982" y="2036981"/>
            <a:ext cx="492363" cy="473566"/>
            <a:chOff x="3769575" y="2816233"/>
            <a:chExt cx="959475" cy="2029316"/>
          </a:xfrm>
        </p:grpSpPr>
        <p:cxnSp>
          <p:nvCxnSpPr>
            <p:cNvPr id="80" name="直接连接符 79"/>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bwMode="gray">
          <a:xfrm>
            <a:off x="5720062" y="2036981"/>
            <a:ext cx="492363" cy="473566"/>
            <a:chOff x="3769575" y="2816233"/>
            <a:chExt cx="959475" cy="2029316"/>
          </a:xfrm>
        </p:grpSpPr>
        <p:cxnSp>
          <p:nvCxnSpPr>
            <p:cNvPr id="83" name="直接连接符 82"/>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bwMode="gray">
          <a:xfrm>
            <a:off x="8286371" y="2036981"/>
            <a:ext cx="492363" cy="473566"/>
            <a:chOff x="3769575" y="2816233"/>
            <a:chExt cx="959475" cy="2029316"/>
          </a:xfrm>
        </p:grpSpPr>
        <p:cxnSp>
          <p:nvCxnSpPr>
            <p:cNvPr id="86" name="直接连接符 8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p:nvPr/>
        </p:nvCxnSpPr>
        <p:spPr bwMode="gray">
          <a:xfrm flipH="1">
            <a:off x="2611419" y="2591087"/>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bwMode="gray">
          <a:xfrm>
            <a:off x="3188215" y="28190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3" name="矩形 92"/>
          <p:cNvSpPr/>
          <p:nvPr/>
        </p:nvSpPr>
        <p:spPr bwMode="gray">
          <a:xfrm>
            <a:off x="5765601" y="28190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4" name="矩形 93"/>
          <p:cNvSpPr/>
          <p:nvPr/>
        </p:nvSpPr>
        <p:spPr bwMode="gray">
          <a:xfrm>
            <a:off x="8342987" y="28190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95" name="组合 94"/>
          <p:cNvGrpSpPr/>
          <p:nvPr/>
        </p:nvGrpSpPr>
        <p:grpSpPr bwMode="gray">
          <a:xfrm>
            <a:off x="1575296" y="2182032"/>
            <a:ext cx="1304009" cy="871898"/>
            <a:chOff x="4027703" y="3656700"/>
            <a:chExt cx="1304009" cy="871898"/>
          </a:xfrm>
        </p:grpSpPr>
        <p:grpSp>
          <p:nvGrpSpPr>
            <p:cNvPr id="96" name="组合 95"/>
            <p:cNvGrpSpPr/>
            <p:nvPr/>
          </p:nvGrpSpPr>
          <p:grpSpPr bwMode="gray">
            <a:xfrm>
              <a:off x="4027703" y="3656700"/>
              <a:ext cx="1304009" cy="871898"/>
              <a:chOff x="10125075" y="5439766"/>
              <a:chExt cx="1304009" cy="871898"/>
            </a:xfrm>
          </p:grpSpPr>
          <p:sp>
            <p:nvSpPr>
              <p:cNvPr id="103" name="矩形 102"/>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椭圆 103"/>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p:nvPr/>
          </p:nvGrpSpPr>
          <p:grpSpPr bwMode="gray">
            <a:xfrm>
              <a:off x="4079776" y="3717032"/>
              <a:ext cx="1199862" cy="767350"/>
              <a:chOff x="10181272" y="5503352"/>
              <a:chExt cx="1199862" cy="767350"/>
            </a:xfrm>
          </p:grpSpPr>
          <p:sp>
            <p:nvSpPr>
              <p:cNvPr id="98" name="椭圆 9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椭圆 10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08" name="矩形 107"/>
          <p:cNvSpPr/>
          <p:nvPr/>
        </p:nvSpPr>
        <p:spPr bwMode="gray">
          <a:xfrm>
            <a:off x="1639819" y="2422284"/>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109" name="组合 108"/>
          <p:cNvGrpSpPr/>
          <p:nvPr/>
        </p:nvGrpSpPr>
        <p:grpSpPr bwMode="gray">
          <a:xfrm>
            <a:off x="9098943" y="2182032"/>
            <a:ext cx="1304009" cy="871898"/>
            <a:chOff x="4027703" y="3656700"/>
            <a:chExt cx="1304009" cy="871898"/>
          </a:xfrm>
        </p:grpSpPr>
        <p:grpSp>
          <p:nvGrpSpPr>
            <p:cNvPr id="110" name="组合 109"/>
            <p:cNvGrpSpPr/>
            <p:nvPr/>
          </p:nvGrpSpPr>
          <p:grpSpPr bwMode="gray">
            <a:xfrm>
              <a:off x="4027703" y="3656700"/>
              <a:ext cx="1304009" cy="871898"/>
              <a:chOff x="10125075" y="5439766"/>
              <a:chExt cx="1304009" cy="871898"/>
            </a:xfrm>
          </p:grpSpPr>
          <p:sp>
            <p:nvSpPr>
              <p:cNvPr id="117" name="矩形 116"/>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1" name="组合 110"/>
            <p:cNvGrpSpPr/>
            <p:nvPr/>
          </p:nvGrpSpPr>
          <p:grpSpPr bwMode="gray">
            <a:xfrm>
              <a:off x="4079776" y="3717032"/>
              <a:ext cx="1199862" cy="767350"/>
              <a:chOff x="10181272" y="5503352"/>
              <a:chExt cx="1199862" cy="767350"/>
            </a:xfrm>
          </p:grpSpPr>
          <p:sp>
            <p:nvSpPr>
              <p:cNvPr id="112" name="椭圆 111"/>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2" name="矩形 121"/>
          <p:cNvSpPr/>
          <p:nvPr/>
        </p:nvSpPr>
        <p:spPr bwMode="gray">
          <a:xfrm>
            <a:off x="9203560" y="2422284"/>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123" name="圆角矩形 122"/>
          <p:cNvSpPr/>
          <p:nvPr/>
        </p:nvSpPr>
        <p:spPr bwMode="gray">
          <a:xfrm>
            <a:off x="3101019" y="1259601"/>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24" name="圆角矩形 123"/>
          <p:cNvSpPr/>
          <p:nvPr/>
        </p:nvSpPr>
        <p:spPr bwMode="gray">
          <a:xfrm>
            <a:off x="5672099" y="1259601"/>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125" name="圆角矩形 124"/>
          <p:cNvSpPr/>
          <p:nvPr/>
        </p:nvSpPr>
        <p:spPr bwMode="gray">
          <a:xfrm>
            <a:off x="8236513" y="1259601"/>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26" name="圆角矩形 125"/>
          <p:cNvSpPr/>
          <p:nvPr/>
        </p:nvSpPr>
        <p:spPr bwMode="gray">
          <a:xfrm>
            <a:off x="1835703" y="275070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127" name="圆角矩形 126"/>
          <p:cNvSpPr/>
          <p:nvPr/>
        </p:nvSpPr>
        <p:spPr bwMode="gray">
          <a:xfrm>
            <a:off x="9349182" y="275070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128" name="矩形 127"/>
          <p:cNvSpPr/>
          <p:nvPr/>
        </p:nvSpPr>
        <p:spPr bwMode="gray">
          <a:xfrm>
            <a:off x="2842209" y="1484754"/>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129" name="矩形 128"/>
          <p:cNvSpPr/>
          <p:nvPr/>
        </p:nvSpPr>
        <p:spPr bwMode="gray">
          <a:xfrm>
            <a:off x="5436290" y="1484754"/>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130" name="矩形 129"/>
          <p:cNvSpPr/>
          <p:nvPr/>
        </p:nvSpPr>
        <p:spPr bwMode="gray">
          <a:xfrm>
            <a:off x="7981839" y="1484754"/>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131" name="圆角矩形 130"/>
          <p:cNvSpPr/>
          <p:nvPr/>
        </p:nvSpPr>
        <p:spPr bwMode="gray">
          <a:xfrm>
            <a:off x="4103116" y="5629869"/>
            <a:ext cx="1188000" cy="261360"/>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Node SID</a:t>
            </a:r>
          </a:p>
        </p:txBody>
      </p:sp>
      <p:sp>
        <p:nvSpPr>
          <p:cNvPr id="132" name="圆角矩形 131"/>
          <p:cNvSpPr/>
          <p:nvPr/>
        </p:nvSpPr>
        <p:spPr bwMode="gray">
          <a:xfrm>
            <a:off x="2763308" y="5629869"/>
            <a:ext cx="1188000" cy="261360"/>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Prefix SID</a:t>
            </a:r>
          </a:p>
        </p:txBody>
      </p:sp>
      <p:sp>
        <p:nvSpPr>
          <p:cNvPr id="133" name="圆角矩形 132"/>
          <p:cNvSpPr/>
          <p:nvPr/>
        </p:nvSpPr>
        <p:spPr bwMode="gray">
          <a:xfrm>
            <a:off x="5442924" y="5629869"/>
            <a:ext cx="1188000" cy="261360"/>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Adjacency SID</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26385" y="2380186"/>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94360" y="2380186"/>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5249" y="2380186"/>
            <a:ext cx="540000" cy="442800"/>
          </a:xfrm>
          <a:prstGeom prst="rect">
            <a:avLst/>
          </a:prstGeom>
        </p:spPr>
      </p:pic>
      <p:sp>
        <p:nvSpPr>
          <p:cNvPr id="3" name="文本框 2"/>
          <p:cNvSpPr txBox="1"/>
          <p:nvPr/>
        </p:nvSpPr>
        <p:spPr bwMode="gray">
          <a:xfrm>
            <a:off x="6639584" y="5614230"/>
            <a:ext cx="4931930" cy="276999"/>
          </a:xfrm>
          <a:prstGeom prst="rect">
            <a:avLst/>
          </a:prstGeom>
          <a:noFill/>
        </p:spPr>
        <p:txBody>
          <a:bodyPr wrap="square" rtlCol="0">
            <a:noAutofit/>
          </a:bodyPr>
          <a:lstStyle/>
          <a:p>
            <a:pPr fontAlgn="ctr"/>
            <a:r>
              <a:rPr lang="en-US" sz="1200" dirty="0">
                <a:latin typeface="Huawei Sans" panose="020C0503030203020204" pitchFamily="34" charset="0"/>
              </a:rPr>
              <a:t>Note: SIDs are identified in the same </a:t>
            </a:r>
            <a:r>
              <a:rPr lang="en-US" sz="1200" dirty="0" smtClean="0">
                <a:latin typeface="Huawei Sans" panose="020C0503030203020204" pitchFamily="34" charset="0"/>
              </a:rPr>
              <a:t>way in the following parts.</a:t>
            </a:r>
            <a:endParaRPr lang="en-US" sz="1200" dirty="0">
              <a:latin typeface="Huawei Sans" panose="020C0503030203020204" pitchFamily="34" charset="0"/>
            </a:endParaRPr>
          </a:p>
        </p:txBody>
      </p:sp>
      <p:sp>
        <p:nvSpPr>
          <p:cNvPr id="76"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77"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90"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91"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15567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bwMode="gray">
          <a:xfrm>
            <a:off x="2638345" y="2267564"/>
            <a:ext cx="492363" cy="473566"/>
            <a:chOff x="3769575" y="2816233"/>
            <a:chExt cx="959475" cy="2029316"/>
          </a:xfrm>
        </p:grpSpPr>
        <p:cxnSp>
          <p:nvCxnSpPr>
            <p:cNvPr id="6" name="直接连接符 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gray">
          <a:xfrm>
            <a:off x="5209425" y="2267564"/>
            <a:ext cx="492363" cy="473566"/>
            <a:chOff x="3769575" y="2816233"/>
            <a:chExt cx="959475" cy="2029316"/>
          </a:xfrm>
        </p:grpSpPr>
        <p:cxnSp>
          <p:nvCxnSpPr>
            <p:cNvPr id="17" name="直接连接符 16"/>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bwMode="gray">
          <a:xfrm>
            <a:off x="7775734" y="2267564"/>
            <a:ext cx="492363" cy="473566"/>
            <a:chOff x="3769575" y="2816233"/>
            <a:chExt cx="959475" cy="2029316"/>
          </a:xfrm>
        </p:grpSpPr>
        <p:cxnSp>
          <p:nvCxnSpPr>
            <p:cNvPr id="21" name="直接连接符 20"/>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en-US" smtClean="0"/>
              <a:t>Basic Concept: Prefix Segment</a:t>
            </a:r>
            <a:endParaRPr lang="en-US" dirty="0"/>
          </a:p>
        </p:txBody>
      </p:sp>
      <p:cxnSp>
        <p:nvCxnSpPr>
          <p:cNvPr id="9" name="直接连接符 8"/>
          <p:cNvCxnSpPr/>
          <p:nvPr/>
        </p:nvCxnSpPr>
        <p:spPr bwMode="gray">
          <a:xfrm flipH="1">
            <a:off x="2100782" y="2821670"/>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2677578" y="30496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3" name="矩形 12"/>
          <p:cNvSpPr/>
          <p:nvPr/>
        </p:nvSpPr>
        <p:spPr bwMode="gray">
          <a:xfrm>
            <a:off x="5254964" y="30496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4" name="矩形 13"/>
          <p:cNvSpPr/>
          <p:nvPr/>
        </p:nvSpPr>
        <p:spPr bwMode="gray">
          <a:xfrm>
            <a:off x="7832350" y="30496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44" name="组合 43"/>
          <p:cNvGrpSpPr/>
          <p:nvPr/>
        </p:nvGrpSpPr>
        <p:grpSpPr bwMode="gray">
          <a:xfrm>
            <a:off x="1064659" y="2412615"/>
            <a:ext cx="1304009" cy="871898"/>
            <a:chOff x="4027703" y="3656700"/>
            <a:chExt cx="1304009" cy="871898"/>
          </a:xfrm>
        </p:grpSpPr>
        <p:grpSp>
          <p:nvGrpSpPr>
            <p:cNvPr id="31" name="组合 30"/>
            <p:cNvGrpSpPr/>
            <p:nvPr/>
          </p:nvGrpSpPr>
          <p:grpSpPr bwMode="gray">
            <a:xfrm>
              <a:off x="4027703" y="3656700"/>
              <a:ext cx="1304009" cy="871898"/>
              <a:chOff x="10125075" y="5439766"/>
              <a:chExt cx="1304009" cy="871898"/>
            </a:xfrm>
          </p:grpSpPr>
          <p:sp>
            <p:nvSpPr>
              <p:cNvPr id="32" name="矩形 31"/>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bwMode="gray">
            <a:xfrm>
              <a:off x="4079776" y="3717032"/>
              <a:ext cx="1199862" cy="767350"/>
              <a:chOff x="10181272" y="5503352"/>
              <a:chExt cx="1199862" cy="767350"/>
            </a:xfrm>
          </p:grpSpPr>
          <p:sp>
            <p:nvSpPr>
              <p:cNvPr id="38" name="椭圆 3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5" name="矩形 44"/>
          <p:cNvSpPr/>
          <p:nvPr/>
        </p:nvSpPr>
        <p:spPr bwMode="gray">
          <a:xfrm>
            <a:off x="1129182" y="2652867"/>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46" name="组合 45"/>
          <p:cNvGrpSpPr/>
          <p:nvPr/>
        </p:nvGrpSpPr>
        <p:grpSpPr bwMode="gray">
          <a:xfrm>
            <a:off x="8588306" y="2412615"/>
            <a:ext cx="1304009" cy="871898"/>
            <a:chOff x="4027703" y="3656700"/>
            <a:chExt cx="1304009" cy="871898"/>
          </a:xfrm>
        </p:grpSpPr>
        <p:grpSp>
          <p:nvGrpSpPr>
            <p:cNvPr id="47" name="组合 46"/>
            <p:cNvGrpSpPr/>
            <p:nvPr/>
          </p:nvGrpSpPr>
          <p:grpSpPr bwMode="gray">
            <a:xfrm>
              <a:off x="4027703" y="3656700"/>
              <a:ext cx="1304009" cy="871898"/>
              <a:chOff x="10125075" y="5439766"/>
              <a:chExt cx="1304009" cy="871898"/>
            </a:xfrm>
          </p:grpSpPr>
          <p:sp>
            <p:nvSpPr>
              <p:cNvPr id="54" name="矩形 53"/>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8" name="组合 47"/>
            <p:cNvGrpSpPr/>
            <p:nvPr/>
          </p:nvGrpSpPr>
          <p:grpSpPr bwMode="gray">
            <a:xfrm>
              <a:off x="4079776" y="3717032"/>
              <a:ext cx="1199862" cy="767350"/>
              <a:chOff x="10181272" y="5503352"/>
              <a:chExt cx="1199862" cy="767350"/>
            </a:xfrm>
          </p:grpSpPr>
          <p:sp>
            <p:nvSpPr>
              <p:cNvPr id="49" name="椭圆 48"/>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9" name="矩形 58"/>
          <p:cNvSpPr/>
          <p:nvPr/>
        </p:nvSpPr>
        <p:spPr bwMode="gray">
          <a:xfrm>
            <a:off x="8652829" y="2652867"/>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60" name="圆角矩形 59"/>
          <p:cNvSpPr/>
          <p:nvPr/>
        </p:nvSpPr>
        <p:spPr bwMode="gray">
          <a:xfrm>
            <a:off x="2590382" y="1490184"/>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62" name="圆角矩形 61"/>
          <p:cNvSpPr/>
          <p:nvPr/>
        </p:nvSpPr>
        <p:spPr bwMode="gray">
          <a:xfrm>
            <a:off x="5161462" y="1490184"/>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63" name="圆角矩形 62"/>
          <p:cNvSpPr/>
          <p:nvPr/>
        </p:nvSpPr>
        <p:spPr bwMode="gray">
          <a:xfrm>
            <a:off x="7725876" y="1490184"/>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9" name="矩形 18"/>
          <p:cNvSpPr/>
          <p:nvPr/>
        </p:nvSpPr>
        <p:spPr bwMode="gray">
          <a:xfrm>
            <a:off x="1184276" y="3637083"/>
            <a:ext cx="8874123" cy="707886"/>
          </a:xfrm>
          <a:prstGeom prst="rect">
            <a:avLst/>
          </a:prstGeom>
          <a:solidFill>
            <a:srgbClr val="FFFFCC"/>
          </a:solidFill>
          <a:ln>
            <a:solidFill>
              <a:srgbClr val="FFC000"/>
            </a:solidFill>
          </a:ln>
        </p:spPr>
        <p:txBody>
          <a:bodyPr wrap="square" anchor="ctr">
            <a:noAutofit/>
          </a:bodyPr>
          <a:lstStyle/>
          <a:p>
            <a:pPr algn="just"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Prefix Segment</a:t>
            </a:r>
          </a:p>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Identifies the prefix of a destination address on a network. Prefix segments are propagated to other devices through an IGP. They are visible to and effective on all the devices.</a:t>
            </a:r>
          </a:p>
        </p:txBody>
      </p:sp>
      <p:sp>
        <p:nvSpPr>
          <p:cNvPr id="73" name="矩形 72"/>
          <p:cNvSpPr/>
          <p:nvPr/>
        </p:nvSpPr>
        <p:spPr bwMode="gray">
          <a:xfrm>
            <a:off x="1184276" y="4443611"/>
            <a:ext cx="8874123" cy="777488"/>
          </a:xfrm>
          <a:prstGeom prst="rect">
            <a:avLst/>
          </a:prstGeom>
          <a:gradFill>
            <a:gsLst>
              <a:gs pos="100000">
                <a:schemeClr val="bg1">
                  <a:alpha val="0"/>
                </a:schemeClr>
              </a:gs>
              <a:gs pos="0">
                <a:schemeClr val="bg1">
                  <a:lumMod val="95000"/>
                </a:schemeClr>
              </a:gs>
            </a:gsLst>
            <a:lin ang="5400000" scaled="1"/>
          </a:gradFill>
          <a:ln w="19050">
            <a:gradFill>
              <a:gsLst>
                <a:gs pos="100000">
                  <a:schemeClr val="bg1"/>
                </a:gs>
                <a:gs pos="0">
                  <a:schemeClr val="bg1">
                    <a:lumMod val="75000"/>
                  </a:schemeClr>
                </a:gs>
              </a:gsLst>
              <a:lin ang="5400000" scaled="1"/>
            </a:gradFill>
          </a:ln>
        </p:spPr>
        <p:txBody>
          <a:bodyPr wrap="square" anchor="ctr">
            <a:noAutofit/>
          </a:bodyPr>
          <a:lstStyle/>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Prefix segments are identified using prefix SIDs.</a:t>
            </a:r>
          </a:p>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prefix SID is an offset value within the </a:t>
            </a:r>
            <a:r>
              <a:rPr lang="en-US" altLang="zh-CN" sz="1200" dirty="0" smtClean="0"/>
              <a:t>Segment Routing global </a:t>
            </a:r>
            <a:r>
              <a:rPr lang="en-US" altLang="zh-CN" sz="1200" dirty="0"/>
              <a:t>block (SRGB)</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range advertised by the advertising end. The receiving end calculates the actual label value based on its own SRGB to generate an MPLS forwarding entry.</a:t>
            </a:r>
          </a:p>
        </p:txBody>
      </p:sp>
      <p:sp>
        <p:nvSpPr>
          <p:cNvPr id="74" name="矩形 73"/>
          <p:cNvSpPr/>
          <p:nvPr/>
        </p:nvSpPr>
        <p:spPr bwMode="gray">
          <a:xfrm>
            <a:off x="2331572" y="17153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76" name="矩形 75"/>
          <p:cNvSpPr/>
          <p:nvPr/>
        </p:nvSpPr>
        <p:spPr bwMode="gray">
          <a:xfrm>
            <a:off x="4925653" y="17153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77" name="矩形 76"/>
          <p:cNvSpPr/>
          <p:nvPr/>
        </p:nvSpPr>
        <p:spPr bwMode="gray">
          <a:xfrm>
            <a:off x="7471202" y="17153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79" name="矩形 78"/>
          <p:cNvSpPr/>
          <p:nvPr/>
        </p:nvSpPr>
        <p:spPr bwMode="gray">
          <a:xfrm>
            <a:off x="1184276" y="5319741"/>
            <a:ext cx="8874123" cy="608367"/>
          </a:xfrm>
          <a:prstGeom prst="rect">
            <a:avLst/>
          </a:prstGeom>
          <a:gradFill>
            <a:gsLst>
              <a:gs pos="100000">
                <a:schemeClr val="bg1">
                  <a:alpha val="0"/>
                </a:schemeClr>
              </a:gs>
              <a:gs pos="0">
                <a:schemeClr val="bg1">
                  <a:lumMod val="95000"/>
                </a:schemeClr>
              </a:gs>
            </a:gsLst>
            <a:lin ang="5400000" scaled="1"/>
          </a:gradFill>
          <a:ln w="19050">
            <a:gradFill>
              <a:gsLst>
                <a:gs pos="100000">
                  <a:schemeClr val="bg1"/>
                </a:gs>
                <a:gs pos="0">
                  <a:schemeClr val="bg1">
                    <a:lumMod val="75000"/>
                  </a:schemeClr>
                </a:gs>
              </a:gsLst>
              <a:lin ang="5400000" scaled="1"/>
            </a:gradFill>
          </a:ln>
        </p:spPr>
        <p:txBody>
          <a:bodyPr wrap="square" anchor="ctr">
            <a:noAutofit/>
          </a:bodyPr>
          <a:lstStyle/>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Node segments are special prefix segments used to identify specific nodes.</a:t>
            </a:r>
          </a:p>
          <a:p>
            <a:pPr marL="285750" indent="-285750" algn="just"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When an IP address is configured as a prefix for a node's loopback interface, the prefix SID of the node is the node SID.</a:t>
            </a:r>
          </a:p>
        </p:txBody>
      </p:sp>
      <p:sp>
        <p:nvSpPr>
          <p:cNvPr id="84" name="圆角矩形 83"/>
          <p:cNvSpPr/>
          <p:nvPr/>
        </p:nvSpPr>
        <p:spPr bwMode="gray">
          <a:xfrm>
            <a:off x="1324332" y="2945011"/>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85" name="圆角矩形 84"/>
          <p:cNvSpPr/>
          <p:nvPr/>
        </p:nvSpPr>
        <p:spPr bwMode="gray">
          <a:xfrm>
            <a:off x="8838545" y="2945011"/>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87" name="任意多边形 86"/>
          <p:cNvSpPr/>
          <p:nvPr/>
        </p:nvSpPr>
        <p:spPr bwMode="gray">
          <a:xfrm flipH="1" flipV="1">
            <a:off x="9727314" y="2273548"/>
            <a:ext cx="356851" cy="753758"/>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FFCC66"/>
              </a:gs>
            </a:gsLst>
            <a:lin ang="16200000" scaled="1"/>
            <a:tileRect/>
          </a:gradFill>
          <a:ln w="12700">
            <a:gradFill flip="none" rotWithShape="1">
              <a:gsLst>
                <a:gs pos="11000">
                  <a:schemeClr val="bg1">
                    <a:alpha val="0"/>
                  </a:schemeClr>
                </a:gs>
                <a:gs pos="81000">
                  <a:srgbClr val="FF660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auto">
          <a:xfrm>
            <a:off x="9066105" y="1926428"/>
            <a:ext cx="2153438" cy="553998"/>
          </a:xfrm>
          <a:prstGeom prst="rect">
            <a:avLst/>
          </a:prstGeom>
          <a:noFill/>
        </p:spPr>
        <p:txBody>
          <a:bodyPr wrap="square">
            <a:noAutofit/>
          </a:bodyPr>
          <a:lstStyle/>
          <a:p>
            <a:pPr algn="ctr" defTabSz="814388" fontAlgn="ctr">
              <a:buClr>
                <a:schemeClr val="accent1"/>
              </a:buClr>
              <a:buSzPct val="100000"/>
            </a:pPr>
            <a:r>
              <a:rPr lang="en-US" sz="1300" dirty="0">
                <a:solidFill>
                  <a:srgbClr val="FF9933"/>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Similar to the destination address in an IP route</a:t>
            </a:r>
          </a:p>
        </p:txBody>
      </p:sp>
      <p:sp>
        <p:nvSpPr>
          <p:cNvPr id="89" name="任意多边形 88"/>
          <p:cNvSpPr/>
          <p:nvPr/>
        </p:nvSpPr>
        <p:spPr bwMode="gray">
          <a:xfrm rot="16200000" flipH="1">
            <a:off x="8458700" y="1072794"/>
            <a:ext cx="356851" cy="596559"/>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FFCC66"/>
              </a:gs>
            </a:gsLst>
            <a:lin ang="16200000" scaled="1"/>
            <a:tileRect/>
          </a:gradFill>
          <a:ln w="12700">
            <a:gradFill flip="none" rotWithShape="1">
              <a:gsLst>
                <a:gs pos="11000">
                  <a:schemeClr val="bg1">
                    <a:alpha val="0"/>
                  </a:schemeClr>
                </a:gs>
                <a:gs pos="81000">
                  <a:srgbClr val="FF660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auto">
          <a:xfrm>
            <a:off x="8842589" y="1111016"/>
            <a:ext cx="2259636" cy="553998"/>
          </a:xfrm>
          <a:prstGeom prst="rect">
            <a:avLst/>
          </a:prstGeom>
          <a:noFill/>
        </p:spPr>
        <p:txBody>
          <a:bodyPr wrap="square">
            <a:noAutofit/>
          </a:bodyPr>
          <a:lstStyle/>
          <a:p>
            <a:pPr algn="ctr" defTabSz="814388" fontAlgn="ctr">
              <a:buClr>
                <a:schemeClr val="accent1"/>
              </a:buClr>
              <a:buSzPct val="100000"/>
            </a:pPr>
            <a:r>
              <a:rPr lang="en-US" sz="1300" dirty="0">
                <a:solidFill>
                  <a:srgbClr val="FF9933"/>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Similar to the destination address in an IP route</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15748" y="2610769"/>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83723" y="2610769"/>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74612" y="2610769"/>
            <a:ext cx="540000" cy="442800"/>
          </a:xfrm>
          <a:prstGeom prst="rect">
            <a:avLst/>
          </a:prstGeom>
        </p:spPr>
      </p:pic>
      <p:sp>
        <p:nvSpPr>
          <p:cNvPr id="72"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75"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80"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1"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017986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Basic Concept: SRGB</a:t>
            </a:r>
            <a:endParaRPr lang="en-US" dirty="0"/>
          </a:p>
        </p:txBody>
      </p:sp>
      <p:sp>
        <p:nvSpPr>
          <p:cNvPr id="59" name="矩形 58"/>
          <p:cNvSpPr/>
          <p:nvPr/>
        </p:nvSpPr>
        <p:spPr bwMode="gray">
          <a:xfrm>
            <a:off x="6869434" y="979176"/>
            <a:ext cx="4878568" cy="50199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Segment Routing global block (SRGB): a set of user-specified global labels reserved for SR-MPLS.</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Each device advertises its SRGB through an extended routing protocol.</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After a node advertises the prefix SID index through an extended routing protocol, each device receiving the index calculates the incoming and outgoing SIDs based on the SRGB.</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 actual deployment, it is recommended that devices use the same SRGB.</a:t>
            </a:r>
          </a:p>
          <a:p>
            <a:pPr marL="302279" indent="-302279" defTabSz="914034" fontAlgn="ctr">
              <a:lnSpc>
                <a:spcPct val="140000"/>
              </a:lnSpc>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Why is SRGB required?</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SR requires prefix SIDs to be globally valid.</a:t>
            </a:r>
          </a:p>
          <a:p>
            <a:pPr marL="654938" lvl="1" indent="-251899" defTabSz="914034" fontAlgn="ctr">
              <a:lnSpc>
                <a:spcPct val="140000"/>
              </a:lnSpc>
              <a:spcBef>
                <a:spcPts val="720"/>
              </a:spcBef>
              <a:buSzPct val="5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MPLS, some label space of a device may be occupied by other protocols, such as LDP. Therefore, a specific space must be specified for global SR labels.</a:t>
            </a:r>
          </a:p>
        </p:txBody>
      </p:sp>
      <p:grpSp>
        <p:nvGrpSpPr>
          <p:cNvPr id="117" name="组合 116"/>
          <p:cNvGrpSpPr/>
          <p:nvPr/>
        </p:nvGrpSpPr>
        <p:grpSpPr bwMode="gray">
          <a:xfrm>
            <a:off x="6161662" y="3632528"/>
            <a:ext cx="492363" cy="473566"/>
            <a:chOff x="3769575" y="2816233"/>
            <a:chExt cx="959475" cy="2029316"/>
          </a:xfrm>
        </p:grpSpPr>
        <p:cxnSp>
          <p:nvCxnSpPr>
            <p:cNvPr id="118" name="直接连接符 117"/>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0" name="直接连接符 119"/>
          <p:cNvCxnSpPr/>
          <p:nvPr/>
        </p:nvCxnSpPr>
        <p:spPr bwMode="gray">
          <a:xfrm flipH="1">
            <a:off x="1261987" y="4186634"/>
            <a:ext cx="522452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bwMode="gray">
          <a:xfrm>
            <a:off x="1055039" y="441461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2" name="矩形 121"/>
          <p:cNvSpPr/>
          <p:nvPr/>
        </p:nvSpPr>
        <p:spPr bwMode="gray">
          <a:xfrm>
            <a:off x="3632425" y="441461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3" name="矩形 122"/>
          <p:cNvSpPr/>
          <p:nvPr/>
        </p:nvSpPr>
        <p:spPr bwMode="gray">
          <a:xfrm>
            <a:off x="6209811" y="441461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64" name="图片 1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3209" y="3955066"/>
            <a:ext cx="540000" cy="442800"/>
          </a:xfrm>
          <a:prstGeom prst="rect">
            <a:avLst/>
          </a:prstGeom>
        </p:spPr>
      </p:pic>
      <p:pic>
        <p:nvPicPr>
          <p:cNvPr id="165" name="图片 1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61184" y="3955066"/>
            <a:ext cx="540000" cy="442800"/>
          </a:xfrm>
          <a:prstGeom prst="rect">
            <a:avLst/>
          </a:prstGeom>
        </p:spPr>
      </p:pic>
      <p:pic>
        <p:nvPicPr>
          <p:cNvPr id="166" name="图片 1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52073" y="3955066"/>
            <a:ext cx="540000" cy="442800"/>
          </a:xfrm>
          <a:prstGeom prst="rect">
            <a:avLst/>
          </a:prstGeom>
        </p:spPr>
      </p:pic>
      <p:sp>
        <p:nvSpPr>
          <p:cNvPr id="5" name="椭圆形标注 4"/>
          <p:cNvSpPr/>
          <p:nvPr/>
        </p:nvSpPr>
        <p:spPr bwMode="gray">
          <a:xfrm>
            <a:off x="854970" y="2667291"/>
            <a:ext cx="1595359" cy="1029308"/>
          </a:xfrm>
          <a:prstGeom prst="wedgeEllipseCallou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椭圆形标注 166"/>
          <p:cNvSpPr/>
          <p:nvPr/>
        </p:nvSpPr>
        <p:spPr bwMode="gray">
          <a:xfrm>
            <a:off x="2591965" y="2667291"/>
            <a:ext cx="1595359" cy="1029308"/>
          </a:xfrm>
          <a:prstGeom prst="wedgeEllipseCallout">
            <a:avLst>
              <a:gd name="adj1" fmla="val 18439"/>
              <a:gd name="adj2" fmla="val 68258"/>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椭圆形标注 167"/>
          <p:cNvSpPr/>
          <p:nvPr/>
        </p:nvSpPr>
        <p:spPr bwMode="gray">
          <a:xfrm>
            <a:off x="4328960" y="2667291"/>
            <a:ext cx="1595359" cy="1029308"/>
          </a:xfrm>
          <a:prstGeom prst="wedgeEllipseCallout">
            <a:avLst>
              <a:gd name="adj1" fmla="val 63790"/>
              <a:gd name="adj2" fmla="val 69903"/>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圆角矩形 168"/>
          <p:cNvSpPr/>
          <p:nvPr/>
        </p:nvSpPr>
        <p:spPr bwMode="gray">
          <a:xfrm>
            <a:off x="6062520" y="2660399"/>
            <a:ext cx="715909" cy="530026"/>
          </a:xfrm>
          <a:prstGeom prst="roundRect">
            <a:avLst>
              <a:gd name="adj" fmla="val 13019"/>
            </a:avLst>
          </a:prstGeom>
          <a:solidFill>
            <a:srgbClr val="E28189"/>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Index</a:t>
            </a:r>
          </a:p>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a:t>
            </a:r>
          </a:p>
        </p:txBody>
      </p:sp>
      <p:sp>
        <p:nvSpPr>
          <p:cNvPr id="170" name="矩形 169"/>
          <p:cNvSpPr/>
          <p:nvPr/>
        </p:nvSpPr>
        <p:spPr bwMode="gray">
          <a:xfrm>
            <a:off x="5951109" y="3164968"/>
            <a:ext cx="939681"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171" name="矩形 170"/>
          <p:cNvSpPr/>
          <p:nvPr/>
        </p:nvSpPr>
        <p:spPr bwMode="gray">
          <a:xfrm>
            <a:off x="1081820" y="3142084"/>
            <a:ext cx="1141658"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16000–17000</a:t>
            </a:r>
          </a:p>
        </p:txBody>
      </p:sp>
      <p:sp>
        <p:nvSpPr>
          <p:cNvPr id="172" name="矩形 171"/>
          <p:cNvSpPr/>
          <p:nvPr/>
        </p:nvSpPr>
        <p:spPr bwMode="gray">
          <a:xfrm>
            <a:off x="2818815" y="3142084"/>
            <a:ext cx="1141658"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12000–13000</a:t>
            </a:r>
          </a:p>
        </p:txBody>
      </p:sp>
      <p:sp>
        <p:nvSpPr>
          <p:cNvPr id="173" name="矩形 172"/>
          <p:cNvSpPr/>
          <p:nvPr/>
        </p:nvSpPr>
        <p:spPr bwMode="gray">
          <a:xfrm>
            <a:off x="4555809" y="3142084"/>
            <a:ext cx="1141659"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20000–21000</a:t>
            </a:r>
          </a:p>
        </p:txBody>
      </p:sp>
      <p:cxnSp>
        <p:nvCxnSpPr>
          <p:cNvPr id="7" name="直接连接符 6"/>
          <p:cNvCxnSpPr/>
          <p:nvPr/>
        </p:nvCxnSpPr>
        <p:spPr bwMode="gray">
          <a:xfrm>
            <a:off x="1035989" y="3116683"/>
            <a:ext cx="124867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76" name="矩形 175"/>
          <p:cNvSpPr/>
          <p:nvPr/>
        </p:nvSpPr>
        <p:spPr bwMode="gray">
          <a:xfrm>
            <a:off x="456317" y="1720140"/>
            <a:ext cx="1611339"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16000+</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=16030</a:t>
            </a:r>
          </a:p>
        </p:txBody>
      </p:sp>
      <p:sp>
        <p:nvSpPr>
          <p:cNvPr id="179" name="矩形 178"/>
          <p:cNvSpPr/>
          <p:nvPr/>
        </p:nvSpPr>
        <p:spPr bwMode="gray">
          <a:xfrm>
            <a:off x="2204449" y="1720140"/>
            <a:ext cx="1611339"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12000+</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=12030</a:t>
            </a:r>
          </a:p>
        </p:txBody>
      </p:sp>
      <p:sp>
        <p:nvSpPr>
          <p:cNvPr id="180" name="矩形 179"/>
          <p:cNvSpPr/>
          <p:nvPr/>
        </p:nvSpPr>
        <p:spPr bwMode="gray">
          <a:xfrm>
            <a:off x="3928745" y="1720140"/>
            <a:ext cx="1611339"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a:t>
            </a: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=20030</a:t>
            </a:r>
          </a:p>
        </p:txBody>
      </p:sp>
      <p:cxnSp>
        <p:nvCxnSpPr>
          <p:cNvPr id="181" name="直接连接符 180"/>
          <p:cNvCxnSpPr/>
          <p:nvPr/>
        </p:nvCxnSpPr>
        <p:spPr bwMode="gray">
          <a:xfrm flipV="1">
            <a:off x="1035989" y="2999547"/>
            <a:ext cx="0" cy="199827"/>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bwMode="gray">
          <a:xfrm flipV="1">
            <a:off x="2295194" y="2999547"/>
            <a:ext cx="0" cy="199827"/>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bwMode="gray">
          <a:xfrm rot="10800000">
            <a:off x="1189880" y="2932959"/>
            <a:ext cx="144213" cy="124322"/>
          </a:xfrm>
          <a:prstGeom prst="triangle">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4" name="直接连接符 183"/>
          <p:cNvCxnSpPr/>
          <p:nvPr/>
        </p:nvCxnSpPr>
        <p:spPr bwMode="gray">
          <a:xfrm>
            <a:off x="2759169" y="3116683"/>
            <a:ext cx="124867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bwMode="gray">
          <a:xfrm flipV="1">
            <a:off x="2759169" y="2999547"/>
            <a:ext cx="0" cy="199827"/>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bwMode="gray">
          <a:xfrm flipV="1">
            <a:off x="4018374" y="2999547"/>
            <a:ext cx="0" cy="199827"/>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87" name="等腰三角形 186"/>
          <p:cNvSpPr/>
          <p:nvPr/>
        </p:nvSpPr>
        <p:spPr bwMode="gray">
          <a:xfrm rot="10800000">
            <a:off x="2913060" y="2932959"/>
            <a:ext cx="144213" cy="124322"/>
          </a:xfrm>
          <a:prstGeom prst="triangle">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8" name="直接连接符 187"/>
          <p:cNvCxnSpPr/>
          <p:nvPr/>
        </p:nvCxnSpPr>
        <p:spPr bwMode="gray">
          <a:xfrm>
            <a:off x="4508418" y="3116683"/>
            <a:ext cx="1248671" cy="0"/>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bwMode="gray">
          <a:xfrm flipV="1">
            <a:off x="4508418" y="2999547"/>
            <a:ext cx="0" cy="199827"/>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bwMode="gray">
          <a:xfrm flipV="1">
            <a:off x="5767623" y="2999547"/>
            <a:ext cx="0" cy="199827"/>
          </a:xfrm>
          <a:prstGeom prst="line">
            <a:avLst/>
          </a:prstGeom>
          <a:ln w="38100">
            <a:solidFill>
              <a:srgbClr val="30B5C5"/>
            </a:solidFill>
          </a:ln>
        </p:spPr>
        <p:style>
          <a:lnRef idx="1">
            <a:schemeClr val="accent1"/>
          </a:lnRef>
          <a:fillRef idx="0">
            <a:schemeClr val="accent1"/>
          </a:fillRef>
          <a:effectRef idx="0">
            <a:schemeClr val="accent1"/>
          </a:effectRef>
          <a:fontRef idx="minor">
            <a:schemeClr val="tx1"/>
          </a:fontRef>
        </p:style>
      </p:cxnSp>
      <p:sp>
        <p:nvSpPr>
          <p:cNvPr id="191" name="等腰三角形 190"/>
          <p:cNvSpPr/>
          <p:nvPr/>
        </p:nvSpPr>
        <p:spPr bwMode="gray">
          <a:xfrm rot="10800000">
            <a:off x="4662309" y="2932959"/>
            <a:ext cx="144213" cy="124322"/>
          </a:xfrm>
          <a:prstGeom prst="triangle">
            <a:avLst/>
          </a:prstGeom>
          <a:solidFill>
            <a:srgbClr val="E28189"/>
          </a:solidFill>
          <a:ln>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a:stCxn id="11" idx="3"/>
          </p:cNvCxnSpPr>
          <p:nvPr/>
        </p:nvCxnSpPr>
        <p:spPr bwMode="gray">
          <a:xfrm flipV="1">
            <a:off x="1261986" y="2210228"/>
            <a:ext cx="1" cy="722731"/>
          </a:xfrm>
          <a:prstGeom prst="line">
            <a:avLst/>
          </a:prstGeom>
          <a:ln w="190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bwMode="gray">
          <a:xfrm flipV="1">
            <a:off x="2985186" y="2210228"/>
            <a:ext cx="1" cy="722731"/>
          </a:xfrm>
          <a:prstGeom prst="line">
            <a:avLst/>
          </a:prstGeom>
          <a:ln w="19050">
            <a:solidFill>
              <a:srgbClr val="E28189"/>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bwMode="gray">
          <a:xfrm flipV="1">
            <a:off x="4728176" y="2210228"/>
            <a:ext cx="1" cy="722731"/>
          </a:xfrm>
          <a:prstGeom prst="line">
            <a:avLst/>
          </a:prstGeom>
          <a:ln w="19050">
            <a:solidFill>
              <a:srgbClr val="E28189"/>
            </a:solidFill>
          </a:ln>
        </p:spPr>
        <p:style>
          <a:lnRef idx="1">
            <a:schemeClr val="accent1"/>
          </a:lnRef>
          <a:fillRef idx="0">
            <a:schemeClr val="accent1"/>
          </a:fillRef>
          <a:effectRef idx="0">
            <a:schemeClr val="accent1"/>
          </a:effectRef>
          <a:fontRef idx="minor">
            <a:schemeClr val="tx1"/>
          </a:fontRef>
        </p:style>
      </p:cxnSp>
      <p:sp>
        <p:nvSpPr>
          <p:cNvPr id="194" name="矩形 193"/>
          <p:cNvSpPr/>
          <p:nvPr/>
        </p:nvSpPr>
        <p:spPr bwMode="gray">
          <a:xfrm>
            <a:off x="1362590" y="2860890"/>
            <a:ext cx="562975"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SRGB</a:t>
            </a:r>
          </a:p>
        </p:txBody>
      </p:sp>
      <p:sp>
        <p:nvSpPr>
          <p:cNvPr id="195" name="矩形 194"/>
          <p:cNvSpPr/>
          <p:nvPr/>
        </p:nvSpPr>
        <p:spPr bwMode="gray">
          <a:xfrm>
            <a:off x="3132818" y="2860890"/>
            <a:ext cx="562975"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SRGB</a:t>
            </a:r>
          </a:p>
        </p:txBody>
      </p:sp>
      <p:sp>
        <p:nvSpPr>
          <p:cNvPr id="196" name="矩形 195"/>
          <p:cNvSpPr/>
          <p:nvPr/>
        </p:nvSpPr>
        <p:spPr bwMode="gray">
          <a:xfrm>
            <a:off x="4858383" y="2860890"/>
            <a:ext cx="562975"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SRGB</a:t>
            </a:r>
          </a:p>
        </p:txBody>
      </p:sp>
      <p:sp>
        <p:nvSpPr>
          <p:cNvPr id="197" name="矩形 196"/>
          <p:cNvSpPr/>
          <p:nvPr/>
        </p:nvSpPr>
        <p:spPr bwMode="gray">
          <a:xfrm>
            <a:off x="1192354" y="4884210"/>
            <a:ext cx="73321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12030</a:t>
            </a:r>
          </a:p>
        </p:txBody>
      </p:sp>
      <p:sp>
        <p:nvSpPr>
          <p:cNvPr id="198" name="矩形 197"/>
          <p:cNvSpPr/>
          <p:nvPr/>
        </p:nvSpPr>
        <p:spPr bwMode="gray">
          <a:xfrm>
            <a:off x="1192354" y="5101486"/>
            <a:ext cx="733211" cy="215444"/>
          </a:xfrm>
          <a:prstGeom prst="rect">
            <a:avLst/>
          </a:prstGeom>
          <a:solidFill>
            <a:schemeClr val="bg1">
              <a:lumMod val="95000"/>
            </a:schemeClr>
          </a:solidFill>
          <a:ln w="19050">
            <a:solidFill>
              <a:schemeClr val="bg1">
                <a:lumMod val="65000"/>
              </a:schemeClr>
            </a:solidFill>
          </a:ln>
        </p:spPr>
        <p:txBody>
          <a:bodyPr wrap="square" lIns="0" tIns="0" rIns="0" bIns="0" anchor="ctr" anchorCtr="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cxnSp>
        <p:nvCxnSpPr>
          <p:cNvPr id="199" name="直接箭头连接符 198"/>
          <p:cNvCxnSpPr/>
          <p:nvPr/>
        </p:nvCxnSpPr>
        <p:spPr bwMode="gray">
          <a:xfrm>
            <a:off x="1808881" y="4969773"/>
            <a:ext cx="1752303"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04" name="矩形 203"/>
          <p:cNvSpPr/>
          <p:nvPr/>
        </p:nvSpPr>
        <p:spPr bwMode="gray">
          <a:xfrm>
            <a:off x="3471794" y="4815884"/>
            <a:ext cx="655705" cy="307777"/>
          </a:xfrm>
          <a:prstGeom prst="rect">
            <a:avLst/>
          </a:prstGeom>
        </p:spPr>
        <p:txBody>
          <a:bodyPr wrap="square">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cxnSp>
        <p:nvCxnSpPr>
          <p:cNvPr id="205" name="直接箭头连接符 204"/>
          <p:cNvCxnSpPr/>
          <p:nvPr/>
        </p:nvCxnSpPr>
        <p:spPr bwMode="gray">
          <a:xfrm>
            <a:off x="4046321" y="4969773"/>
            <a:ext cx="2340286" cy="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06" name="矩形 205"/>
          <p:cNvSpPr/>
          <p:nvPr/>
        </p:nvSpPr>
        <p:spPr bwMode="gray">
          <a:xfrm>
            <a:off x="4693815" y="4884210"/>
            <a:ext cx="68800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20030</a:t>
            </a:r>
          </a:p>
        </p:txBody>
      </p:sp>
      <p:sp>
        <p:nvSpPr>
          <p:cNvPr id="207" name="矩形 206"/>
          <p:cNvSpPr/>
          <p:nvPr/>
        </p:nvSpPr>
        <p:spPr bwMode="gray">
          <a:xfrm>
            <a:off x="4693815" y="5101486"/>
            <a:ext cx="688001" cy="215444"/>
          </a:xfrm>
          <a:prstGeom prst="rect">
            <a:avLst/>
          </a:prstGeom>
          <a:solidFill>
            <a:schemeClr val="bg1">
              <a:lumMod val="95000"/>
            </a:schemeClr>
          </a:solidFill>
          <a:ln w="19050">
            <a:solidFill>
              <a:schemeClr val="bg1">
                <a:lumMod val="65000"/>
              </a:schemeClr>
            </a:solidFill>
          </a:ln>
        </p:spPr>
        <p:txBody>
          <a:bodyPr wrap="square" lIns="0" tIns="0" rIns="0" bIns="0" anchor="ctr" anchorCtr="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55"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6"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8"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60"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46603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 Adjacency Segment</a:t>
            </a:r>
            <a:endParaRPr lang="en-US" dirty="0"/>
          </a:p>
        </p:txBody>
      </p:sp>
      <p:grpSp>
        <p:nvGrpSpPr>
          <p:cNvPr id="8" name="组合 7"/>
          <p:cNvGrpSpPr/>
          <p:nvPr/>
        </p:nvGrpSpPr>
        <p:grpSpPr bwMode="gray">
          <a:xfrm>
            <a:off x="3255858" y="2347513"/>
            <a:ext cx="492363" cy="473566"/>
            <a:chOff x="3769575" y="2816233"/>
            <a:chExt cx="959475" cy="2029316"/>
          </a:xfrm>
        </p:grpSpPr>
        <p:cxnSp>
          <p:nvCxnSpPr>
            <p:cNvPr id="6" name="直接连接符 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gray">
          <a:xfrm>
            <a:off x="5826938" y="2347513"/>
            <a:ext cx="492363" cy="473566"/>
            <a:chOff x="3769575" y="2816233"/>
            <a:chExt cx="959475" cy="2029316"/>
          </a:xfrm>
        </p:grpSpPr>
        <p:cxnSp>
          <p:nvCxnSpPr>
            <p:cNvPr id="17" name="直接连接符 16"/>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bwMode="gray">
          <a:xfrm>
            <a:off x="8393247" y="2347513"/>
            <a:ext cx="492363" cy="473566"/>
            <a:chOff x="3769575" y="2816233"/>
            <a:chExt cx="959475" cy="2029316"/>
          </a:xfrm>
        </p:grpSpPr>
        <p:cxnSp>
          <p:nvCxnSpPr>
            <p:cNvPr id="21" name="直接连接符 20"/>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p:nvCxnSpPr>
        <p:spPr bwMode="gray">
          <a:xfrm flipH="1">
            <a:off x="2718295" y="2901619"/>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3295091" y="3129602"/>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3" name="矩形 12"/>
          <p:cNvSpPr/>
          <p:nvPr/>
        </p:nvSpPr>
        <p:spPr bwMode="gray">
          <a:xfrm>
            <a:off x="5872477" y="3129602"/>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4" name="矩形 13"/>
          <p:cNvSpPr/>
          <p:nvPr/>
        </p:nvSpPr>
        <p:spPr bwMode="gray">
          <a:xfrm>
            <a:off x="8449863" y="3129602"/>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44" name="组合 43"/>
          <p:cNvGrpSpPr/>
          <p:nvPr/>
        </p:nvGrpSpPr>
        <p:grpSpPr bwMode="gray">
          <a:xfrm>
            <a:off x="1682172" y="2492564"/>
            <a:ext cx="1304009" cy="871898"/>
            <a:chOff x="4027703" y="3656700"/>
            <a:chExt cx="1304009" cy="871898"/>
          </a:xfrm>
        </p:grpSpPr>
        <p:grpSp>
          <p:nvGrpSpPr>
            <p:cNvPr id="31" name="组合 30"/>
            <p:cNvGrpSpPr/>
            <p:nvPr/>
          </p:nvGrpSpPr>
          <p:grpSpPr bwMode="gray">
            <a:xfrm>
              <a:off x="4027703" y="3656700"/>
              <a:ext cx="1304009" cy="871898"/>
              <a:chOff x="10125075" y="5439766"/>
              <a:chExt cx="1304009" cy="871898"/>
            </a:xfrm>
          </p:grpSpPr>
          <p:sp>
            <p:nvSpPr>
              <p:cNvPr id="32" name="矩形 31"/>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bwMode="gray">
            <a:xfrm>
              <a:off x="4079776" y="3717032"/>
              <a:ext cx="1199862" cy="767350"/>
              <a:chOff x="10181272" y="5503352"/>
              <a:chExt cx="1199862" cy="767350"/>
            </a:xfrm>
          </p:grpSpPr>
          <p:sp>
            <p:nvSpPr>
              <p:cNvPr id="38" name="椭圆 3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5" name="矩形 44"/>
          <p:cNvSpPr/>
          <p:nvPr/>
        </p:nvSpPr>
        <p:spPr bwMode="gray">
          <a:xfrm>
            <a:off x="1746695" y="2732816"/>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46" name="组合 45"/>
          <p:cNvGrpSpPr/>
          <p:nvPr/>
        </p:nvGrpSpPr>
        <p:grpSpPr bwMode="gray">
          <a:xfrm>
            <a:off x="9205819" y="2492564"/>
            <a:ext cx="1304009" cy="871898"/>
            <a:chOff x="4027703" y="3656700"/>
            <a:chExt cx="1304009" cy="871898"/>
          </a:xfrm>
        </p:grpSpPr>
        <p:grpSp>
          <p:nvGrpSpPr>
            <p:cNvPr id="47" name="组合 46"/>
            <p:cNvGrpSpPr/>
            <p:nvPr/>
          </p:nvGrpSpPr>
          <p:grpSpPr bwMode="gray">
            <a:xfrm>
              <a:off x="4027703" y="3656700"/>
              <a:ext cx="1304009" cy="871898"/>
              <a:chOff x="10125075" y="5439766"/>
              <a:chExt cx="1304009" cy="871898"/>
            </a:xfrm>
          </p:grpSpPr>
          <p:sp>
            <p:nvSpPr>
              <p:cNvPr id="54" name="矩形 53"/>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8" name="组合 47"/>
            <p:cNvGrpSpPr/>
            <p:nvPr/>
          </p:nvGrpSpPr>
          <p:grpSpPr bwMode="gray">
            <a:xfrm>
              <a:off x="4079776" y="3717032"/>
              <a:ext cx="1199862" cy="767350"/>
              <a:chOff x="10181272" y="5503352"/>
              <a:chExt cx="1199862" cy="767350"/>
            </a:xfrm>
          </p:grpSpPr>
          <p:sp>
            <p:nvSpPr>
              <p:cNvPr id="49" name="椭圆 48"/>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9" name="矩形 58"/>
          <p:cNvSpPr/>
          <p:nvPr/>
        </p:nvSpPr>
        <p:spPr bwMode="gray">
          <a:xfrm>
            <a:off x="9270342" y="2732816"/>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60" name="圆角矩形 59"/>
          <p:cNvSpPr/>
          <p:nvPr/>
        </p:nvSpPr>
        <p:spPr bwMode="gray">
          <a:xfrm>
            <a:off x="3207895" y="1570133"/>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62" name="圆角矩形 61"/>
          <p:cNvSpPr/>
          <p:nvPr/>
        </p:nvSpPr>
        <p:spPr bwMode="gray">
          <a:xfrm>
            <a:off x="5778975" y="1570133"/>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63" name="圆角矩形 62"/>
          <p:cNvSpPr/>
          <p:nvPr/>
        </p:nvSpPr>
        <p:spPr bwMode="gray">
          <a:xfrm>
            <a:off x="8343389" y="1570133"/>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9" name="矩形 18"/>
          <p:cNvSpPr/>
          <p:nvPr/>
        </p:nvSpPr>
        <p:spPr bwMode="gray">
          <a:xfrm>
            <a:off x="1543489" y="3665361"/>
            <a:ext cx="9105022" cy="918147"/>
          </a:xfrm>
          <a:prstGeom prst="rect">
            <a:avLst/>
          </a:prstGeom>
          <a:solidFill>
            <a:srgbClr val="FFFFCC"/>
          </a:solidFill>
          <a:ln>
            <a:solidFill>
              <a:srgbClr val="FFC000"/>
            </a:solidFill>
          </a:ln>
        </p:spPr>
        <p:txBody>
          <a:bodyPr wrap="square" anchor="ctr">
            <a:noAutofit/>
          </a:bodyPr>
          <a:lstStyle/>
          <a:p>
            <a:pPr algn="just"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Adjacency Segment</a:t>
            </a:r>
          </a:p>
          <a:p>
            <a:pPr algn="just"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Identifies an adjacency on a network. Adjacency segments are propagated to other devices through an IGP. They are visible to all the devices but effective only on the local device.</a:t>
            </a:r>
          </a:p>
        </p:txBody>
      </p:sp>
      <p:sp>
        <p:nvSpPr>
          <p:cNvPr id="73" name="矩形 72"/>
          <p:cNvSpPr/>
          <p:nvPr/>
        </p:nvSpPr>
        <p:spPr bwMode="gray">
          <a:xfrm>
            <a:off x="1543489" y="4682149"/>
            <a:ext cx="9105022" cy="707886"/>
          </a:xfrm>
          <a:prstGeom prst="rect">
            <a:avLst/>
          </a:prstGeom>
          <a:gradFill>
            <a:gsLst>
              <a:gs pos="100000">
                <a:schemeClr val="bg1">
                  <a:alpha val="0"/>
                </a:schemeClr>
              </a:gs>
              <a:gs pos="0">
                <a:schemeClr val="bg1">
                  <a:lumMod val="95000"/>
                </a:schemeClr>
              </a:gs>
            </a:gsLst>
            <a:lin ang="5400000" scaled="1"/>
          </a:gradFill>
          <a:ln w="19050">
            <a:gradFill>
              <a:gsLst>
                <a:gs pos="100000">
                  <a:schemeClr val="bg1"/>
                </a:gs>
                <a:gs pos="0">
                  <a:schemeClr val="bg1">
                    <a:lumMod val="75000"/>
                  </a:schemeClr>
                </a:gs>
              </a:gsLst>
              <a:lin ang="5400000" scaled="1"/>
            </a:gradFill>
          </a:ln>
        </p:spPr>
        <p:txBody>
          <a:bodyPr wrap="square" anchor="ctr">
            <a:noAutofit/>
          </a:bodyPr>
          <a:lstStyle/>
          <a:p>
            <a:pPr marL="285750" indent="-285750" algn="just"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Adjacency segments are identified using adjacency SIDs. </a:t>
            </a:r>
          </a:p>
          <a:p>
            <a:pPr marL="285750" indent="-285750" algn="just" fontAlgn="ctr">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Adjacency SIDs are local SIDs that are not in the SRGB range.</a:t>
            </a:r>
          </a:p>
        </p:txBody>
      </p:sp>
      <p:sp>
        <p:nvSpPr>
          <p:cNvPr id="74" name="矩形 73"/>
          <p:cNvSpPr/>
          <p:nvPr/>
        </p:nvSpPr>
        <p:spPr bwMode="gray">
          <a:xfrm>
            <a:off x="2949085" y="1795286"/>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76" name="矩形 75"/>
          <p:cNvSpPr/>
          <p:nvPr/>
        </p:nvSpPr>
        <p:spPr bwMode="gray">
          <a:xfrm>
            <a:off x="5543166" y="1795286"/>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77" name="矩形 76"/>
          <p:cNvSpPr/>
          <p:nvPr/>
        </p:nvSpPr>
        <p:spPr bwMode="gray">
          <a:xfrm>
            <a:off x="8088715" y="1795286"/>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cxnSp>
        <p:nvCxnSpPr>
          <p:cNvPr id="69" name="直接箭头连接符 68"/>
          <p:cNvCxnSpPr/>
          <p:nvPr/>
        </p:nvCxnSpPr>
        <p:spPr bwMode="gray">
          <a:xfrm flipH="1">
            <a:off x="4688695" y="3043354"/>
            <a:ext cx="99321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0" name="圆角矩形 69"/>
          <p:cNvSpPr/>
          <p:nvPr/>
        </p:nvSpPr>
        <p:spPr bwMode="gray">
          <a:xfrm>
            <a:off x="5051354" y="3149352"/>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1001</a:t>
            </a:r>
          </a:p>
        </p:txBody>
      </p:sp>
      <p:cxnSp>
        <p:nvCxnSpPr>
          <p:cNvPr id="71" name="直接箭头连接符 70"/>
          <p:cNvCxnSpPr/>
          <p:nvPr/>
        </p:nvCxnSpPr>
        <p:spPr bwMode="gray">
          <a:xfrm>
            <a:off x="6435937" y="3043354"/>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2" name="圆角矩形 71"/>
          <p:cNvSpPr/>
          <p:nvPr/>
        </p:nvSpPr>
        <p:spPr bwMode="gray">
          <a:xfrm>
            <a:off x="6467682" y="3149352"/>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sp>
        <p:nvSpPr>
          <p:cNvPr id="75" name="圆角矩形 74"/>
          <p:cNvSpPr/>
          <p:nvPr/>
        </p:nvSpPr>
        <p:spPr bwMode="gray">
          <a:xfrm>
            <a:off x="1941845" y="3024960"/>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78" name="圆角矩形 77"/>
          <p:cNvSpPr/>
          <p:nvPr/>
        </p:nvSpPr>
        <p:spPr bwMode="gray">
          <a:xfrm>
            <a:off x="9456058" y="3024960"/>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81" name="任意多边形 80"/>
          <p:cNvSpPr/>
          <p:nvPr/>
        </p:nvSpPr>
        <p:spPr bwMode="gray">
          <a:xfrm flipH="1" flipV="1">
            <a:off x="7135278" y="2492564"/>
            <a:ext cx="356851" cy="753758"/>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92D050"/>
              </a:gs>
            </a:gsLst>
            <a:lin ang="16200000" scaled="1"/>
            <a:tileRect/>
          </a:gradFill>
          <a:ln w="12700">
            <a:gradFill flip="none" rotWithShape="1">
              <a:gsLst>
                <a:gs pos="11000">
                  <a:schemeClr val="bg1">
                    <a:alpha val="0"/>
                  </a:schemeClr>
                </a:gs>
                <a:gs pos="81000">
                  <a:srgbClr val="92D050"/>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auto">
          <a:xfrm>
            <a:off x="6559449" y="1708303"/>
            <a:ext cx="1566996" cy="861435"/>
          </a:xfrm>
          <a:prstGeom prst="rect">
            <a:avLst/>
          </a:prstGeom>
          <a:noFill/>
        </p:spPr>
        <p:txBody>
          <a:bodyPr wrap="square">
            <a:noAutofit/>
          </a:bodyPr>
          <a:lstStyle/>
          <a:p>
            <a:pPr algn="ctr" defTabSz="814388" fontAlgn="ctr">
              <a:buClr>
                <a:schemeClr val="accent1"/>
              </a:buClr>
              <a:buSzPct val="100000"/>
            </a:pPr>
            <a:r>
              <a:rPr lang="en-US" sz="1200" dirty="0">
                <a:solidFill>
                  <a:srgbClr val="92D05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Similar to the outbound interface information in an IP route</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33261" y="2690718"/>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01236" y="2690718"/>
            <a:ext cx="540000" cy="442800"/>
          </a:xfrm>
          <a:prstGeom prst="rect">
            <a:avLst/>
          </a:prstGeom>
        </p:spPr>
      </p:pic>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92125" y="2690718"/>
            <a:ext cx="540000" cy="442800"/>
          </a:xfrm>
          <a:prstGeom prst="rect">
            <a:avLst/>
          </a:prstGeom>
        </p:spPr>
      </p:pic>
      <p:sp>
        <p:nvSpPr>
          <p:cNvPr id="84"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85"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87"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510459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sym typeface="Huawei Sans" panose="020C0503030203020204" pitchFamily="34" charset="0"/>
              </a:rPr>
              <a:t>Segment Routing</a:t>
            </a:r>
            <a:endParaRPr lang="en-US" dirty="0"/>
          </a:p>
        </p:txBody>
      </p:sp>
    </p:spTree>
    <p:extLst>
      <p:ext uri="{BB962C8B-B14F-4D97-AF65-F5344CB8AC3E}">
        <p14:creationId xmlns:p14="http://schemas.microsoft.com/office/powerpoint/2010/main" val="2463855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Intra-AS Propagation of Node SIDs and Adjacency SIDs</a:t>
            </a:r>
            <a:endParaRPr lang="en-US" dirty="0"/>
          </a:p>
        </p:txBody>
      </p:sp>
      <p:sp>
        <p:nvSpPr>
          <p:cNvPr id="5" name="文本占位符 4"/>
          <p:cNvSpPr>
            <a:spLocks noGrp="1"/>
          </p:cNvSpPr>
          <p:nvPr>
            <p:ph type="body" sz="quarter" idx="10"/>
          </p:nvPr>
        </p:nvSpPr>
        <p:spPr bwMode="gray"/>
        <p:txBody>
          <a:bodyPr/>
          <a:lstStyle/>
          <a:p>
            <a:r>
              <a:rPr lang="en-US" sz="1800" dirty="0" smtClean="0"/>
              <a:t>SR-MPLS uses an IGP to advertise topology, prefix, SRGB, and label information. This is achieved by extending the TLVs of protocol packets for the IGP.</a:t>
            </a:r>
            <a:endParaRPr lang="en-US" sz="1800" dirty="0"/>
          </a:p>
        </p:txBody>
      </p:sp>
      <p:grpSp>
        <p:nvGrpSpPr>
          <p:cNvPr id="4" name="组合 3"/>
          <p:cNvGrpSpPr/>
          <p:nvPr/>
        </p:nvGrpSpPr>
        <p:grpSpPr bwMode="gray">
          <a:xfrm>
            <a:off x="1682172" y="2350843"/>
            <a:ext cx="8827656" cy="3237209"/>
            <a:chOff x="1066671" y="2151984"/>
            <a:chExt cx="8827656" cy="3237209"/>
          </a:xfrm>
        </p:grpSpPr>
        <p:cxnSp>
          <p:nvCxnSpPr>
            <p:cNvPr id="70" name="直接箭头连接符 69"/>
            <p:cNvCxnSpPr/>
            <p:nvPr/>
          </p:nvCxnSpPr>
          <p:spPr bwMode="gray">
            <a:xfrm flipH="1">
              <a:off x="4073194" y="3625205"/>
              <a:ext cx="99321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1" name="圆角矩形 70"/>
            <p:cNvSpPr/>
            <p:nvPr/>
          </p:nvSpPr>
          <p:spPr bwMode="gray">
            <a:xfrm>
              <a:off x="4435853" y="3731203"/>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1001</a:t>
              </a:r>
            </a:p>
          </p:txBody>
        </p:sp>
        <p:cxnSp>
          <p:nvCxnSpPr>
            <p:cNvPr id="72" name="直接箭头连接符 71"/>
            <p:cNvCxnSpPr/>
            <p:nvPr/>
          </p:nvCxnSpPr>
          <p:spPr bwMode="gray">
            <a:xfrm>
              <a:off x="5820436" y="3625205"/>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75" name="圆角矩形 74"/>
            <p:cNvSpPr/>
            <p:nvPr/>
          </p:nvSpPr>
          <p:spPr bwMode="gray">
            <a:xfrm>
              <a:off x="5852181" y="3731203"/>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grpSp>
          <p:nvGrpSpPr>
            <p:cNvPr id="79" name="组合 78"/>
            <p:cNvGrpSpPr/>
            <p:nvPr/>
          </p:nvGrpSpPr>
          <p:grpSpPr bwMode="gray">
            <a:xfrm>
              <a:off x="2640357" y="2929364"/>
              <a:ext cx="492363" cy="473566"/>
              <a:chOff x="3769575" y="2816233"/>
              <a:chExt cx="959475" cy="2029316"/>
            </a:xfrm>
          </p:grpSpPr>
          <p:cxnSp>
            <p:nvCxnSpPr>
              <p:cNvPr id="80" name="直接连接符 79"/>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bwMode="gray">
            <a:xfrm>
              <a:off x="5211437" y="2929364"/>
              <a:ext cx="492363" cy="473566"/>
              <a:chOff x="3769575" y="2816233"/>
              <a:chExt cx="959475" cy="2029316"/>
            </a:xfrm>
          </p:grpSpPr>
          <p:cxnSp>
            <p:nvCxnSpPr>
              <p:cNvPr id="83" name="直接连接符 82"/>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bwMode="gray">
            <a:xfrm>
              <a:off x="7777746" y="2929364"/>
              <a:ext cx="492363" cy="473566"/>
              <a:chOff x="3769575" y="2816233"/>
              <a:chExt cx="959475" cy="2029316"/>
            </a:xfrm>
          </p:grpSpPr>
          <p:cxnSp>
            <p:nvCxnSpPr>
              <p:cNvPr id="86" name="直接连接符 8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p:nvPr/>
          </p:nvCxnSpPr>
          <p:spPr bwMode="gray">
            <a:xfrm flipH="1">
              <a:off x="2102794" y="3483470"/>
              <a:ext cx="67222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bwMode="gray">
            <a:xfrm>
              <a:off x="2679590" y="37114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3" name="矩形 92"/>
            <p:cNvSpPr/>
            <p:nvPr/>
          </p:nvSpPr>
          <p:spPr bwMode="gray">
            <a:xfrm>
              <a:off x="5256976" y="37114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4" name="矩形 93"/>
            <p:cNvSpPr/>
            <p:nvPr/>
          </p:nvSpPr>
          <p:spPr bwMode="gray">
            <a:xfrm>
              <a:off x="7834362" y="3711453"/>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95" name="组合 94"/>
            <p:cNvGrpSpPr/>
            <p:nvPr/>
          </p:nvGrpSpPr>
          <p:grpSpPr bwMode="gray">
            <a:xfrm>
              <a:off x="1066671" y="3074415"/>
              <a:ext cx="1304009" cy="871898"/>
              <a:chOff x="4027703" y="3656700"/>
              <a:chExt cx="1304009" cy="871898"/>
            </a:xfrm>
          </p:grpSpPr>
          <p:grpSp>
            <p:nvGrpSpPr>
              <p:cNvPr id="96" name="组合 95"/>
              <p:cNvGrpSpPr/>
              <p:nvPr/>
            </p:nvGrpSpPr>
            <p:grpSpPr bwMode="gray">
              <a:xfrm>
                <a:off x="4027703" y="3656700"/>
                <a:ext cx="1304009" cy="871898"/>
                <a:chOff x="10125075" y="5439766"/>
                <a:chExt cx="1304009" cy="871898"/>
              </a:xfrm>
            </p:grpSpPr>
            <p:sp>
              <p:nvSpPr>
                <p:cNvPr id="103" name="矩形 102"/>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椭圆 103"/>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椭圆 105"/>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p:nvPr/>
            </p:nvGrpSpPr>
            <p:grpSpPr bwMode="gray">
              <a:xfrm>
                <a:off x="4079776" y="3717032"/>
                <a:ext cx="1199862" cy="767350"/>
                <a:chOff x="10181272" y="5503352"/>
                <a:chExt cx="1199862" cy="767350"/>
              </a:xfrm>
            </p:grpSpPr>
            <p:sp>
              <p:nvSpPr>
                <p:cNvPr id="98" name="椭圆 97"/>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椭圆 99"/>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椭圆 100"/>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08" name="矩形 107"/>
            <p:cNvSpPr/>
            <p:nvPr/>
          </p:nvSpPr>
          <p:spPr bwMode="gray">
            <a:xfrm>
              <a:off x="1131194" y="3314667"/>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109" name="组合 108"/>
            <p:cNvGrpSpPr/>
            <p:nvPr/>
          </p:nvGrpSpPr>
          <p:grpSpPr bwMode="gray">
            <a:xfrm>
              <a:off x="8590318" y="3074415"/>
              <a:ext cx="1304009" cy="871898"/>
              <a:chOff x="4027703" y="3656700"/>
              <a:chExt cx="1304009" cy="871898"/>
            </a:xfrm>
          </p:grpSpPr>
          <p:grpSp>
            <p:nvGrpSpPr>
              <p:cNvPr id="110" name="组合 109"/>
              <p:cNvGrpSpPr/>
              <p:nvPr/>
            </p:nvGrpSpPr>
            <p:grpSpPr bwMode="gray">
              <a:xfrm>
                <a:off x="4027703" y="3656700"/>
                <a:ext cx="1304009" cy="871898"/>
                <a:chOff x="10125075" y="5439766"/>
                <a:chExt cx="1304009" cy="871898"/>
              </a:xfrm>
            </p:grpSpPr>
            <p:sp>
              <p:nvSpPr>
                <p:cNvPr id="117" name="矩形 116"/>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1" name="组合 110"/>
              <p:cNvGrpSpPr/>
              <p:nvPr/>
            </p:nvGrpSpPr>
            <p:grpSpPr bwMode="gray">
              <a:xfrm>
                <a:off x="4079776" y="3717032"/>
                <a:ext cx="1199862" cy="767350"/>
                <a:chOff x="10181272" y="5503352"/>
                <a:chExt cx="1199862" cy="767350"/>
              </a:xfrm>
            </p:grpSpPr>
            <p:sp>
              <p:nvSpPr>
                <p:cNvPr id="112" name="椭圆 111"/>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椭圆 112"/>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椭圆 113"/>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2" name="矩形 121"/>
            <p:cNvSpPr/>
            <p:nvPr/>
          </p:nvSpPr>
          <p:spPr bwMode="gray">
            <a:xfrm>
              <a:off x="8654841" y="3314667"/>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123" name="圆角矩形 122"/>
            <p:cNvSpPr/>
            <p:nvPr/>
          </p:nvSpPr>
          <p:spPr bwMode="gray">
            <a:xfrm>
              <a:off x="2592394" y="2151984"/>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24" name="圆角矩形 123"/>
            <p:cNvSpPr/>
            <p:nvPr/>
          </p:nvSpPr>
          <p:spPr bwMode="gray">
            <a:xfrm>
              <a:off x="5163474" y="2151984"/>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125" name="圆角矩形 124"/>
            <p:cNvSpPr/>
            <p:nvPr/>
          </p:nvSpPr>
          <p:spPr bwMode="gray">
            <a:xfrm>
              <a:off x="7727888" y="2151984"/>
              <a:ext cx="588288" cy="238245"/>
            </a:xfrm>
            <a:prstGeom prst="roundRect">
              <a:avLst>
                <a:gd name="adj" fmla="val 13019"/>
              </a:avLst>
            </a:prstGeom>
            <a:solidFill>
              <a:srgbClr val="E28189"/>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126" name="圆角矩形 125"/>
            <p:cNvSpPr/>
            <p:nvPr/>
          </p:nvSpPr>
          <p:spPr bwMode="gray">
            <a:xfrm>
              <a:off x="1326344" y="3606811"/>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127" name="圆角矩形 126"/>
            <p:cNvSpPr/>
            <p:nvPr/>
          </p:nvSpPr>
          <p:spPr bwMode="gray">
            <a:xfrm>
              <a:off x="8840557" y="3606811"/>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128" name="矩形 127"/>
            <p:cNvSpPr/>
            <p:nvPr/>
          </p:nvSpPr>
          <p:spPr bwMode="gray">
            <a:xfrm>
              <a:off x="2333584" y="23771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129" name="矩形 128"/>
            <p:cNvSpPr/>
            <p:nvPr/>
          </p:nvSpPr>
          <p:spPr bwMode="gray">
            <a:xfrm>
              <a:off x="4927665" y="23771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130" name="矩形 129"/>
            <p:cNvSpPr/>
            <p:nvPr/>
          </p:nvSpPr>
          <p:spPr bwMode="gray">
            <a:xfrm>
              <a:off x="7473214" y="2377137"/>
              <a:ext cx="105990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3" name="任意多边形 2"/>
            <p:cNvSpPr/>
            <p:nvPr/>
          </p:nvSpPr>
          <p:spPr bwMode="gray">
            <a:xfrm>
              <a:off x="3203464" y="4046124"/>
              <a:ext cx="2030506" cy="699260"/>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noFill/>
            <a:ln w="57150">
              <a:solidFill>
                <a:srgbClr val="E28189"/>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bwMode="gray">
            <a:xfrm>
              <a:off x="5735938" y="4046124"/>
              <a:ext cx="2030506" cy="699260"/>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noFill/>
            <a:ln w="57150">
              <a:solidFill>
                <a:srgbClr val="E28189"/>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3292690" y="4804418"/>
              <a:ext cx="2032024" cy="584775"/>
            </a:xfrm>
            <a:prstGeom prst="rect">
              <a:avLst/>
            </a:prstGeom>
          </p:spPr>
          <p:txBody>
            <a:bodyPr wrap="square">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Extended IGP</a:t>
              </a:r>
            </a:p>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(e.g. IS-IS/OSPF)</a:t>
              </a:r>
            </a:p>
          </p:txBody>
        </p:sp>
        <p:sp>
          <p:nvSpPr>
            <p:cNvPr id="76" name="矩形 75"/>
            <p:cNvSpPr/>
            <p:nvPr/>
          </p:nvSpPr>
          <p:spPr bwMode="gray">
            <a:xfrm>
              <a:off x="5751762" y="4804418"/>
              <a:ext cx="2032024" cy="584775"/>
            </a:xfrm>
            <a:prstGeom prst="rect">
              <a:avLst/>
            </a:prstGeom>
          </p:spPr>
          <p:txBody>
            <a:bodyPr wrap="square">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Extended IGP</a:t>
              </a:r>
            </a:p>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(e.g. IS-IS/OSPF)</a:t>
              </a:r>
            </a:p>
          </p:txBody>
        </p:sp>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17760" y="3251902"/>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85735" y="3251902"/>
              <a:ext cx="540000" cy="442800"/>
            </a:xfrm>
            <a:prstGeom prst="rect">
              <a:avLst/>
            </a:prstGeom>
          </p:spPr>
        </p:pic>
        <p:pic>
          <p:nvPicPr>
            <p:cNvPr id="134" name="图片 1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76624" y="3251902"/>
              <a:ext cx="540000" cy="442800"/>
            </a:xfrm>
            <a:prstGeom prst="rect">
              <a:avLst/>
            </a:prstGeom>
          </p:spPr>
        </p:pic>
      </p:grpSp>
      <p:sp>
        <p:nvSpPr>
          <p:cNvPr id="89"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0"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1"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32"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23669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OSPF for SR-MPLS</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850700051"/>
              </p:ext>
            </p:extLst>
          </p:nvPr>
        </p:nvGraphicFramePr>
        <p:xfrm>
          <a:off x="589875" y="1058781"/>
          <a:ext cx="11012249" cy="4992805"/>
        </p:xfrm>
        <a:graphic>
          <a:graphicData uri="http://schemas.openxmlformats.org/drawingml/2006/table">
            <a:tbl>
              <a:tblPr>
                <a:tableStyleId>{72833802-FEF1-4C79-8D5D-14CF1EAF98D9}</a:tableStyleId>
              </a:tblPr>
              <a:tblGrid>
                <a:gridCol w="2099173">
                  <a:extLst>
                    <a:ext uri="{9D8B030D-6E8A-4147-A177-3AD203B41FA5}">
                      <a16:colId xmlns:a16="http://schemas.microsoft.com/office/drawing/2014/main" xmlns="" val="20000"/>
                    </a:ext>
                  </a:extLst>
                </a:gridCol>
                <a:gridCol w="3416831">
                  <a:extLst>
                    <a:ext uri="{9D8B030D-6E8A-4147-A177-3AD203B41FA5}">
                      <a16:colId xmlns:a16="http://schemas.microsoft.com/office/drawing/2014/main" xmlns="" val="20001"/>
                    </a:ext>
                  </a:extLst>
                </a:gridCol>
                <a:gridCol w="5496245">
                  <a:extLst>
                    <a:ext uri="{9D8B030D-6E8A-4147-A177-3AD203B41FA5}">
                      <a16:colId xmlns:a16="http://schemas.microsoft.com/office/drawing/2014/main" xmlns="" val="20002"/>
                    </a:ext>
                  </a:extLst>
                </a:gridCol>
              </a:tblGrid>
              <a:tr h="329365">
                <a:tc>
                  <a:txBody>
                    <a:bodyPr/>
                    <a:lstStyle/>
                    <a:p>
                      <a:pPr algn="ctr" fontAlgn="ctr"/>
                      <a:r>
                        <a:rPr lang="en-US" sz="1600" b="1" u="none" strike="noStrike" dirty="0">
                          <a:latin typeface="Huawei Sans" panose="020C0503030203020204" pitchFamily="34" charset="0"/>
                          <a:ea typeface="方正兰亭黑简体" panose="02000000000000000000" pitchFamily="2" charset="-122"/>
                          <a:sym typeface="Huawei Sans" panose="020C0503030203020204" pitchFamily="34" charset="0"/>
                        </a:rPr>
                        <a:t>Name</a:t>
                      </a:r>
                    </a:p>
                  </a:txBody>
                  <a:tcPr marL="9402" marR="9402" marT="9402"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u="none" strike="noStrike" dirty="0">
                          <a:latin typeface="Huawei Sans" panose="020C0503030203020204" pitchFamily="34" charset="0"/>
                          <a:ea typeface="方正兰亭黑简体" panose="02000000000000000000" pitchFamily="2" charset="-122"/>
                          <a:sym typeface="Huawei Sans" panose="020C0503030203020204" pitchFamily="34" charset="0"/>
                        </a:rPr>
                        <a:t>Function</a:t>
                      </a:r>
                    </a:p>
                  </a:txBody>
                  <a:tcPr marL="9402" marR="9402" marT="94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u="none" strike="noStrike" dirty="0">
                          <a:latin typeface="Huawei Sans" panose="020C0503030203020204" pitchFamily="34" charset="0"/>
                          <a:ea typeface="方正兰亭黑简体" panose="02000000000000000000" pitchFamily="2" charset="-122"/>
                          <a:sym typeface="Huawei Sans" panose="020C0503030203020204" pitchFamily="34" charset="0"/>
                        </a:rPr>
                        <a:t>Carried In</a:t>
                      </a:r>
                    </a:p>
                  </a:txBody>
                  <a:tcPr marL="9402" marR="9402" marT="9402"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518160">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SR-Algorithm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the algorithm that is used.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Type 10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18160">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SID/Label Range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the SR-MPLS SID or MPLS label range.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Type 10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18160">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SRMS Preference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the priority of an NE functioning as an SR mapping server.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Type 10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518160">
                <a:tc rowSpan="3">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SID/Label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SIDs or MPLS labels.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SID/Label Range TLV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518160">
                <a:tc vMerge="1">
                  <a:txBody>
                    <a:bodyPr/>
                    <a:lstStyle/>
                    <a:p>
                      <a:endParaRPr lang="zh-CN" altLang="en-US"/>
                    </a:p>
                  </a:txBody>
                  <a:tcPr/>
                </a:tc>
                <a:tc vMerge="1">
                  <a:txBody>
                    <a:bodyPr/>
                    <a:lstStyle/>
                    <a:p>
                      <a:endParaRPr lang="zh-CN" altLang="en-US"/>
                    </a:p>
                  </a:txBody>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Prefix TLV and OSPF Extended Prefix Range TLV in OSPFv2 Extended Prefix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518160">
                <a:tc vMerge="1">
                  <a:txBody>
                    <a:bodyPr/>
                    <a:lstStyle/>
                    <a:p>
                      <a:endParaRPr lang="zh-CN" altLang="en-US"/>
                    </a:p>
                  </a:txBody>
                  <a:tcPr/>
                </a:tc>
                <a:tc vMerge="1">
                  <a:txBody>
                    <a:bodyPr/>
                    <a:lstStyle/>
                    <a:p>
                      <a:endParaRPr lang="zh-CN" altLang="en-US"/>
                    </a:p>
                  </a:txBody>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Link TLV in OSPFv2 Extended Link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518160">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Prefix 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prefix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Prefix TLV and OSPF Extended Prefix Range TLV in OSPFv2 Extended Prefix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518160">
                <a:tc>
                  <a:txBody>
                    <a:bodyPr/>
                    <a:lstStyle/>
                    <a:p>
                      <a:pPr algn="ctr" fontAlgn="ctr"/>
                      <a:r>
                        <a:rPr lang="en-US" sz="1400" u="none" strike="noStrike"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P2P network.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Link TLV in OSPFv2 Extended Link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518160">
                <a:tc>
                  <a:txBody>
                    <a:bodyPr/>
                    <a:lstStyle/>
                    <a:p>
                      <a:pPr algn="ctr"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LAN </a:t>
                      </a:r>
                      <a:r>
                        <a:rPr lang="en-US" sz="1400" u="none" strike="noStrike"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400" u="none" strike="noStrike" dirty="0">
                          <a:latin typeface="Huawei Sans" panose="020C0503030203020204" pitchFamily="34" charset="0"/>
                          <a:ea typeface="方正兰亭黑简体" panose="02000000000000000000" pitchFamily="2" charset="-122"/>
                          <a:sym typeface="Huawei Sans" panose="020C0503030203020204" pitchFamily="34" charset="0"/>
                        </a:rPr>
                        <a:t>OSPFv2 Extended Link TLV in OSPFv2 Extended Link Opaque LSA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10"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1"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4"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808735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IS-IS for SR-MPLS</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363184113"/>
              </p:ext>
            </p:extLst>
          </p:nvPr>
        </p:nvGraphicFramePr>
        <p:xfrm>
          <a:off x="488069" y="999293"/>
          <a:ext cx="11207220" cy="5163968"/>
        </p:xfrm>
        <a:graphic>
          <a:graphicData uri="http://schemas.openxmlformats.org/drawingml/2006/table">
            <a:tbl>
              <a:tblPr/>
              <a:tblGrid>
                <a:gridCol w="2199803">
                  <a:extLst>
                    <a:ext uri="{9D8B030D-6E8A-4147-A177-3AD203B41FA5}">
                      <a16:colId xmlns:a16="http://schemas.microsoft.com/office/drawing/2014/main" xmlns="" val="20000"/>
                    </a:ext>
                  </a:extLst>
                </a:gridCol>
                <a:gridCol w="4491862">
                  <a:extLst>
                    <a:ext uri="{9D8B030D-6E8A-4147-A177-3AD203B41FA5}">
                      <a16:colId xmlns:a16="http://schemas.microsoft.com/office/drawing/2014/main" xmlns="" val="20001"/>
                    </a:ext>
                  </a:extLst>
                </a:gridCol>
                <a:gridCol w="4515555">
                  <a:extLst>
                    <a:ext uri="{9D8B030D-6E8A-4147-A177-3AD203B41FA5}">
                      <a16:colId xmlns:a16="http://schemas.microsoft.com/office/drawing/2014/main" xmlns="" val="20002"/>
                    </a:ext>
                  </a:extLst>
                </a:gridCol>
              </a:tblGrid>
              <a:tr h="415502">
                <a:tc>
                  <a:txBody>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Name</a:t>
                      </a:r>
                    </a:p>
                  </a:txBody>
                  <a:tcPr marL="20429" marR="20429" marT="20429" marB="20429"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Function</a:t>
                      </a:r>
                    </a:p>
                  </a:txBody>
                  <a:tcPr marL="20429" marR="20429" marT="20429" marB="2042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Carried In</a:t>
                      </a:r>
                    </a:p>
                  </a:txBody>
                  <a:tcPr marL="20429" marR="20429" marT="20429" marB="20429"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019427">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Prefix-SID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Advertises SR-MPLS prefix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Extended IPv4 Reachability TLV-135</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IPv4 Reachability TLV-235</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IPv6 IP Reachability TLV-236</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IPv6 IP Reachability TLV-237</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SID/Label Binding TLV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060969">
                <a:tc>
                  <a:txBody>
                    <a:bodyPr/>
                    <a:lstStyle/>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P2P network.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Extended IS reachability TLV-22</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IS Neighbor Attribute TLV-23</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inter-AS reachability information TLV-141</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TLV-222</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Neighbor Attribute TLV-223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1060969">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LAN-</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Adj</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-SID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Advertises SR-MPLS adjacency SIDs on a 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Extended IS reachability TLV-22</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IS Neighbor Attribute TLV-23</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inter-AS reachability information TLV-141</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TLV-222</a:t>
                      </a:r>
                    </a:p>
                    <a:p>
                      <a:pPr fontAlgn="ctr">
                        <a:buFont typeface="Arial" panose="020B0604020202020204" pitchFamily="34" charset="0"/>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Multitopology</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Neighbor Attribute TLV-223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32073">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SID/Label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Advertises SR-MPLS SIDs or MPLS labels.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SR-Capabilities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Sub-TLV and SR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Local Block Sub-TLV</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78025">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SID/Label Binding 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Advertises the mapping between prefixes and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LSP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278025">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SR-Capabilities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Advertises SR-MPLS capabilities.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Router Capability TLV-242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32073">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Local Block Sub-TLV</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Advertises the range of labels reserved for local SIDs.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IS-IS Router Capability TLV-242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
        <p:nvSpPr>
          <p:cNvPr id="10"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1"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4"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096629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989F11-ADC1-4F9B-877A-A16402A950B5}"/>
              </a:ext>
            </a:extLst>
          </p:cNvPr>
          <p:cNvSpPr>
            <a:spLocks noGrp="1"/>
          </p:cNvSpPr>
          <p:nvPr>
            <p:ph type="title"/>
          </p:nvPr>
        </p:nvSpPr>
        <p:spPr bwMode="gray"/>
        <p:txBody>
          <a:bodyPr/>
          <a:lstStyle/>
          <a:p>
            <a:r>
              <a:rPr lang="en-US" dirty="0" smtClean="0"/>
              <a:t>Basic Concept: SR Policy</a:t>
            </a:r>
            <a:endParaRPr lang="en-US" dirty="0"/>
          </a:p>
        </p:txBody>
      </p:sp>
      <p:sp>
        <p:nvSpPr>
          <p:cNvPr id="4" name="文本占位符 3">
            <a:extLst>
              <a:ext uri="{FF2B5EF4-FFF2-40B4-BE49-F238E27FC236}">
                <a16:creationId xmlns:a16="http://schemas.microsoft.com/office/drawing/2014/main" xmlns="" id="{9D4CA4BB-6453-4CE9-A590-00FB3588948B}"/>
              </a:ext>
            </a:extLst>
          </p:cNvPr>
          <p:cNvSpPr>
            <a:spLocks noGrp="1"/>
          </p:cNvSpPr>
          <p:nvPr>
            <p:ph type="body" sz="quarter" idx="10"/>
          </p:nvPr>
        </p:nvSpPr>
        <p:spPr bwMode="gray"/>
        <p:txBody>
          <a:bodyPr/>
          <a:lstStyle/>
          <a:p>
            <a:r>
              <a:rPr lang="en-US" sz="2000" smtClean="0">
                <a:sym typeface="Huawei Sans" panose="020C0503030203020204" pitchFamily="34" charset="0"/>
              </a:rPr>
              <a:t>According to RFC 8402, an SR Policy is an ordered list of segments. In addition, it defines a framework for SR technologies used to calculate/generate/maintain the segment list and steer traffic. Currently, SR Policy is the mainstream SR implementation mode.</a:t>
            </a:r>
          </a:p>
          <a:p>
            <a:r>
              <a:rPr lang="en-US" sz="2000" smtClean="0">
                <a:sym typeface="Huawei Sans" panose="020C0503030203020204" pitchFamily="34" charset="0"/>
              </a:rPr>
              <a:t>Traffic is steered into an SR Policy by the headend. The involved segment list is accurately encapsulated as a label stack to guide traffic forwarding. It is calculated based on a series of optimization objectives and constraints, such as latency, affinity, and SRLG. The calculation can be performed locally or by a controller and then applied to the network.</a:t>
            </a:r>
            <a:endParaRPr lang="en-US" sz="2000" dirty="0">
              <a:sym typeface="Huawei Sans" panose="020C0503030203020204" pitchFamily="34" charset="0"/>
            </a:endParaRPr>
          </a:p>
        </p:txBody>
      </p:sp>
      <p:sp>
        <p:nvSpPr>
          <p:cNvPr id="10"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1"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4"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137898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a:extLst>
              <a:ext uri="{FF2B5EF4-FFF2-40B4-BE49-F238E27FC236}">
                <a16:creationId xmlns:a16="http://schemas.microsoft.com/office/drawing/2014/main" xmlns="" id="{B774F06A-82A1-4116-AB3B-F379D71F1952}"/>
              </a:ext>
            </a:extLst>
          </p:cNvPr>
          <p:cNvSpPr/>
          <p:nvPr/>
        </p:nvSpPr>
        <p:spPr bwMode="gray">
          <a:xfrm>
            <a:off x="3491232" y="2799320"/>
            <a:ext cx="1011815" cy="1332748"/>
          </a:xfrm>
          <a:prstGeom prst="rect">
            <a:avLst/>
          </a:prstGeom>
          <a:solidFill>
            <a:schemeClr val="bg1"/>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形状 80">
            <a:extLst>
              <a:ext uri="{FF2B5EF4-FFF2-40B4-BE49-F238E27FC236}">
                <a16:creationId xmlns:a16="http://schemas.microsoft.com/office/drawing/2014/main" xmlns="" id="{D8409661-A750-4183-BB1B-259614136696}"/>
              </a:ext>
            </a:extLst>
          </p:cNvPr>
          <p:cNvSpPr/>
          <p:nvPr/>
        </p:nvSpPr>
        <p:spPr bwMode="gray">
          <a:xfrm>
            <a:off x="4640898" y="2838631"/>
            <a:ext cx="4736584" cy="629936"/>
          </a:xfrm>
          <a:custGeom>
            <a:avLst/>
            <a:gdLst>
              <a:gd name="connsiteX0" fmla="*/ 0 w 4760685"/>
              <a:gd name="connsiteY0" fmla="*/ 188729 h 567020"/>
              <a:gd name="connsiteX1" fmla="*/ 551542 w 4760685"/>
              <a:gd name="connsiteY1" fmla="*/ 551586 h 567020"/>
              <a:gd name="connsiteX2" fmla="*/ 1727200 w 4760685"/>
              <a:gd name="connsiteY2" fmla="*/ 449986 h 567020"/>
              <a:gd name="connsiteX3" fmla="*/ 2322285 w 4760685"/>
              <a:gd name="connsiteY3" fmla="*/ 43 h 567020"/>
              <a:gd name="connsiteX4" fmla="*/ 3280228 w 4760685"/>
              <a:gd name="connsiteY4" fmla="*/ 420957 h 567020"/>
              <a:gd name="connsiteX5" fmla="*/ 4760685 w 4760685"/>
              <a:gd name="connsiteY5" fmla="*/ 130672 h 567020"/>
              <a:gd name="connsiteX0" fmla="*/ 0 w 4760685"/>
              <a:gd name="connsiteY0" fmla="*/ 188742 h 558265"/>
              <a:gd name="connsiteX1" fmla="*/ 551542 w 4760685"/>
              <a:gd name="connsiteY1" fmla="*/ 551599 h 558265"/>
              <a:gd name="connsiteX2" fmla="*/ 1698172 w 4760685"/>
              <a:gd name="connsiteY2" fmla="*/ 391942 h 558265"/>
              <a:gd name="connsiteX3" fmla="*/ 2322285 w 4760685"/>
              <a:gd name="connsiteY3" fmla="*/ 56 h 558265"/>
              <a:gd name="connsiteX4" fmla="*/ 3280228 w 4760685"/>
              <a:gd name="connsiteY4" fmla="*/ 420970 h 558265"/>
              <a:gd name="connsiteX5" fmla="*/ 4760685 w 4760685"/>
              <a:gd name="connsiteY5" fmla="*/ 130685 h 558265"/>
              <a:gd name="connsiteX0" fmla="*/ 0 w 4760685"/>
              <a:gd name="connsiteY0" fmla="*/ 188752 h 561059"/>
              <a:gd name="connsiteX1" fmla="*/ 551542 w 4760685"/>
              <a:gd name="connsiteY1" fmla="*/ 551609 h 561059"/>
              <a:gd name="connsiteX2" fmla="*/ 1698172 w 4760685"/>
              <a:gd name="connsiteY2" fmla="*/ 391952 h 561059"/>
              <a:gd name="connsiteX3" fmla="*/ 2322285 w 4760685"/>
              <a:gd name="connsiteY3" fmla="*/ 66 h 561059"/>
              <a:gd name="connsiteX4" fmla="*/ 3280228 w 4760685"/>
              <a:gd name="connsiteY4" fmla="*/ 420980 h 561059"/>
              <a:gd name="connsiteX5" fmla="*/ 4760685 w 4760685"/>
              <a:gd name="connsiteY5" fmla="*/ 130695 h 561059"/>
              <a:gd name="connsiteX0" fmla="*/ 0 w 4760685"/>
              <a:gd name="connsiteY0" fmla="*/ 188841 h 559138"/>
              <a:gd name="connsiteX1" fmla="*/ 551542 w 4760685"/>
              <a:gd name="connsiteY1" fmla="*/ 551698 h 559138"/>
              <a:gd name="connsiteX2" fmla="*/ 1555424 w 4760685"/>
              <a:gd name="connsiteY2" fmla="*/ 377526 h 559138"/>
              <a:gd name="connsiteX3" fmla="*/ 2322285 w 4760685"/>
              <a:gd name="connsiteY3" fmla="*/ 155 h 559138"/>
              <a:gd name="connsiteX4" fmla="*/ 3280228 w 4760685"/>
              <a:gd name="connsiteY4" fmla="*/ 421069 h 559138"/>
              <a:gd name="connsiteX5" fmla="*/ 4760685 w 4760685"/>
              <a:gd name="connsiteY5" fmla="*/ 130784 h 559138"/>
              <a:gd name="connsiteX0" fmla="*/ 0 w 4760685"/>
              <a:gd name="connsiteY0" fmla="*/ 188841 h 559138"/>
              <a:gd name="connsiteX1" fmla="*/ 551542 w 4760685"/>
              <a:gd name="connsiteY1" fmla="*/ 551698 h 559138"/>
              <a:gd name="connsiteX2" fmla="*/ 1539563 w 4760685"/>
              <a:gd name="connsiteY2" fmla="*/ 377526 h 559138"/>
              <a:gd name="connsiteX3" fmla="*/ 2322285 w 4760685"/>
              <a:gd name="connsiteY3" fmla="*/ 155 h 559138"/>
              <a:gd name="connsiteX4" fmla="*/ 3280228 w 4760685"/>
              <a:gd name="connsiteY4" fmla="*/ 421069 h 559138"/>
              <a:gd name="connsiteX5" fmla="*/ 4760685 w 4760685"/>
              <a:gd name="connsiteY5" fmla="*/ 130784 h 559138"/>
              <a:gd name="connsiteX0" fmla="*/ 0 w 4760685"/>
              <a:gd name="connsiteY0" fmla="*/ 261367 h 630035"/>
              <a:gd name="connsiteX1" fmla="*/ 551542 w 4760685"/>
              <a:gd name="connsiteY1" fmla="*/ 624224 h 630035"/>
              <a:gd name="connsiteX2" fmla="*/ 1539563 w 4760685"/>
              <a:gd name="connsiteY2" fmla="*/ 450052 h 630035"/>
              <a:gd name="connsiteX3" fmla="*/ 2322286 w 4760685"/>
              <a:gd name="connsiteY3" fmla="*/ 110 h 630035"/>
              <a:gd name="connsiteX4" fmla="*/ 3280228 w 4760685"/>
              <a:gd name="connsiteY4" fmla="*/ 493595 h 630035"/>
              <a:gd name="connsiteX5" fmla="*/ 4760685 w 4760685"/>
              <a:gd name="connsiteY5" fmla="*/ 203310 h 630035"/>
              <a:gd name="connsiteX0" fmla="*/ 0 w 4760685"/>
              <a:gd name="connsiteY0" fmla="*/ 261367 h 630035"/>
              <a:gd name="connsiteX1" fmla="*/ 551542 w 4760685"/>
              <a:gd name="connsiteY1" fmla="*/ 624224 h 630035"/>
              <a:gd name="connsiteX2" fmla="*/ 1333370 w 4760685"/>
              <a:gd name="connsiteY2" fmla="*/ 450052 h 630035"/>
              <a:gd name="connsiteX3" fmla="*/ 2322286 w 4760685"/>
              <a:gd name="connsiteY3" fmla="*/ 110 h 630035"/>
              <a:gd name="connsiteX4" fmla="*/ 3280228 w 4760685"/>
              <a:gd name="connsiteY4" fmla="*/ 493595 h 630035"/>
              <a:gd name="connsiteX5" fmla="*/ 4760685 w 4760685"/>
              <a:gd name="connsiteY5" fmla="*/ 203310 h 630035"/>
              <a:gd name="connsiteX0" fmla="*/ 0 w 4760685"/>
              <a:gd name="connsiteY0" fmla="*/ 261268 h 629936"/>
              <a:gd name="connsiteX1" fmla="*/ 551542 w 4760685"/>
              <a:gd name="connsiteY1" fmla="*/ 624125 h 629936"/>
              <a:gd name="connsiteX2" fmla="*/ 1333370 w 4760685"/>
              <a:gd name="connsiteY2" fmla="*/ 449953 h 629936"/>
              <a:gd name="connsiteX3" fmla="*/ 2322286 w 4760685"/>
              <a:gd name="connsiteY3" fmla="*/ 11 h 629936"/>
              <a:gd name="connsiteX4" fmla="*/ 3375394 w 4760685"/>
              <a:gd name="connsiteY4" fmla="*/ 435439 h 629936"/>
              <a:gd name="connsiteX5" fmla="*/ 4760685 w 4760685"/>
              <a:gd name="connsiteY5" fmla="*/ 203211 h 629936"/>
              <a:gd name="connsiteX0" fmla="*/ 0 w 4982739"/>
              <a:gd name="connsiteY0" fmla="*/ 261268 h 629936"/>
              <a:gd name="connsiteX1" fmla="*/ 551542 w 4982739"/>
              <a:gd name="connsiteY1" fmla="*/ 624125 h 629936"/>
              <a:gd name="connsiteX2" fmla="*/ 1333370 w 4982739"/>
              <a:gd name="connsiteY2" fmla="*/ 449953 h 629936"/>
              <a:gd name="connsiteX3" fmla="*/ 2322286 w 4982739"/>
              <a:gd name="connsiteY3" fmla="*/ 11 h 629936"/>
              <a:gd name="connsiteX4" fmla="*/ 3375394 w 4982739"/>
              <a:gd name="connsiteY4" fmla="*/ 435439 h 629936"/>
              <a:gd name="connsiteX5" fmla="*/ 4982739 w 4982739"/>
              <a:gd name="connsiteY5" fmla="*/ 11 h 629936"/>
              <a:gd name="connsiteX0" fmla="*/ 0 w 5077905"/>
              <a:gd name="connsiteY0" fmla="*/ 261268 h 629936"/>
              <a:gd name="connsiteX1" fmla="*/ 551542 w 5077905"/>
              <a:gd name="connsiteY1" fmla="*/ 624125 h 629936"/>
              <a:gd name="connsiteX2" fmla="*/ 1333370 w 5077905"/>
              <a:gd name="connsiteY2" fmla="*/ 449953 h 629936"/>
              <a:gd name="connsiteX3" fmla="*/ 2322286 w 5077905"/>
              <a:gd name="connsiteY3" fmla="*/ 11 h 629936"/>
              <a:gd name="connsiteX4" fmla="*/ 3375394 w 5077905"/>
              <a:gd name="connsiteY4" fmla="*/ 435439 h 629936"/>
              <a:gd name="connsiteX5" fmla="*/ 5077905 w 5077905"/>
              <a:gd name="connsiteY5" fmla="*/ 29039 h 629936"/>
              <a:gd name="connsiteX0" fmla="*/ 0 w 5077905"/>
              <a:gd name="connsiteY0" fmla="*/ 261268 h 629936"/>
              <a:gd name="connsiteX1" fmla="*/ 551542 w 5077905"/>
              <a:gd name="connsiteY1" fmla="*/ 624125 h 629936"/>
              <a:gd name="connsiteX2" fmla="*/ 1333370 w 5077905"/>
              <a:gd name="connsiteY2" fmla="*/ 449953 h 629936"/>
              <a:gd name="connsiteX3" fmla="*/ 2322286 w 5077905"/>
              <a:gd name="connsiteY3" fmla="*/ 11 h 629936"/>
              <a:gd name="connsiteX4" fmla="*/ 3375394 w 5077905"/>
              <a:gd name="connsiteY4" fmla="*/ 435439 h 629936"/>
              <a:gd name="connsiteX5" fmla="*/ 5077905 w 5077905"/>
              <a:gd name="connsiteY5" fmla="*/ 29039 h 629936"/>
              <a:gd name="connsiteX0" fmla="*/ 0 w 5077905"/>
              <a:gd name="connsiteY0" fmla="*/ 261268 h 629936"/>
              <a:gd name="connsiteX1" fmla="*/ 551542 w 5077905"/>
              <a:gd name="connsiteY1" fmla="*/ 624125 h 629936"/>
              <a:gd name="connsiteX2" fmla="*/ 1333370 w 5077905"/>
              <a:gd name="connsiteY2" fmla="*/ 449953 h 629936"/>
              <a:gd name="connsiteX3" fmla="*/ 2322286 w 5077905"/>
              <a:gd name="connsiteY3" fmla="*/ 11 h 629936"/>
              <a:gd name="connsiteX4" fmla="*/ 3534003 w 5077905"/>
              <a:gd name="connsiteY4" fmla="*/ 435439 h 629936"/>
              <a:gd name="connsiteX5" fmla="*/ 5077905 w 5077905"/>
              <a:gd name="connsiteY5" fmla="*/ 29039 h 629936"/>
              <a:gd name="connsiteX0" fmla="*/ 0 w 5204794"/>
              <a:gd name="connsiteY0" fmla="*/ 261268 h 629936"/>
              <a:gd name="connsiteX1" fmla="*/ 551542 w 5204794"/>
              <a:gd name="connsiteY1" fmla="*/ 624125 h 629936"/>
              <a:gd name="connsiteX2" fmla="*/ 1333370 w 5204794"/>
              <a:gd name="connsiteY2" fmla="*/ 449953 h 629936"/>
              <a:gd name="connsiteX3" fmla="*/ 2322286 w 5204794"/>
              <a:gd name="connsiteY3" fmla="*/ 11 h 629936"/>
              <a:gd name="connsiteX4" fmla="*/ 3534003 w 5204794"/>
              <a:gd name="connsiteY4" fmla="*/ 435439 h 629936"/>
              <a:gd name="connsiteX5" fmla="*/ 5204794 w 5204794"/>
              <a:gd name="connsiteY5" fmla="*/ 10 h 62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4794" h="629936">
                <a:moveTo>
                  <a:pt x="0" y="261268"/>
                </a:moveTo>
                <a:cubicBezTo>
                  <a:pt x="131837" y="420925"/>
                  <a:pt x="329314" y="592678"/>
                  <a:pt x="551542" y="624125"/>
                </a:cubicBezTo>
                <a:cubicBezTo>
                  <a:pt x="773770" y="655573"/>
                  <a:pt x="1038246" y="553972"/>
                  <a:pt x="1333370" y="449953"/>
                </a:cubicBezTo>
                <a:cubicBezTo>
                  <a:pt x="1628494" y="345934"/>
                  <a:pt x="1955514" y="2430"/>
                  <a:pt x="2322286" y="11"/>
                </a:cubicBezTo>
                <a:cubicBezTo>
                  <a:pt x="2689058" y="-2408"/>
                  <a:pt x="3127603" y="413668"/>
                  <a:pt x="3534003" y="435439"/>
                </a:cubicBezTo>
                <a:cubicBezTo>
                  <a:pt x="3940403" y="457210"/>
                  <a:pt x="4667765" y="214095"/>
                  <a:pt x="5204794" y="10"/>
                </a:cubicBezTo>
              </a:path>
            </a:pathLst>
          </a:custGeom>
          <a:noFill/>
          <a:ln w="762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a:extLst>
              <a:ext uri="{FF2B5EF4-FFF2-40B4-BE49-F238E27FC236}">
                <a16:creationId xmlns:a16="http://schemas.microsoft.com/office/drawing/2014/main" xmlns="" id="{93D24250-9B39-41BB-96D2-A551D9086107}"/>
              </a:ext>
            </a:extLst>
          </p:cNvPr>
          <p:cNvSpPr>
            <a:spLocks noGrp="1"/>
          </p:cNvSpPr>
          <p:nvPr>
            <p:ph type="title"/>
          </p:nvPr>
        </p:nvSpPr>
        <p:spPr bwMode="gray"/>
        <p:txBody>
          <a:bodyPr/>
          <a:lstStyle/>
          <a:p>
            <a:r>
              <a:rPr lang="en-US" smtClean="0"/>
              <a:t>SR Policy Example</a:t>
            </a:r>
            <a:endParaRPr lang="en-US" dirty="0"/>
          </a:p>
        </p:txBody>
      </p:sp>
      <p:cxnSp>
        <p:nvCxnSpPr>
          <p:cNvPr id="17" name="直接连接符 16">
            <a:extLst>
              <a:ext uri="{FF2B5EF4-FFF2-40B4-BE49-F238E27FC236}">
                <a16:creationId xmlns:a16="http://schemas.microsoft.com/office/drawing/2014/main" xmlns="" id="{44ACC2EC-6EF6-4570-9C43-47C6B7A78800}"/>
              </a:ext>
            </a:extLst>
          </p:cNvPr>
          <p:cNvCxnSpPr>
            <a:cxnSpLocks/>
          </p:cNvCxnSpPr>
          <p:nvPr/>
        </p:nvCxnSpPr>
        <p:spPr bwMode="gray">
          <a:xfrm flipH="1">
            <a:off x="2360443" y="2126535"/>
            <a:ext cx="75808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A442798E-41D3-4CC0-AAFF-82EFC402B601}"/>
              </a:ext>
            </a:extLst>
          </p:cNvPr>
          <p:cNvSpPr/>
          <p:nvPr/>
        </p:nvSpPr>
        <p:spPr bwMode="gray">
          <a:xfrm>
            <a:off x="3795803" y="235451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9" name="矩形 18">
            <a:extLst>
              <a:ext uri="{FF2B5EF4-FFF2-40B4-BE49-F238E27FC236}">
                <a16:creationId xmlns:a16="http://schemas.microsoft.com/office/drawing/2014/main" xmlns="" id="{348BE7CE-1EE4-4F10-A304-BDBAE0960149}"/>
              </a:ext>
            </a:extLst>
          </p:cNvPr>
          <p:cNvSpPr/>
          <p:nvPr/>
        </p:nvSpPr>
        <p:spPr bwMode="gray">
          <a:xfrm>
            <a:off x="6373189" y="235451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0" name="矩形 19">
            <a:extLst>
              <a:ext uri="{FF2B5EF4-FFF2-40B4-BE49-F238E27FC236}">
                <a16:creationId xmlns:a16="http://schemas.microsoft.com/office/drawing/2014/main" xmlns="" id="{9404594B-7C24-4D53-8CB0-47B1F59B6494}"/>
              </a:ext>
            </a:extLst>
          </p:cNvPr>
          <p:cNvSpPr/>
          <p:nvPr/>
        </p:nvSpPr>
        <p:spPr bwMode="gray">
          <a:xfrm>
            <a:off x="8950575" y="235451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nvGrpSpPr>
          <p:cNvPr id="21" name="组合 20">
            <a:extLst>
              <a:ext uri="{FF2B5EF4-FFF2-40B4-BE49-F238E27FC236}">
                <a16:creationId xmlns:a16="http://schemas.microsoft.com/office/drawing/2014/main" xmlns="" id="{FE8CD578-8223-4283-8A49-8969CDE883A5}"/>
              </a:ext>
            </a:extLst>
          </p:cNvPr>
          <p:cNvGrpSpPr/>
          <p:nvPr/>
        </p:nvGrpSpPr>
        <p:grpSpPr bwMode="gray">
          <a:xfrm>
            <a:off x="1513183" y="1717480"/>
            <a:ext cx="1304009" cy="871898"/>
            <a:chOff x="4027703" y="3656700"/>
            <a:chExt cx="1304009" cy="871898"/>
          </a:xfrm>
        </p:grpSpPr>
        <p:grpSp>
          <p:nvGrpSpPr>
            <p:cNvPr id="22" name="组合 21">
              <a:extLst>
                <a:ext uri="{FF2B5EF4-FFF2-40B4-BE49-F238E27FC236}">
                  <a16:creationId xmlns:a16="http://schemas.microsoft.com/office/drawing/2014/main" xmlns="" id="{1F66CF47-716D-4DCC-BC1D-9CDFA900C994}"/>
                </a:ext>
              </a:extLst>
            </p:cNvPr>
            <p:cNvGrpSpPr/>
            <p:nvPr/>
          </p:nvGrpSpPr>
          <p:grpSpPr bwMode="gray">
            <a:xfrm>
              <a:off x="4027703" y="3656700"/>
              <a:ext cx="1304009" cy="871898"/>
              <a:chOff x="10125075" y="5439766"/>
              <a:chExt cx="1304009" cy="871898"/>
            </a:xfrm>
          </p:grpSpPr>
          <p:sp>
            <p:nvSpPr>
              <p:cNvPr id="29" name="矩形 28">
                <a:extLst>
                  <a:ext uri="{FF2B5EF4-FFF2-40B4-BE49-F238E27FC236}">
                    <a16:creationId xmlns:a16="http://schemas.microsoft.com/office/drawing/2014/main" xmlns="" id="{5CC78520-A243-43CA-904D-3EE1E8D70288}"/>
                  </a:ext>
                </a:extLst>
              </p:cNvPr>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a16="http://schemas.microsoft.com/office/drawing/2014/main" xmlns="" id="{BE6F2C23-579B-4D74-95FE-8ECF0C61A5E4}"/>
                  </a:ext>
                </a:extLst>
              </p:cNvPr>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a16="http://schemas.microsoft.com/office/drawing/2014/main" xmlns="" id="{5707E970-5B34-4B72-BA39-543E21FDED31}"/>
                  </a:ext>
                </a:extLst>
              </p:cNvPr>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a16="http://schemas.microsoft.com/office/drawing/2014/main" xmlns="" id="{71C1ABA9-8B0B-4720-959B-9B1E015AC3A1}"/>
                  </a:ext>
                </a:extLst>
              </p:cNvPr>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a16="http://schemas.microsoft.com/office/drawing/2014/main" xmlns="" id="{BC809A85-FDD2-4252-91F4-E5CBB6F57E6D}"/>
                  </a:ext>
                </a:extLst>
              </p:cNvPr>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3" name="组合 22">
              <a:extLst>
                <a:ext uri="{FF2B5EF4-FFF2-40B4-BE49-F238E27FC236}">
                  <a16:creationId xmlns:a16="http://schemas.microsoft.com/office/drawing/2014/main" xmlns="" id="{345EE96B-58C0-4DA3-825A-F8AE3F8DF6FA}"/>
                </a:ext>
              </a:extLst>
            </p:cNvPr>
            <p:cNvGrpSpPr/>
            <p:nvPr/>
          </p:nvGrpSpPr>
          <p:grpSpPr bwMode="gray">
            <a:xfrm>
              <a:off x="4079776" y="3717032"/>
              <a:ext cx="1199862" cy="767350"/>
              <a:chOff x="10181272" y="5503352"/>
              <a:chExt cx="1199862" cy="767350"/>
            </a:xfrm>
          </p:grpSpPr>
          <p:sp>
            <p:nvSpPr>
              <p:cNvPr id="24" name="椭圆 23">
                <a:extLst>
                  <a:ext uri="{FF2B5EF4-FFF2-40B4-BE49-F238E27FC236}">
                    <a16:creationId xmlns:a16="http://schemas.microsoft.com/office/drawing/2014/main" xmlns="" id="{3D9B447E-0441-43C3-A426-9455623F2C5F}"/>
                  </a:ext>
                </a:extLst>
              </p:cNvPr>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a:extLst>
                  <a:ext uri="{FF2B5EF4-FFF2-40B4-BE49-F238E27FC236}">
                    <a16:creationId xmlns:a16="http://schemas.microsoft.com/office/drawing/2014/main" xmlns="" id="{427E4D26-B5F2-4B37-B618-B5A3A5E194F8}"/>
                  </a:ext>
                </a:extLst>
              </p:cNvPr>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a16="http://schemas.microsoft.com/office/drawing/2014/main" xmlns="" id="{B4E33DD2-1132-428A-8AE9-C4657145A42B}"/>
                  </a:ext>
                </a:extLst>
              </p:cNvPr>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a:extLst>
                  <a:ext uri="{FF2B5EF4-FFF2-40B4-BE49-F238E27FC236}">
                    <a16:creationId xmlns:a16="http://schemas.microsoft.com/office/drawing/2014/main" xmlns="" id="{E597F57A-A76D-4B8B-8D34-A6DAE203D477}"/>
                  </a:ext>
                </a:extLst>
              </p:cNvPr>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4" name="矩形 33">
            <a:extLst>
              <a:ext uri="{FF2B5EF4-FFF2-40B4-BE49-F238E27FC236}">
                <a16:creationId xmlns:a16="http://schemas.microsoft.com/office/drawing/2014/main" xmlns="" id="{16CFAB26-09DB-47EF-A932-FD5D29C80825}"/>
              </a:ext>
            </a:extLst>
          </p:cNvPr>
          <p:cNvSpPr/>
          <p:nvPr/>
        </p:nvSpPr>
        <p:spPr bwMode="gray">
          <a:xfrm>
            <a:off x="1577706" y="1957732"/>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10.1.1.0/24</a:t>
            </a:r>
          </a:p>
        </p:txBody>
      </p:sp>
      <p:grpSp>
        <p:nvGrpSpPr>
          <p:cNvPr id="35" name="组合 34">
            <a:extLst>
              <a:ext uri="{FF2B5EF4-FFF2-40B4-BE49-F238E27FC236}">
                <a16:creationId xmlns:a16="http://schemas.microsoft.com/office/drawing/2014/main" xmlns="" id="{D2DDC3CD-991D-4F05-8423-3B054A3AABC3}"/>
              </a:ext>
            </a:extLst>
          </p:cNvPr>
          <p:cNvGrpSpPr/>
          <p:nvPr/>
        </p:nvGrpSpPr>
        <p:grpSpPr bwMode="gray">
          <a:xfrm>
            <a:off x="9706531" y="1717480"/>
            <a:ext cx="1304009" cy="871898"/>
            <a:chOff x="4027703" y="3656700"/>
            <a:chExt cx="1304009" cy="871898"/>
          </a:xfrm>
        </p:grpSpPr>
        <p:grpSp>
          <p:nvGrpSpPr>
            <p:cNvPr id="36" name="组合 35">
              <a:extLst>
                <a:ext uri="{FF2B5EF4-FFF2-40B4-BE49-F238E27FC236}">
                  <a16:creationId xmlns:a16="http://schemas.microsoft.com/office/drawing/2014/main" xmlns="" id="{F01A7C29-8C48-432F-8991-826140A550C2}"/>
                </a:ext>
              </a:extLst>
            </p:cNvPr>
            <p:cNvGrpSpPr/>
            <p:nvPr/>
          </p:nvGrpSpPr>
          <p:grpSpPr bwMode="gray">
            <a:xfrm>
              <a:off x="4027703" y="3656700"/>
              <a:ext cx="1304009" cy="871898"/>
              <a:chOff x="10125075" y="5439766"/>
              <a:chExt cx="1304009" cy="871898"/>
            </a:xfrm>
          </p:grpSpPr>
          <p:sp>
            <p:nvSpPr>
              <p:cNvPr id="43" name="矩形 42">
                <a:extLst>
                  <a:ext uri="{FF2B5EF4-FFF2-40B4-BE49-F238E27FC236}">
                    <a16:creationId xmlns:a16="http://schemas.microsoft.com/office/drawing/2014/main" xmlns="" id="{6D669D3B-1E18-4082-B585-04BDC92D7F18}"/>
                  </a:ext>
                </a:extLst>
              </p:cNvPr>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a16="http://schemas.microsoft.com/office/drawing/2014/main" xmlns="" id="{897238DE-C6E9-450B-AEEA-E5796D691151}"/>
                  </a:ext>
                </a:extLst>
              </p:cNvPr>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a16="http://schemas.microsoft.com/office/drawing/2014/main" xmlns="" id="{F4E54491-3FB4-4909-BFEB-5D6062D2F9E6}"/>
                  </a:ext>
                </a:extLst>
              </p:cNvPr>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a16="http://schemas.microsoft.com/office/drawing/2014/main" xmlns="" id="{86E1DB03-3E9C-4BB6-BEE5-58733C91CE41}"/>
                  </a:ext>
                </a:extLst>
              </p:cNvPr>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a16="http://schemas.microsoft.com/office/drawing/2014/main" xmlns="" id="{6D8527E4-81A9-4AC6-9CBA-C637C4F84CB5}"/>
                  </a:ext>
                </a:extLst>
              </p:cNvPr>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a:extLst>
                <a:ext uri="{FF2B5EF4-FFF2-40B4-BE49-F238E27FC236}">
                  <a16:creationId xmlns:a16="http://schemas.microsoft.com/office/drawing/2014/main" xmlns="" id="{B697FD47-6586-4AEA-A8B4-2E7C3DE83B61}"/>
                </a:ext>
              </a:extLst>
            </p:cNvPr>
            <p:cNvGrpSpPr/>
            <p:nvPr/>
          </p:nvGrpSpPr>
          <p:grpSpPr bwMode="gray">
            <a:xfrm>
              <a:off x="4079776" y="3717032"/>
              <a:ext cx="1199862" cy="767350"/>
              <a:chOff x="10181272" y="5503352"/>
              <a:chExt cx="1199862" cy="767350"/>
            </a:xfrm>
          </p:grpSpPr>
          <p:sp>
            <p:nvSpPr>
              <p:cNvPr id="38" name="椭圆 37">
                <a:extLst>
                  <a:ext uri="{FF2B5EF4-FFF2-40B4-BE49-F238E27FC236}">
                    <a16:creationId xmlns:a16="http://schemas.microsoft.com/office/drawing/2014/main" xmlns="" id="{8AB517A7-33F1-4A21-BAD9-9067DC3AC683}"/>
                  </a:ext>
                </a:extLst>
              </p:cNvPr>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a16="http://schemas.microsoft.com/office/drawing/2014/main" xmlns="" id="{F4530032-5B79-4C7A-AA85-1F342D396EDA}"/>
                  </a:ext>
                </a:extLst>
              </p:cNvPr>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a:extLst>
                  <a:ext uri="{FF2B5EF4-FFF2-40B4-BE49-F238E27FC236}">
                    <a16:creationId xmlns:a16="http://schemas.microsoft.com/office/drawing/2014/main" xmlns="" id="{407191DB-3328-4D46-865C-9C913D3B4B4A}"/>
                  </a:ext>
                </a:extLst>
              </p:cNvPr>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a16="http://schemas.microsoft.com/office/drawing/2014/main" xmlns="" id="{56859A15-9A60-4111-9BE3-DBEAD9232922}"/>
                  </a:ext>
                </a:extLst>
              </p:cNvPr>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8" name="矩形 47">
            <a:extLst>
              <a:ext uri="{FF2B5EF4-FFF2-40B4-BE49-F238E27FC236}">
                <a16:creationId xmlns:a16="http://schemas.microsoft.com/office/drawing/2014/main" xmlns="" id="{F034F297-FFA1-4E1D-98AF-0738F760A696}"/>
              </a:ext>
            </a:extLst>
          </p:cNvPr>
          <p:cNvSpPr/>
          <p:nvPr/>
        </p:nvSpPr>
        <p:spPr bwMode="gray">
          <a:xfrm>
            <a:off x="9771054" y="1957732"/>
            <a:ext cx="1148070"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10.2.2.0/24</a:t>
            </a:r>
          </a:p>
        </p:txBody>
      </p:sp>
      <p:sp>
        <p:nvSpPr>
          <p:cNvPr id="49" name="圆角矩形 59">
            <a:extLst>
              <a:ext uri="{FF2B5EF4-FFF2-40B4-BE49-F238E27FC236}">
                <a16:creationId xmlns:a16="http://schemas.microsoft.com/office/drawing/2014/main" xmlns="" id="{22E99FE6-40AD-4EFF-BC25-1E65C9D86CC5}"/>
              </a:ext>
            </a:extLst>
          </p:cNvPr>
          <p:cNvSpPr/>
          <p:nvPr/>
        </p:nvSpPr>
        <p:spPr bwMode="gray">
          <a:xfrm>
            <a:off x="3708607" y="1657935"/>
            <a:ext cx="588288" cy="238245"/>
          </a:xfrm>
          <a:prstGeom prst="roundRect">
            <a:avLst>
              <a:gd name="adj" fmla="val 13019"/>
            </a:avLst>
          </a:prstGeom>
          <a:solidFill>
            <a:srgbClr val="E28189"/>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50" name="圆角矩形 61">
            <a:extLst>
              <a:ext uri="{FF2B5EF4-FFF2-40B4-BE49-F238E27FC236}">
                <a16:creationId xmlns:a16="http://schemas.microsoft.com/office/drawing/2014/main" xmlns="" id="{0EC43CA4-98B5-42FC-B0A8-914D83078D20}"/>
              </a:ext>
            </a:extLst>
          </p:cNvPr>
          <p:cNvSpPr/>
          <p:nvPr/>
        </p:nvSpPr>
        <p:spPr bwMode="gray">
          <a:xfrm>
            <a:off x="6279687" y="1657935"/>
            <a:ext cx="588288" cy="238245"/>
          </a:xfrm>
          <a:prstGeom prst="roundRect">
            <a:avLst>
              <a:gd name="adj" fmla="val 13019"/>
            </a:avLst>
          </a:prstGeom>
          <a:solidFill>
            <a:srgbClr val="E28189"/>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sp>
        <p:nvSpPr>
          <p:cNvPr id="51" name="圆角矩形 62">
            <a:extLst>
              <a:ext uri="{FF2B5EF4-FFF2-40B4-BE49-F238E27FC236}">
                <a16:creationId xmlns:a16="http://schemas.microsoft.com/office/drawing/2014/main" xmlns="" id="{EA389EE0-7DDA-4990-8E7D-F070E37C8CA4}"/>
              </a:ext>
            </a:extLst>
          </p:cNvPr>
          <p:cNvSpPr/>
          <p:nvPr/>
        </p:nvSpPr>
        <p:spPr bwMode="gray">
          <a:xfrm>
            <a:off x="8844101" y="1657935"/>
            <a:ext cx="588288" cy="238245"/>
          </a:xfrm>
          <a:prstGeom prst="roundRect">
            <a:avLst>
              <a:gd name="adj" fmla="val 13019"/>
            </a:avLst>
          </a:prstGeom>
          <a:solidFill>
            <a:srgbClr val="E28189"/>
          </a:solidFill>
          <a:ln w="12700">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52" name="矩形 51">
            <a:extLst>
              <a:ext uri="{FF2B5EF4-FFF2-40B4-BE49-F238E27FC236}">
                <a16:creationId xmlns:a16="http://schemas.microsoft.com/office/drawing/2014/main" xmlns="" id="{37D99CCE-B48B-46FB-82BE-2E8C4CBAE78F}"/>
              </a:ext>
            </a:extLst>
          </p:cNvPr>
          <p:cNvSpPr/>
          <p:nvPr/>
        </p:nvSpPr>
        <p:spPr bwMode="gray">
          <a:xfrm>
            <a:off x="1558179" y="4298596"/>
            <a:ext cx="8851387" cy="1068163"/>
          </a:xfrm>
          <a:prstGeom prst="rect">
            <a:avLst/>
          </a:prstGeom>
          <a:solidFill>
            <a:srgbClr val="FFFFCC"/>
          </a:solidFill>
          <a:ln>
            <a:solidFill>
              <a:srgbClr val="FFC000"/>
            </a:solidFill>
          </a:ln>
        </p:spPr>
        <p:txBody>
          <a:bodyPr wrap="square" anchor="ctr">
            <a:noAutofit/>
          </a:bodyPr>
          <a:lstStyle/>
          <a:p>
            <a:pPr algn="just" fontAlgn="ctr">
              <a:lnSpc>
                <a:spcPts val="2400"/>
              </a:lnSpc>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 Policy:</a:t>
            </a:r>
          </a:p>
          <a:p>
            <a:pPr marL="285750" indent="-285750" algn="just" fontAlgn="ctr">
              <a:lnSpc>
                <a:spcPts val="24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Can be generated using different modes, such as CLI, NETCONF, PCEP, and BGP SR Policy. </a:t>
            </a:r>
          </a:p>
          <a:p>
            <a:pPr marL="285750" indent="-285750" algn="just" fontAlgn="ctr">
              <a:lnSpc>
                <a:spcPts val="24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Contains segment lists to guide traffic steering and forwarding.</a:t>
            </a:r>
          </a:p>
        </p:txBody>
      </p:sp>
      <p:cxnSp>
        <p:nvCxnSpPr>
          <p:cNvPr id="57" name="直接箭头连接符 56">
            <a:extLst>
              <a:ext uri="{FF2B5EF4-FFF2-40B4-BE49-F238E27FC236}">
                <a16:creationId xmlns:a16="http://schemas.microsoft.com/office/drawing/2014/main" xmlns="" id="{EA76A1E8-6940-4CDA-99A5-4071E6FDD4F1}"/>
              </a:ext>
            </a:extLst>
          </p:cNvPr>
          <p:cNvCxnSpPr>
            <a:cxnSpLocks/>
          </p:cNvCxnSpPr>
          <p:nvPr/>
        </p:nvCxnSpPr>
        <p:spPr bwMode="gray">
          <a:xfrm>
            <a:off x="4396115" y="2256057"/>
            <a:ext cx="991699"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58" name="圆角矩形 69">
            <a:extLst>
              <a:ext uri="{FF2B5EF4-FFF2-40B4-BE49-F238E27FC236}">
                <a16:creationId xmlns:a16="http://schemas.microsoft.com/office/drawing/2014/main" xmlns="" id="{33EC2F97-1704-40CB-859F-404B4F7EC2E4}"/>
              </a:ext>
            </a:extLst>
          </p:cNvPr>
          <p:cNvSpPr/>
          <p:nvPr/>
        </p:nvSpPr>
        <p:spPr bwMode="gray">
          <a:xfrm>
            <a:off x="4470404" y="2361842"/>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1012</a:t>
            </a:r>
          </a:p>
        </p:txBody>
      </p:sp>
      <p:cxnSp>
        <p:nvCxnSpPr>
          <p:cNvPr id="59" name="直接箭头连接符 58">
            <a:extLst>
              <a:ext uri="{FF2B5EF4-FFF2-40B4-BE49-F238E27FC236}">
                <a16:creationId xmlns:a16="http://schemas.microsoft.com/office/drawing/2014/main" xmlns="" id="{99272D4F-E794-495D-B80A-AC609419ECDB}"/>
              </a:ext>
            </a:extLst>
          </p:cNvPr>
          <p:cNvCxnSpPr/>
          <p:nvPr/>
        </p:nvCxnSpPr>
        <p:spPr bwMode="gray">
          <a:xfrm>
            <a:off x="6936649" y="2268270"/>
            <a:ext cx="108364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0" name="圆角矩形 71">
            <a:extLst>
              <a:ext uri="{FF2B5EF4-FFF2-40B4-BE49-F238E27FC236}">
                <a16:creationId xmlns:a16="http://schemas.microsoft.com/office/drawing/2014/main" xmlns="" id="{3C2FC053-1C1B-4F4F-A188-074333021826}"/>
              </a:ext>
            </a:extLst>
          </p:cNvPr>
          <p:cNvSpPr/>
          <p:nvPr/>
        </p:nvSpPr>
        <p:spPr bwMode="gray">
          <a:xfrm>
            <a:off x="6968394" y="2374268"/>
            <a:ext cx="647117" cy="238245"/>
          </a:xfrm>
          <a:prstGeom prst="roundRect">
            <a:avLst>
              <a:gd name="adj" fmla="val 13019"/>
            </a:avLst>
          </a:pr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sp>
        <p:nvSpPr>
          <p:cNvPr id="61" name="圆角矩形 74">
            <a:extLst>
              <a:ext uri="{FF2B5EF4-FFF2-40B4-BE49-F238E27FC236}">
                <a16:creationId xmlns:a16="http://schemas.microsoft.com/office/drawing/2014/main" xmlns="" id="{B4C0CD71-9F4A-426A-B43F-890290B3F5D8}"/>
              </a:ext>
            </a:extLst>
          </p:cNvPr>
          <p:cNvSpPr/>
          <p:nvPr/>
        </p:nvSpPr>
        <p:spPr bwMode="gray">
          <a:xfrm>
            <a:off x="1772856" y="224987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2" name="圆角矩形 77">
            <a:extLst>
              <a:ext uri="{FF2B5EF4-FFF2-40B4-BE49-F238E27FC236}">
                <a16:creationId xmlns:a16="http://schemas.microsoft.com/office/drawing/2014/main" xmlns="" id="{E89E3D75-024A-47F5-A83B-A9E2A92D1928}"/>
              </a:ext>
            </a:extLst>
          </p:cNvPr>
          <p:cNvSpPr/>
          <p:nvPr/>
        </p:nvSpPr>
        <p:spPr bwMode="gray">
          <a:xfrm>
            <a:off x="9956770" y="2249876"/>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pic>
        <p:nvPicPr>
          <p:cNvPr id="65" name="图片 64">
            <a:extLst>
              <a:ext uri="{FF2B5EF4-FFF2-40B4-BE49-F238E27FC236}">
                <a16:creationId xmlns:a16="http://schemas.microsoft.com/office/drawing/2014/main" xmlns="" id="{FECAC2CD-CF24-4BBC-BAA4-07FE24FD13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3973" y="1915634"/>
            <a:ext cx="540000" cy="442800"/>
          </a:xfrm>
          <a:prstGeom prst="rect">
            <a:avLst/>
          </a:prstGeom>
        </p:spPr>
      </p:pic>
      <p:pic>
        <p:nvPicPr>
          <p:cNvPr id="66" name="图片 65">
            <a:extLst>
              <a:ext uri="{FF2B5EF4-FFF2-40B4-BE49-F238E27FC236}">
                <a16:creationId xmlns:a16="http://schemas.microsoft.com/office/drawing/2014/main" xmlns="" id="{DF6B0857-0D0B-47E5-B63D-1D96188ADDA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01948" y="1915634"/>
            <a:ext cx="540000" cy="442800"/>
          </a:xfrm>
          <a:prstGeom prst="rect">
            <a:avLst/>
          </a:prstGeom>
        </p:spPr>
      </p:pic>
      <p:pic>
        <p:nvPicPr>
          <p:cNvPr id="67" name="图片 66">
            <a:extLst>
              <a:ext uri="{FF2B5EF4-FFF2-40B4-BE49-F238E27FC236}">
                <a16:creationId xmlns:a16="http://schemas.microsoft.com/office/drawing/2014/main" xmlns="" id="{9D0D1B5E-CDCC-41C8-89A3-CAB7889D915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92837" y="1915634"/>
            <a:ext cx="540000" cy="442800"/>
          </a:xfrm>
          <a:prstGeom prst="rect">
            <a:avLst/>
          </a:prstGeom>
        </p:spPr>
      </p:pic>
      <p:sp>
        <p:nvSpPr>
          <p:cNvPr id="71" name="矩形 70">
            <a:extLst>
              <a:ext uri="{FF2B5EF4-FFF2-40B4-BE49-F238E27FC236}">
                <a16:creationId xmlns:a16="http://schemas.microsoft.com/office/drawing/2014/main" xmlns="" id="{19F95250-6821-4D6F-A0ED-F4601C2245B4}"/>
              </a:ext>
            </a:extLst>
          </p:cNvPr>
          <p:cNvSpPr/>
          <p:nvPr/>
        </p:nvSpPr>
        <p:spPr bwMode="gray">
          <a:xfrm>
            <a:off x="3607005" y="2900529"/>
            <a:ext cx="77234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72" name="矩形 71">
            <a:extLst>
              <a:ext uri="{FF2B5EF4-FFF2-40B4-BE49-F238E27FC236}">
                <a16:creationId xmlns:a16="http://schemas.microsoft.com/office/drawing/2014/main" xmlns="" id="{469D4B0C-E723-41E6-9D6B-7B32C2D691DF}"/>
              </a:ext>
            </a:extLst>
          </p:cNvPr>
          <p:cNvSpPr/>
          <p:nvPr/>
        </p:nvSpPr>
        <p:spPr bwMode="gray">
          <a:xfrm>
            <a:off x="3607005" y="3117816"/>
            <a:ext cx="772341" cy="215444"/>
          </a:xfrm>
          <a:prstGeom prst="rect">
            <a:avLst/>
          </a:prstGeom>
          <a:solidFill>
            <a:srgbClr val="CCFF99"/>
          </a:solidFill>
          <a:ln w="19050">
            <a:solidFill>
              <a:schemeClr val="accent6">
                <a:lumMod val="20000"/>
                <a:lumOff val="80000"/>
              </a:schemeClr>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1012</a:t>
            </a:r>
          </a:p>
        </p:txBody>
      </p:sp>
      <p:sp>
        <p:nvSpPr>
          <p:cNvPr id="76" name="矩形 75">
            <a:extLst>
              <a:ext uri="{FF2B5EF4-FFF2-40B4-BE49-F238E27FC236}">
                <a16:creationId xmlns:a16="http://schemas.microsoft.com/office/drawing/2014/main" xmlns="" id="{63FD6E11-78F1-4BB2-ADB7-59B4D14C5AC2}"/>
              </a:ext>
            </a:extLst>
          </p:cNvPr>
          <p:cNvSpPr/>
          <p:nvPr/>
        </p:nvSpPr>
        <p:spPr bwMode="gray">
          <a:xfrm>
            <a:off x="3607005" y="3335103"/>
            <a:ext cx="772341" cy="215444"/>
          </a:xfrm>
          <a:prstGeom prst="rect">
            <a:avLst/>
          </a:prstGeom>
          <a:solidFill>
            <a:srgbClr val="CCFF99"/>
          </a:solidFill>
          <a:ln w="19050">
            <a:solidFill>
              <a:schemeClr val="accent6">
                <a:lumMod val="20000"/>
                <a:lumOff val="80000"/>
              </a:schemeClr>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1002</a:t>
            </a:r>
          </a:p>
        </p:txBody>
      </p:sp>
      <p:sp>
        <p:nvSpPr>
          <p:cNvPr id="77" name="圆角矩形 77">
            <a:extLst>
              <a:ext uri="{FF2B5EF4-FFF2-40B4-BE49-F238E27FC236}">
                <a16:creationId xmlns:a16="http://schemas.microsoft.com/office/drawing/2014/main" xmlns="" id="{DB9FC9B7-4C3A-4001-BA63-5BAD531E8DF1}"/>
              </a:ext>
            </a:extLst>
          </p:cNvPr>
          <p:cNvSpPr/>
          <p:nvPr/>
        </p:nvSpPr>
        <p:spPr bwMode="gray">
          <a:xfrm>
            <a:off x="3596134" y="3552390"/>
            <a:ext cx="783012" cy="238245"/>
          </a:xfrm>
          <a:prstGeom prst="roundRect">
            <a:avLst>
              <a:gd name="adj" fmla="val 13019"/>
            </a:avLst>
          </a:prstGeom>
          <a:solidFill>
            <a:srgbClr val="FF9933"/>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78" name="文本框 77">
            <a:extLst>
              <a:ext uri="{FF2B5EF4-FFF2-40B4-BE49-F238E27FC236}">
                <a16:creationId xmlns:a16="http://schemas.microsoft.com/office/drawing/2014/main" xmlns="" id="{329ED5E1-4B7A-436F-B984-C5F626D3FB7B}"/>
              </a:ext>
            </a:extLst>
          </p:cNvPr>
          <p:cNvSpPr txBox="1"/>
          <p:nvPr/>
        </p:nvSpPr>
        <p:spPr bwMode="gray">
          <a:xfrm>
            <a:off x="3533628" y="3814131"/>
            <a:ext cx="965329" cy="307777"/>
          </a:xfrm>
          <a:prstGeom prst="rect">
            <a:avLst/>
          </a:prstGeom>
          <a:noFill/>
        </p:spPr>
        <p:txBody>
          <a:bodyPr wrap="square" rtlCol="0">
            <a:noAutofit/>
          </a:bodyPr>
          <a:lstStyle/>
          <a:p>
            <a:pPr fontAlgn="ctr"/>
            <a:r>
              <a:rPr lang="en-US" sz="14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82" name="任意多边形 80">
            <a:extLst>
              <a:ext uri="{FF2B5EF4-FFF2-40B4-BE49-F238E27FC236}">
                <a16:creationId xmlns:a16="http://schemas.microsoft.com/office/drawing/2014/main" xmlns="" id="{37CE2CD1-F643-4244-B0F8-55CE5957111E}"/>
              </a:ext>
            </a:extLst>
          </p:cNvPr>
          <p:cNvSpPr/>
          <p:nvPr/>
        </p:nvSpPr>
        <p:spPr bwMode="gray">
          <a:xfrm rot="20149142" flipV="1">
            <a:off x="2533686" y="2488048"/>
            <a:ext cx="636331" cy="753758"/>
          </a:xfrm>
          <a:custGeom>
            <a:avLst/>
            <a:gdLst>
              <a:gd name="connsiteX0" fmla="*/ 0 w 593766"/>
              <a:gd name="connsiteY0" fmla="*/ 1151907 h 1401289"/>
              <a:gd name="connsiteX1" fmla="*/ 356260 w 593766"/>
              <a:gd name="connsiteY1" fmla="*/ 213756 h 1401289"/>
              <a:gd name="connsiteX2" fmla="*/ 225631 w 593766"/>
              <a:gd name="connsiteY2" fmla="*/ 213756 h 1401289"/>
              <a:gd name="connsiteX3" fmla="*/ 522515 w 593766"/>
              <a:gd name="connsiteY3" fmla="*/ 0 h 1401289"/>
              <a:gd name="connsiteX4" fmla="*/ 593766 w 593766"/>
              <a:gd name="connsiteY4" fmla="*/ 320634 h 1401289"/>
              <a:gd name="connsiteX5" fmla="*/ 486889 w 593766"/>
              <a:gd name="connsiteY5" fmla="*/ 249382 h 1401289"/>
              <a:gd name="connsiteX6" fmla="*/ 273133 w 593766"/>
              <a:gd name="connsiteY6" fmla="*/ 1401289 h 1401289"/>
              <a:gd name="connsiteX0" fmla="*/ 0 w 638737"/>
              <a:gd name="connsiteY0" fmla="*/ 1256838 h 1401289"/>
              <a:gd name="connsiteX1" fmla="*/ 401231 w 638737"/>
              <a:gd name="connsiteY1" fmla="*/ 213756 h 1401289"/>
              <a:gd name="connsiteX2" fmla="*/ 270602 w 638737"/>
              <a:gd name="connsiteY2" fmla="*/ 213756 h 1401289"/>
              <a:gd name="connsiteX3" fmla="*/ 567486 w 638737"/>
              <a:gd name="connsiteY3" fmla="*/ 0 h 1401289"/>
              <a:gd name="connsiteX4" fmla="*/ 638737 w 638737"/>
              <a:gd name="connsiteY4" fmla="*/ 320634 h 1401289"/>
              <a:gd name="connsiteX5" fmla="*/ 531860 w 638737"/>
              <a:gd name="connsiteY5" fmla="*/ 249382 h 1401289"/>
              <a:gd name="connsiteX6" fmla="*/ 318104 w 638737"/>
              <a:gd name="connsiteY6" fmla="*/ 1401289 h 1401289"/>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482996 w 803629"/>
              <a:gd name="connsiteY6" fmla="*/ 1401289 h 1736523"/>
              <a:gd name="connsiteX0" fmla="*/ 0 w 803629"/>
              <a:gd name="connsiteY0" fmla="*/ 1736523 h 1736523"/>
              <a:gd name="connsiteX1" fmla="*/ 566123 w 803629"/>
              <a:gd name="connsiteY1" fmla="*/ 213756 h 1736523"/>
              <a:gd name="connsiteX2" fmla="*/ 435494 w 803629"/>
              <a:gd name="connsiteY2" fmla="*/ 213756 h 1736523"/>
              <a:gd name="connsiteX3" fmla="*/ 732378 w 803629"/>
              <a:gd name="connsiteY3" fmla="*/ 0 h 1736523"/>
              <a:gd name="connsiteX4" fmla="*/ 803629 w 803629"/>
              <a:gd name="connsiteY4" fmla="*/ 320634 h 1736523"/>
              <a:gd name="connsiteX5" fmla="*/ 696752 w 803629"/>
              <a:gd name="connsiteY5" fmla="*/ 249382 h 1736523"/>
              <a:gd name="connsiteX6" fmla="*/ 602917 w 803629"/>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82996 w 683708"/>
              <a:gd name="connsiteY6" fmla="*/ 140128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36523 h 1736523"/>
              <a:gd name="connsiteX1" fmla="*/ 446202 w 683708"/>
              <a:gd name="connsiteY1" fmla="*/ 213756 h 1736523"/>
              <a:gd name="connsiteX2" fmla="*/ 315573 w 683708"/>
              <a:gd name="connsiteY2" fmla="*/ 213756 h 1736523"/>
              <a:gd name="connsiteX3" fmla="*/ 612457 w 683708"/>
              <a:gd name="connsiteY3" fmla="*/ 0 h 1736523"/>
              <a:gd name="connsiteX4" fmla="*/ 683708 w 683708"/>
              <a:gd name="connsiteY4" fmla="*/ 320634 h 1736523"/>
              <a:gd name="connsiteX5" fmla="*/ 576831 w 683708"/>
              <a:gd name="connsiteY5" fmla="*/ 249382 h 1736523"/>
              <a:gd name="connsiteX6" fmla="*/ 490140 w 683708"/>
              <a:gd name="connsiteY6" fmla="*/ 1420339 h 1736523"/>
              <a:gd name="connsiteX0" fmla="*/ 0 w 683708"/>
              <a:gd name="connsiteY0" fmla="*/ 1726998 h 1726998"/>
              <a:gd name="connsiteX1" fmla="*/ 446202 w 683708"/>
              <a:gd name="connsiteY1" fmla="*/ 204231 h 1726998"/>
              <a:gd name="connsiteX2" fmla="*/ 315573 w 683708"/>
              <a:gd name="connsiteY2" fmla="*/ 204231 h 1726998"/>
              <a:gd name="connsiteX3" fmla="*/ 602932 w 683708"/>
              <a:gd name="connsiteY3" fmla="*/ 0 h 1726998"/>
              <a:gd name="connsiteX4" fmla="*/ 683708 w 683708"/>
              <a:gd name="connsiteY4" fmla="*/ 311109 h 1726998"/>
              <a:gd name="connsiteX5" fmla="*/ 576831 w 683708"/>
              <a:gd name="connsiteY5" fmla="*/ 239857 h 1726998"/>
              <a:gd name="connsiteX6" fmla="*/ 490140 w 683708"/>
              <a:gd name="connsiteY6" fmla="*/ 1410814 h 172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708" h="1726998">
                <a:moveTo>
                  <a:pt x="0" y="1726998"/>
                </a:moveTo>
                <a:cubicBezTo>
                  <a:pt x="68786" y="724734"/>
                  <a:pt x="252732" y="483220"/>
                  <a:pt x="446202" y="204231"/>
                </a:cubicBezTo>
                <a:lnTo>
                  <a:pt x="315573" y="204231"/>
                </a:lnTo>
                <a:lnTo>
                  <a:pt x="602932" y="0"/>
                </a:lnTo>
                <a:lnTo>
                  <a:pt x="683708" y="311109"/>
                </a:lnTo>
                <a:lnTo>
                  <a:pt x="576831" y="239857"/>
                </a:lnTo>
                <a:cubicBezTo>
                  <a:pt x="398423" y="673832"/>
                  <a:pt x="369487" y="897399"/>
                  <a:pt x="490140" y="1410814"/>
                </a:cubicBezTo>
              </a:path>
            </a:pathLst>
          </a:custGeom>
          <a:gradFill flip="none" rotWithShape="1">
            <a:gsLst>
              <a:gs pos="14000">
                <a:schemeClr val="bg1">
                  <a:alpha val="0"/>
                </a:schemeClr>
              </a:gs>
              <a:gs pos="64000">
                <a:srgbClr val="00B0F0"/>
              </a:gs>
            </a:gsLst>
            <a:lin ang="16200000" scaled="1"/>
            <a:tileRect/>
          </a:gradFill>
          <a:ln w="12700">
            <a:gradFill flip="none" rotWithShape="1">
              <a:gsLst>
                <a:gs pos="11000">
                  <a:schemeClr val="bg1">
                    <a:alpha val="0"/>
                  </a:schemeClr>
                </a:gs>
                <a:gs pos="81000">
                  <a:schemeClr val="bg1"/>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4">
            <a:extLst>
              <a:ext uri="{FF2B5EF4-FFF2-40B4-BE49-F238E27FC236}">
                <a16:creationId xmlns:a16="http://schemas.microsoft.com/office/drawing/2014/main" xmlns="" id="{2829893D-9FDD-4838-9F95-44E6409547E8}"/>
              </a:ext>
            </a:extLst>
          </p:cNvPr>
          <p:cNvSpPr>
            <a:spLocks noChangeAspect="1"/>
          </p:cNvSpPr>
          <p:nvPr/>
        </p:nvSpPr>
        <p:spPr bwMode="gray">
          <a:xfrm>
            <a:off x="1868258" y="350345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4" name="文本框 83">
            <a:extLst>
              <a:ext uri="{FF2B5EF4-FFF2-40B4-BE49-F238E27FC236}">
                <a16:creationId xmlns:a16="http://schemas.microsoft.com/office/drawing/2014/main" xmlns="" id="{0F006D24-FDF8-4C42-AB5E-D2909CBFE777}"/>
              </a:ext>
            </a:extLst>
          </p:cNvPr>
          <p:cNvSpPr txBox="1"/>
          <p:nvPr/>
        </p:nvSpPr>
        <p:spPr bwMode="gray">
          <a:xfrm>
            <a:off x="2116014" y="3469242"/>
            <a:ext cx="1011815" cy="338554"/>
          </a:xfrm>
          <a:prstGeom prst="rect">
            <a:avLst/>
          </a:prstGeom>
          <a:noFill/>
        </p:spPr>
        <p:txBody>
          <a:bodyPr wrap="square" rtlCol="0">
            <a:noAutofit/>
          </a:bodyPr>
          <a:lstStyle/>
          <a:p>
            <a:pP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Traffic steering</a:t>
            </a:r>
          </a:p>
        </p:txBody>
      </p:sp>
      <p:sp>
        <p:nvSpPr>
          <p:cNvPr id="85" name="Oval 4">
            <a:extLst>
              <a:ext uri="{FF2B5EF4-FFF2-40B4-BE49-F238E27FC236}">
                <a16:creationId xmlns:a16="http://schemas.microsoft.com/office/drawing/2014/main" xmlns="" id="{7B4B19E1-9128-4114-B61E-1C2D8101B55C}"/>
              </a:ext>
            </a:extLst>
          </p:cNvPr>
          <p:cNvSpPr>
            <a:spLocks noChangeAspect="1"/>
          </p:cNvSpPr>
          <p:nvPr/>
        </p:nvSpPr>
        <p:spPr bwMode="gray">
          <a:xfrm>
            <a:off x="6241012" y="3477599"/>
            <a:ext cx="252000" cy="252000"/>
          </a:xfrm>
          <a:prstGeom prst="ellipse">
            <a:avLst/>
          </a:pr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6" name="文本框 85">
            <a:extLst>
              <a:ext uri="{FF2B5EF4-FFF2-40B4-BE49-F238E27FC236}">
                <a16:creationId xmlns:a16="http://schemas.microsoft.com/office/drawing/2014/main" xmlns="" id="{7479A601-2EE7-45D3-A7AC-0C372DA722FC}"/>
              </a:ext>
            </a:extLst>
          </p:cNvPr>
          <p:cNvSpPr txBox="1"/>
          <p:nvPr/>
        </p:nvSpPr>
        <p:spPr bwMode="gray">
          <a:xfrm>
            <a:off x="6503282" y="3443388"/>
            <a:ext cx="3906284" cy="338554"/>
          </a:xfrm>
          <a:prstGeom prst="rect">
            <a:avLst/>
          </a:prstGeom>
          <a:noFill/>
        </p:spPr>
        <p:txBody>
          <a:bodyPr wrap="square" rtlCol="0">
            <a:noAutofit/>
          </a:bodyPr>
          <a:lstStyle/>
          <a:p>
            <a:pPr fontAlgn="ctr"/>
            <a:r>
              <a:rPr lang="en-US" sz="1600"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Tunnel-based forwarding</a:t>
            </a:r>
          </a:p>
        </p:txBody>
      </p:sp>
      <p:sp>
        <p:nvSpPr>
          <p:cNvPr id="73"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74"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9"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0"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919747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bwMode="gray">
          <a:xfrm rot="5400000">
            <a:off x="5318984" y="3275003"/>
            <a:ext cx="438911" cy="301085"/>
            <a:chOff x="674588" y="6196215"/>
            <a:chExt cx="399010" cy="226210"/>
          </a:xfrm>
        </p:grpSpPr>
        <p:cxnSp>
          <p:nvCxnSpPr>
            <p:cNvPr id="28" name="直接连接符 27"/>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gray">
          <a:xfrm rot="16200000">
            <a:off x="1300420" y="2587698"/>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bwMode="gray">
          <a:xfrm rot="5400000">
            <a:off x="3457599" y="2587698"/>
            <a:ext cx="1764410" cy="1686342"/>
            <a:chOff x="6600056" y="4353447"/>
            <a:chExt cx="1296144" cy="833967"/>
          </a:xfrm>
        </p:grpSpPr>
        <p:cxnSp>
          <p:nvCxnSpPr>
            <p:cNvPr id="21" name="直接连接符 2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标题 3"/>
          <p:cNvSpPr>
            <a:spLocks noGrp="1"/>
          </p:cNvSpPr>
          <p:nvPr>
            <p:ph type="title"/>
          </p:nvPr>
        </p:nvSpPr>
        <p:spPr bwMode="gray"/>
        <p:txBody>
          <a:bodyPr/>
          <a:lstStyle/>
          <a:p>
            <a:r>
              <a:rPr lang="en-US" smtClean="0"/>
              <a:t>Basic Concept: SR-MPLS and SRv6</a:t>
            </a:r>
            <a:endParaRPr lang="en-US" dirty="0"/>
          </a:p>
        </p:txBody>
      </p:sp>
      <p:sp>
        <p:nvSpPr>
          <p:cNvPr id="5" name="圆角矩形 4"/>
          <p:cNvSpPr/>
          <p:nvPr/>
        </p:nvSpPr>
        <p:spPr bwMode="gray">
          <a:xfrm>
            <a:off x="655998" y="1236728"/>
            <a:ext cx="5276528"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SR-MPLS</a:t>
            </a:r>
          </a:p>
        </p:txBody>
      </p:sp>
      <p:sp>
        <p:nvSpPr>
          <p:cNvPr id="6" name="圆角矩形 5"/>
          <p:cNvSpPr/>
          <p:nvPr/>
        </p:nvSpPr>
        <p:spPr bwMode="gray">
          <a:xfrm>
            <a:off x="655998" y="1681116"/>
            <a:ext cx="5276528"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269892" y="1236728"/>
            <a:ext cx="5342817"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SRv6</a:t>
            </a:r>
          </a:p>
        </p:txBody>
      </p:sp>
      <p:sp>
        <p:nvSpPr>
          <p:cNvPr id="8" name="圆角矩形 7"/>
          <p:cNvSpPr/>
          <p:nvPr/>
        </p:nvSpPr>
        <p:spPr bwMode="gray">
          <a:xfrm>
            <a:off x="6269891" y="1681116"/>
            <a:ext cx="5352613"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40918" y="3204146"/>
            <a:ext cx="540000" cy="442800"/>
          </a:xfrm>
          <a:prstGeom prst="rect">
            <a:avLst/>
          </a:prstGeom>
        </p:spPr>
      </p:pic>
      <p:grpSp>
        <p:nvGrpSpPr>
          <p:cNvPr id="14" name="组合 13"/>
          <p:cNvGrpSpPr/>
          <p:nvPr/>
        </p:nvGrpSpPr>
        <p:grpSpPr bwMode="gray">
          <a:xfrm>
            <a:off x="3013126" y="2304046"/>
            <a:ext cx="540000" cy="2243000"/>
            <a:chOff x="3071664" y="2780928"/>
            <a:chExt cx="540000" cy="2243000"/>
          </a:xfrm>
        </p:grpSpPr>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85334" y="3204146"/>
            <a:ext cx="540000" cy="442800"/>
          </a:xfrm>
          <a:prstGeom prst="rect">
            <a:avLst/>
          </a:prstGeom>
        </p:spPr>
      </p:pic>
      <p:sp>
        <p:nvSpPr>
          <p:cNvPr id="23" name="文本框 22"/>
          <p:cNvSpPr txBox="1"/>
          <p:nvPr/>
        </p:nvSpPr>
        <p:spPr bwMode="gray">
          <a:xfrm>
            <a:off x="747758" y="327165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4" name="文本框 23"/>
          <p:cNvSpPr txBox="1"/>
          <p:nvPr/>
        </p:nvSpPr>
        <p:spPr bwMode="gray">
          <a:xfrm>
            <a:off x="3076178" y="275749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5" name="文本框 24"/>
          <p:cNvSpPr txBox="1"/>
          <p:nvPr/>
        </p:nvSpPr>
        <p:spPr bwMode="gray">
          <a:xfrm>
            <a:off x="3076178" y="376505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文本框 25"/>
          <p:cNvSpPr txBox="1"/>
          <p:nvPr/>
        </p:nvSpPr>
        <p:spPr bwMode="gray">
          <a:xfrm>
            <a:off x="4946978" y="364694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4" name="文本框 33"/>
          <p:cNvSpPr txBox="1"/>
          <p:nvPr/>
        </p:nvSpPr>
        <p:spPr bwMode="gray">
          <a:xfrm rot="1679142">
            <a:off x="2019538" y="3870304"/>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5" name="文本框 34"/>
          <p:cNvSpPr txBox="1"/>
          <p:nvPr/>
        </p:nvSpPr>
        <p:spPr bwMode="gray">
          <a:xfrm rot="19882353">
            <a:off x="3864843" y="3908063"/>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6" name="文本框 35"/>
          <p:cNvSpPr txBox="1"/>
          <p:nvPr/>
        </p:nvSpPr>
        <p:spPr bwMode="gray">
          <a:xfrm rot="1670758">
            <a:off x="3864238" y="2800930"/>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7" name="文本框 36"/>
          <p:cNvSpPr txBox="1"/>
          <p:nvPr/>
        </p:nvSpPr>
        <p:spPr bwMode="gray">
          <a:xfrm rot="19912812">
            <a:off x="2073147" y="2819805"/>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pic>
        <p:nvPicPr>
          <p:cNvPr id="38" name="图片 37" descr="PC.png"/>
          <p:cNvPicPr>
            <a:picLocks noChangeAspect="1"/>
          </p:cNvPicPr>
          <p:nvPr/>
        </p:nvPicPr>
        <p:blipFill>
          <a:blip r:embed="rId4" cstate="print"/>
          <a:stretch>
            <a:fillRect/>
          </a:stretch>
        </p:blipFill>
        <p:spPr bwMode="gray">
          <a:xfrm>
            <a:off x="1161654" y="2172299"/>
            <a:ext cx="490057" cy="376364"/>
          </a:xfrm>
          <a:prstGeom prst="rect">
            <a:avLst/>
          </a:prstGeom>
        </p:spPr>
      </p:pic>
      <p:cxnSp>
        <p:nvCxnSpPr>
          <p:cNvPr id="40" name="直接箭头连接符 39"/>
          <p:cNvCxnSpPr/>
          <p:nvPr/>
        </p:nvCxnSpPr>
        <p:spPr bwMode="gray">
          <a:xfrm>
            <a:off x="1406682" y="2633123"/>
            <a:ext cx="0" cy="5352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bwMode="gray">
          <a:xfrm flipV="1">
            <a:off x="1637849" y="2242790"/>
            <a:ext cx="1285781" cy="67076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bwMode="gray">
          <a:xfrm>
            <a:off x="3643710" y="2314798"/>
            <a:ext cx="1382295" cy="719113"/>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a:off x="5360874" y="3005513"/>
            <a:ext cx="44307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655998" y="4765551"/>
            <a:ext cx="5147952" cy="1272143"/>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forwarding plane: based on MPLS</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labels are used as SIDs.</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Segment list information is encoded as a label stack. The segment to be processed is at the stack top. Once a segment is processed, the corresponding label is removed from the label stack.</a:t>
            </a:r>
          </a:p>
        </p:txBody>
      </p:sp>
      <p:grpSp>
        <p:nvGrpSpPr>
          <p:cNvPr id="54" name="组合 53"/>
          <p:cNvGrpSpPr/>
          <p:nvPr/>
        </p:nvGrpSpPr>
        <p:grpSpPr bwMode="gray">
          <a:xfrm rot="5400000">
            <a:off x="11021389" y="3275003"/>
            <a:ext cx="438911" cy="301085"/>
            <a:chOff x="674588" y="6196215"/>
            <a:chExt cx="399010" cy="226210"/>
          </a:xfrm>
        </p:grpSpPr>
        <p:cxnSp>
          <p:nvCxnSpPr>
            <p:cNvPr id="55" name="直接连接符 54"/>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bwMode="gray">
          <a:xfrm rot="16200000">
            <a:off x="7002825" y="2587698"/>
            <a:ext cx="1764410" cy="1686342"/>
            <a:chOff x="6600056" y="4353447"/>
            <a:chExt cx="1296144" cy="833967"/>
          </a:xfrm>
        </p:grpSpPr>
        <p:cxnSp>
          <p:nvCxnSpPr>
            <p:cNvPr id="58" name="直接连接符 5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bwMode="gray">
          <a:xfrm rot="5400000">
            <a:off x="9160004" y="2587698"/>
            <a:ext cx="1764410" cy="1686342"/>
            <a:chOff x="6600056" y="4353447"/>
            <a:chExt cx="1296144" cy="833967"/>
          </a:xfrm>
        </p:grpSpPr>
        <p:cxnSp>
          <p:nvCxnSpPr>
            <p:cNvPr id="61" name="直接连接符 60"/>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43323" y="3204146"/>
            <a:ext cx="540000" cy="442800"/>
          </a:xfrm>
          <a:prstGeom prst="rect">
            <a:avLst/>
          </a:prstGeom>
        </p:spPr>
      </p:pic>
      <p:grpSp>
        <p:nvGrpSpPr>
          <p:cNvPr id="64" name="组合 63"/>
          <p:cNvGrpSpPr/>
          <p:nvPr/>
        </p:nvGrpSpPr>
        <p:grpSpPr bwMode="gray">
          <a:xfrm>
            <a:off x="8715531" y="2304046"/>
            <a:ext cx="540000" cy="2243000"/>
            <a:chOff x="3071664" y="2780928"/>
            <a:chExt cx="540000" cy="2243000"/>
          </a:xfrm>
        </p:grpSpPr>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87739" y="3204146"/>
            <a:ext cx="540000" cy="442800"/>
          </a:xfrm>
          <a:prstGeom prst="rect">
            <a:avLst/>
          </a:prstGeom>
        </p:spPr>
      </p:pic>
      <p:sp>
        <p:nvSpPr>
          <p:cNvPr id="68" name="文本框 67"/>
          <p:cNvSpPr txBox="1"/>
          <p:nvPr/>
        </p:nvSpPr>
        <p:spPr bwMode="gray">
          <a:xfrm>
            <a:off x="6450163" y="327165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9" name="文本框 68"/>
          <p:cNvSpPr txBox="1"/>
          <p:nvPr/>
        </p:nvSpPr>
        <p:spPr bwMode="gray">
          <a:xfrm>
            <a:off x="8778583" y="275749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0" name="文本框 69"/>
          <p:cNvSpPr txBox="1"/>
          <p:nvPr/>
        </p:nvSpPr>
        <p:spPr bwMode="gray">
          <a:xfrm>
            <a:off x="8778583" y="376505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1" name="文本框 70"/>
          <p:cNvSpPr txBox="1"/>
          <p:nvPr/>
        </p:nvSpPr>
        <p:spPr bwMode="gray">
          <a:xfrm>
            <a:off x="10649383" y="3646946"/>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72" name="文本框 71"/>
          <p:cNvSpPr txBox="1"/>
          <p:nvPr/>
        </p:nvSpPr>
        <p:spPr bwMode="gray">
          <a:xfrm>
            <a:off x="8729829" y="3240338"/>
            <a:ext cx="527709" cy="307777"/>
          </a:xfrm>
          <a:prstGeom prst="rect">
            <a:avLst/>
          </a:prstGeom>
          <a:noFill/>
        </p:spPr>
        <p:txBody>
          <a:bodyPr wrap="square" rtlCol="0">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rot="1679142">
            <a:off x="7721943" y="3870304"/>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74" name="文本框 73"/>
          <p:cNvSpPr txBox="1"/>
          <p:nvPr/>
        </p:nvSpPr>
        <p:spPr bwMode="gray">
          <a:xfrm rot="19882353">
            <a:off x="9567248" y="3908063"/>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75" name="文本框 74"/>
          <p:cNvSpPr txBox="1"/>
          <p:nvPr/>
        </p:nvSpPr>
        <p:spPr bwMode="gray">
          <a:xfrm rot="1670758">
            <a:off x="9566643" y="2800930"/>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sp>
        <p:nvSpPr>
          <p:cNvPr id="76" name="文本框 75"/>
          <p:cNvSpPr txBox="1"/>
          <p:nvPr/>
        </p:nvSpPr>
        <p:spPr bwMode="gray">
          <a:xfrm rot="19912812">
            <a:off x="7775552" y="2819805"/>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IPv6</a:t>
            </a:r>
          </a:p>
        </p:txBody>
      </p:sp>
      <p:pic>
        <p:nvPicPr>
          <p:cNvPr id="77" name="图片 76" descr="PC.png"/>
          <p:cNvPicPr>
            <a:picLocks noChangeAspect="1"/>
          </p:cNvPicPr>
          <p:nvPr/>
        </p:nvPicPr>
        <p:blipFill>
          <a:blip r:embed="rId4" cstate="print"/>
          <a:stretch>
            <a:fillRect/>
          </a:stretch>
        </p:blipFill>
        <p:spPr bwMode="gray">
          <a:xfrm>
            <a:off x="6864059" y="2172299"/>
            <a:ext cx="490057" cy="376364"/>
          </a:xfrm>
          <a:prstGeom prst="rect">
            <a:avLst/>
          </a:prstGeom>
        </p:spPr>
      </p:pic>
      <p:cxnSp>
        <p:nvCxnSpPr>
          <p:cNvPr id="78" name="直接箭头连接符 77"/>
          <p:cNvCxnSpPr/>
          <p:nvPr/>
        </p:nvCxnSpPr>
        <p:spPr bwMode="gray">
          <a:xfrm>
            <a:off x="7109087" y="2633123"/>
            <a:ext cx="0" cy="53523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p:nvPr/>
        </p:nvCxnSpPr>
        <p:spPr bwMode="gray">
          <a:xfrm>
            <a:off x="11063279" y="3005513"/>
            <a:ext cx="44307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bwMode="gray">
          <a:xfrm>
            <a:off x="619146" y="2556131"/>
            <a:ext cx="81378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83" name="文本框 82"/>
          <p:cNvSpPr txBox="1"/>
          <p:nvPr/>
        </p:nvSpPr>
        <p:spPr bwMode="gray">
          <a:xfrm rot="19977132">
            <a:off x="1670868" y="2029339"/>
            <a:ext cx="1042273" cy="512988"/>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MPLS packet</a:t>
            </a:r>
          </a:p>
        </p:txBody>
      </p:sp>
      <p:sp>
        <p:nvSpPr>
          <p:cNvPr id="84" name="文本框 83"/>
          <p:cNvSpPr txBox="1"/>
          <p:nvPr/>
        </p:nvSpPr>
        <p:spPr bwMode="gray">
          <a:xfrm rot="1641118">
            <a:off x="3776326" y="2040622"/>
            <a:ext cx="1042273" cy="505206"/>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MPLS packet</a:t>
            </a:r>
          </a:p>
        </p:txBody>
      </p:sp>
      <p:sp>
        <p:nvSpPr>
          <p:cNvPr id="85" name="文本框 84"/>
          <p:cNvSpPr txBox="1"/>
          <p:nvPr/>
        </p:nvSpPr>
        <p:spPr bwMode="gray">
          <a:xfrm>
            <a:off x="6269892" y="4765551"/>
            <a:ext cx="5402200" cy="1272143"/>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forwarding plane: based on IPv6</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IPv6 addresses are used as SIDs.</a:t>
            </a:r>
          </a:p>
          <a:p>
            <a:pPr marL="285750" indent="-285750" fontAlgn="ctr">
              <a:spcAft>
                <a:spcPts val="600"/>
              </a:spcAft>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Segment list information is encoded as a label stack and carried using the IPv6 Segment Routing header (SRH).</a:t>
            </a:r>
          </a:p>
        </p:txBody>
      </p:sp>
      <p:cxnSp>
        <p:nvCxnSpPr>
          <p:cNvPr id="88" name="直接箭头连接符 87"/>
          <p:cNvCxnSpPr/>
          <p:nvPr/>
        </p:nvCxnSpPr>
        <p:spPr bwMode="gray">
          <a:xfrm flipV="1">
            <a:off x="7365202" y="2242791"/>
            <a:ext cx="1285781" cy="670760"/>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bwMode="gray">
          <a:xfrm>
            <a:off x="9371063" y="2314799"/>
            <a:ext cx="1382295" cy="719113"/>
          </a:xfrm>
          <a:prstGeom prst="straightConnector1">
            <a:avLst/>
          </a:prstGeom>
          <a:ln w="3810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rot="19977132">
            <a:off x="7421791" y="2069897"/>
            <a:ext cx="912430" cy="488262"/>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IPv6 packet</a:t>
            </a:r>
          </a:p>
        </p:txBody>
      </p:sp>
      <p:sp>
        <p:nvSpPr>
          <p:cNvPr id="91" name="文本框 90"/>
          <p:cNvSpPr txBox="1"/>
          <p:nvPr/>
        </p:nvSpPr>
        <p:spPr bwMode="gray">
          <a:xfrm rot="1641118">
            <a:off x="9561857" y="2083898"/>
            <a:ext cx="912429" cy="528646"/>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IPv6 packet</a:t>
            </a:r>
          </a:p>
        </p:txBody>
      </p:sp>
      <p:sp>
        <p:nvSpPr>
          <p:cNvPr id="92" name="文本框 91"/>
          <p:cNvSpPr txBox="1"/>
          <p:nvPr/>
        </p:nvSpPr>
        <p:spPr bwMode="gray">
          <a:xfrm>
            <a:off x="6189160" y="2612795"/>
            <a:ext cx="912430" cy="307777"/>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IPv6 packet</a:t>
            </a:r>
          </a:p>
        </p:txBody>
      </p:sp>
      <p:sp>
        <p:nvSpPr>
          <p:cNvPr id="94"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5"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97"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9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824347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Label Stack, Stitching Label, and Stitching Node</a:t>
            </a:r>
            <a:endParaRPr lang="en-US" dirty="0"/>
          </a:p>
        </p:txBody>
      </p:sp>
      <p:sp>
        <p:nvSpPr>
          <p:cNvPr id="3" name="圆角矩形 2"/>
          <p:cNvSpPr/>
          <p:nvPr/>
        </p:nvSpPr>
        <p:spPr bwMode="gray">
          <a:xfrm>
            <a:off x="665162" y="1072980"/>
            <a:ext cx="5301165"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Label Stack</a:t>
            </a:r>
          </a:p>
        </p:txBody>
      </p:sp>
      <p:sp>
        <p:nvSpPr>
          <p:cNvPr id="4" name="圆角矩形 3"/>
          <p:cNvSpPr/>
          <p:nvPr/>
        </p:nvSpPr>
        <p:spPr bwMode="gray">
          <a:xfrm>
            <a:off x="665163" y="1542251"/>
            <a:ext cx="5288556" cy="463761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65163" y="4428205"/>
            <a:ext cx="5301164" cy="1751663"/>
          </a:xfrm>
          <a:prstGeom prst="rect">
            <a:avLst/>
          </a:prstGeom>
        </p:spPr>
        <p:txBody>
          <a:bodyPr wrap="square">
            <a:noAutofit/>
          </a:bodyPr>
          <a:lstStyle/>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label stack is an ordered set of labels used to identify a complete LSP.</a:t>
            </a:r>
          </a:p>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Each adjacency label in the label stack identifies an adjacency, and the entire label stack identifies all adjacencies along the LSP.</a:t>
            </a:r>
          </a:p>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During packet forwarding, a node searches for the corresponding adjacency according to each adjacency label in the label stack, removes the label, and then forwards the packet. After all the adjacency labels in the label stack are removed, the packet traverses the entire LSP and reaches the tunnel destination.</a:t>
            </a:r>
          </a:p>
        </p:txBody>
      </p:sp>
      <p:grpSp>
        <p:nvGrpSpPr>
          <p:cNvPr id="68" name="组合 67"/>
          <p:cNvGrpSpPr/>
          <p:nvPr/>
        </p:nvGrpSpPr>
        <p:grpSpPr bwMode="gray">
          <a:xfrm>
            <a:off x="1620210" y="2395139"/>
            <a:ext cx="1226156" cy="1318899"/>
            <a:chOff x="1622021" y="2564007"/>
            <a:chExt cx="855710" cy="1318899"/>
          </a:xfrm>
        </p:grpSpPr>
        <p:cxnSp>
          <p:nvCxnSpPr>
            <p:cNvPr id="69" name="直接连接符 68"/>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bwMode="gray">
          <a:xfrm rot="10800000">
            <a:off x="4136349" y="2395139"/>
            <a:ext cx="1226156" cy="1318899"/>
            <a:chOff x="1622021" y="2564007"/>
            <a:chExt cx="855708" cy="1318899"/>
          </a:xfrm>
        </p:grpSpPr>
        <p:cxnSp>
          <p:nvCxnSpPr>
            <p:cNvPr id="72" name="直接连接符 71"/>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78744" y="2888248"/>
            <a:ext cx="405710" cy="332682"/>
          </a:xfrm>
          <a:prstGeom prst="rect">
            <a:avLst/>
          </a:prstGeom>
        </p:spPr>
      </p:pic>
      <p:grpSp>
        <p:nvGrpSpPr>
          <p:cNvPr id="75" name="组合 74"/>
          <p:cNvGrpSpPr/>
          <p:nvPr/>
        </p:nvGrpSpPr>
        <p:grpSpPr bwMode="gray">
          <a:xfrm>
            <a:off x="2640162" y="2228798"/>
            <a:ext cx="405710" cy="1651581"/>
            <a:chOff x="2214688" y="2397666"/>
            <a:chExt cx="405710" cy="1651581"/>
          </a:xfrm>
        </p:grpSpPr>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2397666"/>
              <a:ext cx="405710" cy="332682"/>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3716565"/>
              <a:ext cx="405710" cy="332682"/>
            </a:xfrm>
            <a:prstGeom prst="rect">
              <a:avLst/>
            </a:prstGeom>
          </p:spPr>
        </p:pic>
      </p:grpSp>
      <p:grpSp>
        <p:nvGrpSpPr>
          <p:cNvPr id="78" name="组合 77"/>
          <p:cNvGrpSpPr/>
          <p:nvPr/>
        </p:nvGrpSpPr>
        <p:grpSpPr bwMode="gray">
          <a:xfrm>
            <a:off x="3901580" y="2228798"/>
            <a:ext cx="405710" cy="1651581"/>
            <a:chOff x="3921094" y="2397666"/>
            <a:chExt cx="405710" cy="1651581"/>
          </a:xfrm>
        </p:grpSpPr>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2397666"/>
              <a:ext cx="405710" cy="332682"/>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3716565"/>
              <a:ext cx="405710" cy="332682"/>
            </a:xfrm>
            <a:prstGeom prst="rect">
              <a:avLst/>
            </a:prstGeom>
          </p:spPr>
        </p:pic>
      </p:grpSp>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62999" y="2888248"/>
            <a:ext cx="405710" cy="332682"/>
          </a:xfrm>
          <a:prstGeom prst="rect">
            <a:avLst/>
          </a:prstGeom>
        </p:spPr>
      </p:pic>
      <p:cxnSp>
        <p:nvCxnSpPr>
          <p:cNvPr id="82" name="直接连接符 81"/>
          <p:cNvCxnSpPr>
            <a:stCxn id="79" idx="1"/>
            <a:endCxn id="76" idx="3"/>
          </p:cNvCxnSpPr>
          <p:nvPr/>
        </p:nvCxnSpPr>
        <p:spPr bwMode="gray">
          <a:xfrm flipH="1">
            <a:off x="3045872" y="2395139"/>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80" idx="1"/>
            <a:endCxn id="77" idx="3"/>
          </p:cNvCxnSpPr>
          <p:nvPr/>
        </p:nvCxnSpPr>
        <p:spPr bwMode="gray">
          <a:xfrm flipH="1">
            <a:off x="3045872" y="3714038"/>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6" idx="2"/>
            <a:endCxn id="77" idx="0"/>
          </p:cNvCxnSpPr>
          <p:nvPr/>
        </p:nvCxnSpPr>
        <p:spPr bwMode="gray">
          <a:xfrm>
            <a:off x="2843017" y="2561480"/>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79" idx="2"/>
            <a:endCxn id="80" idx="0"/>
          </p:cNvCxnSpPr>
          <p:nvPr/>
        </p:nvCxnSpPr>
        <p:spPr bwMode="gray">
          <a:xfrm>
            <a:off x="4104435" y="2561480"/>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bwMode="gray">
          <a:xfrm>
            <a:off x="1784454" y="3244006"/>
            <a:ext cx="672446" cy="36734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87" name="矩形 86"/>
          <p:cNvSpPr/>
          <p:nvPr/>
        </p:nvSpPr>
        <p:spPr bwMode="gray">
          <a:xfrm rot="1766649">
            <a:off x="1579747" y="3313596"/>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cxnSp>
        <p:nvCxnSpPr>
          <p:cNvPr id="88" name="直接箭头连接符 87"/>
          <p:cNvCxnSpPr/>
          <p:nvPr/>
        </p:nvCxnSpPr>
        <p:spPr bwMode="gray">
          <a:xfrm flipV="1">
            <a:off x="2947277" y="2608620"/>
            <a:ext cx="0" cy="8859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bwMode="gray">
          <a:xfrm>
            <a:off x="3084768" y="2498009"/>
            <a:ext cx="7779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0" name="矩形 89"/>
          <p:cNvSpPr/>
          <p:nvPr/>
        </p:nvSpPr>
        <p:spPr bwMode="gray">
          <a:xfrm>
            <a:off x="1011426" y="2921689"/>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1" name="矩形 90"/>
          <p:cNvSpPr/>
          <p:nvPr/>
        </p:nvSpPr>
        <p:spPr bwMode="gray">
          <a:xfrm>
            <a:off x="2643475" y="1938074"/>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2" name="矩形 91"/>
          <p:cNvSpPr/>
          <p:nvPr/>
        </p:nvSpPr>
        <p:spPr bwMode="gray">
          <a:xfrm>
            <a:off x="2643475" y="389477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93" name="矩形 92"/>
          <p:cNvSpPr/>
          <p:nvPr/>
        </p:nvSpPr>
        <p:spPr bwMode="gray">
          <a:xfrm>
            <a:off x="3930144" y="1938074"/>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94" name="矩形 93"/>
          <p:cNvSpPr/>
          <p:nvPr/>
        </p:nvSpPr>
        <p:spPr bwMode="gray">
          <a:xfrm>
            <a:off x="3930144" y="389477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95" name="矩形 94"/>
          <p:cNvSpPr/>
          <p:nvPr/>
        </p:nvSpPr>
        <p:spPr bwMode="gray">
          <a:xfrm>
            <a:off x="5568709" y="2906632"/>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6" name="矩形 95"/>
          <p:cNvSpPr/>
          <p:nvPr/>
        </p:nvSpPr>
        <p:spPr bwMode="gray">
          <a:xfrm>
            <a:off x="2924759" y="3213362"/>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97" name="矩形 96"/>
          <p:cNvSpPr/>
          <p:nvPr/>
        </p:nvSpPr>
        <p:spPr bwMode="gray">
          <a:xfrm>
            <a:off x="3011018" y="2496473"/>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cxnSp>
        <p:nvCxnSpPr>
          <p:cNvPr id="98" name="直接箭头连接符 97"/>
          <p:cNvCxnSpPr/>
          <p:nvPr/>
        </p:nvCxnSpPr>
        <p:spPr bwMode="gray">
          <a:xfrm>
            <a:off x="4348242" y="2401867"/>
            <a:ext cx="802531" cy="429638"/>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9" name="矩形 98"/>
          <p:cNvSpPr/>
          <p:nvPr/>
        </p:nvSpPr>
        <p:spPr bwMode="gray">
          <a:xfrm rot="1635864">
            <a:off x="4305765" y="2218878"/>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sp>
        <p:nvSpPr>
          <p:cNvPr id="39" name="矩形 38"/>
          <p:cNvSpPr/>
          <p:nvPr/>
        </p:nvSpPr>
        <p:spPr bwMode="gray">
          <a:xfrm>
            <a:off x="767261" y="1783694"/>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sp>
        <p:nvSpPr>
          <p:cNvPr id="40" name="矩形 39"/>
          <p:cNvSpPr/>
          <p:nvPr/>
        </p:nvSpPr>
        <p:spPr bwMode="gray">
          <a:xfrm>
            <a:off x="767261" y="199752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41" name="矩形 40"/>
          <p:cNvSpPr/>
          <p:nvPr/>
        </p:nvSpPr>
        <p:spPr bwMode="gray">
          <a:xfrm>
            <a:off x="767261" y="219439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sp>
        <p:nvSpPr>
          <p:cNvPr id="42" name="矩形 41"/>
          <p:cNvSpPr/>
          <p:nvPr/>
        </p:nvSpPr>
        <p:spPr bwMode="gray">
          <a:xfrm>
            <a:off x="767261" y="241068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1046</a:t>
            </a:r>
          </a:p>
        </p:txBody>
      </p:sp>
      <p:cxnSp>
        <p:nvCxnSpPr>
          <p:cNvPr id="43" name="直接箭头连接符 42"/>
          <p:cNvCxnSpPr/>
          <p:nvPr/>
        </p:nvCxnSpPr>
        <p:spPr bwMode="gray">
          <a:xfrm>
            <a:off x="1541059" y="1783694"/>
            <a:ext cx="0" cy="110455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bwMode="gray">
          <a:xfrm>
            <a:off x="6256594" y="1084855"/>
            <a:ext cx="5358318"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Stitching Label and Stitching Node</a:t>
            </a:r>
          </a:p>
        </p:txBody>
      </p:sp>
      <p:sp>
        <p:nvSpPr>
          <p:cNvPr id="46" name="圆角矩形 45"/>
          <p:cNvSpPr/>
          <p:nvPr/>
        </p:nvSpPr>
        <p:spPr bwMode="gray">
          <a:xfrm>
            <a:off x="6256594" y="1542251"/>
            <a:ext cx="5358318" cy="463761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6256593" y="4807049"/>
            <a:ext cx="5354652" cy="1384694"/>
          </a:xfrm>
          <a:prstGeom prst="rect">
            <a:avLst/>
          </a:prstGeom>
        </p:spPr>
        <p:txBody>
          <a:bodyPr wrap="square">
            <a:noAutofit/>
          </a:bodyPr>
          <a:lstStyle/>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the label stack depth exceeds the maximum depth supported by forwarders, the controller needs to allocate multiple label stacks to the forwarders and a special label to an appropriate node to stitch these label stacks, thereby implementing segment-by-segment forwarding.</a:t>
            </a:r>
          </a:p>
          <a:p>
            <a:pPr marL="176213" indent="-17621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This special label is called a stitching label, and this appropriate node is called a stitching node. The controller allocates a stitching label to the stitching node and pushes it to the bottom of the label stack.</a:t>
            </a:r>
          </a:p>
        </p:txBody>
      </p:sp>
      <p:grpSp>
        <p:nvGrpSpPr>
          <p:cNvPr id="48" name="组合 47"/>
          <p:cNvGrpSpPr/>
          <p:nvPr/>
        </p:nvGrpSpPr>
        <p:grpSpPr bwMode="gray">
          <a:xfrm>
            <a:off x="7211534" y="2818496"/>
            <a:ext cx="1226156" cy="1318899"/>
            <a:chOff x="1622021" y="2564007"/>
            <a:chExt cx="855710" cy="1318899"/>
          </a:xfrm>
        </p:grpSpPr>
        <p:cxnSp>
          <p:nvCxnSpPr>
            <p:cNvPr id="49" name="直接连接符 48"/>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bwMode="gray">
          <a:xfrm rot="10800000">
            <a:off x="9727673" y="2818496"/>
            <a:ext cx="1226156" cy="1318899"/>
            <a:chOff x="1622021" y="2564007"/>
            <a:chExt cx="855708" cy="1318899"/>
          </a:xfrm>
        </p:grpSpPr>
        <p:cxnSp>
          <p:nvCxnSpPr>
            <p:cNvPr id="52" name="直接连接符 51"/>
            <p:cNvCxnSpPr/>
            <p:nvPr/>
          </p:nvCxnSpPr>
          <p:spPr bwMode="gray">
            <a:xfrm flipV="1">
              <a:off x="1622021" y="2564007"/>
              <a:ext cx="855708" cy="6594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1622021" y="3223457"/>
              <a:ext cx="855708" cy="6594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0068" y="3311605"/>
            <a:ext cx="405710" cy="332682"/>
          </a:xfrm>
          <a:prstGeom prst="rect">
            <a:avLst/>
          </a:prstGeom>
        </p:spPr>
      </p:pic>
      <p:grpSp>
        <p:nvGrpSpPr>
          <p:cNvPr id="55" name="组合 54"/>
          <p:cNvGrpSpPr/>
          <p:nvPr/>
        </p:nvGrpSpPr>
        <p:grpSpPr bwMode="gray">
          <a:xfrm>
            <a:off x="8231486" y="2652155"/>
            <a:ext cx="405710" cy="1651581"/>
            <a:chOff x="2214688" y="2397666"/>
            <a:chExt cx="405710" cy="1651581"/>
          </a:xfrm>
        </p:grpSpPr>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2397666"/>
              <a:ext cx="405710" cy="332682"/>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14688" y="3716565"/>
              <a:ext cx="405710" cy="332682"/>
            </a:xfrm>
            <a:prstGeom prst="rect">
              <a:avLst/>
            </a:prstGeom>
          </p:spPr>
        </p:pic>
      </p:grpSp>
      <p:grpSp>
        <p:nvGrpSpPr>
          <p:cNvPr id="58" name="组合 57"/>
          <p:cNvGrpSpPr/>
          <p:nvPr/>
        </p:nvGrpSpPr>
        <p:grpSpPr bwMode="gray">
          <a:xfrm>
            <a:off x="9492904" y="2652155"/>
            <a:ext cx="405710" cy="1651581"/>
            <a:chOff x="3921094" y="2397666"/>
            <a:chExt cx="405710" cy="1651581"/>
          </a:xfrm>
        </p:grpSpPr>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2397666"/>
              <a:ext cx="405710" cy="332682"/>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1094" y="3716565"/>
              <a:ext cx="405710" cy="332682"/>
            </a:xfrm>
            <a:prstGeom prst="rect">
              <a:avLst/>
            </a:prstGeom>
          </p:spPr>
        </p:pic>
      </p:gr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54323" y="3311605"/>
            <a:ext cx="405710" cy="332682"/>
          </a:xfrm>
          <a:prstGeom prst="rect">
            <a:avLst/>
          </a:prstGeom>
        </p:spPr>
      </p:pic>
      <p:cxnSp>
        <p:nvCxnSpPr>
          <p:cNvPr id="62" name="直接连接符 61"/>
          <p:cNvCxnSpPr>
            <a:stCxn id="59" idx="1"/>
            <a:endCxn id="56" idx="3"/>
          </p:cNvCxnSpPr>
          <p:nvPr/>
        </p:nvCxnSpPr>
        <p:spPr bwMode="gray">
          <a:xfrm flipH="1">
            <a:off x="8637196" y="2818496"/>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60" idx="1"/>
            <a:endCxn id="57" idx="3"/>
          </p:cNvCxnSpPr>
          <p:nvPr/>
        </p:nvCxnSpPr>
        <p:spPr bwMode="gray">
          <a:xfrm flipH="1">
            <a:off x="8637196" y="4137395"/>
            <a:ext cx="8557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6" idx="2"/>
            <a:endCxn id="57" idx="0"/>
          </p:cNvCxnSpPr>
          <p:nvPr/>
        </p:nvCxnSpPr>
        <p:spPr bwMode="gray">
          <a:xfrm>
            <a:off x="8434341" y="2984837"/>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9" idx="2"/>
            <a:endCxn id="60" idx="0"/>
          </p:cNvCxnSpPr>
          <p:nvPr/>
        </p:nvCxnSpPr>
        <p:spPr bwMode="gray">
          <a:xfrm>
            <a:off x="9695759" y="2984837"/>
            <a:ext cx="0" cy="9862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bwMode="gray">
          <a:xfrm>
            <a:off x="7375778" y="3667363"/>
            <a:ext cx="672446" cy="36734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rot="1766649">
            <a:off x="7171071" y="3736953"/>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cxnSp>
        <p:nvCxnSpPr>
          <p:cNvPr id="100" name="直接箭头连接符 99"/>
          <p:cNvCxnSpPr/>
          <p:nvPr/>
        </p:nvCxnSpPr>
        <p:spPr bwMode="gray">
          <a:xfrm flipV="1">
            <a:off x="8538601" y="3031977"/>
            <a:ext cx="0" cy="8859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bwMode="gray">
          <a:xfrm>
            <a:off x="8676092" y="2921366"/>
            <a:ext cx="7779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bwMode="gray">
          <a:xfrm>
            <a:off x="6602750" y="3345046"/>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03" name="矩形 102"/>
          <p:cNvSpPr/>
          <p:nvPr/>
        </p:nvSpPr>
        <p:spPr bwMode="gray">
          <a:xfrm>
            <a:off x="8234799" y="236143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04" name="矩形 103"/>
          <p:cNvSpPr/>
          <p:nvPr/>
        </p:nvSpPr>
        <p:spPr bwMode="gray">
          <a:xfrm>
            <a:off x="8234799" y="4318128"/>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05" name="矩形 104"/>
          <p:cNvSpPr/>
          <p:nvPr/>
        </p:nvSpPr>
        <p:spPr bwMode="gray">
          <a:xfrm>
            <a:off x="9521468" y="2361431"/>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06" name="矩形 105"/>
          <p:cNvSpPr/>
          <p:nvPr/>
        </p:nvSpPr>
        <p:spPr bwMode="gray">
          <a:xfrm>
            <a:off x="9521468" y="4318128"/>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107" name="矩形 106"/>
          <p:cNvSpPr/>
          <p:nvPr/>
        </p:nvSpPr>
        <p:spPr bwMode="gray">
          <a:xfrm>
            <a:off x="11160033" y="3345046"/>
            <a:ext cx="372218"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108" name="矩形 107"/>
          <p:cNvSpPr/>
          <p:nvPr/>
        </p:nvSpPr>
        <p:spPr bwMode="gray">
          <a:xfrm>
            <a:off x="8516083" y="3636719"/>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109" name="矩形 108"/>
          <p:cNvSpPr/>
          <p:nvPr/>
        </p:nvSpPr>
        <p:spPr bwMode="gray">
          <a:xfrm>
            <a:off x="8602342" y="2919830"/>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cxnSp>
        <p:nvCxnSpPr>
          <p:cNvPr id="110" name="直接箭头连接符 109"/>
          <p:cNvCxnSpPr/>
          <p:nvPr/>
        </p:nvCxnSpPr>
        <p:spPr bwMode="gray">
          <a:xfrm flipV="1">
            <a:off x="9954339" y="3706551"/>
            <a:ext cx="796637" cy="439111"/>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bwMode="gray">
          <a:xfrm rot="19844221">
            <a:off x="9913445" y="402140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12" name="矩形 111"/>
          <p:cNvSpPr/>
          <p:nvPr/>
        </p:nvSpPr>
        <p:spPr bwMode="gray">
          <a:xfrm>
            <a:off x="6358585" y="2207051"/>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1013</a:t>
            </a:r>
          </a:p>
        </p:txBody>
      </p:sp>
      <p:sp>
        <p:nvSpPr>
          <p:cNvPr id="113" name="矩形 112"/>
          <p:cNvSpPr/>
          <p:nvPr/>
        </p:nvSpPr>
        <p:spPr bwMode="gray">
          <a:xfrm>
            <a:off x="6358585" y="242088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1032</a:t>
            </a:r>
          </a:p>
        </p:txBody>
      </p:sp>
      <p:sp>
        <p:nvSpPr>
          <p:cNvPr id="114" name="矩形 113"/>
          <p:cNvSpPr/>
          <p:nvPr/>
        </p:nvSpPr>
        <p:spPr bwMode="gray">
          <a:xfrm>
            <a:off x="6358585" y="2617752"/>
            <a:ext cx="640251" cy="215444"/>
          </a:xfrm>
          <a:prstGeom prst="rect">
            <a:avLst/>
          </a:prstGeom>
          <a:solidFill>
            <a:srgbClr val="CCFF99"/>
          </a:solidFill>
          <a:ln w="19050">
            <a:solidFill>
              <a:srgbClr val="33CC33"/>
            </a:solidFill>
            <a:prstDash val="sysDot"/>
          </a:ln>
        </p:spPr>
        <p:txBody>
          <a:bodyPr wrap="square" lIns="0" tIns="0" rIns="0" bIns="0" anchor="ctr" anchorCtr="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116" name="直接箭头连接符 115"/>
          <p:cNvCxnSpPr/>
          <p:nvPr/>
        </p:nvCxnSpPr>
        <p:spPr bwMode="gray">
          <a:xfrm>
            <a:off x="7132383" y="2207051"/>
            <a:ext cx="0" cy="1104554"/>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bwMode="gray">
          <a:xfrm>
            <a:off x="9792751" y="3050280"/>
            <a:ext cx="0" cy="85533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bwMode="gray">
          <a:xfrm>
            <a:off x="9745416" y="3184144"/>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sp>
        <p:nvSpPr>
          <p:cNvPr id="125" name="矩形 124"/>
          <p:cNvSpPr/>
          <p:nvPr/>
        </p:nvSpPr>
        <p:spPr bwMode="gray">
          <a:xfrm>
            <a:off x="8584863" y="1699291"/>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1024</a:t>
            </a:r>
          </a:p>
        </p:txBody>
      </p:sp>
      <p:sp>
        <p:nvSpPr>
          <p:cNvPr id="126" name="矩形 125"/>
          <p:cNvSpPr/>
          <p:nvPr/>
        </p:nvSpPr>
        <p:spPr bwMode="gray">
          <a:xfrm>
            <a:off x="8584863" y="1913125"/>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sp>
        <p:nvSpPr>
          <p:cNvPr id="127" name="矩形 126"/>
          <p:cNvSpPr/>
          <p:nvPr/>
        </p:nvSpPr>
        <p:spPr bwMode="gray">
          <a:xfrm>
            <a:off x="8584863" y="2126774"/>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29" name="矩形 128"/>
          <p:cNvSpPr/>
          <p:nvPr/>
        </p:nvSpPr>
        <p:spPr bwMode="gray">
          <a:xfrm>
            <a:off x="7469784" y="1889617"/>
            <a:ext cx="640251" cy="215444"/>
          </a:xfrm>
          <a:prstGeom prst="rect">
            <a:avLst/>
          </a:prstGeom>
          <a:solidFill>
            <a:srgbClr val="CCFF99"/>
          </a:solidFill>
          <a:ln w="19050">
            <a:solidFill>
              <a:srgbClr val="33CC33"/>
            </a:solidFill>
            <a:prstDash val="sysDot"/>
          </a:ln>
        </p:spPr>
        <p:txBody>
          <a:bodyPr wrap="square" lIns="0" tIns="0" rIns="0" bIns="0" anchor="ctr" anchorCtr="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130" name="Right Arrow 158"/>
          <p:cNvSpPr/>
          <p:nvPr/>
        </p:nvSpPr>
        <p:spPr bwMode="gray">
          <a:xfrm>
            <a:off x="8001222" y="1225101"/>
            <a:ext cx="637213" cy="1535148"/>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p:cNvSpPr/>
          <p:nvPr/>
        </p:nvSpPr>
        <p:spPr bwMode="gray">
          <a:xfrm>
            <a:off x="10350631" y="1887654"/>
            <a:ext cx="939320" cy="435863"/>
          </a:xfrm>
          <a:prstGeom prst="rect">
            <a:avLst/>
          </a:prstGeom>
          <a:solidFill>
            <a:srgbClr val="CCFF99"/>
          </a:solidFill>
          <a:ln w="19050">
            <a:solidFill>
              <a:srgbClr val="33CC33"/>
            </a:solidFill>
            <a:prstDash val="sysDot"/>
          </a:ln>
        </p:spPr>
        <p:txBody>
          <a:bodyPr wrap="square" lIns="0" tIns="0" rIns="0" bIns="0" anchor="ctr" anchorCtr="0">
            <a:noAutofit/>
          </a:bodyPr>
          <a:lstStyle/>
          <a:p>
            <a:pPr algn="ctr" fontAlgn="ct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Stitching label</a:t>
            </a:r>
          </a:p>
        </p:txBody>
      </p:sp>
      <p:sp>
        <p:nvSpPr>
          <p:cNvPr id="123"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24"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燕尾形 9">
            <a:extLst>
              <a:ext uri="{FF2B5EF4-FFF2-40B4-BE49-F238E27FC236}">
                <a16:creationId xmlns="" xmlns:a16="http://schemas.microsoft.com/office/drawing/2014/main" id="{43449781-40AA-4D7A-9694-427C70D16D5D}"/>
              </a:ext>
            </a:extLst>
          </p:cNvPr>
          <p:cNvSpPr/>
          <p:nvPr/>
        </p:nvSpPr>
        <p:spPr bwMode="gray">
          <a:xfrm>
            <a:off x="9179528"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32" name="燕尾形 10">
            <a:extLst>
              <a:ext uri="{FF2B5EF4-FFF2-40B4-BE49-F238E27FC236}">
                <a16:creationId xmlns="" xmlns:a16="http://schemas.microsoft.com/office/drawing/2014/main" id="{3EB74287-626C-4836-9FCC-3DE0CC49C1BE}"/>
              </a:ext>
            </a:extLst>
          </p:cNvPr>
          <p:cNvSpPr/>
          <p:nvPr/>
        </p:nvSpPr>
        <p:spPr bwMode="gray">
          <a:xfrm>
            <a:off x="8051558"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33" name="燕尾形 10">
            <a:extLst>
              <a:ext uri="{FF2B5EF4-FFF2-40B4-BE49-F238E27FC236}">
                <a16:creationId xmlns="" xmlns:a16="http://schemas.microsoft.com/office/drawing/2014/main" id="{3EB74287-626C-4836-9FCC-3DE0CC49C1BE}"/>
              </a:ext>
            </a:extLst>
          </p:cNvPr>
          <p:cNvSpPr/>
          <p:nvPr/>
        </p:nvSpPr>
        <p:spPr bwMode="gray">
          <a:xfrm>
            <a:off x="6709751"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25975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How Are SIDs Used</a:t>
            </a:r>
            <a:endParaRPr lang="en-US" dirty="0"/>
          </a:p>
        </p:txBody>
      </p:sp>
      <p:sp>
        <p:nvSpPr>
          <p:cNvPr id="3" name="内容占位符 2"/>
          <p:cNvSpPr>
            <a:spLocks noGrp="1"/>
          </p:cNvSpPr>
          <p:nvPr>
            <p:ph type="body" sz="quarter" idx="10"/>
          </p:nvPr>
        </p:nvSpPr>
        <p:spPr bwMode="gray"/>
        <p:txBody>
          <a:bodyPr/>
          <a:lstStyle/>
          <a:p>
            <a:r>
              <a:rPr lang="en-US" sz="2000" dirty="0" smtClean="0">
                <a:sym typeface="Huawei Sans" panose="020C0503030203020204" pitchFamily="34" charset="0"/>
              </a:rPr>
              <a:t>Combining prefix (node) and adjacency SIDs in sequence can construct any network path.</a:t>
            </a:r>
          </a:p>
          <a:p>
            <a:r>
              <a:rPr lang="en-US" sz="2000" dirty="0" smtClean="0">
                <a:sym typeface="Huawei Sans" panose="020C0503030203020204" pitchFamily="34" charset="0"/>
              </a:rPr>
              <a:t>Every hop on a path identifies the next hop based on the top SID in the label stack.</a:t>
            </a:r>
          </a:p>
          <a:p>
            <a:r>
              <a:rPr lang="en-US" sz="2000" dirty="0" smtClean="0">
                <a:sym typeface="Huawei Sans" panose="020C0503030203020204" pitchFamily="34" charset="0"/>
              </a:rPr>
              <a:t>SID information is stacked in sequence at the top of the data header.</a:t>
            </a:r>
          </a:p>
          <a:p>
            <a:r>
              <a:rPr lang="en-US" sz="2000" dirty="0" smtClean="0">
                <a:sym typeface="Huawei Sans" panose="020C0503030203020204" pitchFamily="34" charset="0"/>
              </a:rPr>
              <a:t>If the top SID identifies another node, the receive node forwards the data packet to that node in ECMP mode.</a:t>
            </a:r>
          </a:p>
          <a:p>
            <a:r>
              <a:rPr lang="en-US" sz="2000" dirty="0" smtClean="0">
                <a:sym typeface="Huawei Sans" panose="020C0503030203020204" pitchFamily="34" charset="0"/>
              </a:rPr>
              <a:t>If the top SID identifies the local node, the receive node removes the top SID and proceeds with the follow-up procedure.</a:t>
            </a:r>
          </a:p>
          <a:p>
            <a:r>
              <a:rPr lang="en-US" sz="2000" dirty="0" smtClean="0">
                <a:sym typeface="Huawei Sans" panose="020C0503030203020204" pitchFamily="34" charset="0"/>
              </a:rPr>
              <a:t>In real-world applications, prefix segments and adjacency segments can be used separately or together. </a:t>
            </a:r>
            <a:endParaRPr lang="en-US" sz="2000" dirty="0">
              <a:sym typeface="Huawei Sans" panose="020C0503030203020204" pitchFamily="34" charset="0"/>
            </a:endParaRPr>
          </a:p>
        </p:txBody>
      </p:sp>
      <p:sp>
        <p:nvSpPr>
          <p:cNvPr id="9"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0"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2"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3"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799306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bwMode="gray">
          <a:xfrm>
            <a:off x="2616487" y="1736640"/>
            <a:ext cx="1032830" cy="1941018"/>
            <a:chOff x="4518703" y="2205748"/>
            <a:chExt cx="1512166" cy="2521312"/>
          </a:xfrm>
        </p:grpSpPr>
        <p:cxnSp>
          <p:nvCxnSpPr>
            <p:cNvPr id="11" name="直接连接符 10"/>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 name="标题 3"/>
          <p:cNvSpPr>
            <a:spLocks noGrp="1"/>
          </p:cNvSpPr>
          <p:nvPr>
            <p:ph type="title"/>
          </p:nvPr>
        </p:nvSpPr>
        <p:spPr bwMode="gray"/>
        <p:txBody>
          <a:bodyPr/>
          <a:lstStyle/>
          <a:p>
            <a:r>
              <a:rPr lang="en-US" dirty="0" smtClean="0"/>
              <a:t>Scenario 1: Prefix Segment-based Forwarding Path</a:t>
            </a:r>
            <a:endParaRPr lang="en-US" dirty="0"/>
          </a:p>
        </p:txBody>
      </p:sp>
      <p:grpSp>
        <p:nvGrpSpPr>
          <p:cNvPr id="25" name="组合 24"/>
          <p:cNvGrpSpPr/>
          <p:nvPr/>
        </p:nvGrpSpPr>
        <p:grpSpPr bwMode="gray">
          <a:xfrm rot="5400000">
            <a:off x="8223236" y="2324174"/>
            <a:ext cx="492363" cy="765952"/>
            <a:chOff x="3769575" y="2816233"/>
            <a:chExt cx="959475" cy="2029316"/>
          </a:xfrm>
        </p:grpSpPr>
        <p:cxnSp>
          <p:nvCxnSpPr>
            <p:cNvPr id="26" name="直接连接符 2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rot="10800000">
            <a:off x="6971117" y="1736640"/>
            <a:ext cx="1032830" cy="1941018"/>
            <a:chOff x="4518703" y="2205748"/>
            <a:chExt cx="1512166" cy="2521312"/>
          </a:xfrm>
        </p:grpSpPr>
        <p:cxnSp>
          <p:nvCxnSpPr>
            <p:cNvPr id="6" name="直接连接符 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bwMode="gray">
          <a:xfrm flipH="1">
            <a:off x="3663034" y="1656195"/>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H="1">
            <a:off x="3663034" y="3685511"/>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8881546" y="2337817"/>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Prefix SID=100</a:t>
            </a:r>
          </a:p>
        </p:txBody>
      </p:sp>
      <p:sp>
        <p:nvSpPr>
          <p:cNvPr id="29" name="矩形 28"/>
          <p:cNvSpPr/>
          <p:nvPr/>
        </p:nvSpPr>
        <p:spPr bwMode="gray">
          <a:xfrm>
            <a:off x="8151707" y="288501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0" name="矩形 29"/>
          <p:cNvSpPr/>
          <p:nvPr/>
        </p:nvSpPr>
        <p:spPr bwMode="gray">
          <a:xfrm rot="2502135">
            <a:off x="7115475" y="1852515"/>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1" name="矩形 30"/>
          <p:cNvSpPr/>
          <p:nvPr/>
        </p:nvSpPr>
        <p:spPr bwMode="gray">
          <a:xfrm>
            <a:off x="5519003" y="1358499"/>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2" name="矩形 31"/>
          <p:cNvSpPr/>
          <p:nvPr/>
        </p:nvSpPr>
        <p:spPr bwMode="gray">
          <a:xfrm>
            <a:off x="3873995" y="1358499"/>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3" name="矩形 32"/>
          <p:cNvSpPr/>
          <p:nvPr/>
        </p:nvSpPr>
        <p:spPr bwMode="gray">
          <a:xfrm rot="19059545">
            <a:off x="2543488" y="2081200"/>
            <a:ext cx="74411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a:t>
            </a:r>
          </a:p>
        </p:txBody>
      </p:sp>
      <p:sp>
        <p:nvSpPr>
          <p:cNvPr id="34" name="矩形 33"/>
          <p:cNvSpPr/>
          <p:nvPr/>
        </p:nvSpPr>
        <p:spPr bwMode="gray">
          <a:xfrm rot="18969139">
            <a:off x="7106775" y="3212329"/>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5" name="矩形 34"/>
          <p:cNvSpPr/>
          <p:nvPr/>
        </p:nvSpPr>
        <p:spPr bwMode="gray">
          <a:xfrm>
            <a:off x="5534109" y="3656559"/>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6" name="矩形 35"/>
          <p:cNvSpPr/>
          <p:nvPr/>
        </p:nvSpPr>
        <p:spPr bwMode="gray">
          <a:xfrm>
            <a:off x="3878670" y="3656559"/>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7" name="矩形 36"/>
          <p:cNvSpPr/>
          <p:nvPr/>
        </p:nvSpPr>
        <p:spPr bwMode="gray">
          <a:xfrm rot="2677015">
            <a:off x="2492995" y="3046571"/>
            <a:ext cx="84510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8" name="矩形 37"/>
          <p:cNvSpPr/>
          <p:nvPr/>
        </p:nvSpPr>
        <p:spPr bwMode="gray">
          <a:xfrm>
            <a:off x="1875446" y="255325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0" name="任意多边形 39"/>
          <p:cNvSpPr/>
          <p:nvPr/>
        </p:nvSpPr>
        <p:spPr bwMode="gray">
          <a:xfrm>
            <a:off x="2310888" y="1976981"/>
            <a:ext cx="5849470" cy="591671"/>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3810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751296" y="4249943"/>
            <a:ext cx="10579723" cy="1015663"/>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 prefix segment-based forwarding path is computed by an IGP using the SPF algorithm.</a:t>
            </a:r>
          </a:p>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the prefix SID (100) of R2 is propagated using an IGP, all devices in the IGP domain learn the SID.</a:t>
            </a:r>
          </a:p>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is used as an example (the implementation for other devices is similar to this). It runs SPF to compute the shortest path to R2.</a:t>
            </a:r>
          </a:p>
        </p:txBody>
      </p:sp>
      <p:sp>
        <p:nvSpPr>
          <p:cNvPr id="45" name="矩形 44"/>
          <p:cNvSpPr/>
          <p:nvPr/>
        </p:nvSpPr>
        <p:spPr bwMode="auto">
          <a:xfrm>
            <a:off x="3976463" y="2129811"/>
            <a:ext cx="2634060" cy="297062"/>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with the minimum cost</a:t>
            </a:r>
          </a:p>
        </p:txBody>
      </p:sp>
      <p:sp>
        <p:nvSpPr>
          <p:cNvPr id="47" name="矩形 46"/>
          <p:cNvSpPr/>
          <p:nvPr/>
        </p:nvSpPr>
        <p:spPr bwMode="gray">
          <a:xfrm>
            <a:off x="751296" y="5358953"/>
            <a:ext cx="10689408" cy="555834"/>
          </a:xfrm>
          <a:prstGeom prst="rect">
            <a:avLst/>
          </a:prstGeom>
          <a:solidFill>
            <a:schemeClr val="bg1">
              <a:lumMod val="50000"/>
            </a:schemeClr>
          </a:solidFill>
        </p:spPr>
        <p:txBody>
          <a:bodyPr wrap="square"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Prefix segment-based forwarding paths are not fixed, and the ingress cannot control the entire packet forwarding path.</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00548" y="3489449"/>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48400" y="3489449"/>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96251" y="3489449"/>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01887" y="2476883"/>
            <a:ext cx="540000" cy="442800"/>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00548" y="1464318"/>
            <a:ext cx="540000" cy="442800"/>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48400" y="1464318"/>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96251" y="1464318"/>
            <a:ext cx="540000" cy="442800"/>
          </a:xfrm>
          <a:prstGeom prst="rect">
            <a:avLst/>
          </a:prstGeom>
        </p:spPr>
      </p:pic>
      <p:sp>
        <p:nvSpPr>
          <p:cNvPr id="49" name="矩形 48"/>
          <p:cNvSpPr/>
          <p:nvPr/>
        </p:nvSpPr>
        <p:spPr bwMode="gray">
          <a:xfrm>
            <a:off x="1893742" y="2174183"/>
            <a:ext cx="640251" cy="215444"/>
          </a:xfrm>
          <a:prstGeom prst="rect">
            <a:avLst/>
          </a:prstGeom>
          <a:solidFill>
            <a:srgbClr val="FF9933"/>
          </a:solidFill>
          <a:ln w="19050">
            <a:solidFill>
              <a:srgbClr val="FF9933"/>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sp>
        <p:nvSpPr>
          <p:cNvPr id="39"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1"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3"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6"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81736" y="2476883"/>
            <a:ext cx="540000" cy="442800"/>
          </a:xfrm>
          <a:prstGeom prst="rect">
            <a:avLst/>
          </a:prstGeom>
        </p:spPr>
      </p:pic>
    </p:spTree>
    <p:extLst>
      <p:ext uri="{BB962C8B-B14F-4D97-AF65-F5344CB8AC3E}">
        <p14:creationId xmlns:p14="http://schemas.microsoft.com/office/powerpoint/2010/main" val="1138981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Scenario 2: Adjacency Segment-based Forwarding Path</a:t>
            </a:r>
            <a:endParaRPr lang="en-US" dirty="0"/>
          </a:p>
        </p:txBody>
      </p:sp>
      <p:grpSp>
        <p:nvGrpSpPr>
          <p:cNvPr id="25" name="组合 24"/>
          <p:cNvGrpSpPr/>
          <p:nvPr/>
        </p:nvGrpSpPr>
        <p:grpSpPr bwMode="gray">
          <a:xfrm rot="5400000">
            <a:off x="8402742" y="2941375"/>
            <a:ext cx="492363" cy="765952"/>
            <a:chOff x="3769575" y="2816233"/>
            <a:chExt cx="959475" cy="2029316"/>
          </a:xfrm>
        </p:grpSpPr>
        <p:cxnSp>
          <p:nvCxnSpPr>
            <p:cNvPr id="26" name="直接连接符 2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rot="10800000">
            <a:off x="7150623" y="2353841"/>
            <a:ext cx="1032830" cy="1941018"/>
            <a:chOff x="4518703" y="2205748"/>
            <a:chExt cx="1512166" cy="2521312"/>
          </a:xfrm>
        </p:grpSpPr>
        <p:cxnSp>
          <p:nvCxnSpPr>
            <p:cNvPr id="6" name="直接连接符 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2795993" y="2353841"/>
            <a:ext cx="1032830" cy="1941018"/>
            <a:chOff x="4518703" y="2205748"/>
            <a:chExt cx="1512166" cy="2521312"/>
          </a:xfrm>
        </p:grpSpPr>
        <p:cxnSp>
          <p:nvCxnSpPr>
            <p:cNvPr id="11" name="直接连接符 10"/>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bwMode="gray">
          <a:xfrm flipH="1">
            <a:off x="3842540" y="2273396"/>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H="1">
            <a:off x="3842540" y="4302712"/>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9070245" y="3040388"/>
            <a:ext cx="1059906"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29" name="矩形 28"/>
          <p:cNvSpPr/>
          <p:nvPr/>
        </p:nvSpPr>
        <p:spPr bwMode="gray">
          <a:xfrm>
            <a:off x="8331213" y="3500082"/>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2" name="矩形 31"/>
          <p:cNvSpPr/>
          <p:nvPr/>
        </p:nvSpPr>
        <p:spPr bwMode="gray">
          <a:xfrm>
            <a:off x="4358518" y="2281249"/>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38" name="矩形 37"/>
          <p:cNvSpPr/>
          <p:nvPr/>
        </p:nvSpPr>
        <p:spPr bwMode="gray">
          <a:xfrm>
            <a:off x="2054952" y="317046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4" name="矩形 43"/>
          <p:cNvSpPr/>
          <p:nvPr/>
        </p:nvSpPr>
        <p:spPr bwMode="gray">
          <a:xfrm>
            <a:off x="1541929" y="4860372"/>
            <a:ext cx="9108142" cy="707886"/>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An adjacency segment is allocated to each adjacency on the network, and a segment list containing multiple adjacency segments is defined on the ingress.</a:t>
            </a:r>
          </a:p>
        </p:txBody>
      </p:sp>
      <p:sp>
        <p:nvSpPr>
          <p:cNvPr id="47" name="矩形 46"/>
          <p:cNvSpPr/>
          <p:nvPr/>
        </p:nvSpPr>
        <p:spPr bwMode="gray">
          <a:xfrm>
            <a:off x="884720" y="5603165"/>
            <a:ext cx="10435260" cy="338554"/>
          </a:xfrm>
          <a:prstGeom prst="rect">
            <a:avLst/>
          </a:prstGeom>
          <a:solidFill>
            <a:schemeClr val="bg1">
              <a:lumMod val="50000"/>
            </a:schemeClr>
          </a:solidFill>
        </p:spPr>
        <p:txBody>
          <a:bodyPr wrap="square"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This method can be used to specify any strict explicit path, facilitating SDN implementation.</a:t>
            </a:r>
          </a:p>
        </p:txBody>
      </p:sp>
      <p:cxnSp>
        <p:nvCxnSpPr>
          <p:cNvPr id="39" name="直接连接符 38"/>
          <p:cNvCxnSpPr/>
          <p:nvPr/>
        </p:nvCxnSpPr>
        <p:spPr bwMode="gray">
          <a:xfrm flipV="1">
            <a:off x="5510312" y="2507515"/>
            <a:ext cx="0" cy="16413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bwMode="gray">
          <a:xfrm>
            <a:off x="5513504" y="3122142"/>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48" name="矩形 47"/>
          <p:cNvSpPr/>
          <p:nvPr/>
        </p:nvSpPr>
        <p:spPr bwMode="gray">
          <a:xfrm>
            <a:off x="6031116" y="4302712"/>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49" name="矩形 48"/>
          <p:cNvSpPr/>
          <p:nvPr/>
        </p:nvSpPr>
        <p:spPr bwMode="gray">
          <a:xfrm rot="19038402">
            <a:off x="7493574" y="3795377"/>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50" name="直接连接符 49"/>
          <p:cNvCxnSpPr/>
          <p:nvPr/>
        </p:nvCxnSpPr>
        <p:spPr bwMode="gray">
          <a:xfrm rot="16200000">
            <a:off x="2645638" y="2309440"/>
            <a:ext cx="729158" cy="77598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56" name="矩形 55"/>
          <p:cNvSpPr/>
          <p:nvPr/>
        </p:nvSpPr>
        <p:spPr bwMode="gray">
          <a:xfrm>
            <a:off x="2234458" y="194447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57" name="矩形 56"/>
          <p:cNvSpPr/>
          <p:nvPr/>
        </p:nvSpPr>
        <p:spPr bwMode="gray">
          <a:xfrm>
            <a:off x="2234458" y="216083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58" name="矩形 57"/>
          <p:cNvSpPr/>
          <p:nvPr/>
        </p:nvSpPr>
        <p:spPr bwMode="gray">
          <a:xfrm>
            <a:off x="2234458" y="237719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59" name="矩形 58"/>
          <p:cNvSpPr/>
          <p:nvPr/>
        </p:nvSpPr>
        <p:spPr bwMode="gray">
          <a:xfrm>
            <a:off x="2234458" y="259355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60" name="直接连接符 59"/>
          <p:cNvCxnSpPr/>
          <p:nvPr/>
        </p:nvCxnSpPr>
        <p:spPr bwMode="gray">
          <a:xfrm>
            <a:off x="4108525" y="2150676"/>
            <a:ext cx="1108750"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bwMode="gray">
          <a:xfrm>
            <a:off x="4115809" y="1398213"/>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63" name="矩形 62"/>
          <p:cNvSpPr/>
          <p:nvPr/>
        </p:nvSpPr>
        <p:spPr bwMode="gray">
          <a:xfrm>
            <a:off x="4115809" y="1614573"/>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64" name="矩形 63"/>
          <p:cNvSpPr/>
          <p:nvPr/>
        </p:nvSpPr>
        <p:spPr bwMode="gray">
          <a:xfrm>
            <a:off x="4115809" y="1830933"/>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65" name="直接连接符 64"/>
          <p:cNvCxnSpPr/>
          <p:nvPr/>
        </p:nvCxnSpPr>
        <p:spPr bwMode="gray">
          <a:xfrm>
            <a:off x="5339402" y="2548682"/>
            <a:ext cx="0" cy="1260923"/>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4585895" y="3048503"/>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68" name="矩形 67"/>
          <p:cNvSpPr/>
          <p:nvPr/>
        </p:nvSpPr>
        <p:spPr bwMode="gray">
          <a:xfrm>
            <a:off x="4585895" y="3264863"/>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69" name="直接连接符 68"/>
          <p:cNvCxnSpPr/>
          <p:nvPr/>
        </p:nvCxnSpPr>
        <p:spPr bwMode="gray">
          <a:xfrm>
            <a:off x="5767007" y="4148907"/>
            <a:ext cx="1108750"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0" name="矩形 69"/>
          <p:cNvSpPr/>
          <p:nvPr/>
        </p:nvSpPr>
        <p:spPr bwMode="gray">
          <a:xfrm>
            <a:off x="5775589" y="3815889"/>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71" name="直接连接符 70"/>
          <p:cNvCxnSpPr/>
          <p:nvPr/>
        </p:nvCxnSpPr>
        <p:spPr bwMode="gray">
          <a:xfrm flipV="1">
            <a:off x="7157198" y="3426194"/>
            <a:ext cx="637099" cy="605139"/>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75561" y="3085714"/>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94373" y="4098280"/>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2225" y="4098280"/>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90076" y="4098280"/>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95712" y="3085714"/>
            <a:ext cx="540000" cy="442800"/>
          </a:xfrm>
          <a:prstGeom prst="rect">
            <a:avLst/>
          </a:prstGeom>
        </p:spPr>
      </p:pic>
      <p:pic>
        <p:nvPicPr>
          <p:cNvPr id="78" name="图片 7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94373" y="2073149"/>
            <a:ext cx="540000" cy="442800"/>
          </a:xfrm>
          <a:prstGeom prst="rect">
            <a:avLst/>
          </a:prstGeom>
        </p:spPr>
      </p:pic>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2225" y="2073149"/>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90076" y="2073149"/>
            <a:ext cx="540000" cy="442800"/>
          </a:xfrm>
          <a:prstGeom prst="rect">
            <a:avLst/>
          </a:prstGeom>
        </p:spPr>
      </p:pic>
      <p:sp>
        <p:nvSpPr>
          <p:cNvPr id="51"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2"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4"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5"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157269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mtClean="0"/>
              <a:t>Segment Routing (SR) is designed to forward data packets on a network using the source routing model.</a:t>
            </a:r>
          </a:p>
          <a:p>
            <a:r>
              <a:rPr lang="en-US" smtClean="0"/>
              <a:t>This document describes the source routing model of SR, segment definition, differences between SR-MPLS and SRv6, and scenario-specific SR-MPLS applications for Huawei NetEngine series routers.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404359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38"/>
          <p:cNvCxnSpPr/>
          <p:nvPr/>
        </p:nvCxnSpPr>
        <p:spPr bwMode="gray">
          <a:xfrm flipV="1">
            <a:off x="5330806" y="2634659"/>
            <a:ext cx="0" cy="18055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smtClean="0"/>
              <a:t>Scenario 3: Adjacency Segment+Node Segment-based Forwarding Path</a:t>
            </a:r>
            <a:endParaRPr lang="en-US" dirty="0"/>
          </a:p>
        </p:txBody>
      </p:sp>
      <p:grpSp>
        <p:nvGrpSpPr>
          <p:cNvPr id="25" name="组合 24"/>
          <p:cNvGrpSpPr/>
          <p:nvPr/>
        </p:nvGrpSpPr>
        <p:grpSpPr bwMode="gray">
          <a:xfrm rot="5400000">
            <a:off x="8223236" y="3164035"/>
            <a:ext cx="492363" cy="765952"/>
            <a:chOff x="3769575" y="2816233"/>
            <a:chExt cx="959475" cy="2029316"/>
          </a:xfrm>
        </p:grpSpPr>
        <p:cxnSp>
          <p:nvCxnSpPr>
            <p:cNvPr id="26" name="直接连接符 25"/>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gray">
          <a:xfrm rot="10800000">
            <a:off x="6971117" y="2576501"/>
            <a:ext cx="1032830" cy="1941018"/>
            <a:chOff x="4518703" y="2205748"/>
            <a:chExt cx="1512166" cy="2521312"/>
          </a:xfrm>
        </p:grpSpPr>
        <p:cxnSp>
          <p:nvCxnSpPr>
            <p:cNvPr id="6" name="直接连接符 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2616487" y="2576501"/>
            <a:ext cx="1032830" cy="1941018"/>
            <a:chOff x="4518703" y="2205748"/>
            <a:chExt cx="1512166" cy="2521312"/>
          </a:xfrm>
        </p:grpSpPr>
        <p:cxnSp>
          <p:nvCxnSpPr>
            <p:cNvPr id="11" name="直接连接符 10"/>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bwMode="gray">
          <a:xfrm flipH="1">
            <a:off x="3663034" y="2496056"/>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H="1">
            <a:off x="3663034" y="4525372"/>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8151707" y="3722742"/>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2" name="矩形 31"/>
          <p:cNvSpPr/>
          <p:nvPr/>
        </p:nvSpPr>
        <p:spPr bwMode="gray">
          <a:xfrm>
            <a:off x="4179012" y="2503909"/>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38" name="矩形 37"/>
          <p:cNvSpPr/>
          <p:nvPr/>
        </p:nvSpPr>
        <p:spPr bwMode="gray">
          <a:xfrm>
            <a:off x="1875446" y="339312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4" name="矩形 43"/>
          <p:cNvSpPr/>
          <p:nvPr/>
        </p:nvSpPr>
        <p:spPr bwMode="gray">
          <a:xfrm>
            <a:off x="751296" y="4846698"/>
            <a:ext cx="9898775" cy="872611"/>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Adjacency and node segments can be used together. An adjacency segment can be specified to force a path to traverse an adjacency. The node corresponding to a node segment can run SPF to compute the shortest path that supports ECMP.</a:t>
            </a:r>
          </a:p>
        </p:txBody>
      </p:sp>
      <p:sp>
        <p:nvSpPr>
          <p:cNvPr id="47" name="矩形 46"/>
          <p:cNvSpPr/>
          <p:nvPr/>
        </p:nvSpPr>
        <p:spPr bwMode="gray">
          <a:xfrm>
            <a:off x="751296" y="5731114"/>
            <a:ext cx="10689408" cy="338554"/>
          </a:xfrm>
          <a:prstGeom prst="rect">
            <a:avLst/>
          </a:prstGeom>
          <a:solidFill>
            <a:schemeClr val="bg1">
              <a:lumMod val="50000"/>
            </a:schemeClr>
          </a:solidFill>
        </p:spPr>
        <p:txBody>
          <a:bodyPr wrap="square" anchor="ctr" anchorCtr="0">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Paths established in this mode are not strictly fixed, and therefore, they are also called loose explicit paths.</a:t>
            </a:r>
          </a:p>
        </p:txBody>
      </p:sp>
      <p:sp>
        <p:nvSpPr>
          <p:cNvPr id="43" name="矩形 42"/>
          <p:cNvSpPr/>
          <p:nvPr/>
        </p:nvSpPr>
        <p:spPr bwMode="gray">
          <a:xfrm>
            <a:off x="5333998" y="3344802"/>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cxnSp>
        <p:nvCxnSpPr>
          <p:cNvPr id="50" name="直接连接符 49"/>
          <p:cNvCxnSpPr/>
          <p:nvPr/>
        </p:nvCxnSpPr>
        <p:spPr bwMode="gray">
          <a:xfrm rot="16200000">
            <a:off x="2480200" y="2532100"/>
            <a:ext cx="729158" cy="77598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gray">
          <a:xfrm>
            <a:off x="2181563" y="2383498"/>
            <a:ext cx="64025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101</a:t>
            </a:r>
          </a:p>
        </p:txBody>
      </p:sp>
      <p:sp>
        <p:nvSpPr>
          <p:cNvPr id="58" name="矩形 57"/>
          <p:cNvSpPr/>
          <p:nvPr/>
        </p:nvSpPr>
        <p:spPr bwMode="gray">
          <a:xfrm>
            <a:off x="2181563" y="2599858"/>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59" name="矩形 58"/>
          <p:cNvSpPr/>
          <p:nvPr/>
        </p:nvSpPr>
        <p:spPr bwMode="gray">
          <a:xfrm>
            <a:off x="2181563" y="2816218"/>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60" name="直接连接符 59"/>
          <p:cNvCxnSpPr/>
          <p:nvPr/>
        </p:nvCxnSpPr>
        <p:spPr bwMode="gray">
          <a:xfrm>
            <a:off x="3929019" y="2274860"/>
            <a:ext cx="1108750"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bwMode="gray">
          <a:xfrm>
            <a:off x="3936303" y="1738757"/>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64" name="矩形 63"/>
          <p:cNvSpPr/>
          <p:nvPr/>
        </p:nvSpPr>
        <p:spPr bwMode="gray">
          <a:xfrm>
            <a:off x="3936303" y="1955117"/>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65" name="直接连接符 64"/>
          <p:cNvCxnSpPr/>
          <p:nvPr/>
        </p:nvCxnSpPr>
        <p:spPr bwMode="gray">
          <a:xfrm>
            <a:off x="5159896" y="2771342"/>
            <a:ext cx="0" cy="1260923"/>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68" name="矩形 67"/>
          <p:cNvSpPr/>
          <p:nvPr/>
        </p:nvSpPr>
        <p:spPr bwMode="gray">
          <a:xfrm>
            <a:off x="4406389" y="3487523"/>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69" name="直接连接符 68"/>
          <p:cNvCxnSpPr/>
          <p:nvPr/>
        </p:nvCxnSpPr>
        <p:spPr bwMode="gray">
          <a:xfrm>
            <a:off x="5587501" y="4371567"/>
            <a:ext cx="1108750"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70" name="矩形 69"/>
          <p:cNvSpPr/>
          <p:nvPr/>
        </p:nvSpPr>
        <p:spPr bwMode="gray">
          <a:xfrm>
            <a:off x="5596083" y="4038549"/>
            <a:ext cx="640251"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100</a:t>
            </a:r>
          </a:p>
        </p:txBody>
      </p:sp>
      <p:cxnSp>
        <p:nvCxnSpPr>
          <p:cNvPr id="71" name="直接连接符 70"/>
          <p:cNvCxnSpPr/>
          <p:nvPr/>
        </p:nvCxnSpPr>
        <p:spPr bwMode="gray">
          <a:xfrm flipV="1">
            <a:off x="6977692" y="3648854"/>
            <a:ext cx="637099" cy="605139"/>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51" name="矩形 50"/>
          <p:cNvSpPr/>
          <p:nvPr/>
        </p:nvSpPr>
        <p:spPr bwMode="gray">
          <a:xfrm>
            <a:off x="8881546" y="3167093"/>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2.2.2.2/32</a:t>
            </a:r>
          </a:p>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Prefix SID=100</a:t>
            </a:r>
          </a:p>
        </p:txBody>
      </p:sp>
      <p:sp>
        <p:nvSpPr>
          <p:cNvPr id="52" name="矩形 51"/>
          <p:cNvSpPr/>
          <p:nvPr/>
        </p:nvSpPr>
        <p:spPr bwMode="gray">
          <a:xfrm>
            <a:off x="5159896" y="1983190"/>
            <a:ext cx="1404552"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Node SID=101</a:t>
            </a:r>
          </a:p>
        </p:txBody>
      </p:sp>
      <p:sp>
        <p:nvSpPr>
          <p:cNvPr id="54" name="矩形 53"/>
          <p:cNvSpPr/>
          <p:nvPr/>
        </p:nvSpPr>
        <p:spPr bwMode="gray">
          <a:xfrm>
            <a:off x="3936303" y="1523508"/>
            <a:ext cx="64025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101</a:t>
            </a: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96055" y="3308374"/>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14867" y="4320940"/>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2719" y="4320940"/>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10570" y="4320940"/>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16206" y="3308374"/>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14867" y="2295809"/>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62719" y="2295809"/>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10570" y="2295809"/>
            <a:ext cx="540000" cy="442800"/>
          </a:xfrm>
          <a:prstGeom prst="rect">
            <a:avLst/>
          </a:prstGeom>
        </p:spPr>
      </p:pic>
      <p:sp>
        <p:nvSpPr>
          <p:cNvPr id="62"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66"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2"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73"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361686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SR-MPLS BE</a:t>
            </a:r>
            <a:endParaRPr lang="en-US"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7684" y="264280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7684" y="4572223"/>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2100" y="2642804"/>
            <a:ext cx="540000" cy="442800"/>
          </a:xfrm>
          <a:prstGeom prst="rect">
            <a:avLst/>
          </a:prstGeom>
        </p:spPr>
      </p:pic>
      <p:cxnSp>
        <p:nvCxnSpPr>
          <p:cNvPr id="16" name="直接连接符 15"/>
          <p:cNvCxnSpPr>
            <a:stCxn id="5" idx="3"/>
            <a:endCxn id="8" idx="1"/>
          </p:cNvCxnSpPr>
          <p:nvPr/>
        </p:nvCxnSpPr>
        <p:spPr bwMode="gray">
          <a:xfrm>
            <a:off x="1497684" y="2864204"/>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3"/>
            <a:endCxn id="9" idx="1"/>
          </p:cNvCxnSpPr>
          <p:nvPr/>
        </p:nvCxnSpPr>
        <p:spPr bwMode="gray">
          <a:xfrm>
            <a:off x="1497684" y="4793623"/>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5" idx="2"/>
            <a:endCxn id="6" idx="0"/>
          </p:cNvCxnSpPr>
          <p:nvPr/>
        </p:nvCxnSpPr>
        <p:spPr bwMode="gray">
          <a:xfrm>
            <a:off x="1227684" y="3085604"/>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2"/>
            <a:endCxn id="9" idx="0"/>
          </p:cNvCxnSpPr>
          <p:nvPr/>
        </p:nvCxnSpPr>
        <p:spPr bwMode="gray">
          <a:xfrm>
            <a:off x="3099892" y="3085604"/>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8" idx="3"/>
            <a:endCxn id="11" idx="1"/>
          </p:cNvCxnSpPr>
          <p:nvPr/>
        </p:nvCxnSpPr>
        <p:spPr bwMode="gray">
          <a:xfrm>
            <a:off x="3369892" y="2864204"/>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9" idx="3"/>
            <a:endCxn id="88" idx="1"/>
          </p:cNvCxnSpPr>
          <p:nvPr/>
        </p:nvCxnSpPr>
        <p:spPr bwMode="gray">
          <a:xfrm>
            <a:off x="3369892" y="4793623"/>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1" idx="2"/>
          </p:cNvCxnSpPr>
          <p:nvPr/>
        </p:nvCxnSpPr>
        <p:spPr bwMode="gray">
          <a:xfrm>
            <a:off x="4972100" y="3085604"/>
            <a:ext cx="0" cy="2837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bwMode="gray">
          <a:xfrm>
            <a:off x="1020736" y="507627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3" name="矩形 52"/>
          <p:cNvSpPr/>
          <p:nvPr/>
        </p:nvSpPr>
        <p:spPr bwMode="gray">
          <a:xfrm>
            <a:off x="2898493" y="5076279"/>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8" name="矩形 57"/>
          <p:cNvSpPr/>
          <p:nvPr/>
        </p:nvSpPr>
        <p:spPr bwMode="gray">
          <a:xfrm>
            <a:off x="1020736" y="231549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9" name="矩形 58"/>
          <p:cNvSpPr/>
          <p:nvPr/>
        </p:nvSpPr>
        <p:spPr bwMode="gray">
          <a:xfrm>
            <a:off x="2898493" y="231549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0" name="矩形 59"/>
          <p:cNvSpPr/>
          <p:nvPr/>
        </p:nvSpPr>
        <p:spPr bwMode="gray">
          <a:xfrm>
            <a:off x="4765152" y="231549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3" name="圆角矩形 62"/>
          <p:cNvSpPr/>
          <p:nvPr/>
        </p:nvSpPr>
        <p:spPr bwMode="gray">
          <a:xfrm>
            <a:off x="6096000" y="2297034"/>
            <a:ext cx="554708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sym typeface="Huawei Sans" panose="020C0503030203020204" pitchFamily="34" charset="0"/>
              </a:rPr>
              <a:t>SR-MPLS BE</a:t>
            </a:r>
          </a:p>
        </p:txBody>
      </p:sp>
      <p:sp>
        <p:nvSpPr>
          <p:cNvPr id="64" name="圆角矩形 63"/>
          <p:cNvSpPr/>
          <p:nvPr/>
        </p:nvSpPr>
        <p:spPr bwMode="gray">
          <a:xfrm>
            <a:off x="6096000" y="2806076"/>
            <a:ext cx="5547089" cy="2501654"/>
          </a:xfrm>
          <a:prstGeom prst="roundRect">
            <a:avLst>
              <a:gd name="adj" fmla="val 2222"/>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Autofit/>
          </a:bodyPr>
          <a:lstStyle/>
          <a:p>
            <a:pPr marL="285750" indent="-200025" fontAlgn="ctr">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SR-MPLS best effort (BE) mode, SIDs are used to guide data forwarding over the shortest path.</a:t>
            </a:r>
          </a:p>
          <a:p>
            <a:pPr marL="285750" indent="-200025" fontAlgn="ctr">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this example, node SID 606 of R6 is used to instruct data to be forwarded over the shortest path to R6. The shortest path is computed through a routing protocol and supports ECMP.</a:t>
            </a:r>
          </a:p>
          <a:p>
            <a:pPr marL="285750" indent="-200025" fontAlgn="ctr">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SR-MPLS BE is a new solution that replaces the LDP+IGP solution.</a:t>
            </a:r>
          </a:p>
        </p:txBody>
      </p:sp>
      <p:grpSp>
        <p:nvGrpSpPr>
          <p:cNvPr id="71" name="组合 70"/>
          <p:cNvGrpSpPr/>
          <p:nvPr/>
        </p:nvGrpSpPr>
        <p:grpSpPr bwMode="gray">
          <a:xfrm>
            <a:off x="4370618" y="5279779"/>
            <a:ext cx="1304009" cy="871898"/>
            <a:chOff x="4027703" y="3656700"/>
            <a:chExt cx="1304009" cy="871898"/>
          </a:xfrm>
        </p:grpSpPr>
        <p:grpSp>
          <p:nvGrpSpPr>
            <p:cNvPr id="72" name="组合 71"/>
            <p:cNvGrpSpPr/>
            <p:nvPr/>
          </p:nvGrpSpPr>
          <p:grpSpPr bwMode="gray">
            <a:xfrm>
              <a:off x="4027703" y="3656700"/>
              <a:ext cx="1304009" cy="871898"/>
              <a:chOff x="10125075" y="5439766"/>
              <a:chExt cx="1304009" cy="871898"/>
            </a:xfrm>
          </p:grpSpPr>
          <p:sp>
            <p:nvSpPr>
              <p:cNvPr id="79" name="矩形 78"/>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bwMode="gray">
            <a:xfrm>
              <a:off x="4079776" y="3717032"/>
              <a:ext cx="1199862" cy="767350"/>
              <a:chOff x="10181272" y="5503352"/>
              <a:chExt cx="1199862" cy="767350"/>
            </a:xfrm>
          </p:grpSpPr>
          <p:sp>
            <p:nvSpPr>
              <p:cNvPr id="74" name="椭圆 73"/>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84" name="矩形 83"/>
          <p:cNvSpPr/>
          <p:nvPr/>
        </p:nvSpPr>
        <p:spPr bwMode="gray">
          <a:xfrm>
            <a:off x="4488841" y="5540127"/>
            <a:ext cx="1040671"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6.6.6.0/24</a:t>
            </a:r>
          </a:p>
        </p:txBody>
      </p:sp>
      <p:sp>
        <p:nvSpPr>
          <p:cNvPr id="86" name="矩形 85"/>
          <p:cNvSpPr/>
          <p:nvPr/>
        </p:nvSpPr>
        <p:spPr bwMode="gray">
          <a:xfrm>
            <a:off x="4680274" y="5836630"/>
            <a:ext cx="705642" cy="265405"/>
          </a:xfrm>
          <a:prstGeom prst="rect">
            <a:avLst/>
          </a:prstGeom>
          <a:solidFill>
            <a:schemeClr val="bg1"/>
          </a:solidFill>
        </p:spPr>
        <p:txBody>
          <a:bodyPr wrap="square" anchor="ctr">
            <a:noAutofit/>
          </a:bodyPr>
          <a:lstStyle/>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2100" y="4572223"/>
            <a:ext cx="540000" cy="442800"/>
          </a:xfrm>
          <a:prstGeom prst="rect">
            <a:avLst/>
          </a:prstGeom>
        </p:spPr>
      </p:pic>
      <p:sp>
        <p:nvSpPr>
          <p:cNvPr id="89" name="矩形 88"/>
          <p:cNvSpPr/>
          <p:nvPr/>
        </p:nvSpPr>
        <p:spPr bwMode="gray">
          <a:xfrm>
            <a:off x="5226194" y="4639734"/>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1" name="矩形 90"/>
          <p:cNvSpPr/>
          <p:nvPr/>
        </p:nvSpPr>
        <p:spPr bwMode="gray">
          <a:xfrm>
            <a:off x="5217878" y="4925513"/>
            <a:ext cx="497252" cy="307777"/>
          </a:xfrm>
          <a:prstGeom prst="rect">
            <a:avLst/>
          </a:prstGeom>
          <a:solidFill>
            <a:srgbClr val="E28189"/>
          </a:solidFill>
          <a:ln>
            <a:solidFill>
              <a:srgbClr val="E28189"/>
            </a:solidFill>
          </a:ln>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cxnSp>
        <p:nvCxnSpPr>
          <p:cNvPr id="92" name="直接连接符 91"/>
          <p:cNvCxnSpPr/>
          <p:nvPr/>
        </p:nvCxnSpPr>
        <p:spPr bwMode="gray">
          <a:xfrm>
            <a:off x="1226677" y="1850119"/>
            <a:ext cx="0" cy="458233"/>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94" name="矩形 93"/>
          <p:cNvSpPr/>
          <p:nvPr/>
        </p:nvSpPr>
        <p:spPr bwMode="gray">
          <a:xfrm>
            <a:off x="936959" y="1628286"/>
            <a:ext cx="640251"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95" name="矩形 94"/>
          <p:cNvSpPr/>
          <p:nvPr/>
        </p:nvSpPr>
        <p:spPr bwMode="gray">
          <a:xfrm>
            <a:off x="936959" y="1414044"/>
            <a:ext cx="64025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sp>
        <p:nvSpPr>
          <p:cNvPr id="98" name="任意多边形 97"/>
          <p:cNvSpPr/>
          <p:nvPr/>
        </p:nvSpPr>
        <p:spPr bwMode="gray">
          <a:xfrm>
            <a:off x="1539781" y="2596639"/>
            <a:ext cx="3299485" cy="1916097"/>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Lst>
            <a:ahLst/>
            <a:cxnLst>
              <a:cxn ang="0">
                <a:pos x="connsiteX0" y="connsiteY0"/>
              </a:cxn>
              <a:cxn ang="0">
                <a:pos x="connsiteX1" y="connsiteY1"/>
              </a:cxn>
            </a:cxnLst>
            <a:rect l="l" t="t" r="r" b="b"/>
            <a:pathLst>
              <a:path w="3299485" h="1916097">
                <a:moveTo>
                  <a:pt x="0" y="0"/>
                </a:moveTo>
                <a:cubicBezTo>
                  <a:pt x="2425708" y="12166"/>
                  <a:pt x="3271537" y="908251"/>
                  <a:pt x="3299485" y="1916097"/>
                </a:cubicBezTo>
              </a:path>
            </a:pathLst>
          </a:cu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任意多边形 98"/>
          <p:cNvSpPr/>
          <p:nvPr/>
        </p:nvSpPr>
        <p:spPr bwMode="gray">
          <a:xfrm>
            <a:off x="1595663" y="3014966"/>
            <a:ext cx="3044166" cy="1622863"/>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778794"/>
              <a:gd name="connsiteY0" fmla="*/ 76479 h 1789376"/>
              <a:gd name="connsiteX1" fmla="*/ 3160450 w 3778794"/>
              <a:gd name="connsiteY1" fmla="*/ 396075 h 1789376"/>
              <a:gd name="connsiteX2" fmla="*/ 3767509 w 3778794"/>
              <a:gd name="connsiteY2" fmla="*/ 1789376 h 1789376"/>
              <a:gd name="connsiteX0" fmla="*/ 0 w 3767509"/>
              <a:gd name="connsiteY0" fmla="*/ 76479 h 1789376"/>
              <a:gd name="connsiteX1" fmla="*/ 3160450 w 3767509"/>
              <a:gd name="connsiteY1" fmla="*/ 396075 h 1789376"/>
              <a:gd name="connsiteX2" fmla="*/ 3767509 w 3767509"/>
              <a:gd name="connsiteY2" fmla="*/ 1789376 h 1789376"/>
              <a:gd name="connsiteX0" fmla="*/ 0 w 3767509"/>
              <a:gd name="connsiteY0" fmla="*/ 18427 h 1731324"/>
              <a:gd name="connsiteX1" fmla="*/ 1959248 w 3767509"/>
              <a:gd name="connsiteY1" fmla="*/ 1653743 h 1731324"/>
              <a:gd name="connsiteX2" fmla="*/ 3767509 w 3767509"/>
              <a:gd name="connsiteY2" fmla="*/ 1731324 h 1731324"/>
              <a:gd name="connsiteX0" fmla="*/ 0 w 3767509"/>
              <a:gd name="connsiteY0" fmla="*/ 18427 h 1813293"/>
              <a:gd name="connsiteX1" fmla="*/ 1959248 w 3767509"/>
              <a:gd name="connsiteY1" fmla="*/ 1653743 h 1813293"/>
              <a:gd name="connsiteX2" fmla="*/ 3767509 w 3767509"/>
              <a:gd name="connsiteY2" fmla="*/ 1731324 h 1813293"/>
              <a:gd name="connsiteX0" fmla="*/ 0 w 3767509"/>
              <a:gd name="connsiteY0" fmla="*/ 20368 h 1748347"/>
              <a:gd name="connsiteX1" fmla="*/ 1918628 w 3767509"/>
              <a:gd name="connsiteY1" fmla="*/ 1493124 h 1748347"/>
              <a:gd name="connsiteX2" fmla="*/ 3767509 w 3767509"/>
              <a:gd name="connsiteY2" fmla="*/ 1733265 h 1748347"/>
              <a:gd name="connsiteX0" fmla="*/ 0 w 3767509"/>
              <a:gd name="connsiteY0" fmla="*/ 19472 h 1767951"/>
              <a:gd name="connsiteX1" fmla="*/ 1819979 w 3767509"/>
              <a:gd name="connsiteY1" fmla="*/ 1563348 h 1767951"/>
              <a:gd name="connsiteX2" fmla="*/ 3767509 w 3767509"/>
              <a:gd name="connsiteY2" fmla="*/ 1732369 h 1767951"/>
              <a:gd name="connsiteX0" fmla="*/ 0 w 3721086"/>
              <a:gd name="connsiteY0" fmla="*/ 22985 h 1462998"/>
              <a:gd name="connsiteX1" fmla="*/ 1773556 w 3721086"/>
              <a:gd name="connsiteY1" fmla="*/ 1272221 h 1462998"/>
              <a:gd name="connsiteX2" fmla="*/ 3721086 w 3721086"/>
              <a:gd name="connsiteY2" fmla="*/ 1441242 h 1462998"/>
              <a:gd name="connsiteX0" fmla="*/ 0 w 3721086"/>
              <a:gd name="connsiteY0" fmla="*/ 190 h 1440203"/>
              <a:gd name="connsiteX1" fmla="*/ 1773556 w 3721086"/>
              <a:gd name="connsiteY1" fmla="*/ 1249426 h 1440203"/>
              <a:gd name="connsiteX2" fmla="*/ 3721086 w 3721086"/>
              <a:gd name="connsiteY2" fmla="*/ 1418447 h 1440203"/>
              <a:gd name="connsiteX0" fmla="*/ 0 w 3721086"/>
              <a:gd name="connsiteY0" fmla="*/ 186 h 1461352"/>
              <a:gd name="connsiteX1" fmla="*/ 1773556 w 3721086"/>
              <a:gd name="connsiteY1" fmla="*/ 1269742 h 1461352"/>
              <a:gd name="connsiteX2" fmla="*/ 3721086 w 3721086"/>
              <a:gd name="connsiteY2" fmla="*/ 1438763 h 1461352"/>
              <a:gd name="connsiteX0" fmla="*/ 0 w 3721086"/>
              <a:gd name="connsiteY0" fmla="*/ 181 h 1474013"/>
              <a:gd name="connsiteX1" fmla="*/ 1901220 w 3721086"/>
              <a:gd name="connsiteY1" fmla="*/ 1305297 h 1474013"/>
              <a:gd name="connsiteX2" fmla="*/ 3721086 w 3721086"/>
              <a:gd name="connsiteY2" fmla="*/ 1438758 h 1474013"/>
              <a:gd name="connsiteX0" fmla="*/ 0 w 3721086"/>
              <a:gd name="connsiteY0" fmla="*/ 221 h 1553004"/>
              <a:gd name="connsiteX1" fmla="*/ 1901220 w 3721086"/>
              <a:gd name="connsiteY1" fmla="*/ 1305337 h 1553004"/>
              <a:gd name="connsiteX2" fmla="*/ 3721086 w 3721086"/>
              <a:gd name="connsiteY2" fmla="*/ 1438798 h 1553004"/>
              <a:gd name="connsiteX0" fmla="*/ 0 w 3721086"/>
              <a:gd name="connsiteY0" fmla="*/ 276 h 1469990"/>
              <a:gd name="connsiteX1" fmla="*/ 1866403 w 3721086"/>
              <a:gd name="connsiteY1" fmla="*/ 1127592 h 1469990"/>
              <a:gd name="connsiteX2" fmla="*/ 3721086 w 3721086"/>
              <a:gd name="connsiteY2" fmla="*/ 1438853 h 1469990"/>
              <a:gd name="connsiteX0" fmla="*/ 0 w 3721086"/>
              <a:gd name="connsiteY0" fmla="*/ 293 h 1481168"/>
              <a:gd name="connsiteX1" fmla="*/ 1866403 w 3721086"/>
              <a:gd name="connsiteY1" fmla="*/ 1127609 h 1481168"/>
              <a:gd name="connsiteX2" fmla="*/ 3721086 w 3721086"/>
              <a:gd name="connsiteY2" fmla="*/ 1438870 h 1481168"/>
              <a:gd name="connsiteX0" fmla="*/ 0 w 3721086"/>
              <a:gd name="connsiteY0" fmla="*/ 0 h 1438577"/>
              <a:gd name="connsiteX1" fmla="*/ 3721086 w 3721086"/>
              <a:gd name="connsiteY1" fmla="*/ 1438577 h 1438577"/>
              <a:gd name="connsiteX0" fmla="*/ 0 w 3721086"/>
              <a:gd name="connsiteY0" fmla="*/ 1384 h 1439961"/>
              <a:gd name="connsiteX1" fmla="*/ 3721086 w 3721086"/>
              <a:gd name="connsiteY1" fmla="*/ 1439961 h 1439961"/>
              <a:gd name="connsiteX0" fmla="*/ 0 w 3721086"/>
              <a:gd name="connsiteY0" fmla="*/ 811 h 1465328"/>
              <a:gd name="connsiteX1" fmla="*/ 3721086 w 3721086"/>
              <a:gd name="connsiteY1" fmla="*/ 1439388 h 1465328"/>
              <a:gd name="connsiteX0" fmla="*/ 0 w 3721086"/>
              <a:gd name="connsiteY0" fmla="*/ 1220 h 1465603"/>
              <a:gd name="connsiteX1" fmla="*/ 3721086 w 3721086"/>
              <a:gd name="connsiteY1" fmla="*/ 1439797 h 1465603"/>
              <a:gd name="connsiteX0" fmla="*/ 0 w 3686269"/>
              <a:gd name="connsiteY0" fmla="*/ 1217 h 1470612"/>
              <a:gd name="connsiteX1" fmla="*/ 3686269 w 3686269"/>
              <a:gd name="connsiteY1" fmla="*/ 1444874 h 1470612"/>
              <a:gd name="connsiteX0" fmla="*/ 0 w 3686269"/>
              <a:gd name="connsiteY0" fmla="*/ 1402 h 1445223"/>
              <a:gd name="connsiteX1" fmla="*/ 3686269 w 3686269"/>
              <a:gd name="connsiteY1" fmla="*/ 1445059 h 1445223"/>
              <a:gd name="connsiteX0" fmla="*/ 0 w 3436744"/>
              <a:gd name="connsiteY0" fmla="*/ 1259 h 1622863"/>
              <a:gd name="connsiteX1" fmla="*/ 3436744 w 3436744"/>
              <a:gd name="connsiteY1" fmla="*/ 1622716 h 1622863"/>
              <a:gd name="connsiteX0" fmla="*/ 0 w 3477364"/>
              <a:gd name="connsiteY0" fmla="*/ 1259 h 1622863"/>
              <a:gd name="connsiteX1" fmla="*/ 3477364 w 3477364"/>
              <a:gd name="connsiteY1" fmla="*/ 1622716 h 1622863"/>
            </a:gdLst>
            <a:ahLst/>
            <a:cxnLst>
              <a:cxn ang="0">
                <a:pos x="connsiteX0" y="connsiteY0"/>
              </a:cxn>
              <a:cxn ang="0">
                <a:pos x="connsiteX1" y="connsiteY1"/>
              </a:cxn>
            </a:cxnLst>
            <a:rect l="l" t="t" r="r" b="b"/>
            <a:pathLst>
              <a:path w="3477364" h="1622863">
                <a:moveTo>
                  <a:pt x="0" y="1259"/>
                </a:moveTo>
                <a:cubicBezTo>
                  <a:pt x="3248167" y="-52615"/>
                  <a:pt x="-339489" y="1641030"/>
                  <a:pt x="3477364" y="1622716"/>
                </a:cubicBezTo>
              </a:path>
            </a:pathLst>
          </a:cu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00"/>
          <p:cNvSpPr/>
          <p:nvPr/>
        </p:nvSpPr>
        <p:spPr bwMode="gray">
          <a:xfrm flipV="1">
            <a:off x="1336582" y="3138601"/>
            <a:ext cx="3284245" cy="1820541"/>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4125487"/>
              <a:gd name="connsiteY0" fmla="*/ 42125860 h 42125860"/>
              <a:gd name="connsiteX1" fmla="*/ 3602410 w 4125487"/>
              <a:gd name="connsiteY1" fmla="*/ 2533123 h 42125860"/>
              <a:gd name="connsiteX2" fmla="*/ 4081805 w 4125487"/>
              <a:gd name="connsiteY2" fmla="*/ 4282024 h 42125860"/>
              <a:gd name="connsiteX0" fmla="*/ 854 w 4126341"/>
              <a:gd name="connsiteY0" fmla="*/ 42125860 h 42125860"/>
              <a:gd name="connsiteX1" fmla="*/ 3603264 w 4126341"/>
              <a:gd name="connsiteY1" fmla="*/ 2533123 h 42125860"/>
              <a:gd name="connsiteX2" fmla="*/ 4082659 w 4126341"/>
              <a:gd name="connsiteY2" fmla="*/ 4282024 h 42125860"/>
              <a:gd name="connsiteX0" fmla="*/ 911 w 3893925"/>
              <a:gd name="connsiteY0" fmla="*/ 41927071 h 41927071"/>
              <a:gd name="connsiteX1" fmla="*/ 3379801 w 3893925"/>
              <a:gd name="connsiteY1" fmla="*/ 2519542 h 41927071"/>
              <a:gd name="connsiteX2" fmla="*/ 3859196 w 3893925"/>
              <a:gd name="connsiteY2" fmla="*/ 4268443 h 41927071"/>
              <a:gd name="connsiteX0" fmla="*/ 8311 w 3866999"/>
              <a:gd name="connsiteY0" fmla="*/ 37907728 h 37907728"/>
              <a:gd name="connsiteX1" fmla="*/ 842121 w 3866999"/>
              <a:gd name="connsiteY1" fmla="*/ 6186331 h 37907728"/>
              <a:gd name="connsiteX2" fmla="*/ 3866596 w 3866999"/>
              <a:gd name="connsiteY2" fmla="*/ 249100 h 37907728"/>
              <a:gd name="connsiteX0" fmla="*/ 6452 w 3281040"/>
              <a:gd name="connsiteY0" fmla="*/ 34638751 h 34638751"/>
              <a:gd name="connsiteX1" fmla="*/ 840262 w 3281040"/>
              <a:gd name="connsiteY1" fmla="*/ 2917354 h 34638751"/>
              <a:gd name="connsiteX2" fmla="*/ 3280537 w 3281040"/>
              <a:gd name="connsiteY2" fmla="*/ 1888137 h 34638751"/>
              <a:gd name="connsiteX0" fmla="*/ 0 w 3274085"/>
              <a:gd name="connsiteY0" fmla="*/ 32750613 h 32750613"/>
              <a:gd name="connsiteX1" fmla="*/ 3274085 w 3274085"/>
              <a:gd name="connsiteY1" fmla="*/ -1 h 32750613"/>
              <a:gd name="connsiteX0" fmla="*/ 0 w 3274085"/>
              <a:gd name="connsiteY0" fmla="*/ 32750613 h 32750613"/>
              <a:gd name="connsiteX1" fmla="*/ 3274085 w 3274085"/>
              <a:gd name="connsiteY1" fmla="*/ -1 h 32750613"/>
              <a:gd name="connsiteX0" fmla="*/ 0 w 3274085"/>
              <a:gd name="connsiteY0" fmla="*/ 33107594 h 33107594"/>
              <a:gd name="connsiteX1" fmla="*/ 3274085 w 3274085"/>
              <a:gd name="connsiteY1" fmla="*/ 356980 h 33107594"/>
              <a:gd name="connsiteX0" fmla="*/ 0 w 3284245"/>
              <a:gd name="connsiteY0" fmla="*/ 33186891 h 33186891"/>
              <a:gd name="connsiteX1" fmla="*/ 3284245 w 3284245"/>
              <a:gd name="connsiteY1" fmla="*/ 343674 h 33186891"/>
            </a:gdLst>
            <a:ahLst/>
            <a:cxnLst>
              <a:cxn ang="0">
                <a:pos x="connsiteX0" y="connsiteY0"/>
              </a:cxn>
              <a:cxn ang="0">
                <a:pos x="connsiteX1" y="connsiteY1"/>
              </a:cxn>
            </a:cxnLst>
            <a:rect l="l" t="t" r="r" b="b"/>
            <a:pathLst>
              <a:path w="3284245" h="33186891">
                <a:moveTo>
                  <a:pt x="0" y="33186891"/>
                </a:moveTo>
                <a:cubicBezTo>
                  <a:pt x="24562" y="-5696386"/>
                  <a:pt x="1369923" y="333266"/>
                  <a:pt x="3284245" y="343674"/>
                </a:cubicBezTo>
              </a:path>
            </a:pathLst>
          </a:cu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7"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9"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1"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29892" y="264280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29892" y="4572223"/>
            <a:ext cx="540000" cy="442800"/>
          </a:xfrm>
          <a:prstGeom prst="rect">
            <a:avLst/>
          </a:prstGeom>
        </p:spPr>
      </p:pic>
      <p:sp>
        <p:nvSpPr>
          <p:cNvPr id="52" name="圆角矩形 3"/>
          <p:cNvSpPr/>
          <p:nvPr/>
        </p:nvSpPr>
        <p:spPr bwMode="gray">
          <a:xfrm>
            <a:off x="6095535" y="2757470"/>
            <a:ext cx="5547553" cy="2657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87958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SR-MPLS TE</a:t>
            </a:r>
            <a:endParaRPr lang="en-US"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7100" y="2635340"/>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7100" y="456475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9308" y="2635340"/>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9308" y="4564759"/>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11516" y="2635340"/>
            <a:ext cx="540000" cy="442800"/>
          </a:xfrm>
          <a:prstGeom prst="rect">
            <a:avLst/>
          </a:prstGeom>
        </p:spPr>
      </p:pic>
      <p:cxnSp>
        <p:nvCxnSpPr>
          <p:cNvPr id="16" name="直接连接符 15"/>
          <p:cNvCxnSpPr>
            <a:stCxn id="5" idx="3"/>
            <a:endCxn id="8" idx="1"/>
          </p:cNvCxnSpPr>
          <p:nvPr/>
        </p:nvCxnSpPr>
        <p:spPr bwMode="gray">
          <a:xfrm>
            <a:off x="1407100" y="2856740"/>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3"/>
            <a:endCxn id="9" idx="1"/>
          </p:cNvCxnSpPr>
          <p:nvPr/>
        </p:nvCxnSpPr>
        <p:spPr bwMode="gray">
          <a:xfrm>
            <a:off x="1407100" y="4786159"/>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5" idx="2"/>
            <a:endCxn id="6" idx="0"/>
          </p:cNvCxnSpPr>
          <p:nvPr/>
        </p:nvCxnSpPr>
        <p:spPr bwMode="gray">
          <a:xfrm>
            <a:off x="1137100" y="3078140"/>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2"/>
            <a:endCxn id="9" idx="0"/>
          </p:cNvCxnSpPr>
          <p:nvPr/>
        </p:nvCxnSpPr>
        <p:spPr bwMode="gray">
          <a:xfrm>
            <a:off x="3009308" y="3078140"/>
            <a:ext cx="0" cy="14866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8" idx="3"/>
            <a:endCxn id="11" idx="1"/>
          </p:cNvCxnSpPr>
          <p:nvPr/>
        </p:nvCxnSpPr>
        <p:spPr bwMode="gray">
          <a:xfrm>
            <a:off x="3279308" y="2856740"/>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9" idx="3"/>
            <a:endCxn id="88" idx="1"/>
          </p:cNvCxnSpPr>
          <p:nvPr/>
        </p:nvCxnSpPr>
        <p:spPr bwMode="gray">
          <a:xfrm>
            <a:off x="3279308" y="4786159"/>
            <a:ext cx="13322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1" idx="2"/>
          </p:cNvCxnSpPr>
          <p:nvPr/>
        </p:nvCxnSpPr>
        <p:spPr bwMode="gray">
          <a:xfrm>
            <a:off x="4881516" y="3078140"/>
            <a:ext cx="0" cy="28370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bwMode="gray">
          <a:xfrm>
            <a:off x="930152" y="5068815"/>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3" name="矩形 52"/>
          <p:cNvSpPr/>
          <p:nvPr/>
        </p:nvSpPr>
        <p:spPr bwMode="gray">
          <a:xfrm>
            <a:off x="2807909" y="5068815"/>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8" name="矩形 57"/>
          <p:cNvSpPr/>
          <p:nvPr/>
        </p:nvSpPr>
        <p:spPr bwMode="gray">
          <a:xfrm>
            <a:off x="930152" y="230802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9" name="矩形 58"/>
          <p:cNvSpPr/>
          <p:nvPr/>
        </p:nvSpPr>
        <p:spPr bwMode="gray">
          <a:xfrm>
            <a:off x="2807909" y="230802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0" name="矩形 59"/>
          <p:cNvSpPr/>
          <p:nvPr/>
        </p:nvSpPr>
        <p:spPr bwMode="gray">
          <a:xfrm>
            <a:off x="4674568" y="2308027"/>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3" name="圆角矩形 62"/>
          <p:cNvSpPr/>
          <p:nvPr/>
        </p:nvSpPr>
        <p:spPr bwMode="gray">
          <a:xfrm>
            <a:off x="6096000" y="2210634"/>
            <a:ext cx="5547089"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sym typeface="Huawei Sans" panose="020C0503030203020204" pitchFamily="34" charset="0"/>
              </a:rPr>
              <a:t>SR-MPLS TE</a:t>
            </a:r>
          </a:p>
        </p:txBody>
      </p:sp>
      <p:sp>
        <p:nvSpPr>
          <p:cNvPr id="64" name="圆角矩形 63"/>
          <p:cNvSpPr/>
          <p:nvPr/>
        </p:nvSpPr>
        <p:spPr bwMode="gray">
          <a:xfrm>
            <a:off x="6096000" y="2685809"/>
            <a:ext cx="5547089" cy="2628134"/>
          </a:xfrm>
          <a:prstGeom prst="roundRect">
            <a:avLst>
              <a:gd name="adj" fmla="val 2222"/>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algn="just" defTabSz="914034" fontAlgn="ctr">
              <a:spcBef>
                <a:spcPts val="792"/>
              </a:spcBef>
              <a:buSzPct val="50000"/>
              <a:buFont typeface="Wingdings" panose="05000000000000000000" pitchFamily="2" charset="2"/>
              <a:buChar char="l"/>
            </a:pPr>
            <a:r>
              <a:rPr lang="en-US" sz="16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 SR-MPLS TE mode, multiple SIDs are combined to guide data forwarding based on constraints, thereby meeting traffic engineering requirements.</a:t>
            </a:r>
          </a:p>
          <a:p>
            <a:pPr marL="302279" indent="-302279" algn="just" defTabSz="914034" fontAlgn="ctr">
              <a:spcBef>
                <a:spcPts val="792"/>
              </a:spcBef>
              <a:buSzPct val="50000"/>
              <a:buFont typeface="Wingdings" panose="05000000000000000000" pitchFamily="2" charset="2"/>
              <a:buChar char="l"/>
            </a:pPr>
            <a:r>
              <a:rPr lang="en-US" sz="16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Methods of combining SIDs:</a:t>
            </a:r>
          </a:p>
          <a:p>
            <a:pPr marL="654938" lvl="1" indent="-251899" defTabSz="914034" fontAlgn="ctr">
              <a:spcBef>
                <a:spcPts val="720"/>
              </a:spcBef>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Combine multiple node SIDs.</a:t>
            </a:r>
          </a:p>
          <a:p>
            <a:pPr marL="654938" lvl="1" indent="-251899" defTabSz="914034" fontAlgn="ctr">
              <a:spcBef>
                <a:spcPts val="720"/>
              </a:spcBef>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Combine multiple adjacency SIDs.</a:t>
            </a:r>
          </a:p>
          <a:p>
            <a:pPr marL="654938" lvl="1" indent="-251899" defTabSz="914034" fontAlgn="ctr">
              <a:spcBef>
                <a:spcPts val="720"/>
              </a:spcBef>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Combine node and adjacency SIDs, as shown in the figure.</a:t>
            </a:r>
          </a:p>
        </p:txBody>
      </p:sp>
      <p:grpSp>
        <p:nvGrpSpPr>
          <p:cNvPr id="71" name="组合 70"/>
          <p:cNvGrpSpPr/>
          <p:nvPr/>
        </p:nvGrpSpPr>
        <p:grpSpPr bwMode="gray">
          <a:xfrm>
            <a:off x="4280034" y="5272315"/>
            <a:ext cx="1304009" cy="871898"/>
            <a:chOff x="4027703" y="3656700"/>
            <a:chExt cx="1304009" cy="871898"/>
          </a:xfrm>
        </p:grpSpPr>
        <p:grpSp>
          <p:nvGrpSpPr>
            <p:cNvPr id="72" name="组合 71"/>
            <p:cNvGrpSpPr/>
            <p:nvPr/>
          </p:nvGrpSpPr>
          <p:grpSpPr bwMode="gray">
            <a:xfrm>
              <a:off x="4027703" y="3656700"/>
              <a:ext cx="1304009" cy="871898"/>
              <a:chOff x="10125075" y="5439766"/>
              <a:chExt cx="1304009" cy="871898"/>
            </a:xfrm>
          </p:grpSpPr>
          <p:sp>
            <p:nvSpPr>
              <p:cNvPr id="79" name="矩形 78"/>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bwMode="gray">
            <a:xfrm>
              <a:off x="4079776" y="3717032"/>
              <a:ext cx="1199862" cy="767350"/>
              <a:chOff x="10181272" y="5503352"/>
              <a:chExt cx="1199862" cy="767350"/>
            </a:xfrm>
          </p:grpSpPr>
          <p:sp>
            <p:nvSpPr>
              <p:cNvPr id="74" name="椭圆 73"/>
              <p:cNvSpPr/>
              <p:nvPr/>
            </p:nvSpPr>
            <p:spPr bwMode="gray">
              <a:xfrm>
                <a:off x="10463850" y="5503352"/>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p:cNvSpPr/>
              <p:nvPr/>
            </p:nvSpPr>
            <p:spPr bwMode="gray">
              <a:xfrm>
                <a:off x="10181272"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p:nvPr/>
            </p:nvSpPr>
            <p:spPr bwMode="gray">
              <a:xfrm>
                <a:off x="10792392" y="5578078"/>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84" name="矩形 83"/>
          <p:cNvSpPr/>
          <p:nvPr/>
        </p:nvSpPr>
        <p:spPr bwMode="gray">
          <a:xfrm>
            <a:off x="4398257" y="5532663"/>
            <a:ext cx="1040671" cy="323165"/>
          </a:xfrm>
          <a:prstGeom prst="rect">
            <a:avLst/>
          </a:prstGeom>
          <a:noFill/>
        </p:spPr>
        <p:txBody>
          <a:bodyPr wrap="square">
            <a:noAutofit/>
          </a:bodyPr>
          <a:lstStyle/>
          <a:p>
            <a:pPr algn="ctr" defTabSz="814388" fontAlgn="ctr">
              <a:buClr>
                <a:schemeClr val="accent1"/>
              </a:buClr>
              <a:buSzPct val="100000"/>
            </a:pPr>
            <a:r>
              <a:rPr lang="en-US" sz="15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6.6.6.0/24</a:t>
            </a:r>
          </a:p>
        </p:txBody>
      </p:sp>
      <p:sp>
        <p:nvSpPr>
          <p:cNvPr id="86" name="矩形 85"/>
          <p:cNvSpPr/>
          <p:nvPr/>
        </p:nvSpPr>
        <p:spPr bwMode="gray">
          <a:xfrm>
            <a:off x="4565749" y="5810892"/>
            <a:ext cx="705642" cy="270170"/>
          </a:xfrm>
          <a:prstGeom prst="rect">
            <a:avLst/>
          </a:prstGeom>
          <a:solidFill>
            <a:schemeClr val="bg1"/>
          </a:solidFill>
        </p:spPr>
        <p:txBody>
          <a:bodyPr wrap="square">
            <a:noAutofit/>
          </a:bodyPr>
          <a:lstStyle/>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11516" y="4564759"/>
            <a:ext cx="540000" cy="442800"/>
          </a:xfrm>
          <a:prstGeom prst="rect">
            <a:avLst/>
          </a:prstGeom>
        </p:spPr>
      </p:pic>
      <p:sp>
        <p:nvSpPr>
          <p:cNvPr id="89" name="矩形 88"/>
          <p:cNvSpPr/>
          <p:nvPr/>
        </p:nvSpPr>
        <p:spPr bwMode="gray">
          <a:xfrm>
            <a:off x="5135610" y="463227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1" name="矩形 90"/>
          <p:cNvSpPr/>
          <p:nvPr/>
        </p:nvSpPr>
        <p:spPr bwMode="gray">
          <a:xfrm>
            <a:off x="5127294" y="4889913"/>
            <a:ext cx="497252" cy="307777"/>
          </a:xfrm>
          <a:prstGeom prst="rect">
            <a:avLst/>
          </a:prstGeom>
          <a:solidFill>
            <a:srgbClr val="E28189"/>
          </a:solidFill>
          <a:ln>
            <a:solidFill>
              <a:srgbClr val="E28189"/>
            </a:solidFill>
          </a:ln>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cxnSp>
        <p:nvCxnSpPr>
          <p:cNvPr id="92" name="直接连接符 91"/>
          <p:cNvCxnSpPr/>
          <p:nvPr/>
        </p:nvCxnSpPr>
        <p:spPr bwMode="gray">
          <a:xfrm>
            <a:off x="1136093" y="1428650"/>
            <a:ext cx="0" cy="872238"/>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99" name="任意多边形 98"/>
          <p:cNvSpPr/>
          <p:nvPr/>
        </p:nvSpPr>
        <p:spPr bwMode="gray">
          <a:xfrm>
            <a:off x="1505079" y="3007502"/>
            <a:ext cx="3044166" cy="1622863"/>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778794"/>
              <a:gd name="connsiteY0" fmla="*/ 76479 h 1789376"/>
              <a:gd name="connsiteX1" fmla="*/ 3160450 w 3778794"/>
              <a:gd name="connsiteY1" fmla="*/ 396075 h 1789376"/>
              <a:gd name="connsiteX2" fmla="*/ 3767509 w 3778794"/>
              <a:gd name="connsiteY2" fmla="*/ 1789376 h 1789376"/>
              <a:gd name="connsiteX0" fmla="*/ 0 w 3767509"/>
              <a:gd name="connsiteY0" fmla="*/ 76479 h 1789376"/>
              <a:gd name="connsiteX1" fmla="*/ 3160450 w 3767509"/>
              <a:gd name="connsiteY1" fmla="*/ 396075 h 1789376"/>
              <a:gd name="connsiteX2" fmla="*/ 3767509 w 3767509"/>
              <a:gd name="connsiteY2" fmla="*/ 1789376 h 1789376"/>
              <a:gd name="connsiteX0" fmla="*/ 0 w 3767509"/>
              <a:gd name="connsiteY0" fmla="*/ 18427 h 1731324"/>
              <a:gd name="connsiteX1" fmla="*/ 1959248 w 3767509"/>
              <a:gd name="connsiteY1" fmla="*/ 1653743 h 1731324"/>
              <a:gd name="connsiteX2" fmla="*/ 3767509 w 3767509"/>
              <a:gd name="connsiteY2" fmla="*/ 1731324 h 1731324"/>
              <a:gd name="connsiteX0" fmla="*/ 0 w 3767509"/>
              <a:gd name="connsiteY0" fmla="*/ 18427 h 1813293"/>
              <a:gd name="connsiteX1" fmla="*/ 1959248 w 3767509"/>
              <a:gd name="connsiteY1" fmla="*/ 1653743 h 1813293"/>
              <a:gd name="connsiteX2" fmla="*/ 3767509 w 3767509"/>
              <a:gd name="connsiteY2" fmla="*/ 1731324 h 1813293"/>
              <a:gd name="connsiteX0" fmla="*/ 0 w 3767509"/>
              <a:gd name="connsiteY0" fmla="*/ 20368 h 1748347"/>
              <a:gd name="connsiteX1" fmla="*/ 1918628 w 3767509"/>
              <a:gd name="connsiteY1" fmla="*/ 1493124 h 1748347"/>
              <a:gd name="connsiteX2" fmla="*/ 3767509 w 3767509"/>
              <a:gd name="connsiteY2" fmla="*/ 1733265 h 1748347"/>
              <a:gd name="connsiteX0" fmla="*/ 0 w 3767509"/>
              <a:gd name="connsiteY0" fmla="*/ 19472 h 1767951"/>
              <a:gd name="connsiteX1" fmla="*/ 1819979 w 3767509"/>
              <a:gd name="connsiteY1" fmla="*/ 1563348 h 1767951"/>
              <a:gd name="connsiteX2" fmla="*/ 3767509 w 3767509"/>
              <a:gd name="connsiteY2" fmla="*/ 1732369 h 1767951"/>
              <a:gd name="connsiteX0" fmla="*/ 0 w 3721086"/>
              <a:gd name="connsiteY0" fmla="*/ 22985 h 1462998"/>
              <a:gd name="connsiteX1" fmla="*/ 1773556 w 3721086"/>
              <a:gd name="connsiteY1" fmla="*/ 1272221 h 1462998"/>
              <a:gd name="connsiteX2" fmla="*/ 3721086 w 3721086"/>
              <a:gd name="connsiteY2" fmla="*/ 1441242 h 1462998"/>
              <a:gd name="connsiteX0" fmla="*/ 0 w 3721086"/>
              <a:gd name="connsiteY0" fmla="*/ 190 h 1440203"/>
              <a:gd name="connsiteX1" fmla="*/ 1773556 w 3721086"/>
              <a:gd name="connsiteY1" fmla="*/ 1249426 h 1440203"/>
              <a:gd name="connsiteX2" fmla="*/ 3721086 w 3721086"/>
              <a:gd name="connsiteY2" fmla="*/ 1418447 h 1440203"/>
              <a:gd name="connsiteX0" fmla="*/ 0 w 3721086"/>
              <a:gd name="connsiteY0" fmla="*/ 186 h 1461352"/>
              <a:gd name="connsiteX1" fmla="*/ 1773556 w 3721086"/>
              <a:gd name="connsiteY1" fmla="*/ 1269742 h 1461352"/>
              <a:gd name="connsiteX2" fmla="*/ 3721086 w 3721086"/>
              <a:gd name="connsiteY2" fmla="*/ 1438763 h 1461352"/>
              <a:gd name="connsiteX0" fmla="*/ 0 w 3721086"/>
              <a:gd name="connsiteY0" fmla="*/ 181 h 1474013"/>
              <a:gd name="connsiteX1" fmla="*/ 1901220 w 3721086"/>
              <a:gd name="connsiteY1" fmla="*/ 1305297 h 1474013"/>
              <a:gd name="connsiteX2" fmla="*/ 3721086 w 3721086"/>
              <a:gd name="connsiteY2" fmla="*/ 1438758 h 1474013"/>
              <a:gd name="connsiteX0" fmla="*/ 0 w 3721086"/>
              <a:gd name="connsiteY0" fmla="*/ 221 h 1553004"/>
              <a:gd name="connsiteX1" fmla="*/ 1901220 w 3721086"/>
              <a:gd name="connsiteY1" fmla="*/ 1305337 h 1553004"/>
              <a:gd name="connsiteX2" fmla="*/ 3721086 w 3721086"/>
              <a:gd name="connsiteY2" fmla="*/ 1438798 h 1553004"/>
              <a:gd name="connsiteX0" fmla="*/ 0 w 3721086"/>
              <a:gd name="connsiteY0" fmla="*/ 276 h 1469990"/>
              <a:gd name="connsiteX1" fmla="*/ 1866403 w 3721086"/>
              <a:gd name="connsiteY1" fmla="*/ 1127592 h 1469990"/>
              <a:gd name="connsiteX2" fmla="*/ 3721086 w 3721086"/>
              <a:gd name="connsiteY2" fmla="*/ 1438853 h 1469990"/>
              <a:gd name="connsiteX0" fmla="*/ 0 w 3721086"/>
              <a:gd name="connsiteY0" fmla="*/ 293 h 1481168"/>
              <a:gd name="connsiteX1" fmla="*/ 1866403 w 3721086"/>
              <a:gd name="connsiteY1" fmla="*/ 1127609 h 1481168"/>
              <a:gd name="connsiteX2" fmla="*/ 3721086 w 3721086"/>
              <a:gd name="connsiteY2" fmla="*/ 1438870 h 1481168"/>
              <a:gd name="connsiteX0" fmla="*/ 0 w 3721086"/>
              <a:gd name="connsiteY0" fmla="*/ 0 h 1438577"/>
              <a:gd name="connsiteX1" fmla="*/ 3721086 w 3721086"/>
              <a:gd name="connsiteY1" fmla="*/ 1438577 h 1438577"/>
              <a:gd name="connsiteX0" fmla="*/ 0 w 3721086"/>
              <a:gd name="connsiteY0" fmla="*/ 1384 h 1439961"/>
              <a:gd name="connsiteX1" fmla="*/ 3721086 w 3721086"/>
              <a:gd name="connsiteY1" fmla="*/ 1439961 h 1439961"/>
              <a:gd name="connsiteX0" fmla="*/ 0 w 3721086"/>
              <a:gd name="connsiteY0" fmla="*/ 811 h 1465328"/>
              <a:gd name="connsiteX1" fmla="*/ 3721086 w 3721086"/>
              <a:gd name="connsiteY1" fmla="*/ 1439388 h 1465328"/>
              <a:gd name="connsiteX0" fmla="*/ 0 w 3721086"/>
              <a:gd name="connsiteY0" fmla="*/ 1220 h 1465603"/>
              <a:gd name="connsiteX1" fmla="*/ 3721086 w 3721086"/>
              <a:gd name="connsiteY1" fmla="*/ 1439797 h 1465603"/>
              <a:gd name="connsiteX0" fmla="*/ 0 w 3686269"/>
              <a:gd name="connsiteY0" fmla="*/ 1217 h 1470612"/>
              <a:gd name="connsiteX1" fmla="*/ 3686269 w 3686269"/>
              <a:gd name="connsiteY1" fmla="*/ 1444874 h 1470612"/>
              <a:gd name="connsiteX0" fmla="*/ 0 w 3686269"/>
              <a:gd name="connsiteY0" fmla="*/ 1402 h 1445223"/>
              <a:gd name="connsiteX1" fmla="*/ 3686269 w 3686269"/>
              <a:gd name="connsiteY1" fmla="*/ 1445059 h 1445223"/>
              <a:gd name="connsiteX0" fmla="*/ 0 w 3436744"/>
              <a:gd name="connsiteY0" fmla="*/ 1259 h 1622863"/>
              <a:gd name="connsiteX1" fmla="*/ 3436744 w 3436744"/>
              <a:gd name="connsiteY1" fmla="*/ 1622716 h 1622863"/>
              <a:gd name="connsiteX0" fmla="*/ 0 w 3477364"/>
              <a:gd name="connsiteY0" fmla="*/ 1259 h 1622863"/>
              <a:gd name="connsiteX1" fmla="*/ 3477364 w 3477364"/>
              <a:gd name="connsiteY1" fmla="*/ 1622716 h 1622863"/>
            </a:gdLst>
            <a:ahLst/>
            <a:cxnLst>
              <a:cxn ang="0">
                <a:pos x="connsiteX0" y="connsiteY0"/>
              </a:cxn>
              <a:cxn ang="0">
                <a:pos x="connsiteX1" y="connsiteY1"/>
              </a:cxn>
            </a:cxnLst>
            <a:rect l="l" t="t" r="r" b="b"/>
            <a:pathLst>
              <a:path w="3477364" h="1622863">
                <a:moveTo>
                  <a:pt x="0" y="1259"/>
                </a:moveTo>
                <a:cubicBezTo>
                  <a:pt x="3248167" y="-52615"/>
                  <a:pt x="-339489" y="1641030"/>
                  <a:pt x="3477364" y="1622716"/>
                </a:cubicBezTo>
              </a:path>
            </a:pathLst>
          </a:cu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2767896" y="2027053"/>
            <a:ext cx="497252"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202</a:t>
            </a:r>
          </a:p>
        </p:txBody>
      </p:sp>
      <p:sp>
        <p:nvSpPr>
          <p:cNvPr id="51" name="矩形 50"/>
          <p:cNvSpPr/>
          <p:nvPr/>
        </p:nvSpPr>
        <p:spPr bwMode="gray">
          <a:xfrm>
            <a:off x="2988202" y="3138385"/>
            <a:ext cx="601447" cy="307777"/>
          </a:xfrm>
          <a:prstGeom prst="rect">
            <a:avLst/>
          </a:prstGeom>
          <a:solidFill>
            <a:srgbClr val="92D050"/>
          </a:solidFill>
        </p:spPr>
        <p:txBody>
          <a:bodyPr wrap="square">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1025</a:t>
            </a:r>
          </a:p>
        </p:txBody>
      </p:sp>
      <p:sp>
        <p:nvSpPr>
          <p:cNvPr id="52" name="矩形 51"/>
          <p:cNvSpPr/>
          <p:nvPr/>
        </p:nvSpPr>
        <p:spPr bwMode="gray">
          <a:xfrm>
            <a:off x="1304930" y="2098384"/>
            <a:ext cx="640251"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6" name="矩形 55"/>
          <p:cNvSpPr/>
          <p:nvPr/>
        </p:nvSpPr>
        <p:spPr bwMode="gray">
          <a:xfrm>
            <a:off x="1304930" y="1871593"/>
            <a:ext cx="64025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606</a:t>
            </a:r>
          </a:p>
        </p:txBody>
      </p:sp>
      <p:sp>
        <p:nvSpPr>
          <p:cNvPr id="57" name="矩形 56"/>
          <p:cNvSpPr/>
          <p:nvPr/>
        </p:nvSpPr>
        <p:spPr bwMode="gray">
          <a:xfrm>
            <a:off x="1304930" y="1650193"/>
            <a:ext cx="640251" cy="215444"/>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1025</a:t>
            </a:r>
          </a:p>
        </p:txBody>
      </p:sp>
      <p:sp>
        <p:nvSpPr>
          <p:cNvPr id="61" name="矩形 60"/>
          <p:cNvSpPr/>
          <p:nvPr/>
        </p:nvSpPr>
        <p:spPr bwMode="gray">
          <a:xfrm>
            <a:off x="1304930" y="1428650"/>
            <a:ext cx="640251" cy="215444"/>
          </a:xfrm>
          <a:prstGeom prst="rect">
            <a:avLst/>
          </a:prstGeom>
          <a:solidFill>
            <a:srgbClr val="E28189"/>
          </a:solidFill>
          <a:ln w="19050">
            <a:solidFill>
              <a:srgbClr val="E28189"/>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202</a:t>
            </a:r>
          </a:p>
        </p:txBody>
      </p:sp>
      <p:sp>
        <p:nvSpPr>
          <p:cNvPr id="48"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4"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62"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65"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
        <p:nvSpPr>
          <p:cNvPr id="66" name="圆角矩形 3"/>
          <p:cNvSpPr/>
          <p:nvPr/>
        </p:nvSpPr>
        <p:spPr bwMode="gray">
          <a:xfrm>
            <a:off x="6095535" y="2689736"/>
            <a:ext cx="5547553" cy="265736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90856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SR-MPLS BE LSP</a:t>
            </a:r>
            <a:endParaRPr lang="en-US" dirty="0"/>
          </a:p>
        </p:txBody>
      </p:sp>
      <p:sp>
        <p:nvSpPr>
          <p:cNvPr id="2" name="文本占位符 1"/>
          <p:cNvSpPr>
            <a:spLocks noGrp="1"/>
          </p:cNvSpPr>
          <p:nvPr>
            <p:ph type="body" sz="quarter" idx="10"/>
          </p:nvPr>
        </p:nvSpPr>
        <p:spPr bwMode="gray"/>
        <p:txBody>
          <a:bodyPr/>
          <a:lstStyle/>
          <a:p>
            <a:pPr>
              <a:lnSpc>
                <a:spcPct val="130000"/>
              </a:lnSpc>
            </a:pPr>
            <a:r>
              <a:rPr lang="en-US" altLang="zh-CN" sz="2000" dirty="0" smtClean="0"/>
              <a:t>An SR-MPLS BE LSP is a label forwarding path established using the SR technology. It uses a prefix or node segment to guide packet forwarding. </a:t>
            </a:r>
          </a:p>
          <a:p>
            <a:pPr>
              <a:lnSpc>
                <a:spcPct val="130000"/>
              </a:lnSpc>
            </a:pPr>
            <a:r>
              <a:rPr lang="en-US" altLang="zh-CN" sz="2000" dirty="0" smtClean="0"/>
              <a:t>An SR-MPLS BE LSP is the optimal SR LSP computed by an IGP using the SPF algorithm. </a:t>
            </a:r>
          </a:p>
          <a:p>
            <a:pPr>
              <a:lnSpc>
                <a:spcPct val="130000"/>
              </a:lnSpc>
            </a:pPr>
            <a:r>
              <a:rPr lang="en-US" altLang="zh-CN" sz="2000" dirty="0" smtClean="0"/>
              <a:t>The creation and data forwarding of SR-MPLS BE LSPs are similar to those of LDP LSPs. SR-MPLS BE LSPs do not have tunnel interfaces.</a:t>
            </a:r>
            <a:endParaRPr lang="en-US" altLang="zh-CN" sz="2000" dirty="0"/>
          </a:p>
        </p:txBody>
      </p:sp>
      <p:cxnSp>
        <p:nvCxnSpPr>
          <p:cNvPr id="5" name="直接连接符 4"/>
          <p:cNvCxnSpPr/>
          <p:nvPr/>
        </p:nvCxnSpPr>
        <p:spPr bwMode="gray">
          <a:xfrm flipH="1">
            <a:off x="2589935" y="4192309"/>
            <a:ext cx="64807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9109055" y="3931754"/>
            <a:ext cx="0" cy="5229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9142663" y="3822977"/>
            <a:ext cx="1907780"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4.4.4.4/32</a:t>
            </a:r>
          </a:p>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Prefix index 100</a:t>
            </a:r>
          </a:p>
        </p:txBody>
      </p:sp>
      <p:sp>
        <p:nvSpPr>
          <p:cNvPr id="13" name="矩形 12"/>
          <p:cNvSpPr/>
          <p:nvPr/>
        </p:nvSpPr>
        <p:spPr bwMode="gray">
          <a:xfrm>
            <a:off x="2657853"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矩形 13"/>
          <p:cNvSpPr/>
          <p:nvPr/>
        </p:nvSpPr>
        <p:spPr bwMode="gray">
          <a:xfrm>
            <a:off x="4520042"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矩形 14"/>
          <p:cNvSpPr/>
          <p:nvPr/>
        </p:nvSpPr>
        <p:spPr bwMode="gray">
          <a:xfrm>
            <a:off x="6365011"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6" name="矩形 15"/>
          <p:cNvSpPr/>
          <p:nvPr/>
        </p:nvSpPr>
        <p:spPr bwMode="gray">
          <a:xfrm>
            <a:off x="8243349" y="442681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7" name="矩形 16"/>
          <p:cNvSpPr/>
          <p:nvPr/>
        </p:nvSpPr>
        <p:spPr bwMode="gray">
          <a:xfrm>
            <a:off x="2232255"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20000-65535</a:t>
            </a:r>
          </a:p>
        </p:txBody>
      </p:sp>
      <p:sp>
        <p:nvSpPr>
          <p:cNvPr id="18" name="矩形 17"/>
          <p:cNvSpPr/>
          <p:nvPr/>
        </p:nvSpPr>
        <p:spPr bwMode="gray">
          <a:xfrm>
            <a:off x="4094444"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30000-65535</a:t>
            </a:r>
          </a:p>
        </p:txBody>
      </p:sp>
      <p:sp>
        <p:nvSpPr>
          <p:cNvPr id="19" name="矩形 18"/>
          <p:cNvSpPr/>
          <p:nvPr/>
        </p:nvSpPr>
        <p:spPr bwMode="gray">
          <a:xfrm>
            <a:off x="5939413"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40000-65535</a:t>
            </a:r>
          </a:p>
        </p:txBody>
      </p:sp>
      <p:sp>
        <p:nvSpPr>
          <p:cNvPr id="20" name="矩形 19"/>
          <p:cNvSpPr/>
          <p:nvPr/>
        </p:nvSpPr>
        <p:spPr bwMode="gray">
          <a:xfrm>
            <a:off x="7817751" y="3345025"/>
            <a:ext cx="126509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50000-65535</a:t>
            </a:r>
          </a:p>
        </p:txBody>
      </p:sp>
      <p:cxnSp>
        <p:nvCxnSpPr>
          <p:cNvPr id="21" name="直接连接符 20"/>
          <p:cNvCxnSpPr/>
          <p:nvPr/>
        </p:nvCxnSpPr>
        <p:spPr bwMode="gray">
          <a:xfrm flipH="1">
            <a:off x="6864045" y="4694181"/>
            <a:ext cx="1312458"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bwMode="gray">
          <a:xfrm>
            <a:off x="6864045" y="4744486"/>
            <a:ext cx="1435008" cy="677053"/>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6" name="直接连接符 25"/>
          <p:cNvCxnSpPr/>
          <p:nvPr/>
        </p:nvCxnSpPr>
        <p:spPr bwMode="gray">
          <a:xfrm flipH="1">
            <a:off x="5001856" y="4694181"/>
            <a:ext cx="1312458"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bwMode="gray">
          <a:xfrm>
            <a:off x="5001856" y="4744487"/>
            <a:ext cx="1435008" cy="677052"/>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8" name="直接连接符 27"/>
          <p:cNvCxnSpPr/>
          <p:nvPr/>
        </p:nvCxnSpPr>
        <p:spPr bwMode="gray">
          <a:xfrm flipH="1">
            <a:off x="3139667" y="4694181"/>
            <a:ext cx="1312458"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3139667" y="4744487"/>
            <a:ext cx="1435008" cy="677052"/>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sp>
        <p:nvSpPr>
          <p:cNvPr id="31" name="矩形 30"/>
          <p:cNvSpPr/>
          <p:nvPr/>
        </p:nvSpPr>
        <p:spPr bwMode="gray">
          <a:xfrm>
            <a:off x="7539071"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50100</a:t>
            </a:r>
          </a:p>
        </p:txBody>
      </p:sp>
      <p:sp>
        <p:nvSpPr>
          <p:cNvPr id="32" name="矩形 31"/>
          <p:cNvSpPr/>
          <p:nvPr/>
        </p:nvSpPr>
        <p:spPr bwMode="gray">
          <a:xfrm>
            <a:off x="5660733"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40100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50100</a:t>
            </a:r>
          </a:p>
        </p:txBody>
      </p:sp>
      <p:sp>
        <p:nvSpPr>
          <p:cNvPr id="33" name="矩形 32"/>
          <p:cNvSpPr/>
          <p:nvPr/>
        </p:nvSpPr>
        <p:spPr bwMode="gray">
          <a:xfrm>
            <a:off x="3815765"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30100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40100</a:t>
            </a:r>
          </a:p>
        </p:txBody>
      </p:sp>
      <p:sp>
        <p:nvSpPr>
          <p:cNvPr id="34" name="矩形 33"/>
          <p:cNvSpPr/>
          <p:nvPr/>
        </p:nvSpPr>
        <p:spPr bwMode="gray">
          <a:xfrm>
            <a:off x="1953576" y="5569472"/>
            <a:ext cx="1796282"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20100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30100</a:t>
            </a:r>
          </a:p>
        </p:txBody>
      </p:sp>
      <p:cxnSp>
        <p:nvCxnSpPr>
          <p:cNvPr id="35" name="直接连接符 34"/>
          <p:cNvCxnSpPr/>
          <p:nvPr/>
        </p:nvCxnSpPr>
        <p:spPr bwMode="gray">
          <a:xfrm>
            <a:off x="8454894"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6600906"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4728698"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2851717" y="4744487"/>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81717" y="3970909"/>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61856" y="3970909"/>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27435" y="3970909"/>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80295" y="3970909"/>
            <a:ext cx="540000" cy="442800"/>
          </a:xfrm>
          <a:prstGeom prst="rect">
            <a:avLst/>
          </a:prstGeom>
        </p:spPr>
      </p:pic>
      <p:sp>
        <p:nvSpPr>
          <p:cNvPr id="36"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2"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3"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120552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SR-MPLS BE LSP Creation</a:t>
            </a:r>
            <a:endParaRPr lang="en-US" dirty="0"/>
          </a:p>
        </p:txBody>
      </p:sp>
      <p:sp>
        <p:nvSpPr>
          <p:cNvPr id="2" name="文本占位符 1"/>
          <p:cNvSpPr>
            <a:spLocks noGrp="1"/>
          </p:cNvSpPr>
          <p:nvPr>
            <p:ph type="body" sz="quarter" idx="10"/>
          </p:nvPr>
        </p:nvSpPr>
        <p:spPr bwMode="gray">
          <a:xfrm>
            <a:off x="455612" y="1052514"/>
            <a:ext cx="11293476" cy="2225190"/>
          </a:xfrm>
        </p:spPr>
        <p:txBody>
          <a:bodyPr/>
          <a:lstStyle/>
          <a:p>
            <a:pPr>
              <a:lnSpc>
                <a:spcPct val="100000"/>
              </a:lnSpc>
            </a:pPr>
            <a:r>
              <a:rPr lang="en-US" altLang="zh-CN" sz="1600" dirty="0" smtClean="0">
                <a:sym typeface="Huawei Sans" panose="020C0503030203020204" pitchFamily="34" charset="0"/>
              </a:rPr>
              <a:t>LSP creation involves the following operations:</a:t>
            </a:r>
          </a:p>
          <a:p>
            <a:pPr lvl="1">
              <a:lnSpc>
                <a:spcPct val="100000"/>
              </a:lnSpc>
            </a:pPr>
            <a:r>
              <a:rPr lang="en-US" altLang="zh-CN" sz="1400" dirty="0" smtClean="0">
                <a:sym typeface="Huawei Sans" panose="020C0503030203020204" pitchFamily="34" charset="0"/>
              </a:rPr>
              <a:t>Network topology reporting (required only in controller-based LSP creation) and label allocation</a:t>
            </a:r>
          </a:p>
          <a:p>
            <a:pPr lvl="1">
              <a:lnSpc>
                <a:spcPct val="100000"/>
              </a:lnSpc>
            </a:pPr>
            <a:r>
              <a:rPr lang="en-US" altLang="zh-CN" sz="1400" dirty="0" smtClean="0">
                <a:sym typeface="Huawei Sans" panose="020C0503030203020204" pitchFamily="34" charset="0"/>
              </a:rPr>
              <a:t>Path computation</a:t>
            </a:r>
          </a:p>
          <a:p>
            <a:pPr>
              <a:lnSpc>
                <a:spcPct val="100000"/>
              </a:lnSpc>
            </a:pPr>
            <a:r>
              <a:rPr lang="en-US" altLang="zh-CN" sz="1600" dirty="0" smtClean="0">
                <a:sym typeface="Huawei Sans" panose="020C0503030203020204" pitchFamily="34" charset="0"/>
              </a:rPr>
              <a:t>SR-MPLS BE LSPs are created primarily based on prefix labels. Specifically, the destination node runs an IGP to advertise a prefix SID. After receiving the packet carrying the SID, forwarders parse the packet to obtain the SID and compute label values based on their own SRGBs. Then, using the IGP-collected topology information, each node runs the SPF algorithm to compute a label forwarding path, and delivers the computed next hop and outgoing label (</a:t>
            </a:r>
            <a:r>
              <a:rPr lang="en-US" altLang="zh-CN" sz="1600" dirty="0" err="1" smtClean="0">
                <a:sym typeface="Huawei Sans" panose="020C0503030203020204" pitchFamily="34" charset="0"/>
              </a:rPr>
              <a:t>OuterLabel</a:t>
            </a:r>
            <a:r>
              <a:rPr lang="en-US" altLang="zh-CN" sz="1600" dirty="0" smtClean="0">
                <a:sym typeface="Huawei Sans" panose="020C0503030203020204" pitchFamily="34" charset="0"/>
              </a:rPr>
              <a:t>) information to the forwarding table to guide data packet forwarding.</a:t>
            </a:r>
            <a:endParaRPr lang="en-US" altLang="zh-CN" sz="1600" dirty="0">
              <a:sym typeface="Huawei Sans" panose="020C0503030203020204" pitchFamily="34" charset="0"/>
            </a:endParaRPr>
          </a:p>
        </p:txBody>
      </p:sp>
      <p:cxnSp>
        <p:nvCxnSpPr>
          <p:cNvPr id="5" name="直接连接符 4"/>
          <p:cNvCxnSpPr/>
          <p:nvPr/>
        </p:nvCxnSpPr>
        <p:spPr bwMode="gray">
          <a:xfrm flipH="1">
            <a:off x="2761229" y="4096457"/>
            <a:ext cx="64807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9280349" y="3835902"/>
            <a:ext cx="0" cy="5229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9313957" y="3727125"/>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4.4.4.4/32</a:t>
            </a:r>
          </a:p>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Prefix SID=100</a:t>
            </a:r>
          </a:p>
        </p:txBody>
      </p:sp>
      <p:sp>
        <p:nvSpPr>
          <p:cNvPr id="13" name="矩形 12"/>
          <p:cNvSpPr/>
          <p:nvPr/>
        </p:nvSpPr>
        <p:spPr bwMode="gray">
          <a:xfrm>
            <a:off x="2829147"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矩形 13"/>
          <p:cNvSpPr/>
          <p:nvPr/>
        </p:nvSpPr>
        <p:spPr bwMode="gray">
          <a:xfrm>
            <a:off x="4691336"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矩形 14"/>
          <p:cNvSpPr/>
          <p:nvPr/>
        </p:nvSpPr>
        <p:spPr bwMode="gray">
          <a:xfrm>
            <a:off x="6536305"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6" name="矩形 15"/>
          <p:cNvSpPr/>
          <p:nvPr/>
        </p:nvSpPr>
        <p:spPr bwMode="gray">
          <a:xfrm>
            <a:off x="8414643" y="4330958"/>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7" name="矩形 16"/>
          <p:cNvSpPr/>
          <p:nvPr/>
        </p:nvSpPr>
        <p:spPr bwMode="gray">
          <a:xfrm>
            <a:off x="2266521"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20000–65535</a:t>
            </a:r>
          </a:p>
        </p:txBody>
      </p:sp>
      <p:sp>
        <p:nvSpPr>
          <p:cNvPr id="18" name="矩形 17"/>
          <p:cNvSpPr/>
          <p:nvPr/>
        </p:nvSpPr>
        <p:spPr bwMode="gray">
          <a:xfrm>
            <a:off x="4128710"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30000–65535</a:t>
            </a:r>
          </a:p>
        </p:txBody>
      </p:sp>
      <p:sp>
        <p:nvSpPr>
          <p:cNvPr id="19" name="矩形 18"/>
          <p:cNvSpPr/>
          <p:nvPr/>
        </p:nvSpPr>
        <p:spPr bwMode="gray">
          <a:xfrm>
            <a:off x="5973679"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40000–65535</a:t>
            </a:r>
          </a:p>
        </p:txBody>
      </p:sp>
      <p:sp>
        <p:nvSpPr>
          <p:cNvPr id="20" name="矩形 19"/>
          <p:cNvSpPr/>
          <p:nvPr/>
        </p:nvSpPr>
        <p:spPr bwMode="gray">
          <a:xfrm>
            <a:off x="7852017" y="3295193"/>
            <a:ext cx="1428332"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50000–65535</a:t>
            </a:r>
          </a:p>
        </p:txBody>
      </p:sp>
      <p:cxnSp>
        <p:nvCxnSpPr>
          <p:cNvPr id="21" name="直接连接符 20"/>
          <p:cNvCxnSpPr/>
          <p:nvPr/>
        </p:nvCxnSpPr>
        <p:spPr bwMode="gray">
          <a:xfrm flipH="1">
            <a:off x="7035339" y="4598329"/>
            <a:ext cx="1312458"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bwMode="gray">
          <a:xfrm>
            <a:off x="7035339" y="4648635"/>
            <a:ext cx="1435008" cy="523220"/>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6" name="直接连接符 25"/>
          <p:cNvCxnSpPr/>
          <p:nvPr/>
        </p:nvCxnSpPr>
        <p:spPr bwMode="gray">
          <a:xfrm flipH="1">
            <a:off x="5173150" y="4598329"/>
            <a:ext cx="1312458"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bwMode="gray">
          <a:xfrm>
            <a:off x="5173150" y="4648635"/>
            <a:ext cx="1435008" cy="523220"/>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cxnSp>
        <p:nvCxnSpPr>
          <p:cNvPr id="28" name="直接连接符 27"/>
          <p:cNvCxnSpPr/>
          <p:nvPr/>
        </p:nvCxnSpPr>
        <p:spPr bwMode="gray">
          <a:xfrm flipH="1">
            <a:off x="3310961" y="4598329"/>
            <a:ext cx="1312458" cy="0"/>
          </a:xfrm>
          <a:prstGeom prst="line">
            <a:avLst/>
          </a:prstGeom>
          <a:ln w="57150">
            <a:solidFill>
              <a:srgbClr val="E28189"/>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bwMode="gray">
          <a:xfrm>
            <a:off x="3310961" y="4648635"/>
            <a:ext cx="1435008" cy="523220"/>
          </a:xfrm>
          <a:prstGeom prst="rect">
            <a:avLst/>
          </a:prstGeom>
        </p:spPr>
        <p:txBody>
          <a:bodyPr wrap="square">
            <a:noAutofit/>
          </a:bodyPr>
          <a:lstStyle/>
          <a:p>
            <a:pPr algn="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Advertise the prefix SID and SRGB</a:t>
            </a:r>
          </a:p>
        </p:txBody>
      </p:sp>
      <p:sp>
        <p:nvSpPr>
          <p:cNvPr id="31" name="矩形 30"/>
          <p:cNvSpPr/>
          <p:nvPr/>
        </p:nvSpPr>
        <p:spPr bwMode="gray">
          <a:xfrm>
            <a:off x="7791367"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50100</a:t>
            </a:r>
          </a:p>
        </p:txBody>
      </p:sp>
      <p:sp>
        <p:nvSpPr>
          <p:cNvPr id="32" name="矩形 31"/>
          <p:cNvSpPr/>
          <p:nvPr/>
        </p:nvSpPr>
        <p:spPr bwMode="gray">
          <a:xfrm>
            <a:off x="5913029"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40100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50100</a:t>
            </a:r>
          </a:p>
        </p:txBody>
      </p:sp>
      <p:sp>
        <p:nvSpPr>
          <p:cNvPr id="33" name="矩形 32"/>
          <p:cNvSpPr/>
          <p:nvPr/>
        </p:nvSpPr>
        <p:spPr bwMode="gray">
          <a:xfrm>
            <a:off x="4068061"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30100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40100</a:t>
            </a:r>
          </a:p>
        </p:txBody>
      </p:sp>
      <p:sp>
        <p:nvSpPr>
          <p:cNvPr id="34" name="矩形 33"/>
          <p:cNvSpPr/>
          <p:nvPr/>
        </p:nvSpPr>
        <p:spPr bwMode="gray">
          <a:xfrm>
            <a:off x="2205872" y="5473620"/>
            <a:ext cx="1791684" cy="567053"/>
          </a:xfrm>
          <a:prstGeom prst="rect">
            <a:avLst/>
          </a:prstGeom>
          <a:solidFill>
            <a:srgbClr val="FFCC66"/>
          </a:solidFill>
          <a:ln w="19050">
            <a:solidFill>
              <a:schemeClr val="tx1"/>
            </a:solidFill>
          </a:ln>
        </p:spPr>
        <p:txBody>
          <a:bodyPr wrap="square" anchor="ctr" anchorCtr="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Incoming label 20100</a:t>
            </a:r>
          </a:p>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Outgoing label 30100</a:t>
            </a:r>
          </a:p>
        </p:txBody>
      </p:sp>
      <p:cxnSp>
        <p:nvCxnSpPr>
          <p:cNvPr id="35" name="直接连接符 34"/>
          <p:cNvCxnSpPr/>
          <p:nvPr/>
        </p:nvCxnSpPr>
        <p:spPr bwMode="gray">
          <a:xfrm>
            <a:off x="8626188"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6772200"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4899992"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3023011" y="4648635"/>
            <a:ext cx="0" cy="824985"/>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53011" y="3875057"/>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33150" y="3875057"/>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8729" y="3875057"/>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51589" y="3875057"/>
            <a:ext cx="540000" cy="442800"/>
          </a:xfrm>
          <a:prstGeom prst="rect">
            <a:avLst/>
          </a:prstGeom>
        </p:spPr>
      </p:pic>
      <p:sp>
        <p:nvSpPr>
          <p:cNvPr id="36"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2"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3"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965924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Data Forwarding Process</a:t>
            </a:r>
            <a:endParaRPr lang="en-US" dirty="0"/>
          </a:p>
        </p:txBody>
      </p:sp>
      <p:sp>
        <p:nvSpPr>
          <p:cNvPr id="2" name="文本占位符 1"/>
          <p:cNvSpPr>
            <a:spLocks noGrp="1"/>
          </p:cNvSpPr>
          <p:nvPr>
            <p:ph type="body" sz="quarter" idx="10"/>
          </p:nvPr>
        </p:nvSpPr>
        <p:spPr bwMode="gray"/>
        <p:txBody>
          <a:bodyPr/>
          <a:lstStyle/>
          <a:p>
            <a:r>
              <a:rPr lang="en-US" altLang="zh-CN" sz="1800" dirty="0" smtClean="0"/>
              <a:t>Push: When a packet enters an LSP, the ingress adds a label between the Layer 2 and IP headers of the packet or adds a new label on top of the existing label stack. </a:t>
            </a:r>
          </a:p>
          <a:p>
            <a:r>
              <a:rPr lang="en-US" altLang="zh-CN" sz="1800" dirty="0" smtClean="0"/>
              <a:t>Swap: After receiving a packet forwarded within the SR domain, a node uses the label allocated by the next hop to replace the top label according to the label forwarding table. </a:t>
            </a:r>
          </a:p>
          <a:p>
            <a:r>
              <a:rPr lang="en-US" altLang="zh-CN" sz="1800" dirty="0" smtClean="0"/>
              <a:t>Pop: When a packet leaves the SR domain, the egress searches for the outbound interface according to the top label in the packet and then removes the top label.</a:t>
            </a:r>
            <a:endParaRPr lang="en-US" altLang="zh-CN" sz="1800" dirty="0"/>
          </a:p>
        </p:txBody>
      </p:sp>
      <p:cxnSp>
        <p:nvCxnSpPr>
          <p:cNvPr id="5" name="直接连接符 4"/>
          <p:cNvCxnSpPr/>
          <p:nvPr/>
        </p:nvCxnSpPr>
        <p:spPr bwMode="gray">
          <a:xfrm flipH="1">
            <a:off x="2676387" y="4549975"/>
            <a:ext cx="64807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9195507" y="4289420"/>
            <a:ext cx="0" cy="52299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bwMode="gray">
          <a:xfrm>
            <a:off x="9229115" y="4180643"/>
            <a:ext cx="1435008" cy="73866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4.4.4.4/32</a:t>
            </a:r>
          </a:p>
          <a:p>
            <a:pPr fontAlgn="ctr"/>
            <a:r>
              <a:rPr lang="en-US" sz="1400" b="1" dirty="0" smtClean="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smtClean="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Index 100</a:t>
            </a:r>
            <a:endPar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2744305"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矩形 13"/>
          <p:cNvSpPr/>
          <p:nvPr/>
        </p:nvSpPr>
        <p:spPr bwMode="gray">
          <a:xfrm>
            <a:off x="4606494"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矩形 14"/>
          <p:cNvSpPr/>
          <p:nvPr/>
        </p:nvSpPr>
        <p:spPr bwMode="gray">
          <a:xfrm>
            <a:off x="6451463"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6" name="矩形 15"/>
          <p:cNvSpPr/>
          <p:nvPr/>
        </p:nvSpPr>
        <p:spPr bwMode="gray">
          <a:xfrm>
            <a:off x="8329801" y="478447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7" name="矩形 16"/>
          <p:cNvSpPr/>
          <p:nvPr/>
        </p:nvSpPr>
        <p:spPr bwMode="gray">
          <a:xfrm>
            <a:off x="2165748"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20000–65535</a:t>
            </a:r>
          </a:p>
        </p:txBody>
      </p:sp>
      <p:sp>
        <p:nvSpPr>
          <p:cNvPr id="18" name="矩形 17"/>
          <p:cNvSpPr/>
          <p:nvPr/>
        </p:nvSpPr>
        <p:spPr bwMode="gray">
          <a:xfrm>
            <a:off x="4027937"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30000–65535</a:t>
            </a:r>
          </a:p>
        </p:txBody>
      </p:sp>
      <p:sp>
        <p:nvSpPr>
          <p:cNvPr id="19" name="矩形 18"/>
          <p:cNvSpPr/>
          <p:nvPr/>
        </p:nvSpPr>
        <p:spPr bwMode="gray">
          <a:xfrm>
            <a:off x="5872906"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40000–65535</a:t>
            </a:r>
          </a:p>
        </p:txBody>
      </p:sp>
      <p:sp>
        <p:nvSpPr>
          <p:cNvPr id="20" name="矩形 19"/>
          <p:cNvSpPr/>
          <p:nvPr/>
        </p:nvSpPr>
        <p:spPr bwMode="gray">
          <a:xfrm>
            <a:off x="7751244" y="3788313"/>
            <a:ext cx="1477871"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SRGB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50000–65535</a:t>
            </a:r>
          </a:p>
        </p:txBody>
      </p:sp>
      <p:cxnSp>
        <p:nvCxnSpPr>
          <p:cNvPr id="21" name="直接连接符 20"/>
          <p:cNvCxnSpPr/>
          <p:nvPr/>
        </p:nvCxnSpPr>
        <p:spPr bwMode="gray">
          <a:xfrm flipH="1">
            <a:off x="6950497" y="5399483"/>
            <a:ext cx="1312458" cy="0"/>
          </a:xfrm>
          <a:prstGeom prst="line">
            <a:avLst/>
          </a:prstGeom>
          <a:ln w="57150">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H="1">
            <a:off x="5088308" y="5399483"/>
            <a:ext cx="1312458" cy="0"/>
          </a:xfrm>
          <a:prstGeom prst="line">
            <a:avLst/>
          </a:prstGeom>
          <a:ln w="57150">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flipH="1">
            <a:off x="3226119" y="5399483"/>
            <a:ext cx="1312458" cy="0"/>
          </a:xfrm>
          <a:prstGeom prst="line">
            <a:avLst/>
          </a:prstGeom>
          <a:ln w="57150">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68169" y="4328575"/>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8308" y="4328575"/>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13887" y="4328575"/>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66747" y="4328575"/>
            <a:ext cx="540000" cy="442800"/>
          </a:xfrm>
          <a:prstGeom prst="rect">
            <a:avLst/>
          </a:prstGeom>
        </p:spPr>
      </p:pic>
      <p:sp>
        <p:nvSpPr>
          <p:cNvPr id="36" name="矩形 35"/>
          <p:cNvSpPr/>
          <p:nvPr/>
        </p:nvSpPr>
        <p:spPr bwMode="gray">
          <a:xfrm>
            <a:off x="3226119"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1" name="矩形 40"/>
          <p:cNvSpPr/>
          <p:nvPr/>
        </p:nvSpPr>
        <p:spPr bwMode="gray">
          <a:xfrm>
            <a:off x="3226118" y="5591616"/>
            <a:ext cx="1066416"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30100</a:t>
            </a:r>
          </a:p>
        </p:txBody>
      </p:sp>
      <p:sp>
        <p:nvSpPr>
          <p:cNvPr id="42" name="矩形 41"/>
          <p:cNvSpPr/>
          <p:nvPr/>
        </p:nvSpPr>
        <p:spPr bwMode="gray">
          <a:xfrm>
            <a:off x="5088308"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8" name="矩形 47"/>
          <p:cNvSpPr/>
          <p:nvPr/>
        </p:nvSpPr>
        <p:spPr bwMode="gray">
          <a:xfrm>
            <a:off x="5088307" y="5591616"/>
            <a:ext cx="1066416"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40100</a:t>
            </a:r>
          </a:p>
        </p:txBody>
      </p:sp>
      <p:sp>
        <p:nvSpPr>
          <p:cNvPr id="49" name="矩形 48"/>
          <p:cNvSpPr/>
          <p:nvPr/>
        </p:nvSpPr>
        <p:spPr bwMode="gray">
          <a:xfrm>
            <a:off x="6950495"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0" name="矩形 49"/>
          <p:cNvSpPr/>
          <p:nvPr/>
        </p:nvSpPr>
        <p:spPr bwMode="gray">
          <a:xfrm>
            <a:off x="6950494" y="5591616"/>
            <a:ext cx="1066416" cy="215444"/>
          </a:xfrm>
          <a:prstGeom prst="rect">
            <a:avLst/>
          </a:prstGeom>
          <a:solidFill>
            <a:srgbClr val="FFFFCC"/>
          </a:solidFill>
          <a:ln w="19050">
            <a:solidFill>
              <a:srgbClr val="FF9933"/>
            </a:solidFill>
          </a:ln>
        </p:spPr>
        <p:txBody>
          <a:bodyPr wrap="square" lIns="0" tIns="0" rIns="0" bIns="0" anchor="ctr" anchorCtr="0">
            <a:noAutofit/>
          </a:bodyPr>
          <a:lstStyle/>
          <a:p>
            <a:pPr algn="ctr" fontAlgn="ctr"/>
            <a:r>
              <a:rPr lang="en-US" sz="1400" b="1" dirty="0">
                <a:solidFill>
                  <a:srgbClr val="FFC000"/>
                </a:solidFill>
                <a:latin typeface="Huawei Sans" panose="020C0503030203020204" pitchFamily="34" charset="0"/>
                <a:ea typeface="方正兰亭黑简体" panose="02000000000000000000" pitchFamily="2" charset="-122"/>
                <a:sym typeface="Huawei Sans" panose="020C0503030203020204" pitchFamily="34" charset="0"/>
              </a:rPr>
              <a:t>50100</a:t>
            </a:r>
          </a:p>
        </p:txBody>
      </p:sp>
      <p:cxnSp>
        <p:nvCxnSpPr>
          <p:cNvPr id="51" name="直接连接符 50"/>
          <p:cNvCxnSpPr/>
          <p:nvPr/>
        </p:nvCxnSpPr>
        <p:spPr bwMode="gray">
          <a:xfrm flipH="1">
            <a:off x="8806747" y="5399483"/>
            <a:ext cx="1312458" cy="0"/>
          </a:xfrm>
          <a:prstGeom prst="line">
            <a:avLst/>
          </a:prstGeom>
          <a:ln w="57150">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8806747"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cxnSp>
        <p:nvCxnSpPr>
          <p:cNvPr id="53" name="直接连接符 52"/>
          <p:cNvCxnSpPr/>
          <p:nvPr/>
        </p:nvCxnSpPr>
        <p:spPr bwMode="gray">
          <a:xfrm flipH="1">
            <a:off x="1355711" y="5399483"/>
            <a:ext cx="1312458" cy="0"/>
          </a:xfrm>
          <a:prstGeom prst="line">
            <a:avLst/>
          </a:prstGeom>
          <a:ln w="57150">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bwMode="gray">
          <a:xfrm>
            <a:off x="1355711" y="5810870"/>
            <a:ext cx="1066416" cy="215444"/>
          </a:xfrm>
          <a:prstGeom prst="rect">
            <a:avLst/>
          </a:prstGeom>
          <a:solidFill>
            <a:schemeClr val="bg1">
              <a:lumMod val="85000"/>
            </a:schemeClr>
          </a:solidFill>
          <a:ln w="19050">
            <a:solidFill>
              <a:schemeClr val="bg1">
                <a:lumMod val="65000"/>
              </a:schemeClr>
            </a:solidFill>
          </a:ln>
        </p:spPr>
        <p:txBody>
          <a:bodyPr wrap="square" lIns="0" tIns="0" rIns="0" bIns="0" anchor="ctr" anchorCtr="0">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5" name="矩形 54"/>
          <p:cNvSpPr/>
          <p:nvPr/>
        </p:nvSpPr>
        <p:spPr bwMode="gray">
          <a:xfrm>
            <a:off x="2653251" y="5237505"/>
            <a:ext cx="598153" cy="307777"/>
          </a:xfrm>
          <a:prstGeom prst="rect">
            <a:avLst/>
          </a:prstGeom>
        </p:spPr>
        <p:txBody>
          <a:bodyPr wrap="square">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56" name="矩形 55"/>
          <p:cNvSpPr/>
          <p:nvPr/>
        </p:nvSpPr>
        <p:spPr bwMode="gray">
          <a:xfrm>
            <a:off x="4515440" y="5237505"/>
            <a:ext cx="598153" cy="307777"/>
          </a:xfrm>
          <a:prstGeom prst="rect">
            <a:avLst/>
          </a:prstGeom>
        </p:spPr>
        <p:txBody>
          <a:bodyPr wrap="square">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57" name="矩形 56"/>
          <p:cNvSpPr/>
          <p:nvPr/>
        </p:nvSpPr>
        <p:spPr bwMode="gray">
          <a:xfrm>
            <a:off x="6360409" y="5237505"/>
            <a:ext cx="598153" cy="307777"/>
          </a:xfrm>
          <a:prstGeom prst="rect">
            <a:avLst/>
          </a:prstGeom>
        </p:spPr>
        <p:txBody>
          <a:bodyPr wrap="square">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58" name="矩形 57"/>
          <p:cNvSpPr/>
          <p:nvPr/>
        </p:nvSpPr>
        <p:spPr bwMode="gray">
          <a:xfrm>
            <a:off x="8238747" y="5237505"/>
            <a:ext cx="598153" cy="307777"/>
          </a:xfrm>
          <a:prstGeom prst="rect">
            <a:avLst/>
          </a:prstGeom>
        </p:spPr>
        <p:txBody>
          <a:bodyPr wrap="square">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37"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8"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0"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3"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232414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065B174E-1301-45B0-A13E-B922824263D6}"/>
              </a:ext>
            </a:extLst>
          </p:cNvPr>
          <p:cNvSpPr>
            <a:spLocks noGrp="1"/>
          </p:cNvSpPr>
          <p:nvPr>
            <p:ph type="title"/>
          </p:nvPr>
        </p:nvSpPr>
        <p:spPr bwMode="gray"/>
        <p:txBody>
          <a:bodyPr/>
          <a:lstStyle/>
          <a:p>
            <a:r>
              <a:rPr lang="en-US" smtClean="0"/>
              <a:t>Traffic Engineering</a:t>
            </a:r>
            <a:endParaRPr lang="en-US" dirty="0"/>
          </a:p>
        </p:txBody>
      </p:sp>
      <p:sp>
        <p:nvSpPr>
          <p:cNvPr id="4" name="文本占位符 3">
            <a:extLst>
              <a:ext uri="{FF2B5EF4-FFF2-40B4-BE49-F238E27FC236}">
                <a16:creationId xmlns:a16="http://schemas.microsoft.com/office/drawing/2014/main" xmlns="" id="{934DD0E0-68A0-4D32-9033-8CAB09EA4392}"/>
              </a:ext>
            </a:extLst>
          </p:cNvPr>
          <p:cNvSpPr>
            <a:spLocks noGrp="1"/>
          </p:cNvSpPr>
          <p:nvPr>
            <p:ph type="body" sz="quarter" idx="10"/>
          </p:nvPr>
        </p:nvSpPr>
        <p:spPr bwMode="gray"/>
        <p:txBody>
          <a:bodyPr/>
          <a:lstStyle/>
          <a:p>
            <a:r>
              <a:rPr lang="en-US" sz="1800" smtClean="0"/>
              <a:t>Traffic engineering (TE) is one of the most important network services. The traditionally popular TE technology is based on MPLS and therefore is called MPLS TE. It can accurately control the path through which traffic passes, maximizing bandwidth utilization.</a:t>
            </a:r>
            <a:endParaRPr lang="en-US" sz="1800" dirty="0"/>
          </a:p>
        </p:txBody>
      </p:sp>
      <p:sp>
        <p:nvSpPr>
          <p:cNvPr id="5" name="圆角矩形 75">
            <a:extLst>
              <a:ext uri="{FF2B5EF4-FFF2-40B4-BE49-F238E27FC236}">
                <a16:creationId xmlns:a16="http://schemas.microsoft.com/office/drawing/2014/main" xmlns="" id="{60DE38A2-14BE-449E-AE63-F8ED4571F2B1}"/>
              </a:ext>
            </a:extLst>
          </p:cNvPr>
          <p:cNvSpPr/>
          <p:nvPr/>
        </p:nvSpPr>
        <p:spPr bwMode="gray">
          <a:xfrm>
            <a:off x="1102905" y="2418870"/>
            <a:ext cx="2890114" cy="310892"/>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 Path Planning</a:t>
            </a:r>
          </a:p>
        </p:txBody>
      </p:sp>
      <p:sp>
        <p:nvSpPr>
          <p:cNvPr id="6" name="圆角矩形 75">
            <a:extLst>
              <a:ext uri="{FF2B5EF4-FFF2-40B4-BE49-F238E27FC236}">
                <a16:creationId xmlns:a16="http://schemas.microsoft.com/office/drawing/2014/main" xmlns="" id="{0911D923-726D-4848-A712-6A37E4541515}"/>
              </a:ext>
            </a:extLst>
          </p:cNvPr>
          <p:cNvSpPr/>
          <p:nvPr/>
        </p:nvSpPr>
        <p:spPr bwMode="gray">
          <a:xfrm>
            <a:off x="1102904" y="2753187"/>
            <a:ext cx="2890114" cy="313967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7" name="图片 6">
            <a:extLst>
              <a:ext uri="{FF2B5EF4-FFF2-40B4-BE49-F238E27FC236}">
                <a16:creationId xmlns:a16="http://schemas.microsoft.com/office/drawing/2014/main" xmlns="" id="{EEC91B4B-8A33-494D-A762-B7B0BEB13A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421912" y="3169146"/>
            <a:ext cx="421545" cy="347634"/>
          </a:xfrm>
          <a:prstGeom prst="rect">
            <a:avLst/>
          </a:prstGeom>
        </p:spPr>
      </p:pic>
      <p:sp>
        <p:nvSpPr>
          <p:cNvPr id="8" name="圆角矩形 75">
            <a:extLst>
              <a:ext uri="{FF2B5EF4-FFF2-40B4-BE49-F238E27FC236}">
                <a16:creationId xmlns:a16="http://schemas.microsoft.com/office/drawing/2014/main" xmlns="" id="{41A8BDB7-60CE-4D9E-BD0D-8FD13CFC22AE}"/>
              </a:ext>
            </a:extLst>
          </p:cNvPr>
          <p:cNvSpPr/>
          <p:nvPr/>
        </p:nvSpPr>
        <p:spPr bwMode="gray">
          <a:xfrm>
            <a:off x="4526669" y="2418870"/>
            <a:ext cx="3072265" cy="310892"/>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 Traffic Optimization</a:t>
            </a:r>
          </a:p>
        </p:txBody>
      </p:sp>
      <p:sp>
        <p:nvSpPr>
          <p:cNvPr id="9" name="圆角矩形 75">
            <a:extLst>
              <a:ext uri="{FF2B5EF4-FFF2-40B4-BE49-F238E27FC236}">
                <a16:creationId xmlns:a16="http://schemas.microsoft.com/office/drawing/2014/main" xmlns="" id="{3D86D5D0-32ED-4DE2-AA25-84287B8A5A57}"/>
              </a:ext>
            </a:extLst>
          </p:cNvPr>
          <p:cNvSpPr/>
          <p:nvPr/>
        </p:nvSpPr>
        <p:spPr bwMode="gray">
          <a:xfrm>
            <a:off x="4526668" y="2753187"/>
            <a:ext cx="3072265" cy="313967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圆角矩形 75">
            <a:extLst>
              <a:ext uri="{FF2B5EF4-FFF2-40B4-BE49-F238E27FC236}">
                <a16:creationId xmlns:a16="http://schemas.microsoft.com/office/drawing/2014/main" xmlns="" id="{83A9A2FD-C4E9-4EDC-A168-B4D78AC1F60E}"/>
              </a:ext>
            </a:extLst>
          </p:cNvPr>
          <p:cNvSpPr/>
          <p:nvPr/>
        </p:nvSpPr>
        <p:spPr bwMode="gray">
          <a:xfrm>
            <a:off x="8096738" y="2418870"/>
            <a:ext cx="2879299" cy="310892"/>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 Fault Protection</a:t>
            </a:r>
          </a:p>
        </p:txBody>
      </p:sp>
      <p:sp>
        <p:nvSpPr>
          <p:cNvPr id="11" name="圆角矩形 75">
            <a:extLst>
              <a:ext uri="{FF2B5EF4-FFF2-40B4-BE49-F238E27FC236}">
                <a16:creationId xmlns:a16="http://schemas.microsoft.com/office/drawing/2014/main" xmlns="" id="{0CCAF6E0-28C1-4BE2-839E-FAF9129F58C2}"/>
              </a:ext>
            </a:extLst>
          </p:cNvPr>
          <p:cNvSpPr/>
          <p:nvPr/>
        </p:nvSpPr>
        <p:spPr bwMode="gray">
          <a:xfrm>
            <a:off x="8096737" y="2753187"/>
            <a:ext cx="2879300" cy="313967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2" name="图片 11">
            <a:extLst>
              <a:ext uri="{FF2B5EF4-FFF2-40B4-BE49-F238E27FC236}">
                <a16:creationId xmlns:a16="http://schemas.microsoft.com/office/drawing/2014/main" xmlns="" id="{06EE6940-E413-4743-8F1B-C6BCF08556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243522" y="3169146"/>
            <a:ext cx="421545" cy="347634"/>
          </a:xfrm>
          <a:prstGeom prst="rect">
            <a:avLst/>
          </a:prstGeom>
        </p:spPr>
      </p:pic>
      <p:pic>
        <p:nvPicPr>
          <p:cNvPr id="13" name="图片 12">
            <a:extLst>
              <a:ext uri="{FF2B5EF4-FFF2-40B4-BE49-F238E27FC236}">
                <a16:creationId xmlns:a16="http://schemas.microsoft.com/office/drawing/2014/main" xmlns="" id="{D6478769-C67E-4064-9352-615A870F0C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37188" y="4245957"/>
            <a:ext cx="421545" cy="347634"/>
          </a:xfrm>
          <a:prstGeom prst="rect">
            <a:avLst/>
          </a:prstGeom>
        </p:spPr>
      </p:pic>
      <p:cxnSp>
        <p:nvCxnSpPr>
          <p:cNvPr id="14" name="直接连接符 13">
            <a:extLst>
              <a:ext uri="{FF2B5EF4-FFF2-40B4-BE49-F238E27FC236}">
                <a16:creationId xmlns:a16="http://schemas.microsoft.com/office/drawing/2014/main" xmlns="" id="{390BFCF2-6884-487B-8729-EE8D8A744650}"/>
              </a:ext>
            </a:extLst>
          </p:cNvPr>
          <p:cNvCxnSpPr>
            <a:stCxn id="7" idx="3"/>
            <a:endCxn id="12" idx="1"/>
          </p:cNvCxnSpPr>
          <p:nvPr/>
        </p:nvCxnSpPr>
        <p:spPr bwMode="gray">
          <a:xfrm>
            <a:off x="1843457" y="3342963"/>
            <a:ext cx="1400065"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a16="http://schemas.microsoft.com/office/drawing/2014/main" xmlns="" id="{149FA721-D148-4C02-A757-4628DD7E15F5}"/>
              </a:ext>
            </a:extLst>
          </p:cNvPr>
          <p:cNvCxnSpPr>
            <a:stCxn id="7" idx="2"/>
            <a:endCxn id="13" idx="0"/>
          </p:cNvCxnSpPr>
          <p:nvPr/>
        </p:nvCxnSpPr>
        <p:spPr bwMode="gray">
          <a:xfrm>
            <a:off x="1632685" y="3516780"/>
            <a:ext cx="915276"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6" name="直接连接符 15">
            <a:extLst>
              <a:ext uri="{FF2B5EF4-FFF2-40B4-BE49-F238E27FC236}">
                <a16:creationId xmlns:a16="http://schemas.microsoft.com/office/drawing/2014/main" xmlns="" id="{7DC30613-FEC6-492A-8809-E773FA801E50}"/>
              </a:ext>
            </a:extLst>
          </p:cNvPr>
          <p:cNvCxnSpPr>
            <a:stCxn id="13" idx="0"/>
            <a:endCxn id="12" idx="2"/>
          </p:cNvCxnSpPr>
          <p:nvPr/>
        </p:nvCxnSpPr>
        <p:spPr bwMode="gray">
          <a:xfrm flipV="1">
            <a:off x="2547961" y="3516780"/>
            <a:ext cx="906333"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7" name="图片 16">
            <a:extLst>
              <a:ext uri="{FF2B5EF4-FFF2-40B4-BE49-F238E27FC236}">
                <a16:creationId xmlns:a16="http://schemas.microsoft.com/office/drawing/2014/main" xmlns="" id="{4FBC1BBA-54DA-494B-8C57-6628FBEBE8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905073" y="3169146"/>
            <a:ext cx="421545" cy="347634"/>
          </a:xfrm>
          <a:prstGeom prst="rect">
            <a:avLst/>
          </a:prstGeom>
        </p:spPr>
      </p:pic>
      <p:pic>
        <p:nvPicPr>
          <p:cNvPr id="18" name="图片 17">
            <a:extLst>
              <a:ext uri="{FF2B5EF4-FFF2-40B4-BE49-F238E27FC236}">
                <a16:creationId xmlns:a16="http://schemas.microsoft.com/office/drawing/2014/main" xmlns="" id="{ED4AAEFD-9B9F-4E9A-8459-80101F8E87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26683" y="3169146"/>
            <a:ext cx="421545" cy="347634"/>
          </a:xfrm>
          <a:prstGeom prst="rect">
            <a:avLst/>
          </a:prstGeom>
        </p:spPr>
      </p:pic>
      <p:pic>
        <p:nvPicPr>
          <p:cNvPr id="19" name="图片 18">
            <a:extLst>
              <a:ext uri="{FF2B5EF4-FFF2-40B4-BE49-F238E27FC236}">
                <a16:creationId xmlns:a16="http://schemas.microsoft.com/office/drawing/2014/main" xmlns="" id="{16642E94-ECC1-4562-A179-29B8CAEB3A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20350" y="4245957"/>
            <a:ext cx="421545" cy="347634"/>
          </a:xfrm>
          <a:prstGeom prst="rect">
            <a:avLst/>
          </a:prstGeom>
        </p:spPr>
      </p:pic>
      <p:cxnSp>
        <p:nvCxnSpPr>
          <p:cNvPr id="20" name="直接连接符 19">
            <a:extLst>
              <a:ext uri="{FF2B5EF4-FFF2-40B4-BE49-F238E27FC236}">
                <a16:creationId xmlns:a16="http://schemas.microsoft.com/office/drawing/2014/main" xmlns="" id="{C4A8536A-D85A-4A25-97B7-23BD5CB39659}"/>
              </a:ext>
            </a:extLst>
          </p:cNvPr>
          <p:cNvCxnSpPr>
            <a:stCxn id="17" idx="2"/>
            <a:endCxn id="19" idx="0"/>
          </p:cNvCxnSpPr>
          <p:nvPr/>
        </p:nvCxnSpPr>
        <p:spPr bwMode="gray">
          <a:xfrm>
            <a:off x="5115846" y="3516780"/>
            <a:ext cx="915276"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1" name="直接连接符 20">
            <a:extLst>
              <a:ext uri="{FF2B5EF4-FFF2-40B4-BE49-F238E27FC236}">
                <a16:creationId xmlns:a16="http://schemas.microsoft.com/office/drawing/2014/main" xmlns="" id="{0E8F4DCA-F096-461B-9F1D-3FADE6CAFCF6}"/>
              </a:ext>
            </a:extLst>
          </p:cNvPr>
          <p:cNvCxnSpPr>
            <a:stCxn id="19" idx="0"/>
            <a:endCxn id="18" idx="2"/>
          </p:cNvCxnSpPr>
          <p:nvPr/>
        </p:nvCxnSpPr>
        <p:spPr bwMode="gray">
          <a:xfrm flipV="1">
            <a:off x="6031122" y="3516780"/>
            <a:ext cx="906333"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直接箭头连接符 21">
            <a:extLst>
              <a:ext uri="{FF2B5EF4-FFF2-40B4-BE49-F238E27FC236}">
                <a16:creationId xmlns:a16="http://schemas.microsoft.com/office/drawing/2014/main" xmlns="" id="{07698A96-1B66-4AA2-9679-454CFD0C845C}"/>
              </a:ext>
            </a:extLst>
          </p:cNvPr>
          <p:cNvCxnSpPr/>
          <p:nvPr/>
        </p:nvCxnSpPr>
        <p:spPr bwMode="gray">
          <a:xfrm>
            <a:off x="1967177" y="3169146"/>
            <a:ext cx="1143681" cy="3222"/>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4513BA2B-1EE6-4FDD-9384-9DD550E17F1E}"/>
              </a:ext>
            </a:extLst>
          </p:cNvPr>
          <p:cNvSpPr txBox="1"/>
          <p:nvPr/>
        </p:nvSpPr>
        <p:spPr bwMode="gray">
          <a:xfrm>
            <a:off x="1271957" y="4804835"/>
            <a:ext cx="2534120" cy="758477"/>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Different paths are planned for different services.</a:t>
            </a:r>
          </a:p>
        </p:txBody>
      </p:sp>
      <p:pic>
        <p:nvPicPr>
          <p:cNvPr id="24" name="图片 23">
            <a:extLst>
              <a:ext uri="{FF2B5EF4-FFF2-40B4-BE49-F238E27FC236}">
                <a16:creationId xmlns:a16="http://schemas.microsoft.com/office/drawing/2014/main" xmlns="" id="{4BC29788-9276-4AC6-8EF8-EF72C71D77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11407" y="3172368"/>
            <a:ext cx="421545" cy="347634"/>
          </a:xfrm>
          <a:prstGeom prst="rect">
            <a:avLst/>
          </a:prstGeom>
        </p:spPr>
      </p:pic>
      <p:cxnSp>
        <p:nvCxnSpPr>
          <p:cNvPr id="25" name="直接连接符 24">
            <a:extLst>
              <a:ext uri="{FF2B5EF4-FFF2-40B4-BE49-F238E27FC236}">
                <a16:creationId xmlns:a16="http://schemas.microsoft.com/office/drawing/2014/main" xmlns="" id="{3F3B9489-0113-49CB-A875-9D792AA68B43}"/>
              </a:ext>
            </a:extLst>
          </p:cNvPr>
          <p:cNvCxnSpPr>
            <a:stCxn id="17" idx="3"/>
            <a:endCxn id="24" idx="1"/>
          </p:cNvCxnSpPr>
          <p:nvPr/>
        </p:nvCxnSpPr>
        <p:spPr bwMode="gray">
          <a:xfrm>
            <a:off x="5326618" y="3342963"/>
            <a:ext cx="484788"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6" name="直接连接符 25">
            <a:extLst>
              <a:ext uri="{FF2B5EF4-FFF2-40B4-BE49-F238E27FC236}">
                <a16:creationId xmlns:a16="http://schemas.microsoft.com/office/drawing/2014/main" xmlns="" id="{349BE2E5-F7AD-4CC4-AF96-785D40CD4DDD}"/>
              </a:ext>
            </a:extLst>
          </p:cNvPr>
          <p:cNvCxnSpPr>
            <a:stCxn id="24" idx="3"/>
            <a:endCxn id="18" idx="1"/>
          </p:cNvCxnSpPr>
          <p:nvPr/>
        </p:nvCxnSpPr>
        <p:spPr bwMode="gray">
          <a:xfrm flipV="1">
            <a:off x="6232952" y="3342963"/>
            <a:ext cx="493731"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27" name="图片 26">
            <a:extLst>
              <a:ext uri="{FF2B5EF4-FFF2-40B4-BE49-F238E27FC236}">
                <a16:creationId xmlns:a16="http://schemas.microsoft.com/office/drawing/2014/main" xmlns="" id="{B749DF57-FCE1-48CB-A0EF-3DBE6A520F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45852" y="3173641"/>
            <a:ext cx="421545" cy="347634"/>
          </a:xfrm>
          <a:prstGeom prst="rect">
            <a:avLst/>
          </a:prstGeom>
        </p:spPr>
      </p:pic>
      <p:pic>
        <p:nvPicPr>
          <p:cNvPr id="28" name="图片 27">
            <a:extLst>
              <a:ext uri="{FF2B5EF4-FFF2-40B4-BE49-F238E27FC236}">
                <a16:creationId xmlns:a16="http://schemas.microsoft.com/office/drawing/2014/main" xmlns="" id="{67689262-C632-4D32-BA6F-5D13D8D44E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267462" y="3173641"/>
            <a:ext cx="421545" cy="347634"/>
          </a:xfrm>
          <a:prstGeom prst="rect">
            <a:avLst/>
          </a:prstGeom>
        </p:spPr>
      </p:pic>
      <p:pic>
        <p:nvPicPr>
          <p:cNvPr id="29" name="图片 28">
            <a:extLst>
              <a:ext uri="{FF2B5EF4-FFF2-40B4-BE49-F238E27FC236}">
                <a16:creationId xmlns:a16="http://schemas.microsoft.com/office/drawing/2014/main" xmlns="" id="{C9544BAC-F6E3-439E-A29E-A5603051B6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61129" y="4250452"/>
            <a:ext cx="421545" cy="347634"/>
          </a:xfrm>
          <a:prstGeom prst="rect">
            <a:avLst/>
          </a:prstGeom>
        </p:spPr>
      </p:pic>
      <p:cxnSp>
        <p:nvCxnSpPr>
          <p:cNvPr id="30" name="直接连接符 29">
            <a:extLst>
              <a:ext uri="{FF2B5EF4-FFF2-40B4-BE49-F238E27FC236}">
                <a16:creationId xmlns:a16="http://schemas.microsoft.com/office/drawing/2014/main" xmlns="" id="{266447F2-7A67-4B30-90A0-193680FE9F8E}"/>
              </a:ext>
            </a:extLst>
          </p:cNvPr>
          <p:cNvCxnSpPr>
            <a:stCxn id="27" idx="2"/>
            <a:endCxn id="29" idx="0"/>
          </p:cNvCxnSpPr>
          <p:nvPr/>
        </p:nvCxnSpPr>
        <p:spPr bwMode="gray">
          <a:xfrm>
            <a:off x="8656625" y="3521274"/>
            <a:ext cx="915276"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1" name="直接连接符 30">
            <a:extLst>
              <a:ext uri="{FF2B5EF4-FFF2-40B4-BE49-F238E27FC236}">
                <a16:creationId xmlns:a16="http://schemas.microsoft.com/office/drawing/2014/main" xmlns="" id="{DF647513-AE1C-495B-B458-D2DC2ACC1CC4}"/>
              </a:ext>
            </a:extLst>
          </p:cNvPr>
          <p:cNvCxnSpPr>
            <a:stCxn id="29" idx="0"/>
            <a:endCxn id="28" idx="2"/>
          </p:cNvCxnSpPr>
          <p:nvPr/>
        </p:nvCxnSpPr>
        <p:spPr bwMode="gray">
          <a:xfrm flipV="1">
            <a:off x="9571901" y="3521274"/>
            <a:ext cx="906333" cy="729178"/>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32" name="图片 31">
            <a:extLst>
              <a:ext uri="{FF2B5EF4-FFF2-40B4-BE49-F238E27FC236}">
                <a16:creationId xmlns:a16="http://schemas.microsoft.com/office/drawing/2014/main" xmlns="" id="{2806F35C-3C21-4675-B757-95F6E60282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352186" y="3176863"/>
            <a:ext cx="421545" cy="347634"/>
          </a:xfrm>
          <a:prstGeom prst="rect">
            <a:avLst/>
          </a:prstGeom>
        </p:spPr>
      </p:pic>
      <p:cxnSp>
        <p:nvCxnSpPr>
          <p:cNvPr id="33" name="直接连接符 32">
            <a:extLst>
              <a:ext uri="{FF2B5EF4-FFF2-40B4-BE49-F238E27FC236}">
                <a16:creationId xmlns:a16="http://schemas.microsoft.com/office/drawing/2014/main" xmlns="" id="{D26853D6-DA19-4345-940B-573FBBCE453B}"/>
              </a:ext>
            </a:extLst>
          </p:cNvPr>
          <p:cNvCxnSpPr>
            <a:stCxn id="27" idx="3"/>
            <a:endCxn id="32" idx="1"/>
          </p:cNvCxnSpPr>
          <p:nvPr/>
        </p:nvCxnSpPr>
        <p:spPr bwMode="gray">
          <a:xfrm>
            <a:off x="8867397" y="3347457"/>
            <a:ext cx="484788"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33">
            <a:extLst>
              <a:ext uri="{FF2B5EF4-FFF2-40B4-BE49-F238E27FC236}">
                <a16:creationId xmlns:a16="http://schemas.microsoft.com/office/drawing/2014/main" xmlns="" id="{BF53D325-226D-4D16-9F16-74896AA9F2A3}"/>
              </a:ext>
            </a:extLst>
          </p:cNvPr>
          <p:cNvCxnSpPr>
            <a:stCxn id="32" idx="3"/>
            <a:endCxn id="28" idx="1"/>
          </p:cNvCxnSpPr>
          <p:nvPr/>
        </p:nvCxnSpPr>
        <p:spPr bwMode="gray">
          <a:xfrm flipV="1">
            <a:off x="9773731" y="3347457"/>
            <a:ext cx="493731" cy="3222"/>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 name="Straight Connector 352">
            <a:extLst>
              <a:ext uri="{FF2B5EF4-FFF2-40B4-BE49-F238E27FC236}">
                <a16:creationId xmlns:a16="http://schemas.microsoft.com/office/drawing/2014/main" xmlns="" id="{443F5E33-BB80-4228-9A92-63CCE9E656B5}"/>
              </a:ext>
            </a:extLst>
          </p:cNvPr>
          <p:cNvCxnSpPr/>
          <p:nvPr/>
        </p:nvCxnSpPr>
        <p:spPr bwMode="gray">
          <a:xfrm>
            <a:off x="5377253" y="3342963"/>
            <a:ext cx="360218" cy="0"/>
          </a:xfrm>
          <a:prstGeom prst="line">
            <a:avLst/>
          </a:prstGeom>
          <a:noFill/>
          <a:ln w="142875">
            <a:solidFill>
              <a:srgbClr val="E28189"/>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Straight Connector 352">
            <a:extLst>
              <a:ext uri="{FF2B5EF4-FFF2-40B4-BE49-F238E27FC236}">
                <a16:creationId xmlns:a16="http://schemas.microsoft.com/office/drawing/2014/main" xmlns="" id="{6E4FCF1F-7CF4-4E4D-8D0A-A9B767960004}"/>
              </a:ext>
            </a:extLst>
          </p:cNvPr>
          <p:cNvCxnSpPr/>
          <p:nvPr/>
        </p:nvCxnSpPr>
        <p:spPr bwMode="gray">
          <a:xfrm>
            <a:off x="6298725" y="3350679"/>
            <a:ext cx="360218" cy="0"/>
          </a:xfrm>
          <a:prstGeom prst="line">
            <a:avLst/>
          </a:prstGeom>
          <a:noFill/>
          <a:ln w="142875">
            <a:solidFill>
              <a:srgbClr val="E28189"/>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箭头连接符 36">
            <a:extLst>
              <a:ext uri="{FF2B5EF4-FFF2-40B4-BE49-F238E27FC236}">
                <a16:creationId xmlns:a16="http://schemas.microsoft.com/office/drawing/2014/main" xmlns="" id="{84DDEAAB-6529-4EE1-AE3D-526736981F12}"/>
              </a:ext>
            </a:extLst>
          </p:cNvPr>
          <p:cNvCxnSpPr/>
          <p:nvPr/>
        </p:nvCxnSpPr>
        <p:spPr bwMode="gray">
          <a:xfrm rot="2340000">
            <a:off x="1479504" y="3952022"/>
            <a:ext cx="843090" cy="3222"/>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xmlns="" id="{7EB712C1-525F-4866-AF44-9E8C3C2C8CB9}"/>
              </a:ext>
            </a:extLst>
          </p:cNvPr>
          <p:cNvCxnSpPr/>
          <p:nvPr/>
        </p:nvCxnSpPr>
        <p:spPr bwMode="gray">
          <a:xfrm rot="19200000">
            <a:off x="2715044" y="3952202"/>
            <a:ext cx="843090" cy="3222"/>
          </a:xfrm>
          <a:prstGeom prst="straightConnector1">
            <a:avLst/>
          </a:prstGeom>
          <a:ln w="381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xmlns="" id="{E21FEB8E-9680-44D9-B24C-6809E1F0D431}"/>
              </a:ext>
            </a:extLst>
          </p:cNvPr>
          <p:cNvCxnSpPr/>
          <p:nvPr/>
        </p:nvCxnSpPr>
        <p:spPr bwMode="gray">
          <a:xfrm rot="2340000">
            <a:off x="5005849" y="3930946"/>
            <a:ext cx="843090" cy="3222"/>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xmlns="" id="{51341F97-CDE3-4716-9279-40A6435A92B6}"/>
              </a:ext>
            </a:extLst>
          </p:cNvPr>
          <p:cNvCxnSpPr/>
          <p:nvPr/>
        </p:nvCxnSpPr>
        <p:spPr bwMode="gray">
          <a:xfrm rot="19200000">
            <a:off x="6241389" y="3931127"/>
            <a:ext cx="843090" cy="3222"/>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8BD7A3D4-DA11-4F09-A80B-0DF58B7017FF}"/>
              </a:ext>
            </a:extLst>
          </p:cNvPr>
          <p:cNvSpPr txBox="1"/>
          <p:nvPr/>
        </p:nvSpPr>
        <p:spPr bwMode="gray">
          <a:xfrm>
            <a:off x="4575003" y="4804835"/>
            <a:ext cx="2793446" cy="969561"/>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traffic is unbalanced due to major events, traffic is evenly distributed to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idle links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42" name="文本框 41">
            <a:extLst>
              <a:ext uri="{FF2B5EF4-FFF2-40B4-BE49-F238E27FC236}">
                <a16:creationId xmlns:a16="http://schemas.microsoft.com/office/drawing/2014/main" xmlns="" id="{65A444E9-25EB-4487-9225-C0D5E4D2E153}"/>
              </a:ext>
            </a:extLst>
          </p:cNvPr>
          <p:cNvSpPr txBox="1"/>
          <p:nvPr/>
        </p:nvSpPr>
        <p:spPr bwMode="gray">
          <a:xfrm>
            <a:off x="8152137" y="4804835"/>
            <a:ext cx="2788702" cy="966098"/>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 fast protection switching is performed in the case of a device or link fault.</a:t>
            </a:r>
          </a:p>
          <a:p>
            <a:pPr marL="285750" indent="-285750" fontAlgn="ctr">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28">
            <a:extLst>
              <a:ext uri="{FF2B5EF4-FFF2-40B4-BE49-F238E27FC236}">
                <a16:creationId xmlns:a16="http://schemas.microsoft.com/office/drawing/2014/main" xmlns="" id="{6B234C98-D19D-45A4-A91C-22FAAE1CBA8B}"/>
              </a:ext>
            </a:extLst>
          </p:cNvPr>
          <p:cNvGrpSpPr>
            <a:grpSpLocks noChangeAspect="1"/>
          </p:cNvGrpSpPr>
          <p:nvPr/>
        </p:nvGrpSpPr>
        <p:grpSpPr bwMode="gray">
          <a:xfrm>
            <a:off x="8993144" y="3234025"/>
            <a:ext cx="225580" cy="226864"/>
            <a:chOff x="5076056" y="3356992"/>
            <a:chExt cx="436268" cy="436268"/>
          </a:xfrm>
        </p:grpSpPr>
        <p:sp>
          <p:nvSpPr>
            <p:cNvPr id="44" name="椭圆 27">
              <a:extLst>
                <a:ext uri="{FF2B5EF4-FFF2-40B4-BE49-F238E27FC236}">
                  <a16:creationId xmlns:a16="http://schemas.microsoft.com/office/drawing/2014/main" xmlns="" id="{74662946-91A3-46A9-9559-A0EB0E805FF7}"/>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禁止符 23">
              <a:extLst>
                <a:ext uri="{FF2B5EF4-FFF2-40B4-BE49-F238E27FC236}">
                  <a16:creationId xmlns:a16="http://schemas.microsoft.com/office/drawing/2014/main" xmlns="" id="{67FBA50A-4466-4F7E-A5D1-0C04DF846DF8}"/>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禁止符 23">
            <a:extLst>
              <a:ext uri="{FF2B5EF4-FFF2-40B4-BE49-F238E27FC236}">
                <a16:creationId xmlns:a16="http://schemas.microsoft.com/office/drawing/2014/main" xmlns="" id="{739EE33F-BCD0-4CDD-B95F-AB7C6B4B19DB}"/>
              </a:ext>
            </a:extLst>
          </p:cNvPr>
          <p:cNvSpPr/>
          <p:nvPr/>
        </p:nvSpPr>
        <p:spPr bwMode="gray">
          <a:xfrm>
            <a:off x="9456004" y="3231141"/>
            <a:ext cx="225580" cy="226864"/>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28">
            <a:extLst>
              <a:ext uri="{FF2B5EF4-FFF2-40B4-BE49-F238E27FC236}">
                <a16:creationId xmlns:a16="http://schemas.microsoft.com/office/drawing/2014/main" xmlns="" id="{16833F17-B5EF-4A2F-A625-FBAD55B462E8}"/>
              </a:ext>
            </a:extLst>
          </p:cNvPr>
          <p:cNvGrpSpPr>
            <a:grpSpLocks noChangeAspect="1"/>
          </p:cNvGrpSpPr>
          <p:nvPr/>
        </p:nvGrpSpPr>
        <p:grpSpPr bwMode="gray">
          <a:xfrm>
            <a:off x="9902864" y="3226901"/>
            <a:ext cx="225580" cy="226864"/>
            <a:chOff x="5076056" y="3356992"/>
            <a:chExt cx="436268" cy="436268"/>
          </a:xfrm>
        </p:grpSpPr>
        <p:sp>
          <p:nvSpPr>
            <p:cNvPr id="48" name="椭圆 27">
              <a:extLst>
                <a:ext uri="{FF2B5EF4-FFF2-40B4-BE49-F238E27FC236}">
                  <a16:creationId xmlns:a16="http://schemas.microsoft.com/office/drawing/2014/main" xmlns="" id="{3AAA4CB0-8FF2-4CE2-8075-5C392E869ADE}"/>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禁止符 23">
              <a:extLst>
                <a:ext uri="{FF2B5EF4-FFF2-40B4-BE49-F238E27FC236}">
                  <a16:creationId xmlns:a16="http://schemas.microsoft.com/office/drawing/2014/main" xmlns="" id="{34631725-4C18-494E-A45C-951D0F49F072}"/>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0" name="直接箭头连接符 49">
            <a:extLst>
              <a:ext uri="{FF2B5EF4-FFF2-40B4-BE49-F238E27FC236}">
                <a16:creationId xmlns:a16="http://schemas.microsoft.com/office/drawing/2014/main" xmlns="" id="{B8282D54-0FCB-41BD-8678-347C6E21FE44}"/>
              </a:ext>
            </a:extLst>
          </p:cNvPr>
          <p:cNvCxnSpPr/>
          <p:nvPr/>
        </p:nvCxnSpPr>
        <p:spPr bwMode="gray">
          <a:xfrm rot="2340000">
            <a:off x="8537732" y="3925075"/>
            <a:ext cx="843090" cy="3222"/>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xmlns="" id="{103C2CEE-41BC-44BC-BD37-8FF6B61C05EE}"/>
              </a:ext>
            </a:extLst>
          </p:cNvPr>
          <p:cNvCxnSpPr/>
          <p:nvPr/>
        </p:nvCxnSpPr>
        <p:spPr bwMode="gray">
          <a:xfrm rot="19200000">
            <a:off x="9773272" y="3925256"/>
            <a:ext cx="843090" cy="3222"/>
          </a:xfrm>
          <a:prstGeom prst="straightConnector1">
            <a:avLst/>
          </a:prstGeom>
          <a:ln w="381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52"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3"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5"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6"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859335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5B3293D-831E-4CE3-83CC-3387C0C7AC36}"/>
              </a:ext>
            </a:extLst>
          </p:cNvPr>
          <p:cNvSpPr>
            <a:spLocks noGrp="1"/>
          </p:cNvSpPr>
          <p:nvPr>
            <p:ph type="title"/>
          </p:nvPr>
        </p:nvSpPr>
        <p:spPr bwMode="gray"/>
        <p:txBody>
          <a:bodyPr/>
          <a:lstStyle/>
          <a:p>
            <a:r>
              <a:rPr lang="en-US" smtClean="0"/>
              <a:t>Traditional Distributed MPLS TE Architecture</a:t>
            </a:r>
            <a:endParaRPr lang="en-US" dirty="0"/>
          </a:p>
        </p:txBody>
      </p:sp>
      <p:sp>
        <p:nvSpPr>
          <p:cNvPr id="21" name="文本占位符 20"/>
          <p:cNvSpPr>
            <a:spLocks noGrp="1"/>
          </p:cNvSpPr>
          <p:nvPr>
            <p:ph type="body" sz="quarter" idx="10"/>
          </p:nvPr>
        </p:nvSpPr>
        <p:spPr bwMode="gray">
          <a:xfrm>
            <a:off x="455612" y="1052514"/>
            <a:ext cx="11293476" cy="1694089"/>
          </a:xfrm>
        </p:spPr>
        <p:txBody>
          <a:bodyPr/>
          <a:lstStyle/>
          <a:p>
            <a:pPr>
              <a:lnSpc>
                <a:spcPct val="120000"/>
              </a:lnSpc>
            </a:pPr>
            <a:r>
              <a:rPr lang="en-US" altLang="zh-CN" sz="1600" dirty="0" smtClean="0"/>
              <a:t>MPLS TE uses the distributed architecture, in which the ingress computes paths according to constraints and uses RSVP-TE signaling to establish constraint-based LSPs.</a:t>
            </a:r>
          </a:p>
          <a:p>
            <a:pPr>
              <a:lnSpc>
                <a:spcPct val="120000"/>
              </a:lnSpc>
            </a:pPr>
            <a:r>
              <a:rPr lang="en-US" altLang="zh-CN" sz="1600" dirty="0" smtClean="0"/>
              <a:t>MPLS nodes are used to maintain a complete TE architecture through four components: information advertisement component, path computation component, path establishment component (or signaling component), and packet forwarding component.</a:t>
            </a:r>
            <a:endParaRPr lang="en-US" altLang="zh-CN" sz="1600" dirty="0"/>
          </a:p>
        </p:txBody>
      </p:sp>
      <p:sp>
        <p:nvSpPr>
          <p:cNvPr id="5" name="矩形 4">
            <a:extLst>
              <a:ext uri="{FF2B5EF4-FFF2-40B4-BE49-F238E27FC236}">
                <a16:creationId xmlns:a16="http://schemas.microsoft.com/office/drawing/2014/main" xmlns="" id="{235DE2D3-07D0-4337-B6E1-6D5566B9093D}"/>
              </a:ext>
            </a:extLst>
          </p:cNvPr>
          <p:cNvSpPr/>
          <p:nvPr/>
        </p:nvSpPr>
        <p:spPr bwMode="gray">
          <a:xfrm>
            <a:off x="1549564" y="2837466"/>
            <a:ext cx="5737663" cy="3205220"/>
          </a:xfrm>
          <a:prstGeom prst="roundRect">
            <a:avLst>
              <a:gd name="adj" fmla="val 5672"/>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 name="文本框 5">
            <a:extLst>
              <a:ext uri="{FF2B5EF4-FFF2-40B4-BE49-F238E27FC236}">
                <a16:creationId xmlns:a16="http://schemas.microsoft.com/office/drawing/2014/main" xmlns="" id="{D9AADB87-A096-4454-9A10-1A79484186D5}"/>
              </a:ext>
            </a:extLst>
          </p:cNvPr>
          <p:cNvSpPr txBox="1"/>
          <p:nvPr/>
        </p:nvSpPr>
        <p:spPr bwMode="gray">
          <a:xfrm>
            <a:off x="3587570" y="2867610"/>
            <a:ext cx="1832929" cy="307777"/>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rPr>
              <a:t>Network device</a:t>
            </a:r>
          </a:p>
        </p:txBody>
      </p:sp>
      <p:sp>
        <p:nvSpPr>
          <p:cNvPr id="7" name="矩形 6">
            <a:extLst>
              <a:ext uri="{FF2B5EF4-FFF2-40B4-BE49-F238E27FC236}">
                <a16:creationId xmlns:a16="http://schemas.microsoft.com/office/drawing/2014/main" xmlns="" id="{32E2F727-3D41-4068-8D58-C36B924570FA}"/>
              </a:ext>
            </a:extLst>
          </p:cNvPr>
          <p:cNvSpPr/>
          <p:nvPr/>
        </p:nvSpPr>
        <p:spPr bwMode="gray">
          <a:xfrm>
            <a:off x="1771797" y="5451940"/>
            <a:ext cx="5337862" cy="451456"/>
          </a:xfrm>
          <a:prstGeom prst="rect">
            <a:avLst/>
          </a:prstGeom>
          <a:solidFill>
            <a:schemeClr val="bg1">
              <a:lumMod val="95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 name="文本框 7">
            <a:extLst>
              <a:ext uri="{FF2B5EF4-FFF2-40B4-BE49-F238E27FC236}">
                <a16:creationId xmlns:a16="http://schemas.microsoft.com/office/drawing/2014/main" xmlns="" id="{D6A7033F-2776-47D2-9A26-AD7BB4D222FC}"/>
              </a:ext>
            </a:extLst>
          </p:cNvPr>
          <p:cNvSpPr txBox="1"/>
          <p:nvPr/>
        </p:nvSpPr>
        <p:spPr bwMode="gray">
          <a:xfrm>
            <a:off x="2795997" y="5521279"/>
            <a:ext cx="3458595" cy="307777"/>
          </a:xfrm>
          <a:prstGeom prst="rect">
            <a:avLst/>
          </a:prstGeom>
          <a:noFill/>
        </p:spPr>
        <p:txBody>
          <a:bodyPr wrap="square" rtlCol="0">
            <a:noAutofit/>
          </a:bodyPr>
          <a:lstStyle/>
          <a:p>
            <a:pPr algn="ctr" fontAlgn="ctr"/>
            <a:r>
              <a:rPr lang="en-US" sz="1400" dirty="0">
                <a:latin typeface="Huawei Sans" panose="020C0503030203020204" pitchFamily="34" charset="0"/>
              </a:rPr>
              <a:t>4. Packet forwarding component</a:t>
            </a:r>
          </a:p>
        </p:txBody>
      </p:sp>
      <p:sp>
        <p:nvSpPr>
          <p:cNvPr id="9" name="矩形 8">
            <a:extLst>
              <a:ext uri="{FF2B5EF4-FFF2-40B4-BE49-F238E27FC236}">
                <a16:creationId xmlns:a16="http://schemas.microsoft.com/office/drawing/2014/main" xmlns="" id="{C28FC726-6276-4EBB-BBA7-F130A76E5DB8}"/>
              </a:ext>
            </a:extLst>
          </p:cNvPr>
          <p:cNvSpPr/>
          <p:nvPr/>
        </p:nvSpPr>
        <p:spPr bwMode="gray">
          <a:xfrm>
            <a:off x="1871406" y="4757572"/>
            <a:ext cx="3285006" cy="451456"/>
          </a:xfrm>
          <a:prstGeom prst="rect">
            <a:avLst/>
          </a:prstGeom>
          <a:solidFill>
            <a:srgbClr val="92D050"/>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0" name="文本框 9">
            <a:extLst>
              <a:ext uri="{FF2B5EF4-FFF2-40B4-BE49-F238E27FC236}">
                <a16:creationId xmlns:a16="http://schemas.microsoft.com/office/drawing/2014/main" xmlns="" id="{62DEBB5A-0B0A-4C95-A449-C93098DC41A2}"/>
              </a:ext>
            </a:extLst>
          </p:cNvPr>
          <p:cNvSpPr txBox="1"/>
          <p:nvPr/>
        </p:nvSpPr>
        <p:spPr bwMode="gray">
          <a:xfrm>
            <a:off x="2035440" y="4759575"/>
            <a:ext cx="2946909" cy="416650"/>
          </a:xfrm>
          <a:prstGeom prst="rect">
            <a:avLst/>
          </a:prstGeom>
          <a:noFill/>
        </p:spPr>
        <p:txBody>
          <a:bodyPr wrap="square" rtlCol="0">
            <a:noAutofit/>
          </a:bodyPr>
          <a:lstStyle/>
          <a:p>
            <a:pPr algn="ctr" fontAlgn="ctr"/>
            <a:r>
              <a:rPr lang="en-US" sz="1200" dirty="0">
                <a:latin typeface="Huawei Sans" panose="020C0503030203020204" pitchFamily="34" charset="0"/>
              </a:rPr>
              <a:t>1. Information advertisement component: IS-IS/OSPF</a:t>
            </a:r>
          </a:p>
        </p:txBody>
      </p:sp>
      <p:sp>
        <p:nvSpPr>
          <p:cNvPr id="11" name="矩形 10">
            <a:extLst>
              <a:ext uri="{FF2B5EF4-FFF2-40B4-BE49-F238E27FC236}">
                <a16:creationId xmlns:a16="http://schemas.microsoft.com/office/drawing/2014/main" xmlns="" id="{56C6126C-99C1-4072-B9C7-DC4AFE2E9F5B}"/>
              </a:ext>
            </a:extLst>
          </p:cNvPr>
          <p:cNvSpPr/>
          <p:nvPr/>
        </p:nvSpPr>
        <p:spPr bwMode="gray">
          <a:xfrm>
            <a:off x="1712715" y="3186719"/>
            <a:ext cx="1748737" cy="123724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 name="矩形 11">
            <a:extLst>
              <a:ext uri="{FF2B5EF4-FFF2-40B4-BE49-F238E27FC236}">
                <a16:creationId xmlns:a16="http://schemas.microsoft.com/office/drawing/2014/main" xmlns="" id="{607B6DC0-08D8-4434-97CA-89BF1B9354D4}"/>
              </a:ext>
            </a:extLst>
          </p:cNvPr>
          <p:cNvSpPr/>
          <p:nvPr/>
        </p:nvSpPr>
        <p:spPr bwMode="gray">
          <a:xfrm>
            <a:off x="1879458" y="3830042"/>
            <a:ext cx="1457769" cy="45145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 name="文本框 12">
            <a:extLst>
              <a:ext uri="{FF2B5EF4-FFF2-40B4-BE49-F238E27FC236}">
                <a16:creationId xmlns:a16="http://schemas.microsoft.com/office/drawing/2014/main" xmlns="" id="{C15CF812-262E-44F1-97E3-22CB9FE4D770}"/>
              </a:ext>
            </a:extLst>
          </p:cNvPr>
          <p:cNvSpPr txBox="1"/>
          <p:nvPr/>
        </p:nvSpPr>
        <p:spPr bwMode="gray">
          <a:xfrm>
            <a:off x="1637294" y="3153630"/>
            <a:ext cx="1888176" cy="676412"/>
          </a:xfrm>
          <a:prstGeom prst="rect">
            <a:avLst/>
          </a:prstGeom>
          <a:noFill/>
        </p:spPr>
        <p:txBody>
          <a:bodyPr wrap="square" rtlCol="0">
            <a:noAutofit/>
          </a:bodyPr>
          <a:lstStyle/>
          <a:p>
            <a:pPr algn="ctr" fontAlgn="ctr"/>
            <a:r>
              <a:rPr lang="en-US" sz="1200" dirty="0">
                <a:latin typeface="Huawei Sans" panose="020C0503030203020204" pitchFamily="34" charset="0"/>
              </a:rPr>
              <a:t>Path selection component</a:t>
            </a:r>
          </a:p>
          <a:p>
            <a:pPr algn="ctr" fontAlgn="ctr"/>
            <a:r>
              <a:rPr lang="en-US" sz="1200" dirty="0">
                <a:latin typeface="Huawei Sans" panose="020C0503030203020204" pitchFamily="34" charset="0"/>
              </a:rPr>
              <a:t>(IGP computation)</a:t>
            </a:r>
          </a:p>
        </p:txBody>
      </p:sp>
      <p:sp>
        <p:nvSpPr>
          <p:cNvPr id="14" name="文本框 13">
            <a:extLst>
              <a:ext uri="{FF2B5EF4-FFF2-40B4-BE49-F238E27FC236}">
                <a16:creationId xmlns:a16="http://schemas.microsoft.com/office/drawing/2014/main" xmlns="" id="{5D3015BF-DEEB-4AD4-A1E8-722C007B0CEB}"/>
              </a:ext>
            </a:extLst>
          </p:cNvPr>
          <p:cNvSpPr txBox="1"/>
          <p:nvPr/>
        </p:nvSpPr>
        <p:spPr bwMode="gray">
          <a:xfrm>
            <a:off x="1905101" y="3896894"/>
            <a:ext cx="1312079" cy="284212"/>
          </a:xfrm>
          <a:prstGeom prst="rect">
            <a:avLst/>
          </a:prstGeom>
          <a:noFill/>
        </p:spPr>
        <p:txBody>
          <a:bodyPr wrap="square" rtlCol="0">
            <a:noAutofit/>
          </a:bodyPr>
          <a:lstStyle/>
          <a:p>
            <a:pPr algn="ctr" fontAlgn="ctr"/>
            <a:r>
              <a:rPr lang="en-US" sz="1400" dirty="0">
                <a:latin typeface="Huawei Sans" panose="020C0503030203020204" pitchFamily="34" charset="0"/>
              </a:rPr>
              <a:t>LSDB</a:t>
            </a:r>
          </a:p>
        </p:txBody>
      </p:sp>
      <p:sp>
        <p:nvSpPr>
          <p:cNvPr id="15" name="矩形 14">
            <a:extLst>
              <a:ext uri="{FF2B5EF4-FFF2-40B4-BE49-F238E27FC236}">
                <a16:creationId xmlns:a16="http://schemas.microsoft.com/office/drawing/2014/main" xmlns="" id="{CF63DE71-6662-442A-9E51-539CF535FB8F}"/>
              </a:ext>
            </a:extLst>
          </p:cNvPr>
          <p:cNvSpPr/>
          <p:nvPr/>
        </p:nvSpPr>
        <p:spPr bwMode="gray">
          <a:xfrm>
            <a:off x="3629667" y="3186719"/>
            <a:ext cx="1748737" cy="1237246"/>
          </a:xfrm>
          <a:prstGeom prst="rect">
            <a:avLst/>
          </a:prstGeom>
          <a:solidFill>
            <a:schemeClr val="accent2">
              <a:lumMod val="40000"/>
              <a:lumOff val="6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6" name="矩形 15">
            <a:extLst>
              <a:ext uri="{FF2B5EF4-FFF2-40B4-BE49-F238E27FC236}">
                <a16:creationId xmlns:a16="http://schemas.microsoft.com/office/drawing/2014/main" xmlns="" id="{E4D6F3BC-22B8-4292-9B27-4CB06D169F99}"/>
              </a:ext>
            </a:extLst>
          </p:cNvPr>
          <p:cNvSpPr/>
          <p:nvPr/>
        </p:nvSpPr>
        <p:spPr bwMode="gray">
          <a:xfrm>
            <a:off x="3796410" y="3830042"/>
            <a:ext cx="1457769" cy="45145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7" name="文本框 16">
            <a:extLst>
              <a:ext uri="{FF2B5EF4-FFF2-40B4-BE49-F238E27FC236}">
                <a16:creationId xmlns:a16="http://schemas.microsoft.com/office/drawing/2014/main" xmlns="" id="{AC909199-5EF9-4D53-BBE7-2C50A1229DDE}"/>
              </a:ext>
            </a:extLst>
          </p:cNvPr>
          <p:cNvSpPr txBox="1"/>
          <p:nvPr/>
        </p:nvSpPr>
        <p:spPr bwMode="gray">
          <a:xfrm>
            <a:off x="3595662" y="3187285"/>
            <a:ext cx="1782742" cy="625573"/>
          </a:xfrm>
          <a:prstGeom prst="rect">
            <a:avLst/>
          </a:prstGeom>
          <a:noFill/>
        </p:spPr>
        <p:txBody>
          <a:bodyPr wrap="square" rtlCol="0">
            <a:noAutofit/>
          </a:bodyPr>
          <a:lstStyle/>
          <a:p>
            <a:pPr algn="ctr" fontAlgn="ctr"/>
            <a:r>
              <a:rPr lang="en-US" sz="1200" dirty="0">
                <a:latin typeface="Huawei Sans" panose="020C0503030203020204" pitchFamily="34" charset="0"/>
              </a:rPr>
              <a:t>2. Path selection component</a:t>
            </a:r>
          </a:p>
          <a:p>
            <a:pPr algn="ctr" fontAlgn="ctr"/>
            <a:r>
              <a:rPr lang="en-US" sz="1200" dirty="0">
                <a:latin typeface="Huawei Sans" panose="020C0503030203020204" pitchFamily="34" charset="0"/>
              </a:rPr>
              <a:t>   (LSP computation)</a:t>
            </a:r>
          </a:p>
        </p:txBody>
      </p:sp>
      <p:sp>
        <p:nvSpPr>
          <p:cNvPr id="18" name="文本框 17">
            <a:extLst>
              <a:ext uri="{FF2B5EF4-FFF2-40B4-BE49-F238E27FC236}">
                <a16:creationId xmlns:a16="http://schemas.microsoft.com/office/drawing/2014/main" xmlns="" id="{BEE5D78A-03F7-4BBF-B245-D037776BA65E}"/>
              </a:ext>
            </a:extLst>
          </p:cNvPr>
          <p:cNvSpPr txBox="1"/>
          <p:nvPr/>
        </p:nvSpPr>
        <p:spPr bwMode="gray">
          <a:xfrm>
            <a:off x="4004808" y="3821382"/>
            <a:ext cx="962206" cy="307777"/>
          </a:xfrm>
          <a:prstGeom prst="rect">
            <a:avLst/>
          </a:prstGeom>
          <a:noFill/>
        </p:spPr>
        <p:txBody>
          <a:bodyPr wrap="square" rtlCol="0">
            <a:noAutofit/>
          </a:bodyPr>
          <a:lstStyle/>
          <a:p>
            <a:pPr algn="ctr" fontAlgn="ctr"/>
            <a:r>
              <a:rPr lang="en-US" sz="1200" dirty="0">
                <a:latin typeface="Huawei Sans" panose="020C0503030203020204" pitchFamily="34" charset="0"/>
              </a:rPr>
              <a:t>TE database</a:t>
            </a:r>
          </a:p>
        </p:txBody>
      </p:sp>
      <p:sp>
        <p:nvSpPr>
          <p:cNvPr id="19" name="矩形 18">
            <a:extLst>
              <a:ext uri="{FF2B5EF4-FFF2-40B4-BE49-F238E27FC236}">
                <a16:creationId xmlns:a16="http://schemas.microsoft.com/office/drawing/2014/main" xmlns="" id="{B2E0607A-AB81-4ACF-B377-FC3C2F0EA038}"/>
              </a:ext>
            </a:extLst>
          </p:cNvPr>
          <p:cNvSpPr/>
          <p:nvPr/>
        </p:nvSpPr>
        <p:spPr bwMode="gray">
          <a:xfrm>
            <a:off x="5503639" y="3783534"/>
            <a:ext cx="1606020" cy="652178"/>
          </a:xfrm>
          <a:prstGeom prst="rect">
            <a:avLst/>
          </a:prstGeom>
          <a:solidFill>
            <a:schemeClr val="accent4">
              <a:lumMod val="60000"/>
              <a:lumOff val="4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0" name="文本框 19">
            <a:extLst>
              <a:ext uri="{FF2B5EF4-FFF2-40B4-BE49-F238E27FC236}">
                <a16:creationId xmlns:a16="http://schemas.microsoft.com/office/drawing/2014/main" xmlns="" id="{0FEDA4E3-22DF-45DA-B409-773FF279812C}"/>
              </a:ext>
            </a:extLst>
          </p:cNvPr>
          <p:cNvSpPr txBox="1"/>
          <p:nvPr/>
        </p:nvSpPr>
        <p:spPr bwMode="gray">
          <a:xfrm>
            <a:off x="5404953" y="3791485"/>
            <a:ext cx="1783486" cy="523220"/>
          </a:xfrm>
          <a:prstGeom prst="rect">
            <a:avLst/>
          </a:prstGeom>
          <a:noFill/>
        </p:spPr>
        <p:txBody>
          <a:bodyPr wrap="square" rtlCol="0">
            <a:noAutofit/>
          </a:bodyPr>
          <a:lstStyle/>
          <a:p>
            <a:pPr algn="ctr" fontAlgn="ctr"/>
            <a:r>
              <a:rPr lang="en-US" sz="1200" dirty="0">
                <a:latin typeface="Huawei Sans" panose="020C0503030203020204" pitchFamily="34" charset="0"/>
              </a:rPr>
              <a:t>3. Signaling component</a:t>
            </a:r>
          </a:p>
          <a:p>
            <a:pPr algn="ctr" fontAlgn="ctr"/>
            <a:r>
              <a:rPr lang="en-US" sz="1200" dirty="0" smtClean="0">
                <a:latin typeface="Huawei Sans" panose="020C0503030203020204" pitchFamily="34" charset="0"/>
              </a:rPr>
              <a:t> </a:t>
            </a:r>
            <a:r>
              <a:rPr lang="en-US" sz="1200" dirty="0">
                <a:latin typeface="Huawei Sans" panose="020C0503030203020204" pitchFamily="34" charset="0"/>
              </a:rPr>
              <a:t>(RSVP)</a:t>
            </a:r>
          </a:p>
        </p:txBody>
      </p:sp>
      <p:cxnSp>
        <p:nvCxnSpPr>
          <p:cNvPr id="22" name="直接箭头连接符 21">
            <a:extLst>
              <a:ext uri="{FF2B5EF4-FFF2-40B4-BE49-F238E27FC236}">
                <a16:creationId xmlns:a16="http://schemas.microsoft.com/office/drawing/2014/main" xmlns="" id="{0EE01B8E-CA69-4842-9DD6-CAFF112AADC8}"/>
              </a:ext>
            </a:extLst>
          </p:cNvPr>
          <p:cNvCxnSpPr>
            <a:cxnSpLocks/>
            <a:endCxn id="7" idx="1"/>
          </p:cNvCxnSpPr>
          <p:nvPr/>
        </p:nvCxnSpPr>
        <p:spPr bwMode="gray">
          <a:xfrm>
            <a:off x="690673" y="5677668"/>
            <a:ext cx="108112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xmlns="" id="{E207EB95-2236-4011-B381-E4DF971E30E0}"/>
              </a:ext>
            </a:extLst>
          </p:cNvPr>
          <p:cNvCxnSpPr>
            <a:cxnSpLocks/>
          </p:cNvCxnSpPr>
          <p:nvPr/>
        </p:nvCxnSpPr>
        <p:spPr bwMode="gray">
          <a:xfrm>
            <a:off x="7109659" y="5677668"/>
            <a:ext cx="111516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xmlns="" id="{806959C3-975C-4126-BF82-AC0EEFB5FE14}"/>
              </a:ext>
            </a:extLst>
          </p:cNvPr>
          <p:cNvSpPr txBox="1"/>
          <p:nvPr/>
        </p:nvSpPr>
        <p:spPr bwMode="gray">
          <a:xfrm>
            <a:off x="7401720" y="5167728"/>
            <a:ext cx="1115953" cy="509940"/>
          </a:xfrm>
          <a:prstGeom prst="rect">
            <a:avLst/>
          </a:prstGeom>
          <a:noFill/>
        </p:spPr>
        <p:txBody>
          <a:bodyPr wrap="square" rtlCol="0">
            <a:noAutofit/>
          </a:bodyPr>
          <a:lstStyle/>
          <a:p>
            <a:pPr algn="ctr" fontAlgn="ctr"/>
            <a:r>
              <a:rPr lang="en-US" sz="1200" dirty="0">
                <a:latin typeface="Huawei Sans" panose="020C0503030203020204" pitchFamily="34" charset="0"/>
              </a:rPr>
              <a:t>Packet leaving</a:t>
            </a:r>
          </a:p>
        </p:txBody>
      </p:sp>
      <p:sp>
        <p:nvSpPr>
          <p:cNvPr id="27" name="文本框 26">
            <a:extLst>
              <a:ext uri="{FF2B5EF4-FFF2-40B4-BE49-F238E27FC236}">
                <a16:creationId xmlns:a16="http://schemas.microsoft.com/office/drawing/2014/main" xmlns="" id="{69D47443-3F57-432A-937F-4F25C79C2D7D}"/>
              </a:ext>
            </a:extLst>
          </p:cNvPr>
          <p:cNvSpPr txBox="1"/>
          <p:nvPr/>
        </p:nvSpPr>
        <p:spPr bwMode="gray">
          <a:xfrm>
            <a:off x="400676" y="5206987"/>
            <a:ext cx="1086544" cy="470679"/>
          </a:xfrm>
          <a:prstGeom prst="rect">
            <a:avLst/>
          </a:prstGeom>
          <a:noFill/>
        </p:spPr>
        <p:txBody>
          <a:bodyPr wrap="square" rtlCol="0">
            <a:noAutofit/>
          </a:bodyPr>
          <a:lstStyle/>
          <a:p>
            <a:pPr algn="ctr" fontAlgn="ctr"/>
            <a:r>
              <a:rPr lang="en-US" sz="1200" dirty="0">
                <a:latin typeface="Huawei Sans" panose="020C0503030203020204" pitchFamily="34" charset="0"/>
              </a:rPr>
              <a:t>Packet entering</a:t>
            </a:r>
          </a:p>
        </p:txBody>
      </p:sp>
      <p:cxnSp>
        <p:nvCxnSpPr>
          <p:cNvPr id="33" name="直接箭头连接符 32">
            <a:extLst>
              <a:ext uri="{FF2B5EF4-FFF2-40B4-BE49-F238E27FC236}">
                <a16:creationId xmlns:a16="http://schemas.microsoft.com/office/drawing/2014/main" xmlns="" id="{9F2CAF0B-24A4-4947-B8DF-983DE5246B4E}"/>
              </a:ext>
            </a:extLst>
          </p:cNvPr>
          <p:cNvCxnSpPr>
            <a:cxnSpLocks/>
          </p:cNvCxnSpPr>
          <p:nvPr/>
        </p:nvCxnSpPr>
        <p:spPr bwMode="gray">
          <a:xfrm>
            <a:off x="690673" y="4983300"/>
            <a:ext cx="1180733"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a16="http://schemas.microsoft.com/office/drawing/2014/main" xmlns="" id="{A49C9C68-6184-44B4-957A-DC666B8606AF}"/>
              </a:ext>
            </a:extLst>
          </p:cNvPr>
          <p:cNvCxnSpPr>
            <a:cxnSpLocks/>
          </p:cNvCxnSpPr>
          <p:nvPr/>
        </p:nvCxnSpPr>
        <p:spPr bwMode="gray">
          <a:xfrm>
            <a:off x="5158358" y="4983300"/>
            <a:ext cx="306646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C236E624-036A-44EA-A0B3-543B9C63A399}"/>
              </a:ext>
            </a:extLst>
          </p:cNvPr>
          <p:cNvSpPr txBox="1"/>
          <p:nvPr/>
        </p:nvSpPr>
        <p:spPr bwMode="gray">
          <a:xfrm>
            <a:off x="342172" y="4499828"/>
            <a:ext cx="1363499" cy="48347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sp>
        <p:nvSpPr>
          <p:cNvPr id="38" name="文本框 37">
            <a:extLst>
              <a:ext uri="{FF2B5EF4-FFF2-40B4-BE49-F238E27FC236}">
                <a16:creationId xmlns:a16="http://schemas.microsoft.com/office/drawing/2014/main" xmlns="" id="{862CEDB3-9228-4E84-965A-10B63EDB98C1}"/>
              </a:ext>
            </a:extLst>
          </p:cNvPr>
          <p:cNvSpPr txBox="1"/>
          <p:nvPr/>
        </p:nvSpPr>
        <p:spPr bwMode="gray">
          <a:xfrm>
            <a:off x="7265030" y="4522398"/>
            <a:ext cx="1342985" cy="28421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cxnSp>
        <p:nvCxnSpPr>
          <p:cNvPr id="40" name="直接箭头连接符 39">
            <a:extLst>
              <a:ext uri="{FF2B5EF4-FFF2-40B4-BE49-F238E27FC236}">
                <a16:creationId xmlns:a16="http://schemas.microsoft.com/office/drawing/2014/main" xmlns="" id="{8BED7FE3-12FB-48F5-A675-862F96443F92}"/>
              </a:ext>
            </a:extLst>
          </p:cNvPr>
          <p:cNvCxnSpPr>
            <a:cxnSpLocks/>
          </p:cNvCxnSpPr>
          <p:nvPr/>
        </p:nvCxnSpPr>
        <p:spPr bwMode="gray">
          <a:xfrm>
            <a:off x="690673" y="4029301"/>
            <a:ext cx="1022042"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xmlns="" id="{E87053B6-7280-432D-A73C-8EB244F523F7}"/>
              </a:ext>
            </a:extLst>
          </p:cNvPr>
          <p:cNvCxnSpPr>
            <a:cxnSpLocks/>
          </p:cNvCxnSpPr>
          <p:nvPr/>
        </p:nvCxnSpPr>
        <p:spPr bwMode="gray">
          <a:xfrm>
            <a:off x="7287227" y="4029301"/>
            <a:ext cx="937597"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xmlns="" id="{067BC37D-44C0-4143-BD41-91EB3D6BDD26}"/>
              </a:ext>
            </a:extLst>
          </p:cNvPr>
          <p:cNvSpPr txBox="1"/>
          <p:nvPr/>
        </p:nvSpPr>
        <p:spPr bwMode="gray">
          <a:xfrm>
            <a:off x="367573" y="3545829"/>
            <a:ext cx="1259398" cy="483471"/>
          </a:xfrm>
          <a:prstGeom prst="rect">
            <a:avLst/>
          </a:prstGeom>
          <a:noFill/>
        </p:spPr>
        <p:txBody>
          <a:bodyPr wrap="square" rtlCol="0">
            <a:noAutofit/>
          </a:bodyPr>
          <a:lstStyle/>
          <a:p>
            <a:pPr algn="ctr" fontAlgn="ctr"/>
            <a:r>
              <a:rPr lang="en-US" sz="1200" dirty="0">
                <a:latin typeface="Huawei Sans" panose="020C0503030203020204" pitchFamily="34" charset="0"/>
              </a:rPr>
              <a:t>LSP establishment</a:t>
            </a:r>
          </a:p>
        </p:txBody>
      </p:sp>
      <p:sp>
        <p:nvSpPr>
          <p:cNvPr id="43" name="文本框 42">
            <a:extLst>
              <a:ext uri="{FF2B5EF4-FFF2-40B4-BE49-F238E27FC236}">
                <a16:creationId xmlns:a16="http://schemas.microsoft.com/office/drawing/2014/main" xmlns="" id="{96D85B4D-9B9E-46CB-869B-767B88281810}"/>
              </a:ext>
            </a:extLst>
          </p:cNvPr>
          <p:cNvSpPr txBox="1"/>
          <p:nvPr/>
        </p:nvSpPr>
        <p:spPr bwMode="gray">
          <a:xfrm>
            <a:off x="7277223" y="3568400"/>
            <a:ext cx="1240450" cy="284212"/>
          </a:xfrm>
          <a:prstGeom prst="rect">
            <a:avLst/>
          </a:prstGeom>
          <a:noFill/>
        </p:spPr>
        <p:txBody>
          <a:bodyPr wrap="square" rtlCol="0">
            <a:noAutofit/>
          </a:bodyPr>
          <a:lstStyle/>
          <a:p>
            <a:pPr algn="ctr" fontAlgn="ctr"/>
            <a:r>
              <a:rPr lang="en-US" sz="1200" dirty="0">
                <a:latin typeface="Huawei Sans" panose="020C0503030203020204" pitchFamily="34" charset="0"/>
              </a:rPr>
              <a:t>LSP establishment</a:t>
            </a:r>
          </a:p>
        </p:txBody>
      </p:sp>
      <p:cxnSp>
        <p:nvCxnSpPr>
          <p:cNvPr id="71" name="直接箭头连接符 70">
            <a:extLst>
              <a:ext uri="{FF2B5EF4-FFF2-40B4-BE49-F238E27FC236}">
                <a16:creationId xmlns:a16="http://schemas.microsoft.com/office/drawing/2014/main" xmlns="" id="{6D0AA21D-626A-43CB-A488-A9BC62C41B9A}"/>
              </a:ext>
            </a:extLst>
          </p:cNvPr>
          <p:cNvCxnSpPr>
            <a:cxnSpLocks/>
            <a:stCxn id="12" idx="2"/>
          </p:cNvCxnSpPr>
          <p:nvPr/>
        </p:nvCxnSpPr>
        <p:spPr bwMode="gray">
          <a:xfrm>
            <a:off x="2608343" y="4281498"/>
            <a:ext cx="0" cy="463374"/>
          </a:xfrm>
          <a:prstGeom prst="straightConnector1">
            <a:avLst/>
          </a:prstGeom>
          <a:ln w="127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a16="http://schemas.microsoft.com/office/drawing/2014/main" xmlns="" id="{F639240A-5053-4522-99ED-6ED2DB2A230D}"/>
              </a:ext>
            </a:extLst>
          </p:cNvPr>
          <p:cNvCxnSpPr>
            <a:cxnSpLocks/>
            <a:stCxn id="16" idx="2"/>
          </p:cNvCxnSpPr>
          <p:nvPr/>
        </p:nvCxnSpPr>
        <p:spPr bwMode="gray">
          <a:xfrm>
            <a:off x="4525295" y="4281498"/>
            <a:ext cx="0" cy="450582"/>
          </a:xfrm>
          <a:prstGeom prst="straightConnector1">
            <a:avLst/>
          </a:prstGeom>
          <a:ln w="127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xmlns="" id="{0601A274-AAD4-43FA-A7D5-D776A1DC403C}"/>
              </a:ext>
            </a:extLst>
          </p:cNvPr>
          <p:cNvSpPr txBox="1"/>
          <p:nvPr/>
        </p:nvSpPr>
        <p:spPr bwMode="gray">
          <a:xfrm>
            <a:off x="8457386" y="2541622"/>
            <a:ext cx="3291702" cy="3450823"/>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342900" indent="-342900">
              <a:buSzPct val="100000"/>
              <a:buFont typeface="+mj-lt"/>
              <a:buAutoNum type="arabicPeriod"/>
            </a:pPr>
            <a:r>
              <a:rPr lang="en-US" sz="1400" dirty="0">
                <a:latin typeface="Huawei Sans" panose="020C0503030203020204" pitchFamily="34" charset="0"/>
              </a:rPr>
              <a:t>The extended IS-IS/OSPF carries TE information, advertises IGP and TE information in the domain, and generates a TEDB.</a:t>
            </a:r>
          </a:p>
          <a:p>
            <a:pPr marL="342900" indent="-342900">
              <a:buSzPct val="100000"/>
              <a:buFont typeface="+mj-lt"/>
              <a:buAutoNum type="arabicPeriod"/>
            </a:pPr>
            <a:r>
              <a:rPr lang="en-US" sz="1400" dirty="0">
                <a:latin typeface="Huawei Sans" panose="020C0503030203020204" pitchFamily="34" charset="0"/>
              </a:rPr>
              <a:t>The CSPF algorithm is used to compute a path that meets constraints based on the TEDB.</a:t>
            </a:r>
          </a:p>
          <a:p>
            <a:pPr marL="342900" indent="-342900">
              <a:buSzPct val="100000"/>
              <a:buFont typeface="+mj-lt"/>
              <a:buAutoNum type="arabicPeriod"/>
            </a:pPr>
            <a:r>
              <a:rPr lang="en-US" sz="1400" dirty="0">
                <a:latin typeface="Huawei Sans" panose="020C0503030203020204" pitchFamily="34" charset="0"/>
              </a:rPr>
              <a:t>RSVP-TE is used to establish LSPs.</a:t>
            </a:r>
          </a:p>
          <a:p>
            <a:pPr marL="342900" indent="-342900">
              <a:buSzPct val="100000"/>
              <a:buFont typeface="+mj-lt"/>
              <a:buAutoNum type="arabicPeriod"/>
            </a:pPr>
            <a:r>
              <a:rPr lang="en-US" sz="1400" dirty="0">
                <a:latin typeface="Huawei Sans" panose="020C0503030203020204" pitchFamily="34" charset="0"/>
              </a:rPr>
              <a:t>Data is forwarded based on MPLS labels.</a:t>
            </a:r>
          </a:p>
        </p:txBody>
      </p:sp>
      <p:sp>
        <p:nvSpPr>
          <p:cNvPr id="35"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6"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4"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5"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152794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a:extLst>
              <a:ext uri="{FF2B5EF4-FFF2-40B4-BE49-F238E27FC236}">
                <a16:creationId xmlns:a16="http://schemas.microsoft.com/office/drawing/2014/main" xmlns="" id="{D025F4D2-EBE9-4503-A492-0F25AB0AA0C1}"/>
              </a:ext>
            </a:extLst>
          </p:cNvPr>
          <p:cNvCxnSpPr/>
          <p:nvPr/>
        </p:nvCxnSpPr>
        <p:spPr bwMode="gray">
          <a:xfrm>
            <a:off x="3271566" y="4566375"/>
            <a:ext cx="2303171" cy="967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C61306E6-D28B-4A94-B231-489D2FF63788}"/>
              </a:ext>
            </a:extLst>
          </p:cNvPr>
          <p:cNvCxnSpPr>
            <a:cxnSpLocks/>
            <a:stCxn id="46" idx="3"/>
            <a:endCxn id="52" idx="1"/>
          </p:cNvCxnSpPr>
          <p:nvPr/>
        </p:nvCxnSpPr>
        <p:spPr bwMode="gray">
          <a:xfrm>
            <a:off x="3271566" y="3177564"/>
            <a:ext cx="2303171" cy="219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55B3293D-831E-4CE3-83CC-3387C0C7AC36}"/>
              </a:ext>
            </a:extLst>
          </p:cNvPr>
          <p:cNvSpPr>
            <a:spLocks noGrp="1"/>
          </p:cNvSpPr>
          <p:nvPr>
            <p:ph type="title"/>
          </p:nvPr>
        </p:nvSpPr>
        <p:spPr bwMode="gray"/>
        <p:txBody>
          <a:bodyPr/>
          <a:lstStyle/>
          <a:p>
            <a:r>
              <a:rPr lang="en-US" smtClean="0"/>
              <a:t>Centralized SR-MPLS TE Architecture</a:t>
            </a:r>
            <a:endParaRPr lang="en-US" dirty="0"/>
          </a:p>
        </p:txBody>
      </p:sp>
      <p:sp>
        <p:nvSpPr>
          <p:cNvPr id="3" name="文本占位符 2"/>
          <p:cNvSpPr>
            <a:spLocks noGrp="1"/>
          </p:cNvSpPr>
          <p:nvPr>
            <p:ph type="body" sz="quarter" idx="10"/>
          </p:nvPr>
        </p:nvSpPr>
        <p:spPr bwMode="gray"/>
        <p:txBody>
          <a:bodyPr/>
          <a:lstStyle/>
          <a:p>
            <a:pPr>
              <a:lnSpc>
                <a:spcPct val="100000"/>
              </a:lnSpc>
            </a:pPr>
            <a:r>
              <a:rPr lang="en-US" altLang="zh-CN" sz="1600" dirty="0" smtClean="0"/>
              <a:t>Segment Routing-MPLS Traffic Engineering (SR-MPLS TE) is a new TE tunneling technology that uses SR as the control protocol. SR-MPLS TE supports the centralized architecture, in which the controller collects global network topology and TE information, computes paths in a centralized manner, and delivers path computation results to network devices.</a:t>
            </a:r>
          </a:p>
          <a:p>
            <a:pPr>
              <a:lnSpc>
                <a:spcPct val="100000"/>
              </a:lnSpc>
            </a:pPr>
            <a:r>
              <a:rPr lang="en-US" altLang="zh-CN" sz="1600" dirty="0" smtClean="0"/>
              <a:t>SR-MPLS TE also supports manual configuration.</a:t>
            </a:r>
            <a:endParaRPr lang="en-US" altLang="zh-CN" sz="1600" dirty="0"/>
          </a:p>
        </p:txBody>
      </p:sp>
      <p:sp>
        <p:nvSpPr>
          <p:cNvPr id="5" name="矩形 4">
            <a:extLst>
              <a:ext uri="{FF2B5EF4-FFF2-40B4-BE49-F238E27FC236}">
                <a16:creationId xmlns:a16="http://schemas.microsoft.com/office/drawing/2014/main" xmlns="" id="{235DE2D3-07D0-4337-B6E1-6D5566B9093D}"/>
              </a:ext>
            </a:extLst>
          </p:cNvPr>
          <p:cNvSpPr/>
          <p:nvPr/>
        </p:nvSpPr>
        <p:spPr bwMode="gray">
          <a:xfrm>
            <a:off x="1620662" y="3890142"/>
            <a:ext cx="5737663" cy="2198035"/>
          </a:xfrm>
          <a:prstGeom prst="roundRect">
            <a:avLst>
              <a:gd name="adj" fmla="val 4967"/>
            </a:avLst>
          </a:pr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6" name="文本框 5">
            <a:extLst>
              <a:ext uri="{FF2B5EF4-FFF2-40B4-BE49-F238E27FC236}">
                <a16:creationId xmlns:a16="http://schemas.microsoft.com/office/drawing/2014/main" xmlns="" id="{D9AADB87-A096-4454-9A10-1A79484186D5}"/>
              </a:ext>
            </a:extLst>
          </p:cNvPr>
          <p:cNvSpPr txBox="1"/>
          <p:nvPr/>
        </p:nvSpPr>
        <p:spPr bwMode="gray">
          <a:xfrm>
            <a:off x="3768153" y="3913309"/>
            <a:ext cx="1349239" cy="307777"/>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rPr>
              <a:t>Network device</a:t>
            </a:r>
          </a:p>
        </p:txBody>
      </p:sp>
      <p:sp>
        <p:nvSpPr>
          <p:cNvPr id="7" name="矩形 6">
            <a:extLst>
              <a:ext uri="{FF2B5EF4-FFF2-40B4-BE49-F238E27FC236}">
                <a16:creationId xmlns:a16="http://schemas.microsoft.com/office/drawing/2014/main" xmlns="" id="{32E2F727-3D41-4068-8D58-C36B924570FA}"/>
              </a:ext>
            </a:extLst>
          </p:cNvPr>
          <p:cNvSpPr/>
          <p:nvPr/>
        </p:nvSpPr>
        <p:spPr bwMode="gray">
          <a:xfrm>
            <a:off x="1842895" y="5637976"/>
            <a:ext cx="5337862" cy="326511"/>
          </a:xfrm>
          <a:prstGeom prst="rect">
            <a:avLst/>
          </a:prstGeom>
          <a:solidFill>
            <a:schemeClr val="bg1">
              <a:lumMod val="95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8" name="文本框 7">
            <a:extLst>
              <a:ext uri="{FF2B5EF4-FFF2-40B4-BE49-F238E27FC236}">
                <a16:creationId xmlns:a16="http://schemas.microsoft.com/office/drawing/2014/main" xmlns="" id="{D6A7033F-2776-47D2-9A26-AD7BB4D222FC}"/>
              </a:ext>
            </a:extLst>
          </p:cNvPr>
          <p:cNvSpPr txBox="1"/>
          <p:nvPr/>
        </p:nvSpPr>
        <p:spPr bwMode="gray">
          <a:xfrm>
            <a:off x="3042831" y="5658547"/>
            <a:ext cx="3035071" cy="307777"/>
          </a:xfrm>
          <a:prstGeom prst="rect">
            <a:avLst/>
          </a:prstGeom>
          <a:noFill/>
        </p:spPr>
        <p:txBody>
          <a:bodyPr wrap="square" rtlCol="0">
            <a:noAutofit/>
          </a:bodyPr>
          <a:lstStyle/>
          <a:p>
            <a:pPr algn="ctr" fontAlgn="ctr"/>
            <a:r>
              <a:rPr lang="en-US" sz="1200" dirty="0">
                <a:latin typeface="Huawei Sans" panose="020C0503030203020204" pitchFamily="34" charset="0"/>
              </a:rPr>
              <a:t>4. Packet forwarding component</a:t>
            </a:r>
          </a:p>
        </p:txBody>
      </p:sp>
      <p:sp>
        <p:nvSpPr>
          <p:cNvPr id="9" name="矩形 8">
            <a:extLst>
              <a:ext uri="{FF2B5EF4-FFF2-40B4-BE49-F238E27FC236}">
                <a16:creationId xmlns:a16="http://schemas.microsoft.com/office/drawing/2014/main" xmlns="" id="{C28FC726-6276-4EBB-BBA7-F130A76E5DB8}"/>
              </a:ext>
            </a:extLst>
          </p:cNvPr>
          <p:cNvSpPr/>
          <p:nvPr/>
        </p:nvSpPr>
        <p:spPr bwMode="gray">
          <a:xfrm>
            <a:off x="2917864" y="5077720"/>
            <a:ext cx="3285006" cy="451456"/>
          </a:xfrm>
          <a:prstGeom prst="rect">
            <a:avLst/>
          </a:prstGeom>
          <a:solidFill>
            <a:srgbClr val="92D050"/>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0" name="文本框 9">
            <a:extLst>
              <a:ext uri="{FF2B5EF4-FFF2-40B4-BE49-F238E27FC236}">
                <a16:creationId xmlns:a16="http://schemas.microsoft.com/office/drawing/2014/main" xmlns="" id="{62DEBB5A-0B0A-4C95-A449-C93098DC41A2}"/>
              </a:ext>
            </a:extLst>
          </p:cNvPr>
          <p:cNvSpPr txBox="1"/>
          <p:nvPr/>
        </p:nvSpPr>
        <p:spPr bwMode="gray">
          <a:xfrm>
            <a:off x="3364777" y="5094681"/>
            <a:ext cx="2295821" cy="455066"/>
          </a:xfrm>
          <a:prstGeom prst="rect">
            <a:avLst/>
          </a:prstGeom>
          <a:noFill/>
        </p:spPr>
        <p:txBody>
          <a:bodyPr wrap="square" rtlCol="0">
            <a:noAutofit/>
          </a:bodyPr>
          <a:lstStyle/>
          <a:p>
            <a:pPr algn="ctr" fontAlgn="ctr"/>
            <a:r>
              <a:rPr lang="en-US" sz="1200" dirty="0">
                <a:latin typeface="Huawei Sans" panose="020C0503030203020204" pitchFamily="34" charset="0"/>
              </a:rPr>
              <a:t> Information advertisement component: IS-IS/OSPF</a:t>
            </a:r>
          </a:p>
        </p:txBody>
      </p:sp>
      <p:sp>
        <p:nvSpPr>
          <p:cNvPr id="11" name="矩形 10">
            <a:extLst>
              <a:ext uri="{FF2B5EF4-FFF2-40B4-BE49-F238E27FC236}">
                <a16:creationId xmlns:a16="http://schemas.microsoft.com/office/drawing/2014/main" xmlns="" id="{56C6126C-99C1-4072-B9C7-DC4AFE2E9F5B}"/>
              </a:ext>
            </a:extLst>
          </p:cNvPr>
          <p:cNvSpPr/>
          <p:nvPr/>
        </p:nvSpPr>
        <p:spPr bwMode="gray">
          <a:xfrm>
            <a:off x="1832582" y="4215879"/>
            <a:ext cx="1438984" cy="650153"/>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3" name="文本框 12">
            <a:extLst>
              <a:ext uri="{FF2B5EF4-FFF2-40B4-BE49-F238E27FC236}">
                <a16:creationId xmlns:a16="http://schemas.microsoft.com/office/drawing/2014/main" xmlns="" id="{C15CF812-262E-44F1-97E3-22CB9FE4D770}"/>
              </a:ext>
            </a:extLst>
          </p:cNvPr>
          <p:cNvSpPr txBox="1"/>
          <p:nvPr/>
        </p:nvSpPr>
        <p:spPr bwMode="gray">
          <a:xfrm>
            <a:off x="2001180" y="4322388"/>
            <a:ext cx="1056170" cy="307777"/>
          </a:xfrm>
          <a:prstGeom prst="rect">
            <a:avLst/>
          </a:prstGeom>
          <a:noFill/>
        </p:spPr>
        <p:txBody>
          <a:bodyPr wrap="square" rtlCol="0">
            <a:noAutofit/>
          </a:bodyPr>
          <a:lstStyle/>
          <a:p>
            <a:pPr algn="ctr" fontAlgn="ctr"/>
            <a:r>
              <a:rPr lang="en-US" sz="1200" dirty="0">
                <a:latin typeface="Huawei Sans" panose="020C0503030203020204" pitchFamily="34" charset="0"/>
              </a:rPr>
              <a:t>Signaling component</a:t>
            </a:r>
          </a:p>
        </p:txBody>
      </p:sp>
      <p:sp>
        <p:nvSpPr>
          <p:cNvPr id="15" name="矩形 14">
            <a:extLst>
              <a:ext uri="{FF2B5EF4-FFF2-40B4-BE49-F238E27FC236}">
                <a16:creationId xmlns:a16="http://schemas.microsoft.com/office/drawing/2014/main" xmlns="" id="{CF63DE71-6662-442A-9E51-539CF535FB8F}"/>
              </a:ext>
            </a:extLst>
          </p:cNvPr>
          <p:cNvSpPr/>
          <p:nvPr/>
        </p:nvSpPr>
        <p:spPr bwMode="gray">
          <a:xfrm>
            <a:off x="3547873" y="4215878"/>
            <a:ext cx="1755326" cy="637961"/>
          </a:xfrm>
          <a:prstGeom prst="rect">
            <a:avLst/>
          </a:prstGeom>
          <a:solidFill>
            <a:schemeClr val="accent2">
              <a:lumMod val="40000"/>
              <a:lumOff val="6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6" name="矩形 15">
            <a:extLst>
              <a:ext uri="{FF2B5EF4-FFF2-40B4-BE49-F238E27FC236}">
                <a16:creationId xmlns:a16="http://schemas.microsoft.com/office/drawing/2014/main" xmlns="" id="{E4D6F3BC-22B8-4292-9B27-4CB06D169F99}"/>
              </a:ext>
            </a:extLst>
          </p:cNvPr>
          <p:cNvSpPr/>
          <p:nvPr/>
        </p:nvSpPr>
        <p:spPr bwMode="gray">
          <a:xfrm>
            <a:off x="3721204" y="4359581"/>
            <a:ext cx="1457769" cy="384604"/>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18" name="文本框 17">
            <a:extLst>
              <a:ext uri="{FF2B5EF4-FFF2-40B4-BE49-F238E27FC236}">
                <a16:creationId xmlns:a16="http://schemas.microsoft.com/office/drawing/2014/main" xmlns="" id="{BEE5D78A-03F7-4BBF-B245-D037776BA65E}"/>
              </a:ext>
            </a:extLst>
          </p:cNvPr>
          <p:cNvSpPr txBox="1"/>
          <p:nvPr/>
        </p:nvSpPr>
        <p:spPr bwMode="gray">
          <a:xfrm>
            <a:off x="3768153" y="4329886"/>
            <a:ext cx="1338476" cy="307777"/>
          </a:xfrm>
          <a:prstGeom prst="rect">
            <a:avLst/>
          </a:prstGeom>
          <a:noFill/>
        </p:spPr>
        <p:txBody>
          <a:bodyPr wrap="square" rtlCol="0">
            <a:noAutofit/>
          </a:bodyPr>
          <a:lstStyle/>
          <a:p>
            <a:pPr algn="ctr" fontAlgn="ctr"/>
            <a:r>
              <a:rPr lang="en-US" sz="1200" dirty="0">
                <a:latin typeface="Huawei Sans" panose="020C0503030203020204" pitchFamily="34" charset="0"/>
              </a:rPr>
              <a:t>Local TE database</a:t>
            </a:r>
          </a:p>
        </p:txBody>
      </p:sp>
      <p:sp>
        <p:nvSpPr>
          <p:cNvPr id="19" name="矩形 18">
            <a:extLst>
              <a:ext uri="{FF2B5EF4-FFF2-40B4-BE49-F238E27FC236}">
                <a16:creationId xmlns:a16="http://schemas.microsoft.com/office/drawing/2014/main" xmlns="" id="{B2E0607A-AB81-4ACF-B377-FC3C2F0EA038}"/>
              </a:ext>
            </a:extLst>
          </p:cNvPr>
          <p:cNvSpPr/>
          <p:nvPr/>
        </p:nvSpPr>
        <p:spPr bwMode="gray">
          <a:xfrm>
            <a:off x="5574737" y="4286562"/>
            <a:ext cx="1653580" cy="510664"/>
          </a:xfrm>
          <a:prstGeom prst="rect">
            <a:avLst/>
          </a:prstGeom>
          <a:solidFill>
            <a:schemeClr val="accent4">
              <a:lumMod val="60000"/>
              <a:lumOff val="4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20" name="文本框 19">
            <a:extLst>
              <a:ext uri="{FF2B5EF4-FFF2-40B4-BE49-F238E27FC236}">
                <a16:creationId xmlns:a16="http://schemas.microsoft.com/office/drawing/2014/main" xmlns="" id="{0FEDA4E3-22DF-45DA-B409-773FF279812C}"/>
              </a:ext>
            </a:extLst>
          </p:cNvPr>
          <p:cNvSpPr txBox="1"/>
          <p:nvPr/>
        </p:nvSpPr>
        <p:spPr bwMode="gray">
          <a:xfrm>
            <a:off x="5476530" y="4321825"/>
            <a:ext cx="1838869" cy="457944"/>
          </a:xfrm>
          <a:prstGeom prst="rect">
            <a:avLst/>
          </a:prstGeom>
          <a:noFill/>
        </p:spPr>
        <p:txBody>
          <a:bodyPr wrap="square" rtlCol="0">
            <a:noAutofit/>
          </a:bodyPr>
          <a:lstStyle/>
          <a:p>
            <a:pPr algn="ctr" fontAlgn="ctr"/>
            <a:r>
              <a:rPr lang="en-US" sz="1200" dirty="0">
                <a:latin typeface="Huawei Sans" panose="020C0503030203020204" pitchFamily="34" charset="0"/>
              </a:rPr>
              <a:t>Information reporting component</a:t>
            </a:r>
          </a:p>
        </p:txBody>
      </p:sp>
      <p:cxnSp>
        <p:nvCxnSpPr>
          <p:cNvPr id="22" name="直接箭头连接符 21">
            <a:extLst>
              <a:ext uri="{FF2B5EF4-FFF2-40B4-BE49-F238E27FC236}">
                <a16:creationId xmlns:a16="http://schemas.microsoft.com/office/drawing/2014/main" xmlns="" id="{0EE01B8E-CA69-4842-9DD6-CAFF112AADC8}"/>
              </a:ext>
            </a:extLst>
          </p:cNvPr>
          <p:cNvCxnSpPr>
            <a:cxnSpLocks/>
            <a:endCxn id="7" idx="1"/>
          </p:cNvCxnSpPr>
          <p:nvPr/>
        </p:nvCxnSpPr>
        <p:spPr bwMode="gray">
          <a:xfrm flipV="1">
            <a:off x="761771" y="5801232"/>
            <a:ext cx="1081124" cy="161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xmlns="" id="{E207EB95-2236-4011-B381-E4DF971E30E0}"/>
              </a:ext>
            </a:extLst>
          </p:cNvPr>
          <p:cNvCxnSpPr>
            <a:cxnSpLocks/>
          </p:cNvCxnSpPr>
          <p:nvPr/>
        </p:nvCxnSpPr>
        <p:spPr bwMode="gray">
          <a:xfrm>
            <a:off x="7180757" y="5827128"/>
            <a:ext cx="111516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xmlns="" id="{806959C3-975C-4126-BF82-AC0EEFB5FE14}"/>
              </a:ext>
            </a:extLst>
          </p:cNvPr>
          <p:cNvSpPr txBox="1"/>
          <p:nvPr/>
        </p:nvSpPr>
        <p:spPr bwMode="gray">
          <a:xfrm>
            <a:off x="7358325" y="5495870"/>
            <a:ext cx="1213982" cy="284212"/>
          </a:xfrm>
          <a:prstGeom prst="rect">
            <a:avLst/>
          </a:prstGeom>
          <a:noFill/>
        </p:spPr>
        <p:txBody>
          <a:bodyPr wrap="square" rtlCol="0">
            <a:noAutofit/>
          </a:bodyPr>
          <a:lstStyle/>
          <a:p>
            <a:pPr algn="ctr" fontAlgn="ctr"/>
            <a:r>
              <a:rPr lang="en-US" sz="1200" dirty="0">
                <a:latin typeface="Huawei Sans" panose="020C0503030203020204" pitchFamily="34" charset="0"/>
              </a:rPr>
              <a:t>Packet leaving</a:t>
            </a:r>
          </a:p>
        </p:txBody>
      </p:sp>
      <p:sp>
        <p:nvSpPr>
          <p:cNvPr id="27" name="文本框 26">
            <a:extLst>
              <a:ext uri="{FF2B5EF4-FFF2-40B4-BE49-F238E27FC236}">
                <a16:creationId xmlns:a16="http://schemas.microsoft.com/office/drawing/2014/main" xmlns="" id="{69D47443-3F57-432A-937F-4F25C79C2D7D}"/>
              </a:ext>
            </a:extLst>
          </p:cNvPr>
          <p:cNvSpPr txBox="1"/>
          <p:nvPr/>
        </p:nvSpPr>
        <p:spPr bwMode="gray">
          <a:xfrm>
            <a:off x="714106" y="5353764"/>
            <a:ext cx="821800" cy="284212"/>
          </a:xfrm>
          <a:prstGeom prst="rect">
            <a:avLst/>
          </a:prstGeom>
          <a:noFill/>
        </p:spPr>
        <p:txBody>
          <a:bodyPr wrap="square" rtlCol="0">
            <a:noAutofit/>
          </a:bodyPr>
          <a:lstStyle/>
          <a:p>
            <a:pPr algn="ctr" fontAlgn="ctr"/>
            <a:r>
              <a:rPr lang="en-US" sz="1200" dirty="0">
                <a:latin typeface="Huawei Sans" panose="020C0503030203020204" pitchFamily="34" charset="0"/>
              </a:rPr>
              <a:t>Packet entering</a:t>
            </a:r>
          </a:p>
        </p:txBody>
      </p:sp>
      <p:cxnSp>
        <p:nvCxnSpPr>
          <p:cNvPr id="33" name="直接箭头连接符 32">
            <a:extLst>
              <a:ext uri="{FF2B5EF4-FFF2-40B4-BE49-F238E27FC236}">
                <a16:creationId xmlns:a16="http://schemas.microsoft.com/office/drawing/2014/main" xmlns="" id="{9F2CAF0B-24A4-4947-B8DF-983DE5246B4E}"/>
              </a:ext>
            </a:extLst>
          </p:cNvPr>
          <p:cNvCxnSpPr>
            <a:cxnSpLocks/>
            <a:endCxn id="9" idx="1"/>
          </p:cNvCxnSpPr>
          <p:nvPr/>
        </p:nvCxnSpPr>
        <p:spPr bwMode="gray">
          <a:xfrm>
            <a:off x="761771" y="5303448"/>
            <a:ext cx="2156093"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箭头连接符 33">
            <a:extLst>
              <a:ext uri="{FF2B5EF4-FFF2-40B4-BE49-F238E27FC236}">
                <a16:creationId xmlns:a16="http://schemas.microsoft.com/office/drawing/2014/main" xmlns="" id="{A49C9C68-6184-44B4-957A-DC666B8606AF}"/>
              </a:ext>
            </a:extLst>
          </p:cNvPr>
          <p:cNvCxnSpPr>
            <a:cxnSpLocks/>
            <a:stCxn id="9" idx="3"/>
          </p:cNvCxnSpPr>
          <p:nvPr/>
        </p:nvCxnSpPr>
        <p:spPr bwMode="gray">
          <a:xfrm>
            <a:off x="6202870" y="5303448"/>
            <a:ext cx="2093052"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C236E624-036A-44EA-A0B3-543B9C63A399}"/>
              </a:ext>
            </a:extLst>
          </p:cNvPr>
          <p:cNvSpPr txBox="1"/>
          <p:nvPr/>
        </p:nvSpPr>
        <p:spPr bwMode="gray">
          <a:xfrm>
            <a:off x="415045" y="4821351"/>
            <a:ext cx="1244206" cy="28421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sp>
        <p:nvSpPr>
          <p:cNvPr id="38" name="文本框 37">
            <a:extLst>
              <a:ext uri="{FF2B5EF4-FFF2-40B4-BE49-F238E27FC236}">
                <a16:creationId xmlns:a16="http://schemas.microsoft.com/office/drawing/2014/main" xmlns="" id="{862CEDB3-9228-4E84-965A-10B63EDB98C1}"/>
              </a:ext>
            </a:extLst>
          </p:cNvPr>
          <p:cNvSpPr txBox="1"/>
          <p:nvPr/>
        </p:nvSpPr>
        <p:spPr bwMode="gray">
          <a:xfrm>
            <a:off x="7336129" y="4821351"/>
            <a:ext cx="1213982" cy="284212"/>
          </a:xfrm>
          <a:prstGeom prst="rect">
            <a:avLst/>
          </a:prstGeom>
          <a:noFill/>
        </p:spPr>
        <p:txBody>
          <a:bodyPr wrap="square" rtlCol="0">
            <a:noAutofit/>
          </a:bodyPr>
          <a:lstStyle/>
          <a:p>
            <a:pPr algn="ctr" fontAlgn="ctr"/>
            <a:r>
              <a:rPr lang="en-US" sz="1200" dirty="0">
                <a:latin typeface="Huawei Sans" panose="020C0503030203020204" pitchFamily="34" charset="0"/>
              </a:rPr>
              <a:t>Information advertisement</a:t>
            </a:r>
          </a:p>
        </p:txBody>
      </p:sp>
      <p:cxnSp>
        <p:nvCxnSpPr>
          <p:cNvPr id="72" name="直接箭头连接符 71">
            <a:extLst>
              <a:ext uri="{FF2B5EF4-FFF2-40B4-BE49-F238E27FC236}">
                <a16:creationId xmlns:a16="http://schemas.microsoft.com/office/drawing/2014/main" xmlns="" id="{F639240A-5053-4522-99ED-6ED2DB2A230D}"/>
              </a:ext>
            </a:extLst>
          </p:cNvPr>
          <p:cNvCxnSpPr>
            <a:cxnSpLocks/>
          </p:cNvCxnSpPr>
          <p:nvPr/>
        </p:nvCxnSpPr>
        <p:spPr bwMode="gray">
          <a:xfrm>
            <a:off x="4450089" y="4796718"/>
            <a:ext cx="0" cy="292594"/>
          </a:xfrm>
          <a:prstGeom prst="straightConnector1">
            <a:avLst/>
          </a:prstGeom>
          <a:ln w="12700">
            <a:solidFill>
              <a:schemeClr val="accent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xmlns="" id="{1365DBE9-AFC1-4623-8602-D8D58D9B3206}"/>
              </a:ext>
            </a:extLst>
          </p:cNvPr>
          <p:cNvSpPr/>
          <p:nvPr/>
        </p:nvSpPr>
        <p:spPr bwMode="gray">
          <a:xfrm>
            <a:off x="1620662" y="2612349"/>
            <a:ext cx="5737663" cy="1152478"/>
          </a:xfrm>
          <a:prstGeom prst="roundRect">
            <a:avLst>
              <a:gd name="adj" fmla="val 7576"/>
            </a:avLst>
          </a:prstGeom>
          <a:noFill/>
          <a:ln w="1905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45" name="文本框 44">
            <a:extLst>
              <a:ext uri="{FF2B5EF4-FFF2-40B4-BE49-F238E27FC236}">
                <a16:creationId xmlns:a16="http://schemas.microsoft.com/office/drawing/2014/main" xmlns="" id="{995EEFCB-C665-43FE-ABAF-C7F1CABB454F}"/>
              </a:ext>
            </a:extLst>
          </p:cNvPr>
          <p:cNvSpPr txBox="1"/>
          <p:nvPr/>
        </p:nvSpPr>
        <p:spPr bwMode="gray">
          <a:xfrm>
            <a:off x="1473277" y="3482949"/>
            <a:ext cx="1103068" cy="307777"/>
          </a:xfrm>
          <a:prstGeom prst="rect">
            <a:avLst/>
          </a:prstGeom>
          <a:noFill/>
        </p:spPr>
        <p:txBody>
          <a:bodyPr wrap="square" rtlCol="0">
            <a:noAutofit/>
          </a:bodyPr>
          <a:lstStyle/>
          <a:p>
            <a:pPr algn="ctr" fontAlgn="ctr"/>
            <a:r>
              <a:rPr lang="en-US" sz="1200" b="1" dirty="0">
                <a:solidFill>
                  <a:srgbClr val="ED6D00"/>
                </a:solidFill>
                <a:latin typeface="Huawei Sans" panose="020C0503030203020204" pitchFamily="34" charset="0"/>
              </a:rPr>
              <a:t>Controller</a:t>
            </a:r>
          </a:p>
        </p:txBody>
      </p:sp>
      <p:sp>
        <p:nvSpPr>
          <p:cNvPr id="46" name="矩形 45">
            <a:extLst>
              <a:ext uri="{FF2B5EF4-FFF2-40B4-BE49-F238E27FC236}">
                <a16:creationId xmlns:a16="http://schemas.microsoft.com/office/drawing/2014/main" xmlns="" id="{6AC9A696-CC7E-491B-B544-52519BF5BBBC}"/>
              </a:ext>
            </a:extLst>
          </p:cNvPr>
          <p:cNvSpPr/>
          <p:nvPr/>
        </p:nvSpPr>
        <p:spPr bwMode="gray">
          <a:xfrm>
            <a:off x="1832582" y="2852487"/>
            <a:ext cx="1438984" cy="650153"/>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47" name="文本框 46">
            <a:extLst>
              <a:ext uri="{FF2B5EF4-FFF2-40B4-BE49-F238E27FC236}">
                <a16:creationId xmlns:a16="http://schemas.microsoft.com/office/drawing/2014/main" xmlns="" id="{EF5A8407-4EB6-4226-A2E0-B5681382FE05}"/>
              </a:ext>
            </a:extLst>
          </p:cNvPr>
          <p:cNvSpPr txBox="1"/>
          <p:nvPr/>
        </p:nvSpPr>
        <p:spPr bwMode="gray">
          <a:xfrm>
            <a:off x="1832627" y="2854789"/>
            <a:ext cx="1362874" cy="662748"/>
          </a:xfrm>
          <a:prstGeom prst="rect">
            <a:avLst/>
          </a:prstGeom>
          <a:noFill/>
        </p:spPr>
        <p:txBody>
          <a:bodyPr wrap="square" rtlCol="0">
            <a:noAutofit/>
          </a:bodyPr>
          <a:lstStyle/>
          <a:p>
            <a:pPr algn="ctr" fontAlgn="ctr"/>
            <a:r>
              <a:rPr lang="en-US" sz="1200" dirty="0">
                <a:latin typeface="Huawei Sans" panose="020C0503030203020204" pitchFamily="34" charset="0"/>
              </a:rPr>
              <a:t>3. Signaling component</a:t>
            </a:r>
          </a:p>
          <a:p>
            <a:pPr algn="ctr" fontAlgn="ctr"/>
            <a:r>
              <a:rPr lang="en-US" sz="1200" dirty="0">
                <a:latin typeface="Huawei Sans" panose="020C0503030203020204" pitchFamily="34" charset="0"/>
              </a:rPr>
              <a:t>(PCEP/BGP)</a:t>
            </a:r>
          </a:p>
        </p:txBody>
      </p:sp>
      <p:sp>
        <p:nvSpPr>
          <p:cNvPr id="48" name="矩形 47">
            <a:extLst>
              <a:ext uri="{FF2B5EF4-FFF2-40B4-BE49-F238E27FC236}">
                <a16:creationId xmlns:a16="http://schemas.microsoft.com/office/drawing/2014/main" xmlns="" id="{B58F1BC9-CBA4-421E-9B65-553179CCE821}"/>
              </a:ext>
            </a:extLst>
          </p:cNvPr>
          <p:cNvSpPr/>
          <p:nvPr/>
        </p:nvSpPr>
        <p:spPr bwMode="gray">
          <a:xfrm>
            <a:off x="3478492" y="2652274"/>
            <a:ext cx="1894786" cy="982131"/>
          </a:xfrm>
          <a:prstGeom prst="rect">
            <a:avLst/>
          </a:prstGeom>
          <a:solidFill>
            <a:schemeClr val="accent2">
              <a:lumMod val="40000"/>
              <a:lumOff val="6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49" name="矩形 48">
            <a:extLst>
              <a:ext uri="{FF2B5EF4-FFF2-40B4-BE49-F238E27FC236}">
                <a16:creationId xmlns:a16="http://schemas.microsoft.com/office/drawing/2014/main" xmlns="" id="{CA0ABB88-D64C-4051-B7A9-B4E3456F5961}"/>
              </a:ext>
            </a:extLst>
          </p:cNvPr>
          <p:cNvSpPr/>
          <p:nvPr/>
        </p:nvSpPr>
        <p:spPr bwMode="gray">
          <a:xfrm>
            <a:off x="3721204" y="3113635"/>
            <a:ext cx="1457769" cy="451456"/>
          </a:xfrm>
          <a:prstGeom prst="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50" name="文本框 49">
            <a:extLst>
              <a:ext uri="{FF2B5EF4-FFF2-40B4-BE49-F238E27FC236}">
                <a16:creationId xmlns:a16="http://schemas.microsoft.com/office/drawing/2014/main" xmlns="" id="{D17E5101-F12E-4120-856B-DAA2AAA59037}"/>
              </a:ext>
            </a:extLst>
          </p:cNvPr>
          <p:cNvSpPr txBox="1"/>
          <p:nvPr/>
        </p:nvSpPr>
        <p:spPr bwMode="gray">
          <a:xfrm>
            <a:off x="3399251" y="2612349"/>
            <a:ext cx="2047800" cy="431972"/>
          </a:xfrm>
          <a:prstGeom prst="rect">
            <a:avLst/>
          </a:prstGeom>
          <a:noFill/>
        </p:spPr>
        <p:txBody>
          <a:bodyPr wrap="square" rtlCol="0">
            <a:noAutofit/>
          </a:bodyPr>
          <a:lstStyle/>
          <a:p>
            <a:pPr algn="ctr" fontAlgn="ctr"/>
            <a:r>
              <a:rPr lang="en-US" sz="1200" dirty="0">
                <a:latin typeface="Huawei Sans" panose="020C0503030203020204" pitchFamily="34" charset="0"/>
              </a:rPr>
              <a:t>2. Centralized path computation component</a:t>
            </a:r>
          </a:p>
        </p:txBody>
      </p:sp>
      <p:sp>
        <p:nvSpPr>
          <p:cNvPr id="51" name="文本框 50">
            <a:extLst>
              <a:ext uri="{FF2B5EF4-FFF2-40B4-BE49-F238E27FC236}">
                <a16:creationId xmlns:a16="http://schemas.microsoft.com/office/drawing/2014/main" xmlns="" id="{2785DA53-22C8-4BE9-8613-2A46ABE31C33}"/>
              </a:ext>
            </a:extLst>
          </p:cNvPr>
          <p:cNvSpPr txBox="1"/>
          <p:nvPr/>
        </p:nvSpPr>
        <p:spPr bwMode="gray">
          <a:xfrm>
            <a:off x="3694266" y="3131267"/>
            <a:ext cx="1457769" cy="414723"/>
          </a:xfrm>
          <a:prstGeom prst="rect">
            <a:avLst/>
          </a:prstGeom>
          <a:noFill/>
        </p:spPr>
        <p:txBody>
          <a:bodyPr wrap="square" rtlCol="0">
            <a:noAutofit/>
          </a:bodyPr>
          <a:lstStyle/>
          <a:p>
            <a:pPr algn="ctr" fontAlgn="ctr"/>
            <a:r>
              <a:rPr lang="en-US" sz="1200" dirty="0">
                <a:latin typeface="Huawei Sans" panose="020C0503030203020204" pitchFamily="34" charset="0"/>
              </a:rPr>
              <a:t>Global TE database</a:t>
            </a:r>
          </a:p>
        </p:txBody>
      </p:sp>
      <p:sp>
        <p:nvSpPr>
          <p:cNvPr id="52" name="矩形 51">
            <a:extLst>
              <a:ext uri="{FF2B5EF4-FFF2-40B4-BE49-F238E27FC236}">
                <a16:creationId xmlns:a16="http://schemas.microsoft.com/office/drawing/2014/main" xmlns="" id="{DC7162A5-6188-4281-98F2-7CB8EC19B8A6}"/>
              </a:ext>
            </a:extLst>
          </p:cNvPr>
          <p:cNvSpPr/>
          <p:nvPr/>
        </p:nvSpPr>
        <p:spPr bwMode="gray">
          <a:xfrm>
            <a:off x="5574737" y="2911024"/>
            <a:ext cx="1653580" cy="576994"/>
          </a:xfrm>
          <a:prstGeom prst="rect">
            <a:avLst/>
          </a:prstGeom>
          <a:solidFill>
            <a:schemeClr val="accent4">
              <a:lumMod val="60000"/>
              <a:lumOff val="40000"/>
            </a:schemeClr>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ndParaRPr>
          </a:p>
        </p:txBody>
      </p:sp>
      <p:sp>
        <p:nvSpPr>
          <p:cNvPr id="53" name="文本框 52">
            <a:extLst>
              <a:ext uri="{FF2B5EF4-FFF2-40B4-BE49-F238E27FC236}">
                <a16:creationId xmlns:a16="http://schemas.microsoft.com/office/drawing/2014/main" xmlns="" id="{DD0287E4-C48D-4B47-9F22-491E4B9F7D7B}"/>
              </a:ext>
            </a:extLst>
          </p:cNvPr>
          <p:cNvSpPr txBox="1"/>
          <p:nvPr/>
        </p:nvSpPr>
        <p:spPr bwMode="gray">
          <a:xfrm>
            <a:off x="5493397" y="2876897"/>
            <a:ext cx="1816260" cy="609283"/>
          </a:xfrm>
          <a:prstGeom prst="rect">
            <a:avLst/>
          </a:prstGeom>
          <a:noFill/>
        </p:spPr>
        <p:txBody>
          <a:bodyPr wrap="square" rtlCol="0">
            <a:noAutofit/>
          </a:bodyPr>
          <a:lstStyle/>
          <a:p>
            <a:pPr algn="ctr" fontAlgn="ctr"/>
            <a:r>
              <a:rPr lang="en-US" sz="1200" dirty="0">
                <a:latin typeface="Huawei Sans" panose="020C0503030203020204" pitchFamily="34" charset="0"/>
              </a:rPr>
              <a:t>1. Information collection component</a:t>
            </a:r>
          </a:p>
          <a:p>
            <a:pPr algn="ctr" fontAlgn="ctr"/>
            <a:r>
              <a:rPr lang="en-US" sz="1200" dirty="0" smtClean="0">
                <a:latin typeface="Huawei Sans" panose="020C0503030203020204" pitchFamily="34" charset="0"/>
              </a:rPr>
              <a:t> </a:t>
            </a:r>
            <a:r>
              <a:rPr lang="en-US" sz="1200" dirty="0">
                <a:latin typeface="Huawei Sans" panose="020C0503030203020204" pitchFamily="34" charset="0"/>
              </a:rPr>
              <a:t>(BGP-LS)</a:t>
            </a:r>
          </a:p>
        </p:txBody>
      </p:sp>
      <p:cxnSp>
        <p:nvCxnSpPr>
          <p:cNvPr id="54" name="直接箭头连接符 53">
            <a:extLst>
              <a:ext uri="{FF2B5EF4-FFF2-40B4-BE49-F238E27FC236}">
                <a16:creationId xmlns:a16="http://schemas.microsoft.com/office/drawing/2014/main" xmlns="" id="{C7D96263-ED49-41EB-A4DB-EC844FBD0D3D}"/>
              </a:ext>
            </a:extLst>
          </p:cNvPr>
          <p:cNvCxnSpPr>
            <a:cxnSpLocks/>
            <a:stCxn id="46" idx="2"/>
            <a:endCxn id="11" idx="0"/>
          </p:cNvCxnSpPr>
          <p:nvPr/>
        </p:nvCxnSpPr>
        <p:spPr bwMode="gray">
          <a:xfrm>
            <a:off x="2552074" y="3502640"/>
            <a:ext cx="0" cy="713239"/>
          </a:xfrm>
          <a:prstGeom prst="straightConnector1">
            <a:avLst/>
          </a:prstGeom>
          <a:ln w="1270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a16="http://schemas.microsoft.com/office/drawing/2014/main" xmlns="" id="{F111AEA8-63CE-4514-8977-1D95D5108900}"/>
              </a:ext>
            </a:extLst>
          </p:cNvPr>
          <p:cNvCxnSpPr>
            <a:cxnSpLocks/>
            <a:stCxn id="52" idx="2"/>
            <a:endCxn id="19" idx="0"/>
          </p:cNvCxnSpPr>
          <p:nvPr/>
        </p:nvCxnSpPr>
        <p:spPr bwMode="gray">
          <a:xfrm>
            <a:off x="6401527" y="3488018"/>
            <a:ext cx="0" cy="798544"/>
          </a:xfrm>
          <a:prstGeom prst="straightConnector1">
            <a:avLst/>
          </a:prstGeom>
          <a:ln w="19050">
            <a:solidFill>
              <a:schemeClr val="accent4">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xmlns="" id="{420706AF-59B9-49CA-A422-826443AF7FD5}"/>
              </a:ext>
            </a:extLst>
          </p:cNvPr>
          <p:cNvSpPr txBox="1"/>
          <p:nvPr/>
        </p:nvSpPr>
        <p:spPr bwMode="gray">
          <a:xfrm>
            <a:off x="8460776" y="2252000"/>
            <a:ext cx="3288311" cy="3334304"/>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nSpc>
                <a:spcPct val="100000"/>
              </a:lnSpc>
              <a:buNone/>
            </a:pPr>
            <a:r>
              <a:rPr lang="en-US" sz="1400" dirty="0">
                <a:latin typeface="Huawei Sans" panose="020C0503030203020204" pitchFamily="34" charset="0"/>
              </a:rPr>
              <a:t>Centralized SR-MPLS TE:</a:t>
            </a:r>
          </a:p>
          <a:p>
            <a:pPr marL="342900" indent="-342900">
              <a:lnSpc>
                <a:spcPct val="100000"/>
              </a:lnSpc>
              <a:buSzPct val="100000"/>
              <a:buFont typeface="+mj-lt"/>
              <a:buAutoNum type="arabicPeriod"/>
            </a:pPr>
            <a:r>
              <a:rPr lang="en-US" sz="1400" dirty="0">
                <a:latin typeface="Huawei Sans" panose="020C0503030203020204" pitchFamily="34" charset="0"/>
              </a:rPr>
              <a:t>The extended IS-IS/OSPF carries TE information, advertises IGP and TE information in the domain, and generates a TEDB.</a:t>
            </a:r>
          </a:p>
          <a:p>
            <a:pPr marL="342900" indent="-342900">
              <a:lnSpc>
                <a:spcPct val="100000"/>
              </a:lnSpc>
              <a:buSzPct val="100000"/>
              <a:buFont typeface="+mj-lt"/>
              <a:buAutoNum type="arabicPeriod"/>
            </a:pPr>
            <a:r>
              <a:rPr lang="en-US" sz="1400" dirty="0">
                <a:latin typeface="Huawei Sans" panose="020C0503030203020204" pitchFamily="34" charset="0"/>
              </a:rPr>
              <a:t>BGP-LS is used to collect network information and establish a global TE database.</a:t>
            </a:r>
          </a:p>
          <a:p>
            <a:pPr marL="342900" indent="-342900">
              <a:lnSpc>
                <a:spcPct val="100000"/>
              </a:lnSpc>
              <a:buSzPct val="100000"/>
              <a:buFont typeface="+mj-lt"/>
              <a:buAutoNum type="arabicPeriod"/>
            </a:pPr>
            <a:r>
              <a:rPr lang="en-US" sz="1400" dirty="0">
                <a:latin typeface="Huawei Sans" panose="020C0503030203020204" pitchFamily="34" charset="0"/>
              </a:rPr>
              <a:t>The controller globally computes paths based on constraints.</a:t>
            </a:r>
          </a:p>
          <a:p>
            <a:pPr marL="342900" indent="-342900">
              <a:lnSpc>
                <a:spcPct val="100000"/>
              </a:lnSpc>
              <a:buSzPct val="100000"/>
              <a:buFont typeface="+mj-lt"/>
              <a:buAutoNum type="arabicPeriod"/>
            </a:pPr>
            <a:r>
              <a:rPr lang="en-US" sz="1400" dirty="0">
                <a:latin typeface="Huawei Sans" panose="020C0503030203020204" pitchFamily="34" charset="0"/>
              </a:rPr>
              <a:t>PCEP or BGP SR Policy is used to deliver path computation results to devices.</a:t>
            </a:r>
          </a:p>
        </p:txBody>
      </p:sp>
      <p:sp>
        <p:nvSpPr>
          <p:cNvPr id="41"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2"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5"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6"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373665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Comparison Between SR-MPLS TE and RSVP-TE</a:t>
            </a:r>
            <a:endParaRPr lang="en-US" dirty="0"/>
          </a:p>
        </p:txBody>
      </p:sp>
      <p:graphicFrame>
        <p:nvGraphicFramePr>
          <p:cNvPr id="3" name="表格 2"/>
          <p:cNvGraphicFramePr>
            <a:graphicFrameLocks noGrp="1"/>
          </p:cNvGraphicFramePr>
          <p:nvPr>
            <p:extLst>
              <p:ext uri="{D42A27DB-BD31-4B8C-83A1-F6EECF244321}">
                <p14:modId xmlns:p14="http://schemas.microsoft.com/office/powerpoint/2010/main" val="1763280740"/>
              </p:ext>
            </p:extLst>
          </p:nvPr>
        </p:nvGraphicFramePr>
        <p:xfrm>
          <a:off x="519288" y="1183095"/>
          <a:ext cx="11153423" cy="4804320"/>
        </p:xfrm>
        <a:graphic>
          <a:graphicData uri="http://schemas.openxmlformats.org/drawingml/2006/table">
            <a:tbl>
              <a:tblPr/>
              <a:tblGrid>
                <a:gridCol w="1170075">
                  <a:extLst>
                    <a:ext uri="{9D8B030D-6E8A-4147-A177-3AD203B41FA5}">
                      <a16:colId xmlns:a16="http://schemas.microsoft.com/office/drawing/2014/main" xmlns="" val="20000"/>
                    </a:ext>
                  </a:extLst>
                </a:gridCol>
                <a:gridCol w="5524237">
                  <a:extLst>
                    <a:ext uri="{9D8B030D-6E8A-4147-A177-3AD203B41FA5}">
                      <a16:colId xmlns:a16="http://schemas.microsoft.com/office/drawing/2014/main" xmlns="" val="20001"/>
                    </a:ext>
                  </a:extLst>
                </a:gridCol>
                <a:gridCol w="4459111">
                  <a:extLst>
                    <a:ext uri="{9D8B030D-6E8A-4147-A177-3AD203B41FA5}">
                      <a16:colId xmlns:a16="http://schemas.microsoft.com/office/drawing/2014/main" xmlns="" val="20002"/>
                    </a:ext>
                  </a:extLst>
                </a:gridCol>
              </a:tblGrid>
              <a:tr h="203969">
                <a:tc>
                  <a:txBody>
                    <a:bodyPr/>
                    <a:lstStyle/>
                    <a:p>
                      <a:pPr algn="ctr" fontAlgn="ctr">
                        <a:lnSpc>
                          <a:spcPct val="100000"/>
                        </a:lnSpc>
                      </a:pPr>
                      <a:r>
                        <a:rPr lang="en-US" sz="1600" b="1" i="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Item </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i="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SR-MPLS TE </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lnSpc>
                          <a:spcPct val="100000"/>
                        </a:lnSpc>
                      </a:pPr>
                      <a:r>
                        <a:rPr lang="en-US" sz="1600" b="1" i="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RSVP-TE</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748980">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Label allocation</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Labels are allocated and propagated using IGP extensions. Each link is allocated with only one label. All LSPs traversing a link share the label of this link, reducing label resource consumption and the workload in label forwarding table maintenance.</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Labels are allocated and propagated using RSVP extensions. Each LSP is allocated with a label. When there are multiple LSPs, multiple labels need to be allocated to the same link, occupying a large number of label resources and increasing the workload of maintaining the label forwarding table.</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1915">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Control plane</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IGP extensions are used for signaling control, reducing the number of required protocols.</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RSVP-TE needs to be used as the MPLS control protocol, complicating the control plane.</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524564">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Scalability</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 transit nodes are unaware of tunnels and use packets to carry tunnel information, they only need to maintain forwarding entries instead of tunnel state information, enhancing scalability.</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Tunnel state information and forwarding entries need to be maintained, resulting in poor scalability.</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861188">
                <a:tc>
                  <a:txBody>
                    <a:bodyPr/>
                    <a:lstStyle/>
                    <a:p>
                      <a:pPr algn="ct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Path adjustment and control</a:t>
                      </a:r>
                    </a:p>
                  </a:txBody>
                  <a:tcPr marL="108000" marR="108000" marT="72000" marB="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Transit nodes are unaware of tunnels. The service path can be controlled only by performing label operations on the packet sent from the ingress, eliminating the need of hop-by-hop configuration delivery. </a:t>
                      </a:r>
                      <a:b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b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If a node in the path fails, the controller re-computes a path and updates the label stack of the ingress to complete path adjustment.</a:t>
                      </a:r>
                    </a:p>
                  </a:txBody>
                  <a:tcPr marL="108000" marR="108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lnSpc>
                          <a:spcPct val="100000"/>
                        </a:lnSpc>
                      </a:pPr>
                      <a:r>
                        <a:rPr lang="en-US" sz="1400" b="0" i="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Configurations need to be delivered node by node regardless of whether the path is adjusted in normal or fault scenarios.</a:t>
                      </a:r>
                    </a:p>
                  </a:txBody>
                  <a:tcPr marL="108000" marR="108000" marT="72000" marB="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bl>
          </a:graphicData>
        </a:graphic>
      </p:graphicFrame>
      <p:sp>
        <p:nvSpPr>
          <p:cNvPr id="4"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8137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342900" indent="-342900">
              <a:buFont typeface="Wingdings" panose="05000000000000000000" pitchFamily="2" charset="2"/>
              <a:buChar char="l"/>
            </a:pPr>
            <a:r>
              <a:rPr lang="en-US" smtClean="0"/>
              <a:t>On completion of this course, you will be able to:</a:t>
            </a:r>
          </a:p>
          <a:p>
            <a:pPr lvl="1"/>
            <a:r>
              <a:rPr lang="en-US" smtClean="0"/>
              <a:t>Describe the background of SR.</a:t>
            </a:r>
          </a:p>
          <a:p>
            <a:pPr lvl="1"/>
            <a:r>
              <a:rPr lang="en-US" smtClean="0"/>
              <a:t>Describe the technical advantages of SR.</a:t>
            </a:r>
          </a:p>
          <a:p>
            <a:pPr lvl="1"/>
            <a:r>
              <a:rPr lang="en-US" smtClean="0"/>
              <a:t>Describe the basic concepts involved in SR.</a:t>
            </a:r>
          </a:p>
          <a:p>
            <a:pPr lvl="1"/>
            <a:r>
              <a:rPr lang="en-US" smtClean="0"/>
              <a:t>Describe the forwarding fundamentals of SR.</a:t>
            </a:r>
          </a:p>
          <a:p>
            <a:pPr lvl="1"/>
            <a:r>
              <a:rPr lang="en-US" smtClean="0"/>
              <a:t>Master basic SR-MPLS configurations.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285145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gray">
          <a:xfrm>
            <a:off x="6278129" y="1063142"/>
            <a:ext cx="5316503"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Network Topology Reporting Using BGP-LS</a:t>
            </a:r>
          </a:p>
        </p:txBody>
      </p:sp>
      <p:sp>
        <p:nvSpPr>
          <p:cNvPr id="8" name="圆角矩形 7"/>
          <p:cNvSpPr/>
          <p:nvPr/>
        </p:nvSpPr>
        <p:spPr bwMode="gray">
          <a:xfrm>
            <a:off x="6278129" y="1532414"/>
            <a:ext cx="5333185" cy="45013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6404478" y="5267819"/>
            <a:ext cx="49197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 is used to report TE information and network topology information with SR labels to the controller.</a:t>
            </a:r>
          </a:p>
        </p:txBody>
      </p: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03476" y="3170952"/>
            <a:ext cx="405710" cy="332682"/>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03476" y="4494489"/>
            <a:ext cx="405710" cy="332682"/>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82547" y="3170952"/>
            <a:ext cx="405710" cy="332682"/>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82547" y="4494489"/>
            <a:ext cx="405710" cy="332682"/>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70085" y="3170952"/>
            <a:ext cx="405710" cy="332682"/>
          </a:xfrm>
          <a:prstGeom prst="rect">
            <a:avLst/>
          </a:prstGeom>
        </p:spPr>
      </p:pic>
      <p:cxnSp>
        <p:nvCxnSpPr>
          <p:cNvPr id="20" name="直接连接符 19"/>
          <p:cNvCxnSpPr>
            <a:stCxn id="15" idx="3"/>
            <a:endCxn id="17" idx="1"/>
          </p:cNvCxnSpPr>
          <p:nvPr/>
        </p:nvCxnSpPr>
        <p:spPr bwMode="gray">
          <a:xfrm>
            <a:off x="7409186" y="3337293"/>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6" idx="3"/>
            <a:endCxn id="18" idx="1"/>
          </p:cNvCxnSpPr>
          <p:nvPr/>
        </p:nvCxnSpPr>
        <p:spPr bwMode="gray">
          <a:xfrm>
            <a:off x="7409186" y="4660830"/>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5" idx="2"/>
            <a:endCxn id="16" idx="0"/>
          </p:cNvCxnSpPr>
          <p:nvPr/>
        </p:nvCxnSpPr>
        <p:spPr bwMode="gray">
          <a:xfrm>
            <a:off x="7206331" y="3503634"/>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7" idx="2"/>
            <a:endCxn id="18" idx="0"/>
          </p:cNvCxnSpPr>
          <p:nvPr/>
        </p:nvCxnSpPr>
        <p:spPr bwMode="gray">
          <a:xfrm>
            <a:off x="8985402" y="3503634"/>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3"/>
            <a:endCxn id="19" idx="1"/>
          </p:cNvCxnSpPr>
          <p:nvPr/>
        </p:nvCxnSpPr>
        <p:spPr bwMode="gray">
          <a:xfrm>
            <a:off x="9188257" y="3337293"/>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8" idx="3"/>
            <a:endCxn id="31" idx="1"/>
          </p:cNvCxnSpPr>
          <p:nvPr/>
        </p:nvCxnSpPr>
        <p:spPr bwMode="gray">
          <a:xfrm>
            <a:off x="9188257" y="4660830"/>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bwMode="gray">
          <a:xfrm>
            <a:off x="6999383" y="482717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7" name="矩形 26"/>
          <p:cNvSpPr/>
          <p:nvPr/>
        </p:nvSpPr>
        <p:spPr bwMode="gray">
          <a:xfrm>
            <a:off x="8784003" y="482717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8" name="矩形 27"/>
          <p:cNvSpPr/>
          <p:nvPr/>
        </p:nvSpPr>
        <p:spPr bwMode="gray">
          <a:xfrm>
            <a:off x="6999383" y="284587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9" name="矩形 28"/>
          <p:cNvSpPr/>
          <p:nvPr/>
        </p:nvSpPr>
        <p:spPr bwMode="gray">
          <a:xfrm>
            <a:off x="8784003" y="284587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0" name="矩形 29"/>
          <p:cNvSpPr/>
          <p:nvPr/>
        </p:nvSpPr>
        <p:spPr bwMode="gray">
          <a:xfrm>
            <a:off x="10565992" y="284587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570085" y="4494489"/>
            <a:ext cx="405710" cy="332682"/>
          </a:xfrm>
          <a:prstGeom prst="rect">
            <a:avLst/>
          </a:prstGeom>
        </p:spPr>
      </p:pic>
      <p:cxnSp>
        <p:nvCxnSpPr>
          <p:cNvPr id="37" name="直接连接符 36"/>
          <p:cNvCxnSpPr>
            <a:stCxn id="19" idx="2"/>
            <a:endCxn id="31" idx="0"/>
          </p:cNvCxnSpPr>
          <p:nvPr/>
        </p:nvCxnSpPr>
        <p:spPr bwMode="gray">
          <a:xfrm>
            <a:off x="10772940" y="3503634"/>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bwMode="gray">
          <a:xfrm>
            <a:off x="10577090" y="4827170"/>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44" name="图片 43" descr="通用网管-蓝.png"/>
          <p:cNvPicPr>
            <a:picLocks noChangeAspect="1"/>
          </p:cNvPicPr>
          <p:nvPr/>
        </p:nvPicPr>
        <p:blipFill>
          <a:blip r:embed="rId4" cstate="print"/>
          <a:stretch>
            <a:fillRect/>
          </a:stretch>
        </p:blipFill>
        <p:spPr bwMode="gray">
          <a:xfrm>
            <a:off x="6969903" y="1847416"/>
            <a:ext cx="472855" cy="386881"/>
          </a:xfrm>
          <a:prstGeom prst="rect">
            <a:avLst/>
          </a:prstGeom>
        </p:spPr>
      </p:pic>
      <p:cxnSp>
        <p:nvCxnSpPr>
          <p:cNvPr id="46" name="直接箭头连接符 45"/>
          <p:cNvCxnSpPr/>
          <p:nvPr/>
        </p:nvCxnSpPr>
        <p:spPr bwMode="gray">
          <a:xfrm>
            <a:off x="7504937" y="3198363"/>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bwMode="gray">
          <a:xfrm>
            <a:off x="9291065" y="3198363"/>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a:off x="7504937" y="4549311"/>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bwMode="gray">
          <a:xfrm>
            <a:off x="9291065" y="4549311"/>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a:off x="7315961" y="3567150"/>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a:off x="8864345" y="3567150"/>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a:off x="10657393" y="3567150"/>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7798531" y="3772075"/>
            <a:ext cx="546945" cy="369332"/>
          </a:xfrm>
          <a:prstGeom prst="rect">
            <a:avLst/>
          </a:prstGeom>
          <a:noFill/>
        </p:spPr>
        <p:txBody>
          <a:bodyPr wrap="square" rtlCol="0">
            <a:noAutofit/>
          </a:bodyPr>
          <a:lstStyle/>
          <a:p>
            <a:pPr fontAlgn="ctr"/>
            <a:r>
              <a:rPr lang="en-US"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58" name="文本框 57"/>
          <p:cNvSpPr txBox="1"/>
          <p:nvPr/>
        </p:nvSpPr>
        <p:spPr bwMode="gray">
          <a:xfrm>
            <a:off x="9605698" y="3772075"/>
            <a:ext cx="546945" cy="369332"/>
          </a:xfrm>
          <a:prstGeom prst="rect">
            <a:avLst/>
          </a:prstGeom>
          <a:noFill/>
        </p:spPr>
        <p:txBody>
          <a:bodyPr wrap="square" rtlCol="0">
            <a:noAutofit/>
          </a:bodyPr>
          <a:lstStyle>
            <a:defPPr>
              <a:defRPr lang="en-US"/>
            </a:defPPr>
            <a:lvl1pPr>
              <a:defRPr>
                <a:solidFill>
                  <a:srgbClr val="56C4D2"/>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IGP</a:t>
            </a:r>
          </a:p>
        </p:txBody>
      </p:sp>
      <p:cxnSp>
        <p:nvCxnSpPr>
          <p:cNvPr id="59" name="直接箭头连接符 58"/>
          <p:cNvCxnSpPr/>
          <p:nvPr/>
        </p:nvCxnSpPr>
        <p:spPr bwMode="gray">
          <a:xfrm>
            <a:off x="7206331" y="2284751"/>
            <a:ext cx="0" cy="561120"/>
          </a:xfrm>
          <a:prstGeom prst="straightConnector1">
            <a:avLst/>
          </a:prstGeom>
          <a:ln w="19050">
            <a:solidFill>
              <a:srgbClr val="FFC00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矩形 63"/>
          <p:cNvSpPr/>
          <p:nvPr/>
        </p:nvSpPr>
        <p:spPr bwMode="gray">
          <a:xfrm>
            <a:off x="7436893" y="1859868"/>
            <a:ext cx="1424303"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65" name="文本框 64"/>
          <p:cNvSpPr txBox="1"/>
          <p:nvPr/>
        </p:nvSpPr>
        <p:spPr bwMode="gray">
          <a:xfrm>
            <a:off x="7206331" y="2394847"/>
            <a:ext cx="800219" cy="307777"/>
          </a:xfrm>
          <a:prstGeom prst="rect">
            <a:avLst/>
          </a:prstGeom>
          <a:noFill/>
        </p:spPr>
        <p:txBody>
          <a:bodyPr wrap="square" rtlCol="0">
            <a:noAutofit/>
          </a:bodyPr>
          <a:lstStyle/>
          <a:p>
            <a:pP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2" name="标题 1"/>
          <p:cNvSpPr>
            <a:spLocks noGrp="1"/>
          </p:cNvSpPr>
          <p:nvPr>
            <p:ph type="title"/>
          </p:nvPr>
        </p:nvSpPr>
        <p:spPr bwMode="gray"/>
        <p:txBody>
          <a:bodyPr/>
          <a:lstStyle/>
          <a:p>
            <a:r>
              <a:rPr lang="en-US" smtClean="0"/>
              <a:t>SR-MPLS TE: Network Topology Collection</a:t>
            </a:r>
            <a:endParaRPr lang="en-US" dirty="0"/>
          </a:p>
        </p:txBody>
      </p:sp>
      <p:sp>
        <p:nvSpPr>
          <p:cNvPr id="9" name="圆角矩形 8"/>
          <p:cNvSpPr/>
          <p:nvPr/>
        </p:nvSpPr>
        <p:spPr bwMode="gray">
          <a:xfrm>
            <a:off x="610815" y="1071982"/>
            <a:ext cx="5333185"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Network Topology Collection Using an IGP</a:t>
            </a:r>
          </a:p>
        </p:txBody>
      </p:sp>
      <p:sp>
        <p:nvSpPr>
          <p:cNvPr id="10" name="圆角矩形 9"/>
          <p:cNvSpPr/>
          <p:nvPr/>
        </p:nvSpPr>
        <p:spPr bwMode="gray">
          <a:xfrm>
            <a:off x="610815" y="1541254"/>
            <a:ext cx="5333185" cy="4501328"/>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766926" y="5272158"/>
            <a:ext cx="5083764"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IGP configured on forwarders is used to collect network topology information, SR adjacency labels, and node labels.</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65273" y="3179792"/>
            <a:ext cx="405710" cy="332682"/>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65273" y="4503329"/>
            <a:ext cx="405710" cy="332682"/>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44344" y="3179792"/>
            <a:ext cx="405710" cy="332682"/>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44344" y="4503329"/>
            <a:ext cx="405710" cy="332682"/>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31882" y="3179792"/>
            <a:ext cx="405710" cy="332682"/>
          </a:xfrm>
          <a:prstGeom prst="rect">
            <a:avLst/>
          </a:prstGeom>
        </p:spPr>
      </p:pic>
      <p:cxnSp>
        <p:nvCxnSpPr>
          <p:cNvPr id="71" name="直接连接符 70"/>
          <p:cNvCxnSpPr>
            <a:stCxn id="66" idx="3"/>
            <a:endCxn id="68" idx="1"/>
          </p:cNvCxnSpPr>
          <p:nvPr/>
        </p:nvCxnSpPr>
        <p:spPr bwMode="gray">
          <a:xfrm>
            <a:off x="1670983" y="3346133"/>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7" idx="3"/>
            <a:endCxn id="69" idx="1"/>
          </p:cNvCxnSpPr>
          <p:nvPr/>
        </p:nvCxnSpPr>
        <p:spPr bwMode="gray">
          <a:xfrm>
            <a:off x="1670983" y="4669670"/>
            <a:ext cx="13733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6" idx="2"/>
            <a:endCxn id="67" idx="0"/>
          </p:cNvCxnSpPr>
          <p:nvPr/>
        </p:nvCxnSpPr>
        <p:spPr bwMode="gray">
          <a:xfrm>
            <a:off x="1468128" y="3512474"/>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8" idx="2"/>
            <a:endCxn id="69" idx="0"/>
          </p:cNvCxnSpPr>
          <p:nvPr/>
        </p:nvCxnSpPr>
        <p:spPr bwMode="gray">
          <a:xfrm>
            <a:off x="3247199" y="3512474"/>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8" idx="3"/>
            <a:endCxn id="70" idx="1"/>
          </p:cNvCxnSpPr>
          <p:nvPr/>
        </p:nvCxnSpPr>
        <p:spPr bwMode="gray">
          <a:xfrm>
            <a:off x="3450054" y="3346133"/>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9" idx="3"/>
            <a:endCxn id="82" idx="1"/>
          </p:cNvCxnSpPr>
          <p:nvPr/>
        </p:nvCxnSpPr>
        <p:spPr bwMode="gray">
          <a:xfrm>
            <a:off x="3450054" y="4669670"/>
            <a:ext cx="13818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1261180" y="483601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8" name="矩形 77"/>
          <p:cNvSpPr/>
          <p:nvPr/>
        </p:nvSpPr>
        <p:spPr bwMode="gray">
          <a:xfrm>
            <a:off x="3045800" y="483601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9" name="矩形 78"/>
          <p:cNvSpPr/>
          <p:nvPr/>
        </p:nvSpPr>
        <p:spPr bwMode="gray">
          <a:xfrm>
            <a:off x="1058325" y="2845870"/>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0" name="矩形 79"/>
          <p:cNvSpPr/>
          <p:nvPr/>
        </p:nvSpPr>
        <p:spPr bwMode="gray">
          <a:xfrm>
            <a:off x="3045800" y="285471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矩形 80"/>
          <p:cNvSpPr/>
          <p:nvPr/>
        </p:nvSpPr>
        <p:spPr bwMode="gray">
          <a:xfrm>
            <a:off x="4827789" y="2854711"/>
            <a:ext cx="413896"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31882" y="4503329"/>
            <a:ext cx="405710" cy="332682"/>
          </a:xfrm>
          <a:prstGeom prst="rect">
            <a:avLst/>
          </a:prstGeom>
        </p:spPr>
      </p:pic>
      <p:cxnSp>
        <p:nvCxnSpPr>
          <p:cNvPr id="83" name="直接连接符 82"/>
          <p:cNvCxnSpPr>
            <a:stCxn id="70" idx="2"/>
            <a:endCxn id="82" idx="0"/>
          </p:cNvCxnSpPr>
          <p:nvPr/>
        </p:nvCxnSpPr>
        <p:spPr bwMode="gray">
          <a:xfrm>
            <a:off x="5034737" y="3512474"/>
            <a:ext cx="0" cy="9908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bwMode="gray">
          <a:xfrm>
            <a:off x="4838887" y="4836010"/>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85" name="图片 84" descr="通用网管-蓝.png"/>
          <p:cNvPicPr>
            <a:picLocks noChangeAspect="1"/>
          </p:cNvPicPr>
          <p:nvPr/>
        </p:nvPicPr>
        <p:blipFill>
          <a:blip r:embed="rId4" cstate="print"/>
          <a:stretch>
            <a:fillRect/>
          </a:stretch>
        </p:blipFill>
        <p:spPr bwMode="gray">
          <a:xfrm>
            <a:off x="1231700" y="1856256"/>
            <a:ext cx="472855" cy="386881"/>
          </a:xfrm>
          <a:prstGeom prst="rect">
            <a:avLst/>
          </a:prstGeom>
        </p:spPr>
      </p:pic>
      <p:cxnSp>
        <p:nvCxnSpPr>
          <p:cNvPr id="86" name="直接箭头连接符 85"/>
          <p:cNvCxnSpPr/>
          <p:nvPr/>
        </p:nvCxnSpPr>
        <p:spPr bwMode="gray">
          <a:xfrm>
            <a:off x="1766734" y="3207203"/>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bwMode="gray">
          <a:xfrm>
            <a:off x="3552862" y="3207203"/>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bwMode="gray">
          <a:xfrm>
            <a:off x="1766734" y="4558151"/>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bwMode="gray">
          <a:xfrm>
            <a:off x="3552862" y="4558151"/>
            <a:ext cx="1185333" cy="0"/>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bwMode="gray">
          <a:xfrm>
            <a:off x="1577758" y="3575990"/>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bwMode="gray">
          <a:xfrm>
            <a:off x="3126142" y="3575990"/>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a:off x="4919190" y="3575990"/>
            <a:ext cx="0" cy="88093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bwMode="gray">
          <a:xfrm>
            <a:off x="2060328" y="3780915"/>
            <a:ext cx="546945" cy="369332"/>
          </a:xfrm>
          <a:prstGeom prst="rect">
            <a:avLst/>
          </a:prstGeom>
          <a:noFill/>
        </p:spPr>
        <p:txBody>
          <a:bodyPr wrap="square" rtlCol="0">
            <a:noAutofit/>
          </a:bodyPr>
          <a:lstStyle>
            <a:defPPr>
              <a:defRPr lang="en-US"/>
            </a:defPPr>
            <a:lvl1pPr>
              <a:defRPr>
                <a:solidFill>
                  <a:srgbClr val="56C4D2"/>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IGP</a:t>
            </a:r>
          </a:p>
        </p:txBody>
      </p:sp>
      <p:sp>
        <p:nvSpPr>
          <p:cNvPr id="94" name="文本框 93"/>
          <p:cNvSpPr txBox="1"/>
          <p:nvPr/>
        </p:nvSpPr>
        <p:spPr bwMode="gray">
          <a:xfrm>
            <a:off x="3867495" y="3780915"/>
            <a:ext cx="546945" cy="369332"/>
          </a:xfrm>
          <a:prstGeom prst="rect">
            <a:avLst/>
          </a:prstGeom>
          <a:noFill/>
        </p:spPr>
        <p:txBody>
          <a:bodyPr wrap="square" rtlCol="0">
            <a:noAutofit/>
          </a:bodyPr>
          <a:lstStyle>
            <a:defPPr>
              <a:defRPr lang="en-US"/>
            </a:defPPr>
            <a:lvl1pPr>
              <a:defRPr>
                <a:solidFill>
                  <a:srgbClr val="56C4D2"/>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IGP</a:t>
            </a:r>
          </a:p>
        </p:txBody>
      </p:sp>
      <p:sp>
        <p:nvSpPr>
          <p:cNvPr id="96" name="矩形 95"/>
          <p:cNvSpPr/>
          <p:nvPr/>
        </p:nvSpPr>
        <p:spPr bwMode="gray">
          <a:xfrm>
            <a:off x="1698690" y="1868708"/>
            <a:ext cx="1610118"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95"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7"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99"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00"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cxnSp>
        <p:nvCxnSpPr>
          <p:cNvPr id="101" name="直接箭头连接符 89"/>
          <p:cNvCxnSpPr>
            <a:stCxn id="85" idx="2"/>
            <a:endCxn id="66" idx="0"/>
          </p:cNvCxnSpPr>
          <p:nvPr/>
        </p:nvCxnSpPr>
        <p:spPr bwMode="gray">
          <a:xfrm>
            <a:off x="1468128" y="2243137"/>
            <a:ext cx="0" cy="936655"/>
          </a:xfrm>
          <a:prstGeom prst="straightConnector1">
            <a:avLst/>
          </a:prstGeom>
          <a:ln w="19050">
            <a:solidFill>
              <a:srgbClr val="94DAE2"/>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02" name="文本框 92"/>
          <p:cNvSpPr txBox="1"/>
          <p:nvPr/>
        </p:nvSpPr>
        <p:spPr bwMode="gray">
          <a:xfrm>
            <a:off x="1467891" y="2546650"/>
            <a:ext cx="546945" cy="369332"/>
          </a:xfrm>
          <a:prstGeom prst="rect">
            <a:avLst/>
          </a:prstGeom>
          <a:noFill/>
        </p:spPr>
        <p:txBody>
          <a:bodyPr wrap="square" rtlCol="0">
            <a:noAutofit/>
          </a:bodyPr>
          <a:lstStyle>
            <a:defPPr>
              <a:defRPr lang="en-US"/>
            </a:defPPr>
            <a:lvl1pPr>
              <a:defRPr>
                <a:solidFill>
                  <a:srgbClr val="56C4D2"/>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IGP</a:t>
            </a:r>
          </a:p>
        </p:txBody>
      </p:sp>
    </p:spTree>
    <p:extLst>
      <p:ext uri="{BB962C8B-B14F-4D97-AF65-F5344CB8AC3E}">
        <p14:creationId xmlns:p14="http://schemas.microsoft.com/office/powerpoint/2010/main" val="282305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bwMode="gray">
          <a:xfrm>
            <a:off x="763671" y="2327182"/>
            <a:ext cx="5222482" cy="2962368"/>
          </a:xfrm>
          <a:prstGeom prst="roundRect">
            <a:avLst>
              <a:gd name="adj" fmla="val 6321"/>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SR-MPLS TE: Label Allocation</a:t>
            </a:r>
            <a:endParaRPr lang="en-US" dirty="0"/>
          </a:p>
        </p:txBody>
      </p:sp>
      <p:sp>
        <p:nvSpPr>
          <p:cNvPr id="14" name="矩形 13"/>
          <p:cNvSpPr/>
          <p:nvPr/>
        </p:nvSpPr>
        <p:spPr bwMode="gray">
          <a:xfrm>
            <a:off x="6325338" y="2318792"/>
            <a:ext cx="5423749" cy="2364227"/>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SR-MPLS TE, labels are allocated through the IGP configured on forwarders and reported to a controller through BGP-LS.</a:t>
            </a:r>
          </a:p>
          <a:p>
            <a:pPr marL="285750" indent="-285750" fontAlgn="ctr">
              <a:lnSpc>
                <a:spcPts val="2400"/>
              </a:lnSpc>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SR-MPLS TE mainly uses adjacency labels and can also use node labels.</a:t>
            </a:r>
          </a:p>
          <a:p>
            <a:pPr marL="285750" indent="-285750" fontAlgn="ctr">
              <a:lnSpc>
                <a:spcPts val="2400"/>
              </a:lnSpc>
              <a:buSzPct val="50000"/>
              <a:buFont typeface="Wingdings" panose="05000000000000000000" pitchFamily="2" charset="2"/>
              <a:buChar char="l"/>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Adjacency labels are allocated by the ingress, and are valid locally and unidirectional.</a:t>
            </a:r>
          </a:p>
          <a:p>
            <a:pPr marL="285750" indent="-285750" fontAlgn="ctr">
              <a:lnSpc>
                <a:spcPts val="2400"/>
              </a:lnSpc>
              <a:buFont typeface="Arial" panose="020B0604020202020204" pitchFamily="34" charset="0"/>
              <a:buChar cha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2934243"/>
            <a:ext cx="478233" cy="392151"/>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4494369"/>
            <a:ext cx="478233" cy="392151"/>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2934243"/>
            <a:ext cx="478233" cy="392151"/>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4494369"/>
            <a:ext cx="478233" cy="392151"/>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2934243"/>
            <a:ext cx="478233" cy="392151"/>
          </a:xfrm>
          <a:prstGeom prst="rect">
            <a:avLst/>
          </a:prstGeom>
        </p:spPr>
      </p:pic>
      <p:cxnSp>
        <p:nvCxnSpPr>
          <p:cNvPr id="71" name="直接连接符 70"/>
          <p:cNvCxnSpPr>
            <a:stCxn id="66" idx="3"/>
            <a:endCxn id="68" idx="1"/>
          </p:cNvCxnSpPr>
          <p:nvPr/>
        </p:nvCxnSpPr>
        <p:spPr bwMode="gray">
          <a:xfrm>
            <a:off x="1521738" y="3130318"/>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7" idx="3"/>
            <a:endCxn id="69" idx="1"/>
          </p:cNvCxnSpPr>
          <p:nvPr/>
        </p:nvCxnSpPr>
        <p:spPr bwMode="gray">
          <a:xfrm>
            <a:off x="1521738" y="4690444"/>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6" idx="2"/>
            <a:endCxn id="67" idx="0"/>
          </p:cNvCxnSpPr>
          <p:nvPr/>
        </p:nvCxnSpPr>
        <p:spPr bwMode="gray">
          <a:xfrm>
            <a:off x="1282622"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8" idx="2"/>
            <a:endCxn id="69" idx="0"/>
          </p:cNvCxnSpPr>
          <p:nvPr/>
        </p:nvCxnSpPr>
        <p:spPr bwMode="gray">
          <a:xfrm>
            <a:off x="3379711"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8" idx="3"/>
            <a:endCxn id="70" idx="1"/>
          </p:cNvCxnSpPr>
          <p:nvPr/>
        </p:nvCxnSpPr>
        <p:spPr bwMode="gray">
          <a:xfrm>
            <a:off x="3618827" y="3130318"/>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9" idx="3"/>
            <a:endCxn id="82" idx="1"/>
          </p:cNvCxnSpPr>
          <p:nvPr/>
        </p:nvCxnSpPr>
        <p:spPr bwMode="gray">
          <a:xfrm>
            <a:off x="3618827" y="4690444"/>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103868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8" name="矩形 77"/>
          <p:cNvSpPr/>
          <p:nvPr/>
        </p:nvSpPr>
        <p:spPr bwMode="gray">
          <a:xfrm>
            <a:off x="314231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9" name="矩形 78"/>
          <p:cNvSpPr/>
          <p:nvPr/>
        </p:nvSpPr>
        <p:spPr bwMode="gray">
          <a:xfrm>
            <a:off x="103868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0" name="矩形 79"/>
          <p:cNvSpPr/>
          <p:nvPr/>
        </p:nvSpPr>
        <p:spPr bwMode="gray">
          <a:xfrm>
            <a:off x="314231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矩形 80"/>
          <p:cNvSpPr/>
          <p:nvPr/>
        </p:nvSpPr>
        <p:spPr bwMode="gray">
          <a:xfrm>
            <a:off x="5242839"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4494369"/>
            <a:ext cx="478233" cy="392151"/>
          </a:xfrm>
          <a:prstGeom prst="rect">
            <a:avLst/>
          </a:prstGeom>
        </p:spPr>
      </p:pic>
      <p:cxnSp>
        <p:nvCxnSpPr>
          <p:cNvPr id="83" name="直接连接符 82"/>
          <p:cNvCxnSpPr>
            <a:stCxn id="70" idx="2"/>
            <a:endCxn id="82" idx="0"/>
          </p:cNvCxnSpPr>
          <p:nvPr/>
        </p:nvCxnSpPr>
        <p:spPr bwMode="gray">
          <a:xfrm>
            <a:off x="5486780"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bwMode="gray">
          <a:xfrm>
            <a:off x="525592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85" name="图片 84" descr="通用网管-蓝.png"/>
          <p:cNvPicPr>
            <a:picLocks noChangeAspect="1"/>
          </p:cNvPicPr>
          <p:nvPr/>
        </p:nvPicPr>
        <p:blipFill>
          <a:blip r:embed="rId4" cstate="print"/>
          <a:stretch>
            <a:fillRect/>
          </a:stretch>
        </p:blipFill>
        <p:spPr bwMode="gray">
          <a:xfrm>
            <a:off x="1003931" y="1374118"/>
            <a:ext cx="557380" cy="456038"/>
          </a:xfrm>
          <a:prstGeom prst="rect">
            <a:avLst/>
          </a:prstGeom>
        </p:spPr>
      </p:pic>
      <p:sp>
        <p:nvSpPr>
          <p:cNvPr id="93" name="文本框 92"/>
          <p:cNvSpPr txBox="1"/>
          <p:nvPr/>
        </p:nvSpPr>
        <p:spPr bwMode="gray">
          <a:xfrm>
            <a:off x="1980680" y="3642820"/>
            <a:ext cx="546945" cy="369332"/>
          </a:xfrm>
          <a:prstGeom prst="rect">
            <a:avLst/>
          </a:prstGeom>
          <a:noFill/>
        </p:spPr>
        <p:txBody>
          <a:bodyPr wrap="square" rtlCol="0">
            <a:noAutofit/>
          </a:bodyPr>
          <a:lstStyle/>
          <a:p>
            <a:pPr fontAlgn="ctr"/>
            <a:r>
              <a:rPr lang="en-US"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4" name="文本框 93"/>
          <p:cNvSpPr txBox="1"/>
          <p:nvPr/>
        </p:nvSpPr>
        <p:spPr bwMode="gray">
          <a:xfrm>
            <a:off x="4110888" y="3642820"/>
            <a:ext cx="546945" cy="369332"/>
          </a:xfrm>
          <a:prstGeom prst="rect">
            <a:avLst/>
          </a:prstGeom>
          <a:noFill/>
        </p:spPr>
        <p:txBody>
          <a:bodyPr wrap="square" rtlCol="0">
            <a:noAutofit/>
          </a:bodyPr>
          <a:lstStyle/>
          <a:p>
            <a:pPr fontAlgn="ctr"/>
            <a:r>
              <a:rPr lang="en-US"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5" name="直接箭头连接符 94"/>
          <p:cNvCxnSpPr/>
          <p:nvPr/>
        </p:nvCxnSpPr>
        <p:spPr bwMode="gray">
          <a:xfrm>
            <a:off x="1282622" y="1889629"/>
            <a:ext cx="0" cy="661423"/>
          </a:xfrm>
          <a:prstGeom prst="straightConnector1">
            <a:avLst/>
          </a:prstGeom>
          <a:ln w="19050">
            <a:solidFill>
              <a:srgbClr val="0070C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bwMode="gray">
          <a:xfrm>
            <a:off x="1554398" y="1388796"/>
            <a:ext cx="1245952"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97" name="文本框 96"/>
          <p:cNvSpPr txBox="1"/>
          <p:nvPr/>
        </p:nvSpPr>
        <p:spPr bwMode="gray">
          <a:xfrm>
            <a:off x="1282622" y="2019405"/>
            <a:ext cx="800219" cy="307777"/>
          </a:xfrm>
          <a:prstGeom prst="rect">
            <a:avLst/>
          </a:prstGeom>
          <a:noFill/>
        </p:spPr>
        <p:txBody>
          <a:bodyPr wrap="square" rtlCol="0">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cxnSp>
        <p:nvCxnSpPr>
          <p:cNvPr id="99" name="直接箭头连接符 98"/>
          <p:cNvCxnSpPr/>
          <p:nvPr/>
        </p:nvCxnSpPr>
        <p:spPr bwMode="gray">
          <a:xfrm>
            <a:off x="2124673" y="4567010"/>
            <a:ext cx="8890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bwMode="gray">
          <a:xfrm>
            <a:off x="1999881" y="425628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cxnSp>
        <p:nvCxnSpPr>
          <p:cNvPr id="102" name="直接箭头连接符 101"/>
          <p:cNvCxnSpPr/>
          <p:nvPr/>
        </p:nvCxnSpPr>
        <p:spPr bwMode="gray">
          <a:xfrm flipH="1">
            <a:off x="1747681" y="4820229"/>
            <a:ext cx="779944"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2044929" y="478702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1054</a:t>
            </a:r>
          </a:p>
        </p:txBody>
      </p:sp>
      <p:sp>
        <p:nvSpPr>
          <p:cNvPr id="104" name="矩形 103"/>
          <p:cNvSpPr/>
          <p:nvPr/>
        </p:nvSpPr>
        <p:spPr bwMode="gray">
          <a:xfrm>
            <a:off x="1455332" y="4413445"/>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05" name="矩形 104"/>
          <p:cNvSpPr/>
          <p:nvPr/>
        </p:nvSpPr>
        <p:spPr bwMode="gray">
          <a:xfrm>
            <a:off x="2462550" y="4683019"/>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45"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6"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8"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9"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504848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bwMode="gray">
          <a:xfrm>
            <a:off x="763671" y="2327182"/>
            <a:ext cx="5222482" cy="2962368"/>
          </a:xfrm>
          <a:prstGeom prst="roundRect">
            <a:avLst>
              <a:gd name="adj" fmla="val 6321"/>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Label Allocation Example</a:t>
            </a:r>
            <a:endParaRPr lang="en-US" dirty="0"/>
          </a:p>
        </p:txBody>
      </p:sp>
      <p:sp>
        <p:nvSpPr>
          <p:cNvPr id="14" name="矩形 13"/>
          <p:cNvSpPr/>
          <p:nvPr/>
        </p:nvSpPr>
        <p:spPr bwMode="gray">
          <a:xfrm>
            <a:off x="6096001" y="1279539"/>
            <a:ext cx="5653088" cy="4632037"/>
          </a:xfrm>
          <a:prstGeom prst="rect">
            <a:avLst/>
          </a:prstGeom>
        </p:spPr>
        <p:txBody>
          <a:bodyPr wrap="square">
            <a:noAutofit/>
          </a:bodyPr>
          <a:lstStyle/>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 SR is enabled on each device. For SR-capable IGP instances, all IGP-enabled outbound interfaces are allocated with SR adjacency labels.</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Adjacency labels are propagated to the entire network through an IGP SR extension.</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Taking R4 as an example, the process of label allocation through an IGP is as follows:</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allocates a local dynamic label to an adjacency through an IGP. For example, adjacency label 1045 is allocated to the R4-&gt;R5 adjacency.</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propagates the adjacency label to the entire network through the IGP.</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R4 generates a label forwarding entry corresponding to the adjacency label.</a:t>
            </a:r>
          </a:p>
          <a:p>
            <a:pPr marL="800140" lvl="1" indent="-342900" fontAlgn="ctr">
              <a:spcAft>
                <a:spcPts val="600"/>
              </a:spcAft>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Other nodes learn the R4-propagated adjacency label through the IGP but do not generate label forwarding entries.</a:t>
            </a:r>
          </a:p>
          <a:p>
            <a:pPr marL="285750" indent="-285750" fontAlgn="ctr">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Other devices allocate and propagate adjacency labels in the same way as R4 and generate label forwarding entries. BGP-LS is used to report TE information and network topology information with SR labels to the controller.</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2934243"/>
            <a:ext cx="478233" cy="392151"/>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3505" y="4494369"/>
            <a:ext cx="478233" cy="392151"/>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2934243"/>
            <a:ext cx="478233" cy="392151"/>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40594" y="4494369"/>
            <a:ext cx="478233" cy="392151"/>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2934243"/>
            <a:ext cx="478233" cy="392151"/>
          </a:xfrm>
          <a:prstGeom prst="rect">
            <a:avLst/>
          </a:prstGeom>
        </p:spPr>
      </p:pic>
      <p:cxnSp>
        <p:nvCxnSpPr>
          <p:cNvPr id="71" name="直接连接符 70"/>
          <p:cNvCxnSpPr>
            <a:stCxn id="66" idx="3"/>
            <a:endCxn id="68" idx="1"/>
          </p:cNvCxnSpPr>
          <p:nvPr/>
        </p:nvCxnSpPr>
        <p:spPr bwMode="gray">
          <a:xfrm>
            <a:off x="1521738" y="3130318"/>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7" idx="3"/>
            <a:endCxn id="69" idx="1"/>
          </p:cNvCxnSpPr>
          <p:nvPr/>
        </p:nvCxnSpPr>
        <p:spPr bwMode="gray">
          <a:xfrm>
            <a:off x="1521738" y="4690444"/>
            <a:ext cx="16188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6" idx="2"/>
            <a:endCxn id="67" idx="0"/>
          </p:cNvCxnSpPr>
          <p:nvPr/>
        </p:nvCxnSpPr>
        <p:spPr bwMode="gray">
          <a:xfrm>
            <a:off x="1282622"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68" idx="2"/>
            <a:endCxn id="69" idx="0"/>
          </p:cNvCxnSpPr>
          <p:nvPr/>
        </p:nvCxnSpPr>
        <p:spPr bwMode="gray">
          <a:xfrm>
            <a:off x="3379711"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8" idx="3"/>
            <a:endCxn id="70" idx="1"/>
          </p:cNvCxnSpPr>
          <p:nvPr/>
        </p:nvCxnSpPr>
        <p:spPr bwMode="gray">
          <a:xfrm>
            <a:off x="3618827" y="3130318"/>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9" idx="3"/>
            <a:endCxn id="82" idx="1"/>
          </p:cNvCxnSpPr>
          <p:nvPr/>
        </p:nvCxnSpPr>
        <p:spPr bwMode="gray">
          <a:xfrm>
            <a:off x="3618827" y="4690444"/>
            <a:ext cx="16288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bwMode="gray">
          <a:xfrm>
            <a:off x="103868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8" name="矩形 77"/>
          <p:cNvSpPr/>
          <p:nvPr/>
        </p:nvSpPr>
        <p:spPr bwMode="gray">
          <a:xfrm>
            <a:off x="314231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9" name="矩形 78"/>
          <p:cNvSpPr/>
          <p:nvPr/>
        </p:nvSpPr>
        <p:spPr bwMode="gray">
          <a:xfrm>
            <a:off x="103868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0" name="矩形 79"/>
          <p:cNvSpPr/>
          <p:nvPr/>
        </p:nvSpPr>
        <p:spPr bwMode="gray">
          <a:xfrm>
            <a:off x="3142311"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矩形 80"/>
          <p:cNvSpPr/>
          <p:nvPr/>
        </p:nvSpPr>
        <p:spPr bwMode="gray">
          <a:xfrm>
            <a:off x="5242839" y="255105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7664" y="4494369"/>
            <a:ext cx="478233" cy="392151"/>
          </a:xfrm>
          <a:prstGeom prst="rect">
            <a:avLst/>
          </a:prstGeom>
        </p:spPr>
      </p:pic>
      <p:cxnSp>
        <p:nvCxnSpPr>
          <p:cNvPr id="83" name="直接连接符 82"/>
          <p:cNvCxnSpPr>
            <a:stCxn id="70" idx="2"/>
            <a:endCxn id="82" idx="0"/>
          </p:cNvCxnSpPr>
          <p:nvPr/>
        </p:nvCxnSpPr>
        <p:spPr bwMode="gray">
          <a:xfrm>
            <a:off x="5486780" y="3326393"/>
            <a:ext cx="0" cy="11679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bwMode="gray">
          <a:xfrm>
            <a:off x="5255921" y="4886518"/>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pic>
        <p:nvPicPr>
          <p:cNvPr id="85" name="图片 84" descr="通用网管-蓝.png"/>
          <p:cNvPicPr>
            <a:picLocks noChangeAspect="1"/>
          </p:cNvPicPr>
          <p:nvPr/>
        </p:nvPicPr>
        <p:blipFill>
          <a:blip r:embed="rId4" cstate="print"/>
          <a:stretch>
            <a:fillRect/>
          </a:stretch>
        </p:blipFill>
        <p:spPr bwMode="gray">
          <a:xfrm>
            <a:off x="1003931" y="1374118"/>
            <a:ext cx="557380" cy="456038"/>
          </a:xfrm>
          <a:prstGeom prst="rect">
            <a:avLst/>
          </a:prstGeom>
        </p:spPr>
      </p:pic>
      <p:sp>
        <p:nvSpPr>
          <p:cNvPr id="93" name="文本框 92"/>
          <p:cNvSpPr txBox="1"/>
          <p:nvPr/>
        </p:nvSpPr>
        <p:spPr bwMode="gray">
          <a:xfrm>
            <a:off x="1980680" y="3642820"/>
            <a:ext cx="546945" cy="369332"/>
          </a:xfrm>
          <a:prstGeom prst="rect">
            <a:avLst/>
          </a:prstGeom>
          <a:noFill/>
        </p:spPr>
        <p:txBody>
          <a:bodyPr wrap="square" rtlCol="0">
            <a:noAutofit/>
          </a:bodyPr>
          <a:lstStyle/>
          <a:p>
            <a:pPr fontAlgn="ctr"/>
            <a:r>
              <a:rPr lang="en-US"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4" name="文本框 93"/>
          <p:cNvSpPr txBox="1"/>
          <p:nvPr/>
        </p:nvSpPr>
        <p:spPr bwMode="gray">
          <a:xfrm>
            <a:off x="4110888" y="3642820"/>
            <a:ext cx="546945" cy="369332"/>
          </a:xfrm>
          <a:prstGeom prst="rect">
            <a:avLst/>
          </a:prstGeom>
          <a:noFill/>
        </p:spPr>
        <p:txBody>
          <a:bodyPr wrap="square" rtlCol="0">
            <a:noAutofit/>
          </a:bodyPr>
          <a:lstStyle/>
          <a:p>
            <a:pPr fontAlgn="ctr"/>
            <a:r>
              <a:rPr lang="en-US"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5" name="直接箭头连接符 94"/>
          <p:cNvCxnSpPr/>
          <p:nvPr/>
        </p:nvCxnSpPr>
        <p:spPr bwMode="gray">
          <a:xfrm>
            <a:off x="1282622" y="1889629"/>
            <a:ext cx="0" cy="661423"/>
          </a:xfrm>
          <a:prstGeom prst="straightConnector1">
            <a:avLst/>
          </a:prstGeom>
          <a:ln w="19050">
            <a:solidFill>
              <a:srgbClr val="0070C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bwMode="gray">
          <a:xfrm>
            <a:off x="1554398" y="1388796"/>
            <a:ext cx="1750777"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97" name="文本框 96"/>
          <p:cNvSpPr txBox="1"/>
          <p:nvPr/>
        </p:nvSpPr>
        <p:spPr bwMode="gray">
          <a:xfrm>
            <a:off x="1282622" y="2019405"/>
            <a:ext cx="800219" cy="307777"/>
          </a:xfrm>
          <a:prstGeom prst="rect">
            <a:avLst/>
          </a:prstGeom>
          <a:noFill/>
        </p:spPr>
        <p:txBody>
          <a:bodyPr wrap="square" rtlCol="0">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cxnSp>
        <p:nvCxnSpPr>
          <p:cNvPr id="99" name="直接箭头连接符 98"/>
          <p:cNvCxnSpPr/>
          <p:nvPr/>
        </p:nvCxnSpPr>
        <p:spPr bwMode="gray">
          <a:xfrm>
            <a:off x="2124673" y="4567010"/>
            <a:ext cx="88901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bwMode="gray">
          <a:xfrm>
            <a:off x="1999881" y="425628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1045</a:t>
            </a:r>
          </a:p>
        </p:txBody>
      </p:sp>
      <p:cxnSp>
        <p:nvCxnSpPr>
          <p:cNvPr id="102" name="直接箭头连接符 101"/>
          <p:cNvCxnSpPr/>
          <p:nvPr/>
        </p:nvCxnSpPr>
        <p:spPr bwMode="gray">
          <a:xfrm flipH="1">
            <a:off x="1747681" y="4820229"/>
            <a:ext cx="779944"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2044929" y="4787027"/>
            <a:ext cx="601447" cy="307777"/>
          </a:xfrm>
          <a:prstGeom prst="rect">
            <a:avLst/>
          </a:prstGeom>
        </p:spPr>
        <p:txBody>
          <a:bodyPr wrap="square">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1054</a:t>
            </a:r>
          </a:p>
        </p:txBody>
      </p:sp>
      <p:sp>
        <p:nvSpPr>
          <p:cNvPr id="104" name="矩形 103"/>
          <p:cNvSpPr/>
          <p:nvPr/>
        </p:nvSpPr>
        <p:spPr bwMode="gray">
          <a:xfrm>
            <a:off x="1455332" y="4413445"/>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05" name="矩形 104"/>
          <p:cNvSpPr/>
          <p:nvPr/>
        </p:nvSpPr>
        <p:spPr bwMode="gray">
          <a:xfrm>
            <a:off x="2462550" y="4683019"/>
            <a:ext cx="75693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graphicFrame>
        <p:nvGraphicFramePr>
          <p:cNvPr id="7" name="表格 6"/>
          <p:cNvGraphicFramePr>
            <a:graphicFrameLocks noGrp="1"/>
          </p:cNvGraphicFramePr>
          <p:nvPr>
            <p:extLst>
              <p:ext uri="{D42A27DB-BD31-4B8C-83A1-F6EECF244321}">
                <p14:modId xmlns:p14="http://schemas.microsoft.com/office/powerpoint/2010/main" val="4234463658"/>
              </p:ext>
            </p:extLst>
          </p:nvPr>
        </p:nvGraphicFramePr>
        <p:xfrm>
          <a:off x="1086416" y="5544046"/>
          <a:ext cx="4161249" cy="548640"/>
        </p:xfrm>
        <a:graphic>
          <a:graphicData uri="http://schemas.openxmlformats.org/drawingml/2006/table">
            <a:tbl>
              <a:tblPr firstRow="1" bandRow="1">
                <a:tableStyleId>{5940675A-B579-460E-94D1-54222C63F5DA}</a:tableStyleId>
              </a:tblPr>
              <a:tblGrid>
                <a:gridCol w="847159">
                  <a:extLst>
                    <a:ext uri="{9D8B030D-6E8A-4147-A177-3AD203B41FA5}">
                      <a16:colId xmlns:a16="http://schemas.microsoft.com/office/drawing/2014/main" xmlns="" val="20000"/>
                    </a:ext>
                  </a:extLst>
                </a:gridCol>
                <a:gridCol w="2190750">
                  <a:extLst>
                    <a:ext uri="{9D8B030D-6E8A-4147-A177-3AD203B41FA5}">
                      <a16:colId xmlns:a16="http://schemas.microsoft.com/office/drawing/2014/main" xmlns="" val="20001"/>
                    </a:ext>
                  </a:extLst>
                </a:gridCol>
                <a:gridCol w="1123340">
                  <a:extLst>
                    <a:ext uri="{9D8B030D-6E8A-4147-A177-3AD203B41FA5}">
                      <a16:colId xmlns:a16="http://schemas.microsoft.com/office/drawing/2014/main" xmlns="" val="20002"/>
                    </a:ext>
                  </a:extLst>
                </a:gridCol>
              </a:tblGrid>
              <a:tr h="0">
                <a:tc>
                  <a:txBody>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Outbound Interface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 Hop</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1045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43" name="Right Arrow 158"/>
          <p:cNvSpPr/>
          <p:nvPr/>
        </p:nvSpPr>
        <p:spPr bwMode="gray">
          <a:xfrm rot="5400000">
            <a:off x="1031219" y="4676412"/>
            <a:ext cx="478748" cy="1153379"/>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8"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0"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1"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133578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SR-MPLS TE LSP Creation</a:t>
            </a:r>
            <a:endParaRPr lang="en-US" dirty="0"/>
          </a:p>
        </p:txBody>
      </p:sp>
      <p:sp>
        <p:nvSpPr>
          <p:cNvPr id="5" name="文本占位符 4">
            <a:extLst>
              <a:ext uri="{FF2B5EF4-FFF2-40B4-BE49-F238E27FC236}">
                <a16:creationId xmlns:a16="http://schemas.microsoft.com/office/drawing/2014/main" xmlns="" id="{5E24E8C5-8AF0-427C-A069-4B1EE9CE7C85}"/>
              </a:ext>
            </a:extLst>
          </p:cNvPr>
          <p:cNvSpPr>
            <a:spLocks noGrp="1"/>
          </p:cNvSpPr>
          <p:nvPr>
            <p:ph type="body" sz="quarter" idx="10"/>
          </p:nvPr>
        </p:nvSpPr>
        <p:spPr bwMode="gray"/>
        <p:txBody>
          <a:bodyPr/>
          <a:lstStyle/>
          <a:p>
            <a:r>
              <a:rPr lang="en-US" sz="1800" dirty="0" smtClean="0">
                <a:sym typeface="Huawei Sans" panose="020C0503030203020204" pitchFamily="34" charset="0"/>
              </a:rPr>
              <a:t>SR-MPLS TE tunnels are created using the SR protocol based on TE constraints. The figure shows two LSPs working in primary/backup mode. The two LSPs correspond to the same SR-MPLS TE tunnel with a specified ID.</a:t>
            </a:r>
          </a:p>
          <a:p>
            <a:endParaRPr lang="en-US" altLang="zh-CN" sz="1800" dirty="0">
              <a:sym typeface="Huawei Sans" panose="020C0503030203020204" pitchFamily="34" charset="0"/>
            </a:endParaRPr>
          </a:p>
        </p:txBody>
      </p:sp>
      <p:grpSp>
        <p:nvGrpSpPr>
          <p:cNvPr id="13" name="组合 12">
            <a:extLst>
              <a:ext uri="{FF2B5EF4-FFF2-40B4-BE49-F238E27FC236}">
                <a16:creationId xmlns:a16="http://schemas.microsoft.com/office/drawing/2014/main" xmlns="" id="{0D54B505-16FD-4188-8B62-D7A79600D084}"/>
              </a:ext>
            </a:extLst>
          </p:cNvPr>
          <p:cNvGrpSpPr/>
          <p:nvPr/>
        </p:nvGrpSpPr>
        <p:grpSpPr bwMode="gray">
          <a:xfrm rot="5400000">
            <a:off x="8407997" y="3435383"/>
            <a:ext cx="524046" cy="765952"/>
            <a:chOff x="3769575" y="2816233"/>
            <a:chExt cx="959475" cy="2029316"/>
          </a:xfrm>
        </p:grpSpPr>
        <p:cxnSp>
          <p:nvCxnSpPr>
            <p:cNvPr id="14" name="直接连接符 13">
              <a:extLst>
                <a:ext uri="{FF2B5EF4-FFF2-40B4-BE49-F238E27FC236}">
                  <a16:creationId xmlns:a16="http://schemas.microsoft.com/office/drawing/2014/main" xmlns="" id="{54ABD517-07F9-41FC-9590-43BCA6B20A80}"/>
                </a:ext>
              </a:extLst>
            </p:cNvPr>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190942E-2453-4B33-8F44-2F7729331B05}"/>
                </a:ext>
              </a:extLst>
            </p:cNvPr>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E3E52FFD-90B1-4FE6-9784-961DA164F3C9}"/>
              </a:ext>
            </a:extLst>
          </p:cNvPr>
          <p:cNvGrpSpPr/>
          <p:nvPr/>
        </p:nvGrpSpPr>
        <p:grpSpPr bwMode="gray">
          <a:xfrm rot="10800000">
            <a:off x="7171720" y="2785397"/>
            <a:ext cx="1032830" cy="2065922"/>
            <a:chOff x="4518703" y="2205748"/>
            <a:chExt cx="1512166" cy="2521312"/>
          </a:xfrm>
        </p:grpSpPr>
        <p:cxnSp>
          <p:nvCxnSpPr>
            <p:cNvPr id="17" name="直接连接符 16">
              <a:extLst>
                <a:ext uri="{FF2B5EF4-FFF2-40B4-BE49-F238E27FC236}">
                  <a16:creationId xmlns:a16="http://schemas.microsoft.com/office/drawing/2014/main" xmlns="" id="{95229726-F5CB-4B18-9EA8-3C8C617B2154}"/>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81F2E63D-6B3F-440D-B3F0-D8BBB92F7D5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 id="{7A0DB660-438C-487F-BBEB-BA91334B9B6F}"/>
              </a:ext>
            </a:extLst>
          </p:cNvPr>
          <p:cNvGrpSpPr/>
          <p:nvPr/>
        </p:nvGrpSpPr>
        <p:grpSpPr bwMode="gray">
          <a:xfrm>
            <a:off x="2817090" y="2785397"/>
            <a:ext cx="1032830" cy="2065922"/>
            <a:chOff x="4518703" y="2205748"/>
            <a:chExt cx="1512166" cy="2521312"/>
          </a:xfrm>
        </p:grpSpPr>
        <p:cxnSp>
          <p:nvCxnSpPr>
            <p:cNvPr id="20" name="直接连接符 19">
              <a:extLst>
                <a:ext uri="{FF2B5EF4-FFF2-40B4-BE49-F238E27FC236}">
                  <a16:creationId xmlns:a16="http://schemas.microsoft.com/office/drawing/2014/main" xmlns="" id="{C4B87EA4-2AC4-4229-9564-1BC36CD51D6B}"/>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F0438FF7-45C8-4093-AD4C-CE20F0767E3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2" name="直接连接符 21">
            <a:extLst>
              <a:ext uri="{FF2B5EF4-FFF2-40B4-BE49-F238E27FC236}">
                <a16:creationId xmlns:a16="http://schemas.microsoft.com/office/drawing/2014/main" xmlns="" id="{7CA56BDE-4403-4585-A107-94C2CE025145}"/>
              </a:ext>
            </a:extLst>
          </p:cNvPr>
          <p:cNvCxnSpPr/>
          <p:nvPr/>
        </p:nvCxnSpPr>
        <p:spPr bwMode="gray">
          <a:xfrm flipH="1">
            <a:off x="3863637" y="2699775"/>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EDE5D3C7-FC3F-4966-8786-0DFAF50B3A50}"/>
              </a:ext>
            </a:extLst>
          </p:cNvPr>
          <p:cNvCxnSpPr/>
          <p:nvPr/>
        </p:nvCxnSpPr>
        <p:spPr bwMode="gray">
          <a:xfrm flipH="1">
            <a:off x="3863637" y="4859677"/>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95D75D0B-395E-43D6-A40A-6EB34A2742B3}"/>
              </a:ext>
            </a:extLst>
          </p:cNvPr>
          <p:cNvSpPr/>
          <p:nvPr/>
        </p:nvSpPr>
        <p:spPr bwMode="gray">
          <a:xfrm>
            <a:off x="8352310" y="4007674"/>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4" name="矩形 33">
            <a:extLst>
              <a:ext uri="{FF2B5EF4-FFF2-40B4-BE49-F238E27FC236}">
                <a16:creationId xmlns:a16="http://schemas.microsoft.com/office/drawing/2014/main" xmlns="" id="{952990B5-4E99-4759-89C3-860F3F59F85B}"/>
              </a:ext>
            </a:extLst>
          </p:cNvPr>
          <p:cNvSpPr/>
          <p:nvPr/>
        </p:nvSpPr>
        <p:spPr bwMode="gray">
          <a:xfrm>
            <a:off x="2076049" y="3654565"/>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5" name="任意多边形 39">
            <a:extLst>
              <a:ext uri="{FF2B5EF4-FFF2-40B4-BE49-F238E27FC236}">
                <a16:creationId xmlns:a16="http://schemas.microsoft.com/office/drawing/2014/main" xmlns="" id="{A0C4F33D-969B-4821-B8EE-22B0ED476A0E}"/>
              </a:ext>
            </a:extLst>
          </p:cNvPr>
          <p:cNvSpPr/>
          <p:nvPr/>
        </p:nvSpPr>
        <p:spPr bwMode="gray">
          <a:xfrm>
            <a:off x="2511491" y="3015804"/>
            <a:ext cx="5849470" cy="629745"/>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3810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40">
            <a:extLst>
              <a:ext uri="{FF2B5EF4-FFF2-40B4-BE49-F238E27FC236}">
                <a16:creationId xmlns:a16="http://schemas.microsoft.com/office/drawing/2014/main" xmlns="" id="{C4A944FD-FA42-417B-8688-74431BFF8F6D}"/>
              </a:ext>
            </a:extLst>
          </p:cNvPr>
          <p:cNvSpPr/>
          <p:nvPr/>
        </p:nvSpPr>
        <p:spPr bwMode="gray">
          <a:xfrm flipV="1">
            <a:off x="2511491" y="4002956"/>
            <a:ext cx="5849470" cy="562659"/>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28575">
            <a:solidFill>
              <a:srgbClr val="FF993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E4AC5110-EFF2-4969-B57B-F48644B00ACD}"/>
              </a:ext>
            </a:extLst>
          </p:cNvPr>
          <p:cNvSpPr/>
          <p:nvPr/>
        </p:nvSpPr>
        <p:spPr bwMode="auto">
          <a:xfrm>
            <a:off x="7788854" y="2777038"/>
            <a:ext cx="2593395"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1: primary path</a:t>
            </a:r>
          </a:p>
        </p:txBody>
      </p:sp>
      <p:sp>
        <p:nvSpPr>
          <p:cNvPr id="38" name="矩形 37">
            <a:extLst>
              <a:ext uri="{FF2B5EF4-FFF2-40B4-BE49-F238E27FC236}">
                <a16:creationId xmlns:a16="http://schemas.microsoft.com/office/drawing/2014/main" xmlns="" id="{D415E37B-8692-4DD6-8CBB-830A4BE56CE0}"/>
              </a:ext>
            </a:extLst>
          </p:cNvPr>
          <p:cNvSpPr/>
          <p:nvPr/>
        </p:nvSpPr>
        <p:spPr bwMode="auto">
          <a:xfrm>
            <a:off x="7772086" y="4351147"/>
            <a:ext cx="2593395"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2: backup path</a:t>
            </a:r>
          </a:p>
        </p:txBody>
      </p:sp>
      <p:pic>
        <p:nvPicPr>
          <p:cNvPr id="39" name="图片 38">
            <a:extLst>
              <a:ext uri="{FF2B5EF4-FFF2-40B4-BE49-F238E27FC236}">
                <a16:creationId xmlns:a16="http://schemas.microsoft.com/office/drawing/2014/main" xmlns="" id="{969A5C14-6976-4F25-9EA0-87D30FE02B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01151" y="4650999"/>
            <a:ext cx="540000" cy="471294"/>
          </a:xfrm>
          <a:prstGeom prst="rect">
            <a:avLst/>
          </a:prstGeom>
        </p:spPr>
      </p:pic>
      <p:pic>
        <p:nvPicPr>
          <p:cNvPr id="40" name="图片 39">
            <a:extLst>
              <a:ext uri="{FF2B5EF4-FFF2-40B4-BE49-F238E27FC236}">
                <a16:creationId xmlns:a16="http://schemas.microsoft.com/office/drawing/2014/main" xmlns="" id="{BD33E951-E3ED-4F9B-A40A-4295B69F222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9003" y="4650999"/>
            <a:ext cx="540000" cy="471294"/>
          </a:xfrm>
          <a:prstGeom prst="rect">
            <a:avLst/>
          </a:prstGeom>
        </p:spPr>
      </p:pic>
      <p:pic>
        <p:nvPicPr>
          <p:cNvPr id="41" name="图片 40">
            <a:extLst>
              <a:ext uri="{FF2B5EF4-FFF2-40B4-BE49-F238E27FC236}">
                <a16:creationId xmlns:a16="http://schemas.microsoft.com/office/drawing/2014/main" xmlns="" id="{A3C80912-1013-434D-ABBB-F689CAAD46E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96854" y="4650999"/>
            <a:ext cx="540000" cy="471294"/>
          </a:xfrm>
          <a:prstGeom prst="rect">
            <a:avLst/>
          </a:prstGeom>
        </p:spPr>
      </p:pic>
      <p:pic>
        <p:nvPicPr>
          <p:cNvPr id="42" name="图片 41">
            <a:extLst>
              <a:ext uri="{FF2B5EF4-FFF2-40B4-BE49-F238E27FC236}">
                <a16:creationId xmlns:a16="http://schemas.microsoft.com/office/drawing/2014/main" xmlns="" id="{7E0597D3-1723-47D9-AB12-4F4E21A9602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02490" y="3573274"/>
            <a:ext cx="540000" cy="471294"/>
          </a:xfrm>
          <a:prstGeom prst="rect">
            <a:avLst/>
          </a:prstGeom>
        </p:spPr>
      </p:pic>
      <p:pic>
        <p:nvPicPr>
          <p:cNvPr id="43" name="图片 42">
            <a:extLst>
              <a:ext uri="{FF2B5EF4-FFF2-40B4-BE49-F238E27FC236}">
                <a16:creationId xmlns:a16="http://schemas.microsoft.com/office/drawing/2014/main" xmlns="" id="{43097702-E8DC-4609-80B1-C32CDE10313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01151" y="2495551"/>
            <a:ext cx="540000" cy="471294"/>
          </a:xfrm>
          <a:prstGeom prst="rect">
            <a:avLst/>
          </a:prstGeom>
        </p:spPr>
      </p:pic>
      <p:pic>
        <p:nvPicPr>
          <p:cNvPr id="44" name="图片 43">
            <a:extLst>
              <a:ext uri="{FF2B5EF4-FFF2-40B4-BE49-F238E27FC236}">
                <a16:creationId xmlns:a16="http://schemas.microsoft.com/office/drawing/2014/main" xmlns="" id="{7C8DEFDC-F2B5-4F20-8810-BDF97BAC99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49003" y="2495551"/>
            <a:ext cx="540000" cy="471294"/>
          </a:xfrm>
          <a:prstGeom prst="rect">
            <a:avLst/>
          </a:prstGeom>
        </p:spPr>
      </p:pic>
      <p:pic>
        <p:nvPicPr>
          <p:cNvPr id="45" name="图片 44">
            <a:extLst>
              <a:ext uri="{FF2B5EF4-FFF2-40B4-BE49-F238E27FC236}">
                <a16:creationId xmlns:a16="http://schemas.microsoft.com/office/drawing/2014/main" xmlns="" id="{04A84151-9A41-427F-B818-C9446D4BF00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96854" y="2495551"/>
            <a:ext cx="540000" cy="471294"/>
          </a:xfrm>
          <a:prstGeom prst="rect">
            <a:avLst/>
          </a:prstGeom>
        </p:spPr>
      </p:pic>
      <p:sp>
        <p:nvSpPr>
          <p:cNvPr id="47" name="内容占位符 2">
            <a:extLst>
              <a:ext uri="{FF2B5EF4-FFF2-40B4-BE49-F238E27FC236}">
                <a16:creationId xmlns:a16="http://schemas.microsoft.com/office/drawing/2014/main" xmlns="" id="{9C3B2157-44D6-4521-80F0-62BFB0DFB84D}"/>
              </a:ext>
            </a:extLst>
          </p:cNvPr>
          <p:cNvSpPr txBox="1">
            <a:spLocks/>
          </p:cNvSpPr>
          <p:nvPr/>
        </p:nvSpPr>
        <p:spPr bwMode="gray">
          <a:xfrm>
            <a:off x="496608" y="5299243"/>
            <a:ext cx="11252480" cy="4687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SR-MPLS TE tunnel creation involves tunnel attribute configuration and tunnel establishment.</a:t>
            </a:r>
          </a:p>
        </p:txBody>
      </p:sp>
      <p:sp>
        <p:nvSpPr>
          <p:cNvPr id="48" name="Can 9">
            <a:extLst>
              <a:ext uri="{FF2B5EF4-FFF2-40B4-BE49-F238E27FC236}">
                <a16:creationId xmlns:a16="http://schemas.microsoft.com/office/drawing/2014/main" xmlns="" id="{2632BE04-3B30-4FBF-A236-A7317BE9DDB6}"/>
              </a:ext>
            </a:extLst>
          </p:cNvPr>
          <p:cNvSpPr/>
          <p:nvPr/>
        </p:nvSpPr>
        <p:spPr bwMode="gray">
          <a:xfrm rot="5400000">
            <a:off x="5321910" y="1722361"/>
            <a:ext cx="363544" cy="4166846"/>
          </a:xfrm>
          <a:prstGeom prst="can">
            <a:avLst>
              <a:gd name="adj" fmla="val 40000"/>
            </a:avLst>
          </a:prstGeom>
          <a:solidFill>
            <a:srgbClr val="BEE9EE"/>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a:extLst>
              <a:ext uri="{FF2B5EF4-FFF2-40B4-BE49-F238E27FC236}">
                <a16:creationId xmlns:a16="http://schemas.microsoft.com/office/drawing/2014/main" xmlns="" id="{F1159464-6F8A-4890-98C5-CA86E4C19B6E}"/>
              </a:ext>
            </a:extLst>
          </p:cNvPr>
          <p:cNvSpPr/>
          <p:nvPr/>
        </p:nvSpPr>
        <p:spPr bwMode="gray">
          <a:xfrm>
            <a:off x="4563498" y="3667392"/>
            <a:ext cx="2392522" cy="338554"/>
          </a:xfrm>
          <a:prstGeom prst="rect">
            <a:avLst/>
          </a:prstGeom>
        </p:spPr>
        <p:txBody>
          <a:bodyPr wrap="square">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TE tunnel</a:t>
            </a:r>
          </a:p>
        </p:txBody>
      </p:sp>
      <p:sp>
        <p:nvSpPr>
          <p:cNvPr id="53"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4"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6"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7"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pic>
        <p:nvPicPr>
          <p:cNvPr id="12" name="图片 11">
            <a:extLst>
              <a:ext uri="{FF2B5EF4-FFF2-40B4-BE49-F238E27FC236}">
                <a16:creationId xmlns:a16="http://schemas.microsoft.com/office/drawing/2014/main" xmlns="" id="{8FB4AAE2-6A71-43F4-BCBC-9C803EEBD12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82339" y="3573274"/>
            <a:ext cx="540000" cy="471294"/>
          </a:xfrm>
          <a:prstGeom prst="rect">
            <a:avLst/>
          </a:prstGeom>
        </p:spPr>
      </p:pic>
    </p:spTree>
    <p:extLst>
      <p:ext uri="{BB962C8B-B14F-4D97-AF65-F5344CB8AC3E}">
        <p14:creationId xmlns:p14="http://schemas.microsoft.com/office/powerpoint/2010/main" val="2963333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SR-MPLS TE Tunnel Attribute Configuration</a:t>
            </a:r>
            <a:endParaRPr lang="en-US" dirty="0"/>
          </a:p>
        </p:txBody>
      </p:sp>
      <p:sp>
        <p:nvSpPr>
          <p:cNvPr id="5" name="文本占位符 4">
            <a:extLst>
              <a:ext uri="{FF2B5EF4-FFF2-40B4-BE49-F238E27FC236}">
                <a16:creationId xmlns:a16="http://schemas.microsoft.com/office/drawing/2014/main" xmlns="" id="{0A68A21E-971C-45D0-8696-7E5D9279A1A1}"/>
              </a:ext>
            </a:extLst>
          </p:cNvPr>
          <p:cNvSpPr>
            <a:spLocks noGrp="1"/>
          </p:cNvSpPr>
          <p:nvPr>
            <p:ph type="body" sz="quarter" idx="10"/>
          </p:nvPr>
        </p:nvSpPr>
        <p:spPr bwMode="gray"/>
        <p:txBody>
          <a:bodyPr/>
          <a:lstStyle/>
          <a:p>
            <a:pPr>
              <a:lnSpc>
                <a:spcPct val="110000"/>
              </a:lnSpc>
            </a:pPr>
            <a:r>
              <a:rPr lang="en-US" sz="1600" dirty="0" smtClean="0">
                <a:sym typeface="Huawei Sans" panose="020C0503030203020204" pitchFamily="34" charset="0"/>
              </a:rPr>
              <a:t>SR-MPLS TE tunnel attributes must be configured before tunnel establishment. An SR-MPLS TE tunnel can be configured on a controller or forwarder.</a:t>
            </a:r>
          </a:p>
          <a:p>
            <a:pPr>
              <a:lnSpc>
                <a:spcPct val="110000"/>
              </a:lnSpc>
            </a:pPr>
            <a:r>
              <a:rPr lang="en-US" sz="1600" dirty="0" smtClean="0">
                <a:sym typeface="Huawei Sans" panose="020C0503030203020204" pitchFamily="34" charset="0"/>
              </a:rPr>
              <a:t>Tunnel configuration on a controller: After an SR-MPLS TE tunnel is configured on a controller, the controller uses NETCONF to deliver tunnel attributes to a forwarder, which then uses PCEP to delegate the tunnel to the controller for management.</a:t>
            </a:r>
          </a:p>
          <a:p>
            <a:pPr>
              <a:lnSpc>
                <a:spcPct val="110000"/>
              </a:lnSpc>
            </a:pPr>
            <a:r>
              <a:rPr lang="en-US" sz="1600" dirty="0" smtClean="0">
                <a:sym typeface="Huawei Sans" panose="020C0503030203020204" pitchFamily="34" charset="0"/>
              </a:rPr>
              <a:t>Tunnel configuration on a forwarder: After an SR-MPLS TE tunnel is configured on a forwarder, the forwarder delegates the tunnel to the controller for management.</a:t>
            </a:r>
          </a:p>
          <a:p>
            <a:pPr>
              <a:lnSpc>
                <a:spcPct val="110000"/>
              </a:lnSpc>
            </a:pPr>
            <a:endParaRPr lang="en-US" altLang="zh-CN" sz="1600" dirty="0">
              <a:sym typeface="Huawei Sans" panose="020C0503030203020204" pitchFamily="34" charset="0"/>
            </a:endParaRPr>
          </a:p>
        </p:txBody>
      </p:sp>
      <p:sp>
        <p:nvSpPr>
          <p:cNvPr id="12" name="文本框 11">
            <a:extLst>
              <a:ext uri="{FF2B5EF4-FFF2-40B4-BE49-F238E27FC236}">
                <a16:creationId xmlns:a16="http://schemas.microsoft.com/office/drawing/2014/main" xmlns="" id="{E281C82F-2035-4691-A6F5-D76A1FB55930}"/>
              </a:ext>
            </a:extLst>
          </p:cNvPr>
          <p:cNvSpPr txBox="1"/>
          <p:nvPr/>
        </p:nvSpPr>
        <p:spPr bwMode="gray">
          <a:xfrm>
            <a:off x="6142323" y="3718224"/>
            <a:ext cx="5320788" cy="1626461"/>
          </a:xfrm>
          <a:prstGeom prst="rect">
            <a:avLst/>
          </a:prstGeom>
          <a:solidFill>
            <a:schemeClr val="bg1">
              <a:lumMod val="85000"/>
            </a:schemeClr>
          </a:solidFill>
        </p:spPr>
        <p:txBody>
          <a:bodyPr wrap="square" anchor="ctr">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destination 3.3.3.3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pce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delegate   # The tunnel is delegated to the PCE server.</a:t>
            </a:r>
          </a:p>
        </p:txBody>
      </p:sp>
      <p:sp>
        <p:nvSpPr>
          <p:cNvPr id="13" name="文本框 12">
            <a:extLst>
              <a:ext uri="{FF2B5EF4-FFF2-40B4-BE49-F238E27FC236}">
                <a16:creationId xmlns:a16="http://schemas.microsoft.com/office/drawing/2014/main" xmlns="" id="{EC81347B-EC48-4FB5-B276-59F0F5C5C7E2}"/>
              </a:ext>
            </a:extLst>
          </p:cNvPr>
          <p:cNvSpPr txBox="1"/>
          <p:nvPr/>
        </p:nvSpPr>
        <p:spPr bwMode="gray">
          <a:xfrm>
            <a:off x="731838" y="5458985"/>
            <a:ext cx="10728325" cy="587925"/>
          </a:xfrm>
          <a:prstGeom prst="rect">
            <a:avLst/>
          </a:prstGeom>
          <a:solidFill>
            <a:schemeClr val="bg1">
              <a:lumMod val="50000"/>
            </a:schemeClr>
          </a:solidFill>
        </p:spPr>
        <p:txBody>
          <a:bodyPr wrap="square" anchor="ctr" anchorCtr="0">
            <a:noAutofit/>
          </a:bodyPr>
          <a:lstStyle>
            <a:defPPr>
              <a:defRPr lang="en-US"/>
            </a:defPPr>
            <a:lvl1pPr algn="ctr">
              <a:defRPr sz="1600">
                <a:solidFill>
                  <a:schemeClr val="bg1"/>
                </a:solidFill>
                <a:latin typeface="+mj-lt"/>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SR-MPLS TE tunnels are established and managed using tunnel interfaces. As such, you need to configure a tunnel interface on the ingress of each SR-MPLS TE tunnel.</a:t>
            </a:r>
          </a:p>
        </p:txBody>
      </p:sp>
      <p:sp>
        <p:nvSpPr>
          <p:cNvPr id="14" name="文本框 13">
            <a:extLst>
              <a:ext uri="{FF2B5EF4-FFF2-40B4-BE49-F238E27FC236}">
                <a16:creationId xmlns:a16="http://schemas.microsoft.com/office/drawing/2014/main" xmlns="" id="{366FD657-4BC0-4547-A792-9BCE9F5A48CB}"/>
              </a:ext>
            </a:extLst>
          </p:cNvPr>
          <p:cNvSpPr txBox="1"/>
          <p:nvPr/>
        </p:nvSpPr>
        <p:spPr bwMode="gray">
          <a:xfrm>
            <a:off x="6142323" y="3323516"/>
            <a:ext cx="5320788" cy="327146"/>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Huawei Sans" panose="020C0503030203020204" pitchFamily="34" charset="0"/>
              </a:rPr>
              <a:t>NETCONF-based Tunnel Configuration Delivery by a Controller</a:t>
            </a:r>
          </a:p>
        </p:txBody>
      </p:sp>
      <p:sp>
        <p:nvSpPr>
          <p:cNvPr id="15" name="文本框 14">
            <a:extLst>
              <a:ext uri="{FF2B5EF4-FFF2-40B4-BE49-F238E27FC236}">
                <a16:creationId xmlns:a16="http://schemas.microsoft.com/office/drawing/2014/main" xmlns="" id="{E3AC64A9-89F8-424A-B3E5-496A317BA6DF}"/>
              </a:ext>
            </a:extLst>
          </p:cNvPr>
          <p:cNvSpPr txBox="1"/>
          <p:nvPr/>
        </p:nvSpPr>
        <p:spPr bwMode="gray">
          <a:xfrm>
            <a:off x="774717" y="3718224"/>
            <a:ext cx="5320788" cy="1626461"/>
          </a:xfrm>
          <a:prstGeom prst="rect">
            <a:avLst/>
          </a:prstGeom>
          <a:solidFill>
            <a:schemeClr val="bg1">
              <a:lumMod val="85000"/>
            </a:schemeClr>
          </a:solidFill>
        </p:spPr>
        <p:txBody>
          <a:bodyPr wrap="square" anchor="ctr">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destination 3.3.3.3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path explicit-path p1 # A path is manually specified.</a:t>
            </a:r>
          </a:p>
        </p:txBody>
      </p:sp>
      <p:sp>
        <p:nvSpPr>
          <p:cNvPr id="16" name="文本框 15">
            <a:extLst>
              <a:ext uri="{FF2B5EF4-FFF2-40B4-BE49-F238E27FC236}">
                <a16:creationId xmlns:a16="http://schemas.microsoft.com/office/drawing/2014/main" xmlns="" id="{26585941-D5A9-476E-9640-9301EF56DC9F}"/>
              </a:ext>
            </a:extLst>
          </p:cNvPr>
          <p:cNvSpPr txBox="1"/>
          <p:nvPr/>
        </p:nvSpPr>
        <p:spPr bwMode="gray">
          <a:xfrm>
            <a:off x="774717" y="3333224"/>
            <a:ext cx="5320788" cy="327146"/>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Huawei Sans" panose="020C0503030203020204" pitchFamily="34" charset="0"/>
              </a:rPr>
              <a:t>Manual Configuration of a Tunnel with an Explicit Path</a:t>
            </a:r>
          </a:p>
        </p:txBody>
      </p:sp>
      <p:sp>
        <p:nvSpPr>
          <p:cNvPr id="21"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22"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24"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25"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76515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SR-MPLS TE Tunnel Establishment (Path Computation by the Controller)</a:t>
            </a:r>
            <a:endParaRPr lang="en-US" dirty="0"/>
          </a:p>
        </p:txBody>
      </p:sp>
      <p:sp>
        <p:nvSpPr>
          <p:cNvPr id="33" name="圆角矩形 40">
            <a:extLst>
              <a:ext uri="{FF2B5EF4-FFF2-40B4-BE49-F238E27FC236}">
                <a16:creationId xmlns:a16="http://schemas.microsoft.com/office/drawing/2014/main" xmlns="" id="{3EBBEF8F-975B-4B2A-B9B0-44ABBABC1774}"/>
              </a:ext>
            </a:extLst>
          </p:cNvPr>
          <p:cNvSpPr/>
          <p:nvPr/>
        </p:nvSpPr>
        <p:spPr bwMode="gray">
          <a:xfrm>
            <a:off x="491028" y="2910590"/>
            <a:ext cx="5801419" cy="3210703"/>
          </a:xfrm>
          <a:prstGeom prst="roundRect">
            <a:avLst>
              <a:gd name="adj" fmla="val 6321"/>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descr="通用网管-蓝.png">
            <a:extLst>
              <a:ext uri="{FF2B5EF4-FFF2-40B4-BE49-F238E27FC236}">
                <a16:creationId xmlns:a16="http://schemas.microsoft.com/office/drawing/2014/main" xmlns="" id="{D2E502AD-958A-46EA-AE32-42547B3244A6}"/>
              </a:ext>
            </a:extLst>
          </p:cNvPr>
          <p:cNvPicPr>
            <a:picLocks noChangeAspect="1"/>
          </p:cNvPicPr>
          <p:nvPr/>
        </p:nvPicPr>
        <p:blipFill>
          <a:blip r:embed="rId3" cstate="print"/>
          <a:stretch>
            <a:fillRect/>
          </a:stretch>
        </p:blipFill>
        <p:spPr bwMode="gray">
          <a:xfrm>
            <a:off x="1715105" y="1574143"/>
            <a:ext cx="557380" cy="456038"/>
          </a:xfrm>
          <a:prstGeom prst="rect">
            <a:avLst/>
          </a:prstGeom>
        </p:spPr>
      </p:pic>
      <p:cxnSp>
        <p:nvCxnSpPr>
          <p:cNvPr id="59" name="直接箭头连接符 58">
            <a:extLst>
              <a:ext uri="{FF2B5EF4-FFF2-40B4-BE49-F238E27FC236}">
                <a16:creationId xmlns:a16="http://schemas.microsoft.com/office/drawing/2014/main" xmlns="" id="{5B18AFF1-A5B4-4B0A-BC6A-E42A02E4E10E}"/>
              </a:ext>
            </a:extLst>
          </p:cNvPr>
          <p:cNvCxnSpPr/>
          <p:nvPr/>
        </p:nvCxnSpPr>
        <p:spPr bwMode="gray">
          <a:xfrm>
            <a:off x="2215963" y="2103555"/>
            <a:ext cx="0" cy="661423"/>
          </a:xfrm>
          <a:prstGeom prst="straightConnector1">
            <a:avLst/>
          </a:prstGeom>
          <a:ln w="19050">
            <a:solidFill>
              <a:srgbClr val="30B5C5"/>
            </a:solidFill>
            <a:prstDash val="dashDot"/>
            <a:headEnd type="triangle"/>
            <a:tailEnd type="none"/>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xmlns="" id="{07BE5A96-13EF-43C6-B395-B11666280A58}"/>
              </a:ext>
            </a:extLst>
          </p:cNvPr>
          <p:cNvSpPr/>
          <p:nvPr/>
        </p:nvSpPr>
        <p:spPr bwMode="gray">
          <a:xfrm>
            <a:off x="2265572" y="1588821"/>
            <a:ext cx="1682831"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61" name="文本框 60">
            <a:extLst>
              <a:ext uri="{FF2B5EF4-FFF2-40B4-BE49-F238E27FC236}">
                <a16:creationId xmlns:a16="http://schemas.microsoft.com/office/drawing/2014/main" xmlns="" id="{8FE07210-9C09-4A16-902C-385BE9886A6D}"/>
              </a:ext>
            </a:extLst>
          </p:cNvPr>
          <p:cNvSpPr txBox="1"/>
          <p:nvPr/>
        </p:nvSpPr>
        <p:spPr bwMode="gray">
          <a:xfrm>
            <a:off x="2262285" y="2297265"/>
            <a:ext cx="800219" cy="307777"/>
          </a:xfrm>
          <a:prstGeom prst="rect">
            <a:avLst/>
          </a:prstGeom>
          <a:noFill/>
        </p:spPr>
        <p:txBody>
          <a:bodyPr wrap="square" rtlCol="0">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72" name="矩形 71">
            <a:extLst>
              <a:ext uri="{FF2B5EF4-FFF2-40B4-BE49-F238E27FC236}">
                <a16:creationId xmlns:a16="http://schemas.microsoft.com/office/drawing/2014/main" xmlns="" id="{EDCC8043-9DD4-48A7-85CD-E120F858E706}"/>
              </a:ext>
            </a:extLst>
          </p:cNvPr>
          <p:cNvSpPr/>
          <p:nvPr/>
        </p:nvSpPr>
        <p:spPr bwMode="gray">
          <a:xfrm>
            <a:off x="6379954" y="1504235"/>
            <a:ext cx="5369133" cy="3121012"/>
          </a:xfrm>
          <a:prstGeom prst="rect">
            <a:avLst/>
          </a:prstGeom>
        </p:spPr>
        <p:txBody>
          <a:bodyPr wrap="square">
            <a:noAutofit/>
          </a:bodyPr>
          <a:lstStyle/>
          <a:p>
            <a:pPr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a configured service (e.g. VPN service) needs to be bound to an SR-MPLS TE tunnel, the tunnel can be established as follows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marL="342900" indent="-342900" fontAlgn="ctr">
              <a:spcAft>
                <a:spcPts val="600"/>
              </a:spcAft>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Based on SR-MPLS TE tunnel constraints, the controller uses the path computation element (PCE) to compute a path similar to a common TE tunnel and generates a label stack (path computation result).</a:t>
            </a:r>
          </a:p>
          <a:p>
            <a:pPr marL="342900" indent="-342900" fontAlgn="ctr">
              <a:spcAft>
                <a:spcPts val="600"/>
              </a:spcAft>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The controller uses NETCONF and PCEP to deliver tunnel configurations and the tunnel stack, respectively, to forwarders.</a:t>
            </a:r>
          </a:p>
          <a:p>
            <a:pPr marL="342900" indent="-342900" fontAlgn="ctr">
              <a:spcAft>
                <a:spcPts val="600"/>
              </a:spcAft>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The forwarders establish an SR-MPLS TE tunnel with a specific LSP based on the tunnel configurations and label stack delivered by the controller.</a:t>
            </a:r>
          </a:p>
          <a:p>
            <a:pPr fontAlgn="ctr">
              <a:spcAft>
                <a:spcPts val="600"/>
              </a:spcAft>
            </a:pP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6" name="组合 75">
            <a:extLst>
              <a:ext uri="{FF2B5EF4-FFF2-40B4-BE49-F238E27FC236}">
                <a16:creationId xmlns:a16="http://schemas.microsoft.com/office/drawing/2014/main" xmlns="" id="{166A2C96-ED04-4A32-BA7E-E64354B08453}"/>
              </a:ext>
            </a:extLst>
          </p:cNvPr>
          <p:cNvGrpSpPr/>
          <p:nvPr/>
        </p:nvGrpSpPr>
        <p:grpSpPr bwMode="gray">
          <a:xfrm rot="10800000">
            <a:off x="4843261" y="3950748"/>
            <a:ext cx="891897" cy="1788855"/>
            <a:chOff x="4518703" y="2205748"/>
            <a:chExt cx="1512166" cy="2521312"/>
          </a:xfrm>
        </p:grpSpPr>
        <p:cxnSp>
          <p:nvCxnSpPr>
            <p:cNvPr id="77" name="直接连接符 76">
              <a:extLst>
                <a:ext uri="{FF2B5EF4-FFF2-40B4-BE49-F238E27FC236}">
                  <a16:creationId xmlns:a16="http://schemas.microsoft.com/office/drawing/2014/main" xmlns="" id="{F6824712-198C-4818-A79F-6632EA8D480F}"/>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FAFC9A7B-F7EB-4AD5-9100-9E31CA48D778}"/>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a16="http://schemas.microsoft.com/office/drawing/2014/main" xmlns="" id="{83A57D03-8DA8-4535-9EC0-7700CFE11132}"/>
              </a:ext>
            </a:extLst>
          </p:cNvPr>
          <p:cNvGrpSpPr/>
          <p:nvPr/>
        </p:nvGrpSpPr>
        <p:grpSpPr bwMode="gray">
          <a:xfrm>
            <a:off x="1082836" y="3950748"/>
            <a:ext cx="891897" cy="1788855"/>
            <a:chOff x="4518703" y="2205748"/>
            <a:chExt cx="1512166" cy="2521312"/>
          </a:xfrm>
        </p:grpSpPr>
        <p:cxnSp>
          <p:nvCxnSpPr>
            <p:cNvPr id="80" name="直接连接符 79">
              <a:extLst>
                <a:ext uri="{FF2B5EF4-FFF2-40B4-BE49-F238E27FC236}">
                  <a16:creationId xmlns:a16="http://schemas.microsoft.com/office/drawing/2014/main" xmlns="" id="{C399D19A-B565-470D-82A3-2B51242560D4}"/>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E91E3AF6-57DA-4279-85F7-0B757A51D49E}"/>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2" name="直接连接符 81">
            <a:extLst>
              <a:ext uri="{FF2B5EF4-FFF2-40B4-BE49-F238E27FC236}">
                <a16:creationId xmlns:a16="http://schemas.microsoft.com/office/drawing/2014/main" xmlns="" id="{7BC98553-EFE7-477D-BF5B-7C55F20A9B2E}"/>
              </a:ext>
            </a:extLst>
          </p:cNvPr>
          <p:cNvCxnSpPr/>
          <p:nvPr/>
        </p:nvCxnSpPr>
        <p:spPr bwMode="gray">
          <a:xfrm flipH="1">
            <a:off x="1986578" y="3876610"/>
            <a:ext cx="28603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3F7E626D-600B-4C59-82DE-FCACBAD3987F}"/>
              </a:ext>
            </a:extLst>
          </p:cNvPr>
          <p:cNvCxnSpPr/>
          <p:nvPr/>
        </p:nvCxnSpPr>
        <p:spPr bwMode="gray">
          <a:xfrm flipH="1">
            <a:off x="1986578" y="5746841"/>
            <a:ext cx="28603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a:extLst>
              <a:ext uri="{FF2B5EF4-FFF2-40B4-BE49-F238E27FC236}">
                <a16:creationId xmlns:a16="http://schemas.microsoft.com/office/drawing/2014/main" xmlns="" id="{731CB4C0-16BC-4609-BABC-77A61109A71E}"/>
              </a:ext>
            </a:extLst>
          </p:cNvPr>
          <p:cNvSpPr/>
          <p:nvPr/>
        </p:nvSpPr>
        <p:spPr bwMode="gray">
          <a:xfrm>
            <a:off x="5862756" y="5007132"/>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6" name="矩形 85">
            <a:extLst>
              <a:ext uri="{FF2B5EF4-FFF2-40B4-BE49-F238E27FC236}">
                <a16:creationId xmlns:a16="http://schemas.microsoft.com/office/drawing/2014/main" xmlns="" id="{75A134A5-AC69-411A-8F46-06268FAF6421}"/>
              </a:ext>
            </a:extLst>
          </p:cNvPr>
          <p:cNvSpPr/>
          <p:nvPr/>
        </p:nvSpPr>
        <p:spPr bwMode="gray">
          <a:xfrm>
            <a:off x="2432149" y="3883847"/>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87" name="矩形 86">
            <a:extLst>
              <a:ext uri="{FF2B5EF4-FFF2-40B4-BE49-F238E27FC236}">
                <a16:creationId xmlns:a16="http://schemas.microsoft.com/office/drawing/2014/main" xmlns="" id="{A9D37368-98A7-4C77-AB71-B610BF0D258A}"/>
              </a:ext>
            </a:extLst>
          </p:cNvPr>
          <p:cNvSpPr/>
          <p:nvPr/>
        </p:nvSpPr>
        <p:spPr bwMode="gray">
          <a:xfrm>
            <a:off x="442913" y="4703350"/>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88" name="直接连接符 87">
            <a:extLst>
              <a:ext uri="{FF2B5EF4-FFF2-40B4-BE49-F238E27FC236}">
                <a16:creationId xmlns:a16="http://schemas.microsoft.com/office/drawing/2014/main" xmlns="" id="{826BD8E7-69DA-4C91-97AE-9EA74FC12561}"/>
              </a:ext>
            </a:extLst>
          </p:cNvPr>
          <p:cNvCxnSpPr/>
          <p:nvPr/>
        </p:nvCxnSpPr>
        <p:spPr bwMode="gray">
          <a:xfrm flipV="1">
            <a:off x="3426777" y="4092375"/>
            <a:ext cx="0" cy="151271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xmlns="" id="{870920EA-5F4A-4C50-B1E3-472C1A9CA70D}"/>
              </a:ext>
            </a:extLst>
          </p:cNvPr>
          <p:cNvSpPr/>
          <p:nvPr/>
        </p:nvSpPr>
        <p:spPr bwMode="gray">
          <a:xfrm>
            <a:off x="3429533" y="4658820"/>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90" name="矩形 89">
            <a:extLst>
              <a:ext uri="{FF2B5EF4-FFF2-40B4-BE49-F238E27FC236}">
                <a16:creationId xmlns:a16="http://schemas.microsoft.com/office/drawing/2014/main" xmlns="" id="{91C6295A-56D0-4023-93E4-6CC0BFADEFC4}"/>
              </a:ext>
            </a:extLst>
          </p:cNvPr>
          <p:cNvSpPr/>
          <p:nvPr/>
        </p:nvSpPr>
        <p:spPr bwMode="gray">
          <a:xfrm>
            <a:off x="3876515" y="5746841"/>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91" name="矩形 90">
            <a:extLst>
              <a:ext uri="{FF2B5EF4-FFF2-40B4-BE49-F238E27FC236}">
                <a16:creationId xmlns:a16="http://schemas.microsoft.com/office/drawing/2014/main" xmlns="" id="{31DD272E-8EF9-42CD-A67F-40CCB72A8B93}"/>
              </a:ext>
            </a:extLst>
          </p:cNvPr>
          <p:cNvSpPr/>
          <p:nvPr/>
        </p:nvSpPr>
        <p:spPr bwMode="gray">
          <a:xfrm rot="19038402">
            <a:off x="5098381" y="5267213"/>
            <a:ext cx="601447" cy="307777"/>
          </a:xfrm>
          <a:prstGeom prst="rect">
            <a:avLst/>
          </a:prstGeom>
        </p:spPr>
        <p:txBody>
          <a:bodyPr wrap="square">
            <a:noAutofit/>
          </a:bodyPr>
          <a:lstStyle/>
          <a:p>
            <a:pP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92" name="直接连接符 91">
            <a:extLst>
              <a:ext uri="{FF2B5EF4-FFF2-40B4-BE49-F238E27FC236}">
                <a16:creationId xmlns:a16="http://schemas.microsoft.com/office/drawing/2014/main" xmlns="" id="{CBA5821D-CDD8-4568-98F2-DCFE4575B5EF}"/>
              </a:ext>
            </a:extLst>
          </p:cNvPr>
          <p:cNvCxnSpPr>
            <a:cxnSpLocks/>
          </p:cNvCxnSpPr>
          <p:nvPr/>
        </p:nvCxnSpPr>
        <p:spPr bwMode="gray">
          <a:xfrm flipV="1">
            <a:off x="1179422" y="3971026"/>
            <a:ext cx="547198" cy="546209"/>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xmlns="" id="{31025EC8-EA5B-4924-A778-7CC1B9226040}"/>
              </a:ext>
            </a:extLst>
          </p:cNvPr>
          <p:cNvGrpSpPr/>
          <p:nvPr/>
        </p:nvGrpSpPr>
        <p:grpSpPr bwMode="gray">
          <a:xfrm>
            <a:off x="693896" y="5183900"/>
            <a:ext cx="552886" cy="796751"/>
            <a:chOff x="626872" y="3468702"/>
            <a:chExt cx="552886" cy="796751"/>
          </a:xfrm>
        </p:grpSpPr>
        <p:sp>
          <p:nvSpPr>
            <p:cNvPr id="93" name="矩形 92">
              <a:extLst>
                <a:ext uri="{FF2B5EF4-FFF2-40B4-BE49-F238E27FC236}">
                  <a16:creationId xmlns:a16="http://schemas.microsoft.com/office/drawing/2014/main" xmlns="" id="{4A5943AC-6739-4772-AAE5-ADACDB8617E5}"/>
                </a:ext>
              </a:extLst>
            </p:cNvPr>
            <p:cNvSpPr/>
            <p:nvPr/>
          </p:nvSpPr>
          <p:spPr bwMode="gray">
            <a:xfrm>
              <a:off x="626872" y="3468702"/>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1023</a:t>
              </a:r>
            </a:p>
          </p:txBody>
        </p:sp>
        <p:sp>
          <p:nvSpPr>
            <p:cNvPr id="94" name="矩形 93">
              <a:extLst>
                <a:ext uri="{FF2B5EF4-FFF2-40B4-BE49-F238E27FC236}">
                  <a16:creationId xmlns:a16="http://schemas.microsoft.com/office/drawing/2014/main" xmlns="" id="{523A271C-A293-4B6D-8C97-FC2843F9F54F}"/>
                </a:ext>
              </a:extLst>
            </p:cNvPr>
            <p:cNvSpPr/>
            <p:nvPr/>
          </p:nvSpPr>
          <p:spPr bwMode="gray">
            <a:xfrm>
              <a:off x="626872" y="3668100"/>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95" name="矩形 94">
              <a:extLst>
                <a:ext uri="{FF2B5EF4-FFF2-40B4-BE49-F238E27FC236}">
                  <a16:creationId xmlns:a16="http://schemas.microsoft.com/office/drawing/2014/main" xmlns="" id="{7E217792-635D-48A4-A27F-DAD7C0A5DF93}"/>
                </a:ext>
              </a:extLst>
            </p:cNvPr>
            <p:cNvSpPr/>
            <p:nvPr/>
          </p:nvSpPr>
          <p:spPr bwMode="gray">
            <a:xfrm>
              <a:off x="626872" y="3867499"/>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96" name="矩形 95">
              <a:extLst>
                <a:ext uri="{FF2B5EF4-FFF2-40B4-BE49-F238E27FC236}">
                  <a16:creationId xmlns:a16="http://schemas.microsoft.com/office/drawing/2014/main" xmlns="" id="{225E8FC9-32F3-40B0-8E56-58E870596CA5}"/>
                </a:ext>
              </a:extLst>
            </p:cNvPr>
            <p:cNvSpPr/>
            <p:nvPr/>
          </p:nvSpPr>
          <p:spPr bwMode="gray">
            <a:xfrm>
              <a:off x="626872" y="4066898"/>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grpSp>
      <p:cxnSp>
        <p:nvCxnSpPr>
          <p:cNvPr id="97" name="直接连接符 96">
            <a:extLst>
              <a:ext uri="{FF2B5EF4-FFF2-40B4-BE49-F238E27FC236}">
                <a16:creationId xmlns:a16="http://schemas.microsoft.com/office/drawing/2014/main" xmlns="" id="{828D0C7B-BE53-4B96-B51E-2152382C261E}"/>
              </a:ext>
            </a:extLst>
          </p:cNvPr>
          <p:cNvCxnSpPr>
            <a:cxnSpLocks/>
          </p:cNvCxnSpPr>
          <p:nvPr/>
        </p:nvCxnSpPr>
        <p:spPr bwMode="gray">
          <a:xfrm>
            <a:off x="2355949" y="3672754"/>
            <a:ext cx="741577"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8" name="矩形 97">
            <a:extLst>
              <a:ext uri="{FF2B5EF4-FFF2-40B4-BE49-F238E27FC236}">
                <a16:creationId xmlns:a16="http://schemas.microsoft.com/office/drawing/2014/main" xmlns="" id="{22F91B96-2245-486F-A2BF-B4C31B1A10E7}"/>
              </a:ext>
            </a:extLst>
          </p:cNvPr>
          <p:cNvSpPr/>
          <p:nvPr/>
        </p:nvSpPr>
        <p:spPr bwMode="gray">
          <a:xfrm>
            <a:off x="2222559" y="2979279"/>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1034</a:t>
            </a:r>
          </a:p>
        </p:txBody>
      </p:sp>
      <p:sp>
        <p:nvSpPr>
          <p:cNvPr id="99" name="矩形 98">
            <a:extLst>
              <a:ext uri="{FF2B5EF4-FFF2-40B4-BE49-F238E27FC236}">
                <a16:creationId xmlns:a16="http://schemas.microsoft.com/office/drawing/2014/main" xmlns="" id="{AC9C9746-AA94-4CC3-972B-5B14B2628F9C}"/>
              </a:ext>
            </a:extLst>
          </p:cNvPr>
          <p:cNvSpPr/>
          <p:nvPr/>
        </p:nvSpPr>
        <p:spPr bwMode="gray">
          <a:xfrm>
            <a:off x="2222559" y="3178678"/>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00" name="矩形 99">
            <a:extLst>
              <a:ext uri="{FF2B5EF4-FFF2-40B4-BE49-F238E27FC236}">
                <a16:creationId xmlns:a16="http://schemas.microsoft.com/office/drawing/2014/main" xmlns="" id="{E4302743-BADC-4BAB-87BC-A51B32F1D1BD}"/>
              </a:ext>
            </a:extLst>
          </p:cNvPr>
          <p:cNvSpPr/>
          <p:nvPr/>
        </p:nvSpPr>
        <p:spPr bwMode="gray">
          <a:xfrm>
            <a:off x="2222559" y="3378077"/>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101" name="直接连接符 100">
            <a:extLst>
              <a:ext uri="{FF2B5EF4-FFF2-40B4-BE49-F238E27FC236}">
                <a16:creationId xmlns:a16="http://schemas.microsoft.com/office/drawing/2014/main" xmlns="" id="{79014CEB-B122-4EAD-9FAB-94C8C0621D1E}"/>
              </a:ext>
            </a:extLst>
          </p:cNvPr>
          <p:cNvCxnSpPr/>
          <p:nvPr/>
        </p:nvCxnSpPr>
        <p:spPr bwMode="gray">
          <a:xfrm>
            <a:off x="3279188" y="4219215"/>
            <a:ext cx="0" cy="1162075"/>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2" name="矩形 101">
            <a:extLst>
              <a:ext uri="{FF2B5EF4-FFF2-40B4-BE49-F238E27FC236}">
                <a16:creationId xmlns:a16="http://schemas.microsoft.com/office/drawing/2014/main" xmlns="" id="{FFB8418C-D96C-40B7-933A-02853B924B0A}"/>
              </a:ext>
            </a:extLst>
          </p:cNvPr>
          <p:cNvSpPr/>
          <p:nvPr/>
        </p:nvSpPr>
        <p:spPr bwMode="gray">
          <a:xfrm>
            <a:off x="2628500" y="4590953"/>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1056</a:t>
            </a:r>
          </a:p>
        </p:txBody>
      </p:sp>
      <p:sp>
        <p:nvSpPr>
          <p:cNvPr id="103" name="矩形 102">
            <a:extLst>
              <a:ext uri="{FF2B5EF4-FFF2-40B4-BE49-F238E27FC236}">
                <a16:creationId xmlns:a16="http://schemas.microsoft.com/office/drawing/2014/main" xmlns="" id="{A3BADCF8-32B6-4B27-AC05-6307A0C701D5}"/>
              </a:ext>
            </a:extLst>
          </p:cNvPr>
          <p:cNvSpPr/>
          <p:nvPr/>
        </p:nvSpPr>
        <p:spPr bwMode="gray">
          <a:xfrm>
            <a:off x="2628500" y="4790352"/>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104" name="直接连接符 103">
            <a:extLst>
              <a:ext uri="{FF2B5EF4-FFF2-40B4-BE49-F238E27FC236}">
                <a16:creationId xmlns:a16="http://schemas.microsoft.com/office/drawing/2014/main" xmlns="" id="{C48E7AA6-DE00-4955-A9C8-A0022687D5E7}"/>
              </a:ext>
            </a:extLst>
          </p:cNvPr>
          <p:cNvCxnSpPr>
            <a:cxnSpLocks/>
          </p:cNvCxnSpPr>
          <p:nvPr/>
        </p:nvCxnSpPr>
        <p:spPr bwMode="gray">
          <a:xfrm>
            <a:off x="3800315" y="5605093"/>
            <a:ext cx="729387" cy="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5" name="矩形 104">
            <a:extLst>
              <a:ext uri="{FF2B5EF4-FFF2-40B4-BE49-F238E27FC236}">
                <a16:creationId xmlns:a16="http://schemas.microsoft.com/office/drawing/2014/main" xmlns="" id="{243A7F35-FD9F-40E7-B4B3-735FFD932888}"/>
              </a:ext>
            </a:extLst>
          </p:cNvPr>
          <p:cNvSpPr/>
          <p:nvPr/>
        </p:nvSpPr>
        <p:spPr bwMode="gray">
          <a:xfrm>
            <a:off x="3655856" y="5298181"/>
            <a:ext cx="552886" cy="198555"/>
          </a:xfrm>
          <a:prstGeom prst="rect">
            <a:avLst/>
          </a:prstGeom>
          <a:solidFill>
            <a:srgbClr val="CCFF99"/>
          </a:solidFill>
          <a:ln w="19050">
            <a:solidFill>
              <a:srgbClr val="33CC33"/>
            </a:solidFill>
          </a:ln>
        </p:spPr>
        <p:txBody>
          <a:bodyPr wrap="square" lIns="0" tIns="0" rIns="0" bIns="0" anchor="ctr" anchorCtr="0">
            <a:noAutofit/>
          </a:bodyPr>
          <a:lstStyle/>
          <a:p>
            <a:pPr algn="ctr" fontAlgn="ctr"/>
            <a:r>
              <a:rPr lang="en-US" sz="1400" b="1" dirty="0">
                <a:solidFill>
                  <a:srgbClr val="33CC33"/>
                </a:solidFill>
                <a:latin typeface="Huawei Sans" panose="020C0503030203020204" pitchFamily="34" charset="0"/>
                <a:ea typeface="方正兰亭黑简体" panose="02000000000000000000" pitchFamily="2" charset="-122"/>
                <a:sym typeface="Huawei Sans" panose="020C0503030203020204" pitchFamily="34" charset="0"/>
              </a:rPr>
              <a:t>1078</a:t>
            </a:r>
          </a:p>
        </p:txBody>
      </p:sp>
      <p:cxnSp>
        <p:nvCxnSpPr>
          <p:cNvPr id="106" name="直接连接符 105">
            <a:extLst>
              <a:ext uri="{FF2B5EF4-FFF2-40B4-BE49-F238E27FC236}">
                <a16:creationId xmlns:a16="http://schemas.microsoft.com/office/drawing/2014/main" xmlns="" id="{7F1D675C-0C7F-47BC-9DE1-936BE7823534}"/>
              </a:ext>
            </a:extLst>
          </p:cNvPr>
          <p:cNvCxnSpPr/>
          <p:nvPr/>
        </p:nvCxnSpPr>
        <p:spPr bwMode="gray">
          <a:xfrm flipV="1">
            <a:off x="4899739" y="4888236"/>
            <a:ext cx="550165" cy="557700"/>
          </a:xfrm>
          <a:prstGeom prst="line">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07" name="图片 106">
            <a:extLst>
              <a:ext uri="{FF2B5EF4-FFF2-40B4-BE49-F238E27FC236}">
                <a16:creationId xmlns:a16="http://schemas.microsoft.com/office/drawing/2014/main" xmlns="" id="{9320118A-EC42-46C1-8749-448B656C353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06128" y="4625247"/>
            <a:ext cx="466315" cy="408087"/>
          </a:xfrm>
          <a:prstGeom prst="rect">
            <a:avLst/>
          </a:prstGeom>
        </p:spPr>
      </p:pic>
      <p:pic>
        <p:nvPicPr>
          <p:cNvPr id="108" name="图片 107">
            <a:extLst>
              <a:ext uri="{FF2B5EF4-FFF2-40B4-BE49-F238E27FC236}">
                <a16:creationId xmlns:a16="http://schemas.microsoft.com/office/drawing/2014/main" xmlns="" id="{562C20AE-73A7-45EF-9034-82D1DD3BFD0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72274" y="5558435"/>
            <a:ext cx="466315" cy="408087"/>
          </a:xfrm>
          <a:prstGeom prst="rect">
            <a:avLst/>
          </a:prstGeom>
        </p:spPr>
      </p:pic>
      <p:pic>
        <p:nvPicPr>
          <p:cNvPr id="109" name="图片 108">
            <a:extLst>
              <a:ext uri="{FF2B5EF4-FFF2-40B4-BE49-F238E27FC236}">
                <a16:creationId xmlns:a16="http://schemas.microsoft.com/office/drawing/2014/main" xmlns="" id="{B4BEDBD2-AE0C-4A9E-BCED-F64297B2656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95271" y="5558435"/>
            <a:ext cx="466315" cy="408087"/>
          </a:xfrm>
          <a:prstGeom prst="rect">
            <a:avLst/>
          </a:prstGeom>
        </p:spPr>
      </p:pic>
      <p:pic>
        <p:nvPicPr>
          <p:cNvPr id="110" name="图片 109">
            <a:extLst>
              <a:ext uri="{FF2B5EF4-FFF2-40B4-BE49-F238E27FC236}">
                <a16:creationId xmlns:a16="http://schemas.microsoft.com/office/drawing/2014/main" xmlns="" id="{86D5AECF-5D85-4B05-B95A-E6616C64A5E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618267" y="5558435"/>
            <a:ext cx="466315" cy="408087"/>
          </a:xfrm>
          <a:prstGeom prst="rect">
            <a:avLst/>
          </a:prstGeom>
        </p:spPr>
      </p:pic>
      <p:pic>
        <p:nvPicPr>
          <p:cNvPr id="111" name="图片 110">
            <a:extLst>
              <a:ext uri="{FF2B5EF4-FFF2-40B4-BE49-F238E27FC236}">
                <a16:creationId xmlns:a16="http://schemas.microsoft.com/office/drawing/2014/main" xmlns="" id="{8FA4D40E-FE24-4075-A7AA-8E893FC8DF0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73035" y="4485547"/>
            <a:ext cx="466315" cy="408087"/>
          </a:xfrm>
          <a:prstGeom prst="rect">
            <a:avLst/>
          </a:prstGeom>
        </p:spPr>
      </p:pic>
      <p:pic>
        <p:nvPicPr>
          <p:cNvPr id="112" name="图片 111">
            <a:extLst>
              <a:ext uri="{FF2B5EF4-FFF2-40B4-BE49-F238E27FC236}">
                <a16:creationId xmlns:a16="http://schemas.microsoft.com/office/drawing/2014/main" xmlns="" id="{90A8386C-CDB1-46EE-BFF3-C49015D0F01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72274" y="3692061"/>
            <a:ext cx="466315" cy="408087"/>
          </a:xfrm>
          <a:prstGeom prst="rect">
            <a:avLst/>
          </a:prstGeom>
        </p:spPr>
      </p:pic>
      <p:pic>
        <p:nvPicPr>
          <p:cNvPr id="113" name="图片 112">
            <a:extLst>
              <a:ext uri="{FF2B5EF4-FFF2-40B4-BE49-F238E27FC236}">
                <a16:creationId xmlns:a16="http://schemas.microsoft.com/office/drawing/2014/main" xmlns="" id="{D95C21A6-4D58-4466-A23A-A0F1F2EDC88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95271" y="3692061"/>
            <a:ext cx="466315" cy="408087"/>
          </a:xfrm>
          <a:prstGeom prst="rect">
            <a:avLst/>
          </a:prstGeom>
        </p:spPr>
      </p:pic>
      <p:pic>
        <p:nvPicPr>
          <p:cNvPr id="114" name="图片 113">
            <a:extLst>
              <a:ext uri="{FF2B5EF4-FFF2-40B4-BE49-F238E27FC236}">
                <a16:creationId xmlns:a16="http://schemas.microsoft.com/office/drawing/2014/main" xmlns="" id="{067565C6-3800-4DAF-AA6A-1D1B27A5FE4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618267" y="3692061"/>
            <a:ext cx="466315" cy="408087"/>
          </a:xfrm>
          <a:prstGeom prst="rect">
            <a:avLst/>
          </a:prstGeom>
        </p:spPr>
      </p:pic>
      <p:cxnSp>
        <p:nvCxnSpPr>
          <p:cNvPr id="115" name="直接箭头连接符 114">
            <a:extLst>
              <a:ext uri="{FF2B5EF4-FFF2-40B4-BE49-F238E27FC236}">
                <a16:creationId xmlns:a16="http://schemas.microsoft.com/office/drawing/2014/main" xmlns="" id="{551C1E55-D793-4D73-B8F5-16182449BA66}"/>
              </a:ext>
            </a:extLst>
          </p:cNvPr>
          <p:cNvCxnSpPr>
            <a:cxnSpLocks/>
          </p:cNvCxnSpPr>
          <p:nvPr/>
        </p:nvCxnSpPr>
        <p:spPr bwMode="gray">
          <a:xfrm flipV="1">
            <a:off x="942189" y="2068281"/>
            <a:ext cx="886506" cy="2444500"/>
          </a:xfrm>
          <a:prstGeom prst="straightConnector1">
            <a:avLst/>
          </a:prstGeom>
          <a:ln w="19050">
            <a:solidFill>
              <a:srgbClr val="00B05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16" name="文本框 115">
            <a:extLst>
              <a:ext uri="{FF2B5EF4-FFF2-40B4-BE49-F238E27FC236}">
                <a16:creationId xmlns:a16="http://schemas.microsoft.com/office/drawing/2014/main" xmlns="" id="{B2E39568-B166-4A76-8859-CA5477633388}"/>
              </a:ext>
            </a:extLst>
          </p:cNvPr>
          <p:cNvSpPr txBox="1"/>
          <p:nvPr/>
        </p:nvSpPr>
        <p:spPr bwMode="gray">
          <a:xfrm>
            <a:off x="603122" y="2126489"/>
            <a:ext cx="1032655" cy="307777"/>
          </a:xfrm>
          <a:prstGeom prst="rect">
            <a:avLst/>
          </a:prstGeom>
          <a:noFill/>
        </p:spPr>
        <p:txBody>
          <a:bodyPr wrap="square" rtlCol="0">
            <a:noAutofit/>
          </a:bodyPr>
          <a:lstStyle/>
          <a:p>
            <a:pPr fontAlgn="ctr"/>
            <a:r>
              <a:rPr lang="en-US" sz="14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cxnSp>
        <p:nvCxnSpPr>
          <p:cNvPr id="117" name="直接箭头连接符 116">
            <a:extLst>
              <a:ext uri="{FF2B5EF4-FFF2-40B4-BE49-F238E27FC236}">
                <a16:creationId xmlns:a16="http://schemas.microsoft.com/office/drawing/2014/main" xmlns="" id="{74891C3B-5180-4AED-89E1-98D453D98F39}"/>
              </a:ext>
            </a:extLst>
          </p:cNvPr>
          <p:cNvCxnSpPr>
            <a:cxnSpLocks/>
          </p:cNvCxnSpPr>
          <p:nvPr/>
        </p:nvCxnSpPr>
        <p:spPr bwMode="gray">
          <a:xfrm flipV="1">
            <a:off x="1091914" y="2068281"/>
            <a:ext cx="886506" cy="2444500"/>
          </a:xfrm>
          <a:prstGeom prst="straightConnector1">
            <a:avLst/>
          </a:prstGeom>
          <a:ln w="19050">
            <a:solidFill>
              <a:schemeClr val="accent2">
                <a:lumMod val="75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8" name="文本框 117">
            <a:extLst>
              <a:ext uri="{FF2B5EF4-FFF2-40B4-BE49-F238E27FC236}">
                <a16:creationId xmlns:a16="http://schemas.microsoft.com/office/drawing/2014/main" xmlns="" id="{E0F09A61-4E50-48B5-BA6D-1140F6431D0B}"/>
              </a:ext>
            </a:extLst>
          </p:cNvPr>
          <p:cNvSpPr txBox="1"/>
          <p:nvPr/>
        </p:nvSpPr>
        <p:spPr bwMode="gray">
          <a:xfrm>
            <a:off x="627119" y="2460720"/>
            <a:ext cx="612668" cy="307777"/>
          </a:xfrm>
          <a:prstGeom prst="rect">
            <a:avLst/>
          </a:prstGeom>
          <a:noFill/>
        </p:spPr>
        <p:txBody>
          <a:bodyPr wrap="square" rtlCol="0">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cxnSp>
        <p:nvCxnSpPr>
          <p:cNvPr id="119" name="直接箭头连接符 118">
            <a:extLst>
              <a:ext uri="{FF2B5EF4-FFF2-40B4-BE49-F238E27FC236}">
                <a16:creationId xmlns:a16="http://schemas.microsoft.com/office/drawing/2014/main" xmlns="" id="{9B384286-249A-49BD-973F-D79C073A8647}"/>
              </a:ext>
            </a:extLst>
          </p:cNvPr>
          <p:cNvCxnSpPr>
            <a:cxnSpLocks/>
          </p:cNvCxnSpPr>
          <p:nvPr/>
        </p:nvCxnSpPr>
        <p:spPr bwMode="gray">
          <a:xfrm flipV="1">
            <a:off x="2076797" y="2102083"/>
            <a:ext cx="0" cy="1474549"/>
          </a:xfrm>
          <a:prstGeom prst="straightConnector1">
            <a:avLst/>
          </a:prstGeom>
          <a:ln w="19050">
            <a:solidFill>
              <a:schemeClr val="accent2">
                <a:lumMod val="75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0" name="文本框 119">
            <a:extLst>
              <a:ext uri="{FF2B5EF4-FFF2-40B4-BE49-F238E27FC236}">
                <a16:creationId xmlns:a16="http://schemas.microsoft.com/office/drawing/2014/main" xmlns="" id="{239C8D67-C95C-4E49-8C67-5FC8F9FA3A43}"/>
              </a:ext>
            </a:extLst>
          </p:cNvPr>
          <p:cNvSpPr txBox="1"/>
          <p:nvPr/>
        </p:nvSpPr>
        <p:spPr bwMode="gray">
          <a:xfrm>
            <a:off x="7127740" y="4758071"/>
            <a:ext cx="4621348" cy="1442703"/>
          </a:xfrm>
          <a:prstGeom prst="rect">
            <a:avLst/>
          </a:prstGeom>
          <a:noFill/>
        </p:spPr>
        <p:txBody>
          <a:bodyPr wrap="square">
            <a:noAutofit/>
          </a:bodyPr>
          <a:lstStyle/>
          <a:p>
            <a:pPr fontAlgn="ctr">
              <a:lnSpc>
                <a:spcPct val="120000"/>
              </a:lnSpc>
              <a:spcAft>
                <a:spcPts val="3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 used to report labels and network topology information by forwarders.</a:t>
            </a:r>
          </a:p>
          <a:p>
            <a:pPr fontAlgn="ctr">
              <a:lnSpc>
                <a:spcPct val="120000"/>
              </a:lnSpc>
              <a:spcAft>
                <a:spcPts val="3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 used to deliver a label stack by a controller and report LSP states by forwarders.</a:t>
            </a:r>
          </a:p>
          <a:p>
            <a:pPr fontAlgn="ctr">
              <a:lnSpc>
                <a:spcPct val="120000"/>
              </a:lnSpc>
              <a:spcAft>
                <a:spcPts val="3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NETCONF: used to deliver tunnel configurations by a controller.</a:t>
            </a:r>
          </a:p>
        </p:txBody>
      </p:sp>
      <p:cxnSp>
        <p:nvCxnSpPr>
          <p:cNvPr id="121" name="直接箭头连接符 120">
            <a:extLst>
              <a:ext uri="{FF2B5EF4-FFF2-40B4-BE49-F238E27FC236}">
                <a16:creationId xmlns:a16="http://schemas.microsoft.com/office/drawing/2014/main" xmlns="" id="{00E6931D-1AE7-4778-AADB-EF4DD368E497}"/>
              </a:ext>
            </a:extLst>
          </p:cNvPr>
          <p:cNvCxnSpPr>
            <a:cxnSpLocks/>
          </p:cNvCxnSpPr>
          <p:nvPr/>
        </p:nvCxnSpPr>
        <p:spPr bwMode="gray">
          <a:xfrm flipH="1">
            <a:off x="6518344" y="4947714"/>
            <a:ext cx="467924" cy="0"/>
          </a:xfrm>
          <a:prstGeom prst="straightConnector1">
            <a:avLst/>
          </a:prstGeom>
          <a:ln w="19050">
            <a:solidFill>
              <a:srgbClr val="30B5C5"/>
            </a:solidFill>
            <a:prstDash val="dash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直接箭头连接符 121">
            <a:extLst>
              <a:ext uri="{FF2B5EF4-FFF2-40B4-BE49-F238E27FC236}">
                <a16:creationId xmlns:a16="http://schemas.microsoft.com/office/drawing/2014/main" xmlns="" id="{DA73EFEE-C1AF-4D79-858B-818FB9E88D98}"/>
              </a:ext>
            </a:extLst>
          </p:cNvPr>
          <p:cNvCxnSpPr>
            <a:cxnSpLocks/>
          </p:cNvCxnSpPr>
          <p:nvPr/>
        </p:nvCxnSpPr>
        <p:spPr bwMode="gray">
          <a:xfrm flipH="1">
            <a:off x="6528399" y="5420298"/>
            <a:ext cx="467924" cy="1"/>
          </a:xfrm>
          <a:prstGeom prst="straightConnector1">
            <a:avLst/>
          </a:prstGeom>
          <a:ln w="19050">
            <a:solidFill>
              <a:schemeClr val="accent2">
                <a:lumMod val="75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3" name="直接箭头连接符 122">
            <a:extLst>
              <a:ext uri="{FF2B5EF4-FFF2-40B4-BE49-F238E27FC236}">
                <a16:creationId xmlns:a16="http://schemas.microsoft.com/office/drawing/2014/main" xmlns="" id="{2BA1F248-1096-4A1E-AD29-094A9DB2CB7D}"/>
              </a:ext>
            </a:extLst>
          </p:cNvPr>
          <p:cNvCxnSpPr>
            <a:cxnSpLocks/>
          </p:cNvCxnSpPr>
          <p:nvPr/>
        </p:nvCxnSpPr>
        <p:spPr bwMode="gray">
          <a:xfrm flipH="1">
            <a:off x="6544540" y="5892183"/>
            <a:ext cx="421303" cy="0"/>
          </a:xfrm>
          <a:prstGeom prst="straightConnector1">
            <a:avLst/>
          </a:prstGeom>
          <a:ln w="19050">
            <a:solidFill>
              <a:srgbClr val="00B05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66"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67"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69"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70"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03285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Advantages of Controller-based SR-MPLS TE Tunnel Establishment</a:t>
            </a:r>
            <a:endParaRPr lang="en-US" dirty="0"/>
          </a:p>
        </p:txBody>
      </p:sp>
      <p:grpSp>
        <p:nvGrpSpPr>
          <p:cNvPr id="4" name="组合 3"/>
          <p:cNvGrpSpPr/>
          <p:nvPr/>
        </p:nvGrpSpPr>
        <p:grpSpPr bwMode="gray">
          <a:xfrm rot="10800000">
            <a:off x="8346517" y="4082617"/>
            <a:ext cx="1032830" cy="1941018"/>
            <a:chOff x="4518703" y="2205748"/>
            <a:chExt cx="1512166" cy="2521312"/>
          </a:xfrm>
        </p:grpSpPr>
        <p:cxnSp>
          <p:nvCxnSpPr>
            <p:cNvPr id="5" name="直接连接符 4"/>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bwMode="gray">
          <a:xfrm flipH="1">
            <a:off x="5056039" y="409047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flipV="1">
            <a:off x="5054094" y="407712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3991887" y="4082617"/>
            <a:ext cx="1032830" cy="1941018"/>
            <a:chOff x="4518703" y="2205748"/>
            <a:chExt cx="1512166" cy="2521312"/>
          </a:xfrm>
        </p:grpSpPr>
        <p:cxnSp>
          <p:nvCxnSpPr>
            <p:cNvPr id="10" name="直接连接符 9"/>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bwMode="gray">
          <a:xfrm flipH="1">
            <a:off x="5038434" y="4082617"/>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5038434" y="6031488"/>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6816358" y="408261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a:off x="1486866" y="4684501"/>
            <a:ext cx="2036095" cy="0"/>
          </a:xfrm>
          <a:prstGeom prst="straightConnector1">
            <a:avLst/>
          </a:prstGeom>
          <a:ln w="38100">
            <a:solidFill>
              <a:srgbClr val="FF9933"/>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a:off x="2278954" y="5070141"/>
            <a:ext cx="1146398" cy="0"/>
          </a:xfrm>
          <a:prstGeom prst="straightConnector1">
            <a:avLst/>
          </a:prstGeom>
          <a:ln w="38100">
            <a:solidFill>
              <a:srgbClr val="FF3399"/>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bwMode="gray">
          <a:xfrm flipV="1">
            <a:off x="1283413" y="3038429"/>
            <a:ext cx="2053968" cy="1530853"/>
          </a:xfrm>
          <a:prstGeom prst="straightConnector1">
            <a:avLst/>
          </a:prstGeom>
          <a:ln w="19050">
            <a:solidFill>
              <a:srgbClr val="FF9933"/>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gray">
          <a:xfrm rot="19358263">
            <a:off x="1438337" y="3508370"/>
            <a:ext cx="1554495" cy="307777"/>
          </a:xfrm>
          <a:prstGeom prst="rect">
            <a:avLst/>
          </a:prstGeom>
          <a:noFill/>
        </p:spPr>
        <p:txBody>
          <a:bodyPr wrap="square" rtlCol="0">
            <a:noAutofit/>
          </a:bodyPr>
          <a:lstStyle/>
          <a:p>
            <a:pPr algn="ct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cxnSp>
        <p:nvCxnSpPr>
          <p:cNvPr id="23" name="直接箭头连接符 22"/>
          <p:cNvCxnSpPr/>
          <p:nvPr/>
        </p:nvCxnSpPr>
        <p:spPr bwMode="gray">
          <a:xfrm flipV="1">
            <a:off x="2035565" y="3038429"/>
            <a:ext cx="1490315" cy="1883101"/>
          </a:xfrm>
          <a:prstGeom prst="straightConnector1">
            <a:avLst/>
          </a:prstGeom>
          <a:ln w="19050">
            <a:solidFill>
              <a:srgbClr val="FF3399"/>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rot="18488369">
            <a:off x="1946143" y="3765604"/>
            <a:ext cx="1324064" cy="307777"/>
          </a:xfrm>
          <a:prstGeom prst="rect">
            <a:avLst/>
          </a:prstGeom>
          <a:noFill/>
        </p:spPr>
        <p:txBody>
          <a:bodyPr wrap="square" rtlCol="0">
            <a:noAutofit/>
          </a:bodyPr>
          <a:lstStyle/>
          <a:p>
            <a:pPr algn="ctr" fontAlgn="ctr"/>
            <a:r>
              <a:rPr lang="en-US" sz="14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cxnSp>
        <p:nvCxnSpPr>
          <p:cNvPr id="27" name="直接箭头连接符 26"/>
          <p:cNvCxnSpPr/>
          <p:nvPr/>
        </p:nvCxnSpPr>
        <p:spPr bwMode="gray">
          <a:xfrm>
            <a:off x="4255152" y="3038429"/>
            <a:ext cx="735094" cy="731951"/>
          </a:xfrm>
          <a:prstGeom prst="straightConnector1">
            <a:avLst/>
          </a:prstGeom>
          <a:ln w="19050">
            <a:solidFill>
              <a:schemeClr val="bg1">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gray">
          <a:xfrm>
            <a:off x="4047517" y="3038429"/>
            <a:ext cx="0" cy="1770912"/>
          </a:xfrm>
          <a:prstGeom prst="straightConnector1">
            <a:avLst/>
          </a:prstGeom>
          <a:ln w="19050">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gray">
          <a:xfrm rot="5400000">
            <a:off x="3695286" y="3679462"/>
            <a:ext cx="1003801"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cxnSp>
        <p:nvCxnSpPr>
          <p:cNvPr id="30" name="直接箭头连接符 29"/>
          <p:cNvCxnSpPr/>
          <p:nvPr/>
        </p:nvCxnSpPr>
        <p:spPr bwMode="gray">
          <a:xfrm>
            <a:off x="3926297" y="3038429"/>
            <a:ext cx="0" cy="1770912"/>
          </a:xfrm>
          <a:prstGeom prst="straightConnector1">
            <a:avLst/>
          </a:prstGeom>
          <a:ln w="19050">
            <a:solidFill>
              <a:schemeClr val="bg1">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rot="5400000">
            <a:off x="3521280" y="3679462"/>
            <a:ext cx="596638"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2" name="文本框 31"/>
          <p:cNvSpPr txBox="1"/>
          <p:nvPr/>
        </p:nvSpPr>
        <p:spPr bwMode="gray">
          <a:xfrm rot="2799415">
            <a:off x="4433460" y="3155237"/>
            <a:ext cx="596638"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3" name="任意多边形 32"/>
          <p:cNvSpPr/>
          <p:nvPr/>
        </p:nvSpPr>
        <p:spPr bwMode="gray">
          <a:xfrm>
            <a:off x="4492705" y="3744835"/>
            <a:ext cx="5143204" cy="12774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 fmla="*/ 0 w 5519251"/>
              <a:gd name="connsiteY0" fmla="*/ 1277472 h 1277472"/>
              <a:gd name="connsiteX1" fmla="*/ 1444792 w 5519251"/>
              <a:gd name="connsiteY1" fmla="*/ 0 h 1277472"/>
              <a:gd name="connsiteX2" fmla="*/ 4645192 w 5519251"/>
              <a:gd name="connsiteY2" fmla="*/ 0 h 1277472"/>
              <a:gd name="connsiteX3" fmla="*/ 5519251 w 5519251"/>
              <a:gd name="connsiteY3" fmla="*/ 860612 h 1277472"/>
              <a:gd name="connsiteX0" fmla="*/ 0 w 5759559"/>
              <a:gd name="connsiteY0" fmla="*/ 1277472 h 1277472"/>
              <a:gd name="connsiteX1" fmla="*/ 1444792 w 5759559"/>
              <a:gd name="connsiteY1" fmla="*/ 0 h 1277472"/>
              <a:gd name="connsiteX2" fmla="*/ 4645192 w 5759559"/>
              <a:gd name="connsiteY2" fmla="*/ 0 h 1277472"/>
              <a:gd name="connsiteX3" fmla="*/ 5759559 w 5759559"/>
              <a:gd name="connsiteY3" fmla="*/ 820271 h 1277472"/>
              <a:gd name="connsiteX0" fmla="*/ 0 w 5729521"/>
              <a:gd name="connsiteY0" fmla="*/ 1277472 h 1277472"/>
              <a:gd name="connsiteX1" fmla="*/ 1444792 w 5729521"/>
              <a:gd name="connsiteY1" fmla="*/ 0 h 1277472"/>
              <a:gd name="connsiteX2" fmla="*/ 4645192 w 5729521"/>
              <a:gd name="connsiteY2" fmla="*/ 0 h 1277472"/>
              <a:gd name="connsiteX3" fmla="*/ 5729521 w 5729521"/>
              <a:gd name="connsiteY3" fmla="*/ 820271 h 1277472"/>
              <a:gd name="connsiteX0" fmla="*/ 0 w 5669444"/>
              <a:gd name="connsiteY0" fmla="*/ 1277472 h 1277472"/>
              <a:gd name="connsiteX1" fmla="*/ 1444792 w 5669444"/>
              <a:gd name="connsiteY1" fmla="*/ 0 h 1277472"/>
              <a:gd name="connsiteX2" fmla="*/ 4645192 w 5669444"/>
              <a:gd name="connsiteY2" fmla="*/ 0 h 1277472"/>
              <a:gd name="connsiteX3" fmla="*/ 5669444 w 5669444"/>
              <a:gd name="connsiteY3" fmla="*/ 833718 h 1277472"/>
              <a:gd name="connsiteX0" fmla="*/ 0 w 5744540"/>
              <a:gd name="connsiteY0" fmla="*/ 1277472 h 1277472"/>
              <a:gd name="connsiteX1" fmla="*/ 1444792 w 5744540"/>
              <a:gd name="connsiteY1" fmla="*/ 0 h 1277472"/>
              <a:gd name="connsiteX2" fmla="*/ 4645192 w 5744540"/>
              <a:gd name="connsiteY2" fmla="*/ 0 h 1277472"/>
              <a:gd name="connsiteX3" fmla="*/ 5744540 w 5744540"/>
              <a:gd name="connsiteY3" fmla="*/ 860612 h 1277472"/>
            </a:gdLst>
            <a:ahLst/>
            <a:cxnLst>
              <a:cxn ang="0">
                <a:pos x="connsiteX0" y="connsiteY0"/>
              </a:cxn>
              <a:cxn ang="0">
                <a:pos x="connsiteX1" y="connsiteY1"/>
              </a:cxn>
              <a:cxn ang="0">
                <a:pos x="connsiteX2" y="connsiteY2"/>
              </a:cxn>
              <a:cxn ang="0">
                <a:pos x="connsiteX3" y="connsiteY3"/>
              </a:cxn>
            </a:cxnLst>
            <a:rect l="l" t="t" r="r" b="b"/>
            <a:pathLst>
              <a:path w="5744540" h="1277472">
                <a:moveTo>
                  <a:pt x="0" y="1277472"/>
                </a:moveTo>
                <a:lnTo>
                  <a:pt x="1444792" y="0"/>
                </a:lnTo>
                <a:lnTo>
                  <a:pt x="4645192" y="0"/>
                </a:lnTo>
                <a:lnTo>
                  <a:pt x="5744540" y="860612"/>
                </a:lnTo>
              </a:path>
            </a:pathLst>
          </a:custGeom>
          <a:noFill/>
          <a:ln w="57150">
            <a:solidFill>
              <a:srgbClr val="FF993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bwMode="gray">
          <a:xfrm>
            <a:off x="4424622" y="4394737"/>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auto">
          <a:xfrm>
            <a:off x="6246965" y="3415022"/>
            <a:ext cx="2132225" cy="307777"/>
          </a:xfrm>
          <a:prstGeom prst="rect">
            <a:avLst/>
          </a:prstGeom>
          <a:noFill/>
        </p:spPr>
        <p:txBody>
          <a:bodyPr wrap="square" rtlCol="0">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High-bandwidth path</a:t>
            </a:r>
          </a:p>
        </p:txBody>
      </p:sp>
      <p:sp>
        <p:nvSpPr>
          <p:cNvPr id="37" name="文本框 36"/>
          <p:cNvSpPr txBox="1"/>
          <p:nvPr/>
        </p:nvSpPr>
        <p:spPr bwMode="gray">
          <a:xfrm>
            <a:off x="6760194" y="4431013"/>
            <a:ext cx="1668202" cy="307777"/>
          </a:xfrm>
          <a:prstGeom prst="rect">
            <a:avLst/>
          </a:prstGeom>
          <a:noFill/>
        </p:spPr>
        <p:txBody>
          <a:bodyPr wrap="square" rtlCol="0">
            <a:noAutofit/>
          </a:bodyPr>
          <a:lstStyle/>
          <a:p>
            <a:pPr algn="ctr" fontAlgn="ctr"/>
            <a:r>
              <a:rPr lang="en-US" sz="14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Low-latency path</a:t>
            </a:r>
          </a:p>
        </p:txBody>
      </p:sp>
      <p:sp>
        <p:nvSpPr>
          <p:cNvPr id="39" name="文本框 38"/>
          <p:cNvSpPr txBox="1"/>
          <p:nvPr/>
        </p:nvSpPr>
        <p:spPr bwMode="gray">
          <a:xfrm>
            <a:off x="2483839" y="2563154"/>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04132" y="4803945"/>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8339" y="3854919"/>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8339" y="5752971"/>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54876" y="3854919"/>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54876" y="5752971"/>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46391" y="3854919"/>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46391" y="5752971"/>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98129" y="4803945"/>
            <a:ext cx="540000" cy="442800"/>
          </a:xfrm>
          <a:prstGeom prst="rect">
            <a:avLst/>
          </a:prstGeom>
        </p:spPr>
      </p:pic>
      <p:pic>
        <p:nvPicPr>
          <p:cNvPr id="48" name="图片 47" descr="通用网管-蓝.png"/>
          <p:cNvPicPr>
            <a:picLocks noChangeAspect="1"/>
          </p:cNvPicPr>
          <p:nvPr/>
        </p:nvPicPr>
        <p:blipFill>
          <a:blip r:embed="rId4" cstate="print"/>
          <a:stretch>
            <a:fillRect/>
          </a:stretch>
        </p:blipFill>
        <p:spPr bwMode="gray">
          <a:xfrm>
            <a:off x="3539598" y="2510190"/>
            <a:ext cx="540000" cy="441818"/>
          </a:xfrm>
          <a:prstGeom prst="rect">
            <a:avLst/>
          </a:prstGeom>
        </p:spPr>
      </p:pic>
      <p:sp>
        <p:nvSpPr>
          <p:cNvPr id="49" name="矩形 48"/>
          <p:cNvSpPr/>
          <p:nvPr/>
        </p:nvSpPr>
        <p:spPr bwMode="gray">
          <a:xfrm>
            <a:off x="4986702" y="1499024"/>
            <a:ext cx="6784975" cy="1814554"/>
          </a:xfrm>
          <a:prstGeom prst="rect">
            <a:avLst/>
          </a:prstGeom>
        </p:spPr>
        <p:txBody>
          <a:bodyPr wrap="square">
            <a:noAutofit/>
          </a:bodyPr>
          <a:lstStyle/>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Bandwidth calculation and resource reservation are supported.</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optimal path can be computed from a global perspective.</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controller can work with applications. After applications raise network requirements, the controller can compute forwarding paths as required, achieving a service-driven network.</a:t>
            </a:r>
          </a:p>
          <a:p>
            <a:pPr marL="285750" indent="-285750" fontAlgn="ctr">
              <a:spcAft>
                <a:spcPts val="600"/>
              </a:spcAft>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workload of manual configuration is reduced, facilitating large-scale network deployment.</a:t>
            </a:r>
          </a:p>
        </p:txBody>
      </p:sp>
      <p:sp>
        <p:nvSpPr>
          <p:cNvPr id="50"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1"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3"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
        <p:nvSpPr>
          <p:cNvPr id="15" name="圆角矩形 14"/>
          <p:cNvSpPr/>
          <p:nvPr/>
        </p:nvSpPr>
        <p:spPr bwMode="gray">
          <a:xfrm>
            <a:off x="642057" y="4437444"/>
            <a:ext cx="1080120" cy="416728"/>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download</a:t>
            </a:r>
          </a:p>
        </p:txBody>
      </p:sp>
      <p:sp>
        <p:nvSpPr>
          <p:cNvPr id="16" name="圆角矩形 15"/>
          <p:cNvSpPr/>
          <p:nvPr/>
        </p:nvSpPr>
        <p:spPr bwMode="gray">
          <a:xfrm>
            <a:off x="1358629" y="4949066"/>
            <a:ext cx="1080120"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a:t>
            </a:r>
          </a:p>
        </p:txBody>
      </p:sp>
    </p:spTree>
    <p:extLst>
      <p:ext uri="{BB962C8B-B14F-4D97-AF65-F5344CB8AC3E}">
        <p14:creationId xmlns:p14="http://schemas.microsoft.com/office/powerpoint/2010/main" val="1796414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44B27B-AC0F-40F9-80FC-13EF33B6D670}"/>
              </a:ext>
            </a:extLst>
          </p:cNvPr>
          <p:cNvSpPr>
            <a:spLocks noGrp="1"/>
          </p:cNvSpPr>
          <p:nvPr>
            <p:ph type="title"/>
          </p:nvPr>
        </p:nvSpPr>
        <p:spPr bwMode="gray"/>
        <p:txBody>
          <a:bodyPr/>
          <a:lstStyle/>
          <a:p>
            <a:r>
              <a:rPr lang="en-US" smtClean="0"/>
              <a:t>SR-MPLS TE Data Forwarding</a:t>
            </a:r>
            <a:endParaRPr lang="en-US" dirty="0"/>
          </a:p>
        </p:txBody>
      </p:sp>
      <p:sp>
        <p:nvSpPr>
          <p:cNvPr id="8" name="文本占位符 7">
            <a:extLst>
              <a:ext uri="{FF2B5EF4-FFF2-40B4-BE49-F238E27FC236}">
                <a16:creationId xmlns:a16="http://schemas.microsoft.com/office/drawing/2014/main" xmlns="" id="{7D438401-DF59-488B-871D-5FF67A560F09}"/>
              </a:ext>
            </a:extLst>
          </p:cNvPr>
          <p:cNvSpPr>
            <a:spLocks noGrp="1"/>
          </p:cNvSpPr>
          <p:nvPr>
            <p:ph type="body" sz="quarter" idx="10"/>
          </p:nvPr>
        </p:nvSpPr>
        <p:spPr bwMode="gray"/>
        <p:txBody>
          <a:bodyPr/>
          <a:lstStyle/>
          <a:p>
            <a:r>
              <a:rPr lang="en-US" sz="1800" dirty="0" smtClean="0">
                <a:sym typeface="Huawei Sans" panose="020C0503030203020204" pitchFamily="34" charset="0"/>
              </a:rPr>
              <a:t>Forwarders perform label operations on packets according to the label stacks corresponding to a specific SR-MPLS TE tunnel's LSP and search for outbound interfaces hop by hop according to the top label to guide packet forwarding to the destination. Data can be forwarded based on adjacency labels or a combination of node and adjacency labels.</a:t>
            </a:r>
          </a:p>
          <a:p>
            <a:r>
              <a:rPr lang="en-US" sz="1800" dirty="0" smtClean="0">
                <a:sym typeface="Huawei Sans" panose="020C0503030203020204" pitchFamily="34" charset="0"/>
              </a:rPr>
              <a:t>Forwarding based on adjacency labels</a:t>
            </a:r>
          </a:p>
          <a:p>
            <a:pPr lvl="1"/>
            <a:r>
              <a:rPr lang="en-US" sz="1600" dirty="0" smtClean="0">
                <a:sym typeface="Huawei Sans" panose="020C0503030203020204" pitchFamily="34" charset="0"/>
              </a:rPr>
              <a:t>Forwarding based on adjacency labels is also called strict-path forwarding. The label stack strictly determines the forwarding path and does not support load balancing.</a:t>
            </a:r>
          </a:p>
          <a:p>
            <a:r>
              <a:rPr lang="en-US" sz="1800" dirty="0" smtClean="0">
                <a:sym typeface="Huawei Sans" panose="020C0503030203020204" pitchFamily="34" charset="0"/>
              </a:rPr>
              <a:t>Forwarding based on a combination of node and adjacency labels</a:t>
            </a:r>
          </a:p>
          <a:p>
            <a:pPr lvl="1"/>
            <a:r>
              <a:rPr lang="en-US" sz="1600" dirty="0" smtClean="0">
                <a:sym typeface="Huawei Sans" panose="020C0503030203020204" pitchFamily="34" charset="0"/>
              </a:rPr>
              <a:t>Forwarding based on a combination of node and adjacency labels is also called loose-path forwarding. When processing node labels, a device can forward packets along the shortest path or perform load balancing because the path is not strictly fixed in this case.</a:t>
            </a:r>
          </a:p>
          <a:p>
            <a:endParaRPr lang="en-US" altLang="zh-CN" sz="1800" dirty="0">
              <a:sym typeface="Huawei Sans" panose="020C0503030203020204" pitchFamily="34" charset="0"/>
            </a:endParaRPr>
          </a:p>
        </p:txBody>
      </p:sp>
      <p:sp>
        <p:nvSpPr>
          <p:cNvPr id="13"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4"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6"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7"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203853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SR-MPLS BE and SR-MPLS TE Traffic Steering</a:t>
            </a:r>
            <a:endParaRPr lang="en-US" dirty="0"/>
          </a:p>
        </p:txBody>
      </p:sp>
      <p:sp>
        <p:nvSpPr>
          <p:cNvPr id="3" name="内容占位符 2"/>
          <p:cNvSpPr>
            <a:spLocks noGrp="1"/>
          </p:cNvSpPr>
          <p:nvPr>
            <p:ph type="body" sz="quarter" idx="10"/>
          </p:nvPr>
        </p:nvSpPr>
        <p:spPr bwMode="gray"/>
        <p:txBody>
          <a:bodyPr/>
          <a:lstStyle/>
          <a:p>
            <a:r>
              <a:rPr lang="en-US" sz="1600" smtClean="0">
                <a:sym typeface="Huawei Sans" panose="020C0503030203020204" pitchFamily="34" charset="0"/>
              </a:rPr>
              <a:t>Traffic steering: After an SR tunnel is established, service traffic needs to be steered to it.</a:t>
            </a:r>
          </a:p>
          <a:p>
            <a:r>
              <a:rPr lang="en-US" sz="1600" smtClean="0">
                <a:sym typeface="Huawei Sans" panose="020C0503030203020204" pitchFamily="34" charset="0"/>
              </a:rPr>
              <a:t>SR-MPLS BE (without tunnel interfaces) traffic steering</a:t>
            </a:r>
          </a:p>
          <a:p>
            <a:pPr lvl="1"/>
            <a:r>
              <a:rPr lang="en-US" sz="1400" smtClean="0">
                <a:sym typeface="Huawei Sans" panose="020C0503030203020204" pitchFamily="34" charset="0"/>
              </a:rPr>
              <a:t>Tunnel policy: Use a tunnel type prioritizing policy to select an SR-BE tunnel.</a:t>
            </a:r>
          </a:p>
          <a:p>
            <a:pPr lvl="1"/>
            <a:r>
              <a:rPr lang="en-US" sz="1400" smtClean="0">
                <a:sym typeface="Huawei Sans" panose="020C0503030203020204" pitchFamily="34" charset="0"/>
              </a:rPr>
              <a:t>Static route: Specify the next hop of a static route as the destination address of an SR-BE tunnel and recurse traffic to the tunnel based on the next hop.</a:t>
            </a:r>
          </a:p>
          <a:p>
            <a:pPr lvl="1"/>
            <a:r>
              <a:rPr lang="en-US" sz="1400" smtClean="0">
                <a:sym typeface="Huawei Sans" panose="020C0503030203020204" pitchFamily="34" charset="0"/>
              </a:rPr>
              <a:t>Recursion based on the next hop of a route: Recurse a public network route (e.g. BGP route) to an SR-BE tunnel based on the route's next hop.</a:t>
            </a:r>
          </a:p>
          <a:p>
            <a:r>
              <a:rPr lang="en-US" sz="1600" smtClean="0">
                <a:sym typeface="Huawei Sans" panose="020C0503030203020204" pitchFamily="34" charset="0"/>
              </a:rPr>
              <a:t>SR-MPLS TE (with tunnel interfaces) traffic steering</a:t>
            </a:r>
          </a:p>
          <a:p>
            <a:pPr lvl="1"/>
            <a:r>
              <a:rPr lang="en-US" sz="1400" smtClean="0">
                <a:sym typeface="Huawei Sans" panose="020C0503030203020204" pitchFamily="34" charset="0"/>
              </a:rPr>
              <a:t>Tunnel policy: Use a tunnel type prioritizing policy to select an SR-TE tunnel.</a:t>
            </a:r>
          </a:p>
          <a:p>
            <a:pPr lvl="1"/>
            <a:r>
              <a:rPr lang="en-US" sz="1400" smtClean="0">
                <a:sym typeface="Huawei Sans" panose="020C0503030203020204" pitchFamily="34" charset="0"/>
              </a:rPr>
              <a:t>Static route: When configuring a static route, specify the outbound interface of the route as an SR-TE tunnel interface.</a:t>
            </a:r>
          </a:p>
          <a:p>
            <a:pPr lvl="1"/>
            <a:r>
              <a:rPr lang="en-US" sz="1400" smtClean="0">
                <a:sym typeface="Huawei Sans" panose="020C0503030203020204" pitchFamily="34" charset="0"/>
              </a:rPr>
              <a:t>Auto route: Use an SR-TE tunnel as a logical link in IGP route calculation.</a:t>
            </a:r>
          </a:p>
          <a:p>
            <a:pPr lvl="1"/>
            <a:r>
              <a:rPr lang="en-US" sz="1400" smtClean="0">
                <a:sym typeface="Huawei Sans" panose="020C0503030203020204" pitchFamily="34" charset="0"/>
              </a:rPr>
              <a:t>Policy-based routing (PBR): Specify an SR-TE tunnel interface as an outbound interface in the involved clause.</a:t>
            </a:r>
            <a:endParaRPr lang="en-US" sz="1400" dirty="0">
              <a:sym typeface="Huawei Sans" panose="020C0503030203020204" pitchFamily="34" charset="0"/>
            </a:endParaRPr>
          </a:p>
        </p:txBody>
      </p:sp>
      <p:sp>
        <p:nvSpPr>
          <p:cNvPr id="4"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994907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2958A2E-AAA5-4830-B650-45239E7248B8}"/>
              </a:ext>
            </a:extLst>
          </p:cNvPr>
          <p:cNvSpPr>
            <a:spLocks noGrp="1"/>
          </p:cNvSpPr>
          <p:nvPr>
            <p:ph type="title"/>
          </p:nvPr>
        </p:nvSpPr>
        <p:spPr bwMode="gray"/>
        <p:txBody>
          <a:bodyPr/>
          <a:lstStyle/>
          <a:p>
            <a:r>
              <a:rPr lang="en-US" smtClean="0"/>
              <a:t>SR-MPLS TE Disadvantages in the Early Stage</a:t>
            </a:r>
            <a:endParaRPr lang="en-US" dirty="0"/>
          </a:p>
        </p:txBody>
      </p:sp>
      <p:sp>
        <p:nvSpPr>
          <p:cNvPr id="7" name="文本占位符 6">
            <a:extLst>
              <a:ext uri="{FF2B5EF4-FFF2-40B4-BE49-F238E27FC236}">
                <a16:creationId xmlns:a16="http://schemas.microsoft.com/office/drawing/2014/main" xmlns="" id="{6ED3F9AC-FCDA-47EB-8F11-784A34E4C71D}"/>
              </a:ext>
            </a:extLst>
          </p:cNvPr>
          <p:cNvSpPr>
            <a:spLocks noGrp="1"/>
          </p:cNvSpPr>
          <p:nvPr>
            <p:ph type="body" sz="quarter" idx="10"/>
          </p:nvPr>
        </p:nvSpPr>
        <p:spPr bwMode="gray"/>
        <p:txBody>
          <a:bodyPr/>
          <a:lstStyle/>
          <a:p>
            <a:r>
              <a:rPr lang="en-US" sz="1800" dirty="0" smtClean="0">
                <a:sym typeface="Huawei Sans" panose="020C0503030203020204" pitchFamily="34" charset="0"/>
              </a:rPr>
              <a:t>SR-MPLS TE in the early stage inherits the tunnel interface concept of RSVP-TE and uses tunnel interfaces to implement SR. </a:t>
            </a:r>
          </a:p>
          <a:p>
            <a:endParaRPr lang="en-US" altLang="zh-CN" sz="1800" dirty="0">
              <a:sym typeface="Huawei Sans" panose="020C0503030203020204" pitchFamily="34" charset="0"/>
            </a:endParaRPr>
          </a:p>
        </p:txBody>
      </p:sp>
      <p:sp>
        <p:nvSpPr>
          <p:cNvPr id="5" name="文本框 4">
            <a:extLst>
              <a:ext uri="{FF2B5EF4-FFF2-40B4-BE49-F238E27FC236}">
                <a16:creationId xmlns:a16="http://schemas.microsoft.com/office/drawing/2014/main" xmlns="" id="{D36E5899-4C26-4187-A367-0998CE7508E0}"/>
              </a:ext>
            </a:extLst>
          </p:cNvPr>
          <p:cNvSpPr txBox="1"/>
          <p:nvPr/>
        </p:nvSpPr>
        <p:spPr bwMode="gray">
          <a:xfrm>
            <a:off x="848571" y="1919506"/>
            <a:ext cx="5778500" cy="1815882"/>
          </a:xfrm>
          <a:prstGeom prst="rect">
            <a:avLst/>
          </a:prstGeom>
          <a:solidFill>
            <a:schemeClr val="bg1">
              <a:lumMod val="85000"/>
            </a:schemeClr>
          </a:solidFill>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address unnumbered interface LoopBack0</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destination 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tunnel-id 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signal-protocol segment-routing</a:t>
            </a:r>
          </a:p>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6" name="文本占位符 2">
            <a:extLst>
              <a:ext uri="{FF2B5EF4-FFF2-40B4-BE49-F238E27FC236}">
                <a16:creationId xmlns:a16="http://schemas.microsoft.com/office/drawing/2014/main" xmlns="" id="{48E70B6B-991A-4925-AE42-BF945CEEFD99}"/>
              </a:ext>
            </a:extLst>
          </p:cNvPr>
          <p:cNvSpPr txBox="1">
            <a:spLocks/>
          </p:cNvSpPr>
          <p:nvPr/>
        </p:nvSpPr>
        <p:spPr bwMode="gray">
          <a:xfrm>
            <a:off x="455612" y="3737845"/>
            <a:ext cx="11002253" cy="246292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Using tunnel interfaces to implement SR is simple and easy to understand, but has the following disadvantages:</a:t>
            </a:r>
          </a:p>
          <a:p>
            <a:pPr lvl="1" fontAlgn="ctr">
              <a:buSzPct val="50000"/>
              <a:buFont typeface="Wingdings" panose="05000000000000000000" pitchFamily="2" charset="2"/>
              <a:buChar char="p"/>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Tunnel interfaces and traffic steering are implemented separately, leading to complex traffic steering and low performance.</a:t>
            </a:r>
          </a:p>
          <a:p>
            <a:pPr lvl="1" fontAlgn="ctr">
              <a:buSzPct val="50000"/>
              <a:buFont typeface="Wingdings" panose="05000000000000000000" pitchFamily="2" charset="2"/>
              <a:buChar char="p"/>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Tunnels need to be configured and deployed in advance, imposing a restriction in scenarios where the tunnel destination cannot be determined.</a:t>
            </a:r>
          </a:p>
          <a:p>
            <a:pPr lvl="1" fontAlgn="ctr">
              <a:buSzPct val="50000"/>
              <a:buFont typeface="Wingdings" panose="05000000000000000000" pitchFamily="2" charset="2"/>
              <a:buChar char="p"/>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application scenarios of tunnel interface-based ECMP are limited.</a:t>
            </a:r>
          </a:p>
        </p:txBody>
      </p:sp>
      <p:sp>
        <p:nvSpPr>
          <p:cNvPr id="8"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1"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2"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666478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dirty="0" smtClean="0">
                <a:latin typeface="Huawei Sans" panose="020C0503030203020204" pitchFamily="34" charset="0"/>
                <a:sym typeface="Huawei Sans" panose="020C0503030203020204" pitchFamily="34" charset="0"/>
              </a:rPr>
              <a:t>Segment Routing Overview</a:t>
            </a:r>
          </a:p>
          <a:p>
            <a:r>
              <a:rPr lang="en-US" dirty="0" smtClean="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smtClean="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smtClean="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dirty="0" smtClean="0">
                <a:solidFill>
                  <a:schemeClr val="bg1">
                    <a:lumMod val="50000"/>
                  </a:schemeClr>
                </a:solidFill>
                <a:latin typeface="Huawei Sans" panose="020C0503030203020204" pitchFamily="34" charset="0"/>
                <a:sym typeface="Huawei Sans" panose="020C0503030203020204" pitchFamily="34" charset="0"/>
              </a:rPr>
              <a:t>Basic Configurations of Segment Routing</a:t>
            </a:r>
            <a:endParaRPr lang="en-US"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82819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615F29CE-CBA9-4DB7-BAEC-134593F99293}"/>
              </a:ext>
            </a:extLst>
          </p:cNvPr>
          <p:cNvSpPr>
            <a:spLocks noGrp="1"/>
          </p:cNvSpPr>
          <p:nvPr>
            <p:ph type="title"/>
          </p:nvPr>
        </p:nvSpPr>
        <p:spPr bwMode="gray"/>
        <p:txBody>
          <a:bodyPr/>
          <a:lstStyle/>
          <a:p>
            <a:r>
              <a:rPr lang="en-US" smtClean="0"/>
              <a:t>SR Policy Overview</a:t>
            </a:r>
            <a:endParaRPr lang="en-US" dirty="0"/>
          </a:p>
        </p:txBody>
      </p:sp>
      <p:sp>
        <p:nvSpPr>
          <p:cNvPr id="6" name="文本占位符 5">
            <a:extLst>
              <a:ext uri="{FF2B5EF4-FFF2-40B4-BE49-F238E27FC236}">
                <a16:creationId xmlns:a16="http://schemas.microsoft.com/office/drawing/2014/main" xmlns="" id="{C599A05F-A7BE-44BF-824D-E65FEEFB705B}"/>
              </a:ext>
            </a:extLst>
          </p:cNvPr>
          <p:cNvSpPr>
            <a:spLocks noGrp="1"/>
          </p:cNvSpPr>
          <p:nvPr>
            <p:ph type="body" sz="quarter" idx="10"/>
          </p:nvPr>
        </p:nvSpPr>
        <p:spPr bwMode="gray"/>
        <p:txBody>
          <a:bodyPr/>
          <a:lstStyle/>
          <a:p>
            <a:pPr>
              <a:lnSpc>
                <a:spcPct val="100000"/>
              </a:lnSpc>
            </a:pPr>
            <a:r>
              <a:rPr lang="en-US" sz="1800" dirty="0" smtClean="0">
                <a:sym typeface="Huawei Sans" panose="020C0503030203020204" pitchFamily="34" charset="0"/>
              </a:rPr>
              <a:t>An SR Policy uses a segment list to specify a forwarding path, without the need to use tunnel interfaces.</a:t>
            </a:r>
          </a:p>
          <a:p>
            <a:pPr>
              <a:lnSpc>
                <a:spcPct val="100000"/>
              </a:lnSpc>
            </a:pPr>
            <a:r>
              <a:rPr lang="en-US" sz="1800" dirty="0" smtClean="0">
                <a:sym typeface="Huawei Sans" panose="020C0503030203020204" pitchFamily="34" charset="0"/>
              </a:rPr>
              <a:t>SR Policies are classified into SR-MPLS Policies and SRv6 Policies based on segments. This document focuses on SR-MPLS Policies.</a:t>
            </a:r>
          </a:p>
          <a:p>
            <a:pPr>
              <a:lnSpc>
                <a:spcPct val="100000"/>
              </a:lnSpc>
            </a:pPr>
            <a:r>
              <a:rPr lang="en-US" sz="1800" dirty="0" smtClean="0">
                <a:sym typeface="Huawei Sans" panose="020C0503030203020204" pitchFamily="34" charset="0"/>
              </a:rPr>
              <a:t>The controller computes paths based on the color attribute that represents SLAs and delivers the computation results to forwarders to form SR-MPLS Policies. (In this example, the forwarder's tunnel information is different from SR-TE tunnel information.) According to the color attribute and next hop of the involved service route, the headend </a:t>
            </a:r>
            <a:r>
              <a:rPr lang="en-US" sz="1800" dirty="0" err="1" smtClean="0">
                <a:sym typeface="Huawei Sans" panose="020C0503030203020204" pitchFamily="34" charset="0"/>
              </a:rPr>
              <a:t>recurses</a:t>
            </a:r>
            <a:r>
              <a:rPr lang="en-US" sz="1800" dirty="0" smtClean="0">
                <a:sym typeface="Huawei Sans" panose="020C0503030203020204" pitchFamily="34" charset="0"/>
              </a:rPr>
              <a:t> the route to the corresponding SR-MPLS Policy for service forwarding.</a:t>
            </a:r>
          </a:p>
          <a:p>
            <a:pPr>
              <a:lnSpc>
                <a:spcPct val="100000"/>
              </a:lnSpc>
            </a:pPr>
            <a:endParaRPr lang="en-US" altLang="zh-CN" sz="1800" dirty="0">
              <a:sym typeface="Huawei Sans" panose="020C0503030203020204" pitchFamily="34" charset="0"/>
            </a:endParaRPr>
          </a:p>
        </p:txBody>
      </p:sp>
      <p:sp>
        <p:nvSpPr>
          <p:cNvPr id="5" name="文本框 4">
            <a:extLst>
              <a:ext uri="{FF2B5EF4-FFF2-40B4-BE49-F238E27FC236}">
                <a16:creationId xmlns:a16="http://schemas.microsoft.com/office/drawing/2014/main" xmlns="" id="{BFC17ABC-8FF1-414D-87F0-429C68EEE309}"/>
              </a:ext>
            </a:extLst>
          </p:cNvPr>
          <p:cNvSpPr txBox="1"/>
          <p:nvPr/>
        </p:nvSpPr>
        <p:spPr bwMode="gray">
          <a:xfrm>
            <a:off x="851227" y="3865453"/>
            <a:ext cx="7690544" cy="2062103"/>
          </a:xfrm>
          <a:prstGeom prst="rect">
            <a:avLst/>
          </a:prstGeom>
          <a:solidFill>
            <a:schemeClr val="bg1">
              <a:lumMod val="85000"/>
            </a:schemeClr>
          </a:solidFill>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&lt;PE1&gt;display tunnel-info all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0x0000000001004c4c04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ldp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1.0.0.12                                UP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0x000000002900000004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1.0.0.12                                UP</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0x000000000300002001  </a:t>
            </a: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sr-te</a:t>
            </a: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1.0.0.12                                UP</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0x00000000320000c001   </a:t>
            </a:r>
            <a:r>
              <a:rPr lang="en-US" sz="1600"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srtepolicy</a:t>
            </a: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1.0.0.12                                UP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0x000000003400002001  srv6tepolicy        FC01::12                               UP  </a:t>
            </a:r>
          </a:p>
        </p:txBody>
      </p:sp>
      <p:sp>
        <p:nvSpPr>
          <p:cNvPr id="7" name="燕尾形 6">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8" name="五边形 7">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0" name="燕尾形 9">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1"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696238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6BF4E3-B63D-4137-9885-FE3EF8AA4F8A}"/>
              </a:ext>
            </a:extLst>
          </p:cNvPr>
          <p:cNvSpPr>
            <a:spLocks noGrp="1"/>
          </p:cNvSpPr>
          <p:nvPr>
            <p:ph type="title"/>
          </p:nvPr>
        </p:nvSpPr>
        <p:spPr bwMode="gray"/>
        <p:txBody>
          <a:bodyPr/>
          <a:lstStyle/>
          <a:p>
            <a:r>
              <a:rPr lang="en-US" smtClean="0"/>
              <a:t>SR-MPLS Policy Tuple</a:t>
            </a:r>
            <a:endParaRPr lang="en-US" dirty="0"/>
          </a:p>
        </p:txBody>
      </p:sp>
      <p:sp>
        <p:nvSpPr>
          <p:cNvPr id="3" name="文本占位符 2">
            <a:extLst>
              <a:ext uri="{FF2B5EF4-FFF2-40B4-BE49-F238E27FC236}">
                <a16:creationId xmlns:a16="http://schemas.microsoft.com/office/drawing/2014/main" xmlns="" id="{7728CF5F-08E1-4873-889F-129BE1815B59}"/>
              </a:ext>
            </a:extLst>
          </p:cNvPr>
          <p:cNvSpPr>
            <a:spLocks noGrp="1"/>
          </p:cNvSpPr>
          <p:nvPr>
            <p:ph type="body" sz="quarter" idx="10"/>
          </p:nvPr>
        </p:nvSpPr>
        <p:spPr bwMode="gray"/>
        <p:txBody>
          <a:bodyPr/>
          <a:lstStyle/>
          <a:p>
            <a:r>
              <a:rPr lang="en-US" sz="2000" dirty="0" smtClean="0">
                <a:sym typeface="Huawei Sans" panose="020C0503030203020204" pitchFamily="34" charset="0"/>
              </a:rPr>
              <a:t>An SR-MPLS Policy is identified by the tuple &lt;headend, color, endpoint&gt;.</a:t>
            </a:r>
          </a:p>
          <a:p>
            <a:r>
              <a:rPr lang="en-US" sz="2000" dirty="0" smtClean="0">
                <a:sym typeface="Huawei Sans" panose="020C0503030203020204" pitchFamily="34" charset="0"/>
              </a:rPr>
              <a:t>For an SR-MPLS Policy with a specified node, it is identified only using &lt;color, endpoint&gt;.</a:t>
            </a:r>
          </a:p>
          <a:p>
            <a:pPr lvl="1"/>
            <a:r>
              <a:rPr lang="en-US" sz="1800" dirty="0" smtClean="0">
                <a:sym typeface="Huawei Sans" panose="020C0503030203020204" pitchFamily="34" charset="0"/>
              </a:rPr>
              <a:t>Headend: node where an SR-MPLS Policy is originated. Generally, it is a globally unique IP address.</a:t>
            </a:r>
          </a:p>
          <a:p>
            <a:pPr lvl="1"/>
            <a:r>
              <a:rPr lang="en-US" sz="1800" dirty="0" smtClean="0">
                <a:sym typeface="Huawei Sans" panose="020C0503030203020204" pitchFamily="34" charset="0"/>
              </a:rPr>
              <a:t>Color: 32-bit extended community attribute. It is used to identify a service intent (e.g. low latency).</a:t>
            </a:r>
          </a:p>
          <a:p>
            <a:pPr lvl="1"/>
            <a:r>
              <a:rPr lang="en-US" sz="1800" dirty="0" smtClean="0">
                <a:sym typeface="Huawei Sans" panose="020C0503030203020204" pitchFamily="34" charset="0"/>
              </a:rPr>
              <a:t>Endpoint: destination address of an SR-MPLS Policy. Generally, it is a globally unique IP address.</a:t>
            </a:r>
          </a:p>
          <a:p>
            <a:r>
              <a:rPr lang="en-US" sz="2000" dirty="0" smtClean="0">
                <a:sym typeface="Huawei Sans" panose="020C0503030203020204" pitchFamily="34" charset="0"/>
              </a:rPr>
              <a:t>Color and endpoint are used to identify a forwarding path on the specific headend of an SR-MPLS Policy.</a:t>
            </a:r>
            <a:endParaRPr lang="en-US" sz="2000" dirty="0">
              <a:sym typeface="Huawei Sans" panose="020C0503030203020204" pitchFamily="34" charset="0"/>
            </a:endParaRPr>
          </a:p>
        </p:txBody>
      </p:sp>
      <p:sp>
        <p:nvSpPr>
          <p:cNvPr id="4" name="燕尾形 3">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4">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6">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200261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A20FAB-3007-493B-ADA7-0FF55D5D0131}"/>
              </a:ext>
            </a:extLst>
          </p:cNvPr>
          <p:cNvSpPr>
            <a:spLocks noGrp="1"/>
          </p:cNvSpPr>
          <p:nvPr>
            <p:ph type="title"/>
          </p:nvPr>
        </p:nvSpPr>
        <p:spPr bwMode="gray"/>
        <p:txBody>
          <a:bodyPr/>
          <a:lstStyle/>
          <a:p>
            <a:r>
              <a:rPr lang="en-US" smtClean="0"/>
              <a:t>SR-MPLS Policy Standards</a:t>
            </a:r>
            <a:endParaRPr lang="en-US" dirty="0"/>
          </a:p>
        </p:txBody>
      </p:sp>
      <p:sp>
        <p:nvSpPr>
          <p:cNvPr id="15" name="文本占位符 14"/>
          <p:cNvSpPr>
            <a:spLocks noGrp="1"/>
          </p:cNvSpPr>
          <p:nvPr>
            <p:ph type="body" sz="quarter" idx="10"/>
          </p:nvPr>
        </p:nvSpPr>
        <p:spPr bwMode="gray"/>
        <p:txBody>
          <a:bodyPr/>
          <a:lstStyle/>
          <a:p>
            <a:r>
              <a:rPr lang="en-US" sz="2000" dirty="0" smtClean="0"/>
              <a:t>According to RFC draft-</a:t>
            </a:r>
            <a:r>
              <a:rPr lang="en-US" sz="2000" dirty="0" err="1" smtClean="0"/>
              <a:t>ietf</a:t>
            </a:r>
            <a:r>
              <a:rPr lang="en-US" sz="2000" dirty="0" smtClean="0"/>
              <a:t>-spring-segment-routing-policy, BGP multi-protocol extension supports the BGP SR Policy (SAFI = 73) address family for delivering SR-MPLS Policies:</a:t>
            </a:r>
          </a:p>
          <a:p>
            <a:endParaRPr lang="en-US" altLang="zh-CN" sz="2000" dirty="0"/>
          </a:p>
        </p:txBody>
      </p:sp>
      <p:grpSp>
        <p:nvGrpSpPr>
          <p:cNvPr id="4" name="组合 3">
            <a:extLst>
              <a:ext uri="{FF2B5EF4-FFF2-40B4-BE49-F238E27FC236}">
                <a16:creationId xmlns:a16="http://schemas.microsoft.com/office/drawing/2014/main" xmlns="" id="{F2160D3F-3C9F-4F13-94D7-DE02DDD981B8}"/>
              </a:ext>
            </a:extLst>
          </p:cNvPr>
          <p:cNvGrpSpPr/>
          <p:nvPr/>
        </p:nvGrpSpPr>
        <p:grpSpPr bwMode="gray">
          <a:xfrm rot="10800000">
            <a:off x="5607586" y="3672999"/>
            <a:ext cx="1032830" cy="1941018"/>
            <a:chOff x="4518703" y="2205748"/>
            <a:chExt cx="1512166" cy="2521312"/>
          </a:xfrm>
        </p:grpSpPr>
        <p:cxnSp>
          <p:nvCxnSpPr>
            <p:cNvPr id="5" name="直接连接符 4">
              <a:extLst>
                <a:ext uri="{FF2B5EF4-FFF2-40B4-BE49-F238E27FC236}">
                  <a16:creationId xmlns:a16="http://schemas.microsoft.com/office/drawing/2014/main" xmlns="" id="{3720EBD2-B961-4D65-AF4F-01A82CF33A1D}"/>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D796DF0C-3763-4B58-BE0A-585C3E05DA1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a:extLst>
              <a:ext uri="{FF2B5EF4-FFF2-40B4-BE49-F238E27FC236}">
                <a16:creationId xmlns:a16="http://schemas.microsoft.com/office/drawing/2014/main" xmlns="" id="{3841FC31-0F8F-4AEF-8934-72840412A591}"/>
              </a:ext>
            </a:extLst>
          </p:cNvPr>
          <p:cNvCxnSpPr/>
          <p:nvPr/>
        </p:nvCxnSpPr>
        <p:spPr bwMode="gray">
          <a:xfrm flipH="1">
            <a:off x="2317108" y="3680852"/>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BFFE1F14-5C0E-40DC-ABE9-2A5D57A04410}"/>
              </a:ext>
            </a:extLst>
          </p:cNvPr>
          <p:cNvCxnSpPr/>
          <p:nvPr/>
        </p:nvCxnSpPr>
        <p:spPr bwMode="gray">
          <a:xfrm flipH="1" flipV="1">
            <a:off x="2315163" y="3667503"/>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xmlns="" id="{360C37F1-A357-4C08-9D20-CC4B96B1B24F}"/>
              </a:ext>
            </a:extLst>
          </p:cNvPr>
          <p:cNvGrpSpPr/>
          <p:nvPr/>
        </p:nvGrpSpPr>
        <p:grpSpPr bwMode="gray">
          <a:xfrm>
            <a:off x="1252956" y="3672999"/>
            <a:ext cx="1032830" cy="1941018"/>
            <a:chOff x="4518703" y="2205748"/>
            <a:chExt cx="1512166" cy="2521312"/>
          </a:xfrm>
        </p:grpSpPr>
        <p:cxnSp>
          <p:nvCxnSpPr>
            <p:cNvPr id="10" name="直接连接符 9">
              <a:extLst>
                <a:ext uri="{FF2B5EF4-FFF2-40B4-BE49-F238E27FC236}">
                  <a16:creationId xmlns:a16="http://schemas.microsoft.com/office/drawing/2014/main" xmlns="" id="{B717C7D2-78E3-4B70-BE6D-777E26BC3A4E}"/>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50412DB7-AB26-4BC9-B205-0EC3C6164B8A}"/>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a16="http://schemas.microsoft.com/office/drawing/2014/main" xmlns="" id="{CD17E6E3-D47C-4079-8F18-7EA190F46AFE}"/>
              </a:ext>
            </a:extLst>
          </p:cNvPr>
          <p:cNvCxnSpPr/>
          <p:nvPr/>
        </p:nvCxnSpPr>
        <p:spPr bwMode="gray">
          <a:xfrm flipH="1">
            <a:off x="2299503" y="367299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8B7E1386-0D3C-4840-8756-58CF4A8003D3}"/>
              </a:ext>
            </a:extLst>
          </p:cNvPr>
          <p:cNvCxnSpPr/>
          <p:nvPr/>
        </p:nvCxnSpPr>
        <p:spPr bwMode="gray">
          <a:xfrm flipH="1">
            <a:off x="2299503" y="5621870"/>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73AB944C-A736-4FBD-8D4E-E164D1C6FD4E}"/>
              </a:ext>
            </a:extLst>
          </p:cNvPr>
          <p:cNvCxnSpPr/>
          <p:nvPr/>
        </p:nvCxnSpPr>
        <p:spPr bwMode="gray">
          <a:xfrm flipV="1">
            <a:off x="4077427" y="3672999"/>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xmlns="" id="{403F45BB-0CF1-43D7-B53B-E03E8569F3C0}"/>
              </a:ext>
            </a:extLst>
          </p:cNvPr>
          <p:cNvCxnSpPr/>
          <p:nvPr/>
        </p:nvCxnSpPr>
        <p:spPr bwMode="gray">
          <a:xfrm>
            <a:off x="1187366" y="2590174"/>
            <a:ext cx="0" cy="1770912"/>
          </a:xfrm>
          <a:prstGeom prst="straightConnector1">
            <a:avLst/>
          </a:prstGeom>
          <a:ln w="38100">
            <a:solidFill>
              <a:srgbClr val="00B0F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B9F94E1C-2053-471A-AA6F-DEA7968F4B2B}"/>
              </a:ext>
            </a:extLst>
          </p:cNvPr>
          <p:cNvSpPr txBox="1"/>
          <p:nvPr/>
        </p:nvSpPr>
        <p:spPr bwMode="gray">
          <a:xfrm>
            <a:off x="1368076" y="2777032"/>
            <a:ext cx="2247731"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BGP-LS/BGP SR Policy</a:t>
            </a:r>
          </a:p>
        </p:txBody>
      </p:sp>
      <p:sp>
        <p:nvSpPr>
          <p:cNvPr id="30" name="任意多边形 33">
            <a:extLst>
              <a:ext uri="{FF2B5EF4-FFF2-40B4-BE49-F238E27FC236}">
                <a16:creationId xmlns:a16="http://schemas.microsoft.com/office/drawing/2014/main" xmlns="" id="{6BBD9D0C-B401-41C6-B9C5-AC439891CDA1}"/>
              </a:ext>
            </a:extLst>
          </p:cNvPr>
          <p:cNvSpPr/>
          <p:nvPr/>
        </p:nvSpPr>
        <p:spPr bwMode="gray">
          <a:xfrm>
            <a:off x="1685691" y="3985119"/>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E2818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7C4D603E-3DA3-4943-9A2F-CCE8F7A7451F}"/>
              </a:ext>
            </a:extLst>
          </p:cNvPr>
          <p:cNvSpPr txBox="1"/>
          <p:nvPr/>
        </p:nvSpPr>
        <p:spPr bwMode="gray">
          <a:xfrm>
            <a:off x="1456578" y="2107353"/>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34" name="图片 33">
            <a:extLst>
              <a:ext uri="{FF2B5EF4-FFF2-40B4-BE49-F238E27FC236}">
                <a16:creationId xmlns:a16="http://schemas.microsoft.com/office/drawing/2014/main" xmlns="" id="{0047073A-1834-4C1F-83E2-2218C7DCAA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5201" y="4394327"/>
            <a:ext cx="540000" cy="442800"/>
          </a:xfrm>
          <a:prstGeom prst="rect">
            <a:avLst/>
          </a:prstGeom>
        </p:spPr>
      </p:pic>
      <p:pic>
        <p:nvPicPr>
          <p:cNvPr id="35" name="图片 34">
            <a:extLst>
              <a:ext uri="{FF2B5EF4-FFF2-40B4-BE49-F238E27FC236}">
                <a16:creationId xmlns:a16="http://schemas.microsoft.com/office/drawing/2014/main" xmlns="" id="{4D9BF0C4-2EA8-4252-B061-0019650A53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9408" y="3445301"/>
            <a:ext cx="540000" cy="442800"/>
          </a:xfrm>
          <a:prstGeom prst="rect">
            <a:avLst/>
          </a:prstGeom>
        </p:spPr>
      </p:pic>
      <p:pic>
        <p:nvPicPr>
          <p:cNvPr id="36" name="图片 35">
            <a:extLst>
              <a:ext uri="{FF2B5EF4-FFF2-40B4-BE49-F238E27FC236}">
                <a16:creationId xmlns:a16="http://schemas.microsoft.com/office/drawing/2014/main" xmlns="" id="{C283B15C-A442-4E4A-915B-AF7D37C50B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9408" y="5343353"/>
            <a:ext cx="540000" cy="442800"/>
          </a:xfrm>
          <a:prstGeom prst="rect">
            <a:avLst/>
          </a:prstGeom>
        </p:spPr>
      </p:pic>
      <p:pic>
        <p:nvPicPr>
          <p:cNvPr id="37" name="图片 36">
            <a:extLst>
              <a:ext uri="{FF2B5EF4-FFF2-40B4-BE49-F238E27FC236}">
                <a16:creationId xmlns:a16="http://schemas.microsoft.com/office/drawing/2014/main" xmlns="" id="{CB4C42AE-7B50-4E5F-9952-26F1D8BC6D7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15945" y="3445301"/>
            <a:ext cx="540000" cy="442800"/>
          </a:xfrm>
          <a:prstGeom prst="rect">
            <a:avLst/>
          </a:prstGeom>
        </p:spPr>
      </p:pic>
      <p:pic>
        <p:nvPicPr>
          <p:cNvPr id="38" name="图片 37">
            <a:extLst>
              <a:ext uri="{FF2B5EF4-FFF2-40B4-BE49-F238E27FC236}">
                <a16:creationId xmlns:a16="http://schemas.microsoft.com/office/drawing/2014/main" xmlns="" id="{90323F33-D5D7-46B2-93EA-F525B14360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15945" y="5343353"/>
            <a:ext cx="540000" cy="442800"/>
          </a:xfrm>
          <a:prstGeom prst="rect">
            <a:avLst/>
          </a:prstGeom>
        </p:spPr>
      </p:pic>
      <p:pic>
        <p:nvPicPr>
          <p:cNvPr id="39" name="图片 38">
            <a:extLst>
              <a:ext uri="{FF2B5EF4-FFF2-40B4-BE49-F238E27FC236}">
                <a16:creationId xmlns:a16="http://schemas.microsoft.com/office/drawing/2014/main" xmlns="" id="{FD31CF7A-F952-4BAF-823F-E0A39A5B83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460" y="3445301"/>
            <a:ext cx="540000" cy="442800"/>
          </a:xfrm>
          <a:prstGeom prst="rect">
            <a:avLst/>
          </a:prstGeom>
        </p:spPr>
      </p:pic>
      <p:pic>
        <p:nvPicPr>
          <p:cNvPr id="40" name="图片 39">
            <a:extLst>
              <a:ext uri="{FF2B5EF4-FFF2-40B4-BE49-F238E27FC236}">
                <a16:creationId xmlns:a16="http://schemas.microsoft.com/office/drawing/2014/main" xmlns="" id="{664AC8F9-F9EE-422C-8826-694BDBB53D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460" y="5343353"/>
            <a:ext cx="540000" cy="442800"/>
          </a:xfrm>
          <a:prstGeom prst="rect">
            <a:avLst/>
          </a:prstGeom>
        </p:spPr>
      </p:pic>
      <p:pic>
        <p:nvPicPr>
          <p:cNvPr id="41" name="图片 40">
            <a:extLst>
              <a:ext uri="{FF2B5EF4-FFF2-40B4-BE49-F238E27FC236}">
                <a16:creationId xmlns:a16="http://schemas.microsoft.com/office/drawing/2014/main" xmlns="" id="{42DC0FB5-9B52-4B19-8E0A-954EE642054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59198" y="4394327"/>
            <a:ext cx="540000" cy="442800"/>
          </a:xfrm>
          <a:prstGeom prst="rect">
            <a:avLst/>
          </a:prstGeom>
        </p:spPr>
      </p:pic>
      <p:pic>
        <p:nvPicPr>
          <p:cNvPr id="42" name="图片 41" descr="通用网管-蓝.png">
            <a:extLst>
              <a:ext uri="{FF2B5EF4-FFF2-40B4-BE49-F238E27FC236}">
                <a16:creationId xmlns:a16="http://schemas.microsoft.com/office/drawing/2014/main" xmlns="" id="{C7E3E5DA-5BE0-41AF-90D3-E275A8460A72}"/>
              </a:ext>
            </a:extLst>
          </p:cNvPr>
          <p:cNvPicPr>
            <a:picLocks noChangeAspect="1"/>
          </p:cNvPicPr>
          <p:nvPr/>
        </p:nvPicPr>
        <p:blipFill>
          <a:blip r:embed="rId4" cstate="print"/>
          <a:stretch>
            <a:fillRect/>
          </a:stretch>
        </p:blipFill>
        <p:spPr bwMode="gray">
          <a:xfrm>
            <a:off x="916578" y="2100572"/>
            <a:ext cx="540000" cy="441818"/>
          </a:xfrm>
          <a:prstGeom prst="rect">
            <a:avLst/>
          </a:prstGeom>
        </p:spPr>
      </p:pic>
      <p:sp>
        <p:nvSpPr>
          <p:cNvPr id="43" name="文本占位符 3">
            <a:extLst>
              <a:ext uri="{FF2B5EF4-FFF2-40B4-BE49-F238E27FC236}">
                <a16:creationId xmlns:a16="http://schemas.microsoft.com/office/drawing/2014/main" xmlns="" id="{10B706E6-7838-45AA-B0DC-15633E1C3B56}"/>
              </a:ext>
            </a:extLst>
          </p:cNvPr>
          <p:cNvSpPr txBox="1">
            <a:spLocks/>
          </p:cNvSpPr>
          <p:nvPr/>
        </p:nvSpPr>
        <p:spPr bwMode="gray">
          <a:xfrm>
            <a:off x="452438" y="1314029"/>
            <a:ext cx="11296646" cy="311770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3">
            <a:extLst>
              <a:ext uri="{FF2B5EF4-FFF2-40B4-BE49-F238E27FC236}">
                <a16:creationId xmlns:a16="http://schemas.microsoft.com/office/drawing/2014/main" xmlns="" id="{B17D922E-7583-429E-86B0-2551AA3FAE7C}"/>
              </a:ext>
            </a:extLst>
          </p:cNvPr>
          <p:cNvSpPr txBox="1">
            <a:spLocks/>
          </p:cNvSpPr>
          <p:nvPr/>
        </p:nvSpPr>
        <p:spPr bwMode="gray">
          <a:xfrm>
            <a:off x="7312345" y="2686313"/>
            <a:ext cx="4213911" cy="2435457"/>
          </a:xfrm>
          <a:prstGeom prst="rect">
            <a:avLst/>
          </a:prstGeom>
          <a:solidFill>
            <a:schemeClr val="accent1">
              <a:lumMod val="20000"/>
              <a:lumOff val="80000"/>
            </a:schemeClr>
          </a:solidFill>
        </p:spPr>
        <p:txBody>
          <a:bodyPr wrap="square" anchor="ct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controller uses BGP to deliver a combination of SR SIDs to the ingress. A TE tunnel carrying the policy color and destined for the egress is then created on the ingress.</a:t>
            </a:r>
          </a:p>
          <a:p>
            <a:pPr fontAlgn="ctr">
              <a:lnSpc>
                <a:spcPct val="100000"/>
              </a:lnSpc>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If the tunnel needs to be referenced, you can locate the tunnel based on the policy color.</a:t>
            </a:r>
          </a:p>
        </p:txBody>
      </p:sp>
      <p:sp>
        <p:nvSpPr>
          <p:cNvPr id="45" name="文本框 44">
            <a:extLst>
              <a:ext uri="{FF2B5EF4-FFF2-40B4-BE49-F238E27FC236}">
                <a16:creationId xmlns:a16="http://schemas.microsoft.com/office/drawing/2014/main" xmlns="" id="{25C9212F-5771-485B-8048-414D85DD1480}"/>
              </a:ext>
            </a:extLst>
          </p:cNvPr>
          <p:cNvSpPr txBox="1"/>
          <p:nvPr/>
        </p:nvSpPr>
        <p:spPr bwMode="gray">
          <a:xfrm>
            <a:off x="4215290" y="4069675"/>
            <a:ext cx="679994" cy="338554"/>
          </a:xfrm>
          <a:prstGeom prst="rect">
            <a:avLst/>
          </a:prstGeom>
          <a:noFill/>
        </p:spPr>
        <p:txBody>
          <a:bodyPr wrap="square" rtlCol="0">
            <a:noAutofit/>
          </a:bodyPr>
          <a:lstStyle/>
          <a:p>
            <a:pPr fontAlgn="ctr"/>
            <a:r>
              <a:rPr lang="en-US" sz="1600" dirty="0">
                <a:solidFill>
                  <a:srgbClr val="E28189"/>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46" name="文本框 45">
            <a:extLst>
              <a:ext uri="{FF2B5EF4-FFF2-40B4-BE49-F238E27FC236}">
                <a16:creationId xmlns:a16="http://schemas.microsoft.com/office/drawing/2014/main" xmlns="" id="{DB712147-0199-4500-9384-AB3F8229A68F}"/>
              </a:ext>
            </a:extLst>
          </p:cNvPr>
          <p:cNvSpPr txBox="1"/>
          <p:nvPr/>
        </p:nvSpPr>
        <p:spPr bwMode="gray">
          <a:xfrm>
            <a:off x="795326" y="4909274"/>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47" name="文本框 46">
            <a:extLst>
              <a:ext uri="{FF2B5EF4-FFF2-40B4-BE49-F238E27FC236}">
                <a16:creationId xmlns:a16="http://schemas.microsoft.com/office/drawing/2014/main" xmlns="" id="{968A0C1C-3BC3-41AC-9637-307027DFF3D9}"/>
              </a:ext>
            </a:extLst>
          </p:cNvPr>
          <p:cNvSpPr txBox="1"/>
          <p:nvPr/>
        </p:nvSpPr>
        <p:spPr bwMode="gray">
          <a:xfrm>
            <a:off x="6314942" y="4909274"/>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48" name="燕尾形 4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9" name="五边形 4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1" name="燕尾形 5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2"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806642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47293F-4C13-4FA6-89AB-33D274FC50A1}"/>
              </a:ext>
            </a:extLst>
          </p:cNvPr>
          <p:cNvSpPr>
            <a:spLocks noGrp="1"/>
          </p:cNvSpPr>
          <p:nvPr>
            <p:ph type="title"/>
          </p:nvPr>
        </p:nvSpPr>
        <p:spPr bwMode="gray"/>
        <p:txBody>
          <a:bodyPr/>
          <a:lstStyle/>
          <a:p>
            <a:r>
              <a:rPr lang="en-US" smtClean="0"/>
              <a:t>SR-MPLS Policy Solution Architecture</a:t>
            </a:r>
            <a:endParaRPr lang="en-US" dirty="0"/>
          </a:p>
        </p:txBody>
      </p:sp>
      <p:grpSp>
        <p:nvGrpSpPr>
          <p:cNvPr id="3" name="组合 2">
            <a:extLst>
              <a:ext uri="{FF2B5EF4-FFF2-40B4-BE49-F238E27FC236}">
                <a16:creationId xmlns:a16="http://schemas.microsoft.com/office/drawing/2014/main" xmlns="" id="{1B1BE611-BC2E-475F-ADB2-2F5A0C0485A5}"/>
              </a:ext>
            </a:extLst>
          </p:cNvPr>
          <p:cNvGrpSpPr/>
          <p:nvPr/>
        </p:nvGrpSpPr>
        <p:grpSpPr bwMode="gray">
          <a:xfrm rot="10800000">
            <a:off x="5582377" y="3922389"/>
            <a:ext cx="1032830" cy="1941018"/>
            <a:chOff x="4518703" y="2205748"/>
            <a:chExt cx="1512166" cy="2521312"/>
          </a:xfrm>
        </p:grpSpPr>
        <p:cxnSp>
          <p:nvCxnSpPr>
            <p:cNvPr id="4" name="直接连接符 3">
              <a:extLst>
                <a:ext uri="{FF2B5EF4-FFF2-40B4-BE49-F238E27FC236}">
                  <a16:creationId xmlns:a16="http://schemas.microsoft.com/office/drawing/2014/main" xmlns="" id="{FB5F9D14-5C6F-45EC-A6A5-AAAD17A6DB65}"/>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67ECADCD-4C8C-4B4E-AF3C-F59B9CB4C3D2}"/>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a16="http://schemas.microsoft.com/office/drawing/2014/main" xmlns="" id="{F8D7437E-1A7D-4C36-8606-8A3FA3F4A8D1}"/>
              </a:ext>
            </a:extLst>
          </p:cNvPr>
          <p:cNvCxnSpPr/>
          <p:nvPr/>
        </p:nvCxnSpPr>
        <p:spPr bwMode="gray">
          <a:xfrm flipH="1">
            <a:off x="2291899" y="3930242"/>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CCF93406-A978-46BB-B40E-6234254A6EE7}"/>
              </a:ext>
            </a:extLst>
          </p:cNvPr>
          <p:cNvCxnSpPr/>
          <p:nvPr/>
        </p:nvCxnSpPr>
        <p:spPr bwMode="gray">
          <a:xfrm flipH="1" flipV="1">
            <a:off x="2289954" y="3916893"/>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84FF198A-5F0B-483C-ADC1-2CC2B8DA3C78}"/>
              </a:ext>
            </a:extLst>
          </p:cNvPr>
          <p:cNvGrpSpPr/>
          <p:nvPr/>
        </p:nvGrpSpPr>
        <p:grpSpPr bwMode="gray">
          <a:xfrm>
            <a:off x="1227747" y="3922389"/>
            <a:ext cx="1032830" cy="1941018"/>
            <a:chOff x="4518703" y="2205748"/>
            <a:chExt cx="1512166" cy="2521312"/>
          </a:xfrm>
        </p:grpSpPr>
        <p:cxnSp>
          <p:nvCxnSpPr>
            <p:cNvPr id="9" name="直接连接符 8">
              <a:extLst>
                <a:ext uri="{FF2B5EF4-FFF2-40B4-BE49-F238E27FC236}">
                  <a16:creationId xmlns:a16="http://schemas.microsoft.com/office/drawing/2014/main" xmlns="" id="{56916A86-8942-4DA0-96C3-BA5F2F20ED50}"/>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249A69D-EEC9-48B1-87B0-DE12AD93A81C}"/>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D918504C-29E5-4FE7-8924-7BE05F0E2A4C}"/>
              </a:ext>
            </a:extLst>
          </p:cNvPr>
          <p:cNvCxnSpPr/>
          <p:nvPr/>
        </p:nvCxnSpPr>
        <p:spPr bwMode="gray">
          <a:xfrm flipH="1">
            <a:off x="2274294" y="392238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B66DE102-3B72-4DDA-A129-550BCBEDED41}"/>
              </a:ext>
            </a:extLst>
          </p:cNvPr>
          <p:cNvCxnSpPr/>
          <p:nvPr/>
        </p:nvCxnSpPr>
        <p:spPr bwMode="gray">
          <a:xfrm flipH="1">
            <a:off x="2274294" y="5871260"/>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F69537A-9907-4BEB-8C4A-63DB5F973CA2}"/>
              </a:ext>
            </a:extLst>
          </p:cNvPr>
          <p:cNvCxnSpPr/>
          <p:nvPr/>
        </p:nvCxnSpPr>
        <p:spPr bwMode="gray">
          <a:xfrm flipV="1">
            <a:off x="4052218" y="3922389"/>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79AB60A3-2561-4623-B18B-12DB33F5398F}"/>
              </a:ext>
            </a:extLst>
          </p:cNvPr>
          <p:cNvCxnSpPr>
            <a:cxnSpLocks/>
          </p:cNvCxnSpPr>
          <p:nvPr/>
        </p:nvCxnSpPr>
        <p:spPr bwMode="gray">
          <a:xfrm>
            <a:off x="1162157" y="2238173"/>
            <a:ext cx="0" cy="2169107"/>
          </a:xfrm>
          <a:prstGeom prst="straightConnector1">
            <a:avLst/>
          </a:prstGeom>
          <a:ln w="38100">
            <a:solidFill>
              <a:schemeClr val="bg2">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7234D160-2988-47DA-9EE0-A7AF9C20C6A2}"/>
              </a:ext>
            </a:extLst>
          </p:cNvPr>
          <p:cNvSpPr txBox="1"/>
          <p:nvPr/>
        </p:nvSpPr>
        <p:spPr bwMode="gray">
          <a:xfrm>
            <a:off x="1616874" y="2232813"/>
            <a:ext cx="1091966"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 BGP-LS</a:t>
            </a:r>
          </a:p>
        </p:txBody>
      </p:sp>
      <p:sp>
        <p:nvSpPr>
          <p:cNvPr id="16" name="任意多边形 33">
            <a:extLst>
              <a:ext uri="{FF2B5EF4-FFF2-40B4-BE49-F238E27FC236}">
                <a16:creationId xmlns:a16="http://schemas.microsoft.com/office/drawing/2014/main" xmlns="" id="{87817D35-2FE0-4AC0-A632-73D9211D516C}"/>
              </a:ext>
            </a:extLst>
          </p:cNvPr>
          <p:cNvSpPr/>
          <p:nvPr/>
        </p:nvSpPr>
        <p:spPr bwMode="gray">
          <a:xfrm>
            <a:off x="1660482" y="4234509"/>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E28189"/>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a16="http://schemas.microsoft.com/office/drawing/2014/main" xmlns="" id="{15367FAE-9C73-4DEF-A220-A8FE347534DD}"/>
              </a:ext>
            </a:extLst>
          </p:cNvPr>
          <p:cNvSpPr txBox="1"/>
          <p:nvPr/>
        </p:nvSpPr>
        <p:spPr bwMode="gray">
          <a:xfrm>
            <a:off x="657791" y="1192324"/>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376AFEB3-2A63-4475-B600-29626D09958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9992" y="4643717"/>
            <a:ext cx="540000" cy="442800"/>
          </a:xfrm>
          <a:prstGeom prst="rect">
            <a:avLst/>
          </a:prstGeom>
        </p:spPr>
      </p:pic>
      <p:pic>
        <p:nvPicPr>
          <p:cNvPr id="19" name="图片 18">
            <a:extLst>
              <a:ext uri="{FF2B5EF4-FFF2-40B4-BE49-F238E27FC236}">
                <a16:creationId xmlns:a16="http://schemas.microsoft.com/office/drawing/2014/main" xmlns="" id="{94901087-2BED-43BC-BBDB-1FB12FEE85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64199" y="3694691"/>
            <a:ext cx="540000" cy="442800"/>
          </a:xfrm>
          <a:prstGeom prst="rect">
            <a:avLst/>
          </a:prstGeom>
        </p:spPr>
      </p:pic>
      <p:pic>
        <p:nvPicPr>
          <p:cNvPr id="20" name="图片 19">
            <a:extLst>
              <a:ext uri="{FF2B5EF4-FFF2-40B4-BE49-F238E27FC236}">
                <a16:creationId xmlns:a16="http://schemas.microsoft.com/office/drawing/2014/main" xmlns="" id="{A7EE97A2-E8EF-423D-A408-C6889EBA2D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64199" y="5592743"/>
            <a:ext cx="540000" cy="442800"/>
          </a:xfrm>
          <a:prstGeom prst="rect">
            <a:avLst/>
          </a:prstGeom>
        </p:spPr>
      </p:pic>
      <p:pic>
        <p:nvPicPr>
          <p:cNvPr id="21" name="图片 20">
            <a:extLst>
              <a:ext uri="{FF2B5EF4-FFF2-40B4-BE49-F238E27FC236}">
                <a16:creationId xmlns:a16="http://schemas.microsoft.com/office/drawing/2014/main" xmlns="" id="{682683FF-C64B-46A0-9383-D37FEA562C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90736" y="3694691"/>
            <a:ext cx="540000" cy="442800"/>
          </a:xfrm>
          <a:prstGeom prst="rect">
            <a:avLst/>
          </a:prstGeom>
        </p:spPr>
      </p:pic>
      <p:pic>
        <p:nvPicPr>
          <p:cNvPr id="22" name="图片 21">
            <a:extLst>
              <a:ext uri="{FF2B5EF4-FFF2-40B4-BE49-F238E27FC236}">
                <a16:creationId xmlns:a16="http://schemas.microsoft.com/office/drawing/2014/main" xmlns="" id="{71A9F5FE-8B09-41DE-BEC6-FD3FEB024A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90736" y="5592743"/>
            <a:ext cx="540000" cy="442800"/>
          </a:xfrm>
          <a:prstGeom prst="rect">
            <a:avLst/>
          </a:prstGeom>
        </p:spPr>
      </p:pic>
      <p:pic>
        <p:nvPicPr>
          <p:cNvPr id="23" name="图片 22">
            <a:extLst>
              <a:ext uri="{FF2B5EF4-FFF2-40B4-BE49-F238E27FC236}">
                <a16:creationId xmlns:a16="http://schemas.microsoft.com/office/drawing/2014/main" xmlns="" id="{31CB1A39-4C4C-4978-A1B1-69C04291FE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82251" y="3694691"/>
            <a:ext cx="540000" cy="442800"/>
          </a:xfrm>
          <a:prstGeom prst="rect">
            <a:avLst/>
          </a:prstGeom>
        </p:spPr>
      </p:pic>
      <p:pic>
        <p:nvPicPr>
          <p:cNvPr id="24" name="图片 23">
            <a:extLst>
              <a:ext uri="{FF2B5EF4-FFF2-40B4-BE49-F238E27FC236}">
                <a16:creationId xmlns:a16="http://schemas.microsoft.com/office/drawing/2014/main" xmlns="" id="{621D4852-2909-42D6-8AF2-16003F88D3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82251" y="5592743"/>
            <a:ext cx="540000" cy="442800"/>
          </a:xfrm>
          <a:prstGeom prst="rect">
            <a:avLst/>
          </a:prstGeom>
        </p:spPr>
      </p:pic>
      <p:pic>
        <p:nvPicPr>
          <p:cNvPr id="25" name="图片 24">
            <a:extLst>
              <a:ext uri="{FF2B5EF4-FFF2-40B4-BE49-F238E27FC236}">
                <a16:creationId xmlns:a16="http://schemas.microsoft.com/office/drawing/2014/main" xmlns="" id="{1A83F90F-3CAB-48F5-A1BB-2EE2D94D571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33989" y="4643717"/>
            <a:ext cx="540000" cy="442800"/>
          </a:xfrm>
          <a:prstGeom prst="rect">
            <a:avLst/>
          </a:prstGeom>
        </p:spPr>
      </p:pic>
      <p:pic>
        <p:nvPicPr>
          <p:cNvPr id="26" name="图片 25" descr="通用网管-蓝.png">
            <a:extLst>
              <a:ext uri="{FF2B5EF4-FFF2-40B4-BE49-F238E27FC236}">
                <a16:creationId xmlns:a16="http://schemas.microsoft.com/office/drawing/2014/main" xmlns="" id="{44E7BC0E-E35C-41BB-B6F0-2B02DC0C3D0C}"/>
              </a:ext>
            </a:extLst>
          </p:cNvPr>
          <p:cNvPicPr>
            <a:picLocks noChangeAspect="1"/>
          </p:cNvPicPr>
          <p:nvPr/>
        </p:nvPicPr>
        <p:blipFill>
          <a:blip r:embed="rId4" cstate="print"/>
          <a:stretch>
            <a:fillRect/>
          </a:stretch>
        </p:blipFill>
        <p:spPr bwMode="gray">
          <a:xfrm>
            <a:off x="939992" y="1682724"/>
            <a:ext cx="540000" cy="441818"/>
          </a:xfrm>
          <a:prstGeom prst="rect">
            <a:avLst/>
          </a:prstGeom>
        </p:spPr>
      </p:pic>
      <p:sp>
        <p:nvSpPr>
          <p:cNvPr id="27" name="文本框 26">
            <a:extLst>
              <a:ext uri="{FF2B5EF4-FFF2-40B4-BE49-F238E27FC236}">
                <a16:creationId xmlns:a16="http://schemas.microsoft.com/office/drawing/2014/main" xmlns="" id="{E1EA9A5C-0CB4-4AEC-B66E-59FB7EFBF323}"/>
              </a:ext>
            </a:extLst>
          </p:cNvPr>
          <p:cNvSpPr txBox="1"/>
          <p:nvPr/>
        </p:nvSpPr>
        <p:spPr bwMode="gray">
          <a:xfrm>
            <a:off x="4190081" y="4319065"/>
            <a:ext cx="679994" cy="338554"/>
          </a:xfrm>
          <a:prstGeom prst="rect">
            <a:avLst/>
          </a:prstGeom>
          <a:noFill/>
        </p:spPr>
        <p:txBody>
          <a:bodyPr wrap="square" rtlCol="0">
            <a:noAutofit/>
          </a:bodyPr>
          <a:lstStyle/>
          <a:p>
            <a:pPr fontAlgn="ctr"/>
            <a:r>
              <a:rPr lang="en-US" sz="1600" dirty="0">
                <a:solidFill>
                  <a:srgbClr val="E28189"/>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28" name="文本框 27">
            <a:extLst>
              <a:ext uri="{FF2B5EF4-FFF2-40B4-BE49-F238E27FC236}">
                <a16:creationId xmlns:a16="http://schemas.microsoft.com/office/drawing/2014/main" xmlns="" id="{60BDBADF-6B9C-48F8-A491-4EA723BD2471}"/>
              </a:ext>
            </a:extLst>
          </p:cNvPr>
          <p:cNvSpPr txBox="1"/>
          <p:nvPr/>
        </p:nvSpPr>
        <p:spPr bwMode="gray">
          <a:xfrm>
            <a:off x="770117" y="5158664"/>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a16="http://schemas.microsoft.com/office/drawing/2014/main" xmlns="" id="{25482579-FC01-44F6-9838-2FFB1CAC5FCD}"/>
              </a:ext>
            </a:extLst>
          </p:cNvPr>
          <p:cNvSpPr txBox="1"/>
          <p:nvPr/>
        </p:nvSpPr>
        <p:spPr bwMode="gray">
          <a:xfrm>
            <a:off x="6289733" y="5158664"/>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框 31">
            <a:extLst>
              <a:ext uri="{FF2B5EF4-FFF2-40B4-BE49-F238E27FC236}">
                <a16:creationId xmlns:a16="http://schemas.microsoft.com/office/drawing/2014/main" xmlns="" id="{1CF8D047-DAD0-4094-B7E4-A5E001EA0B0A}"/>
              </a:ext>
            </a:extLst>
          </p:cNvPr>
          <p:cNvSpPr txBox="1"/>
          <p:nvPr/>
        </p:nvSpPr>
        <p:spPr bwMode="gray">
          <a:xfrm>
            <a:off x="1616874" y="2668385"/>
            <a:ext cx="1701107" cy="338554"/>
          </a:xfrm>
          <a:prstGeom prst="rect">
            <a:avLst/>
          </a:prstGeom>
          <a:solidFill>
            <a:schemeClr val="accent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BGP SR Policy</a:t>
            </a:r>
          </a:p>
        </p:txBody>
      </p:sp>
      <p:sp>
        <p:nvSpPr>
          <p:cNvPr id="33" name="文本框 32">
            <a:extLst>
              <a:ext uri="{FF2B5EF4-FFF2-40B4-BE49-F238E27FC236}">
                <a16:creationId xmlns:a16="http://schemas.microsoft.com/office/drawing/2014/main" xmlns="" id="{3EF1090F-51AD-46A5-9263-F2859C5461E3}"/>
              </a:ext>
            </a:extLst>
          </p:cNvPr>
          <p:cNvSpPr txBox="1"/>
          <p:nvPr/>
        </p:nvSpPr>
        <p:spPr bwMode="gray">
          <a:xfrm>
            <a:off x="1616874" y="3087858"/>
            <a:ext cx="1350050" cy="338554"/>
          </a:xfrm>
          <a:prstGeom prst="rect">
            <a:avLst/>
          </a:prstGeom>
          <a:solidFill>
            <a:schemeClr val="accent6">
              <a:lumMod val="7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 NETCONF</a:t>
            </a:r>
          </a:p>
        </p:txBody>
      </p:sp>
      <p:sp>
        <p:nvSpPr>
          <p:cNvPr id="34" name="文本占位符 3">
            <a:extLst>
              <a:ext uri="{FF2B5EF4-FFF2-40B4-BE49-F238E27FC236}">
                <a16:creationId xmlns:a16="http://schemas.microsoft.com/office/drawing/2014/main" xmlns="" id="{C0E2CB52-3C88-4AAB-AAEB-F22F743A25C2}"/>
              </a:ext>
            </a:extLst>
          </p:cNvPr>
          <p:cNvSpPr txBox="1">
            <a:spLocks/>
          </p:cNvSpPr>
          <p:nvPr/>
        </p:nvSpPr>
        <p:spPr bwMode="gray">
          <a:xfrm>
            <a:off x="4870075" y="1171327"/>
            <a:ext cx="7084985" cy="311770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占位符 3">
            <a:extLst>
              <a:ext uri="{FF2B5EF4-FFF2-40B4-BE49-F238E27FC236}">
                <a16:creationId xmlns:a16="http://schemas.microsoft.com/office/drawing/2014/main" xmlns="" id="{E451F182-B85E-4447-B475-478AB7182EC5}"/>
              </a:ext>
            </a:extLst>
          </p:cNvPr>
          <p:cNvSpPr txBox="1">
            <a:spLocks/>
          </p:cNvSpPr>
          <p:nvPr/>
        </p:nvSpPr>
        <p:spPr bwMode="gray">
          <a:xfrm>
            <a:off x="6956276" y="1484313"/>
            <a:ext cx="4792811" cy="4455014"/>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Huawei SR-MPLS Policy solution architecture involves three key protocols: BGP-LS, BGP SR Policy, and NETCONF.</a:t>
            </a:r>
          </a:p>
          <a:p>
            <a:pPr marL="342900"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 collects information (e.g. tunnel topology, bandwidth, and link latency) and reports it to the controller, which then computes SR Policy paths and displays tunnel status based on the information.</a:t>
            </a:r>
          </a:p>
          <a:p>
            <a:pPr marL="342900"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 is used by the controller to deliver SR Policy information (e.g. color,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and endpoint).</a:t>
            </a:r>
          </a:p>
          <a:p>
            <a:pPr marL="342900" lvl="1" indent="-342900" fontAlgn="ctr">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is used to deliver other configurations, such as service interfaces and route-policies (with the color attribute).</a:t>
            </a:r>
          </a:p>
          <a:p>
            <a:pPr marL="0" indent="0" fontAlgn="ctr">
              <a:buNone/>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36">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39" name="燕尾形 38">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0"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861657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38A812-7A2F-4361-897B-609E422243CD}"/>
              </a:ext>
            </a:extLst>
          </p:cNvPr>
          <p:cNvSpPr>
            <a:spLocks noGrp="1"/>
          </p:cNvSpPr>
          <p:nvPr>
            <p:ph type="title"/>
          </p:nvPr>
        </p:nvSpPr>
        <p:spPr bwMode="gray"/>
        <p:txBody>
          <a:bodyPr/>
          <a:lstStyle/>
          <a:p>
            <a:r>
              <a:rPr lang="en-US" smtClean="0"/>
              <a:t>SR-MPLS Policy Model</a:t>
            </a:r>
            <a:endParaRPr lang="en-US" dirty="0"/>
          </a:p>
        </p:txBody>
      </p:sp>
      <p:sp>
        <p:nvSpPr>
          <p:cNvPr id="5" name="文本占位符 4">
            <a:extLst>
              <a:ext uri="{FF2B5EF4-FFF2-40B4-BE49-F238E27FC236}">
                <a16:creationId xmlns:a16="http://schemas.microsoft.com/office/drawing/2014/main" xmlns="" id="{C2EF4AE5-7217-4420-A201-F11F419AB8A6}"/>
              </a:ext>
            </a:extLst>
          </p:cNvPr>
          <p:cNvSpPr>
            <a:spLocks noGrp="1"/>
          </p:cNvSpPr>
          <p:nvPr>
            <p:ph type="body" sz="quarter" idx="10"/>
          </p:nvPr>
        </p:nvSpPr>
        <p:spPr bwMode="gray"/>
        <p:txBody>
          <a:bodyPr/>
          <a:lstStyle/>
          <a:p>
            <a:r>
              <a:rPr lang="en-US" sz="1800" dirty="0" smtClean="0">
                <a:sym typeface="Huawei Sans" panose="020C0503030203020204" pitchFamily="34" charset="0"/>
              </a:rPr>
              <a:t>An SR-MPLS Policy can contain multiple candidate paths with the preference attribute. The valid candidate path with the highest preference functions as the primary path of the SR-MPLS Policy, and the valid candidate path with the second highest preference functions as the backup path.</a:t>
            </a:r>
          </a:p>
          <a:p>
            <a:r>
              <a:rPr lang="en-US" sz="1800" dirty="0" smtClean="0">
                <a:sym typeface="Huawei Sans" panose="020C0503030203020204" pitchFamily="34" charset="0"/>
              </a:rPr>
              <a:t>A candidate path is an SR-MPLS Policy's segment list sent to the headend through PCEP or BGP SR Policy.</a:t>
            </a:r>
          </a:p>
          <a:p>
            <a:endParaRPr lang="en-US" altLang="zh-CN" sz="1800" dirty="0">
              <a:sym typeface="Huawei Sans" panose="020C0503030203020204" pitchFamily="34" charset="0"/>
            </a:endParaRPr>
          </a:p>
        </p:txBody>
      </p:sp>
      <p:sp>
        <p:nvSpPr>
          <p:cNvPr id="6" name="矩形 5">
            <a:extLst>
              <a:ext uri="{FF2B5EF4-FFF2-40B4-BE49-F238E27FC236}">
                <a16:creationId xmlns:a16="http://schemas.microsoft.com/office/drawing/2014/main" xmlns="" id="{375BBF59-711E-4672-BA0D-5EDF29B96304}"/>
              </a:ext>
            </a:extLst>
          </p:cNvPr>
          <p:cNvSpPr/>
          <p:nvPr/>
        </p:nvSpPr>
        <p:spPr bwMode="gray">
          <a:xfrm>
            <a:off x="812576" y="3699686"/>
            <a:ext cx="1127105"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7" name="矩形 6">
            <a:extLst>
              <a:ext uri="{FF2B5EF4-FFF2-40B4-BE49-F238E27FC236}">
                <a16:creationId xmlns:a16="http://schemas.microsoft.com/office/drawing/2014/main" xmlns="" id="{D114A2AF-F04A-4423-8251-3EC15F57D214}"/>
              </a:ext>
            </a:extLst>
          </p:cNvPr>
          <p:cNvSpPr/>
          <p:nvPr/>
        </p:nvSpPr>
        <p:spPr bwMode="gray">
          <a:xfrm>
            <a:off x="2600582" y="3719733"/>
            <a:ext cx="1434193"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 name="矩形 7">
            <a:extLst>
              <a:ext uri="{FF2B5EF4-FFF2-40B4-BE49-F238E27FC236}">
                <a16:creationId xmlns:a16="http://schemas.microsoft.com/office/drawing/2014/main" xmlns="" id="{56FF0D74-ABA3-450D-A9CE-641F4837B853}"/>
              </a:ext>
            </a:extLst>
          </p:cNvPr>
          <p:cNvSpPr/>
          <p:nvPr/>
        </p:nvSpPr>
        <p:spPr bwMode="gray">
          <a:xfrm>
            <a:off x="2600582" y="4078758"/>
            <a:ext cx="1434193"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9" name="矩形 8">
            <a:extLst>
              <a:ext uri="{FF2B5EF4-FFF2-40B4-BE49-F238E27FC236}">
                <a16:creationId xmlns:a16="http://schemas.microsoft.com/office/drawing/2014/main" xmlns="" id="{1EE1B983-E4ED-4763-B501-A87151CB0C11}"/>
              </a:ext>
            </a:extLst>
          </p:cNvPr>
          <p:cNvSpPr/>
          <p:nvPr/>
        </p:nvSpPr>
        <p:spPr bwMode="gray">
          <a:xfrm>
            <a:off x="2600582" y="4791575"/>
            <a:ext cx="1434193"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10" name="矩形 9">
            <a:extLst>
              <a:ext uri="{FF2B5EF4-FFF2-40B4-BE49-F238E27FC236}">
                <a16:creationId xmlns:a16="http://schemas.microsoft.com/office/drawing/2014/main" xmlns="" id="{B8E7853C-C31D-4DD2-BEF5-2BFD9441C3AC}"/>
              </a:ext>
            </a:extLst>
          </p:cNvPr>
          <p:cNvSpPr/>
          <p:nvPr/>
        </p:nvSpPr>
        <p:spPr bwMode="gray">
          <a:xfrm>
            <a:off x="2600582" y="5150600"/>
            <a:ext cx="1434193"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1" name="矩形 10">
            <a:extLst>
              <a:ext uri="{FF2B5EF4-FFF2-40B4-BE49-F238E27FC236}">
                <a16:creationId xmlns:a16="http://schemas.microsoft.com/office/drawing/2014/main" xmlns="" id="{723B2C94-0F19-433E-83E2-3093BA8043C2}"/>
              </a:ext>
            </a:extLst>
          </p:cNvPr>
          <p:cNvSpPr/>
          <p:nvPr/>
        </p:nvSpPr>
        <p:spPr bwMode="gray">
          <a:xfrm>
            <a:off x="4736876" y="2848142"/>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2" name="矩形 11">
            <a:extLst>
              <a:ext uri="{FF2B5EF4-FFF2-40B4-BE49-F238E27FC236}">
                <a16:creationId xmlns:a16="http://schemas.microsoft.com/office/drawing/2014/main" xmlns="" id="{045B091B-231D-4938-81A6-6FD6FF3C5E9E}"/>
              </a:ext>
            </a:extLst>
          </p:cNvPr>
          <p:cNvSpPr/>
          <p:nvPr/>
        </p:nvSpPr>
        <p:spPr bwMode="gray">
          <a:xfrm>
            <a:off x="4736876" y="3207168"/>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sp>
        <p:nvSpPr>
          <p:cNvPr id="15" name="矩形 14">
            <a:extLst>
              <a:ext uri="{FF2B5EF4-FFF2-40B4-BE49-F238E27FC236}">
                <a16:creationId xmlns:a16="http://schemas.microsoft.com/office/drawing/2014/main" xmlns="" id="{D4021A45-FF3D-44A4-8092-2172EE8158D9}"/>
              </a:ext>
            </a:extLst>
          </p:cNvPr>
          <p:cNvSpPr/>
          <p:nvPr/>
        </p:nvSpPr>
        <p:spPr bwMode="gray">
          <a:xfrm>
            <a:off x="4736876" y="3728359"/>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p:txBody>
      </p:sp>
      <p:sp>
        <p:nvSpPr>
          <p:cNvPr id="16" name="矩形 15">
            <a:extLst>
              <a:ext uri="{FF2B5EF4-FFF2-40B4-BE49-F238E27FC236}">
                <a16:creationId xmlns:a16="http://schemas.microsoft.com/office/drawing/2014/main" xmlns="" id="{79A8EBC2-1D4E-4296-BE04-21010F17C0FF}"/>
              </a:ext>
            </a:extLst>
          </p:cNvPr>
          <p:cNvSpPr/>
          <p:nvPr/>
        </p:nvSpPr>
        <p:spPr bwMode="gray">
          <a:xfrm>
            <a:off x="4736876" y="4100085"/>
            <a:ext cx="1736968"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cxnSp>
        <p:nvCxnSpPr>
          <p:cNvPr id="18" name="直接连接符 17">
            <a:extLst>
              <a:ext uri="{FF2B5EF4-FFF2-40B4-BE49-F238E27FC236}">
                <a16:creationId xmlns:a16="http://schemas.microsoft.com/office/drawing/2014/main" xmlns="" id="{1FCF9065-DBB9-4D90-B1C7-333E9835709E}"/>
              </a:ext>
            </a:extLst>
          </p:cNvPr>
          <p:cNvCxnSpPr>
            <a:cxnSpLocks/>
            <a:stCxn id="6" idx="3"/>
            <a:endCxn id="7" idx="1"/>
          </p:cNvCxnSpPr>
          <p:nvPr/>
        </p:nvCxnSpPr>
        <p:spPr bwMode="gray">
          <a:xfrm flipV="1">
            <a:off x="1939681" y="3889704"/>
            <a:ext cx="660901" cy="802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6D7C5564-ECAC-496B-9008-ECA4AD83806D}"/>
              </a:ext>
            </a:extLst>
          </p:cNvPr>
          <p:cNvCxnSpPr>
            <a:cxnSpLocks/>
            <a:stCxn id="11" idx="1"/>
            <a:endCxn id="7" idx="3"/>
          </p:cNvCxnSpPr>
          <p:nvPr/>
        </p:nvCxnSpPr>
        <p:spPr bwMode="gray">
          <a:xfrm flipH="1">
            <a:off x="4034775" y="3018113"/>
            <a:ext cx="702101" cy="87159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06BBD38-7F92-4BAB-A2D7-E2DDA9A7CE6B}"/>
              </a:ext>
            </a:extLst>
          </p:cNvPr>
          <p:cNvCxnSpPr>
            <a:cxnSpLocks/>
            <a:stCxn id="15" idx="1"/>
            <a:endCxn id="7" idx="3"/>
          </p:cNvCxnSpPr>
          <p:nvPr/>
        </p:nvCxnSpPr>
        <p:spPr bwMode="gray">
          <a:xfrm flipH="1" flipV="1">
            <a:off x="4034775" y="3889704"/>
            <a:ext cx="702101" cy="86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4390357-8EC6-4B14-BD24-E81ECEA51341}"/>
              </a:ext>
            </a:extLst>
          </p:cNvPr>
          <p:cNvCxnSpPr>
            <a:cxnSpLocks/>
            <a:stCxn id="6" idx="3"/>
            <a:endCxn id="9" idx="1"/>
          </p:cNvCxnSpPr>
          <p:nvPr/>
        </p:nvCxnSpPr>
        <p:spPr bwMode="gray">
          <a:xfrm>
            <a:off x="1939681" y="3897727"/>
            <a:ext cx="660901" cy="106381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7B4378E9-387C-4FC7-B222-F46219DB01E8}"/>
              </a:ext>
            </a:extLst>
          </p:cNvPr>
          <p:cNvCxnSpPr>
            <a:cxnSpLocks/>
            <a:stCxn id="32" idx="1"/>
            <a:endCxn id="9" idx="3"/>
          </p:cNvCxnSpPr>
          <p:nvPr/>
        </p:nvCxnSpPr>
        <p:spPr bwMode="gray">
          <a:xfrm flipH="1" flipV="1">
            <a:off x="4034775" y="4961546"/>
            <a:ext cx="702101" cy="1269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33EE28E0-0735-4021-AD98-1552B37BF73B}"/>
              </a:ext>
            </a:extLst>
          </p:cNvPr>
          <p:cNvSpPr/>
          <p:nvPr/>
        </p:nvSpPr>
        <p:spPr bwMode="gray">
          <a:xfrm>
            <a:off x="4736876" y="4804274"/>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33" name="矩形 32">
            <a:extLst>
              <a:ext uri="{FF2B5EF4-FFF2-40B4-BE49-F238E27FC236}">
                <a16:creationId xmlns:a16="http://schemas.microsoft.com/office/drawing/2014/main" xmlns="" id="{C733CA44-CB90-4D63-A6FE-271185589052}"/>
              </a:ext>
            </a:extLst>
          </p:cNvPr>
          <p:cNvSpPr/>
          <p:nvPr/>
        </p:nvSpPr>
        <p:spPr bwMode="gray">
          <a:xfrm>
            <a:off x="4736876" y="5163300"/>
            <a:ext cx="1736968" cy="339941"/>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grpSp>
        <p:nvGrpSpPr>
          <p:cNvPr id="38" name="组合 37">
            <a:extLst>
              <a:ext uri="{FF2B5EF4-FFF2-40B4-BE49-F238E27FC236}">
                <a16:creationId xmlns:a16="http://schemas.microsoft.com/office/drawing/2014/main" xmlns="" id="{6EAB2E8F-D0AE-49C4-B9F5-9D7898F011FF}"/>
              </a:ext>
            </a:extLst>
          </p:cNvPr>
          <p:cNvGrpSpPr/>
          <p:nvPr/>
        </p:nvGrpSpPr>
        <p:grpSpPr bwMode="gray">
          <a:xfrm>
            <a:off x="3189473" y="4601317"/>
            <a:ext cx="234649" cy="45719"/>
            <a:chOff x="3989546" y="4479875"/>
            <a:chExt cx="236219" cy="45719"/>
          </a:xfrm>
        </p:grpSpPr>
        <p:sp>
          <p:nvSpPr>
            <p:cNvPr id="35" name="椭圆 34">
              <a:extLst>
                <a:ext uri="{FF2B5EF4-FFF2-40B4-BE49-F238E27FC236}">
                  <a16:creationId xmlns:a16="http://schemas.microsoft.com/office/drawing/2014/main" xmlns="" id="{425E1724-8928-448D-A769-79B2E34E24BB}"/>
                </a:ext>
              </a:extLst>
            </p:cNvPr>
            <p:cNvSpPr/>
            <p:nvPr/>
          </p:nvSpPr>
          <p:spPr bwMode="gray">
            <a:xfrm>
              <a:off x="3989546" y="4479875"/>
              <a:ext cx="45719" cy="45719"/>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a16="http://schemas.microsoft.com/office/drawing/2014/main" xmlns="" id="{070AD5A3-842B-4CC7-8AC5-AC30F117F6BE}"/>
                </a:ext>
              </a:extLst>
            </p:cNvPr>
            <p:cNvSpPr/>
            <p:nvPr/>
          </p:nvSpPr>
          <p:spPr bwMode="gray">
            <a:xfrm>
              <a:off x="4084796" y="4479875"/>
              <a:ext cx="45719" cy="45719"/>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a:extLst>
                <a:ext uri="{FF2B5EF4-FFF2-40B4-BE49-F238E27FC236}">
                  <a16:creationId xmlns:a16="http://schemas.microsoft.com/office/drawing/2014/main" xmlns="" id="{8CDDBA3A-30AF-4573-BF4C-BFBC0917328F}"/>
                </a:ext>
              </a:extLst>
            </p:cNvPr>
            <p:cNvSpPr/>
            <p:nvPr/>
          </p:nvSpPr>
          <p:spPr bwMode="gray">
            <a:xfrm>
              <a:off x="4180046" y="4479875"/>
              <a:ext cx="45719" cy="45719"/>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 name="组合 38">
            <a:extLst>
              <a:ext uri="{FF2B5EF4-FFF2-40B4-BE49-F238E27FC236}">
                <a16:creationId xmlns:a16="http://schemas.microsoft.com/office/drawing/2014/main" xmlns="" id="{8F3F4561-5047-4706-9700-AE12283F8067}"/>
              </a:ext>
            </a:extLst>
          </p:cNvPr>
          <p:cNvGrpSpPr/>
          <p:nvPr/>
        </p:nvGrpSpPr>
        <p:grpSpPr bwMode="gray">
          <a:xfrm>
            <a:off x="5488035" y="4589672"/>
            <a:ext cx="234649" cy="45719"/>
            <a:chOff x="3989546" y="4479875"/>
            <a:chExt cx="236219" cy="45719"/>
          </a:xfrm>
          <a:solidFill>
            <a:srgbClr val="56C4D2"/>
          </a:solidFill>
        </p:grpSpPr>
        <p:sp>
          <p:nvSpPr>
            <p:cNvPr id="40" name="椭圆 39">
              <a:extLst>
                <a:ext uri="{FF2B5EF4-FFF2-40B4-BE49-F238E27FC236}">
                  <a16:creationId xmlns:a16="http://schemas.microsoft.com/office/drawing/2014/main" xmlns="" id="{E2AD5DCD-1EC5-4AD9-A4DC-CF08444E486D}"/>
                </a:ext>
              </a:extLst>
            </p:cNvPr>
            <p:cNvSpPr/>
            <p:nvPr/>
          </p:nvSpPr>
          <p:spPr bwMode="gray">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a16="http://schemas.microsoft.com/office/drawing/2014/main" xmlns="" id="{FE1886E0-5DF4-4D19-BB8D-D31A90E0456D}"/>
                </a:ext>
              </a:extLst>
            </p:cNvPr>
            <p:cNvSpPr/>
            <p:nvPr/>
          </p:nvSpPr>
          <p:spPr bwMode="gray">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a:extLst>
                <a:ext uri="{FF2B5EF4-FFF2-40B4-BE49-F238E27FC236}">
                  <a16:creationId xmlns:a16="http://schemas.microsoft.com/office/drawing/2014/main" xmlns="" id="{369712F7-6D72-4C1B-86EE-97E5F978132C}"/>
                </a:ext>
              </a:extLst>
            </p:cNvPr>
            <p:cNvSpPr/>
            <p:nvPr/>
          </p:nvSpPr>
          <p:spPr bwMode="gray">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3" name="组合 42">
            <a:extLst>
              <a:ext uri="{FF2B5EF4-FFF2-40B4-BE49-F238E27FC236}">
                <a16:creationId xmlns:a16="http://schemas.microsoft.com/office/drawing/2014/main" xmlns="" id="{5057C25E-05C6-4EB1-A003-C37C65B9D614}"/>
              </a:ext>
            </a:extLst>
          </p:cNvPr>
          <p:cNvGrpSpPr/>
          <p:nvPr/>
        </p:nvGrpSpPr>
        <p:grpSpPr bwMode="gray">
          <a:xfrm>
            <a:off x="5488035" y="5648163"/>
            <a:ext cx="234649" cy="45719"/>
            <a:chOff x="3989546" y="4479875"/>
            <a:chExt cx="236219" cy="45719"/>
          </a:xfrm>
        </p:grpSpPr>
        <p:sp>
          <p:nvSpPr>
            <p:cNvPr id="44" name="椭圆 43">
              <a:extLst>
                <a:ext uri="{FF2B5EF4-FFF2-40B4-BE49-F238E27FC236}">
                  <a16:creationId xmlns:a16="http://schemas.microsoft.com/office/drawing/2014/main" xmlns="" id="{5C01F63E-6884-4803-9A8D-D6315810BF0C}"/>
                </a:ext>
              </a:extLst>
            </p:cNvPr>
            <p:cNvSpPr/>
            <p:nvPr/>
          </p:nvSpPr>
          <p:spPr bwMode="gray">
            <a:xfrm>
              <a:off x="3989546" y="4479875"/>
              <a:ext cx="45719" cy="45719"/>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a16="http://schemas.microsoft.com/office/drawing/2014/main" xmlns="" id="{BC4DC361-5F60-4723-8727-0C2A8562F33C}"/>
                </a:ext>
              </a:extLst>
            </p:cNvPr>
            <p:cNvSpPr/>
            <p:nvPr/>
          </p:nvSpPr>
          <p:spPr bwMode="gray">
            <a:xfrm>
              <a:off x="4084796" y="4479875"/>
              <a:ext cx="45719" cy="45719"/>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a16="http://schemas.microsoft.com/office/drawing/2014/main" xmlns="" id="{A84087E4-65AE-49B8-9BEE-5F22E4288DEA}"/>
                </a:ext>
              </a:extLst>
            </p:cNvPr>
            <p:cNvSpPr/>
            <p:nvPr/>
          </p:nvSpPr>
          <p:spPr bwMode="gray">
            <a:xfrm>
              <a:off x="4180046" y="4479875"/>
              <a:ext cx="45719" cy="45719"/>
            </a:xfrm>
            <a:prstGeom prst="ellipse">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文本框 46">
            <a:extLst>
              <a:ext uri="{FF2B5EF4-FFF2-40B4-BE49-F238E27FC236}">
                <a16:creationId xmlns:a16="http://schemas.microsoft.com/office/drawing/2014/main" xmlns="" id="{EC9DE6C9-6D90-4663-8879-7D0191803321}"/>
              </a:ext>
            </a:extLst>
          </p:cNvPr>
          <p:cNvSpPr txBox="1"/>
          <p:nvPr/>
        </p:nvSpPr>
        <p:spPr bwMode="gray">
          <a:xfrm>
            <a:off x="2884250" y="3223448"/>
            <a:ext cx="827763" cy="414339"/>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400" b="1">
                <a:solidFill>
                  <a:schemeClr val="lt1"/>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a:latin typeface="Huawei Sans" panose="020C0503030203020204" pitchFamily="34" charset="0"/>
              </a:rPr>
              <a:t>Primary path</a:t>
            </a:r>
          </a:p>
        </p:txBody>
      </p:sp>
      <p:sp>
        <p:nvSpPr>
          <p:cNvPr id="48" name="文本框 47">
            <a:extLst>
              <a:ext uri="{FF2B5EF4-FFF2-40B4-BE49-F238E27FC236}">
                <a16:creationId xmlns:a16="http://schemas.microsoft.com/office/drawing/2014/main" xmlns="" id="{82EDA633-4FAF-44E3-8BC4-7B88DA6C4A13}"/>
              </a:ext>
            </a:extLst>
          </p:cNvPr>
          <p:cNvSpPr txBox="1"/>
          <p:nvPr/>
        </p:nvSpPr>
        <p:spPr bwMode="gray">
          <a:xfrm>
            <a:off x="2858412" y="5554190"/>
            <a:ext cx="827763" cy="414339"/>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a:defRPr sz="1400" b="1">
                <a:solidFill>
                  <a:schemeClr val="lt1"/>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a:latin typeface="Huawei Sans" panose="020C0503030203020204" pitchFamily="34" charset="0"/>
              </a:rPr>
              <a:t>Backup path</a:t>
            </a:r>
          </a:p>
        </p:txBody>
      </p:sp>
      <p:sp>
        <p:nvSpPr>
          <p:cNvPr id="49" name="文本框 48">
            <a:extLst>
              <a:ext uri="{FF2B5EF4-FFF2-40B4-BE49-F238E27FC236}">
                <a16:creationId xmlns:a16="http://schemas.microsoft.com/office/drawing/2014/main" xmlns="" id="{CD4259FA-24BC-40DD-B233-13535F7161B5}"/>
              </a:ext>
            </a:extLst>
          </p:cNvPr>
          <p:cNvSpPr txBox="1"/>
          <p:nvPr/>
        </p:nvSpPr>
        <p:spPr bwMode="gray">
          <a:xfrm>
            <a:off x="6706425" y="3054933"/>
            <a:ext cx="4719723" cy="2031325"/>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 P1 &lt;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color, endpoint&gt;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CP1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W1, SID-List1 &lt;SID11...SID1i&gt;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W2, SID-List2 &lt;SID21...SID2j&gt;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CP2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W3, SID-List3 &lt;SID31...SID3i&gt;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Weight W4, SID-List4 &lt;SID41...SID4j&gt;</a:t>
            </a:r>
          </a:p>
        </p:txBody>
      </p:sp>
      <p:sp>
        <p:nvSpPr>
          <p:cNvPr id="50" name="文本框 49">
            <a:extLst>
              <a:ext uri="{FF2B5EF4-FFF2-40B4-BE49-F238E27FC236}">
                <a16:creationId xmlns:a16="http://schemas.microsoft.com/office/drawing/2014/main" xmlns="" id="{C76FBCA3-087C-4A88-A6B4-DCE36C407349}"/>
              </a:ext>
            </a:extLst>
          </p:cNvPr>
          <p:cNvSpPr txBox="1"/>
          <p:nvPr/>
        </p:nvSpPr>
        <p:spPr bwMode="gray">
          <a:xfrm>
            <a:off x="668709" y="4155687"/>
            <a:ext cx="1270972" cy="738664"/>
          </a:xfrm>
          <a:prstGeom prst="rect">
            <a:avLst/>
          </a:prstGeom>
          <a:noFill/>
        </p:spPr>
        <p:txBody>
          <a:bodyPr wrap="square" rtlCol="0">
            <a:noAutofit/>
          </a:bodyPr>
          <a:lstStyle>
            <a:defPPr>
              <a:defRPr lang="en-US"/>
            </a:defPPr>
            <a:lvl1pPr>
              <a:defRPr sz="1600" b="1">
                <a:solidFill>
                  <a:srgbClr val="0070C0"/>
                </a:solidFill>
              </a:defRPr>
            </a:lvl1p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headend</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color, endpoint&gt;</a:t>
            </a:r>
          </a:p>
        </p:txBody>
      </p:sp>
      <p:sp>
        <p:nvSpPr>
          <p:cNvPr id="51" name="燕尾形 50">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2" name="五边形 51">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54" name="燕尾形 53">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55"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642940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8CF66A-26ED-4FB0-874A-78CAC8DA2FD6}"/>
              </a:ext>
            </a:extLst>
          </p:cNvPr>
          <p:cNvSpPr>
            <a:spLocks noGrp="1"/>
          </p:cNvSpPr>
          <p:nvPr>
            <p:ph type="title"/>
          </p:nvPr>
        </p:nvSpPr>
        <p:spPr bwMode="gray"/>
        <p:txBody>
          <a:bodyPr/>
          <a:lstStyle/>
          <a:p>
            <a:r>
              <a:rPr lang="en-US" smtClean="0"/>
              <a:t>Binding SID</a:t>
            </a:r>
            <a:endParaRPr lang="en-US" dirty="0"/>
          </a:p>
        </p:txBody>
      </p:sp>
      <p:sp>
        <p:nvSpPr>
          <p:cNvPr id="3" name="文本占位符 2">
            <a:extLst>
              <a:ext uri="{FF2B5EF4-FFF2-40B4-BE49-F238E27FC236}">
                <a16:creationId xmlns:a16="http://schemas.microsoft.com/office/drawing/2014/main" xmlns="" id="{1E1AAB5E-A8CF-4D58-905D-9828706F086A}"/>
              </a:ext>
            </a:extLst>
          </p:cNvPr>
          <p:cNvSpPr>
            <a:spLocks noGrp="1"/>
          </p:cNvSpPr>
          <p:nvPr>
            <p:ph type="body" sz="quarter" idx="10"/>
          </p:nvPr>
        </p:nvSpPr>
        <p:spPr bwMode="gray"/>
        <p:txBody>
          <a:bodyPr/>
          <a:lstStyle/>
          <a:p>
            <a:r>
              <a:rPr lang="en-US" sz="1600" smtClean="0">
                <a:sym typeface="Huawei Sans" panose="020C0503030203020204" pitchFamily="34" charset="0"/>
              </a:rPr>
              <a:t>To achieve better scalability, network opacity, and service independence, the binding SID (BSID) mechanism is introduced to SR. (RFC 8402-5.Binding Segment) A BSID can be defined for each candidate path.</a:t>
            </a:r>
          </a:p>
          <a:p>
            <a:r>
              <a:rPr lang="en-US" sz="1600" smtClean="0">
                <a:sym typeface="Huawei Sans" panose="020C0503030203020204" pitchFamily="34" charset="0"/>
              </a:rPr>
              <a:t>Similar to RSVP-TE tunnels, SR-MPLS TE tunnels can also function as forwarding adjacencies. If an SR-MPLS TE tunnel is used as a forwarding adjacency and an adjacency SID is allocated to it, this SID is called a BSID. A BSID identifies an SR-MPLS TE tunnel.</a:t>
            </a:r>
            <a:endParaRPr lang="en-US" sz="1600" dirty="0" smtClean="0">
              <a:sym typeface="Huawei Sans" panose="020C0503030203020204" pitchFamily="34" charset="0"/>
            </a:endParaRPr>
          </a:p>
        </p:txBody>
      </p:sp>
      <p:sp>
        <p:nvSpPr>
          <p:cNvPr id="4" name="文本框 3">
            <a:extLst>
              <a:ext uri="{FF2B5EF4-FFF2-40B4-BE49-F238E27FC236}">
                <a16:creationId xmlns:a16="http://schemas.microsoft.com/office/drawing/2014/main" xmlns="" id="{154EB461-AD9B-406D-920A-779F5039AAE6}"/>
              </a:ext>
            </a:extLst>
          </p:cNvPr>
          <p:cNvSpPr txBox="1"/>
          <p:nvPr/>
        </p:nvSpPr>
        <p:spPr bwMode="gray">
          <a:xfrm>
            <a:off x="1000077" y="3919072"/>
            <a:ext cx="3989694" cy="830997"/>
          </a:xfrm>
          <a:prstGeom prst="rect">
            <a:avLst/>
          </a:prstGeom>
          <a:solidFill>
            <a:schemeClr val="bg1">
              <a:lumMod val="85000"/>
            </a:schemeClr>
          </a:solidFill>
        </p:spPr>
        <p:txBody>
          <a:bodyPr wrap="square">
            <a:noAutofit/>
          </a:bodyPr>
          <a:lstStyle>
            <a:defPPr>
              <a:defRPr lang="en-US"/>
            </a:defPPr>
            <a:lvl1pPr>
              <a:defRPr sz="16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sr-te policy P1</a:t>
            </a:r>
          </a:p>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  binding-</a:t>
            </a:r>
            <a:r>
              <a:rPr lang="en-US" b="1"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b="1" dirty="0">
                <a:latin typeface="Huawei Sans" panose="020C0503030203020204" pitchFamily="34" charset="0"/>
                <a:ea typeface="方正兰亭黑简体" panose="02000000000000000000" pitchFamily="2" charset="-122"/>
                <a:sym typeface="Huawei Sans" panose="020C0503030203020204" pitchFamily="34" charset="0"/>
              </a:rPr>
              <a:t> 200</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  endpoint 5.5.5.5 color 100</a:t>
            </a:r>
          </a:p>
        </p:txBody>
      </p:sp>
      <p:sp>
        <p:nvSpPr>
          <p:cNvPr id="6" name="文本框 5">
            <a:extLst>
              <a:ext uri="{FF2B5EF4-FFF2-40B4-BE49-F238E27FC236}">
                <a16:creationId xmlns:a16="http://schemas.microsoft.com/office/drawing/2014/main" xmlns="" id="{20B9170D-71EC-4AA3-AA51-8C7EAB2E513C}"/>
              </a:ext>
            </a:extLst>
          </p:cNvPr>
          <p:cNvSpPr txBox="1"/>
          <p:nvPr/>
        </p:nvSpPr>
        <p:spPr bwMode="gray">
          <a:xfrm>
            <a:off x="1000077" y="3409772"/>
            <a:ext cx="2686552" cy="390398"/>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Static BSID Configuration</a:t>
            </a:r>
          </a:p>
        </p:txBody>
      </p:sp>
      <p:sp>
        <p:nvSpPr>
          <p:cNvPr id="7" name="文本框 6">
            <a:extLst>
              <a:ext uri="{FF2B5EF4-FFF2-40B4-BE49-F238E27FC236}">
                <a16:creationId xmlns:a16="http://schemas.microsoft.com/office/drawing/2014/main" xmlns="" id="{01019F68-3A2B-4256-91F2-A63E6DFDC05A}"/>
              </a:ext>
            </a:extLst>
          </p:cNvPr>
          <p:cNvSpPr txBox="1"/>
          <p:nvPr/>
        </p:nvSpPr>
        <p:spPr bwMode="gray">
          <a:xfrm>
            <a:off x="5221782" y="4042182"/>
            <a:ext cx="6332132" cy="584775"/>
          </a:xfrm>
          <a:prstGeom prst="rect">
            <a:avLst/>
          </a:prstGeom>
          <a:noFill/>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Only one BSID can be configured for an SR-MPLS Policy. It can be used for SR-MPLS TE path computation as other types of SIDs.</a:t>
            </a:r>
          </a:p>
        </p:txBody>
      </p:sp>
      <p:sp>
        <p:nvSpPr>
          <p:cNvPr id="8" name="燕尾形 7">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9" name="五边形 8">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11" name="燕尾形 10">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12"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1636846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08B6AF-9E6B-4D39-864E-B10A351859CE}"/>
              </a:ext>
            </a:extLst>
          </p:cNvPr>
          <p:cNvSpPr>
            <a:spLocks noGrp="1"/>
          </p:cNvSpPr>
          <p:nvPr>
            <p:ph type="title"/>
          </p:nvPr>
        </p:nvSpPr>
        <p:spPr bwMode="gray"/>
        <p:txBody>
          <a:bodyPr/>
          <a:lstStyle/>
          <a:p>
            <a:r>
              <a:rPr lang="en-US" dirty="0" smtClean="0"/>
              <a:t>SR-MPLS Policy Service Process: Information Collection</a:t>
            </a:r>
            <a:endParaRPr lang="en-US" dirty="0"/>
          </a:p>
        </p:txBody>
      </p:sp>
      <p:grpSp>
        <p:nvGrpSpPr>
          <p:cNvPr id="3" name="组合 2">
            <a:extLst>
              <a:ext uri="{FF2B5EF4-FFF2-40B4-BE49-F238E27FC236}">
                <a16:creationId xmlns:a16="http://schemas.microsoft.com/office/drawing/2014/main" xmlns=""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a16="http://schemas.microsoft.com/office/drawing/2014/main" xmlns=""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a16="http://schemas.microsoft.com/office/drawing/2014/main" xmlns=""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a16="http://schemas.microsoft.com/office/drawing/2014/main" xmlns=""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7DFEFECB-2F73-4EA6-993C-5602276EA41C}"/>
              </a:ext>
            </a:extLst>
          </p:cNvPr>
          <p:cNvCxnSpPr>
            <a:cxnSpLocks/>
          </p:cNvCxnSpPr>
          <p:nvPr/>
        </p:nvCxnSpPr>
        <p:spPr bwMode="gray">
          <a:xfrm flipH="1">
            <a:off x="3060807" y="2278577"/>
            <a:ext cx="6457" cy="1042109"/>
          </a:xfrm>
          <a:prstGeom prst="straightConnector1">
            <a:avLst/>
          </a:prstGeom>
          <a:ln w="38100">
            <a:solidFill>
              <a:schemeClr val="bg2">
                <a:lumMod val="5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8696BE4D-422A-4118-98B5-D78191617243}"/>
              </a:ext>
            </a:extLst>
          </p:cNvPr>
          <p:cNvSpPr txBox="1"/>
          <p:nvPr/>
        </p:nvSpPr>
        <p:spPr bwMode="gray">
          <a:xfrm>
            <a:off x="1631322" y="1747212"/>
            <a:ext cx="141690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a16="http://schemas.microsoft.com/office/drawing/2014/main" xmlns=""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a16="http://schemas.microsoft.com/office/drawing/2014/main" xmlns=""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a16="http://schemas.microsoft.com/office/drawing/2014/main" xmlns=""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a16="http://schemas.microsoft.com/office/drawing/2014/main" xmlns=""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a16="http://schemas.microsoft.com/office/drawing/2014/main" xmlns=""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a16="http://schemas.microsoft.com/office/drawing/2014/main" xmlns=""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a16="http://schemas.microsoft.com/office/drawing/2014/main" xmlns=""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a16="http://schemas.microsoft.com/office/drawing/2014/main" xmlns=""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a16="http://schemas.microsoft.com/office/drawing/2014/main" xmlns=""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16" name="任意多边形 33">
            <a:extLst>
              <a:ext uri="{FF2B5EF4-FFF2-40B4-BE49-F238E27FC236}">
                <a16:creationId xmlns:a16="http://schemas.microsoft.com/office/drawing/2014/main" xmlns="" id="{721817B8-74BE-49B4-9A66-FDED42694409}"/>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占位符 3">
            <a:extLst>
              <a:ext uri="{FF2B5EF4-FFF2-40B4-BE49-F238E27FC236}">
                <a16:creationId xmlns:a16="http://schemas.microsoft.com/office/drawing/2014/main" xmlns="" id="{6EAC2F86-F325-4CEA-ABC2-137A8A0CD4FC}"/>
              </a:ext>
            </a:extLst>
          </p:cNvPr>
          <p:cNvSpPr txBox="1">
            <a:spLocks/>
          </p:cNvSpPr>
          <p:nvPr/>
        </p:nvSpPr>
        <p:spPr bwMode="gray">
          <a:xfrm>
            <a:off x="6499739" y="3621168"/>
            <a:ext cx="5249349" cy="249145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BGP-LS collects information (e.g. topology, bandwidth, and link latency) and reports it to the controller, which then computes SR Policy paths and displays tunnel status based on the information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fontAlgn="ctr">
              <a:buNone/>
            </a:pPr>
            <a:endParaRPr lang="en-US" altLang="zh-CN"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xmlns="" id="{F9EC7F50-F77B-4337-8F02-EC927F351090}"/>
              </a:ext>
            </a:extLst>
          </p:cNvPr>
          <p:cNvSpPr txBox="1"/>
          <p:nvPr/>
        </p:nvSpPr>
        <p:spPr bwMode="gray">
          <a:xfrm>
            <a:off x="1907604" y="2510254"/>
            <a:ext cx="864339" cy="338554"/>
          </a:xfrm>
          <a:prstGeom prst="rect">
            <a:avLst/>
          </a:prstGeom>
          <a:solidFill>
            <a:srgbClr val="30B5C5"/>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35" name="文本框 34">
            <a:extLst>
              <a:ext uri="{FF2B5EF4-FFF2-40B4-BE49-F238E27FC236}">
                <a16:creationId xmlns:a16="http://schemas.microsoft.com/office/drawing/2014/main" xmlns="" id="{2617C784-FC2E-4999-9244-7FF5AA10E9B1}"/>
              </a:ext>
            </a:extLst>
          </p:cNvPr>
          <p:cNvSpPr txBox="1"/>
          <p:nvPr/>
        </p:nvSpPr>
        <p:spPr bwMode="gray">
          <a:xfrm>
            <a:off x="3578009" y="292572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a16="http://schemas.microsoft.com/office/drawing/2014/main" xmlns=""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a16="http://schemas.microsoft.com/office/drawing/2014/main" xmlns="" id="{186F7078-9CCC-49EE-B534-427F71EC72C9}"/>
              </a:ext>
            </a:extLst>
          </p:cNvPr>
          <p:cNvSpPr txBox="1"/>
          <p:nvPr/>
        </p:nvSpPr>
        <p:spPr bwMode="gray">
          <a:xfrm>
            <a:off x="4434864" y="2930128"/>
            <a:ext cx="1667486" cy="321040"/>
          </a:xfrm>
          <a:prstGeom prst="rect">
            <a:avLst/>
          </a:prstGeom>
          <a:solidFill>
            <a:schemeClr val="accent6">
              <a:lumMod val="20000"/>
              <a:lumOff val="80000"/>
            </a:schemeClr>
          </a:solidFill>
          <a:ln>
            <a:solidFill>
              <a:schemeClr val="accent6"/>
            </a:solidFill>
          </a:ln>
        </p:spPr>
        <p:txBody>
          <a:bodyPr wrap="square" rtlCol="0">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a:t>
            </a:r>
            <a:r>
              <a:rPr lang="en-US" sz="1400" dirty="0" smtClean="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5.5.5.5/32</a:t>
            </a:r>
            <a:endPar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C4550A07-C8E8-4548-A05B-CAA8EB6EB349}"/>
              </a:ext>
            </a:extLst>
          </p:cNvPr>
          <p:cNvSpPr txBox="1"/>
          <p:nvPr/>
        </p:nvSpPr>
        <p:spPr bwMode="gray">
          <a:xfrm>
            <a:off x="1762184" y="292231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a16="http://schemas.microsoft.com/office/drawing/2014/main" xmlns=""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42" name="文本占位符 3">
            <a:extLst>
              <a:ext uri="{FF2B5EF4-FFF2-40B4-BE49-F238E27FC236}">
                <a16:creationId xmlns:a16="http://schemas.microsoft.com/office/drawing/2014/main" xmlns="" id="{5D072611-56FB-4480-8B48-ECB51A3EADD2}"/>
              </a:ext>
            </a:extLst>
          </p:cNvPr>
          <p:cNvSpPr txBox="1">
            <a:spLocks/>
          </p:cNvSpPr>
          <p:nvPr/>
        </p:nvSpPr>
        <p:spPr bwMode="gray">
          <a:xfrm>
            <a:off x="6102350" y="1603079"/>
            <a:ext cx="5495925" cy="2115121"/>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37" name="五边形 36">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4" name="燕尾形 43">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5"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3438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08B6AF-9E6B-4D39-864E-B10A351859CE}"/>
              </a:ext>
            </a:extLst>
          </p:cNvPr>
          <p:cNvSpPr>
            <a:spLocks noGrp="1"/>
          </p:cNvSpPr>
          <p:nvPr>
            <p:ph type="title"/>
          </p:nvPr>
        </p:nvSpPr>
        <p:spPr bwMode="gray"/>
        <p:txBody>
          <a:bodyPr/>
          <a:lstStyle/>
          <a:p>
            <a:r>
              <a:rPr lang="en-US" smtClean="0"/>
              <a:t>SR Policy Service Process: Route Coloring</a:t>
            </a:r>
            <a:endParaRPr lang="en-US" dirty="0"/>
          </a:p>
        </p:txBody>
      </p:sp>
      <p:grpSp>
        <p:nvGrpSpPr>
          <p:cNvPr id="3" name="组合 2">
            <a:extLst>
              <a:ext uri="{FF2B5EF4-FFF2-40B4-BE49-F238E27FC236}">
                <a16:creationId xmlns:a16="http://schemas.microsoft.com/office/drawing/2014/main" xmlns="" id="{82295D77-E150-4B9A-A3A4-B9A3666EA14F}"/>
              </a:ext>
            </a:extLst>
          </p:cNvPr>
          <p:cNvGrpSpPr/>
          <p:nvPr/>
        </p:nvGrpSpPr>
        <p:grpSpPr bwMode="gray">
          <a:xfrm rot="10800000">
            <a:off x="4250984" y="3724861"/>
            <a:ext cx="1032830" cy="1941018"/>
            <a:chOff x="4518703" y="2205748"/>
            <a:chExt cx="1512166" cy="2521312"/>
          </a:xfrm>
        </p:grpSpPr>
        <p:cxnSp>
          <p:nvCxnSpPr>
            <p:cNvPr id="4" name="直接连接符 3">
              <a:extLst>
                <a:ext uri="{FF2B5EF4-FFF2-40B4-BE49-F238E27FC236}">
                  <a16:creationId xmlns:a16="http://schemas.microsoft.com/office/drawing/2014/main" xmlns=""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a16="http://schemas.microsoft.com/office/drawing/2014/main" xmlns="" id="{347FB5BA-23E9-4C6E-AAE1-8A5ECE5BDAE7}"/>
              </a:ext>
            </a:extLst>
          </p:cNvPr>
          <p:cNvCxnSpPr/>
          <p:nvPr/>
        </p:nvCxnSpPr>
        <p:spPr bwMode="gray">
          <a:xfrm flipH="1">
            <a:off x="2188808" y="3732714"/>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3940905-76DA-4FF2-A789-F2779FD15A33}"/>
              </a:ext>
            </a:extLst>
          </p:cNvPr>
          <p:cNvCxnSpPr/>
          <p:nvPr/>
        </p:nvCxnSpPr>
        <p:spPr bwMode="gray">
          <a:xfrm flipH="1" flipV="1">
            <a:off x="2186863" y="3719365"/>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8DBCEF1D-6B1E-4BBC-AB93-832A1803E82C}"/>
              </a:ext>
            </a:extLst>
          </p:cNvPr>
          <p:cNvGrpSpPr/>
          <p:nvPr/>
        </p:nvGrpSpPr>
        <p:grpSpPr bwMode="gray">
          <a:xfrm>
            <a:off x="1124656" y="3724861"/>
            <a:ext cx="1032830" cy="1941018"/>
            <a:chOff x="4518703" y="2205748"/>
            <a:chExt cx="1512166" cy="2521312"/>
          </a:xfrm>
        </p:grpSpPr>
        <p:cxnSp>
          <p:nvCxnSpPr>
            <p:cNvPr id="9" name="直接连接符 8">
              <a:extLst>
                <a:ext uri="{FF2B5EF4-FFF2-40B4-BE49-F238E27FC236}">
                  <a16:creationId xmlns:a16="http://schemas.microsoft.com/office/drawing/2014/main" xmlns=""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49762F6C-BF2A-4D72-8269-4F3D7935FFD4}"/>
              </a:ext>
            </a:extLst>
          </p:cNvPr>
          <p:cNvCxnSpPr>
            <a:cxnSpLocks/>
          </p:cNvCxnSpPr>
          <p:nvPr/>
        </p:nvCxnSpPr>
        <p:spPr bwMode="gray">
          <a:xfrm flipH="1">
            <a:off x="2171203" y="3724861"/>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CE5D6A8-F45E-4A93-A5DD-58048527AFBA}"/>
              </a:ext>
            </a:extLst>
          </p:cNvPr>
          <p:cNvCxnSpPr>
            <a:cxnSpLocks/>
          </p:cNvCxnSpPr>
          <p:nvPr/>
        </p:nvCxnSpPr>
        <p:spPr bwMode="gray">
          <a:xfrm flipH="1">
            <a:off x="2171203" y="5673732"/>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19568AB-0413-4145-B242-02C45E7E141B}"/>
              </a:ext>
            </a:extLst>
          </p:cNvPr>
          <p:cNvCxnSpPr/>
          <p:nvPr/>
        </p:nvCxnSpPr>
        <p:spPr bwMode="gray">
          <a:xfrm flipV="1">
            <a:off x="3949127" y="3724861"/>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7DFEFECB-2F73-4EA6-993C-5602276EA41C}"/>
              </a:ext>
            </a:extLst>
          </p:cNvPr>
          <p:cNvCxnSpPr>
            <a:cxnSpLocks/>
            <a:stCxn id="26" idx="2"/>
          </p:cNvCxnSpPr>
          <p:nvPr/>
        </p:nvCxnSpPr>
        <p:spPr bwMode="gray">
          <a:xfrm>
            <a:off x="3087779" y="2187416"/>
            <a:ext cx="490232" cy="1381016"/>
          </a:xfrm>
          <a:prstGeom prst="straightConnector1">
            <a:avLst/>
          </a:prstGeom>
          <a:ln w="38100">
            <a:solidFill>
              <a:schemeClr val="accent6">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8696BE4D-422A-4118-98B5-D78191617243}"/>
              </a:ext>
            </a:extLst>
          </p:cNvPr>
          <p:cNvSpPr txBox="1"/>
          <p:nvPr/>
        </p:nvSpPr>
        <p:spPr bwMode="gray">
          <a:xfrm>
            <a:off x="1631236" y="1794131"/>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901" y="4446189"/>
            <a:ext cx="540000" cy="442800"/>
          </a:xfrm>
          <a:prstGeom prst="rect">
            <a:avLst/>
          </a:prstGeom>
        </p:spPr>
      </p:pic>
      <p:pic>
        <p:nvPicPr>
          <p:cNvPr id="19" name="图片 18">
            <a:extLst>
              <a:ext uri="{FF2B5EF4-FFF2-40B4-BE49-F238E27FC236}">
                <a16:creationId xmlns:a16="http://schemas.microsoft.com/office/drawing/2014/main" xmlns=""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8" y="3497163"/>
            <a:ext cx="540000" cy="442800"/>
          </a:xfrm>
          <a:prstGeom prst="rect">
            <a:avLst/>
          </a:prstGeom>
        </p:spPr>
      </p:pic>
      <p:pic>
        <p:nvPicPr>
          <p:cNvPr id="20" name="图片 19">
            <a:extLst>
              <a:ext uri="{FF2B5EF4-FFF2-40B4-BE49-F238E27FC236}">
                <a16:creationId xmlns:a16="http://schemas.microsoft.com/office/drawing/2014/main" xmlns=""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8" y="5395215"/>
            <a:ext cx="540000" cy="442800"/>
          </a:xfrm>
          <a:prstGeom prst="rect">
            <a:avLst/>
          </a:prstGeom>
        </p:spPr>
      </p:pic>
      <p:pic>
        <p:nvPicPr>
          <p:cNvPr id="21" name="图片 20">
            <a:extLst>
              <a:ext uri="{FF2B5EF4-FFF2-40B4-BE49-F238E27FC236}">
                <a16:creationId xmlns:a16="http://schemas.microsoft.com/office/drawing/2014/main" xmlns=""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5" y="3497163"/>
            <a:ext cx="540000" cy="442800"/>
          </a:xfrm>
          <a:prstGeom prst="rect">
            <a:avLst/>
          </a:prstGeom>
        </p:spPr>
      </p:pic>
      <p:pic>
        <p:nvPicPr>
          <p:cNvPr id="22" name="图片 21">
            <a:extLst>
              <a:ext uri="{FF2B5EF4-FFF2-40B4-BE49-F238E27FC236}">
                <a16:creationId xmlns:a16="http://schemas.microsoft.com/office/drawing/2014/main" xmlns=""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5" y="5395215"/>
            <a:ext cx="540000" cy="442800"/>
          </a:xfrm>
          <a:prstGeom prst="rect">
            <a:avLst/>
          </a:prstGeom>
        </p:spPr>
      </p:pic>
      <p:pic>
        <p:nvPicPr>
          <p:cNvPr id="25" name="图片 24">
            <a:extLst>
              <a:ext uri="{FF2B5EF4-FFF2-40B4-BE49-F238E27FC236}">
                <a16:creationId xmlns:a16="http://schemas.microsoft.com/office/drawing/2014/main" xmlns=""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6" y="4446189"/>
            <a:ext cx="540000" cy="442800"/>
          </a:xfrm>
          <a:prstGeom prst="rect">
            <a:avLst/>
          </a:prstGeom>
        </p:spPr>
      </p:pic>
      <p:pic>
        <p:nvPicPr>
          <p:cNvPr id="26" name="图片 25" descr="通用网管-蓝.png">
            <a:extLst>
              <a:ext uri="{FF2B5EF4-FFF2-40B4-BE49-F238E27FC236}">
                <a16:creationId xmlns:a16="http://schemas.microsoft.com/office/drawing/2014/main" xmlns="" id="{5488970A-0FB6-4C86-B6A2-61941D0966E0}"/>
              </a:ext>
            </a:extLst>
          </p:cNvPr>
          <p:cNvPicPr>
            <a:picLocks noChangeAspect="1"/>
          </p:cNvPicPr>
          <p:nvPr/>
        </p:nvPicPr>
        <p:blipFill>
          <a:blip r:embed="rId4" cstate="print"/>
          <a:stretch>
            <a:fillRect/>
          </a:stretch>
        </p:blipFill>
        <p:spPr bwMode="gray">
          <a:xfrm>
            <a:off x="2817779" y="1745598"/>
            <a:ext cx="540000" cy="441818"/>
          </a:xfrm>
          <a:prstGeom prst="rect">
            <a:avLst/>
          </a:prstGeom>
        </p:spPr>
      </p:pic>
      <p:sp>
        <p:nvSpPr>
          <p:cNvPr id="27" name="文本框 26">
            <a:extLst>
              <a:ext uri="{FF2B5EF4-FFF2-40B4-BE49-F238E27FC236}">
                <a16:creationId xmlns:a16="http://schemas.microsoft.com/office/drawing/2014/main" xmlns="" id="{676B79EE-A969-40E4-81BA-3AD8F001E9CE}"/>
              </a:ext>
            </a:extLst>
          </p:cNvPr>
          <p:cNvSpPr txBox="1"/>
          <p:nvPr/>
        </p:nvSpPr>
        <p:spPr bwMode="gray">
          <a:xfrm>
            <a:off x="3255417" y="4436218"/>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a16="http://schemas.microsoft.com/office/drawing/2014/main" xmlns="" id="{79728F1B-E4C6-4047-9094-B1C15DFB8803}"/>
              </a:ext>
            </a:extLst>
          </p:cNvPr>
          <p:cNvSpPr txBox="1"/>
          <p:nvPr/>
        </p:nvSpPr>
        <p:spPr bwMode="gray">
          <a:xfrm>
            <a:off x="667026" y="4961136"/>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a16="http://schemas.microsoft.com/office/drawing/2014/main" xmlns="" id="{E35CC917-DBE9-4EDD-A795-D6B8EBF7D718}"/>
              </a:ext>
            </a:extLst>
          </p:cNvPr>
          <p:cNvSpPr txBox="1"/>
          <p:nvPr/>
        </p:nvSpPr>
        <p:spPr bwMode="gray">
          <a:xfrm>
            <a:off x="3952479" y="4030220"/>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a16="http://schemas.microsoft.com/office/drawing/2014/main" xmlns="" id="{6EAC2F86-F325-4CEA-ABC2-137A8A0CD4FC}"/>
              </a:ext>
            </a:extLst>
          </p:cNvPr>
          <p:cNvSpPr txBox="1">
            <a:spLocks/>
          </p:cNvSpPr>
          <p:nvPr/>
        </p:nvSpPr>
        <p:spPr bwMode="gray">
          <a:xfrm>
            <a:off x="6693232" y="3677902"/>
            <a:ext cx="4914568" cy="1868010"/>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controller uses NETCONF to deliver a VPN or BGP export route-policy to the egress. The color attribute (green) is set for the route prefix 5.5.5.5/32, and the next hop of the route is R3 address 3.3.3.3.</a:t>
            </a:r>
          </a:p>
        </p:txBody>
      </p:sp>
      <p:sp>
        <p:nvSpPr>
          <p:cNvPr id="34" name="文本框 33">
            <a:extLst>
              <a:ext uri="{FF2B5EF4-FFF2-40B4-BE49-F238E27FC236}">
                <a16:creationId xmlns:a16="http://schemas.microsoft.com/office/drawing/2014/main" xmlns="" id="{F9EC7F50-F77B-4337-8F02-EC927F351090}"/>
              </a:ext>
            </a:extLst>
          </p:cNvPr>
          <p:cNvSpPr txBox="1"/>
          <p:nvPr/>
        </p:nvSpPr>
        <p:spPr bwMode="gray">
          <a:xfrm>
            <a:off x="3431958" y="2330783"/>
            <a:ext cx="1122423" cy="338554"/>
          </a:xfrm>
          <a:prstGeom prst="rect">
            <a:avLst/>
          </a:prstGeom>
          <a:solidFill>
            <a:schemeClr val="accent6">
              <a:lumMod val="75000"/>
            </a:schemeClr>
          </a:solidFill>
        </p:spPr>
        <p:txBody>
          <a:bodyPr wrap="square" rtlCol="0">
            <a:noAutofit/>
          </a:bodyPr>
          <a:lstStyle>
            <a:defPPr>
              <a:defRPr lang="en-US"/>
            </a:defPPr>
            <a:lvl1pP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35" name="文本框 34">
            <a:extLst>
              <a:ext uri="{FF2B5EF4-FFF2-40B4-BE49-F238E27FC236}">
                <a16:creationId xmlns:a16="http://schemas.microsoft.com/office/drawing/2014/main" xmlns="" id="{2617C784-FC2E-4999-9244-7FF5AA10E9B1}"/>
              </a:ext>
            </a:extLst>
          </p:cNvPr>
          <p:cNvSpPr txBox="1"/>
          <p:nvPr/>
        </p:nvSpPr>
        <p:spPr bwMode="gray">
          <a:xfrm>
            <a:off x="3578011" y="2940241"/>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a16="http://schemas.microsoft.com/office/drawing/2014/main" xmlns="" id="{A70EE2C6-83E1-4ABB-8A62-EF0EC9D7EAA4}"/>
              </a:ext>
            </a:extLst>
          </p:cNvPr>
          <p:cNvSpPr txBox="1"/>
          <p:nvPr/>
        </p:nvSpPr>
        <p:spPr bwMode="gray">
          <a:xfrm>
            <a:off x="685069" y="3877233"/>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a16="http://schemas.microsoft.com/office/drawing/2014/main" xmlns="" id="{186F7078-9CCC-49EE-B534-427F71EC72C9}"/>
              </a:ext>
            </a:extLst>
          </p:cNvPr>
          <p:cNvSpPr txBox="1"/>
          <p:nvPr/>
        </p:nvSpPr>
        <p:spPr bwMode="gray">
          <a:xfrm>
            <a:off x="4556314" y="2738512"/>
            <a:ext cx="1576082" cy="994201"/>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a16="http://schemas.microsoft.com/office/drawing/2014/main" xmlns="" id="{C4550A07-C8E8-4548-A05B-CAA8EB6EB349}"/>
              </a:ext>
            </a:extLst>
          </p:cNvPr>
          <p:cNvSpPr txBox="1"/>
          <p:nvPr/>
        </p:nvSpPr>
        <p:spPr bwMode="gray">
          <a:xfrm>
            <a:off x="1762186" y="2936832"/>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a16="http://schemas.microsoft.com/office/drawing/2014/main" xmlns="" id="{CF319535-C896-41F2-A874-D6ABF72D7460}"/>
              </a:ext>
            </a:extLst>
          </p:cNvPr>
          <p:cNvSpPr txBox="1"/>
          <p:nvPr/>
        </p:nvSpPr>
        <p:spPr bwMode="gray">
          <a:xfrm>
            <a:off x="1415207" y="5877765"/>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36" name="任意多边形 33">
            <a:extLst>
              <a:ext uri="{FF2B5EF4-FFF2-40B4-BE49-F238E27FC236}">
                <a16:creationId xmlns:a16="http://schemas.microsoft.com/office/drawing/2014/main" xmlns="" id="{00A9DAC9-E817-4A4A-B6F6-B1AEDF0795F9}"/>
              </a:ext>
            </a:extLst>
          </p:cNvPr>
          <p:cNvSpPr/>
          <p:nvPr/>
        </p:nvSpPr>
        <p:spPr bwMode="gray">
          <a:xfrm>
            <a:off x="1493162" y="3951411"/>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占位符 3">
            <a:extLst>
              <a:ext uri="{FF2B5EF4-FFF2-40B4-BE49-F238E27FC236}">
                <a16:creationId xmlns:a16="http://schemas.microsoft.com/office/drawing/2014/main" xmlns="" id="{5D072611-56FB-4480-8B48-ECB51A3EADD2}"/>
              </a:ext>
            </a:extLst>
          </p:cNvPr>
          <p:cNvSpPr txBox="1">
            <a:spLocks/>
          </p:cNvSpPr>
          <p:nvPr/>
        </p:nvSpPr>
        <p:spPr bwMode="gray">
          <a:xfrm>
            <a:off x="6318165" y="1657007"/>
            <a:ext cx="5340436" cy="205933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3" name="五边形 42">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5" name="燕尾形 44">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6"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783236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08B6AF-9E6B-4D39-864E-B10A351859CE}"/>
              </a:ext>
            </a:extLst>
          </p:cNvPr>
          <p:cNvSpPr>
            <a:spLocks noGrp="1"/>
          </p:cNvSpPr>
          <p:nvPr>
            <p:ph type="title"/>
          </p:nvPr>
        </p:nvSpPr>
        <p:spPr bwMode="gray"/>
        <p:txBody>
          <a:bodyPr/>
          <a:lstStyle/>
          <a:p>
            <a:r>
              <a:rPr lang="en-US" smtClean="0"/>
              <a:t>SR Policy Service Process: Route Advertisement</a:t>
            </a:r>
            <a:endParaRPr lang="en-US" dirty="0"/>
          </a:p>
        </p:txBody>
      </p:sp>
      <p:grpSp>
        <p:nvGrpSpPr>
          <p:cNvPr id="3" name="组合 2">
            <a:extLst>
              <a:ext uri="{FF2B5EF4-FFF2-40B4-BE49-F238E27FC236}">
                <a16:creationId xmlns:a16="http://schemas.microsoft.com/office/drawing/2014/main" xmlns=""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a16="http://schemas.microsoft.com/office/drawing/2014/main" xmlns=""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a16="http://schemas.microsoft.com/office/drawing/2014/main" xmlns=""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a16="http://schemas.microsoft.com/office/drawing/2014/main" xmlns=""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8696BE4D-422A-4118-98B5-D78191617243}"/>
              </a:ext>
            </a:extLst>
          </p:cNvPr>
          <p:cNvSpPr txBox="1"/>
          <p:nvPr/>
        </p:nvSpPr>
        <p:spPr bwMode="gray">
          <a:xfrm>
            <a:off x="1631234" y="1808726"/>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a16="http://schemas.microsoft.com/office/drawing/2014/main" xmlns=""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a16="http://schemas.microsoft.com/office/drawing/2014/main" xmlns=""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a16="http://schemas.microsoft.com/office/drawing/2014/main" xmlns=""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a16="http://schemas.microsoft.com/office/drawing/2014/main" xmlns=""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a16="http://schemas.microsoft.com/office/drawing/2014/main" xmlns=""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a16="http://schemas.microsoft.com/office/drawing/2014/main" xmlns=""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a16="http://schemas.microsoft.com/office/drawing/2014/main" xmlns=""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a16="http://schemas.microsoft.com/office/drawing/2014/main" xmlns=""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a16="http://schemas.microsoft.com/office/drawing/2014/main" xmlns=""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a16="http://schemas.microsoft.com/office/drawing/2014/main" xmlns="" id="{6EAC2F86-F325-4CEA-ABC2-137A8A0CD4FC}"/>
              </a:ext>
            </a:extLst>
          </p:cNvPr>
          <p:cNvSpPr txBox="1">
            <a:spLocks/>
          </p:cNvSpPr>
          <p:nvPr/>
        </p:nvSpPr>
        <p:spPr bwMode="gray">
          <a:xfrm>
            <a:off x="6951039" y="4175893"/>
            <a:ext cx="4690587" cy="249145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3"/>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egress advertises the colored route 5.5.5.5/32 to the ingress through MP-BGP.</a:t>
            </a:r>
          </a:p>
        </p:txBody>
      </p:sp>
      <p:sp>
        <p:nvSpPr>
          <p:cNvPr id="35" name="文本框 34">
            <a:extLst>
              <a:ext uri="{FF2B5EF4-FFF2-40B4-BE49-F238E27FC236}">
                <a16:creationId xmlns:a16="http://schemas.microsoft.com/office/drawing/2014/main" xmlns="" id="{2617C784-FC2E-4999-9244-7FF5AA10E9B1}"/>
              </a:ext>
            </a:extLst>
          </p:cNvPr>
          <p:cNvSpPr txBox="1"/>
          <p:nvPr/>
        </p:nvSpPr>
        <p:spPr bwMode="gray">
          <a:xfrm>
            <a:off x="3578009" y="286476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a16="http://schemas.microsoft.com/office/drawing/2014/main" xmlns=""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a16="http://schemas.microsoft.com/office/drawing/2014/main" xmlns="" id="{186F7078-9CCC-49EE-B534-427F71EC72C9}"/>
              </a:ext>
            </a:extLst>
          </p:cNvPr>
          <p:cNvSpPr txBox="1"/>
          <p:nvPr/>
        </p:nvSpPr>
        <p:spPr bwMode="gray">
          <a:xfrm>
            <a:off x="4556312" y="2723998"/>
            <a:ext cx="1688424" cy="994201"/>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a16="http://schemas.microsoft.com/office/drawing/2014/main" xmlns="" id="{C4550A07-C8E8-4548-A05B-CAA8EB6EB349}"/>
              </a:ext>
            </a:extLst>
          </p:cNvPr>
          <p:cNvSpPr txBox="1"/>
          <p:nvPr/>
        </p:nvSpPr>
        <p:spPr bwMode="gray">
          <a:xfrm>
            <a:off x="1762184" y="286135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a16="http://schemas.microsoft.com/office/drawing/2014/main" xmlns=""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15" name="任意多边形: 形状 14">
            <a:extLst>
              <a:ext uri="{FF2B5EF4-FFF2-40B4-BE49-F238E27FC236}">
                <a16:creationId xmlns:a16="http://schemas.microsoft.com/office/drawing/2014/main" xmlns="" id="{B9B38137-269E-4ABF-B3F1-A83B4558B4DA}"/>
              </a:ext>
            </a:extLst>
          </p:cNvPr>
          <p:cNvSpPr/>
          <p:nvPr/>
        </p:nvSpPr>
        <p:spPr bwMode="gray">
          <a:xfrm>
            <a:off x="1216596" y="3420184"/>
            <a:ext cx="2320119" cy="482220"/>
          </a:xfrm>
          <a:custGeom>
            <a:avLst/>
            <a:gdLst>
              <a:gd name="connsiteX0" fmla="*/ 2320119 w 2320119"/>
              <a:gd name="connsiteY0" fmla="*/ 72787 h 482220"/>
              <a:gd name="connsiteX1" fmla="*/ 832513 w 2320119"/>
              <a:gd name="connsiteY1" fmla="*/ 31844 h 482220"/>
              <a:gd name="connsiteX2" fmla="*/ 0 w 2320119"/>
              <a:gd name="connsiteY2" fmla="*/ 482220 h 482220"/>
            </a:gdLst>
            <a:ahLst/>
            <a:cxnLst>
              <a:cxn ang="0">
                <a:pos x="connsiteX0" y="connsiteY0"/>
              </a:cxn>
              <a:cxn ang="0">
                <a:pos x="connsiteX1" y="connsiteY1"/>
              </a:cxn>
              <a:cxn ang="0">
                <a:pos x="connsiteX2" y="connsiteY2"/>
              </a:cxn>
            </a:cxnLst>
            <a:rect l="l" t="t" r="r" b="b"/>
            <a:pathLst>
              <a:path w="2320119" h="482220">
                <a:moveTo>
                  <a:pt x="2320119" y="72787"/>
                </a:moveTo>
                <a:cubicBezTo>
                  <a:pt x="1769659" y="18196"/>
                  <a:pt x="1219199" y="-36395"/>
                  <a:pt x="832513" y="31844"/>
                </a:cubicBezTo>
                <a:cubicBezTo>
                  <a:pt x="445826" y="100083"/>
                  <a:pt x="209266" y="384411"/>
                  <a:pt x="0" y="482220"/>
                </a:cubicBezTo>
              </a:path>
            </a:pathLst>
          </a:custGeom>
          <a:noFill/>
          <a:ln w="76200">
            <a:solidFill>
              <a:schemeClr val="accent2"/>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E462F24E-DA37-4F7F-A392-8EA3DFAF536B}"/>
              </a:ext>
            </a:extLst>
          </p:cNvPr>
          <p:cNvSpPr txBox="1"/>
          <p:nvPr/>
        </p:nvSpPr>
        <p:spPr bwMode="gray">
          <a:xfrm>
            <a:off x="1754376" y="2600987"/>
            <a:ext cx="958917" cy="338554"/>
          </a:xfrm>
          <a:prstGeom prst="rect">
            <a:avLst/>
          </a:prstGeom>
          <a:solidFill>
            <a:schemeClr val="accent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sp>
        <p:nvSpPr>
          <p:cNvPr id="37" name="任意多边形 33">
            <a:extLst>
              <a:ext uri="{FF2B5EF4-FFF2-40B4-BE49-F238E27FC236}">
                <a16:creationId xmlns:a16="http://schemas.microsoft.com/office/drawing/2014/main" xmlns="" id="{C7F4D19D-D389-4D41-A552-66E96237D7E2}"/>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3">
            <a:extLst>
              <a:ext uri="{FF2B5EF4-FFF2-40B4-BE49-F238E27FC236}">
                <a16:creationId xmlns:a16="http://schemas.microsoft.com/office/drawing/2014/main" xmlns="" id="{5D072611-56FB-4480-8B48-ECB51A3EADD2}"/>
              </a:ext>
            </a:extLst>
          </p:cNvPr>
          <p:cNvSpPr txBox="1">
            <a:spLocks/>
          </p:cNvSpPr>
          <p:nvPr/>
        </p:nvSpPr>
        <p:spPr bwMode="gray">
          <a:xfrm>
            <a:off x="6556923" y="1782864"/>
            <a:ext cx="5050877" cy="249145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p>
          <a:p>
            <a:pPr marL="0" indent="0" fontAlgn="ctr">
              <a:buNone/>
            </a:pP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4" name="五边形 43">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6" name="燕尾形 45">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7"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78168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08B6AF-9E6B-4D39-864E-B10A351859CE}"/>
              </a:ext>
            </a:extLst>
          </p:cNvPr>
          <p:cNvSpPr>
            <a:spLocks noGrp="1"/>
          </p:cNvSpPr>
          <p:nvPr>
            <p:ph type="title"/>
          </p:nvPr>
        </p:nvSpPr>
        <p:spPr bwMode="gray"/>
        <p:txBody>
          <a:bodyPr/>
          <a:lstStyle/>
          <a:p>
            <a:r>
              <a:rPr lang="en-US" smtClean="0"/>
              <a:t>SR Policy Service Process: SR Policy Delivery</a:t>
            </a:r>
            <a:endParaRPr lang="en-US" dirty="0"/>
          </a:p>
        </p:txBody>
      </p:sp>
      <p:grpSp>
        <p:nvGrpSpPr>
          <p:cNvPr id="3" name="组合 2">
            <a:extLst>
              <a:ext uri="{FF2B5EF4-FFF2-40B4-BE49-F238E27FC236}">
                <a16:creationId xmlns:a16="http://schemas.microsoft.com/office/drawing/2014/main" xmlns=""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a16="http://schemas.microsoft.com/office/drawing/2014/main" xmlns=""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a16="http://schemas.microsoft.com/office/drawing/2014/main" xmlns=""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a16="http://schemas.microsoft.com/office/drawing/2014/main" xmlns=""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7DFEFECB-2F73-4EA6-993C-5602276EA41C}"/>
              </a:ext>
            </a:extLst>
          </p:cNvPr>
          <p:cNvCxnSpPr>
            <a:cxnSpLocks/>
            <a:stCxn id="26" idx="2"/>
            <a:endCxn id="38" idx="0"/>
          </p:cNvCxnSpPr>
          <p:nvPr/>
        </p:nvCxnSpPr>
        <p:spPr bwMode="gray">
          <a:xfrm flipH="1">
            <a:off x="1080368" y="2172902"/>
            <a:ext cx="2007409" cy="168981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8696BE4D-422A-4118-98B5-D78191617243}"/>
              </a:ext>
            </a:extLst>
          </p:cNvPr>
          <p:cNvSpPr txBox="1"/>
          <p:nvPr/>
        </p:nvSpPr>
        <p:spPr bwMode="gray">
          <a:xfrm>
            <a:off x="2794439" y="2290326"/>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a16="http://schemas.microsoft.com/office/drawing/2014/main" xmlns=""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a16="http://schemas.microsoft.com/office/drawing/2014/main" xmlns=""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a16="http://schemas.microsoft.com/office/drawing/2014/main" xmlns=""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a16="http://schemas.microsoft.com/office/drawing/2014/main" xmlns=""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a16="http://schemas.microsoft.com/office/drawing/2014/main" xmlns=""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a16="http://schemas.microsoft.com/office/drawing/2014/main" xmlns=""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a16="http://schemas.microsoft.com/office/drawing/2014/main" xmlns=""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a16="http://schemas.microsoft.com/office/drawing/2014/main" xmlns=""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a16="http://schemas.microsoft.com/office/drawing/2014/main" xmlns=""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a16="http://schemas.microsoft.com/office/drawing/2014/main" xmlns="" id="{6EAC2F86-F325-4CEA-ABC2-137A8A0CD4FC}"/>
              </a:ext>
            </a:extLst>
          </p:cNvPr>
          <p:cNvSpPr txBox="1">
            <a:spLocks/>
          </p:cNvSpPr>
          <p:nvPr/>
        </p:nvSpPr>
        <p:spPr bwMode="gray">
          <a:xfrm>
            <a:off x="6553791" y="2381515"/>
            <a:ext cx="5040690" cy="1353878"/>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lnSpc>
                <a:spcPct val="100000"/>
              </a:lnSpc>
              <a:buFont typeface="+mj-lt"/>
              <a:buAutoNum type="arabicPeriod" startAt="4"/>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controller delivers the SR Policy to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as shown in the following. R1 receives the BGP route 5.5.5.5/32 from R3. In subsequent forwarding, the route is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recursed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 the SR Policy based on its color and next hop.</a:t>
            </a:r>
          </a:p>
        </p:txBody>
      </p:sp>
      <p:sp>
        <p:nvSpPr>
          <p:cNvPr id="34" name="文本框 33">
            <a:extLst>
              <a:ext uri="{FF2B5EF4-FFF2-40B4-BE49-F238E27FC236}">
                <a16:creationId xmlns:a16="http://schemas.microsoft.com/office/drawing/2014/main" xmlns="" id="{F9EC7F50-F77B-4337-8F02-EC927F351090}"/>
              </a:ext>
            </a:extLst>
          </p:cNvPr>
          <p:cNvSpPr txBox="1"/>
          <p:nvPr/>
        </p:nvSpPr>
        <p:spPr bwMode="gray">
          <a:xfrm>
            <a:off x="761954" y="1687866"/>
            <a:ext cx="1313180" cy="307777"/>
          </a:xfrm>
          <a:prstGeom prst="rect">
            <a:avLst/>
          </a:prstGeom>
          <a:solidFill>
            <a:schemeClr val="accent2"/>
          </a:solidFill>
        </p:spPr>
        <p:txBody>
          <a:bodyPr wrap="square" rtlCol="0">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35" name="文本框 34">
            <a:extLst>
              <a:ext uri="{FF2B5EF4-FFF2-40B4-BE49-F238E27FC236}">
                <a16:creationId xmlns:a16="http://schemas.microsoft.com/office/drawing/2014/main" xmlns="" id="{2617C784-FC2E-4999-9244-7FF5AA10E9B1}"/>
              </a:ext>
            </a:extLst>
          </p:cNvPr>
          <p:cNvSpPr txBox="1"/>
          <p:nvPr/>
        </p:nvSpPr>
        <p:spPr bwMode="gray">
          <a:xfrm>
            <a:off x="3578009" y="292572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a16="http://schemas.microsoft.com/office/drawing/2014/main" xmlns=""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a16="http://schemas.microsoft.com/office/drawing/2014/main" xmlns="" id="{186F7078-9CCC-49EE-B534-427F71EC72C9}"/>
              </a:ext>
            </a:extLst>
          </p:cNvPr>
          <p:cNvSpPr txBox="1"/>
          <p:nvPr/>
        </p:nvSpPr>
        <p:spPr bwMode="gray">
          <a:xfrm>
            <a:off x="4556312" y="2723999"/>
            <a:ext cx="1486304" cy="905972"/>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a16="http://schemas.microsoft.com/office/drawing/2014/main" xmlns="" id="{C4550A07-C8E8-4548-A05B-CAA8EB6EB349}"/>
              </a:ext>
            </a:extLst>
          </p:cNvPr>
          <p:cNvSpPr txBox="1"/>
          <p:nvPr/>
        </p:nvSpPr>
        <p:spPr bwMode="gray">
          <a:xfrm>
            <a:off x="2171618" y="292231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a16="http://schemas.microsoft.com/office/drawing/2014/main" xmlns=""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36" name="文本框 35">
            <a:extLst>
              <a:ext uri="{FF2B5EF4-FFF2-40B4-BE49-F238E27FC236}">
                <a16:creationId xmlns:a16="http://schemas.microsoft.com/office/drawing/2014/main" xmlns="" id="{85AEBDFC-9D50-4174-A137-447ABDB75EB4}"/>
              </a:ext>
            </a:extLst>
          </p:cNvPr>
          <p:cNvSpPr txBox="1"/>
          <p:nvPr/>
        </p:nvSpPr>
        <p:spPr bwMode="gray">
          <a:xfrm>
            <a:off x="748021" y="2039228"/>
            <a:ext cx="1318904" cy="954107"/>
          </a:xfrm>
          <a:prstGeom prst="rect">
            <a:avLst/>
          </a:prstGeom>
          <a:solidFill>
            <a:schemeClr val="accent2">
              <a:lumMod val="20000"/>
              <a:lumOff val="80000"/>
            </a:schemeClr>
          </a:solidFill>
          <a:ln>
            <a:solidFill>
              <a:schemeClr val="accent2"/>
            </a:solidFill>
          </a:ln>
        </p:spPr>
        <p:txBody>
          <a:bodyPr wrap="square" rtlCol="0">
            <a:noAutofit/>
          </a:bodyPr>
          <a:lstStyle/>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SR Policy:</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Tunnel </a:t>
            </a:r>
            <a:r>
              <a:rPr lang="en-US" sz="1400" dirty="0" err="1">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Encap</a:t>
            </a:r>
            <a:endPar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37" name="文本框 36">
            <a:extLst>
              <a:ext uri="{FF2B5EF4-FFF2-40B4-BE49-F238E27FC236}">
                <a16:creationId xmlns:a16="http://schemas.microsoft.com/office/drawing/2014/main" xmlns="" id="{BB880084-8736-4301-900E-A541CEC857FA}"/>
              </a:ext>
            </a:extLst>
          </p:cNvPr>
          <p:cNvSpPr txBox="1"/>
          <p:nvPr/>
        </p:nvSpPr>
        <p:spPr bwMode="gray">
          <a:xfrm>
            <a:off x="5696463" y="4055130"/>
            <a:ext cx="3100554" cy="2031325"/>
          </a:xfrm>
          <a:prstGeom prst="rect">
            <a:avLst/>
          </a:prstGeom>
          <a:solidFill>
            <a:schemeClr val="bg1"/>
          </a:solidFill>
          <a:ln>
            <a:solidFill>
              <a:schemeClr val="accent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Endpoint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3.3.3.3</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Attribute: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BSID: 30028</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 path count: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Preference:100</a:t>
            </a:r>
            <a:br>
              <a:rPr lang="en-US" sz="1400" dirty="0">
                <a:latin typeface="Huawei Sans" panose="020C0503030203020204" pitchFamily="34" charset="0"/>
                <a:ea typeface="方正兰亭黑简体" panose="02000000000000000000" pitchFamily="2" charset="-122"/>
                <a:sym typeface="Huawei Sans" panose="020C0503030203020204" pitchFamily="34" charset="0"/>
              </a:rPr>
            </a:b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SegmentList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label: 20004, 20003</a:t>
            </a:r>
          </a:p>
        </p:txBody>
      </p:sp>
      <p:sp>
        <p:nvSpPr>
          <p:cNvPr id="43" name="文本框 42">
            <a:extLst>
              <a:ext uri="{FF2B5EF4-FFF2-40B4-BE49-F238E27FC236}">
                <a16:creationId xmlns:a16="http://schemas.microsoft.com/office/drawing/2014/main" xmlns="" id="{BFECC0EA-2962-462A-88F3-1A1A86BFCA26}"/>
              </a:ext>
            </a:extLst>
          </p:cNvPr>
          <p:cNvSpPr txBox="1"/>
          <p:nvPr/>
        </p:nvSpPr>
        <p:spPr bwMode="gray">
          <a:xfrm>
            <a:off x="5705987" y="3718200"/>
            <a:ext cx="1986441" cy="307777"/>
          </a:xfrm>
          <a:prstGeom prst="rect">
            <a:avLst/>
          </a:prstGeom>
          <a:solidFill>
            <a:schemeClr val="accent2"/>
          </a:solidFill>
        </p:spPr>
        <p:txBody>
          <a:bodyPr wrap="square" rtlCol="0">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 Route:</a:t>
            </a:r>
          </a:p>
        </p:txBody>
      </p:sp>
      <p:sp>
        <p:nvSpPr>
          <p:cNvPr id="44" name="任意多边形 33">
            <a:extLst>
              <a:ext uri="{FF2B5EF4-FFF2-40B4-BE49-F238E27FC236}">
                <a16:creationId xmlns:a16="http://schemas.microsoft.com/office/drawing/2014/main" xmlns="" id="{462EF8AB-E647-48AB-89DC-5B020A1E9546}"/>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3">
            <a:extLst>
              <a:ext uri="{FF2B5EF4-FFF2-40B4-BE49-F238E27FC236}">
                <a16:creationId xmlns:a16="http://schemas.microsoft.com/office/drawing/2014/main" xmlns="" id="{5D072611-56FB-4480-8B48-ECB51A3EADD2}"/>
              </a:ext>
            </a:extLst>
          </p:cNvPr>
          <p:cNvSpPr txBox="1">
            <a:spLocks/>
          </p:cNvSpPr>
          <p:nvPr/>
        </p:nvSpPr>
        <p:spPr bwMode="gray">
          <a:xfrm>
            <a:off x="6230318" y="1065048"/>
            <a:ext cx="5368836" cy="1249213"/>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6" name="五边形 45">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8" name="燕尾形 47">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9"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2433225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bwMode="gray">
          <a:xfrm rot="5400000">
            <a:off x="3842653" y="3047184"/>
            <a:ext cx="662814" cy="1266975"/>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rot="16200000" flipH="1">
            <a:off x="3769315" y="2023194"/>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rot="5400000">
            <a:off x="3777364" y="2790519"/>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rot="16200000" flipH="1">
            <a:off x="1957058" y="2692827"/>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16200000">
            <a:off x="1852143" y="1652314"/>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dirty="0" smtClean="0"/>
              <a:t>Problems in MPLS LDP and RSVP-TE</a:t>
            </a:r>
            <a:endParaRPr lang="en-US" dirty="0"/>
          </a:p>
        </p:txBody>
      </p:sp>
      <p:grpSp>
        <p:nvGrpSpPr>
          <p:cNvPr id="11" name="组合 10"/>
          <p:cNvGrpSpPr/>
          <p:nvPr/>
        </p:nvGrpSpPr>
        <p:grpSpPr bwMode="gray">
          <a:xfrm rot="5400000">
            <a:off x="5250027" y="2818951"/>
            <a:ext cx="438911" cy="301085"/>
            <a:chOff x="674588" y="6196215"/>
            <a:chExt cx="399010" cy="226210"/>
          </a:xfrm>
        </p:grpSpPr>
        <p:cxnSp>
          <p:nvCxnSpPr>
            <p:cNvPr id="12" name="直接连接符 11"/>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gray">
          <a:xfrm rot="16200000">
            <a:off x="1231463" y="2131646"/>
            <a:ext cx="1764410" cy="1686342"/>
            <a:chOff x="6600056" y="4353447"/>
            <a:chExt cx="1296144" cy="833967"/>
          </a:xfrm>
        </p:grpSpPr>
        <p:cxnSp>
          <p:nvCxnSpPr>
            <p:cNvPr id="15" name="直接连接符 1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gray">
          <a:xfrm rot="5400000">
            <a:off x="3388642" y="2131646"/>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bwMode="gray">
          <a:xfrm>
            <a:off x="587041" y="1020288"/>
            <a:ext cx="529771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MPLS LDP</a:t>
            </a:r>
          </a:p>
        </p:txBody>
      </p:sp>
      <p:sp>
        <p:nvSpPr>
          <p:cNvPr id="21" name="圆角矩形 20"/>
          <p:cNvSpPr/>
          <p:nvPr/>
        </p:nvSpPr>
        <p:spPr bwMode="gray">
          <a:xfrm>
            <a:off x="587041" y="1529329"/>
            <a:ext cx="5297710"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325031" y="1020288"/>
            <a:ext cx="529920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RSVP-TE</a:t>
            </a:r>
          </a:p>
        </p:txBody>
      </p:sp>
      <p:sp>
        <p:nvSpPr>
          <p:cNvPr id="23" name="圆角矩形 22"/>
          <p:cNvSpPr/>
          <p:nvPr/>
        </p:nvSpPr>
        <p:spPr bwMode="gray">
          <a:xfrm>
            <a:off x="6325030" y="1529329"/>
            <a:ext cx="5299201" cy="440571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961" y="2748094"/>
            <a:ext cx="540000" cy="442800"/>
          </a:xfrm>
          <a:prstGeom prst="rect">
            <a:avLst/>
          </a:prstGeom>
        </p:spPr>
      </p:pic>
      <p:grpSp>
        <p:nvGrpSpPr>
          <p:cNvPr id="25" name="组合 24"/>
          <p:cNvGrpSpPr/>
          <p:nvPr/>
        </p:nvGrpSpPr>
        <p:grpSpPr bwMode="gray">
          <a:xfrm>
            <a:off x="2944169" y="1847994"/>
            <a:ext cx="540000" cy="2243000"/>
            <a:chOff x="3071664" y="2780928"/>
            <a:chExt cx="540000" cy="2243000"/>
          </a:xfrm>
        </p:grpSpPr>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6377" y="2748094"/>
            <a:ext cx="540000" cy="442800"/>
          </a:xfrm>
          <a:prstGeom prst="rect">
            <a:avLst/>
          </a:prstGeom>
        </p:spPr>
      </p:pic>
      <p:sp>
        <p:nvSpPr>
          <p:cNvPr id="29" name="文本框 28"/>
          <p:cNvSpPr txBox="1"/>
          <p:nvPr/>
        </p:nvSpPr>
        <p:spPr bwMode="gray">
          <a:xfrm>
            <a:off x="678801"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文本框 29"/>
          <p:cNvSpPr txBox="1"/>
          <p:nvPr/>
        </p:nvSpPr>
        <p:spPr bwMode="gray">
          <a:xfrm>
            <a:off x="3007221"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1" name="文本框 30"/>
          <p:cNvSpPr txBox="1"/>
          <p:nvPr/>
        </p:nvSpPr>
        <p:spPr bwMode="gray">
          <a:xfrm>
            <a:off x="3007221"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p:cNvSpPr txBox="1"/>
          <p:nvPr/>
        </p:nvSpPr>
        <p:spPr bwMode="gray">
          <a:xfrm>
            <a:off x="4878021"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文本框 35"/>
          <p:cNvSpPr txBox="1"/>
          <p:nvPr/>
        </p:nvSpPr>
        <p:spPr bwMode="gray">
          <a:xfrm rot="19912812">
            <a:off x="1899831" y="221138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42" name="文本框 41"/>
          <p:cNvSpPr txBox="1"/>
          <p:nvPr/>
        </p:nvSpPr>
        <p:spPr bwMode="gray">
          <a:xfrm>
            <a:off x="628001" y="4340237"/>
            <a:ext cx="5205950" cy="1594807"/>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itself does not have the path computation capability and requires an IGP for path computation.</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Both the IGP and LDP need to be deployed for the control plane, and devices need to exchange a large number of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LDP-IGP synchronization is not achieved, data forwarding may fail.</a:t>
            </a:r>
          </a:p>
        </p:txBody>
      </p:sp>
      <p:sp>
        <p:nvSpPr>
          <p:cNvPr id="72" name="文本框 71"/>
          <p:cNvSpPr txBox="1"/>
          <p:nvPr/>
        </p:nvSpPr>
        <p:spPr bwMode="gray">
          <a:xfrm>
            <a:off x="6428724" y="4316565"/>
            <a:ext cx="5090443" cy="1631216"/>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configuration is complex and load balancing is not supported.</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implement TE, devices need to exchange a large number of RSVP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uses a distributed architecture, so that each device only knows its own state and needs to exchange signaling packets with other devices.</a:t>
            </a:r>
          </a:p>
        </p:txBody>
      </p:sp>
      <p:sp>
        <p:nvSpPr>
          <p:cNvPr id="80" name="文本框 79"/>
          <p:cNvSpPr txBox="1"/>
          <p:nvPr/>
        </p:nvSpPr>
        <p:spPr bwMode="gray">
          <a:xfrm rot="1670758">
            <a:off x="3834576" y="2550089"/>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1" name="文本框 80"/>
          <p:cNvSpPr txBox="1"/>
          <p:nvPr/>
        </p:nvSpPr>
        <p:spPr bwMode="gray">
          <a:xfrm rot="1660865">
            <a:off x="2026513" y="3238762"/>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2" name="文本框 81"/>
          <p:cNvSpPr txBox="1"/>
          <p:nvPr/>
        </p:nvSpPr>
        <p:spPr bwMode="gray">
          <a:xfrm rot="19997381">
            <a:off x="3815854" y="3297931"/>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6" name="直接连接符 85"/>
          <p:cNvCxnSpPr/>
          <p:nvPr/>
        </p:nvCxnSpPr>
        <p:spPr bwMode="gray">
          <a:xfrm rot="16200000">
            <a:off x="1986665" y="2026812"/>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912812">
            <a:off x="2016948" y="255104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8" name="直接连接符 87"/>
          <p:cNvCxnSpPr/>
          <p:nvPr/>
        </p:nvCxnSpPr>
        <p:spPr bwMode="gray">
          <a:xfrm rot="16200000" flipH="1">
            <a:off x="1797603" y="2928761"/>
            <a:ext cx="729095" cy="1393671"/>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rot="1679142">
            <a:off x="1863224" y="355183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7" name="文本框 96"/>
          <p:cNvSpPr txBox="1"/>
          <p:nvPr/>
        </p:nvSpPr>
        <p:spPr bwMode="gray">
          <a:xfrm rot="19882353">
            <a:off x="3939709" y="3588788"/>
            <a:ext cx="537807" cy="161866"/>
          </a:xfrm>
          <a:prstGeom prst="rect">
            <a:avLst/>
          </a:prstGeom>
          <a:solidFill>
            <a:schemeClr val="bg1"/>
          </a:solidFill>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8" name="直接连接符 97"/>
          <p:cNvCxnSpPr/>
          <p:nvPr/>
        </p:nvCxnSpPr>
        <p:spPr bwMode="gray">
          <a:xfrm rot="16200000" flipH="1">
            <a:off x="3871776" y="1661277"/>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1670758">
            <a:off x="3940472" y="223593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113" name="组合 112"/>
          <p:cNvGrpSpPr/>
          <p:nvPr/>
        </p:nvGrpSpPr>
        <p:grpSpPr bwMode="gray">
          <a:xfrm rot="5400000">
            <a:off x="11149168" y="2818951"/>
            <a:ext cx="438911" cy="301085"/>
            <a:chOff x="674588" y="6196215"/>
            <a:chExt cx="399010" cy="226210"/>
          </a:xfrm>
        </p:grpSpPr>
        <p:cxnSp>
          <p:nvCxnSpPr>
            <p:cNvPr id="114" name="直接连接符 113"/>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bwMode="gray">
          <a:xfrm rot="16200000">
            <a:off x="7130604" y="2131646"/>
            <a:ext cx="1764410" cy="1686342"/>
            <a:chOff x="6600056" y="4353447"/>
            <a:chExt cx="1296144" cy="833967"/>
          </a:xfrm>
        </p:grpSpPr>
        <p:cxnSp>
          <p:nvCxnSpPr>
            <p:cNvPr id="117" name="直接连接符 1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bwMode="gray">
          <a:xfrm rot="5400000">
            <a:off x="9287783" y="2131646"/>
            <a:ext cx="1764410" cy="1686342"/>
            <a:chOff x="6600056" y="4353447"/>
            <a:chExt cx="1296144" cy="833967"/>
          </a:xfrm>
        </p:grpSpPr>
        <p:cxnSp>
          <p:nvCxnSpPr>
            <p:cNvPr id="120" name="直接连接符 1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1102" y="2748094"/>
            <a:ext cx="540000" cy="442800"/>
          </a:xfrm>
          <a:prstGeom prst="rect">
            <a:avLst/>
          </a:prstGeom>
        </p:spPr>
      </p:pic>
      <p:grpSp>
        <p:nvGrpSpPr>
          <p:cNvPr id="123" name="组合 122"/>
          <p:cNvGrpSpPr/>
          <p:nvPr/>
        </p:nvGrpSpPr>
        <p:grpSpPr bwMode="gray">
          <a:xfrm>
            <a:off x="8843310" y="1847994"/>
            <a:ext cx="540000" cy="2243000"/>
            <a:chOff x="3071664" y="2780928"/>
            <a:chExt cx="540000" cy="2243000"/>
          </a:xfrm>
        </p:grpSpPr>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5518" y="2748094"/>
            <a:ext cx="540000" cy="442800"/>
          </a:xfrm>
          <a:prstGeom prst="rect">
            <a:avLst/>
          </a:prstGeom>
        </p:spPr>
      </p:pic>
      <p:sp>
        <p:nvSpPr>
          <p:cNvPr id="127" name="文本框 126"/>
          <p:cNvSpPr txBox="1"/>
          <p:nvPr/>
        </p:nvSpPr>
        <p:spPr bwMode="gray">
          <a:xfrm>
            <a:off x="6577942"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8" name="文本框 127"/>
          <p:cNvSpPr txBox="1"/>
          <p:nvPr/>
        </p:nvSpPr>
        <p:spPr bwMode="gray">
          <a:xfrm>
            <a:off x="8906362"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9" name="文本框 128"/>
          <p:cNvSpPr txBox="1"/>
          <p:nvPr/>
        </p:nvSpPr>
        <p:spPr bwMode="gray">
          <a:xfrm>
            <a:off x="8906362"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30" name="文本框 129"/>
          <p:cNvSpPr txBox="1"/>
          <p:nvPr/>
        </p:nvSpPr>
        <p:spPr bwMode="gray">
          <a:xfrm>
            <a:off x="10777162"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2" name="直接箭头连接符 141"/>
          <p:cNvCxnSpPr/>
          <p:nvPr/>
        </p:nvCxnSpPr>
        <p:spPr bwMode="gray">
          <a:xfrm>
            <a:off x="9447513" y="1942820"/>
            <a:ext cx="1382295" cy="71911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V="1">
            <a:off x="7384441" y="1945148"/>
            <a:ext cx="1369969" cy="72299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文本框 145"/>
          <p:cNvSpPr txBox="1"/>
          <p:nvPr/>
        </p:nvSpPr>
        <p:spPr bwMode="gray">
          <a:xfrm rot="1670758">
            <a:off x="9991381" y="2013414"/>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sp>
        <p:nvSpPr>
          <p:cNvPr id="147" name="文本框 146"/>
          <p:cNvSpPr txBox="1"/>
          <p:nvPr/>
        </p:nvSpPr>
        <p:spPr bwMode="gray">
          <a:xfrm rot="20055180">
            <a:off x="7519145" y="1961518"/>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cxnSp>
        <p:nvCxnSpPr>
          <p:cNvPr id="74" name="直接箭头连接符 73"/>
          <p:cNvCxnSpPr/>
          <p:nvPr/>
        </p:nvCxnSpPr>
        <p:spPr bwMode="gray">
          <a:xfrm flipV="1">
            <a:off x="7560771" y="2343880"/>
            <a:ext cx="1245426" cy="657267"/>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9324537" y="2307027"/>
            <a:ext cx="1256632" cy="653739"/>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20055180">
            <a:off x="7959423" y="2777310"/>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7" name="文本框 76"/>
          <p:cNvSpPr txBox="1"/>
          <p:nvPr/>
        </p:nvSpPr>
        <p:spPr bwMode="gray">
          <a:xfrm rot="1672281">
            <a:off x="9466572" y="2777310"/>
            <a:ext cx="780663"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Tree>
    <p:extLst>
      <p:ext uri="{BB962C8B-B14F-4D97-AF65-F5344CB8AC3E}">
        <p14:creationId xmlns:p14="http://schemas.microsoft.com/office/powerpoint/2010/main" val="1737062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08B6AF-9E6B-4D39-864E-B10A351859CE}"/>
              </a:ext>
            </a:extLst>
          </p:cNvPr>
          <p:cNvSpPr>
            <a:spLocks noGrp="1"/>
          </p:cNvSpPr>
          <p:nvPr>
            <p:ph type="title"/>
          </p:nvPr>
        </p:nvSpPr>
        <p:spPr bwMode="gray"/>
        <p:txBody>
          <a:bodyPr/>
          <a:lstStyle/>
          <a:p>
            <a:r>
              <a:rPr lang="en-US" smtClean="0"/>
              <a:t>SR Policy Service Process: Traffic Steering and Packet Forwarding</a:t>
            </a:r>
            <a:endParaRPr lang="en-US" dirty="0"/>
          </a:p>
        </p:txBody>
      </p:sp>
      <p:grpSp>
        <p:nvGrpSpPr>
          <p:cNvPr id="3" name="组合 2">
            <a:extLst>
              <a:ext uri="{FF2B5EF4-FFF2-40B4-BE49-F238E27FC236}">
                <a16:creationId xmlns:a16="http://schemas.microsoft.com/office/drawing/2014/main" xmlns="" id="{82295D77-E150-4B9A-A3A4-B9A3666EA14F}"/>
              </a:ext>
            </a:extLst>
          </p:cNvPr>
          <p:cNvGrpSpPr/>
          <p:nvPr/>
        </p:nvGrpSpPr>
        <p:grpSpPr bwMode="gray">
          <a:xfrm rot="10800000">
            <a:off x="4250982" y="3710347"/>
            <a:ext cx="1032830" cy="1941018"/>
            <a:chOff x="4518703" y="2205748"/>
            <a:chExt cx="1512166" cy="2521312"/>
          </a:xfrm>
        </p:grpSpPr>
        <p:cxnSp>
          <p:nvCxnSpPr>
            <p:cNvPr id="4" name="直接连接符 3">
              <a:extLst>
                <a:ext uri="{FF2B5EF4-FFF2-40B4-BE49-F238E27FC236}">
                  <a16:creationId xmlns:a16="http://schemas.microsoft.com/office/drawing/2014/main" xmlns="" id="{FB91F451-F56C-41FF-B054-9A802426437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DC880CD9-78F6-4D51-ABF4-1E84D2DF84AF}"/>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a:extLst>
              <a:ext uri="{FF2B5EF4-FFF2-40B4-BE49-F238E27FC236}">
                <a16:creationId xmlns:a16="http://schemas.microsoft.com/office/drawing/2014/main" xmlns="" id="{347FB5BA-23E9-4C6E-AAE1-8A5ECE5BDAE7}"/>
              </a:ext>
            </a:extLst>
          </p:cNvPr>
          <p:cNvCxnSpPr/>
          <p:nvPr/>
        </p:nvCxnSpPr>
        <p:spPr bwMode="gray">
          <a:xfrm flipH="1">
            <a:off x="2188806" y="3718200"/>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3940905-76DA-4FF2-A789-F2779FD15A33}"/>
              </a:ext>
            </a:extLst>
          </p:cNvPr>
          <p:cNvCxnSpPr/>
          <p:nvPr/>
        </p:nvCxnSpPr>
        <p:spPr bwMode="gray">
          <a:xfrm flipH="1" flipV="1">
            <a:off x="2186861" y="3704851"/>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8DBCEF1D-6B1E-4BBC-AB93-832A1803E82C}"/>
              </a:ext>
            </a:extLst>
          </p:cNvPr>
          <p:cNvGrpSpPr/>
          <p:nvPr/>
        </p:nvGrpSpPr>
        <p:grpSpPr bwMode="gray">
          <a:xfrm>
            <a:off x="1124654" y="3710347"/>
            <a:ext cx="1032830" cy="1941018"/>
            <a:chOff x="4518703" y="2205748"/>
            <a:chExt cx="1512166" cy="2521312"/>
          </a:xfrm>
        </p:grpSpPr>
        <p:cxnSp>
          <p:nvCxnSpPr>
            <p:cNvPr id="9" name="直接连接符 8">
              <a:extLst>
                <a:ext uri="{FF2B5EF4-FFF2-40B4-BE49-F238E27FC236}">
                  <a16:creationId xmlns:a16="http://schemas.microsoft.com/office/drawing/2014/main" xmlns="" id="{F8C785F0-1A0E-49DE-92E4-E278C98FEDA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F98B6A32-DD43-4E7E-B598-CE9AD73A7AD5}"/>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a16="http://schemas.microsoft.com/office/drawing/2014/main" xmlns="" id="{49762F6C-BF2A-4D72-8269-4F3D7935FFD4}"/>
              </a:ext>
            </a:extLst>
          </p:cNvPr>
          <p:cNvCxnSpPr>
            <a:cxnSpLocks/>
          </p:cNvCxnSpPr>
          <p:nvPr/>
        </p:nvCxnSpPr>
        <p:spPr bwMode="gray">
          <a:xfrm flipH="1">
            <a:off x="2171201" y="3710347"/>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CE5D6A8-F45E-4A93-A5DD-58048527AFBA}"/>
              </a:ext>
            </a:extLst>
          </p:cNvPr>
          <p:cNvCxnSpPr>
            <a:cxnSpLocks/>
          </p:cNvCxnSpPr>
          <p:nvPr/>
        </p:nvCxnSpPr>
        <p:spPr bwMode="gray">
          <a:xfrm flipH="1">
            <a:off x="2171201" y="5659218"/>
            <a:ext cx="17779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19568AB-0413-4145-B242-02C45E7E141B}"/>
              </a:ext>
            </a:extLst>
          </p:cNvPr>
          <p:cNvCxnSpPr/>
          <p:nvPr/>
        </p:nvCxnSpPr>
        <p:spPr bwMode="gray">
          <a:xfrm flipV="1">
            <a:off x="3949125" y="3710347"/>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8696BE4D-422A-4118-98B5-D78191617243}"/>
              </a:ext>
            </a:extLst>
          </p:cNvPr>
          <p:cNvSpPr txBox="1"/>
          <p:nvPr/>
        </p:nvSpPr>
        <p:spPr bwMode="gray">
          <a:xfrm>
            <a:off x="2478907" y="2197974"/>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9826A613-A23A-43E7-9C5F-D180FF0D62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6899" y="4431675"/>
            <a:ext cx="540000" cy="442800"/>
          </a:xfrm>
          <a:prstGeom prst="rect">
            <a:avLst/>
          </a:prstGeom>
        </p:spPr>
      </p:pic>
      <p:pic>
        <p:nvPicPr>
          <p:cNvPr id="19" name="图片 18">
            <a:extLst>
              <a:ext uri="{FF2B5EF4-FFF2-40B4-BE49-F238E27FC236}">
                <a16:creationId xmlns:a16="http://schemas.microsoft.com/office/drawing/2014/main" xmlns="" id="{4A05DC14-0761-4A67-82CF-65385D6761E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3482649"/>
            <a:ext cx="540000" cy="442800"/>
          </a:xfrm>
          <a:prstGeom prst="rect">
            <a:avLst/>
          </a:prstGeom>
        </p:spPr>
      </p:pic>
      <p:pic>
        <p:nvPicPr>
          <p:cNvPr id="20" name="图片 19">
            <a:extLst>
              <a:ext uri="{FF2B5EF4-FFF2-40B4-BE49-F238E27FC236}">
                <a16:creationId xmlns:a16="http://schemas.microsoft.com/office/drawing/2014/main" xmlns="" id="{F741E9CF-F0D8-471C-B512-505B773A9FA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1106" y="5380701"/>
            <a:ext cx="540000" cy="442800"/>
          </a:xfrm>
          <a:prstGeom prst="rect">
            <a:avLst/>
          </a:prstGeom>
        </p:spPr>
      </p:pic>
      <p:pic>
        <p:nvPicPr>
          <p:cNvPr id="21" name="图片 20">
            <a:extLst>
              <a:ext uri="{FF2B5EF4-FFF2-40B4-BE49-F238E27FC236}">
                <a16:creationId xmlns:a16="http://schemas.microsoft.com/office/drawing/2014/main" xmlns="" id="{EB2BC4D3-D98A-4AB0-AFEF-0A0BF716FD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3482649"/>
            <a:ext cx="540000" cy="442800"/>
          </a:xfrm>
          <a:prstGeom prst="rect">
            <a:avLst/>
          </a:prstGeom>
        </p:spPr>
      </p:pic>
      <p:pic>
        <p:nvPicPr>
          <p:cNvPr id="22" name="图片 21">
            <a:extLst>
              <a:ext uri="{FF2B5EF4-FFF2-40B4-BE49-F238E27FC236}">
                <a16:creationId xmlns:a16="http://schemas.microsoft.com/office/drawing/2014/main" xmlns="" id="{CCE72B17-7939-4FFF-AA75-99DB57F83C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87643" y="5380701"/>
            <a:ext cx="540000" cy="442800"/>
          </a:xfrm>
          <a:prstGeom prst="rect">
            <a:avLst/>
          </a:prstGeom>
        </p:spPr>
      </p:pic>
      <p:pic>
        <p:nvPicPr>
          <p:cNvPr id="25" name="图片 24">
            <a:extLst>
              <a:ext uri="{FF2B5EF4-FFF2-40B4-BE49-F238E27FC236}">
                <a16:creationId xmlns:a16="http://schemas.microsoft.com/office/drawing/2014/main" xmlns="" id="{868D4D30-1154-44D5-B8AB-5C2C5C74AC4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02594" y="4431675"/>
            <a:ext cx="540000" cy="442800"/>
          </a:xfrm>
          <a:prstGeom prst="rect">
            <a:avLst/>
          </a:prstGeom>
        </p:spPr>
      </p:pic>
      <p:pic>
        <p:nvPicPr>
          <p:cNvPr id="26" name="图片 25" descr="通用网管-蓝.png">
            <a:extLst>
              <a:ext uri="{FF2B5EF4-FFF2-40B4-BE49-F238E27FC236}">
                <a16:creationId xmlns:a16="http://schemas.microsoft.com/office/drawing/2014/main" xmlns="" id="{5488970A-0FB6-4C86-B6A2-61941D0966E0}"/>
              </a:ext>
            </a:extLst>
          </p:cNvPr>
          <p:cNvPicPr>
            <a:picLocks noChangeAspect="1"/>
          </p:cNvPicPr>
          <p:nvPr/>
        </p:nvPicPr>
        <p:blipFill>
          <a:blip r:embed="rId4" cstate="print"/>
          <a:stretch>
            <a:fillRect/>
          </a:stretch>
        </p:blipFill>
        <p:spPr bwMode="gray">
          <a:xfrm>
            <a:off x="2817777" y="1731084"/>
            <a:ext cx="540000" cy="441818"/>
          </a:xfrm>
          <a:prstGeom prst="rect">
            <a:avLst/>
          </a:prstGeom>
        </p:spPr>
      </p:pic>
      <p:sp>
        <p:nvSpPr>
          <p:cNvPr id="27" name="文本框 26">
            <a:extLst>
              <a:ext uri="{FF2B5EF4-FFF2-40B4-BE49-F238E27FC236}">
                <a16:creationId xmlns:a16="http://schemas.microsoft.com/office/drawing/2014/main" xmlns="" id="{676B79EE-A969-40E4-81BA-3AD8F001E9CE}"/>
              </a:ext>
            </a:extLst>
          </p:cNvPr>
          <p:cNvSpPr txBox="1"/>
          <p:nvPr/>
        </p:nvSpPr>
        <p:spPr bwMode="gray">
          <a:xfrm>
            <a:off x="3255415" y="4421704"/>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28" name="文本框 27">
            <a:extLst>
              <a:ext uri="{FF2B5EF4-FFF2-40B4-BE49-F238E27FC236}">
                <a16:creationId xmlns:a16="http://schemas.microsoft.com/office/drawing/2014/main" xmlns="" id="{79728F1B-E4C6-4047-9094-B1C15DFB8803}"/>
              </a:ext>
            </a:extLst>
          </p:cNvPr>
          <p:cNvSpPr txBox="1"/>
          <p:nvPr/>
        </p:nvSpPr>
        <p:spPr bwMode="gray">
          <a:xfrm>
            <a:off x="667024" y="4946622"/>
            <a:ext cx="840295"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R1:</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9" name="文本框 28">
            <a:extLst>
              <a:ext uri="{FF2B5EF4-FFF2-40B4-BE49-F238E27FC236}">
                <a16:creationId xmlns:a16="http://schemas.microsoft.com/office/drawing/2014/main" xmlns="" id="{E35CC917-DBE9-4EDD-A795-D6B8EBF7D718}"/>
              </a:ext>
            </a:extLst>
          </p:cNvPr>
          <p:cNvSpPr txBox="1"/>
          <p:nvPr/>
        </p:nvSpPr>
        <p:spPr bwMode="gray">
          <a:xfrm>
            <a:off x="3952477" y="4015706"/>
            <a:ext cx="774571" cy="584775"/>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R3:</a:t>
            </a:r>
          </a:p>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32" name="文本占位符 3">
            <a:extLst>
              <a:ext uri="{FF2B5EF4-FFF2-40B4-BE49-F238E27FC236}">
                <a16:creationId xmlns:a16="http://schemas.microsoft.com/office/drawing/2014/main" xmlns="" id="{6EAC2F86-F325-4CEA-ABC2-137A8A0CD4FC}"/>
              </a:ext>
            </a:extLst>
          </p:cNvPr>
          <p:cNvSpPr txBox="1">
            <a:spLocks/>
          </p:cNvSpPr>
          <p:nvPr/>
        </p:nvSpPr>
        <p:spPr bwMode="gray">
          <a:xfrm>
            <a:off x="6906441" y="3159909"/>
            <a:ext cx="4842647" cy="266359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fontAlgn="ctr">
              <a:buFont typeface="+mj-lt"/>
              <a:buAutoNum type="arabicPeriod" startAt="5"/>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ingress generates a forwarding-plane tunnel based on the SR Policy. In this example, it completes traffic steering and forwarding based on the color attribute.</a:t>
            </a:r>
          </a:p>
          <a:p>
            <a:pPr marL="714375" indent="-301625" fontAlgn="ctr">
              <a:buSzPct val="50000"/>
              <a:buFont typeface="Wingdings" panose="05000000000000000000" pitchFamily="2" charset="2"/>
              <a:buChar char="p"/>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Other traffic steering modes, such as DSCP-based traffic steering, are also supported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xmlns="" id="{F9EC7F50-F77B-4337-8F02-EC927F351090}"/>
              </a:ext>
            </a:extLst>
          </p:cNvPr>
          <p:cNvSpPr txBox="1"/>
          <p:nvPr/>
        </p:nvSpPr>
        <p:spPr bwMode="gray">
          <a:xfrm>
            <a:off x="761954" y="1687866"/>
            <a:ext cx="1313180" cy="307777"/>
          </a:xfrm>
          <a:prstGeom prst="rect">
            <a:avLst/>
          </a:prstGeom>
          <a:solidFill>
            <a:schemeClr val="accent2"/>
          </a:solidFill>
        </p:spPr>
        <p:txBody>
          <a:bodyPr wrap="square" rtlCol="0">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35" name="文本框 34">
            <a:extLst>
              <a:ext uri="{FF2B5EF4-FFF2-40B4-BE49-F238E27FC236}">
                <a16:creationId xmlns:a16="http://schemas.microsoft.com/office/drawing/2014/main" xmlns="" id="{2617C784-FC2E-4999-9244-7FF5AA10E9B1}"/>
              </a:ext>
            </a:extLst>
          </p:cNvPr>
          <p:cNvSpPr txBox="1"/>
          <p:nvPr/>
        </p:nvSpPr>
        <p:spPr bwMode="gray">
          <a:xfrm>
            <a:off x="3578009" y="2925727"/>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3.3.3.3</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20003</a:t>
            </a:r>
          </a:p>
        </p:txBody>
      </p:sp>
      <p:sp>
        <p:nvSpPr>
          <p:cNvPr id="38" name="文本框 37">
            <a:extLst>
              <a:ext uri="{FF2B5EF4-FFF2-40B4-BE49-F238E27FC236}">
                <a16:creationId xmlns:a16="http://schemas.microsoft.com/office/drawing/2014/main" xmlns="" id="{A70EE2C6-83E1-4ABB-8A62-EF0EC9D7EAA4}"/>
              </a:ext>
            </a:extLst>
          </p:cNvPr>
          <p:cNvSpPr txBox="1"/>
          <p:nvPr/>
        </p:nvSpPr>
        <p:spPr bwMode="gray">
          <a:xfrm>
            <a:off x="685067" y="3862719"/>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1.1.1.1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20001</a:t>
            </a:r>
          </a:p>
        </p:txBody>
      </p:sp>
      <p:sp>
        <p:nvSpPr>
          <p:cNvPr id="39" name="文本框 38">
            <a:extLst>
              <a:ext uri="{FF2B5EF4-FFF2-40B4-BE49-F238E27FC236}">
                <a16:creationId xmlns:a16="http://schemas.microsoft.com/office/drawing/2014/main" xmlns="" id="{186F7078-9CCC-49EE-B534-427F71EC72C9}"/>
              </a:ext>
            </a:extLst>
          </p:cNvPr>
          <p:cNvSpPr txBox="1"/>
          <p:nvPr/>
        </p:nvSpPr>
        <p:spPr bwMode="gray">
          <a:xfrm>
            <a:off x="4556312" y="2723999"/>
            <a:ext cx="1486304" cy="980852"/>
          </a:xfrm>
          <a:prstGeom prst="rect">
            <a:avLst/>
          </a:prstGeom>
          <a:solidFill>
            <a:schemeClr val="accent6">
              <a:lumMod val="20000"/>
              <a:lumOff val="80000"/>
            </a:schemeClr>
          </a:solidFill>
          <a:ln>
            <a:solidFill>
              <a:schemeClr val="accent6"/>
            </a:solidFill>
          </a:ln>
        </p:spPr>
        <p:txBody>
          <a:bodyPr wrap="square" rtlCol="0" anchor="ctr">
            <a:noAutofit/>
          </a:bodyPr>
          <a:lstStyle/>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Prefix: 5.5.5.5/32</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NHP: 3.3.3.3</a:t>
            </a:r>
          </a:p>
        </p:txBody>
      </p:sp>
      <p:sp>
        <p:nvSpPr>
          <p:cNvPr id="40" name="文本框 39">
            <a:extLst>
              <a:ext uri="{FF2B5EF4-FFF2-40B4-BE49-F238E27FC236}">
                <a16:creationId xmlns:a16="http://schemas.microsoft.com/office/drawing/2014/main" xmlns="" id="{C4550A07-C8E8-4548-A05B-CAA8EB6EB349}"/>
              </a:ext>
            </a:extLst>
          </p:cNvPr>
          <p:cNvSpPr txBox="1"/>
          <p:nvPr/>
        </p:nvSpPr>
        <p:spPr bwMode="gray">
          <a:xfrm>
            <a:off x="2171618" y="2922318"/>
            <a:ext cx="790601"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2.2.2.2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20002</a:t>
            </a:r>
          </a:p>
        </p:txBody>
      </p:sp>
      <p:sp>
        <p:nvSpPr>
          <p:cNvPr id="41" name="文本框 40">
            <a:extLst>
              <a:ext uri="{FF2B5EF4-FFF2-40B4-BE49-F238E27FC236}">
                <a16:creationId xmlns:a16="http://schemas.microsoft.com/office/drawing/2014/main" xmlns="" id="{CF319535-C896-41F2-A874-D6ABF72D7460}"/>
              </a:ext>
            </a:extLst>
          </p:cNvPr>
          <p:cNvSpPr txBox="1"/>
          <p:nvPr/>
        </p:nvSpPr>
        <p:spPr bwMode="gray">
          <a:xfrm>
            <a:off x="1415205" y="5863251"/>
            <a:ext cx="1431802"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4.4.4.4 20004</a:t>
            </a:r>
          </a:p>
        </p:txBody>
      </p:sp>
      <p:sp>
        <p:nvSpPr>
          <p:cNvPr id="42" name="文本占位符 3">
            <a:extLst>
              <a:ext uri="{FF2B5EF4-FFF2-40B4-BE49-F238E27FC236}">
                <a16:creationId xmlns:a16="http://schemas.microsoft.com/office/drawing/2014/main" xmlns="" id="{5D072611-56FB-4480-8B48-ECB51A3EADD2}"/>
              </a:ext>
            </a:extLst>
          </p:cNvPr>
          <p:cNvSpPr txBox="1">
            <a:spLocks/>
          </p:cNvSpPr>
          <p:nvPr/>
        </p:nvSpPr>
        <p:spPr bwMode="gray">
          <a:xfrm>
            <a:off x="6906441" y="1398082"/>
            <a:ext cx="4623742" cy="1832228"/>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SzPct val="50000"/>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Background: R3 functions as the egress and advertises the route 5.5.5.5/32 to the ingress R1. Finally, an SR Policy is established between R1 and R3. The figure shows the associated path. The specified color is green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85AEBDFC-9D50-4174-A137-447ABDB75EB4}"/>
              </a:ext>
            </a:extLst>
          </p:cNvPr>
          <p:cNvSpPr txBox="1"/>
          <p:nvPr/>
        </p:nvSpPr>
        <p:spPr bwMode="gray">
          <a:xfrm>
            <a:off x="761130" y="2098819"/>
            <a:ext cx="1285929" cy="954107"/>
          </a:xfrm>
          <a:prstGeom prst="rect">
            <a:avLst/>
          </a:prstGeom>
          <a:solidFill>
            <a:schemeClr val="accent2">
              <a:lumMod val="20000"/>
              <a:lumOff val="80000"/>
            </a:schemeClr>
          </a:solidFill>
          <a:ln>
            <a:solidFill>
              <a:schemeClr val="accent2"/>
            </a:solidFill>
          </a:ln>
        </p:spPr>
        <p:txBody>
          <a:bodyPr wrap="square" rtlCol="0">
            <a:noAutofit/>
          </a:bodyPr>
          <a:lstStyle/>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SR Policy:</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Color: Green</a:t>
            </a: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Tunnel </a:t>
            </a:r>
            <a:r>
              <a:rPr lang="en-US" sz="1400" dirty="0" err="1">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Encap</a:t>
            </a:r>
            <a:endPar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solidFill>
                  <a:schemeClr val="accent2">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37" name="任意多边形 33">
            <a:extLst>
              <a:ext uri="{FF2B5EF4-FFF2-40B4-BE49-F238E27FC236}">
                <a16:creationId xmlns:a16="http://schemas.microsoft.com/office/drawing/2014/main" xmlns="" id="{B98AC0C4-8757-45CF-9ABB-3C957F2380EA}"/>
              </a:ext>
            </a:extLst>
          </p:cNvPr>
          <p:cNvSpPr/>
          <p:nvPr/>
        </p:nvSpPr>
        <p:spPr bwMode="gray">
          <a:xfrm>
            <a:off x="1493162" y="3936897"/>
            <a:ext cx="1971491" cy="1365409"/>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571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4" name="五边形 43">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46" name="燕尾形 45">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47"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406408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230D24-2F91-4E93-BDFA-A8F36205FC8D}"/>
              </a:ext>
            </a:extLst>
          </p:cNvPr>
          <p:cNvSpPr>
            <a:spLocks noGrp="1"/>
          </p:cNvSpPr>
          <p:nvPr>
            <p:ph type="title"/>
          </p:nvPr>
        </p:nvSpPr>
        <p:spPr bwMode="gray"/>
        <p:txBody>
          <a:bodyPr/>
          <a:lstStyle/>
          <a:p>
            <a:r>
              <a:rPr lang="en-US" smtClean="0"/>
              <a:t>Summary: SR-MPLS Path Generation Modes</a:t>
            </a:r>
            <a:endParaRPr lang="en-US" dirty="0"/>
          </a:p>
        </p:txBody>
      </p:sp>
      <p:sp>
        <p:nvSpPr>
          <p:cNvPr id="3" name="文本占位符 2">
            <a:extLst>
              <a:ext uri="{FF2B5EF4-FFF2-40B4-BE49-F238E27FC236}">
                <a16:creationId xmlns:a16="http://schemas.microsoft.com/office/drawing/2014/main" xmlns="" id="{43E23C35-56D5-4796-836C-28A5A08D91F3}"/>
              </a:ext>
            </a:extLst>
          </p:cNvPr>
          <p:cNvSpPr>
            <a:spLocks noGrp="1"/>
          </p:cNvSpPr>
          <p:nvPr>
            <p:ph type="body" sz="quarter" idx="10"/>
          </p:nvPr>
        </p:nvSpPr>
        <p:spPr bwMode="gray"/>
        <p:txBody>
          <a:bodyPr/>
          <a:lstStyle/>
          <a:p>
            <a:r>
              <a:rPr lang="en-US" smtClean="0">
                <a:sym typeface="Huawei Sans" panose="020C0503030203020204" pitchFamily="34" charset="0"/>
              </a:rPr>
              <a:t>SR is a technology that allows route selection on the ingress without depending on hop-by-hop signaling exchange (LDP/RSVP-TE). SR-MPLS paths are composed of segments advertised through an IGP. SR-MPLS paths support the following generation modes:</a:t>
            </a:r>
          </a:p>
          <a:p>
            <a:pPr lvl="1"/>
            <a:r>
              <a:rPr lang="en-US" smtClean="0">
                <a:sym typeface="Huawei Sans" panose="020C0503030203020204" pitchFamily="34" charset="0"/>
              </a:rPr>
              <a:t>Forwarder-based path computation (SPF/CSPF)</a:t>
            </a:r>
          </a:p>
          <a:p>
            <a:pPr lvl="1"/>
            <a:r>
              <a:rPr lang="en-US" smtClean="0">
                <a:sym typeface="Huawei Sans" panose="020C0503030203020204" pitchFamily="34" charset="0"/>
              </a:rPr>
              <a:t>Static explicit path configuration (CLI/NETCONF)</a:t>
            </a:r>
          </a:p>
          <a:p>
            <a:pPr lvl="1"/>
            <a:r>
              <a:rPr lang="en-US" smtClean="0">
                <a:sym typeface="Huawei Sans" panose="020C0503030203020204" pitchFamily="34" charset="0"/>
              </a:rPr>
              <a:t>Controller-based path computation (PCEP/BGP SR Policy)</a:t>
            </a:r>
          </a:p>
          <a:p>
            <a:r>
              <a:rPr lang="en-US" smtClean="0">
                <a:sym typeface="Huawei Sans" panose="020C0503030203020204" pitchFamily="34" charset="0"/>
              </a:rPr>
              <a:t>Currently, BGP SR Policy is the mainstream path delivery mode.</a:t>
            </a:r>
            <a:endParaRPr lang="en-US" dirty="0">
              <a:sym typeface="Huawei Sans" panose="020C0503030203020204" pitchFamily="34" charset="0"/>
            </a:endParaRPr>
          </a:p>
        </p:txBody>
      </p:sp>
      <p:sp>
        <p:nvSpPr>
          <p:cNvPr id="4" name="燕尾形 3">
            <a:extLst>
              <a:ext uri="{FF2B5EF4-FFF2-40B4-BE49-F238E27FC236}">
                <a16:creationId xmlns="" xmlns:a16="http://schemas.microsoft.com/office/drawing/2014/main" id="{C4612355-CBD4-4295-B5C3-F4286609BA61}"/>
              </a:ext>
            </a:extLst>
          </p:cNvPr>
          <p:cNvSpPr/>
          <p:nvPr/>
        </p:nvSpPr>
        <p:spPr bwMode="gray">
          <a:xfrm>
            <a:off x="10307500" y="10201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5" name="五边形 4">
            <a:extLst>
              <a:ext uri="{FF2B5EF4-FFF2-40B4-BE49-F238E27FC236}">
                <a16:creationId xmlns="" xmlns:a16="http://schemas.microsoft.com/office/drawing/2014/main" id="{D24D6E20-9679-4712-836C-BFE3C57A2230}"/>
              </a:ext>
            </a:extLst>
          </p:cNvPr>
          <p:cNvSpPr/>
          <p:nvPr/>
        </p:nvSpPr>
        <p:spPr bwMode="gray">
          <a:xfrm>
            <a:off x="5541589" y="102012"/>
            <a:ext cx="1192192"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Basic Concept</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燕尾形 5">
            <a:extLst>
              <a:ext uri="{FF2B5EF4-FFF2-40B4-BE49-F238E27FC236}">
                <a16:creationId xmlns="" xmlns:a16="http://schemas.microsoft.com/office/drawing/2014/main" id="{43449781-40AA-4D7A-9694-427C70D16D5D}"/>
              </a:ext>
            </a:extLst>
          </p:cNvPr>
          <p:cNvSpPr/>
          <p:nvPr/>
        </p:nvSpPr>
        <p:spPr bwMode="gray">
          <a:xfrm>
            <a:off x="9179531"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TE</a:t>
            </a:r>
          </a:p>
        </p:txBody>
      </p:sp>
      <p:sp>
        <p:nvSpPr>
          <p:cNvPr id="7" name="燕尾形 6">
            <a:extLst>
              <a:ext uri="{FF2B5EF4-FFF2-40B4-BE49-F238E27FC236}">
                <a16:creationId xmlns="" xmlns:a16="http://schemas.microsoft.com/office/drawing/2014/main" id="{3EB74287-626C-4836-9FCC-3DE0CC49C1BE}"/>
              </a:ext>
            </a:extLst>
          </p:cNvPr>
          <p:cNvSpPr/>
          <p:nvPr/>
        </p:nvSpPr>
        <p:spPr bwMode="gray">
          <a:xfrm>
            <a:off x="8051560" y="102012"/>
            <a:ext cx="1152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SR-MPLS BE</a:t>
            </a:r>
          </a:p>
        </p:txBody>
      </p:sp>
      <p:sp>
        <p:nvSpPr>
          <p:cNvPr id="8" name="燕尾形 10">
            <a:extLst>
              <a:ext uri="{FF2B5EF4-FFF2-40B4-BE49-F238E27FC236}">
                <a16:creationId xmlns="" xmlns:a16="http://schemas.microsoft.com/office/drawing/2014/main" id="{3EB74287-626C-4836-9FCC-3DE0CC49C1BE}"/>
              </a:ext>
            </a:extLst>
          </p:cNvPr>
          <p:cNvSpPr/>
          <p:nvPr/>
        </p:nvSpPr>
        <p:spPr bwMode="gray">
          <a:xfrm>
            <a:off x="6709752" y="102012"/>
            <a:ext cx="136583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Fundamentals</a:t>
            </a:r>
          </a:p>
        </p:txBody>
      </p:sp>
    </p:spTree>
    <p:extLst>
      <p:ext uri="{BB962C8B-B14F-4D97-AF65-F5344CB8AC3E}">
        <p14:creationId xmlns:p14="http://schemas.microsoft.com/office/powerpoint/2010/main" val="32008243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b="1" dirty="0">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dirty="0">
                <a:solidFill>
                  <a:schemeClr val="bg1">
                    <a:lumMod val="50000"/>
                  </a:schemeClr>
                </a:solidFill>
                <a:latin typeface="Huawei Sans" panose="020C0503030203020204" pitchFamily="34" charset="0"/>
                <a:sym typeface="Huawei Sans" panose="020C0503030203020204" pitchFamily="34" charset="0"/>
              </a:rPr>
              <a:t>Basic Configurations of Segment Routing</a:t>
            </a:r>
          </a:p>
        </p:txBody>
      </p:sp>
    </p:spTree>
    <p:extLst>
      <p:ext uri="{BB962C8B-B14F-4D97-AF65-F5344CB8AC3E}">
        <p14:creationId xmlns:p14="http://schemas.microsoft.com/office/powerpoint/2010/main" val="3027312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615F29CE-CBA9-4DB7-BAEC-134593F99293}"/>
              </a:ext>
            </a:extLst>
          </p:cNvPr>
          <p:cNvSpPr>
            <a:spLocks noGrp="1"/>
          </p:cNvSpPr>
          <p:nvPr>
            <p:ph type="title"/>
          </p:nvPr>
        </p:nvSpPr>
        <p:spPr bwMode="gray"/>
        <p:txBody>
          <a:bodyPr/>
          <a:lstStyle/>
          <a:p>
            <a:r>
              <a:rPr lang="en-US" smtClean="0"/>
              <a:t>Overview of SR-MPLS Protection Technologies</a:t>
            </a:r>
            <a:endParaRPr lang="en-US" dirty="0"/>
          </a:p>
        </p:txBody>
      </p:sp>
      <p:sp>
        <p:nvSpPr>
          <p:cNvPr id="4" name="文本占位符 3">
            <a:extLst>
              <a:ext uri="{FF2B5EF4-FFF2-40B4-BE49-F238E27FC236}">
                <a16:creationId xmlns:a16="http://schemas.microsoft.com/office/drawing/2014/main" xmlns="" id="{5EF59C1E-62BD-4174-8C21-4A9655658585}"/>
              </a:ext>
            </a:extLst>
          </p:cNvPr>
          <p:cNvSpPr>
            <a:spLocks noGrp="1"/>
          </p:cNvSpPr>
          <p:nvPr>
            <p:ph type="body" sz="quarter" idx="10"/>
          </p:nvPr>
        </p:nvSpPr>
        <p:spPr bwMode="gray"/>
        <p:txBody>
          <a:bodyPr/>
          <a:lstStyle/>
          <a:p>
            <a:pPr>
              <a:lnSpc>
                <a:spcPct val="100000"/>
              </a:lnSpc>
            </a:pPr>
            <a:r>
              <a:rPr lang="en-US" sz="1800" dirty="0" smtClean="0">
                <a:sym typeface="Huawei Sans" panose="020C0503030203020204" pitchFamily="34" charset="0"/>
              </a:rPr>
              <a:t>TE tunnel protection is classified into </a:t>
            </a:r>
            <a:r>
              <a:rPr lang="en-US" altLang="zh-CN" sz="1800" dirty="0" smtClean="0"/>
              <a:t>local </a:t>
            </a:r>
            <a:r>
              <a:rPr lang="en-US" sz="1800" dirty="0" smtClean="0">
                <a:sym typeface="Huawei Sans" panose="020C0503030203020204" pitchFamily="34" charset="0"/>
              </a:rPr>
              <a:t>protection and E2E protection. These protection mechanisms are inherited and also enhanced for SR-MPLS TE.</a:t>
            </a:r>
          </a:p>
          <a:p>
            <a:pPr lvl="1">
              <a:lnSpc>
                <a:spcPct val="100000"/>
              </a:lnSpc>
            </a:pPr>
            <a:endParaRPr lang="en-US" altLang="zh-CN" sz="1600" dirty="0">
              <a:sym typeface="Huawei Sans" panose="020C0503030203020204" pitchFamily="34" charset="0"/>
            </a:endParaRPr>
          </a:p>
        </p:txBody>
      </p:sp>
      <p:sp>
        <p:nvSpPr>
          <p:cNvPr id="2" name="文本框 1">
            <a:extLst>
              <a:ext uri="{FF2B5EF4-FFF2-40B4-BE49-F238E27FC236}">
                <a16:creationId xmlns:a16="http://schemas.microsoft.com/office/drawing/2014/main" xmlns="" id="{B6F853E5-293E-40CA-AA8B-BA31E06D0313}"/>
              </a:ext>
            </a:extLst>
          </p:cNvPr>
          <p:cNvSpPr txBox="1"/>
          <p:nvPr/>
        </p:nvSpPr>
        <p:spPr bwMode="gray">
          <a:xfrm>
            <a:off x="908501" y="1960749"/>
            <a:ext cx="1609839" cy="653588"/>
          </a:xfrm>
          <a:prstGeom prst="rect">
            <a:avLst/>
          </a:prstGeom>
          <a:solidFill>
            <a:srgbClr val="BEE9EE"/>
          </a:solidFill>
        </p:spPr>
        <p:txBody>
          <a:bodyPr wrap="square" rtlCol="0" anchor="ctr">
            <a:noAutofit/>
          </a:bodyPr>
          <a:lstStyle/>
          <a:p>
            <a:pPr algn="ct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Local protection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xmlns="" id="{EC857090-898F-435B-B429-15849A9B16AC}"/>
              </a:ext>
            </a:extLst>
          </p:cNvPr>
          <p:cNvSpPr txBox="1"/>
          <p:nvPr/>
        </p:nvSpPr>
        <p:spPr bwMode="gray">
          <a:xfrm>
            <a:off x="908501" y="3857625"/>
            <a:ext cx="1609839" cy="653588"/>
          </a:xfrm>
          <a:prstGeom prst="rect">
            <a:avLst/>
          </a:prstGeom>
          <a:solidFill>
            <a:srgbClr val="BEE9EE"/>
          </a:solidFill>
        </p:spPr>
        <p:txBody>
          <a:bodyPr wrap="square" rtlCol="0" anchor="ctr">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E2E protection</a:t>
            </a:r>
          </a:p>
        </p:txBody>
      </p:sp>
      <p:cxnSp>
        <p:nvCxnSpPr>
          <p:cNvPr id="7" name="直接连接符 6">
            <a:extLst>
              <a:ext uri="{FF2B5EF4-FFF2-40B4-BE49-F238E27FC236}">
                <a16:creationId xmlns:a16="http://schemas.microsoft.com/office/drawing/2014/main" xmlns="" id="{0C9BDD2B-F402-4955-B120-8788ED85CC0D}"/>
              </a:ext>
            </a:extLst>
          </p:cNvPr>
          <p:cNvCxnSpPr>
            <a:cxnSpLocks/>
            <a:stCxn id="24" idx="0"/>
            <a:endCxn id="23" idx="2"/>
          </p:cNvCxnSpPr>
          <p:nvPr/>
        </p:nvCxnSpPr>
        <p:spPr bwMode="gray">
          <a:xfrm flipV="1">
            <a:off x="7858610" y="2215594"/>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69E8C83D-CA7C-4F1E-9EE2-206E917C60DB}"/>
              </a:ext>
            </a:extLst>
          </p:cNvPr>
          <p:cNvCxnSpPr>
            <a:cxnSpLocks/>
            <a:stCxn id="20" idx="0"/>
            <a:endCxn id="19" idx="2"/>
          </p:cNvCxnSpPr>
          <p:nvPr/>
        </p:nvCxnSpPr>
        <p:spPr bwMode="gray">
          <a:xfrm flipV="1">
            <a:off x="4708052" y="2215594"/>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402FDB61-CB59-48CB-B92F-8B8EF6DBA7C7}"/>
              </a:ext>
            </a:extLst>
          </p:cNvPr>
          <p:cNvCxnSpPr>
            <a:cxnSpLocks/>
          </p:cNvCxnSpPr>
          <p:nvPr/>
        </p:nvCxnSpPr>
        <p:spPr bwMode="gray">
          <a:xfrm>
            <a:off x="3780998" y="2716378"/>
            <a:ext cx="911125" cy="709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82E89282-4039-4E26-BEAD-699BA731025E}"/>
              </a:ext>
            </a:extLst>
          </p:cNvPr>
          <p:cNvCxnSpPr>
            <a:cxnSpLocks/>
          </p:cNvCxnSpPr>
          <p:nvPr/>
        </p:nvCxnSpPr>
        <p:spPr bwMode="gray">
          <a:xfrm flipV="1">
            <a:off x="3819803" y="2029519"/>
            <a:ext cx="911125" cy="702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5A2D82A6-9A1E-452F-B975-B7A713C79CBE}"/>
              </a:ext>
            </a:extLst>
          </p:cNvPr>
          <p:cNvCxnSpPr>
            <a:cxnSpLocks/>
          </p:cNvCxnSpPr>
          <p:nvPr/>
        </p:nvCxnSpPr>
        <p:spPr bwMode="gray">
          <a:xfrm flipH="1">
            <a:off x="4742824" y="2029516"/>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15B183EE-3C04-4126-AD9A-8ECAEA020E5F}"/>
              </a:ext>
            </a:extLst>
          </p:cNvPr>
          <p:cNvCxnSpPr>
            <a:cxnSpLocks/>
          </p:cNvCxnSpPr>
          <p:nvPr/>
        </p:nvCxnSpPr>
        <p:spPr bwMode="gray">
          <a:xfrm flipH="1">
            <a:off x="4742824" y="3497048"/>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DAFA4B93-FF2D-40EE-A0A7-A669D23DEEFD}"/>
              </a:ext>
            </a:extLst>
          </p:cNvPr>
          <p:cNvCxnSpPr>
            <a:cxnSpLocks/>
          </p:cNvCxnSpPr>
          <p:nvPr/>
        </p:nvCxnSpPr>
        <p:spPr bwMode="gray">
          <a:xfrm flipV="1">
            <a:off x="6284738" y="2029517"/>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a16="http://schemas.microsoft.com/office/drawing/2014/main" xmlns="" id="{3D198470-BB4E-4EB8-AEF4-C2CE8BBC58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5644" y="2530680"/>
            <a:ext cx="468318" cy="383051"/>
          </a:xfrm>
          <a:prstGeom prst="rect">
            <a:avLst/>
          </a:prstGeom>
        </p:spPr>
      </p:pic>
      <p:pic>
        <p:nvPicPr>
          <p:cNvPr id="21" name="图片 20">
            <a:extLst>
              <a:ext uri="{FF2B5EF4-FFF2-40B4-BE49-F238E27FC236}">
                <a16:creationId xmlns:a16="http://schemas.microsoft.com/office/drawing/2014/main" xmlns="" id="{1C928397-FC9A-4A3D-984F-DA16DE17839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1832543"/>
            <a:ext cx="468318" cy="383051"/>
          </a:xfrm>
          <a:prstGeom prst="rect">
            <a:avLst/>
          </a:prstGeom>
        </p:spPr>
      </p:pic>
      <p:pic>
        <p:nvPicPr>
          <p:cNvPr id="22" name="图片 21">
            <a:extLst>
              <a:ext uri="{FF2B5EF4-FFF2-40B4-BE49-F238E27FC236}">
                <a16:creationId xmlns:a16="http://schemas.microsoft.com/office/drawing/2014/main" xmlns="" id="{72F5BB0B-5F55-4573-AE7E-90B1E13C146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3256112"/>
            <a:ext cx="468318" cy="383051"/>
          </a:xfrm>
          <a:prstGeom prst="rect">
            <a:avLst/>
          </a:prstGeom>
        </p:spPr>
      </p:pic>
      <p:pic>
        <p:nvPicPr>
          <p:cNvPr id="23" name="图片 22">
            <a:extLst>
              <a:ext uri="{FF2B5EF4-FFF2-40B4-BE49-F238E27FC236}">
                <a16:creationId xmlns:a16="http://schemas.microsoft.com/office/drawing/2014/main" xmlns="" id="{4021A6D4-2CB1-4165-B112-A456A22890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1832543"/>
            <a:ext cx="468318" cy="383051"/>
          </a:xfrm>
          <a:prstGeom prst="rect">
            <a:avLst/>
          </a:prstGeom>
        </p:spPr>
      </p:pic>
      <p:pic>
        <p:nvPicPr>
          <p:cNvPr id="24" name="图片 23">
            <a:extLst>
              <a:ext uri="{FF2B5EF4-FFF2-40B4-BE49-F238E27FC236}">
                <a16:creationId xmlns:a16="http://schemas.microsoft.com/office/drawing/2014/main" xmlns="" id="{492B8212-4C1B-4975-A65F-AF1ADA54AB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3256112"/>
            <a:ext cx="468318" cy="383051"/>
          </a:xfrm>
          <a:prstGeom prst="rect">
            <a:avLst/>
          </a:prstGeom>
        </p:spPr>
      </p:pic>
      <p:sp>
        <p:nvSpPr>
          <p:cNvPr id="27" name="文本框 26">
            <a:extLst>
              <a:ext uri="{FF2B5EF4-FFF2-40B4-BE49-F238E27FC236}">
                <a16:creationId xmlns:a16="http://schemas.microsoft.com/office/drawing/2014/main" xmlns="" id="{E1066D7D-128C-4C7F-A053-C97FAEF44A04}"/>
              </a:ext>
            </a:extLst>
          </p:cNvPr>
          <p:cNvSpPr txBox="1"/>
          <p:nvPr/>
        </p:nvSpPr>
        <p:spPr bwMode="gray">
          <a:xfrm>
            <a:off x="3438319" y="3017086"/>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28" name="文本框 27">
            <a:extLst>
              <a:ext uri="{FF2B5EF4-FFF2-40B4-BE49-F238E27FC236}">
                <a16:creationId xmlns:a16="http://schemas.microsoft.com/office/drawing/2014/main" xmlns="" id="{22D26B05-2243-44DA-9DD9-1F5D57E2C24D}"/>
              </a:ext>
            </a:extLst>
          </p:cNvPr>
          <p:cNvSpPr txBox="1"/>
          <p:nvPr/>
        </p:nvSpPr>
        <p:spPr bwMode="gray">
          <a:xfrm>
            <a:off x="8029234" y="1877633"/>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57" name="任意多边形: 形状 56">
            <a:extLst>
              <a:ext uri="{FF2B5EF4-FFF2-40B4-BE49-F238E27FC236}">
                <a16:creationId xmlns:a16="http://schemas.microsoft.com/office/drawing/2014/main" xmlns="" id="{5F389E59-380F-4580-B731-56ACBD90C748}"/>
              </a:ext>
            </a:extLst>
          </p:cNvPr>
          <p:cNvSpPr/>
          <p:nvPr/>
        </p:nvSpPr>
        <p:spPr bwMode="gray">
          <a:xfrm>
            <a:off x="3464534" y="1743590"/>
            <a:ext cx="4355271" cy="1011738"/>
          </a:xfrm>
          <a:custGeom>
            <a:avLst/>
            <a:gdLst>
              <a:gd name="connsiteX0" fmla="*/ 0 w 4817660"/>
              <a:gd name="connsiteY0" fmla="*/ 1011738 h 1011738"/>
              <a:gd name="connsiteX1" fmla="*/ 914400 w 4817660"/>
              <a:gd name="connsiteY1" fmla="*/ 424884 h 1011738"/>
              <a:gd name="connsiteX2" fmla="*/ 1187355 w 4817660"/>
              <a:gd name="connsiteY2" fmla="*/ 138281 h 1011738"/>
              <a:gd name="connsiteX3" fmla="*/ 2156346 w 4817660"/>
              <a:gd name="connsiteY3" fmla="*/ 1804 h 1011738"/>
              <a:gd name="connsiteX4" fmla="*/ 2893325 w 4817660"/>
              <a:gd name="connsiteY4" fmla="*/ 56395 h 1011738"/>
              <a:gd name="connsiteX5" fmla="*/ 3889612 w 4817660"/>
              <a:gd name="connsiteY5" fmla="*/ 1804 h 1011738"/>
              <a:gd name="connsiteX6" fmla="*/ 4817660 w 4817660"/>
              <a:gd name="connsiteY6" fmla="*/ 124633 h 101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660" h="1011738">
                <a:moveTo>
                  <a:pt x="0" y="1011738"/>
                </a:moveTo>
                <a:cubicBezTo>
                  <a:pt x="358254" y="791099"/>
                  <a:pt x="716508" y="570460"/>
                  <a:pt x="914400" y="424884"/>
                </a:cubicBezTo>
                <a:cubicBezTo>
                  <a:pt x="1112292" y="279308"/>
                  <a:pt x="980364" y="208794"/>
                  <a:pt x="1187355" y="138281"/>
                </a:cubicBezTo>
                <a:cubicBezTo>
                  <a:pt x="1394346" y="67768"/>
                  <a:pt x="1872018" y="15452"/>
                  <a:pt x="2156346" y="1804"/>
                </a:cubicBezTo>
                <a:cubicBezTo>
                  <a:pt x="2440674" y="-11844"/>
                  <a:pt x="2604447" y="56395"/>
                  <a:pt x="2893325" y="56395"/>
                </a:cubicBezTo>
                <a:cubicBezTo>
                  <a:pt x="3182203" y="56395"/>
                  <a:pt x="3568890" y="-9569"/>
                  <a:pt x="3889612" y="1804"/>
                </a:cubicBezTo>
                <a:cubicBezTo>
                  <a:pt x="4210334" y="13177"/>
                  <a:pt x="4635690" y="104162"/>
                  <a:pt x="4817660" y="124633"/>
                </a:cubicBezTo>
              </a:path>
            </a:pathLst>
          </a:custGeom>
          <a:noFill/>
          <a:ln w="38100">
            <a:solidFill>
              <a:schemeClr val="accent6">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 name="组合 67">
            <a:extLst>
              <a:ext uri="{FF2B5EF4-FFF2-40B4-BE49-F238E27FC236}">
                <a16:creationId xmlns:a16="http://schemas.microsoft.com/office/drawing/2014/main" xmlns="" id="{87653885-7BAB-49D5-ABEF-658746F6751A}"/>
              </a:ext>
            </a:extLst>
          </p:cNvPr>
          <p:cNvGrpSpPr/>
          <p:nvPr/>
        </p:nvGrpSpPr>
        <p:grpSpPr bwMode="gray">
          <a:xfrm>
            <a:off x="5357364" y="1856626"/>
            <a:ext cx="288000" cy="288000"/>
            <a:chOff x="856677" y="2615810"/>
            <a:chExt cx="288000" cy="288000"/>
          </a:xfrm>
        </p:grpSpPr>
        <p:sp>
          <p:nvSpPr>
            <p:cNvPr id="69" name="椭圆 68">
              <a:extLst>
                <a:ext uri="{FF2B5EF4-FFF2-40B4-BE49-F238E27FC236}">
                  <a16:creationId xmlns:a16="http://schemas.microsoft.com/office/drawing/2014/main" xmlns="" id="{96426A7B-244F-4EEB-8392-4913B58F1D99}"/>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0" name="组合 69">
              <a:extLst>
                <a:ext uri="{FF2B5EF4-FFF2-40B4-BE49-F238E27FC236}">
                  <a16:creationId xmlns:a16="http://schemas.microsoft.com/office/drawing/2014/main" xmlns="" id="{7A72D279-A1C2-4A1F-9693-6F40E54F625E}"/>
                </a:ext>
              </a:extLst>
            </p:cNvPr>
            <p:cNvGrpSpPr/>
            <p:nvPr/>
          </p:nvGrpSpPr>
          <p:grpSpPr bwMode="gray">
            <a:xfrm>
              <a:off x="923444" y="2692169"/>
              <a:ext cx="144001" cy="144002"/>
              <a:chOff x="898853" y="2657982"/>
              <a:chExt cx="203649" cy="203652"/>
            </a:xfrm>
          </p:grpSpPr>
          <p:cxnSp>
            <p:nvCxnSpPr>
              <p:cNvPr id="71" name="直接连接符 70">
                <a:extLst>
                  <a:ext uri="{FF2B5EF4-FFF2-40B4-BE49-F238E27FC236}">
                    <a16:creationId xmlns:a16="http://schemas.microsoft.com/office/drawing/2014/main" xmlns="" id="{7D1A6460-DD32-4CBC-A40D-1735D4589EA4}"/>
                  </a:ext>
                </a:extLst>
              </p:cNvPr>
              <p:cNvCxnSpPr>
                <a:stCxn id="69" idx="3"/>
                <a:endCxn id="6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2" name="直接连接符 71">
                <a:extLst>
                  <a:ext uri="{FF2B5EF4-FFF2-40B4-BE49-F238E27FC236}">
                    <a16:creationId xmlns:a16="http://schemas.microsoft.com/office/drawing/2014/main" xmlns="" id="{1BD63B12-D020-4BC4-BDF7-BC01BF32968C}"/>
                  </a:ext>
                </a:extLst>
              </p:cNvPr>
              <p:cNvCxnSpPr>
                <a:stCxn id="69" idx="1"/>
                <a:endCxn id="6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6" name="任意多边形: 形状 85">
            <a:extLst>
              <a:ext uri="{FF2B5EF4-FFF2-40B4-BE49-F238E27FC236}">
                <a16:creationId xmlns:a16="http://schemas.microsoft.com/office/drawing/2014/main" xmlns="" id="{6CB2769F-7808-481E-8C0B-C9B13D3E429E}"/>
              </a:ext>
            </a:extLst>
          </p:cNvPr>
          <p:cNvSpPr/>
          <p:nvPr/>
        </p:nvSpPr>
        <p:spPr bwMode="gray">
          <a:xfrm>
            <a:off x="4669947" y="2223513"/>
            <a:ext cx="1511708" cy="1245001"/>
          </a:xfrm>
          <a:custGeom>
            <a:avLst/>
            <a:gdLst>
              <a:gd name="connsiteX0" fmla="*/ 237666 w 1629737"/>
              <a:gd name="connsiteY0" fmla="*/ 0 h 1605289"/>
              <a:gd name="connsiteX1" fmla="*/ 73893 w 1629737"/>
              <a:gd name="connsiteY1" fmla="*/ 1269242 h 1605289"/>
              <a:gd name="connsiteX2" fmla="*/ 1288543 w 1629737"/>
              <a:gd name="connsiteY2" fmla="*/ 1528550 h 1605289"/>
              <a:gd name="connsiteX3" fmla="*/ 1629737 w 1629737"/>
              <a:gd name="connsiteY3" fmla="*/ 122830 h 1605289"/>
            </a:gdLst>
            <a:ahLst/>
            <a:cxnLst>
              <a:cxn ang="0">
                <a:pos x="connsiteX0" y="connsiteY0"/>
              </a:cxn>
              <a:cxn ang="0">
                <a:pos x="connsiteX1" y="connsiteY1"/>
              </a:cxn>
              <a:cxn ang="0">
                <a:pos x="connsiteX2" y="connsiteY2"/>
              </a:cxn>
              <a:cxn ang="0">
                <a:pos x="connsiteX3" y="connsiteY3"/>
              </a:cxn>
            </a:cxnLst>
            <a:rect l="l" t="t" r="r" b="b"/>
            <a:pathLst>
              <a:path w="1629737" h="1605289">
                <a:moveTo>
                  <a:pt x="237666" y="0"/>
                </a:moveTo>
                <a:cubicBezTo>
                  <a:pt x="68206" y="507242"/>
                  <a:pt x="-101253" y="1014484"/>
                  <a:pt x="73893" y="1269242"/>
                </a:cubicBezTo>
                <a:cubicBezTo>
                  <a:pt x="249039" y="1524000"/>
                  <a:pt x="1029236" y="1719619"/>
                  <a:pt x="1288543" y="1528550"/>
                </a:cubicBezTo>
                <a:cubicBezTo>
                  <a:pt x="1547850" y="1337481"/>
                  <a:pt x="1588793" y="730155"/>
                  <a:pt x="1629737" y="122830"/>
                </a:cubicBezTo>
              </a:path>
            </a:pathLst>
          </a:custGeom>
          <a:noFill/>
          <a:ln w="38100">
            <a:solidFill>
              <a:srgbClr val="FCC80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a:extLst>
              <a:ext uri="{FF2B5EF4-FFF2-40B4-BE49-F238E27FC236}">
                <a16:creationId xmlns:a16="http://schemas.microsoft.com/office/drawing/2014/main" xmlns="" id="{B9A653F8-06DF-4C41-889A-0C4CFB905B72}"/>
              </a:ext>
            </a:extLst>
          </p:cNvPr>
          <p:cNvCxnSpPr>
            <a:cxnSpLocks/>
            <a:stCxn id="111" idx="0"/>
            <a:endCxn id="110" idx="2"/>
          </p:cNvCxnSpPr>
          <p:nvPr/>
        </p:nvCxnSpPr>
        <p:spPr bwMode="gray">
          <a:xfrm flipV="1">
            <a:off x="7858610" y="4604822"/>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030CB38A-992F-48A2-92A2-8EAD21344C32}"/>
              </a:ext>
            </a:extLst>
          </p:cNvPr>
          <p:cNvCxnSpPr>
            <a:cxnSpLocks/>
            <a:stCxn id="107" idx="0"/>
            <a:endCxn id="106" idx="2"/>
          </p:cNvCxnSpPr>
          <p:nvPr/>
        </p:nvCxnSpPr>
        <p:spPr bwMode="gray">
          <a:xfrm flipV="1">
            <a:off x="4708052" y="4604822"/>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0C05411C-6555-45D4-84CD-440CFD26A5CD}"/>
              </a:ext>
            </a:extLst>
          </p:cNvPr>
          <p:cNvCxnSpPr>
            <a:cxnSpLocks/>
          </p:cNvCxnSpPr>
          <p:nvPr/>
        </p:nvCxnSpPr>
        <p:spPr bwMode="gray">
          <a:xfrm>
            <a:off x="3780998" y="5105606"/>
            <a:ext cx="911125" cy="7099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131296BE-3662-4ABB-BC47-507C3C93A12D}"/>
              </a:ext>
            </a:extLst>
          </p:cNvPr>
          <p:cNvCxnSpPr>
            <a:cxnSpLocks/>
          </p:cNvCxnSpPr>
          <p:nvPr/>
        </p:nvCxnSpPr>
        <p:spPr bwMode="gray">
          <a:xfrm flipV="1">
            <a:off x="3819803" y="4418747"/>
            <a:ext cx="911125" cy="702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74ABC1B0-9533-45FB-A13E-76E4FEC0D5CA}"/>
              </a:ext>
            </a:extLst>
          </p:cNvPr>
          <p:cNvCxnSpPr>
            <a:cxnSpLocks/>
          </p:cNvCxnSpPr>
          <p:nvPr/>
        </p:nvCxnSpPr>
        <p:spPr bwMode="gray">
          <a:xfrm flipH="1">
            <a:off x="4742824" y="4418744"/>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3308C13B-567E-4C46-B552-B14A618169EF}"/>
              </a:ext>
            </a:extLst>
          </p:cNvPr>
          <p:cNvCxnSpPr>
            <a:cxnSpLocks/>
          </p:cNvCxnSpPr>
          <p:nvPr/>
        </p:nvCxnSpPr>
        <p:spPr bwMode="gray">
          <a:xfrm flipH="1">
            <a:off x="4669947" y="5886276"/>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DF843F71-EE4E-4DBA-9635-FE2568212CD1}"/>
              </a:ext>
            </a:extLst>
          </p:cNvPr>
          <p:cNvCxnSpPr>
            <a:cxnSpLocks/>
          </p:cNvCxnSpPr>
          <p:nvPr/>
        </p:nvCxnSpPr>
        <p:spPr bwMode="gray">
          <a:xfrm flipV="1">
            <a:off x="6284738" y="4418745"/>
            <a:ext cx="0" cy="1467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8" name="图片 107">
            <a:extLst>
              <a:ext uri="{FF2B5EF4-FFF2-40B4-BE49-F238E27FC236}">
                <a16:creationId xmlns:a16="http://schemas.microsoft.com/office/drawing/2014/main" xmlns="" id="{B114AB21-8472-4924-927B-D317C518807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4221771"/>
            <a:ext cx="468318" cy="383051"/>
          </a:xfrm>
          <a:prstGeom prst="rect">
            <a:avLst/>
          </a:prstGeom>
        </p:spPr>
      </p:pic>
      <p:pic>
        <p:nvPicPr>
          <p:cNvPr id="110" name="图片 109">
            <a:extLst>
              <a:ext uri="{FF2B5EF4-FFF2-40B4-BE49-F238E27FC236}">
                <a16:creationId xmlns:a16="http://schemas.microsoft.com/office/drawing/2014/main" xmlns="" id="{7B20357F-FA01-4D64-A48E-6041FB6120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4221771"/>
            <a:ext cx="468318" cy="383051"/>
          </a:xfrm>
          <a:prstGeom prst="rect">
            <a:avLst/>
          </a:prstGeom>
        </p:spPr>
      </p:pic>
      <p:pic>
        <p:nvPicPr>
          <p:cNvPr id="111" name="图片 110">
            <a:extLst>
              <a:ext uri="{FF2B5EF4-FFF2-40B4-BE49-F238E27FC236}">
                <a16:creationId xmlns:a16="http://schemas.microsoft.com/office/drawing/2014/main" xmlns="" id="{6AD1CDE7-FCA4-423A-96FF-21CEA59547C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451" y="5645340"/>
            <a:ext cx="468318" cy="383051"/>
          </a:xfrm>
          <a:prstGeom prst="rect">
            <a:avLst/>
          </a:prstGeom>
        </p:spPr>
      </p:pic>
      <p:sp>
        <p:nvSpPr>
          <p:cNvPr id="112" name="文本框 111">
            <a:extLst>
              <a:ext uri="{FF2B5EF4-FFF2-40B4-BE49-F238E27FC236}">
                <a16:creationId xmlns:a16="http://schemas.microsoft.com/office/drawing/2014/main" xmlns="" id="{605EF116-8547-4188-BC3D-55CF5812850D}"/>
              </a:ext>
            </a:extLst>
          </p:cNvPr>
          <p:cNvSpPr txBox="1"/>
          <p:nvPr/>
        </p:nvSpPr>
        <p:spPr bwMode="gray">
          <a:xfrm>
            <a:off x="3438319" y="5406314"/>
            <a:ext cx="8402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113" name="文本框 112">
            <a:extLst>
              <a:ext uri="{FF2B5EF4-FFF2-40B4-BE49-F238E27FC236}">
                <a16:creationId xmlns:a16="http://schemas.microsoft.com/office/drawing/2014/main" xmlns="" id="{C9BC5FAE-9402-4A77-AB37-9D3E479E7466}"/>
              </a:ext>
            </a:extLst>
          </p:cNvPr>
          <p:cNvSpPr txBox="1"/>
          <p:nvPr/>
        </p:nvSpPr>
        <p:spPr bwMode="gray">
          <a:xfrm>
            <a:off x="8029234" y="4266861"/>
            <a:ext cx="77457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114" name="任意多边形: 形状 113">
            <a:extLst>
              <a:ext uri="{FF2B5EF4-FFF2-40B4-BE49-F238E27FC236}">
                <a16:creationId xmlns:a16="http://schemas.microsoft.com/office/drawing/2014/main" xmlns="" id="{45EDF373-61C7-460C-8E99-642FE79A23A3}"/>
              </a:ext>
            </a:extLst>
          </p:cNvPr>
          <p:cNvSpPr/>
          <p:nvPr/>
        </p:nvSpPr>
        <p:spPr bwMode="gray">
          <a:xfrm>
            <a:off x="3464534" y="4132818"/>
            <a:ext cx="4355271" cy="1011738"/>
          </a:xfrm>
          <a:custGeom>
            <a:avLst/>
            <a:gdLst>
              <a:gd name="connsiteX0" fmla="*/ 0 w 4817660"/>
              <a:gd name="connsiteY0" fmla="*/ 1011738 h 1011738"/>
              <a:gd name="connsiteX1" fmla="*/ 914400 w 4817660"/>
              <a:gd name="connsiteY1" fmla="*/ 424884 h 1011738"/>
              <a:gd name="connsiteX2" fmla="*/ 1187355 w 4817660"/>
              <a:gd name="connsiteY2" fmla="*/ 138281 h 1011738"/>
              <a:gd name="connsiteX3" fmla="*/ 2156346 w 4817660"/>
              <a:gd name="connsiteY3" fmla="*/ 1804 h 1011738"/>
              <a:gd name="connsiteX4" fmla="*/ 2893325 w 4817660"/>
              <a:gd name="connsiteY4" fmla="*/ 56395 h 1011738"/>
              <a:gd name="connsiteX5" fmla="*/ 3889612 w 4817660"/>
              <a:gd name="connsiteY5" fmla="*/ 1804 h 1011738"/>
              <a:gd name="connsiteX6" fmla="*/ 4817660 w 4817660"/>
              <a:gd name="connsiteY6" fmla="*/ 124633 h 1011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7660" h="1011738">
                <a:moveTo>
                  <a:pt x="0" y="1011738"/>
                </a:moveTo>
                <a:cubicBezTo>
                  <a:pt x="358254" y="791099"/>
                  <a:pt x="716508" y="570460"/>
                  <a:pt x="914400" y="424884"/>
                </a:cubicBezTo>
                <a:cubicBezTo>
                  <a:pt x="1112292" y="279308"/>
                  <a:pt x="980364" y="208794"/>
                  <a:pt x="1187355" y="138281"/>
                </a:cubicBezTo>
                <a:cubicBezTo>
                  <a:pt x="1394346" y="67768"/>
                  <a:pt x="1872018" y="15452"/>
                  <a:pt x="2156346" y="1804"/>
                </a:cubicBezTo>
                <a:cubicBezTo>
                  <a:pt x="2440674" y="-11844"/>
                  <a:pt x="2604447" y="56395"/>
                  <a:pt x="2893325" y="56395"/>
                </a:cubicBezTo>
                <a:cubicBezTo>
                  <a:pt x="3182203" y="56395"/>
                  <a:pt x="3568890" y="-9569"/>
                  <a:pt x="3889612" y="1804"/>
                </a:cubicBezTo>
                <a:cubicBezTo>
                  <a:pt x="4210334" y="13177"/>
                  <a:pt x="4635690" y="104162"/>
                  <a:pt x="4817660" y="124633"/>
                </a:cubicBezTo>
              </a:path>
            </a:pathLst>
          </a:custGeom>
          <a:noFill/>
          <a:ln w="38100">
            <a:solidFill>
              <a:schemeClr val="accent6">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a:extLst>
              <a:ext uri="{FF2B5EF4-FFF2-40B4-BE49-F238E27FC236}">
                <a16:creationId xmlns:a16="http://schemas.microsoft.com/office/drawing/2014/main" xmlns="" id="{C0C4910D-26FF-48AC-99AA-DD803130AFAE}"/>
              </a:ext>
            </a:extLst>
          </p:cNvPr>
          <p:cNvGrpSpPr/>
          <p:nvPr/>
        </p:nvGrpSpPr>
        <p:grpSpPr bwMode="gray">
          <a:xfrm>
            <a:off x="5357364" y="4245854"/>
            <a:ext cx="288000" cy="288000"/>
            <a:chOff x="856677" y="2615810"/>
            <a:chExt cx="288000" cy="288000"/>
          </a:xfrm>
        </p:grpSpPr>
        <p:sp>
          <p:nvSpPr>
            <p:cNvPr id="116" name="椭圆 115">
              <a:extLst>
                <a:ext uri="{FF2B5EF4-FFF2-40B4-BE49-F238E27FC236}">
                  <a16:creationId xmlns:a16="http://schemas.microsoft.com/office/drawing/2014/main" xmlns="" id="{36FF20AE-669C-4593-8F2B-57D7069303F2}"/>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a:extLst>
                <a:ext uri="{FF2B5EF4-FFF2-40B4-BE49-F238E27FC236}">
                  <a16:creationId xmlns:a16="http://schemas.microsoft.com/office/drawing/2014/main" xmlns="" id="{B02706A4-371B-4556-A802-CFD9A772622D}"/>
                </a:ext>
              </a:extLst>
            </p:cNvPr>
            <p:cNvGrpSpPr/>
            <p:nvPr/>
          </p:nvGrpSpPr>
          <p:grpSpPr bwMode="gray">
            <a:xfrm>
              <a:off x="923444" y="2692169"/>
              <a:ext cx="144001" cy="144002"/>
              <a:chOff x="898853" y="2657982"/>
              <a:chExt cx="203649" cy="203652"/>
            </a:xfrm>
          </p:grpSpPr>
          <p:cxnSp>
            <p:nvCxnSpPr>
              <p:cNvPr id="118" name="直接连接符 117">
                <a:extLst>
                  <a:ext uri="{FF2B5EF4-FFF2-40B4-BE49-F238E27FC236}">
                    <a16:creationId xmlns:a16="http://schemas.microsoft.com/office/drawing/2014/main" xmlns="" id="{83F7AE28-1A81-4C4B-A90E-B56DA2CF44EA}"/>
                  </a:ext>
                </a:extLst>
              </p:cNvPr>
              <p:cNvCxnSpPr>
                <a:stCxn id="116" idx="3"/>
                <a:endCxn id="11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9" name="直接连接符 118">
                <a:extLst>
                  <a:ext uri="{FF2B5EF4-FFF2-40B4-BE49-F238E27FC236}">
                    <a16:creationId xmlns:a16="http://schemas.microsoft.com/office/drawing/2014/main" xmlns="" id="{AF18B22E-058C-4DBF-AF33-0ECDA5910B2E}"/>
                  </a:ext>
                </a:extLst>
              </p:cNvPr>
              <p:cNvCxnSpPr>
                <a:stCxn id="116" idx="1"/>
                <a:endCxn id="11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5" name="任意多边形: 形状 84">
            <a:extLst>
              <a:ext uri="{FF2B5EF4-FFF2-40B4-BE49-F238E27FC236}">
                <a16:creationId xmlns:a16="http://schemas.microsoft.com/office/drawing/2014/main" xmlns="" id="{367314D5-DEE8-4E38-92E2-6C26FD6BA625}"/>
              </a:ext>
            </a:extLst>
          </p:cNvPr>
          <p:cNvSpPr/>
          <p:nvPr/>
        </p:nvSpPr>
        <p:spPr bwMode="gray">
          <a:xfrm>
            <a:off x="3651138" y="4701350"/>
            <a:ext cx="4273382" cy="1266064"/>
          </a:xfrm>
          <a:custGeom>
            <a:avLst/>
            <a:gdLst>
              <a:gd name="connsiteX0" fmla="*/ 0 w 4148919"/>
              <a:gd name="connsiteY0" fmla="*/ 573206 h 1555885"/>
              <a:gd name="connsiteX1" fmla="*/ 955343 w 4148919"/>
              <a:gd name="connsiteY1" fmla="*/ 1282890 h 1555885"/>
              <a:gd name="connsiteX2" fmla="*/ 1269242 w 4148919"/>
              <a:gd name="connsiteY2" fmla="*/ 1419367 h 1555885"/>
              <a:gd name="connsiteX3" fmla="*/ 2210937 w 4148919"/>
              <a:gd name="connsiteY3" fmla="*/ 1555845 h 1555885"/>
              <a:gd name="connsiteX4" fmla="*/ 2906973 w 4148919"/>
              <a:gd name="connsiteY4" fmla="*/ 1405719 h 1555885"/>
              <a:gd name="connsiteX5" fmla="*/ 3698543 w 4148919"/>
              <a:gd name="connsiteY5" fmla="*/ 1446663 h 1555885"/>
              <a:gd name="connsiteX6" fmla="*/ 4148919 w 4148919"/>
              <a:gd name="connsiteY6" fmla="*/ 0 h 155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8919" h="1555885">
                <a:moveTo>
                  <a:pt x="0" y="573206"/>
                </a:moveTo>
                <a:cubicBezTo>
                  <a:pt x="371901" y="857534"/>
                  <a:pt x="743803" y="1141863"/>
                  <a:pt x="955343" y="1282890"/>
                </a:cubicBezTo>
                <a:cubicBezTo>
                  <a:pt x="1166883" y="1423917"/>
                  <a:pt x="1059976" y="1373875"/>
                  <a:pt x="1269242" y="1419367"/>
                </a:cubicBezTo>
                <a:cubicBezTo>
                  <a:pt x="1478508" y="1464859"/>
                  <a:pt x="1937982" y="1558120"/>
                  <a:pt x="2210937" y="1555845"/>
                </a:cubicBezTo>
                <a:cubicBezTo>
                  <a:pt x="2483892" y="1553570"/>
                  <a:pt x="2659039" y="1423916"/>
                  <a:pt x="2906973" y="1405719"/>
                </a:cubicBezTo>
                <a:cubicBezTo>
                  <a:pt x="3154907" y="1387522"/>
                  <a:pt x="3491552" y="1680950"/>
                  <a:pt x="3698543" y="1446663"/>
                </a:cubicBezTo>
                <a:cubicBezTo>
                  <a:pt x="3905534" y="1212376"/>
                  <a:pt x="4064758" y="257033"/>
                  <a:pt x="4148919" y="0"/>
                </a:cubicBezTo>
              </a:path>
            </a:pathLst>
          </a:custGeom>
          <a:noFill/>
          <a:ln w="38100">
            <a:solidFill>
              <a:srgbClr val="FCC80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a:extLst>
              <a:ext uri="{FF2B5EF4-FFF2-40B4-BE49-F238E27FC236}">
                <a16:creationId xmlns:a16="http://schemas.microsoft.com/office/drawing/2014/main" xmlns="" id="{D13D20D3-EF60-4724-8778-3C8C3C1EBE13}"/>
              </a:ext>
            </a:extLst>
          </p:cNvPr>
          <p:cNvSpPr txBox="1"/>
          <p:nvPr/>
        </p:nvSpPr>
        <p:spPr bwMode="gray">
          <a:xfrm>
            <a:off x="861569" y="2695655"/>
            <a:ext cx="1988045" cy="801393"/>
          </a:xfrm>
          <a:prstGeom prst="rect">
            <a:avLst/>
          </a:prstGeom>
          <a:noFill/>
        </p:spPr>
        <p:txBody>
          <a:bodyPr wrap="square" rtlCol="0">
            <a:noAutofit/>
          </a:bodyPr>
          <a:lstStyle/>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Fast switching</a:t>
            </a:r>
          </a:p>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Only links and nodes protected</a:t>
            </a:r>
          </a:p>
        </p:txBody>
      </p:sp>
      <p:sp>
        <p:nvSpPr>
          <p:cNvPr id="124" name="文本框 123">
            <a:extLst>
              <a:ext uri="{FF2B5EF4-FFF2-40B4-BE49-F238E27FC236}">
                <a16:creationId xmlns:a16="http://schemas.microsoft.com/office/drawing/2014/main" xmlns="" id="{6BBBD706-1987-417E-9773-C32C62B8D786}"/>
              </a:ext>
            </a:extLst>
          </p:cNvPr>
          <p:cNvSpPr txBox="1"/>
          <p:nvPr/>
        </p:nvSpPr>
        <p:spPr bwMode="gray">
          <a:xfrm>
            <a:off x="861569" y="4592531"/>
            <a:ext cx="2525050" cy="876777"/>
          </a:xfrm>
          <a:prstGeom prst="rect">
            <a:avLst/>
          </a:prstGeom>
          <a:noFill/>
        </p:spPr>
        <p:txBody>
          <a:bodyPr wrap="square" rtlCol="0">
            <a:noAutofit/>
          </a:bodyPr>
          <a:lstStyle/>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Detection-dependent fast switching</a:t>
            </a:r>
          </a:p>
          <a:p>
            <a:pPr marL="285750" indent="-285750"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E2E paths protected</a:t>
            </a:r>
          </a:p>
        </p:txBody>
      </p:sp>
      <p:sp>
        <p:nvSpPr>
          <p:cNvPr id="125" name="文本框 124">
            <a:extLst>
              <a:ext uri="{FF2B5EF4-FFF2-40B4-BE49-F238E27FC236}">
                <a16:creationId xmlns:a16="http://schemas.microsoft.com/office/drawing/2014/main" xmlns="" id="{05F2328E-F64A-435B-9A40-141838C6623F}"/>
              </a:ext>
            </a:extLst>
          </p:cNvPr>
          <p:cNvSpPr txBox="1"/>
          <p:nvPr/>
        </p:nvSpPr>
        <p:spPr bwMode="gray">
          <a:xfrm>
            <a:off x="9196192" y="2211455"/>
            <a:ext cx="1334019"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TI-LFA FRR</a:t>
            </a:r>
          </a:p>
        </p:txBody>
      </p:sp>
      <p:sp>
        <p:nvSpPr>
          <p:cNvPr id="126" name="文本框 125">
            <a:extLst>
              <a:ext uri="{FF2B5EF4-FFF2-40B4-BE49-F238E27FC236}">
                <a16:creationId xmlns:a16="http://schemas.microsoft.com/office/drawing/2014/main" xmlns="" id="{F2418BB1-13E7-428D-AEC0-C62DA4B8EDFA}"/>
              </a:ext>
            </a:extLst>
          </p:cNvPr>
          <p:cNvSpPr txBox="1"/>
          <p:nvPr/>
        </p:nvSpPr>
        <p:spPr bwMode="gray">
          <a:xfrm>
            <a:off x="9196192" y="4941941"/>
            <a:ext cx="1370888" cy="338554"/>
          </a:xfrm>
          <a:prstGeom prst="rect">
            <a:avLst/>
          </a:prstGeom>
          <a:solidFill>
            <a:srgbClr val="56C4D2"/>
          </a:solidFill>
        </p:spPr>
        <p:txBody>
          <a:bodyPr wrap="square" rtlCol="0">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Hot Standby</a:t>
            </a:r>
          </a:p>
        </p:txBody>
      </p:sp>
      <p:sp>
        <p:nvSpPr>
          <p:cNvPr id="127" name="文本框 126">
            <a:extLst>
              <a:ext uri="{FF2B5EF4-FFF2-40B4-BE49-F238E27FC236}">
                <a16:creationId xmlns:a16="http://schemas.microsoft.com/office/drawing/2014/main" xmlns="" id="{123568DC-75A9-47FF-95E4-4D46F660D938}"/>
              </a:ext>
            </a:extLst>
          </p:cNvPr>
          <p:cNvSpPr txBox="1"/>
          <p:nvPr/>
        </p:nvSpPr>
        <p:spPr bwMode="gray">
          <a:xfrm>
            <a:off x="9196192" y="2730331"/>
            <a:ext cx="1334020" cy="338554"/>
          </a:xfrm>
          <a:prstGeom prst="rect">
            <a:avLst/>
          </a:prstGeom>
          <a:solidFill>
            <a:srgbClr val="56C4D2"/>
          </a:solidFill>
        </p:spPr>
        <p:txBody>
          <a:bodyPr wrap="square" rtlCol="0">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err="1">
                <a:latin typeface="Huawei Sans" panose="020C0503030203020204" pitchFamily="34" charset="0"/>
              </a:rPr>
              <a:t>Anycast</a:t>
            </a:r>
            <a:r>
              <a:rPr lang="en-US" dirty="0">
                <a:latin typeface="Huawei Sans" panose="020C0503030203020204" pitchFamily="34" charset="0"/>
              </a:rPr>
              <a:t> FRR</a:t>
            </a:r>
          </a:p>
        </p:txBody>
      </p:sp>
      <p:sp>
        <p:nvSpPr>
          <p:cNvPr id="58" name="燕尾形 57">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59" name="五边形 58">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61" name="燕尾形 60">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62"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63" name="燕尾形 62">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a:extLst>
              <a:ext uri="{FF2B5EF4-FFF2-40B4-BE49-F238E27FC236}">
                <a16:creationId xmlns:a16="http://schemas.microsoft.com/office/drawing/2014/main" xmlns="" id="{FC87B4E7-FD46-4C0F-AE39-9A510DA7DA7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3256112"/>
            <a:ext cx="468318" cy="383051"/>
          </a:xfrm>
          <a:prstGeom prst="rect">
            <a:avLst/>
          </a:prstGeom>
        </p:spPr>
      </p:pic>
      <p:pic>
        <p:nvPicPr>
          <p:cNvPr id="105" name="图片 104">
            <a:extLst>
              <a:ext uri="{FF2B5EF4-FFF2-40B4-BE49-F238E27FC236}">
                <a16:creationId xmlns:a16="http://schemas.microsoft.com/office/drawing/2014/main" xmlns="" id="{A04628CB-34DA-448F-9C64-841ECD5A16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5644" y="4919908"/>
            <a:ext cx="468318" cy="383051"/>
          </a:xfrm>
          <a:prstGeom prst="rect">
            <a:avLst/>
          </a:prstGeom>
        </p:spPr>
      </p:pic>
      <p:pic>
        <p:nvPicPr>
          <p:cNvPr id="107" name="图片 106">
            <a:extLst>
              <a:ext uri="{FF2B5EF4-FFF2-40B4-BE49-F238E27FC236}">
                <a16:creationId xmlns:a16="http://schemas.microsoft.com/office/drawing/2014/main" xmlns="" id="{4A7A21B2-6E96-480E-8AAD-20A8C26D94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5645340"/>
            <a:ext cx="468318" cy="383051"/>
          </a:xfrm>
          <a:prstGeom prst="rect">
            <a:avLst/>
          </a:prstGeom>
        </p:spPr>
      </p:pic>
      <p:pic>
        <p:nvPicPr>
          <p:cNvPr id="109" name="图片 108">
            <a:extLst>
              <a:ext uri="{FF2B5EF4-FFF2-40B4-BE49-F238E27FC236}">
                <a16:creationId xmlns:a16="http://schemas.microsoft.com/office/drawing/2014/main" xmlns="" id="{9DF91AB4-34DC-439B-ACDA-7C5EEF627DF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7967" y="5645340"/>
            <a:ext cx="468318" cy="383051"/>
          </a:xfrm>
          <a:prstGeom prst="rect">
            <a:avLst/>
          </a:prstGeom>
        </p:spPr>
      </p:pic>
      <p:pic>
        <p:nvPicPr>
          <p:cNvPr id="106" name="图片 105">
            <a:extLst>
              <a:ext uri="{FF2B5EF4-FFF2-40B4-BE49-F238E27FC236}">
                <a16:creationId xmlns:a16="http://schemas.microsoft.com/office/drawing/2014/main" xmlns="" id="{A05CEC90-8C03-4E15-A23B-C9B89FB0F9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4221771"/>
            <a:ext cx="468318" cy="383051"/>
          </a:xfrm>
          <a:prstGeom prst="rect">
            <a:avLst/>
          </a:prstGeom>
        </p:spPr>
      </p:pic>
      <p:pic>
        <p:nvPicPr>
          <p:cNvPr id="19" name="图片 18">
            <a:extLst>
              <a:ext uri="{FF2B5EF4-FFF2-40B4-BE49-F238E27FC236}">
                <a16:creationId xmlns:a16="http://schemas.microsoft.com/office/drawing/2014/main" xmlns="" id="{4ACD5F49-5858-4962-AAE6-FFF1CACB27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73893" y="1832543"/>
            <a:ext cx="468318" cy="383051"/>
          </a:xfrm>
          <a:prstGeom prst="rect">
            <a:avLst/>
          </a:prstGeom>
        </p:spPr>
      </p:pic>
    </p:spTree>
    <p:extLst>
      <p:ext uri="{BB962C8B-B14F-4D97-AF65-F5344CB8AC3E}">
        <p14:creationId xmlns:p14="http://schemas.microsoft.com/office/powerpoint/2010/main" val="1137654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1A8356-EED7-4C44-A754-92C41880D7C2}"/>
              </a:ext>
            </a:extLst>
          </p:cNvPr>
          <p:cNvSpPr>
            <a:spLocks noGrp="1"/>
          </p:cNvSpPr>
          <p:nvPr>
            <p:ph type="title"/>
          </p:nvPr>
        </p:nvSpPr>
        <p:spPr bwMode="gray"/>
        <p:txBody>
          <a:bodyPr/>
          <a:lstStyle/>
          <a:p>
            <a:r>
              <a:rPr lang="en-US" smtClean="0"/>
              <a:t>TI-LFA FRR</a:t>
            </a:r>
            <a:endParaRPr lang="en-US" dirty="0"/>
          </a:p>
        </p:txBody>
      </p:sp>
      <p:sp>
        <p:nvSpPr>
          <p:cNvPr id="3" name="文本占位符 2">
            <a:extLst>
              <a:ext uri="{FF2B5EF4-FFF2-40B4-BE49-F238E27FC236}">
                <a16:creationId xmlns:a16="http://schemas.microsoft.com/office/drawing/2014/main" xmlns="" id="{BBEC8B02-2091-4F0D-99D8-5098524F7CA0}"/>
              </a:ext>
            </a:extLst>
          </p:cNvPr>
          <p:cNvSpPr>
            <a:spLocks noGrp="1"/>
          </p:cNvSpPr>
          <p:nvPr>
            <p:ph type="body" sz="quarter" idx="10"/>
          </p:nvPr>
        </p:nvSpPr>
        <p:spPr bwMode="gray"/>
        <p:txBody>
          <a:bodyPr/>
          <a:lstStyle/>
          <a:p>
            <a:r>
              <a:rPr lang="en-US" sz="1600" dirty="0" smtClean="0">
                <a:sym typeface="Huawei Sans" panose="020C0503030203020204" pitchFamily="34" charset="0"/>
              </a:rPr>
              <a:t>Topology-independent loop-free alternate (TI-LFA) FRR provides link and node protection for SR tunnels. If a link or node fails, traffic is rapidly switched to the backup path.</a:t>
            </a:r>
            <a:endParaRPr lang="en-US" sz="1600" dirty="0">
              <a:sym typeface="Huawei Sans" panose="020C0503030203020204" pitchFamily="34" charset="0"/>
            </a:endParaRPr>
          </a:p>
        </p:txBody>
      </p:sp>
      <p:sp>
        <p:nvSpPr>
          <p:cNvPr id="4" name="文本框 3">
            <a:extLst>
              <a:ext uri="{FF2B5EF4-FFF2-40B4-BE49-F238E27FC236}">
                <a16:creationId xmlns:a16="http://schemas.microsoft.com/office/drawing/2014/main" xmlns="" id="{97CA7C79-4DEE-4A03-AA29-8EBAED4A91B9}"/>
              </a:ext>
            </a:extLst>
          </p:cNvPr>
          <p:cNvSpPr txBox="1"/>
          <p:nvPr/>
        </p:nvSpPr>
        <p:spPr bwMode="gray">
          <a:xfrm>
            <a:off x="1510770" y="2095597"/>
            <a:ext cx="3877671" cy="297155"/>
          </a:xfrm>
          <a:prstGeom prst="rect">
            <a:avLst/>
          </a:prstGeom>
          <a:solidFill>
            <a:srgbClr val="30B5C5"/>
          </a:solidFill>
        </p:spPr>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Limitations of the Traditional LFA Algorithm</a:t>
            </a:r>
          </a:p>
        </p:txBody>
      </p:sp>
      <p:cxnSp>
        <p:nvCxnSpPr>
          <p:cNvPr id="5" name="直接连接符 4">
            <a:extLst>
              <a:ext uri="{FF2B5EF4-FFF2-40B4-BE49-F238E27FC236}">
                <a16:creationId xmlns:a16="http://schemas.microsoft.com/office/drawing/2014/main" xmlns="" id="{C6448F96-29CD-4D38-9D6A-464F1936D77D}"/>
              </a:ext>
            </a:extLst>
          </p:cNvPr>
          <p:cNvCxnSpPr>
            <a:cxnSpLocks/>
            <a:stCxn id="15" idx="0"/>
            <a:endCxn id="14" idx="2"/>
          </p:cNvCxnSpPr>
          <p:nvPr/>
        </p:nvCxnSpPr>
        <p:spPr bwMode="gray">
          <a:xfrm flipV="1">
            <a:off x="4781931" y="4355748"/>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F1453B9-8F8B-461E-A3E2-EF0143C6A1D9}"/>
              </a:ext>
            </a:extLst>
          </p:cNvPr>
          <p:cNvCxnSpPr>
            <a:cxnSpLocks/>
          </p:cNvCxnSpPr>
          <p:nvPr/>
        </p:nvCxnSpPr>
        <p:spPr bwMode="gray">
          <a:xfrm flipH="1">
            <a:off x="1666145" y="4169670"/>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63C646C7-0043-4FAC-9DAC-C75CE10ECFDC}"/>
              </a:ext>
            </a:extLst>
          </p:cNvPr>
          <p:cNvCxnSpPr>
            <a:cxnSpLocks/>
          </p:cNvCxnSpPr>
          <p:nvPr/>
        </p:nvCxnSpPr>
        <p:spPr bwMode="gray">
          <a:xfrm flipH="1">
            <a:off x="1666145" y="5637202"/>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CDDB54B-9289-42C6-BDFB-9FF65FB648BA}"/>
              </a:ext>
            </a:extLst>
          </p:cNvPr>
          <p:cNvCxnSpPr>
            <a:cxnSpLocks/>
          </p:cNvCxnSpPr>
          <p:nvPr/>
        </p:nvCxnSpPr>
        <p:spPr bwMode="gray">
          <a:xfrm flipV="1">
            <a:off x="3208059" y="4169671"/>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72DA8AC5-2ADF-4FBA-8FC5-A149F30EE31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3972697"/>
            <a:ext cx="468318" cy="383051"/>
          </a:xfrm>
          <a:prstGeom prst="rect">
            <a:avLst/>
          </a:prstGeom>
        </p:spPr>
      </p:pic>
      <p:pic>
        <p:nvPicPr>
          <p:cNvPr id="11" name="图片 10">
            <a:extLst>
              <a:ext uri="{FF2B5EF4-FFF2-40B4-BE49-F238E27FC236}">
                <a16:creationId xmlns:a16="http://schemas.microsoft.com/office/drawing/2014/main" xmlns="" id="{CAA2718A-559D-4651-9B84-393656F2C4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5396266"/>
            <a:ext cx="468318" cy="383051"/>
          </a:xfrm>
          <a:prstGeom prst="rect">
            <a:avLst/>
          </a:prstGeom>
        </p:spPr>
      </p:pic>
      <p:pic>
        <p:nvPicPr>
          <p:cNvPr id="14" name="图片 13">
            <a:extLst>
              <a:ext uri="{FF2B5EF4-FFF2-40B4-BE49-F238E27FC236}">
                <a16:creationId xmlns:a16="http://schemas.microsoft.com/office/drawing/2014/main" xmlns="" id="{016DAA7A-DC17-4B35-88C8-6B80492C66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3972697"/>
            <a:ext cx="468318" cy="383051"/>
          </a:xfrm>
          <a:prstGeom prst="rect">
            <a:avLst/>
          </a:prstGeom>
        </p:spPr>
      </p:pic>
      <p:pic>
        <p:nvPicPr>
          <p:cNvPr id="15" name="图片 14">
            <a:extLst>
              <a:ext uri="{FF2B5EF4-FFF2-40B4-BE49-F238E27FC236}">
                <a16:creationId xmlns:a16="http://schemas.microsoft.com/office/drawing/2014/main" xmlns="" id="{686E799A-7157-4A29-A056-A9F397CEAFA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5396266"/>
            <a:ext cx="468318" cy="383051"/>
          </a:xfrm>
          <a:prstGeom prst="rect">
            <a:avLst/>
          </a:prstGeom>
        </p:spPr>
      </p:pic>
      <p:sp>
        <p:nvSpPr>
          <p:cNvPr id="16" name="文本框 15">
            <a:extLst>
              <a:ext uri="{FF2B5EF4-FFF2-40B4-BE49-F238E27FC236}">
                <a16:creationId xmlns:a16="http://schemas.microsoft.com/office/drawing/2014/main" xmlns="" id="{DCE57DDE-44CD-4B26-A1CC-01C021E80F6D}"/>
              </a:ext>
            </a:extLst>
          </p:cNvPr>
          <p:cNvSpPr txBox="1"/>
          <p:nvPr/>
        </p:nvSpPr>
        <p:spPr bwMode="gray">
          <a:xfrm>
            <a:off x="2997194" y="359457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3" name="文本框 22">
            <a:extLst>
              <a:ext uri="{FF2B5EF4-FFF2-40B4-BE49-F238E27FC236}">
                <a16:creationId xmlns:a16="http://schemas.microsoft.com/office/drawing/2014/main" xmlns="" id="{F94B9444-5E3D-41EC-8A5B-CC8E7F910F56}"/>
              </a:ext>
            </a:extLst>
          </p:cNvPr>
          <p:cNvSpPr txBox="1"/>
          <p:nvPr/>
        </p:nvSpPr>
        <p:spPr bwMode="gray">
          <a:xfrm>
            <a:off x="4552462" y="359457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4" name="文本框 23">
            <a:extLst>
              <a:ext uri="{FF2B5EF4-FFF2-40B4-BE49-F238E27FC236}">
                <a16:creationId xmlns:a16="http://schemas.microsoft.com/office/drawing/2014/main" xmlns="" id="{1D4014A0-0E2B-473F-9150-59DC9E860C3F}"/>
              </a:ext>
            </a:extLst>
          </p:cNvPr>
          <p:cNvSpPr txBox="1"/>
          <p:nvPr/>
        </p:nvSpPr>
        <p:spPr bwMode="gray">
          <a:xfrm>
            <a:off x="2997194" y="581888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a:extLst>
              <a:ext uri="{FF2B5EF4-FFF2-40B4-BE49-F238E27FC236}">
                <a16:creationId xmlns:a16="http://schemas.microsoft.com/office/drawing/2014/main" xmlns="" id="{9D2E4459-2D28-40D4-896A-B1F49C9FFFCA}"/>
              </a:ext>
            </a:extLst>
          </p:cNvPr>
          <p:cNvSpPr txBox="1"/>
          <p:nvPr/>
        </p:nvSpPr>
        <p:spPr bwMode="gray">
          <a:xfrm>
            <a:off x="4552462" y="581888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6" name="文本框 25">
            <a:extLst>
              <a:ext uri="{FF2B5EF4-FFF2-40B4-BE49-F238E27FC236}">
                <a16:creationId xmlns:a16="http://schemas.microsoft.com/office/drawing/2014/main" xmlns="" id="{C8CF6050-EA53-4A22-8864-8BA84D03ACB6}"/>
              </a:ext>
            </a:extLst>
          </p:cNvPr>
          <p:cNvSpPr txBox="1"/>
          <p:nvPr/>
        </p:nvSpPr>
        <p:spPr bwMode="gray">
          <a:xfrm>
            <a:off x="1269337" y="3503987"/>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27" name="文本框 26">
            <a:extLst>
              <a:ext uri="{FF2B5EF4-FFF2-40B4-BE49-F238E27FC236}">
                <a16:creationId xmlns:a16="http://schemas.microsoft.com/office/drawing/2014/main" xmlns="" id="{C26DAD33-87A8-40F5-8A9B-821674D72ADF}"/>
              </a:ext>
            </a:extLst>
          </p:cNvPr>
          <p:cNvSpPr txBox="1"/>
          <p:nvPr/>
        </p:nvSpPr>
        <p:spPr bwMode="gray">
          <a:xfrm>
            <a:off x="1196306" y="5014081"/>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28" name="文本框 27">
            <a:extLst>
              <a:ext uri="{FF2B5EF4-FFF2-40B4-BE49-F238E27FC236}">
                <a16:creationId xmlns:a16="http://schemas.microsoft.com/office/drawing/2014/main" xmlns="" id="{75ED7C2F-C41B-4211-98A5-52FA7ED1419A}"/>
              </a:ext>
            </a:extLst>
          </p:cNvPr>
          <p:cNvSpPr txBox="1"/>
          <p:nvPr/>
        </p:nvSpPr>
        <p:spPr bwMode="gray">
          <a:xfrm>
            <a:off x="3544841" y="3842541"/>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29" name="文本框 28">
            <a:extLst>
              <a:ext uri="{FF2B5EF4-FFF2-40B4-BE49-F238E27FC236}">
                <a16:creationId xmlns:a16="http://schemas.microsoft.com/office/drawing/2014/main" xmlns="" id="{441EA7B2-D2C7-4915-837D-3386181E4358}"/>
              </a:ext>
            </a:extLst>
          </p:cNvPr>
          <p:cNvSpPr txBox="1"/>
          <p:nvPr/>
        </p:nvSpPr>
        <p:spPr bwMode="gray">
          <a:xfrm>
            <a:off x="3544841" y="5707969"/>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0" name="文本框 29">
            <a:extLst>
              <a:ext uri="{FF2B5EF4-FFF2-40B4-BE49-F238E27FC236}">
                <a16:creationId xmlns:a16="http://schemas.microsoft.com/office/drawing/2014/main" xmlns="" id="{64C8936B-EA46-483E-B534-D893F1D801C0}"/>
              </a:ext>
            </a:extLst>
          </p:cNvPr>
          <p:cNvSpPr txBox="1"/>
          <p:nvPr/>
        </p:nvSpPr>
        <p:spPr bwMode="gray">
          <a:xfrm>
            <a:off x="2359944" y="4820151"/>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31" name="文本框 30">
            <a:extLst>
              <a:ext uri="{FF2B5EF4-FFF2-40B4-BE49-F238E27FC236}">
                <a16:creationId xmlns:a16="http://schemas.microsoft.com/office/drawing/2014/main" xmlns="" id="{86624553-21CC-42C2-AEA1-52F75ABF0028}"/>
              </a:ext>
            </a:extLst>
          </p:cNvPr>
          <p:cNvSpPr txBox="1"/>
          <p:nvPr/>
        </p:nvSpPr>
        <p:spPr bwMode="gray">
          <a:xfrm>
            <a:off x="3820174" y="4820150"/>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32" name="任意多边形: 形状 31">
            <a:extLst>
              <a:ext uri="{FF2B5EF4-FFF2-40B4-BE49-F238E27FC236}">
                <a16:creationId xmlns:a16="http://schemas.microsoft.com/office/drawing/2014/main" xmlns="" id="{748775F2-DC09-4424-9238-057D665FECD4}"/>
              </a:ext>
            </a:extLst>
          </p:cNvPr>
          <p:cNvSpPr/>
          <p:nvPr/>
        </p:nvSpPr>
        <p:spPr bwMode="gray">
          <a:xfrm>
            <a:off x="1936350" y="4252292"/>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a:extLst>
              <a:ext uri="{FF2B5EF4-FFF2-40B4-BE49-F238E27FC236}">
                <a16:creationId xmlns:a16="http://schemas.microsoft.com/office/drawing/2014/main" xmlns="" id="{214A4B96-6456-45CC-9FE8-51FC985CCC17}"/>
              </a:ext>
            </a:extLst>
          </p:cNvPr>
          <p:cNvGrpSpPr/>
          <p:nvPr/>
        </p:nvGrpSpPr>
        <p:grpSpPr bwMode="gray">
          <a:xfrm>
            <a:off x="3087727" y="4454001"/>
            <a:ext cx="288000" cy="288000"/>
            <a:chOff x="856677" y="2615810"/>
            <a:chExt cx="288000" cy="288000"/>
          </a:xfrm>
        </p:grpSpPr>
        <p:sp>
          <p:nvSpPr>
            <p:cNvPr id="18" name="椭圆 17">
              <a:extLst>
                <a:ext uri="{FF2B5EF4-FFF2-40B4-BE49-F238E27FC236}">
                  <a16:creationId xmlns:a16="http://schemas.microsoft.com/office/drawing/2014/main" xmlns="" id="{94A4A3B3-B6CE-416D-8369-7ABBD659C8E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a:extLst>
                <a:ext uri="{FF2B5EF4-FFF2-40B4-BE49-F238E27FC236}">
                  <a16:creationId xmlns:a16="http://schemas.microsoft.com/office/drawing/2014/main" xmlns="" id="{04F3BEE7-E248-40FF-B7A7-95D1D4CB0295}"/>
                </a:ext>
              </a:extLst>
            </p:cNvPr>
            <p:cNvGrpSpPr/>
            <p:nvPr/>
          </p:nvGrpSpPr>
          <p:grpSpPr bwMode="gray">
            <a:xfrm>
              <a:off x="923444" y="2692175"/>
              <a:ext cx="144003" cy="144001"/>
              <a:chOff x="898850" y="2657984"/>
              <a:chExt cx="203651" cy="203650"/>
            </a:xfrm>
          </p:grpSpPr>
          <p:cxnSp>
            <p:nvCxnSpPr>
              <p:cNvPr id="20" name="直接连接符 19">
                <a:extLst>
                  <a:ext uri="{FF2B5EF4-FFF2-40B4-BE49-F238E27FC236}">
                    <a16:creationId xmlns:a16="http://schemas.microsoft.com/office/drawing/2014/main" xmlns="" id="{B0F5E282-C1BC-4776-82C7-4B0E8592F850}"/>
                  </a:ext>
                </a:extLst>
              </p:cNvPr>
              <p:cNvCxnSpPr>
                <a:stCxn id="18" idx="3"/>
                <a:endCxn id="1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1" name="直接连接符 20">
                <a:extLst>
                  <a:ext uri="{FF2B5EF4-FFF2-40B4-BE49-F238E27FC236}">
                    <a16:creationId xmlns:a16="http://schemas.microsoft.com/office/drawing/2014/main" xmlns="" id="{9800E42D-C985-4230-9F5E-5F976CFD1D78}"/>
                  </a:ext>
                </a:extLst>
              </p:cNvPr>
              <p:cNvCxnSpPr>
                <a:stCxn id="18" idx="1"/>
                <a:endCxn id="1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4" name="直接连接符 33">
            <a:extLst>
              <a:ext uri="{FF2B5EF4-FFF2-40B4-BE49-F238E27FC236}">
                <a16:creationId xmlns:a16="http://schemas.microsoft.com/office/drawing/2014/main" xmlns="" id="{C0A6AD6A-8741-4508-BA91-AF9DAABA59A4}"/>
              </a:ext>
            </a:extLst>
          </p:cNvPr>
          <p:cNvCxnSpPr/>
          <p:nvPr/>
        </p:nvCxnSpPr>
        <p:spPr bwMode="gray">
          <a:xfrm flipH="1">
            <a:off x="3588337" y="4314804"/>
            <a:ext cx="705494"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5" name="文本框 34">
            <a:extLst>
              <a:ext uri="{FF2B5EF4-FFF2-40B4-BE49-F238E27FC236}">
                <a16:creationId xmlns:a16="http://schemas.microsoft.com/office/drawing/2014/main" xmlns="" id="{55CAB5FD-C538-4554-A0E8-171AA2FC353A}"/>
              </a:ext>
            </a:extLst>
          </p:cNvPr>
          <p:cNvSpPr txBox="1"/>
          <p:nvPr/>
        </p:nvSpPr>
        <p:spPr bwMode="gray">
          <a:xfrm>
            <a:off x="854578" y="2439660"/>
            <a:ext cx="5198674" cy="813448"/>
          </a:xfrm>
          <a:prstGeom prst="rect">
            <a:avLst/>
          </a:prstGeom>
          <a:noFill/>
        </p:spPr>
        <p:txBody>
          <a:bodyPr wrap="square" rtlCol="0">
            <a:noAutofit/>
          </a:bodyPr>
          <a:lstStyle/>
          <a:p>
            <a:pPr marL="285750" indent="-285750" fontAlgn="ctr">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traditional LFA algorithm has topological limitations. As shown in the figure, SIP traffic is forwarded to the DIP through R1. If the R1-R3 link fails, R1 forwards the traffic to R2. However, no backup path can be formed before R2 detects the failure.</a:t>
            </a:r>
          </a:p>
        </p:txBody>
      </p:sp>
      <p:sp>
        <p:nvSpPr>
          <p:cNvPr id="36" name="文本框 35">
            <a:extLst>
              <a:ext uri="{FF2B5EF4-FFF2-40B4-BE49-F238E27FC236}">
                <a16:creationId xmlns:a16="http://schemas.microsoft.com/office/drawing/2014/main" xmlns="" id="{B93815A0-6A26-44EF-8856-670FB67D2794}"/>
              </a:ext>
            </a:extLst>
          </p:cNvPr>
          <p:cNvSpPr txBox="1"/>
          <p:nvPr/>
        </p:nvSpPr>
        <p:spPr bwMode="gray">
          <a:xfrm>
            <a:off x="7886375" y="2095597"/>
            <a:ext cx="2629992" cy="297155"/>
          </a:xfrm>
          <a:prstGeom prst="rect">
            <a:avLst/>
          </a:prstGeom>
          <a:solidFill>
            <a:srgbClr val="30B5C5"/>
          </a:solidFill>
        </p:spPr>
        <p:txBody>
          <a:bodyPr wrap="square" rtlCol="0" anchor="ctr">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algn="ctr" fontAlgn="ctr"/>
            <a:r>
              <a:rPr lang="en-US" sz="1400" dirty="0">
                <a:latin typeface="Huawei Sans" panose="020C0503030203020204" pitchFamily="34" charset="0"/>
              </a:rPr>
              <a:t>TI-LFA Algorithm</a:t>
            </a:r>
          </a:p>
        </p:txBody>
      </p:sp>
      <p:cxnSp>
        <p:nvCxnSpPr>
          <p:cNvPr id="37" name="直接连接符 36">
            <a:extLst>
              <a:ext uri="{FF2B5EF4-FFF2-40B4-BE49-F238E27FC236}">
                <a16:creationId xmlns:a16="http://schemas.microsoft.com/office/drawing/2014/main" xmlns="" id="{13279E3B-9BAE-41CC-ABE7-AF449335F0D1}"/>
              </a:ext>
            </a:extLst>
          </p:cNvPr>
          <p:cNvCxnSpPr>
            <a:cxnSpLocks/>
            <a:stCxn id="46" idx="0"/>
            <a:endCxn id="45" idx="2"/>
          </p:cNvCxnSpPr>
          <p:nvPr/>
        </p:nvCxnSpPr>
        <p:spPr bwMode="gray">
          <a:xfrm flipV="1">
            <a:off x="10282208" y="4535268"/>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F3E4D254-E3DF-4BD9-8EAF-578B8645175D}"/>
              </a:ext>
            </a:extLst>
          </p:cNvPr>
          <p:cNvCxnSpPr>
            <a:cxnSpLocks/>
          </p:cNvCxnSpPr>
          <p:nvPr/>
        </p:nvCxnSpPr>
        <p:spPr bwMode="gray">
          <a:xfrm flipH="1">
            <a:off x="7166422" y="4349190"/>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7E3D8E75-14E9-4B08-9D82-8F428B4674E5}"/>
              </a:ext>
            </a:extLst>
          </p:cNvPr>
          <p:cNvCxnSpPr>
            <a:cxnSpLocks/>
          </p:cNvCxnSpPr>
          <p:nvPr/>
        </p:nvCxnSpPr>
        <p:spPr bwMode="gray">
          <a:xfrm flipH="1">
            <a:off x="7166422" y="5816722"/>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7A65D2BF-721A-4F97-9481-98618C0E56B5}"/>
              </a:ext>
            </a:extLst>
          </p:cNvPr>
          <p:cNvCxnSpPr>
            <a:cxnSpLocks/>
          </p:cNvCxnSpPr>
          <p:nvPr/>
        </p:nvCxnSpPr>
        <p:spPr bwMode="gray">
          <a:xfrm flipV="1">
            <a:off x="8708336" y="4349191"/>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a:extLst>
              <a:ext uri="{FF2B5EF4-FFF2-40B4-BE49-F238E27FC236}">
                <a16:creationId xmlns:a16="http://schemas.microsoft.com/office/drawing/2014/main" xmlns="" id="{0B424C81-8D39-48A9-A49E-A107FB82DF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4152217"/>
            <a:ext cx="468318" cy="383051"/>
          </a:xfrm>
          <a:prstGeom prst="rect">
            <a:avLst/>
          </a:prstGeom>
        </p:spPr>
      </p:pic>
      <p:pic>
        <p:nvPicPr>
          <p:cNvPr id="42" name="图片 41">
            <a:extLst>
              <a:ext uri="{FF2B5EF4-FFF2-40B4-BE49-F238E27FC236}">
                <a16:creationId xmlns:a16="http://schemas.microsoft.com/office/drawing/2014/main" xmlns="" id="{9AC7FAD0-D7FF-41F3-8F0F-B011BAC85C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5575786"/>
            <a:ext cx="468318" cy="383051"/>
          </a:xfrm>
          <a:prstGeom prst="rect">
            <a:avLst/>
          </a:prstGeom>
        </p:spPr>
      </p:pic>
      <p:sp>
        <p:nvSpPr>
          <p:cNvPr id="47" name="文本框 46">
            <a:extLst>
              <a:ext uri="{FF2B5EF4-FFF2-40B4-BE49-F238E27FC236}">
                <a16:creationId xmlns:a16="http://schemas.microsoft.com/office/drawing/2014/main" xmlns="" id="{96F4E65A-F69A-4777-B0FC-7E3C91539460}"/>
              </a:ext>
            </a:extLst>
          </p:cNvPr>
          <p:cNvSpPr txBox="1"/>
          <p:nvPr/>
        </p:nvSpPr>
        <p:spPr bwMode="gray">
          <a:xfrm>
            <a:off x="8519523" y="3874815"/>
            <a:ext cx="40588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8" name="文本框 47">
            <a:extLst>
              <a:ext uri="{FF2B5EF4-FFF2-40B4-BE49-F238E27FC236}">
                <a16:creationId xmlns:a16="http://schemas.microsoft.com/office/drawing/2014/main" xmlns="" id="{FB246E07-3A90-4000-82FF-0B81987C5599}"/>
              </a:ext>
            </a:extLst>
          </p:cNvPr>
          <p:cNvSpPr txBox="1"/>
          <p:nvPr/>
        </p:nvSpPr>
        <p:spPr bwMode="gray">
          <a:xfrm>
            <a:off x="10074791" y="387481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9" name="文本框 48">
            <a:extLst>
              <a:ext uri="{FF2B5EF4-FFF2-40B4-BE49-F238E27FC236}">
                <a16:creationId xmlns:a16="http://schemas.microsoft.com/office/drawing/2014/main" xmlns="" id="{C929E8D8-05D4-42F0-8620-76BD7F36F25B}"/>
              </a:ext>
            </a:extLst>
          </p:cNvPr>
          <p:cNvSpPr txBox="1"/>
          <p:nvPr/>
        </p:nvSpPr>
        <p:spPr bwMode="gray">
          <a:xfrm>
            <a:off x="8513311" y="5917851"/>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0" name="文本框 49">
            <a:extLst>
              <a:ext uri="{FF2B5EF4-FFF2-40B4-BE49-F238E27FC236}">
                <a16:creationId xmlns:a16="http://schemas.microsoft.com/office/drawing/2014/main" xmlns="" id="{5F06953D-D387-4C94-9D26-762BEA4AB89E}"/>
              </a:ext>
            </a:extLst>
          </p:cNvPr>
          <p:cNvSpPr txBox="1"/>
          <p:nvPr/>
        </p:nvSpPr>
        <p:spPr bwMode="gray">
          <a:xfrm>
            <a:off x="10068579" y="5917851"/>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1" name="文本框 50">
            <a:extLst>
              <a:ext uri="{FF2B5EF4-FFF2-40B4-BE49-F238E27FC236}">
                <a16:creationId xmlns:a16="http://schemas.microsoft.com/office/drawing/2014/main" xmlns="" id="{82629F19-2295-4270-80B9-77E6FBA0D4F4}"/>
              </a:ext>
            </a:extLst>
          </p:cNvPr>
          <p:cNvSpPr txBox="1"/>
          <p:nvPr/>
        </p:nvSpPr>
        <p:spPr bwMode="gray">
          <a:xfrm>
            <a:off x="6313387" y="3873214"/>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52" name="文本框 51">
            <a:extLst>
              <a:ext uri="{FF2B5EF4-FFF2-40B4-BE49-F238E27FC236}">
                <a16:creationId xmlns:a16="http://schemas.microsoft.com/office/drawing/2014/main" xmlns="" id="{7EE6ACC3-3F13-4509-8F34-270A195CE4B5}"/>
              </a:ext>
            </a:extLst>
          </p:cNvPr>
          <p:cNvSpPr txBox="1"/>
          <p:nvPr/>
        </p:nvSpPr>
        <p:spPr bwMode="gray">
          <a:xfrm>
            <a:off x="6342398" y="5307448"/>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53" name="文本框 52">
            <a:extLst>
              <a:ext uri="{FF2B5EF4-FFF2-40B4-BE49-F238E27FC236}">
                <a16:creationId xmlns:a16="http://schemas.microsoft.com/office/drawing/2014/main" xmlns="" id="{677E20E2-783F-4CD2-BA83-BC8AE6BEF031}"/>
              </a:ext>
            </a:extLst>
          </p:cNvPr>
          <p:cNvSpPr txBox="1"/>
          <p:nvPr/>
        </p:nvSpPr>
        <p:spPr bwMode="gray">
          <a:xfrm>
            <a:off x="9045118" y="4022061"/>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4" name="文本框 53">
            <a:extLst>
              <a:ext uri="{FF2B5EF4-FFF2-40B4-BE49-F238E27FC236}">
                <a16:creationId xmlns:a16="http://schemas.microsoft.com/office/drawing/2014/main" xmlns="" id="{B93E54F5-E408-4BEA-8919-366CB754451D}"/>
              </a:ext>
            </a:extLst>
          </p:cNvPr>
          <p:cNvSpPr txBox="1"/>
          <p:nvPr/>
        </p:nvSpPr>
        <p:spPr bwMode="gray">
          <a:xfrm>
            <a:off x="9045118" y="5887489"/>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5" name="文本框 54">
            <a:extLst>
              <a:ext uri="{FF2B5EF4-FFF2-40B4-BE49-F238E27FC236}">
                <a16:creationId xmlns:a16="http://schemas.microsoft.com/office/drawing/2014/main" xmlns="" id="{BFD421A9-57DA-449F-88AF-861EC198912B}"/>
              </a:ext>
            </a:extLst>
          </p:cNvPr>
          <p:cNvSpPr txBox="1"/>
          <p:nvPr/>
        </p:nvSpPr>
        <p:spPr bwMode="gray">
          <a:xfrm>
            <a:off x="7749964" y="4818571"/>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56" name="文本框 55">
            <a:extLst>
              <a:ext uri="{FF2B5EF4-FFF2-40B4-BE49-F238E27FC236}">
                <a16:creationId xmlns:a16="http://schemas.microsoft.com/office/drawing/2014/main" xmlns="" id="{025AEA89-D16F-406A-856A-7B5EECA81B67}"/>
              </a:ext>
            </a:extLst>
          </p:cNvPr>
          <p:cNvSpPr txBox="1"/>
          <p:nvPr/>
        </p:nvSpPr>
        <p:spPr bwMode="gray">
          <a:xfrm>
            <a:off x="9317069" y="4818570"/>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57" name="任意多边形: 形状 56">
            <a:extLst>
              <a:ext uri="{FF2B5EF4-FFF2-40B4-BE49-F238E27FC236}">
                <a16:creationId xmlns:a16="http://schemas.microsoft.com/office/drawing/2014/main" xmlns="" id="{84551043-85C0-445D-9258-AD08F6F2EFF0}"/>
              </a:ext>
            </a:extLst>
          </p:cNvPr>
          <p:cNvSpPr/>
          <p:nvPr/>
        </p:nvSpPr>
        <p:spPr bwMode="gray">
          <a:xfrm>
            <a:off x="7436627" y="4431812"/>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a:extLst>
              <a:ext uri="{FF2B5EF4-FFF2-40B4-BE49-F238E27FC236}">
                <a16:creationId xmlns:a16="http://schemas.microsoft.com/office/drawing/2014/main" xmlns="" id="{BF6826EA-E1C1-4A12-B1A7-CC487C6A73BF}"/>
              </a:ext>
            </a:extLst>
          </p:cNvPr>
          <p:cNvGrpSpPr/>
          <p:nvPr/>
        </p:nvGrpSpPr>
        <p:grpSpPr bwMode="gray">
          <a:xfrm>
            <a:off x="8588004" y="4633521"/>
            <a:ext cx="288000" cy="288000"/>
            <a:chOff x="856677" y="2615810"/>
            <a:chExt cx="288000" cy="288000"/>
          </a:xfrm>
        </p:grpSpPr>
        <p:sp>
          <p:nvSpPr>
            <p:cNvPr id="59" name="椭圆 58">
              <a:extLst>
                <a:ext uri="{FF2B5EF4-FFF2-40B4-BE49-F238E27FC236}">
                  <a16:creationId xmlns:a16="http://schemas.microsoft.com/office/drawing/2014/main" xmlns="" id="{A3CB56F4-2165-4A3F-9376-75E7CA56CE9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a:extLst>
                <a:ext uri="{FF2B5EF4-FFF2-40B4-BE49-F238E27FC236}">
                  <a16:creationId xmlns:a16="http://schemas.microsoft.com/office/drawing/2014/main" xmlns="" id="{E58B7162-33B7-48FA-94D0-A384839A76EF}"/>
                </a:ext>
              </a:extLst>
            </p:cNvPr>
            <p:cNvGrpSpPr/>
            <p:nvPr/>
          </p:nvGrpSpPr>
          <p:grpSpPr bwMode="gray">
            <a:xfrm>
              <a:off x="923444" y="2692175"/>
              <a:ext cx="144003" cy="144001"/>
              <a:chOff x="898850" y="2657984"/>
              <a:chExt cx="203651" cy="203650"/>
            </a:xfrm>
          </p:grpSpPr>
          <p:cxnSp>
            <p:nvCxnSpPr>
              <p:cNvPr id="61" name="直接连接符 60">
                <a:extLst>
                  <a:ext uri="{FF2B5EF4-FFF2-40B4-BE49-F238E27FC236}">
                    <a16:creationId xmlns:a16="http://schemas.microsoft.com/office/drawing/2014/main" xmlns="" id="{F7DEC6A2-C8EC-4A41-A472-239163EC19C6}"/>
                  </a:ext>
                </a:extLst>
              </p:cNvPr>
              <p:cNvCxnSpPr>
                <a:stCxn id="59" idx="3"/>
                <a:endCxn id="5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2" name="直接连接符 61">
                <a:extLst>
                  <a:ext uri="{FF2B5EF4-FFF2-40B4-BE49-F238E27FC236}">
                    <a16:creationId xmlns:a16="http://schemas.microsoft.com/office/drawing/2014/main" xmlns="" id="{1BAE2369-9D83-447C-B70C-3DC67F5754B7}"/>
                  </a:ext>
                </a:extLst>
              </p:cNvPr>
              <p:cNvCxnSpPr>
                <a:stCxn id="59" idx="1"/>
                <a:endCxn id="5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4" name="文本框 63">
            <a:extLst>
              <a:ext uri="{FF2B5EF4-FFF2-40B4-BE49-F238E27FC236}">
                <a16:creationId xmlns:a16="http://schemas.microsoft.com/office/drawing/2014/main" xmlns="" id="{EAA7D5B3-0FFD-4676-9DC4-86E3F8F397C1}"/>
              </a:ext>
            </a:extLst>
          </p:cNvPr>
          <p:cNvSpPr txBox="1"/>
          <p:nvPr/>
        </p:nvSpPr>
        <p:spPr bwMode="gray">
          <a:xfrm>
            <a:off x="6295219" y="2439660"/>
            <a:ext cx="5211902" cy="914431"/>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600">
                <a:latin typeface="Huawei Sans" panose="020C0503030203020204" pitchFamily="34" charset="0"/>
                <a:ea typeface="方正兰亭黑简体" panose="02000000000000000000" pitchFamily="2" charset="-122"/>
              </a:defRPr>
            </a:lvl1pPr>
          </a:lstStyle>
          <a:p>
            <a:pPr fontAlgn="ctr">
              <a:lnSpc>
                <a:spcPct val="100000"/>
              </a:lnSpc>
              <a:buSzPct val="50000"/>
              <a:buFont typeface="Wingdings" panose="05000000000000000000" pitchFamily="2" charset="2"/>
              <a:buChar char="l"/>
            </a:pPr>
            <a:r>
              <a:rPr lang="en-US" sz="1400" dirty="0">
                <a:latin typeface="Huawei Sans" panose="020C0503030203020204" pitchFamily="34" charset="0"/>
              </a:rPr>
              <a:t>Using the source routing capability of SR, TI-LFA computes a backup path on each node to protect the failure point. When a node detects a failure, traffic is rapidly switched to the backup path.</a:t>
            </a:r>
          </a:p>
        </p:txBody>
      </p:sp>
      <p:sp>
        <p:nvSpPr>
          <p:cNvPr id="74" name="任意多边形: 形状 73">
            <a:extLst>
              <a:ext uri="{FF2B5EF4-FFF2-40B4-BE49-F238E27FC236}">
                <a16:creationId xmlns:a16="http://schemas.microsoft.com/office/drawing/2014/main" xmlns="" id="{E9F09AF9-D5F9-431E-AA8E-3C87A6126229}"/>
              </a:ext>
            </a:extLst>
          </p:cNvPr>
          <p:cNvSpPr/>
          <p:nvPr/>
        </p:nvSpPr>
        <p:spPr bwMode="gray">
          <a:xfrm>
            <a:off x="7655678" y="4333319"/>
            <a:ext cx="3051785" cy="1456107"/>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chemeClr val="accent6">
                <a:lumMod val="60000"/>
                <a:lumOff val="40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a16="http://schemas.microsoft.com/office/drawing/2014/main" xmlns="" id="{8F4C81F7-E6C1-429C-A0E2-B0A6109F8DFA}"/>
              </a:ext>
            </a:extLst>
          </p:cNvPr>
          <p:cNvSpPr txBox="1"/>
          <p:nvPr/>
        </p:nvSpPr>
        <p:spPr bwMode="gray">
          <a:xfrm>
            <a:off x="6647428" y="3455220"/>
            <a:ext cx="4039007" cy="422940"/>
          </a:xfrm>
          <a:prstGeom prst="rect">
            <a:avLst/>
          </a:prstGeom>
          <a:solidFill>
            <a:srgbClr val="56C4D2"/>
          </a:solidFill>
        </p:spPr>
        <p:txBody>
          <a:bodyPr wrap="square" rtlCol="0" anchor="ctr">
            <a:noAutofit/>
          </a:bodyPr>
          <a:lstStyle>
            <a:defPPr>
              <a:defRPr lang="en-US"/>
            </a:defPPr>
            <a:lvl1pPr>
              <a:defRPr sz="1600">
                <a:solidFill>
                  <a:schemeClr val="bg1"/>
                </a:solidFill>
              </a:defRPr>
            </a:lvl1p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Primary R1-R3 path: 4.4.4.4; segment list: R1, R3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Backup R1-R3 path: 4.4.4.4; segment list: R1, R2, R4, R3</a:t>
            </a:r>
          </a:p>
        </p:txBody>
      </p:sp>
      <p:cxnSp>
        <p:nvCxnSpPr>
          <p:cNvPr id="65" name="直接连接符 64">
            <a:extLst>
              <a:ext uri="{FF2B5EF4-FFF2-40B4-BE49-F238E27FC236}">
                <a16:creationId xmlns:a16="http://schemas.microsoft.com/office/drawing/2014/main" xmlns="" id="{591D385B-1504-486E-BADC-3C4A4FEF6AFC}"/>
              </a:ext>
            </a:extLst>
          </p:cNvPr>
          <p:cNvCxnSpPr>
            <a:cxnSpLocks/>
          </p:cNvCxnSpPr>
          <p:nvPr/>
        </p:nvCxnSpPr>
        <p:spPr bwMode="gray">
          <a:xfrm>
            <a:off x="3570819" y="3811764"/>
            <a:ext cx="747726"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6" name="燕尾形 65">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67" name="五边形 66">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69" name="燕尾形 68">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0"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1" name="燕尾形 70">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a:extLst>
              <a:ext uri="{FF2B5EF4-FFF2-40B4-BE49-F238E27FC236}">
                <a16:creationId xmlns:a16="http://schemas.microsoft.com/office/drawing/2014/main" xmlns="" id="{AF57B655-69AA-43D4-9E34-24AF335225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4152217"/>
            <a:ext cx="468318" cy="383051"/>
          </a:xfrm>
          <a:prstGeom prst="rect">
            <a:avLst/>
          </a:prstGeom>
        </p:spPr>
      </p:pic>
      <p:pic>
        <p:nvPicPr>
          <p:cNvPr id="44" name="图片 43">
            <a:extLst>
              <a:ext uri="{FF2B5EF4-FFF2-40B4-BE49-F238E27FC236}">
                <a16:creationId xmlns:a16="http://schemas.microsoft.com/office/drawing/2014/main" xmlns="" id="{4531A4BF-C4A0-47A7-8858-C0A59E272AD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5575786"/>
            <a:ext cx="468318" cy="383051"/>
          </a:xfrm>
          <a:prstGeom prst="rect">
            <a:avLst/>
          </a:prstGeom>
        </p:spPr>
      </p:pic>
      <p:pic>
        <p:nvPicPr>
          <p:cNvPr id="45" name="图片 44">
            <a:extLst>
              <a:ext uri="{FF2B5EF4-FFF2-40B4-BE49-F238E27FC236}">
                <a16:creationId xmlns:a16="http://schemas.microsoft.com/office/drawing/2014/main" xmlns="" id="{9419FEF3-E127-44AC-8439-EE2231BFF2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4152217"/>
            <a:ext cx="468318" cy="383051"/>
          </a:xfrm>
          <a:prstGeom prst="rect">
            <a:avLst/>
          </a:prstGeom>
        </p:spPr>
      </p:pic>
      <p:pic>
        <p:nvPicPr>
          <p:cNvPr id="46" name="图片 45">
            <a:extLst>
              <a:ext uri="{FF2B5EF4-FFF2-40B4-BE49-F238E27FC236}">
                <a16:creationId xmlns:a16="http://schemas.microsoft.com/office/drawing/2014/main" xmlns="" id="{1B00B8A1-9093-4579-850B-DFABBABD7AA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5575786"/>
            <a:ext cx="468318" cy="383051"/>
          </a:xfrm>
          <a:prstGeom prst="rect">
            <a:avLst/>
          </a:prstGeom>
        </p:spPr>
      </p:pic>
      <p:pic>
        <p:nvPicPr>
          <p:cNvPr id="12" name="图片 11">
            <a:extLst>
              <a:ext uri="{FF2B5EF4-FFF2-40B4-BE49-F238E27FC236}">
                <a16:creationId xmlns:a16="http://schemas.microsoft.com/office/drawing/2014/main" xmlns="" id="{8452E73B-F7B2-41CC-806A-C11A5B3D75F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3972697"/>
            <a:ext cx="468318" cy="383051"/>
          </a:xfrm>
          <a:prstGeom prst="rect">
            <a:avLst/>
          </a:prstGeom>
        </p:spPr>
      </p:pic>
      <p:pic>
        <p:nvPicPr>
          <p:cNvPr id="13" name="图片 12">
            <a:extLst>
              <a:ext uri="{FF2B5EF4-FFF2-40B4-BE49-F238E27FC236}">
                <a16:creationId xmlns:a16="http://schemas.microsoft.com/office/drawing/2014/main" xmlns="" id="{E6D4FE39-655F-4B7B-A87E-364BC4BA24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5396266"/>
            <a:ext cx="468318" cy="383051"/>
          </a:xfrm>
          <a:prstGeom prst="rect">
            <a:avLst/>
          </a:prstGeom>
        </p:spPr>
      </p:pic>
    </p:spTree>
    <p:extLst>
      <p:ext uri="{BB962C8B-B14F-4D97-AF65-F5344CB8AC3E}">
        <p14:creationId xmlns:p14="http://schemas.microsoft.com/office/powerpoint/2010/main" val="737175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直接连接符 34">
            <a:extLst>
              <a:ext uri="{FF2B5EF4-FFF2-40B4-BE49-F238E27FC236}">
                <a16:creationId xmlns:a16="http://schemas.microsoft.com/office/drawing/2014/main" xmlns="" id="{C6D54111-DC82-46F4-B978-F2D7F7657A40}"/>
              </a:ext>
            </a:extLst>
          </p:cNvPr>
          <p:cNvCxnSpPr>
            <a:cxnSpLocks/>
          </p:cNvCxnSpPr>
          <p:nvPr/>
        </p:nvCxnSpPr>
        <p:spPr bwMode="gray">
          <a:xfrm flipV="1">
            <a:off x="2746210" y="3793859"/>
            <a:ext cx="1488911" cy="13967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01A3DDC7-EF0C-4A36-8A35-FFFFDD767304}"/>
              </a:ext>
            </a:extLst>
          </p:cNvPr>
          <p:cNvSpPr>
            <a:spLocks noGrp="1"/>
          </p:cNvSpPr>
          <p:nvPr>
            <p:ph type="title"/>
          </p:nvPr>
        </p:nvSpPr>
        <p:spPr bwMode="gray"/>
        <p:txBody>
          <a:bodyPr/>
          <a:lstStyle/>
          <a:p>
            <a:r>
              <a:rPr lang="en-US" smtClean="0"/>
              <a:t>TI-LFA FRR Protection Path Computation</a:t>
            </a:r>
            <a:endParaRPr lang="en-US" dirty="0"/>
          </a:p>
        </p:txBody>
      </p:sp>
      <p:sp>
        <p:nvSpPr>
          <p:cNvPr id="3" name="文本占位符 2">
            <a:extLst>
              <a:ext uri="{FF2B5EF4-FFF2-40B4-BE49-F238E27FC236}">
                <a16:creationId xmlns:a16="http://schemas.microsoft.com/office/drawing/2014/main" xmlns="" id="{65821AC7-95E3-419A-80CF-386D8C3D017F}"/>
              </a:ext>
            </a:extLst>
          </p:cNvPr>
          <p:cNvSpPr>
            <a:spLocks noGrp="1"/>
          </p:cNvSpPr>
          <p:nvPr>
            <p:ph type="body" sz="quarter" idx="10"/>
          </p:nvPr>
        </p:nvSpPr>
        <p:spPr bwMode="gray"/>
        <p:txBody>
          <a:bodyPr/>
          <a:lstStyle/>
          <a:p>
            <a:r>
              <a:rPr lang="en-US" sz="1800" smtClean="0">
                <a:sym typeface="Huawei Sans" panose="020C0503030203020204" pitchFamily="34" charset="0"/>
              </a:rPr>
              <a:t>TI-LFA FRR protects services against both link and node failures. TI-LFA preferentially computes a node protection path because this path can definitely protect services against a link failure.</a:t>
            </a:r>
            <a:endParaRPr lang="en-US" sz="1800" dirty="0" smtClean="0">
              <a:sym typeface="Huawei Sans" panose="020C0503030203020204" pitchFamily="34" charset="0"/>
            </a:endParaRPr>
          </a:p>
        </p:txBody>
      </p:sp>
      <p:cxnSp>
        <p:nvCxnSpPr>
          <p:cNvPr id="4" name="直接连接符 3">
            <a:extLst>
              <a:ext uri="{FF2B5EF4-FFF2-40B4-BE49-F238E27FC236}">
                <a16:creationId xmlns:a16="http://schemas.microsoft.com/office/drawing/2014/main" xmlns="" id="{EA89A319-EA83-413A-B963-E2F314B83237}"/>
              </a:ext>
            </a:extLst>
          </p:cNvPr>
          <p:cNvCxnSpPr>
            <a:cxnSpLocks/>
            <a:stCxn id="13" idx="0"/>
            <a:endCxn id="12" idx="2"/>
          </p:cNvCxnSpPr>
          <p:nvPr/>
        </p:nvCxnSpPr>
        <p:spPr bwMode="gray">
          <a:xfrm flipV="1">
            <a:off x="4235121" y="3979937"/>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E951C3DF-19BA-4878-9FEF-31AC20FCA439}"/>
              </a:ext>
            </a:extLst>
          </p:cNvPr>
          <p:cNvCxnSpPr>
            <a:cxnSpLocks/>
          </p:cNvCxnSpPr>
          <p:nvPr/>
        </p:nvCxnSpPr>
        <p:spPr bwMode="gray">
          <a:xfrm flipH="1">
            <a:off x="1119335" y="3793859"/>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D570455-4A65-4DC3-88C7-F7A2160A2ABE}"/>
              </a:ext>
            </a:extLst>
          </p:cNvPr>
          <p:cNvCxnSpPr>
            <a:cxnSpLocks/>
          </p:cNvCxnSpPr>
          <p:nvPr/>
        </p:nvCxnSpPr>
        <p:spPr bwMode="gray">
          <a:xfrm flipV="1">
            <a:off x="2661249" y="3793860"/>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4E503CE-678C-44EE-9DCE-2BDC212B49D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6064" y="3596886"/>
            <a:ext cx="468318" cy="383051"/>
          </a:xfrm>
          <a:prstGeom prst="rect">
            <a:avLst/>
          </a:prstGeom>
        </p:spPr>
      </p:pic>
      <p:pic>
        <p:nvPicPr>
          <p:cNvPr id="12" name="图片 11">
            <a:extLst>
              <a:ext uri="{FF2B5EF4-FFF2-40B4-BE49-F238E27FC236}">
                <a16:creationId xmlns:a16="http://schemas.microsoft.com/office/drawing/2014/main" xmlns="" id="{AF47C5B3-F3DF-4CFD-A5BA-937813CB93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0962" y="3596886"/>
            <a:ext cx="468318" cy="383051"/>
          </a:xfrm>
          <a:prstGeom prst="rect">
            <a:avLst/>
          </a:prstGeom>
        </p:spPr>
      </p:pic>
      <p:sp>
        <p:nvSpPr>
          <p:cNvPr id="14" name="文本框 13">
            <a:extLst>
              <a:ext uri="{FF2B5EF4-FFF2-40B4-BE49-F238E27FC236}">
                <a16:creationId xmlns:a16="http://schemas.microsoft.com/office/drawing/2014/main" xmlns="" id="{B5A7C65C-BE56-49EA-B13E-EEA9F3535CC9}"/>
              </a:ext>
            </a:extLst>
          </p:cNvPr>
          <p:cNvSpPr txBox="1"/>
          <p:nvPr/>
        </p:nvSpPr>
        <p:spPr bwMode="gray">
          <a:xfrm>
            <a:off x="2450384"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文本框 14">
            <a:extLst>
              <a:ext uri="{FF2B5EF4-FFF2-40B4-BE49-F238E27FC236}">
                <a16:creationId xmlns:a16="http://schemas.microsoft.com/office/drawing/2014/main" xmlns="" id="{EC0AFC6A-9FAB-4B46-8132-FB2B6EED9384}"/>
              </a:ext>
            </a:extLst>
          </p:cNvPr>
          <p:cNvSpPr txBox="1"/>
          <p:nvPr/>
        </p:nvSpPr>
        <p:spPr bwMode="gray">
          <a:xfrm>
            <a:off x="4005652"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文本框 15">
            <a:extLst>
              <a:ext uri="{FF2B5EF4-FFF2-40B4-BE49-F238E27FC236}">
                <a16:creationId xmlns:a16="http://schemas.microsoft.com/office/drawing/2014/main" xmlns="" id="{4663B2B6-FF84-4D0D-B68A-418A341869D7}"/>
              </a:ext>
            </a:extLst>
          </p:cNvPr>
          <p:cNvSpPr txBox="1"/>
          <p:nvPr/>
        </p:nvSpPr>
        <p:spPr bwMode="gray">
          <a:xfrm>
            <a:off x="722527" y="3128176"/>
            <a:ext cx="1186543"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17" name="文本框 16">
            <a:extLst>
              <a:ext uri="{FF2B5EF4-FFF2-40B4-BE49-F238E27FC236}">
                <a16:creationId xmlns:a16="http://schemas.microsoft.com/office/drawing/2014/main" xmlns="" id="{58CB0A40-B63C-4550-8FFE-67BC8DE9DB39}"/>
              </a:ext>
            </a:extLst>
          </p:cNvPr>
          <p:cNvSpPr txBox="1"/>
          <p:nvPr/>
        </p:nvSpPr>
        <p:spPr bwMode="gray">
          <a:xfrm>
            <a:off x="4614564" y="5042703"/>
            <a:ext cx="122661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grpSp>
        <p:nvGrpSpPr>
          <p:cNvPr id="23" name="组合 22">
            <a:extLst>
              <a:ext uri="{FF2B5EF4-FFF2-40B4-BE49-F238E27FC236}">
                <a16:creationId xmlns:a16="http://schemas.microsoft.com/office/drawing/2014/main" xmlns="" id="{A3A0F007-6498-4BF6-A5F4-33940222910F}"/>
              </a:ext>
            </a:extLst>
          </p:cNvPr>
          <p:cNvGrpSpPr/>
          <p:nvPr/>
        </p:nvGrpSpPr>
        <p:grpSpPr bwMode="gray">
          <a:xfrm>
            <a:off x="2499657" y="4314760"/>
            <a:ext cx="288000" cy="288000"/>
            <a:chOff x="856677" y="2615810"/>
            <a:chExt cx="288000" cy="288000"/>
          </a:xfrm>
        </p:grpSpPr>
        <p:sp>
          <p:nvSpPr>
            <p:cNvPr id="24" name="椭圆 23">
              <a:extLst>
                <a:ext uri="{FF2B5EF4-FFF2-40B4-BE49-F238E27FC236}">
                  <a16:creationId xmlns:a16="http://schemas.microsoft.com/office/drawing/2014/main" xmlns="" id="{D5B78737-7616-4D83-A499-D773B504BB7F}"/>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4">
              <a:extLst>
                <a:ext uri="{FF2B5EF4-FFF2-40B4-BE49-F238E27FC236}">
                  <a16:creationId xmlns:a16="http://schemas.microsoft.com/office/drawing/2014/main" xmlns="" id="{6ED37326-5338-4ED8-ADBE-655EA4F06702}"/>
                </a:ext>
              </a:extLst>
            </p:cNvPr>
            <p:cNvGrpSpPr/>
            <p:nvPr/>
          </p:nvGrpSpPr>
          <p:grpSpPr bwMode="gray">
            <a:xfrm>
              <a:off x="923444" y="2692175"/>
              <a:ext cx="144003" cy="144001"/>
              <a:chOff x="898850" y="2657984"/>
              <a:chExt cx="203651" cy="203650"/>
            </a:xfrm>
          </p:grpSpPr>
          <p:cxnSp>
            <p:nvCxnSpPr>
              <p:cNvPr id="26" name="直接连接符 25">
                <a:extLst>
                  <a:ext uri="{FF2B5EF4-FFF2-40B4-BE49-F238E27FC236}">
                    <a16:creationId xmlns:a16="http://schemas.microsoft.com/office/drawing/2014/main" xmlns="" id="{8AF1F9C7-2F21-494F-B97D-A846A2FFB45D}"/>
                  </a:ext>
                </a:extLst>
              </p:cNvPr>
              <p:cNvCxnSpPr>
                <a:stCxn id="24" idx="3"/>
                <a:endCxn id="2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7" name="直接连接符 26">
                <a:extLst>
                  <a:ext uri="{FF2B5EF4-FFF2-40B4-BE49-F238E27FC236}">
                    <a16:creationId xmlns:a16="http://schemas.microsoft.com/office/drawing/2014/main" xmlns="" id="{895FEF5C-BA25-4CC3-A7B9-C67DBC9F96F9}"/>
                  </a:ext>
                </a:extLst>
              </p:cNvPr>
              <p:cNvCxnSpPr>
                <a:stCxn id="24" idx="1"/>
                <a:endCxn id="2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33" name="文本框 32">
            <a:extLst>
              <a:ext uri="{FF2B5EF4-FFF2-40B4-BE49-F238E27FC236}">
                <a16:creationId xmlns:a16="http://schemas.microsoft.com/office/drawing/2014/main" xmlns="" id="{63FA84D3-37B1-4CF3-BE2D-A96AB25467D8}"/>
              </a:ext>
            </a:extLst>
          </p:cNvPr>
          <p:cNvSpPr txBox="1"/>
          <p:nvPr/>
        </p:nvSpPr>
        <p:spPr bwMode="gray">
          <a:xfrm>
            <a:off x="2458584"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4" name="文本框 33">
            <a:extLst>
              <a:ext uri="{FF2B5EF4-FFF2-40B4-BE49-F238E27FC236}">
                <a16:creationId xmlns:a16="http://schemas.microsoft.com/office/drawing/2014/main" xmlns="" id="{EA0EA173-A142-4286-B219-6EEB673F0156}"/>
              </a:ext>
            </a:extLst>
          </p:cNvPr>
          <p:cNvSpPr txBox="1"/>
          <p:nvPr/>
        </p:nvSpPr>
        <p:spPr bwMode="gray">
          <a:xfrm>
            <a:off x="4013852"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8" name="任意多边形: 形状 37">
            <a:extLst>
              <a:ext uri="{FF2B5EF4-FFF2-40B4-BE49-F238E27FC236}">
                <a16:creationId xmlns:a16="http://schemas.microsoft.com/office/drawing/2014/main" xmlns="" id="{9CCD3E43-4A89-46D1-BE5F-18A9C85B231F}"/>
              </a:ext>
            </a:extLst>
          </p:cNvPr>
          <p:cNvSpPr/>
          <p:nvPr/>
        </p:nvSpPr>
        <p:spPr bwMode="gray">
          <a:xfrm>
            <a:off x="1603933" y="3596886"/>
            <a:ext cx="3102176" cy="1492979"/>
          </a:xfrm>
          <a:custGeom>
            <a:avLst/>
            <a:gdLst>
              <a:gd name="connsiteX0" fmla="*/ 0 w 2974848"/>
              <a:gd name="connsiteY0" fmla="*/ 50652 h 1444206"/>
              <a:gd name="connsiteX1" fmla="*/ 2243328 w 2974848"/>
              <a:gd name="connsiteY1" fmla="*/ 14076 h 1444206"/>
              <a:gd name="connsiteX2" fmla="*/ 2645664 w 2974848"/>
              <a:gd name="connsiteY2" fmla="*/ 257916 h 1444206"/>
              <a:gd name="connsiteX3" fmla="*/ 1243584 w 2974848"/>
              <a:gd name="connsiteY3" fmla="*/ 1294236 h 1444206"/>
              <a:gd name="connsiteX4" fmla="*/ 2974848 w 2974848"/>
              <a:gd name="connsiteY4" fmla="*/ 1416156 h 1444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4848" h="1444206">
                <a:moveTo>
                  <a:pt x="0" y="50652"/>
                </a:moveTo>
                <a:cubicBezTo>
                  <a:pt x="901192" y="15092"/>
                  <a:pt x="1802384" y="-20468"/>
                  <a:pt x="2243328" y="14076"/>
                </a:cubicBezTo>
                <a:cubicBezTo>
                  <a:pt x="2684272" y="48620"/>
                  <a:pt x="2812288" y="44556"/>
                  <a:pt x="2645664" y="257916"/>
                </a:cubicBezTo>
                <a:cubicBezTo>
                  <a:pt x="2479040" y="471276"/>
                  <a:pt x="1188720" y="1101196"/>
                  <a:pt x="1243584" y="1294236"/>
                </a:cubicBezTo>
                <a:cubicBezTo>
                  <a:pt x="1298448" y="1487276"/>
                  <a:pt x="2136648" y="1451716"/>
                  <a:pt x="2974848" y="1416156"/>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形状 38">
            <a:extLst>
              <a:ext uri="{FF2B5EF4-FFF2-40B4-BE49-F238E27FC236}">
                <a16:creationId xmlns:a16="http://schemas.microsoft.com/office/drawing/2014/main" xmlns="" id="{C6634802-743D-43AA-B168-08A2E460A9C2}"/>
              </a:ext>
            </a:extLst>
          </p:cNvPr>
          <p:cNvSpPr/>
          <p:nvPr/>
        </p:nvSpPr>
        <p:spPr bwMode="gray">
          <a:xfrm>
            <a:off x="1621535" y="3875404"/>
            <a:ext cx="3072381" cy="1405654"/>
          </a:xfrm>
          <a:custGeom>
            <a:avLst/>
            <a:gdLst>
              <a:gd name="connsiteX0" fmla="*/ 0 w 2950464"/>
              <a:gd name="connsiteY0" fmla="*/ 50420 h 1405654"/>
              <a:gd name="connsiteX1" fmla="*/ 694944 w 2950464"/>
              <a:gd name="connsiteY1" fmla="*/ 13844 h 1405654"/>
              <a:gd name="connsiteX2" fmla="*/ 829056 w 2950464"/>
              <a:gd name="connsiteY2" fmla="*/ 135764 h 1405654"/>
              <a:gd name="connsiteX3" fmla="*/ 829056 w 2950464"/>
              <a:gd name="connsiteY3" fmla="*/ 1294004 h 1405654"/>
              <a:gd name="connsiteX4" fmla="*/ 2950464 w 2950464"/>
              <a:gd name="connsiteY4" fmla="*/ 1379348 h 1405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0464" h="1405654">
                <a:moveTo>
                  <a:pt x="0" y="50420"/>
                </a:moveTo>
                <a:cubicBezTo>
                  <a:pt x="278384" y="25020"/>
                  <a:pt x="556768" y="-380"/>
                  <a:pt x="694944" y="13844"/>
                </a:cubicBezTo>
                <a:cubicBezTo>
                  <a:pt x="833120" y="28068"/>
                  <a:pt x="806704" y="-77596"/>
                  <a:pt x="829056" y="135764"/>
                </a:cubicBezTo>
                <a:cubicBezTo>
                  <a:pt x="851408" y="349124"/>
                  <a:pt x="475488" y="1086740"/>
                  <a:pt x="829056" y="1294004"/>
                </a:cubicBezTo>
                <a:cubicBezTo>
                  <a:pt x="1182624" y="1501268"/>
                  <a:pt x="2594864" y="1350900"/>
                  <a:pt x="2950464" y="137934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6F449244-E824-4B0B-A4CE-3048F562C624}"/>
              </a:ext>
            </a:extLst>
          </p:cNvPr>
          <p:cNvSpPr txBox="1"/>
          <p:nvPr/>
        </p:nvSpPr>
        <p:spPr bwMode="gray">
          <a:xfrm>
            <a:off x="1259198" y="4478700"/>
            <a:ext cx="1054535" cy="338554"/>
          </a:xfrm>
          <a:prstGeom prst="rect">
            <a:avLst/>
          </a:prstGeom>
          <a:noFill/>
        </p:spPr>
        <p:txBody>
          <a:bodyPr wrap="square" rtlCol="0">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Original path</a:t>
            </a:r>
          </a:p>
        </p:txBody>
      </p:sp>
      <p:sp>
        <p:nvSpPr>
          <p:cNvPr id="41" name="文本框 40">
            <a:extLst>
              <a:ext uri="{FF2B5EF4-FFF2-40B4-BE49-F238E27FC236}">
                <a16:creationId xmlns:a16="http://schemas.microsoft.com/office/drawing/2014/main" xmlns="" id="{2015AD11-9AAC-484D-86F8-AD044029C27C}"/>
              </a:ext>
            </a:extLst>
          </p:cNvPr>
          <p:cNvSpPr txBox="1"/>
          <p:nvPr/>
        </p:nvSpPr>
        <p:spPr bwMode="gray">
          <a:xfrm>
            <a:off x="2902796" y="3045672"/>
            <a:ext cx="1102855" cy="338554"/>
          </a:xfrm>
          <a:prstGeom prst="rect">
            <a:avLst/>
          </a:prstGeom>
          <a:noFill/>
        </p:spPr>
        <p:txBody>
          <a:bodyPr wrap="square" rtlCol="0">
            <a:noAutofit/>
          </a:bodyPr>
          <a:lstStyle/>
          <a:p>
            <a:pPr algn="ctr" fontAlgn="ctr"/>
            <a:r>
              <a:rPr lang="en-US" sz="1400"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Protection path</a:t>
            </a:r>
          </a:p>
        </p:txBody>
      </p:sp>
      <p:sp>
        <p:nvSpPr>
          <p:cNvPr id="42" name="文本框 41">
            <a:extLst>
              <a:ext uri="{FF2B5EF4-FFF2-40B4-BE49-F238E27FC236}">
                <a16:creationId xmlns:a16="http://schemas.microsoft.com/office/drawing/2014/main" xmlns="" id="{16FCB9FB-D365-4F2D-BD76-8789B5A7EC93}"/>
              </a:ext>
            </a:extLst>
          </p:cNvPr>
          <p:cNvSpPr txBox="1"/>
          <p:nvPr/>
        </p:nvSpPr>
        <p:spPr bwMode="gray">
          <a:xfrm>
            <a:off x="2566981" y="2170654"/>
            <a:ext cx="1569660" cy="682918"/>
          </a:xfrm>
          <a:prstGeom prst="rect">
            <a:avLst/>
          </a:prstGeom>
          <a:solidFill>
            <a:srgbClr val="BEE9EE"/>
          </a:solidFill>
        </p:spPr>
        <p:txBody>
          <a:bodyPr wrap="square" rtlCol="0" anchor="ctr">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Link protection</a:t>
            </a:r>
          </a:p>
        </p:txBody>
      </p:sp>
      <p:cxnSp>
        <p:nvCxnSpPr>
          <p:cNvPr id="43" name="直接连接符 42">
            <a:extLst>
              <a:ext uri="{FF2B5EF4-FFF2-40B4-BE49-F238E27FC236}">
                <a16:creationId xmlns:a16="http://schemas.microsoft.com/office/drawing/2014/main" xmlns="" id="{60E86D61-231E-4CB8-8859-396347D14B5C}"/>
              </a:ext>
            </a:extLst>
          </p:cNvPr>
          <p:cNvCxnSpPr>
            <a:cxnSpLocks/>
          </p:cNvCxnSpPr>
          <p:nvPr/>
        </p:nvCxnSpPr>
        <p:spPr bwMode="gray">
          <a:xfrm flipV="1">
            <a:off x="7780235" y="3793859"/>
            <a:ext cx="1488911" cy="13967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25C561C0-5DEA-4355-9B0A-0472C1F351EB}"/>
              </a:ext>
            </a:extLst>
          </p:cNvPr>
          <p:cNvCxnSpPr>
            <a:cxnSpLocks/>
            <a:stCxn id="51" idx="0"/>
            <a:endCxn id="50" idx="2"/>
          </p:cNvCxnSpPr>
          <p:nvPr/>
        </p:nvCxnSpPr>
        <p:spPr bwMode="gray">
          <a:xfrm flipV="1">
            <a:off x="9269146" y="3979937"/>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1CF1D7AB-C5F7-447E-8D0F-21E504EB36F5}"/>
              </a:ext>
            </a:extLst>
          </p:cNvPr>
          <p:cNvCxnSpPr>
            <a:cxnSpLocks/>
          </p:cNvCxnSpPr>
          <p:nvPr/>
        </p:nvCxnSpPr>
        <p:spPr bwMode="gray">
          <a:xfrm flipH="1">
            <a:off x="6153360" y="3793859"/>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11902896-BECC-4C5B-B0F3-DE6826DF8883}"/>
              </a:ext>
            </a:extLst>
          </p:cNvPr>
          <p:cNvCxnSpPr>
            <a:cxnSpLocks/>
          </p:cNvCxnSpPr>
          <p:nvPr/>
        </p:nvCxnSpPr>
        <p:spPr bwMode="gray">
          <a:xfrm flipV="1">
            <a:off x="7695274" y="3793860"/>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7" name="图片 46">
            <a:extLst>
              <a:ext uri="{FF2B5EF4-FFF2-40B4-BE49-F238E27FC236}">
                <a16:creationId xmlns:a16="http://schemas.microsoft.com/office/drawing/2014/main" xmlns="" id="{8FFA173A-C2F4-4795-AD52-DF197DA25B8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089" y="3596886"/>
            <a:ext cx="468318" cy="383051"/>
          </a:xfrm>
          <a:prstGeom prst="rect">
            <a:avLst/>
          </a:prstGeom>
        </p:spPr>
      </p:pic>
      <p:pic>
        <p:nvPicPr>
          <p:cNvPr id="50" name="图片 49">
            <a:extLst>
              <a:ext uri="{FF2B5EF4-FFF2-40B4-BE49-F238E27FC236}">
                <a16:creationId xmlns:a16="http://schemas.microsoft.com/office/drawing/2014/main" xmlns="" id="{470B10C7-B8A2-4956-AB43-43FF84FB45E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34987" y="3596886"/>
            <a:ext cx="468318" cy="383051"/>
          </a:xfrm>
          <a:prstGeom prst="rect">
            <a:avLst/>
          </a:prstGeom>
        </p:spPr>
      </p:pic>
      <p:sp>
        <p:nvSpPr>
          <p:cNvPr id="52" name="文本框 51">
            <a:extLst>
              <a:ext uri="{FF2B5EF4-FFF2-40B4-BE49-F238E27FC236}">
                <a16:creationId xmlns:a16="http://schemas.microsoft.com/office/drawing/2014/main" xmlns="" id="{9101338A-AD7F-4ADF-A6BE-9432629196BA}"/>
              </a:ext>
            </a:extLst>
          </p:cNvPr>
          <p:cNvSpPr txBox="1"/>
          <p:nvPr/>
        </p:nvSpPr>
        <p:spPr bwMode="gray">
          <a:xfrm>
            <a:off x="7484409"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3" name="文本框 52">
            <a:extLst>
              <a:ext uri="{FF2B5EF4-FFF2-40B4-BE49-F238E27FC236}">
                <a16:creationId xmlns:a16="http://schemas.microsoft.com/office/drawing/2014/main" xmlns="" id="{3E0FA100-797C-428F-A44D-67E7940DF395}"/>
              </a:ext>
            </a:extLst>
          </p:cNvPr>
          <p:cNvSpPr txBox="1"/>
          <p:nvPr/>
        </p:nvSpPr>
        <p:spPr bwMode="gray">
          <a:xfrm>
            <a:off x="9039677" y="3218764"/>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4" name="文本框 53">
            <a:extLst>
              <a:ext uri="{FF2B5EF4-FFF2-40B4-BE49-F238E27FC236}">
                <a16:creationId xmlns:a16="http://schemas.microsoft.com/office/drawing/2014/main" xmlns="" id="{726BB0A9-A097-4421-87DF-9F0548ABE669}"/>
              </a:ext>
            </a:extLst>
          </p:cNvPr>
          <p:cNvSpPr txBox="1"/>
          <p:nvPr/>
        </p:nvSpPr>
        <p:spPr bwMode="gray">
          <a:xfrm>
            <a:off x="5756552" y="3128176"/>
            <a:ext cx="1186543"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55" name="文本框 54">
            <a:extLst>
              <a:ext uri="{FF2B5EF4-FFF2-40B4-BE49-F238E27FC236}">
                <a16:creationId xmlns:a16="http://schemas.microsoft.com/office/drawing/2014/main" xmlns="" id="{A8AEEA29-AB78-4487-9E9B-8E0EA7C2D054}"/>
              </a:ext>
            </a:extLst>
          </p:cNvPr>
          <p:cNvSpPr txBox="1"/>
          <p:nvPr/>
        </p:nvSpPr>
        <p:spPr bwMode="gray">
          <a:xfrm>
            <a:off x="9648589" y="5042703"/>
            <a:ext cx="122661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61" name="文本框 60">
            <a:extLst>
              <a:ext uri="{FF2B5EF4-FFF2-40B4-BE49-F238E27FC236}">
                <a16:creationId xmlns:a16="http://schemas.microsoft.com/office/drawing/2014/main" xmlns="" id="{580FF350-E44F-4902-856E-C52FB7E8ECC8}"/>
              </a:ext>
            </a:extLst>
          </p:cNvPr>
          <p:cNvSpPr txBox="1"/>
          <p:nvPr/>
        </p:nvSpPr>
        <p:spPr bwMode="gray">
          <a:xfrm>
            <a:off x="7492609"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2" name="文本框 61">
            <a:extLst>
              <a:ext uri="{FF2B5EF4-FFF2-40B4-BE49-F238E27FC236}">
                <a16:creationId xmlns:a16="http://schemas.microsoft.com/office/drawing/2014/main" xmlns="" id="{B82078CA-2BF0-44D4-9F7E-0BCA2FC4C211}"/>
              </a:ext>
            </a:extLst>
          </p:cNvPr>
          <p:cNvSpPr txBox="1"/>
          <p:nvPr/>
        </p:nvSpPr>
        <p:spPr bwMode="gray">
          <a:xfrm>
            <a:off x="9047877" y="5525448"/>
            <a:ext cx="42511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64" name="任意多边形: 形状 63">
            <a:extLst>
              <a:ext uri="{FF2B5EF4-FFF2-40B4-BE49-F238E27FC236}">
                <a16:creationId xmlns:a16="http://schemas.microsoft.com/office/drawing/2014/main" xmlns="" id="{FE4F3CF0-F381-45CE-9961-3EC798C27929}"/>
              </a:ext>
            </a:extLst>
          </p:cNvPr>
          <p:cNvSpPr/>
          <p:nvPr/>
        </p:nvSpPr>
        <p:spPr bwMode="gray">
          <a:xfrm>
            <a:off x="6655560" y="3875404"/>
            <a:ext cx="3072381" cy="1405654"/>
          </a:xfrm>
          <a:custGeom>
            <a:avLst/>
            <a:gdLst>
              <a:gd name="connsiteX0" fmla="*/ 0 w 2950464"/>
              <a:gd name="connsiteY0" fmla="*/ 50420 h 1405654"/>
              <a:gd name="connsiteX1" fmla="*/ 694944 w 2950464"/>
              <a:gd name="connsiteY1" fmla="*/ 13844 h 1405654"/>
              <a:gd name="connsiteX2" fmla="*/ 829056 w 2950464"/>
              <a:gd name="connsiteY2" fmla="*/ 135764 h 1405654"/>
              <a:gd name="connsiteX3" fmla="*/ 829056 w 2950464"/>
              <a:gd name="connsiteY3" fmla="*/ 1294004 h 1405654"/>
              <a:gd name="connsiteX4" fmla="*/ 2950464 w 2950464"/>
              <a:gd name="connsiteY4" fmla="*/ 1379348 h 1405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0464" h="1405654">
                <a:moveTo>
                  <a:pt x="0" y="50420"/>
                </a:moveTo>
                <a:cubicBezTo>
                  <a:pt x="278384" y="25020"/>
                  <a:pt x="556768" y="-380"/>
                  <a:pt x="694944" y="13844"/>
                </a:cubicBezTo>
                <a:cubicBezTo>
                  <a:pt x="833120" y="28068"/>
                  <a:pt x="806704" y="-77596"/>
                  <a:pt x="829056" y="135764"/>
                </a:cubicBezTo>
                <a:cubicBezTo>
                  <a:pt x="851408" y="349124"/>
                  <a:pt x="475488" y="1086740"/>
                  <a:pt x="829056" y="1294004"/>
                </a:cubicBezTo>
                <a:cubicBezTo>
                  <a:pt x="1182624" y="1501268"/>
                  <a:pt x="2594864" y="1350900"/>
                  <a:pt x="2950464" y="137934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94242B86-0CBE-411F-9AE9-6805C632A871}"/>
              </a:ext>
            </a:extLst>
          </p:cNvPr>
          <p:cNvSpPr txBox="1"/>
          <p:nvPr/>
        </p:nvSpPr>
        <p:spPr bwMode="gray">
          <a:xfrm>
            <a:off x="6293223" y="4478700"/>
            <a:ext cx="1054535" cy="338554"/>
          </a:xfrm>
          <a:prstGeom prst="rect">
            <a:avLst/>
          </a:prstGeom>
          <a:noFill/>
        </p:spPr>
        <p:txBody>
          <a:bodyPr wrap="square" rtlCol="0">
            <a:noAutofit/>
          </a:bodyPr>
          <a:lstStyle/>
          <a:p>
            <a:pPr algn="ctr" fontAlgn="ctr"/>
            <a:r>
              <a:rPr lang="en-US" sz="16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Original path</a:t>
            </a:r>
          </a:p>
        </p:txBody>
      </p:sp>
      <p:sp>
        <p:nvSpPr>
          <p:cNvPr id="66" name="文本框 65">
            <a:extLst>
              <a:ext uri="{FF2B5EF4-FFF2-40B4-BE49-F238E27FC236}">
                <a16:creationId xmlns:a16="http://schemas.microsoft.com/office/drawing/2014/main" xmlns="" id="{90D7339A-6014-47F4-887A-132052812AC6}"/>
              </a:ext>
            </a:extLst>
          </p:cNvPr>
          <p:cNvSpPr txBox="1"/>
          <p:nvPr/>
        </p:nvSpPr>
        <p:spPr bwMode="gray">
          <a:xfrm>
            <a:off x="7936821" y="3045672"/>
            <a:ext cx="1102855" cy="338554"/>
          </a:xfrm>
          <a:prstGeom prst="rect">
            <a:avLst/>
          </a:prstGeom>
          <a:noFill/>
        </p:spPr>
        <p:txBody>
          <a:bodyPr wrap="square" rtlCol="0">
            <a:noAutofit/>
          </a:bodyPr>
          <a:lstStyle/>
          <a:p>
            <a:pPr algn="ctr" fontAlgn="ctr"/>
            <a:r>
              <a:rPr lang="en-US" sz="1400" b="1"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Protection path</a:t>
            </a:r>
          </a:p>
        </p:txBody>
      </p:sp>
      <p:sp>
        <p:nvSpPr>
          <p:cNvPr id="67" name="文本框 66">
            <a:extLst>
              <a:ext uri="{FF2B5EF4-FFF2-40B4-BE49-F238E27FC236}">
                <a16:creationId xmlns:a16="http://schemas.microsoft.com/office/drawing/2014/main" xmlns="" id="{EBE62DA6-04D5-40B4-B419-503A73EFF6A0}"/>
              </a:ext>
            </a:extLst>
          </p:cNvPr>
          <p:cNvSpPr txBox="1"/>
          <p:nvPr/>
        </p:nvSpPr>
        <p:spPr bwMode="gray">
          <a:xfrm>
            <a:off x="7598472" y="2170654"/>
            <a:ext cx="1569660" cy="682918"/>
          </a:xfrm>
          <a:prstGeom prst="rect">
            <a:avLst/>
          </a:prstGeom>
          <a:solidFill>
            <a:srgbClr val="BEE9EE"/>
          </a:solidFill>
        </p:spPr>
        <p:txBody>
          <a:bodyPr wrap="square" rtlCol="0" anchor="ctr">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Node protection</a:t>
            </a:r>
          </a:p>
        </p:txBody>
      </p:sp>
      <p:sp>
        <p:nvSpPr>
          <p:cNvPr id="68" name="任意多边形: 形状 67">
            <a:extLst>
              <a:ext uri="{FF2B5EF4-FFF2-40B4-BE49-F238E27FC236}">
                <a16:creationId xmlns:a16="http://schemas.microsoft.com/office/drawing/2014/main" xmlns="" id="{9089AE43-B6BD-477C-9191-840DE5D4B172}"/>
              </a:ext>
            </a:extLst>
          </p:cNvPr>
          <p:cNvSpPr/>
          <p:nvPr/>
        </p:nvSpPr>
        <p:spPr bwMode="gray">
          <a:xfrm>
            <a:off x="6681216" y="3585716"/>
            <a:ext cx="2822089" cy="1315468"/>
          </a:xfrm>
          <a:custGeom>
            <a:avLst/>
            <a:gdLst>
              <a:gd name="connsiteX0" fmla="*/ 0 w 3072384"/>
              <a:gd name="connsiteY0" fmla="*/ 132844 h 1315468"/>
              <a:gd name="connsiteX1" fmla="*/ 2609088 w 3072384"/>
              <a:gd name="connsiteY1" fmla="*/ 108460 h 1315468"/>
              <a:gd name="connsiteX2" fmla="*/ 3072384 w 3072384"/>
              <a:gd name="connsiteY2" fmla="*/ 1315468 h 1315468"/>
            </a:gdLst>
            <a:ahLst/>
            <a:cxnLst>
              <a:cxn ang="0">
                <a:pos x="connsiteX0" y="connsiteY0"/>
              </a:cxn>
              <a:cxn ang="0">
                <a:pos x="connsiteX1" y="connsiteY1"/>
              </a:cxn>
              <a:cxn ang="0">
                <a:pos x="connsiteX2" y="connsiteY2"/>
              </a:cxn>
            </a:cxnLst>
            <a:rect l="l" t="t" r="r" b="b"/>
            <a:pathLst>
              <a:path w="3072384" h="1315468">
                <a:moveTo>
                  <a:pt x="0" y="132844"/>
                </a:moveTo>
                <a:cubicBezTo>
                  <a:pt x="1048512" y="22100"/>
                  <a:pt x="2097024" y="-88644"/>
                  <a:pt x="2609088" y="108460"/>
                </a:cubicBezTo>
                <a:cubicBezTo>
                  <a:pt x="3121152" y="305564"/>
                  <a:pt x="3039872" y="1067564"/>
                  <a:pt x="3072384" y="1315468"/>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a:extLst>
              <a:ext uri="{FF2B5EF4-FFF2-40B4-BE49-F238E27FC236}">
                <a16:creationId xmlns:a16="http://schemas.microsoft.com/office/drawing/2014/main" xmlns="" id="{C53309CE-F8E0-4F49-B5FA-E9581168D2EF}"/>
              </a:ext>
            </a:extLst>
          </p:cNvPr>
          <p:cNvGrpSpPr/>
          <p:nvPr/>
        </p:nvGrpSpPr>
        <p:grpSpPr bwMode="gray">
          <a:xfrm>
            <a:off x="9264072" y="2397652"/>
            <a:ext cx="288001" cy="288001"/>
            <a:chOff x="10467178" y="5640414"/>
            <a:chExt cx="213540" cy="213540"/>
          </a:xfrm>
        </p:grpSpPr>
        <p:sp>
          <p:nvSpPr>
            <p:cNvPr id="70" name="椭圆 69">
              <a:extLst>
                <a:ext uri="{FF2B5EF4-FFF2-40B4-BE49-F238E27FC236}">
                  <a16:creationId xmlns:a16="http://schemas.microsoft.com/office/drawing/2014/main" xmlns="" id="{AF434CED-449B-40E3-9E40-5203D3A8B48E}"/>
                </a:ext>
              </a:extLst>
            </p:cNvPr>
            <p:cNvSpPr>
              <a:spLocks noChangeAspect="1"/>
            </p:cNvSpPr>
            <p:nvPr/>
          </p:nvSpPr>
          <p:spPr bwMode="gray">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22">
              <a:extLst>
                <a:ext uri="{FF2B5EF4-FFF2-40B4-BE49-F238E27FC236}">
                  <a16:creationId xmlns:a16="http://schemas.microsoft.com/office/drawing/2014/main" xmlns="" id="{8D2DB2EE-5196-44DF-AC35-CDF2C43038CA}"/>
                </a:ext>
              </a:extLst>
            </p:cNvPr>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框 71">
            <a:extLst>
              <a:ext uri="{FF2B5EF4-FFF2-40B4-BE49-F238E27FC236}">
                <a16:creationId xmlns:a16="http://schemas.microsoft.com/office/drawing/2014/main" xmlns="" id="{CDD6A39C-77A8-495F-8E0A-87C0B2E150D2}"/>
              </a:ext>
            </a:extLst>
          </p:cNvPr>
          <p:cNvSpPr txBox="1"/>
          <p:nvPr/>
        </p:nvSpPr>
        <p:spPr bwMode="gray">
          <a:xfrm>
            <a:off x="9503304" y="2383793"/>
            <a:ext cx="1640945" cy="338554"/>
          </a:xfrm>
          <a:prstGeom prst="rect">
            <a:avLst/>
          </a:prstGeom>
          <a:noFill/>
        </p:spPr>
        <p:txBody>
          <a:bodyPr wrap="square" rtlCol="0">
            <a:noAutofit/>
          </a:bodyPr>
          <a:lstStyle/>
          <a:p>
            <a:pPr fontAlgn="ctr"/>
            <a:r>
              <a:rPr lang="en-US" sz="16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High priority</a:t>
            </a:r>
          </a:p>
        </p:txBody>
      </p:sp>
      <p:sp>
        <p:nvSpPr>
          <p:cNvPr id="63" name="燕尾形 62">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73" name="五边形 72">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5" name="燕尾形 74">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6"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7" name="燕尾形 76">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a:extLst>
              <a:ext uri="{FF2B5EF4-FFF2-40B4-BE49-F238E27FC236}">
                <a16:creationId xmlns:a16="http://schemas.microsoft.com/office/drawing/2014/main" xmlns="" id="{529534E2-8839-44F0-A74A-64C4FE8EED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34478" y="3596886"/>
            <a:ext cx="468318" cy="383051"/>
          </a:xfrm>
          <a:prstGeom prst="rect">
            <a:avLst/>
          </a:prstGeom>
        </p:spPr>
      </p:pic>
      <p:pic>
        <p:nvPicPr>
          <p:cNvPr id="11" name="图片 10">
            <a:extLst>
              <a:ext uri="{FF2B5EF4-FFF2-40B4-BE49-F238E27FC236}">
                <a16:creationId xmlns:a16="http://schemas.microsoft.com/office/drawing/2014/main" xmlns="" id="{4C0F6D18-A35B-43D0-842C-EF8ACBCDF44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34478" y="5020455"/>
            <a:ext cx="468318" cy="383051"/>
          </a:xfrm>
          <a:prstGeom prst="rect">
            <a:avLst/>
          </a:prstGeom>
        </p:spPr>
      </p:pic>
      <p:pic>
        <p:nvPicPr>
          <p:cNvPr id="13" name="图片 12">
            <a:extLst>
              <a:ext uri="{FF2B5EF4-FFF2-40B4-BE49-F238E27FC236}">
                <a16:creationId xmlns:a16="http://schemas.microsoft.com/office/drawing/2014/main" xmlns="" id="{CC0C79EB-C307-47F2-9C06-1196BD90C8E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00962" y="5020455"/>
            <a:ext cx="468318" cy="383051"/>
          </a:xfrm>
          <a:prstGeom prst="rect">
            <a:avLst/>
          </a:prstGeom>
        </p:spPr>
      </p:pic>
      <p:pic>
        <p:nvPicPr>
          <p:cNvPr id="48" name="图片 47">
            <a:extLst>
              <a:ext uri="{FF2B5EF4-FFF2-40B4-BE49-F238E27FC236}">
                <a16:creationId xmlns:a16="http://schemas.microsoft.com/office/drawing/2014/main" xmlns="" id="{832E2D18-272E-4BE5-B068-4F9CECA3B80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68503" y="3596886"/>
            <a:ext cx="468318" cy="383051"/>
          </a:xfrm>
          <a:prstGeom prst="rect">
            <a:avLst/>
          </a:prstGeom>
        </p:spPr>
      </p:pic>
      <p:pic>
        <p:nvPicPr>
          <p:cNvPr id="49" name="图片 48">
            <a:extLst>
              <a:ext uri="{FF2B5EF4-FFF2-40B4-BE49-F238E27FC236}">
                <a16:creationId xmlns:a16="http://schemas.microsoft.com/office/drawing/2014/main" xmlns="" id="{CA0F4C09-AF86-44E6-9E14-3C4C52CCA37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68503" y="5020455"/>
            <a:ext cx="468318" cy="383051"/>
          </a:xfrm>
          <a:prstGeom prst="rect">
            <a:avLst/>
          </a:prstGeom>
        </p:spPr>
      </p:pic>
      <p:pic>
        <p:nvPicPr>
          <p:cNvPr id="51" name="图片 50">
            <a:extLst>
              <a:ext uri="{FF2B5EF4-FFF2-40B4-BE49-F238E27FC236}">
                <a16:creationId xmlns:a16="http://schemas.microsoft.com/office/drawing/2014/main" xmlns="" id="{CD7347F3-94DD-41BF-8C84-55B1521B344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34987" y="5020455"/>
            <a:ext cx="468318" cy="383051"/>
          </a:xfrm>
          <a:prstGeom prst="rect">
            <a:avLst/>
          </a:prstGeom>
        </p:spPr>
      </p:pic>
      <p:grpSp>
        <p:nvGrpSpPr>
          <p:cNvPr id="56" name="组合 55">
            <a:extLst>
              <a:ext uri="{FF2B5EF4-FFF2-40B4-BE49-F238E27FC236}">
                <a16:creationId xmlns:a16="http://schemas.microsoft.com/office/drawing/2014/main" xmlns="" id="{26CCFF84-6E5E-42D8-BC04-C36826C3E4B2}"/>
              </a:ext>
            </a:extLst>
          </p:cNvPr>
          <p:cNvGrpSpPr/>
          <p:nvPr/>
        </p:nvGrpSpPr>
        <p:grpSpPr bwMode="gray">
          <a:xfrm>
            <a:off x="7725541" y="4912354"/>
            <a:ext cx="288000" cy="288000"/>
            <a:chOff x="856677" y="2615810"/>
            <a:chExt cx="288000" cy="288000"/>
          </a:xfrm>
        </p:grpSpPr>
        <p:sp>
          <p:nvSpPr>
            <p:cNvPr id="57" name="椭圆 56">
              <a:extLst>
                <a:ext uri="{FF2B5EF4-FFF2-40B4-BE49-F238E27FC236}">
                  <a16:creationId xmlns:a16="http://schemas.microsoft.com/office/drawing/2014/main" xmlns="" id="{6DC42EA3-02E4-4181-9ABE-627358F5C7A8}"/>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a:extLst>
                <a:ext uri="{FF2B5EF4-FFF2-40B4-BE49-F238E27FC236}">
                  <a16:creationId xmlns:a16="http://schemas.microsoft.com/office/drawing/2014/main" xmlns="" id="{ACFBF8EB-AE05-4DA3-8CF7-21E3B531D29A}"/>
                </a:ext>
              </a:extLst>
            </p:cNvPr>
            <p:cNvGrpSpPr/>
            <p:nvPr/>
          </p:nvGrpSpPr>
          <p:grpSpPr bwMode="gray">
            <a:xfrm>
              <a:off x="923444" y="2692175"/>
              <a:ext cx="144003" cy="144001"/>
              <a:chOff x="898850" y="2657984"/>
              <a:chExt cx="203651" cy="203650"/>
            </a:xfrm>
          </p:grpSpPr>
          <p:cxnSp>
            <p:nvCxnSpPr>
              <p:cNvPr id="59" name="直接连接符 58">
                <a:extLst>
                  <a:ext uri="{FF2B5EF4-FFF2-40B4-BE49-F238E27FC236}">
                    <a16:creationId xmlns:a16="http://schemas.microsoft.com/office/drawing/2014/main" xmlns="" id="{8EDBDF1D-2AC3-4D8A-AFB8-C7B36492C5B9}"/>
                  </a:ext>
                </a:extLst>
              </p:cNvPr>
              <p:cNvCxnSpPr>
                <a:stCxn id="57" idx="3"/>
                <a:endCxn id="5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0" name="直接连接符 59">
                <a:extLst>
                  <a:ext uri="{FF2B5EF4-FFF2-40B4-BE49-F238E27FC236}">
                    <a16:creationId xmlns:a16="http://schemas.microsoft.com/office/drawing/2014/main" xmlns="" id="{12B12357-B763-430F-BC7C-DF9E31EA1619}"/>
                  </a:ext>
                </a:extLst>
              </p:cNvPr>
              <p:cNvCxnSpPr>
                <a:stCxn id="57" idx="1"/>
                <a:endCxn id="5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246517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圆角 72">
            <a:extLst>
              <a:ext uri="{FF2B5EF4-FFF2-40B4-BE49-F238E27FC236}">
                <a16:creationId xmlns:a16="http://schemas.microsoft.com/office/drawing/2014/main" xmlns="" id="{A1B8FD6E-1843-45AE-99AC-EE0AC796423F}"/>
              </a:ext>
            </a:extLst>
          </p:cNvPr>
          <p:cNvSpPr/>
          <p:nvPr/>
        </p:nvSpPr>
        <p:spPr bwMode="gray">
          <a:xfrm>
            <a:off x="1645717" y="3113454"/>
            <a:ext cx="6404366" cy="2997843"/>
          </a:xfrm>
          <a:prstGeom prst="roundRect">
            <a:avLst>
              <a:gd name="adj" fmla="val 5606"/>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a:extLst>
              <a:ext uri="{FF2B5EF4-FFF2-40B4-BE49-F238E27FC236}">
                <a16:creationId xmlns:a16="http://schemas.microsoft.com/office/drawing/2014/main" xmlns="" id="{705944D3-C16D-4B1A-8272-8750885C7FC4}"/>
              </a:ext>
            </a:extLst>
          </p:cNvPr>
          <p:cNvCxnSpPr>
            <a:cxnSpLocks/>
            <a:stCxn id="10" idx="3"/>
          </p:cNvCxnSpPr>
          <p:nvPr/>
        </p:nvCxnSpPr>
        <p:spPr bwMode="gray">
          <a:xfrm>
            <a:off x="7791761" y="40595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A1F0ABD-D2B6-4384-9F3B-D49630A6CCB3}"/>
              </a:ext>
            </a:extLst>
          </p:cNvPr>
          <p:cNvCxnSpPr>
            <a:cxnSpLocks/>
            <a:stCxn id="11" idx="3"/>
          </p:cNvCxnSpPr>
          <p:nvPr/>
        </p:nvCxnSpPr>
        <p:spPr bwMode="gray">
          <a:xfrm flipV="1">
            <a:off x="7791761" y="47970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F2E73D3C-756E-4F47-8CE9-E58ED62C282B}"/>
              </a:ext>
            </a:extLst>
          </p:cNvPr>
          <p:cNvCxnSpPr>
            <a:cxnSpLocks/>
            <a:stCxn id="6" idx="1"/>
            <a:endCxn id="10" idx="1"/>
          </p:cNvCxnSpPr>
          <p:nvPr/>
        </p:nvCxnSpPr>
        <p:spPr bwMode="gray">
          <a:xfrm>
            <a:off x="3362667" y="40595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CB72585-AC6A-4F57-8754-1859BD49491C}"/>
              </a:ext>
            </a:extLst>
          </p:cNvPr>
          <p:cNvCxnSpPr>
            <a:cxnSpLocks/>
            <a:stCxn id="7" idx="1"/>
            <a:endCxn id="11" idx="1"/>
          </p:cNvCxnSpPr>
          <p:nvPr/>
        </p:nvCxnSpPr>
        <p:spPr bwMode="gray">
          <a:xfrm>
            <a:off x="3362667" y="55346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926E123C-370E-4EAF-947D-221F0CFBB679}"/>
              </a:ext>
            </a:extLst>
          </p:cNvPr>
          <p:cNvCxnSpPr>
            <a:cxnSpLocks/>
            <a:endCxn id="7" idx="1"/>
          </p:cNvCxnSpPr>
          <p:nvPr/>
        </p:nvCxnSpPr>
        <p:spPr bwMode="gray">
          <a:xfrm>
            <a:off x="2020141" y="47970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0E69DA8-4B0D-479F-96FF-0741E02AFA79}"/>
              </a:ext>
            </a:extLst>
          </p:cNvPr>
          <p:cNvCxnSpPr>
            <a:cxnSpLocks/>
            <a:endCxn id="6" idx="1"/>
          </p:cNvCxnSpPr>
          <p:nvPr/>
        </p:nvCxnSpPr>
        <p:spPr bwMode="gray">
          <a:xfrm flipV="1">
            <a:off x="2020141" y="40595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DBE0D109-5172-4114-B01A-CB7279564B1C}"/>
              </a:ext>
            </a:extLst>
          </p:cNvPr>
          <p:cNvSpPr>
            <a:spLocks noGrp="1"/>
          </p:cNvSpPr>
          <p:nvPr>
            <p:ph type="title"/>
          </p:nvPr>
        </p:nvSpPr>
        <p:spPr bwMode="gray"/>
        <p:txBody>
          <a:bodyPr/>
          <a:lstStyle/>
          <a:p>
            <a:r>
              <a:rPr lang="en-US" smtClean="0"/>
              <a:t>TI-LFA FRR Usage Scenarios and Configuration</a:t>
            </a:r>
            <a:endParaRPr lang="en-US" dirty="0"/>
          </a:p>
        </p:txBody>
      </p:sp>
      <p:sp>
        <p:nvSpPr>
          <p:cNvPr id="3" name="文本占位符 2">
            <a:extLst>
              <a:ext uri="{FF2B5EF4-FFF2-40B4-BE49-F238E27FC236}">
                <a16:creationId xmlns:a16="http://schemas.microsoft.com/office/drawing/2014/main" xmlns="" id="{3E93BE01-5C31-409C-8754-150593DB2B77}"/>
              </a:ext>
            </a:extLst>
          </p:cNvPr>
          <p:cNvSpPr>
            <a:spLocks noGrp="1"/>
          </p:cNvSpPr>
          <p:nvPr>
            <p:ph type="body" sz="quarter" idx="10"/>
          </p:nvPr>
        </p:nvSpPr>
        <p:spPr bwMode="gray"/>
        <p:txBody>
          <a:bodyPr/>
          <a:lstStyle/>
          <a:p>
            <a:r>
              <a:rPr lang="en-US" sz="1800" smtClean="0">
                <a:sym typeface="Huawei Sans" panose="020C0503030203020204" pitchFamily="34" charset="0"/>
              </a:rPr>
              <a:t>To protect the entire path, you need to enable TI-LFA FRR local protection for the IGP processes of multiple nodes.</a:t>
            </a:r>
            <a:endParaRPr lang="en-US" sz="1800" dirty="0">
              <a:sym typeface="Huawei Sans" panose="020C0503030203020204" pitchFamily="34" charset="0"/>
            </a:endParaRPr>
          </a:p>
        </p:txBody>
      </p:sp>
      <p:pic>
        <p:nvPicPr>
          <p:cNvPr id="6" name="图片 5">
            <a:extLst>
              <a:ext uri="{FF2B5EF4-FFF2-40B4-BE49-F238E27FC236}">
                <a16:creationId xmlns:a16="http://schemas.microsoft.com/office/drawing/2014/main" xmlns="" id="{FDDC4E4E-414A-4796-864E-C595A1C8C42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62667" y="3838148"/>
            <a:ext cx="540000" cy="442800"/>
          </a:xfrm>
          <a:prstGeom prst="rect">
            <a:avLst/>
          </a:prstGeom>
        </p:spPr>
      </p:pic>
      <p:pic>
        <p:nvPicPr>
          <p:cNvPr id="7" name="图片 6">
            <a:extLst>
              <a:ext uri="{FF2B5EF4-FFF2-40B4-BE49-F238E27FC236}">
                <a16:creationId xmlns:a16="http://schemas.microsoft.com/office/drawing/2014/main" xmlns="" id="{58DB5A8B-F18B-43D5-AD0C-FDF003BDC8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62667" y="5313230"/>
            <a:ext cx="540000" cy="442800"/>
          </a:xfrm>
          <a:prstGeom prst="rect">
            <a:avLst/>
          </a:prstGeom>
        </p:spPr>
      </p:pic>
      <p:pic>
        <p:nvPicPr>
          <p:cNvPr id="8" name="图片 7">
            <a:extLst>
              <a:ext uri="{FF2B5EF4-FFF2-40B4-BE49-F238E27FC236}">
                <a16:creationId xmlns:a16="http://schemas.microsoft.com/office/drawing/2014/main" xmlns="" id="{0016363F-4E9C-45FF-B77B-3EA0F6C8A55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214" y="3838148"/>
            <a:ext cx="540000" cy="442800"/>
          </a:xfrm>
          <a:prstGeom prst="rect">
            <a:avLst/>
          </a:prstGeom>
        </p:spPr>
      </p:pic>
      <p:pic>
        <p:nvPicPr>
          <p:cNvPr id="9" name="图片 8">
            <a:extLst>
              <a:ext uri="{FF2B5EF4-FFF2-40B4-BE49-F238E27FC236}">
                <a16:creationId xmlns:a16="http://schemas.microsoft.com/office/drawing/2014/main" xmlns="" id="{1C5BB03A-D16D-4DEA-8CFB-453237F0903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07214" y="5313230"/>
            <a:ext cx="540000" cy="442800"/>
          </a:xfrm>
          <a:prstGeom prst="rect">
            <a:avLst/>
          </a:prstGeom>
        </p:spPr>
      </p:pic>
      <p:pic>
        <p:nvPicPr>
          <p:cNvPr id="10" name="图片 9">
            <a:extLst>
              <a:ext uri="{FF2B5EF4-FFF2-40B4-BE49-F238E27FC236}">
                <a16:creationId xmlns:a16="http://schemas.microsoft.com/office/drawing/2014/main" xmlns="" id="{A6B0ADE3-101D-420B-AD6D-93BF28C0367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51761" y="3838148"/>
            <a:ext cx="540000" cy="442800"/>
          </a:xfrm>
          <a:prstGeom prst="rect">
            <a:avLst/>
          </a:prstGeom>
        </p:spPr>
      </p:pic>
      <p:pic>
        <p:nvPicPr>
          <p:cNvPr id="11" name="图片 10">
            <a:extLst>
              <a:ext uri="{FF2B5EF4-FFF2-40B4-BE49-F238E27FC236}">
                <a16:creationId xmlns:a16="http://schemas.microsoft.com/office/drawing/2014/main" xmlns="" id="{7E44FB22-B808-4256-A09F-5D43993CC9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51761" y="5313230"/>
            <a:ext cx="540000" cy="442800"/>
          </a:xfrm>
          <a:prstGeom prst="rect">
            <a:avLst/>
          </a:prstGeom>
        </p:spPr>
      </p:pic>
      <p:pic>
        <p:nvPicPr>
          <p:cNvPr id="12" name="图片 11">
            <a:extLst>
              <a:ext uri="{FF2B5EF4-FFF2-40B4-BE49-F238E27FC236}">
                <a16:creationId xmlns:a16="http://schemas.microsoft.com/office/drawing/2014/main" xmlns="" id="{F24BB7E8-FF1D-486C-AEEA-CDCEDBEFE2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9369" y="4575689"/>
            <a:ext cx="540000" cy="442800"/>
          </a:xfrm>
          <a:prstGeom prst="rect">
            <a:avLst/>
          </a:prstGeom>
        </p:spPr>
      </p:pic>
      <p:pic>
        <p:nvPicPr>
          <p:cNvPr id="13" name="图片 12">
            <a:extLst>
              <a:ext uri="{FF2B5EF4-FFF2-40B4-BE49-F238E27FC236}">
                <a16:creationId xmlns:a16="http://schemas.microsoft.com/office/drawing/2014/main" xmlns="" id="{637191B0-181B-48CE-B1A6-333ADB391A3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05022" y="4575689"/>
            <a:ext cx="540000" cy="442800"/>
          </a:xfrm>
          <a:prstGeom prst="rect">
            <a:avLst/>
          </a:prstGeom>
        </p:spPr>
      </p:pic>
      <p:cxnSp>
        <p:nvCxnSpPr>
          <p:cNvPr id="34" name="直接连接符 33">
            <a:extLst>
              <a:ext uri="{FF2B5EF4-FFF2-40B4-BE49-F238E27FC236}">
                <a16:creationId xmlns:a16="http://schemas.microsoft.com/office/drawing/2014/main" xmlns="" id="{5DFBE0A7-2F70-4A88-B48D-6DAE861E85D6}"/>
              </a:ext>
            </a:extLst>
          </p:cNvPr>
          <p:cNvCxnSpPr>
            <a:cxnSpLocks/>
            <a:stCxn id="6" idx="2"/>
            <a:endCxn id="7" idx="0"/>
          </p:cNvCxnSpPr>
          <p:nvPr/>
        </p:nvCxnSpPr>
        <p:spPr bwMode="gray">
          <a:xfrm>
            <a:off x="3632667" y="42809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1948B1A3-4809-45F9-B8BA-09403EA35215}"/>
              </a:ext>
            </a:extLst>
          </p:cNvPr>
          <p:cNvCxnSpPr>
            <a:cxnSpLocks/>
          </p:cNvCxnSpPr>
          <p:nvPr/>
        </p:nvCxnSpPr>
        <p:spPr bwMode="gray">
          <a:xfrm>
            <a:off x="5577214" y="42809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BB304890-A1D0-4753-8454-E0CA3AB89498}"/>
              </a:ext>
            </a:extLst>
          </p:cNvPr>
          <p:cNvCxnSpPr>
            <a:cxnSpLocks/>
          </p:cNvCxnSpPr>
          <p:nvPr/>
        </p:nvCxnSpPr>
        <p:spPr bwMode="gray">
          <a:xfrm>
            <a:off x="7521761" y="42809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xmlns="" id="{753E2523-2ABB-4829-BBF9-6041E4CEA177}"/>
              </a:ext>
            </a:extLst>
          </p:cNvPr>
          <p:cNvSpPr/>
          <p:nvPr/>
        </p:nvSpPr>
        <p:spPr bwMode="gray">
          <a:xfrm>
            <a:off x="2020141" y="3623567"/>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a:extLst>
              <a:ext uri="{FF2B5EF4-FFF2-40B4-BE49-F238E27FC236}">
                <a16:creationId xmlns:a16="http://schemas.microsoft.com/office/drawing/2014/main" xmlns="" id="{1513703A-2B5C-4D39-AF95-5ACA55889423}"/>
              </a:ext>
            </a:extLst>
          </p:cNvPr>
          <p:cNvGrpSpPr/>
          <p:nvPr/>
        </p:nvGrpSpPr>
        <p:grpSpPr bwMode="gray">
          <a:xfrm>
            <a:off x="4421471" y="3915548"/>
            <a:ext cx="288000" cy="288000"/>
            <a:chOff x="856677" y="2615810"/>
            <a:chExt cx="288000" cy="288000"/>
          </a:xfrm>
        </p:grpSpPr>
        <p:sp>
          <p:nvSpPr>
            <p:cNvPr id="46" name="椭圆 45">
              <a:extLst>
                <a:ext uri="{FF2B5EF4-FFF2-40B4-BE49-F238E27FC236}">
                  <a16:creationId xmlns:a16="http://schemas.microsoft.com/office/drawing/2014/main" xmlns="" id="{4FAAFE38-FA9F-4BB6-89A0-70020BD6584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a:extLst>
                <a:ext uri="{FF2B5EF4-FFF2-40B4-BE49-F238E27FC236}">
                  <a16:creationId xmlns:a16="http://schemas.microsoft.com/office/drawing/2014/main" xmlns="" id="{F50B076A-F48D-42F7-BD57-9B205E31A4C3}"/>
                </a:ext>
              </a:extLst>
            </p:cNvPr>
            <p:cNvGrpSpPr/>
            <p:nvPr/>
          </p:nvGrpSpPr>
          <p:grpSpPr bwMode="gray">
            <a:xfrm>
              <a:off x="923444" y="2692175"/>
              <a:ext cx="144003" cy="144001"/>
              <a:chOff x="898850" y="2657984"/>
              <a:chExt cx="203651" cy="203650"/>
            </a:xfrm>
          </p:grpSpPr>
          <p:cxnSp>
            <p:nvCxnSpPr>
              <p:cNvPr id="48" name="直接连接符 47">
                <a:extLst>
                  <a:ext uri="{FF2B5EF4-FFF2-40B4-BE49-F238E27FC236}">
                    <a16:creationId xmlns:a16="http://schemas.microsoft.com/office/drawing/2014/main" xmlns="" id="{FD736EF2-4635-4812-BEC3-20DEC6ABD2B7}"/>
                  </a:ext>
                </a:extLst>
              </p:cNvPr>
              <p:cNvCxnSpPr>
                <a:stCxn id="46" idx="3"/>
                <a:endCxn id="4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9" name="直接连接符 48">
                <a:extLst>
                  <a:ext uri="{FF2B5EF4-FFF2-40B4-BE49-F238E27FC236}">
                    <a16:creationId xmlns:a16="http://schemas.microsoft.com/office/drawing/2014/main" xmlns="" id="{F50F1677-CF77-4B41-9F04-4D0FA08083F3}"/>
                  </a:ext>
                </a:extLst>
              </p:cNvPr>
              <p:cNvCxnSpPr>
                <a:stCxn id="46" idx="1"/>
                <a:endCxn id="4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50" name="组合 49">
            <a:extLst>
              <a:ext uri="{FF2B5EF4-FFF2-40B4-BE49-F238E27FC236}">
                <a16:creationId xmlns:a16="http://schemas.microsoft.com/office/drawing/2014/main" xmlns="" id="{706A9B9A-A297-40E6-9569-D7D7F9F24F12}"/>
              </a:ext>
            </a:extLst>
          </p:cNvPr>
          <p:cNvGrpSpPr/>
          <p:nvPr/>
        </p:nvGrpSpPr>
        <p:grpSpPr bwMode="gray">
          <a:xfrm>
            <a:off x="2775796" y="4200997"/>
            <a:ext cx="288000" cy="288000"/>
            <a:chOff x="856677" y="2615810"/>
            <a:chExt cx="288000" cy="288000"/>
          </a:xfrm>
        </p:grpSpPr>
        <p:sp>
          <p:nvSpPr>
            <p:cNvPr id="51" name="椭圆 50">
              <a:extLst>
                <a:ext uri="{FF2B5EF4-FFF2-40B4-BE49-F238E27FC236}">
                  <a16:creationId xmlns:a16="http://schemas.microsoft.com/office/drawing/2014/main" xmlns="" id="{3C7EF44F-E059-4C73-99FB-97835BC8D35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a:extLst>
                <a:ext uri="{FF2B5EF4-FFF2-40B4-BE49-F238E27FC236}">
                  <a16:creationId xmlns:a16="http://schemas.microsoft.com/office/drawing/2014/main" xmlns="" id="{F8BF373A-A363-4A20-91E8-E1FBBFDEA781}"/>
                </a:ext>
              </a:extLst>
            </p:cNvPr>
            <p:cNvGrpSpPr/>
            <p:nvPr/>
          </p:nvGrpSpPr>
          <p:grpSpPr bwMode="gray">
            <a:xfrm>
              <a:off x="923444" y="2692175"/>
              <a:ext cx="144003" cy="144001"/>
              <a:chOff x="898850" y="2657984"/>
              <a:chExt cx="203651" cy="203650"/>
            </a:xfrm>
          </p:grpSpPr>
          <p:cxnSp>
            <p:nvCxnSpPr>
              <p:cNvPr id="53" name="直接连接符 52">
                <a:extLst>
                  <a:ext uri="{FF2B5EF4-FFF2-40B4-BE49-F238E27FC236}">
                    <a16:creationId xmlns:a16="http://schemas.microsoft.com/office/drawing/2014/main" xmlns="" id="{A52CA05F-D419-4B54-A566-B272BCC3C997}"/>
                  </a:ext>
                </a:extLst>
              </p:cNvPr>
              <p:cNvCxnSpPr>
                <a:stCxn id="51" idx="3"/>
                <a:endCxn id="5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4" name="直接连接符 53">
                <a:extLst>
                  <a:ext uri="{FF2B5EF4-FFF2-40B4-BE49-F238E27FC236}">
                    <a16:creationId xmlns:a16="http://schemas.microsoft.com/office/drawing/2014/main" xmlns="" id="{37D20249-13D8-40DE-AA17-D725B312B760}"/>
                  </a:ext>
                </a:extLst>
              </p:cNvPr>
              <p:cNvCxnSpPr>
                <a:stCxn id="51" idx="1"/>
                <a:endCxn id="5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55" name="组合 54">
            <a:extLst>
              <a:ext uri="{FF2B5EF4-FFF2-40B4-BE49-F238E27FC236}">
                <a16:creationId xmlns:a16="http://schemas.microsoft.com/office/drawing/2014/main" xmlns="" id="{04D3F900-C22B-4A8F-B028-B1B152C965DF}"/>
              </a:ext>
            </a:extLst>
          </p:cNvPr>
          <p:cNvGrpSpPr/>
          <p:nvPr/>
        </p:nvGrpSpPr>
        <p:grpSpPr bwMode="gray">
          <a:xfrm>
            <a:off x="6346405" y="3915548"/>
            <a:ext cx="288000" cy="288000"/>
            <a:chOff x="856677" y="2615810"/>
            <a:chExt cx="288000" cy="288000"/>
          </a:xfrm>
        </p:grpSpPr>
        <p:sp>
          <p:nvSpPr>
            <p:cNvPr id="56" name="椭圆 55">
              <a:extLst>
                <a:ext uri="{FF2B5EF4-FFF2-40B4-BE49-F238E27FC236}">
                  <a16:creationId xmlns:a16="http://schemas.microsoft.com/office/drawing/2014/main" xmlns="" id="{DFD40248-8E87-469E-BEDC-5079671655B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a:extLst>
                <a:ext uri="{FF2B5EF4-FFF2-40B4-BE49-F238E27FC236}">
                  <a16:creationId xmlns:a16="http://schemas.microsoft.com/office/drawing/2014/main" xmlns="" id="{F3C8378F-2AEC-4524-AC84-AA2D4DB22D95}"/>
                </a:ext>
              </a:extLst>
            </p:cNvPr>
            <p:cNvGrpSpPr/>
            <p:nvPr/>
          </p:nvGrpSpPr>
          <p:grpSpPr bwMode="gray">
            <a:xfrm>
              <a:off x="923444" y="2692175"/>
              <a:ext cx="144003" cy="144001"/>
              <a:chOff x="898850" y="2657984"/>
              <a:chExt cx="203651" cy="203650"/>
            </a:xfrm>
          </p:grpSpPr>
          <p:cxnSp>
            <p:nvCxnSpPr>
              <p:cNvPr id="58" name="直接连接符 57">
                <a:extLst>
                  <a:ext uri="{FF2B5EF4-FFF2-40B4-BE49-F238E27FC236}">
                    <a16:creationId xmlns:a16="http://schemas.microsoft.com/office/drawing/2014/main" xmlns="" id="{2DBDA88A-D3F5-479F-979D-E735F0FF9E16}"/>
                  </a:ext>
                </a:extLst>
              </p:cNvPr>
              <p:cNvCxnSpPr>
                <a:stCxn id="56" idx="3"/>
                <a:endCxn id="5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9" name="直接连接符 58">
                <a:extLst>
                  <a:ext uri="{FF2B5EF4-FFF2-40B4-BE49-F238E27FC236}">
                    <a16:creationId xmlns:a16="http://schemas.microsoft.com/office/drawing/2014/main" xmlns="" id="{699AE386-B0E4-48DC-9387-79E25D351E18}"/>
                  </a:ext>
                </a:extLst>
              </p:cNvPr>
              <p:cNvCxnSpPr>
                <a:stCxn id="56" idx="1"/>
                <a:endCxn id="5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60" name="组合 59">
            <a:extLst>
              <a:ext uri="{FF2B5EF4-FFF2-40B4-BE49-F238E27FC236}">
                <a16:creationId xmlns:a16="http://schemas.microsoft.com/office/drawing/2014/main" xmlns="" id="{0BBE8C3C-E5FA-4BB4-B8FE-F5D61496D8CA}"/>
              </a:ext>
            </a:extLst>
          </p:cNvPr>
          <p:cNvGrpSpPr/>
          <p:nvPr/>
        </p:nvGrpSpPr>
        <p:grpSpPr bwMode="gray">
          <a:xfrm>
            <a:off x="3481014" y="3924572"/>
            <a:ext cx="288000" cy="288000"/>
            <a:chOff x="856677" y="2615810"/>
            <a:chExt cx="288000" cy="288000"/>
          </a:xfrm>
        </p:grpSpPr>
        <p:sp>
          <p:nvSpPr>
            <p:cNvPr id="61" name="椭圆 60">
              <a:extLst>
                <a:ext uri="{FF2B5EF4-FFF2-40B4-BE49-F238E27FC236}">
                  <a16:creationId xmlns:a16="http://schemas.microsoft.com/office/drawing/2014/main" xmlns="" id="{293A9E80-E992-4459-A2C4-FC54C3CD260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 name="组合 61">
              <a:extLst>
                <a:ext uri="{FF2B5EF4-FFF2-40B4-BE49-F238E27FC236}">
                  <a16:creationId xmlns:a16="http://schemas.microsoft.com/office/drawing/2014/main" xmlns="" id="{8531B36D-A793-48AA-AA7E-D2E62F147BF1}"/>
                </a:ext>
              </a:extLst>
            </p:cNvPr>
            <p:cNvGrpSpPr/>
            <p:nvPr/>
          </p:nvGrpSpPr>
          <p:grpSpPr bwMode="gray">
            <a:xfrm>
              <a:off x="923444" y="2692175"/>
              <a:ext cx="144003" cy="144001"/>
              <a:chOff x="898850" y="2657984"/>
              <a:chExt cx="203651" cy="203650"/>
            </a:xfrm>
          </p:grpSpPr>
          <p:cxnSp>
            <p:nvCxnSpPr>
              <p:cNvPr id="63" name="直接连接符 62">
                <a:extLst>
                  <a:ext uri="{FF2B5EF4-FFF2-40B4-BE49-F238E27FC236}">
                    <a16:creationId xmlns:a16="http://schemas.microsoft.com/office/drawing/2014/main" xmlns="" id="{4A22802E-626B-4E36-9813-7D4E93D3EB3A}"/>
                  </a:ext>
                </a:extLst>
              </p:cNvPr>
              <p:cNvCxnSpPr>
                <a:stCxn id="61" idx="3"/>
                <a:endCxn id="6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4" name="直接连接符 63">
                <a:extLst>
                  <a:ext uri="{FF2B5EF4-FFF2-40B4-BE49-F238E27FC236}">
                    <a16:creationId xmlns:a16="http://schemas.microsoft.com/office/drawing/2014/main" xmlns="" id="{726F348A-0CAF-48B7-806E-CCBB6594C11F}"/>
                  </a:ext>
                </a:extLst>
              </p:cNvPr>
              <p:cNvCxnSpPr>
                <a:stCxn id="61" idx="1"/>
                <a:endCxn id="6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5" name="任意多边形: 形状 64">
            <a:extLst>
              <a:ext uri="{FF2B5EF4-FFF2-40B4-BE49-F238E27FC236}">
                <a16:creationId xmlns:a16="http://schemas.microsoft.com/office/drawing/2014/main" xmlns="" id="{512FCFE3-DC2C-4F82-864E-906EDBFE688A}"/>
              </a:ext>
            </a:extLst>
          </p:cNvPr>
          <p:cNvSpPr/>
          <p:nvPr/>
        </p:nvSpPr>
        <p:spPr bwMode="gray">
          <a:xfrm>
            <a:off x="2332517" y="4357975"/>
            <a:ext cx="2974834" cy="1030326"/>
          </a:xfrm>
          <a:custGeom>
            <a:avLst/>
            <a:gdLst>
              <a:gd name="connsiteX0" fmla="*/ 0 w 3113590"/>
              <a:gd name="connsiteY0" fmla="*/ 509286 h 1179171"/>
              <a:gd name="connsiteX1" fmla="*/ 1435261 w 3113590"/>
              <a:gd name="connsiteY1" fmla="*/ 1099595 h 1179171"/>
              <a:gd name="connsiteX2" fmla="*/ 2824223 w 3113590"/>
              <a:gd name="connsiteY2" fmla="*/ 1053297 h 1179171"/>
              <a:gd name="connsiteX3" fmla="*/ 3113590 w 3113590"/>
              <a:gd name="connsiteY3" fmla="*/ 0 h 1179171"/>
            </a:gdLst>
            <a:ahLst/>
            <a:cxnLst>
              <a:cxn ang="0">
                <a:pos x="connsiteX0" y="connsiteY0"/>
              </a:cxn>
              <a:cxn ang="0">
                <a:pos x="connsiteX1" y="connsiteY1"/>
              </a:cxn>
              <a:cxn ang="0">
                <a:pos x="connsiteX2" y="connsiteY2"/>
              </a:cxn>
              <a:cxn ang="0">
                <a:pos x="connsiteX3" y="connsiteY3"/>
              </a:cxn>
            </a:cxnLst>
            <a:rect l="l" t="t" r="r" b="b"/>
            <a:pathLst>
              <a:path w="3113590" h="1179171">
                <a:moveTo>
                  <a:pt x="0" y="509286"/>
                </a:moveTo>
                <a:cubicBezTo>
                  <a:pt x="482278" y="759106"/>
                  <a:pt x="964557" y="1008927"/>
                  <a:pt x="1435261" y="1099595"/>
                </a:cubicBezTo>
                <a:cubicBezTo>
                  <a:pt x="1905965" y="1190264"/>
                  <a:pt x="2544502" y="1236563"/>
                  <a:pt x="2824223" y="1053297"/>
                </a:cubicBezTo>
                <a:cubicBezTo>
                  <a:pt x="3103944" y="870031"/>
                  <a:pt x="3108767" y="435015"/>
                  <a:pt x="3113590"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形状 66">
            <a:extLst>
              <a:ext uri="{FF2B5EF4-FFF2-40B4-BE49-F238E27FC236}">
                <a16:creationId xmlns:a16="http://schemas.microsoft.com/office/drawing/2014/main" xmlns="" id="{22F013DE-E14E-4E06-82E7-162F55ACC5D0}"/>
              </a:ext>
            </a:extLst>
          </p:cNvPr>
          <p:cNvSpPr/>
          <p:nvPr/>
        </p:nvSpPr>
        <p:spPr bwMode="gray">
          <a:xfrm>
            <a:off x="5793488" y="4357973"/>
            <a:ext cx="1585732" cy="1030327"/>
          </a:xfrm>
          <a:custGeom>
            <a:avLst/>
            <a:gdLst>
              <a:gd name="connsiteX0" fmla="*/ 0 w 1493134"/>
              <a:gd name="connsiteY0" fmla="*/ 0 h 1007177"/>
              <a:gd name="connsiteX1" fmla="*/ 219919 w 1493134"/>
              <a:gd name="connsiteY1" fmla="*/ 902825 h 1007177"/>
              <a:gd name="connsiteX2" fmla="*/ 1250066 w 1493134"/>
              <a:gd name="connsiteY2" fmla="*/ 902825 h 1007177"/>
              <a:gd name="connsiteX3" fmla="*/ 1493134 w 1493134"/>
              <a:gd name="connsiteY3" fmla="*/ 138896 h 1007177"/>
              <a:gd name="connsiteX0" fmla="*/ 0 w 1585732"/>
              <a:gd name="connsiteY0" fmla="*/ 104173 h 1111350"/>
              <a:gd name="connsiteX1" fmla="*/ 219919 w 1585732"/>
              <a:gd name="connsiteY1" fmla="*/ 1006998 h 1111350"/>
              <a:gd name="connsiteX2" fmla="*/ 1250066 w 1585732"/>
              <a:gd name="connsiteY2" fmla="*/ 1006998 h 1111350"/>
              <a:gd name="connsiteX3" fmla="*/ 1585732 w 1585732"/>
              <a:gd name="connsiteY3" fmla="*/ 0 h 1111350"/>
            </a:gdLst>
            <a:ahLst/>
            <a:cxnLst>
              <a:cxn ang="0">
                <a:pos x="connsiteX0" y="connsiteY0"/>
              </a:cxn>
              <a:cxn ang="0">
                <a:pos x="connsiteX1" y="connsiteY1"/>
              </a:cxn>
              <a:cxn ang="0">
                <a:pos x="connsiteX2" y="connsiteY2"/>
              </a:cxn>
              <a:cxn ang="0">
                <a:pos x="connsiteX3" y="connsiteY3"/>
              </a:cxn>
            </a:cxnLst>
            <a:rect l="l" t="t" r="r" b="b"/>
            <a:pathLst>
              <a:path w="1585732" h="1111350">
                <a:moveTo>
                  <a:pt x="0" y="104173"/>
                </a:moveTo>
                <a:cubicBezTo>
                  <a:pt x="5787" y="480350"/>
                  <a:pt x="11575" y="856527"/>
                  <a:pt x="219919" y="1006998"/>
                </a:cubicBezTo>
                <a:cubicBezTo>
                  <a:pt x="428263" y="1157469"/>
                  <a:pt x="1037864" y="1134319"/>
                  <a:pt x="1250066" y="1006998"/>
                </a:cubicBezTo>
                <a:cubicBezTo>
                  <a:pt x="1462268" y="879677"/>
                  <a:pt x="1547150" y="111889"/>
                  <a:pt x="158573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a:extLst>
              <a:ext uri="{FF2B5EF4-FFF2-40B4-BE49-F238E27FC236}">
                <a16:creationId xmlns:a16="http://schemas.microsoft.com/office/drawing/2014/main" xmlns="" id="{D105BF08-A0DE-4B4D-BEBD-13FC3E025CAE}"/>
              </a:ext>
            </a:extLst>
          </p:cNvPr>
          <p:cNvSpPr txBox="1"/>
          <p:nvPr/>
        </p:nvSpPr>
        <p:spPr bwMode="gray">
          <a:xfrm>
            <a:off x="1645717" y="3129782"/>
            <a:ext cx="1538245" cy="338554"/>
          </a:xfrm>
          <a:prstGeom prst="rect">
            <a:avLst/>
          </a:prstGeom>
          <a:noFill/>
        </p:spPr>
        <p:txBody>
          <a:bodyPr wrap="square" rtlCol="0">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IS-IS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1 Level-2</a:t>
            </a:r>
          </a:p>
        </p:txBody>
      </p:sp>
      <p:sp>
        <p:nvSpPr>
          <p:cNvPr id="76" name="文本框 75">
            <a:extLst>
              <a:ext uri="{FF2B5EF4-FFF2-40B4-BE49-F238E27FC236}">
                <a16:creationId xmlns:a16="http://schemas.microsoft.com/office/drawing/2014/main" xmlns="" id="{5E8E12F5-8F07-4AC6-BAC5-12E2E45D4951}"/>
              </a:ext>
            </a:extLst>
          </p:cNvPr>
          <p:cNvSpPr txBox="1"/>
          <p:nvPr/>
        </p:nvSpPr>
        <p:spPr bwMode="gray">
          <a:xfrm>
            <a:off x="1769369" y="2051716"/>
            <a:ext cx="4371665" cy="954107"/>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[Router-isis-1]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frr</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[Router-isis-1-frr] loop-free-alternate level-2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[Router-isis-1-frr] ti-</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lfa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level-2</a:t>
            </a:r>
          </a:p>
        </p:txBody>
      </p:sp>
      <p:cxnSp>
        <p:nvCxnSpPr>
          <p:cNvPr id="5" name="直接连接符 4">
            <a:extLst>
              <a:ext uri="{FF2B5EF4-FFF2-40B4-BE49-F238E27FC236}">
                <a16:creationId xmlns:a16="http://schemas.microsoft.com/office/drawing/2014/main" xmlns="" id="{6460CDEC-E5BA-4EC1-BB5A-926DC40E309D}"/>
              </a:ext>
            </a:extLst>
          </p:cNvPr>
          <p:cNvCxnSpPr>
            <a:cxnSpLocks/>
            <a:stCxn id="76" idx="2"/>
            <a:endCxn id="12" idx="0"/>
          </p:cNvCxnSpPr>
          <p:nvPr/>
        </p:nvCxnSpPr>
        <p:spPr bwMode="gray">
          <a:xfrm flipH="1">
            <a:off x="2039369" y="3005823"/>
            <a:ext cx="1915833" cy="1569866"/>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93DDC8D3-2F97-4C45-AB01-769AC499C37A}"/>
              </a:ext>
            </a:extLst>
          </p:cNvPr>
          <p:cNvCxnSpPr>
            <a:cxnSpLocks/>
            <a:stCxn id="76" idx="2"/>
            <a:endCxn id="6" idx="0"/>
          </p:cNvCxnSpPr>
          <p:nvPr/>
        </p:nvCxnSpPr>
        <p:spPr bwMode="gray">
          <a:xfrm flipH="1">
            <a:off x="3632667" y="3005823"/>
            <a:ext cx="322535" cy="8323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A0435FCE-9D8F-45CC-BF96-2E794593FE5C}"/>
              </a:ext>
            </a:extLst>
          </p:cNvPr>
          <p:cNvCxnSpPr>
            <a:cxnSpLocks/>
            <a:stCxn id="76" idx="2"/>
            <a:endCxn id="8" idx="0"/>
          </p:cNvCxnSpPr>
          <p:nvPr/>
        </p:nvCxnSpPr>
        <p:spPr bwMode="gray">
          <a:xfrm>
            <a:off x="3955202" y="3005823"/>
            <a:ext cx="1622012" cy="8323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E0EEA191-852D-4654-BCB4-D90AB2811EFE}"/>
              </a:ext>
            </a:extLst>
          </p:cNvPr>
          <p:cNvCxnSpPr>
            <a:cxnSpLocks/>
            <a:stCxn id="76" idx="2"/>
            <a:endCxn id="10" idx="0"/>
          </p:cNvCxnSpPr>
          <p:nvPr/>
        </p:nvCxnSpPr>
        <p:spPr bwMode="gray">
          <a:xfrm>
            <a:off x="3955202" y="3005823"/>
            <a:ext cx="3566559" cy="832325"/>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燕尾形 68">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70" name="五边形 69">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2" name="燕尾形 71">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5"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7" name="燕尾形 76">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12203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a:extLst>
              <a:ext uri="{FF2B5EF4-FFF2-40B4-BE49-F238E27FC236}">
                <a16:creationId xmlns:a16="http://schemas.microsoft.com/office/drawing/2014/main" xmlns="" id="{705944D3-C16D-4B1A-8272-8750885C7FC4}"/>
              </a:ext>
            </a:extLst>
          </p:cNvPr>
          <p:cNvCxnSpPr>
            <a:cxnSpLocks/>
            <a:stCxn id="10" idx="3"/>
          </p:cNvCxnSpPr>
          <p:nvPr/>
        </p:nvCxnSpPr>
        <p:spPr bwMode="gray">
          <a:xfrm>
            <a:off x="7515536" y="38309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A1F0ABD-D2B6-4384-9F3B-D49630A6CCB3}"/>
              </a:ext>
            </a:extLst>
          </p:cNvPr>
          <p:cNvCxnSpPr>
            <a:cxnSpLocks/>
            <a:stCxn id="11" idx="3"/>
          </p:cNvCxnSpPr>
          <p:nvPr/>
        </p:nvCxnSpPr>
        <p:spPr bwMode="gray">
          <a:xfrm flipV="1">
            <a:off x="7515536" y="45684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F2E73D3C-756E-4F47-8CE9-E58ED62C282B}"/>
              </a:ext>
            </a:extLst>
          </p:cNvPr>
          <p:cNvCxnSpPr>
            <a:cxnSpLocks/>
            <a:stCxn id="6" idx="1"/>
            <a:endCxn id="10" idx="1"/>
          </p:cNvCxnSpPr>
          <p:nvPr/>
        </p:nvCxnSpPr>
        <p:spPr bwMode="gray">
          <a:xfrm>
            <a:off x="3086442" y="38309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CB72585-AC6A-4F57-8754-1859BD49491C}"/>
              </a:ext>
            </a:extLst>
          </p:cNvPr>
          <p:cNvCxnSpPr>
            <a:cxnSpLocks/>
            <a:stCxn id="7" idx="1"/>
            <a:endCxn id="11" idx="1"/>
          </p:cNvCxnSpPr>
          <p:nvPr/>
        </p:nvCxnSpPr>
        <p:spPr bwMode="gray">
          <a:xfrm>
            <a:off x="3086442" y="53060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926E123C-370E-4EAF-947D-221F0CFBB679}"/>
              </a:ext>
            </a:extLst>
          </p:cNvPr>
          <p:cNvCxnSpPr>
            <a:cxnSpLocks/>
            <a:endCxn id="7" idx="1"/>
          </p:cNvCxnSpPr>
          <p:nvPr/>
        </p:nvCxnSpPr>
        <p:spPr bwMode="gray">
          <a:xfrm>
            <a:off x="1743916" y="45684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0E69DA8-4B0D-479F-96FF-0741E02AFA79}"/>
              </a:ext>
            </a:extLst>
          </p:cNvPr>
          <p:cNvCxnSpPr>
            <a:cxnSpLocks/>
            <a:endCxn id="6" idx="1"/>
          </p:cNvCxnSpPr>
          <p:nvPr/>
        </p:nvCxnSpPr>
        <p:spPr bwMode="gray">
          <a:xfrm flipV="1">
            <a:off x="1743916" y="38309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DBE0D109-5172-4114-B01A-CB7279564B1C}"/>
              </a:ext>
            </a:extLst>
          </p:cNvPr>
          <p:cNvSpPr>
            <a:spLocks noGrp="1"/>
          </p:cNvSpPr>
          <p:nvPr>
            <p:ph type="title"/>
          </p:nvPr>
        </p:nvSpPr>
        <p:spPr bwMode="gray"/>
        <p:txBody>
          <a:bodyPr/>
          <a:lstStyle/>
          <a:p>
            <a:r>
              <a:rPr lang="en-US" smtClean="0"/>
              <a:t>Limitations of TI-LFA FRR</a:t>
            </a:r>
            <a:endParaRPr lang="en-US" dirty="0"/>
          </a:p>
        </p:txBody>
      </p:sp>
      <p:sp>
        <p:nvSpPr>
          <p:cNvPr id="3" name="文本占位符 2">
            <a:extLst>
              <a:ext uri="{FF2B5EF4-FFF2-40B4-BE49-F238E27FC236}">
                <a16:creationId xmlns:a16="http://schemas.microsoft.com/office/drawing/2014/main" xmlns="" id="{3E93BE01-5C31-409C-8754-150593DB2B77}"/>
              </a:ext>
            </a:extLst>
          </p:cNvPr>
          <p:cNvSpPr>
            <a:spLocks noGrp="1"/>
          </p:cNvSpPr>
          <p:nvPr>
            <p:ph type="body" sz="quarter" idx="10"/>
          </p:nvPr>
        </p:nvSpPr>
        <p:spPr bwMode="gray"/>
        <p:txBody>
          <a:bodyPr/>
          <a:lstStyle/>
          <a:p>
            <a:r>
              <a:rPr lang="en-US" sz="1600" smtClean="0">
                <a:sym typeface="Huawei Sans" panose="020C0503030203020204" pitchFamily="34" charset="0"/>
              </a:rPr>
              <a:t>TI-LFA cannot provide protection if a specified explicit node (ingress, egress, or constraint node) along an SR tunnel fails. For example, on the SR path shown in the following figure, TI-LFA cannot generate protection paths for explicit nodes R1, R4, and R6.</a:t>
            </a:r>
            <a:endParaRPr lang="en-US" sz="1600" dirty="0">
              <a:sym typeface="Huawei Sans" panose="020C0503030203020204" pitchFamily="34" charset="0"/>
            </a:endParaRPr>
          </a:p>
        </p:txBody>
      </p:sp>
      <p:pic>
        <p:nvPicPr>
          <p:cNvPr id="7" name="图片 6">
            <a:extLst>
              <a:ext uri="{FF2B5EF4-FFF2-40B4-BE49-F238E27FC236}">
                <a16:creationId xmlns:a16="http://schemas.microsoft.com/office/drawing/2014/main" xmlns="" id="{58DB5A8B-F18B-43D5-AD0C-FDF003BDC8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5084630"/>
            <a:ext cx="540000" cy="442800"/>
          </a:xfrm>
          <a:prstGeom prst="rect">
            <a:avLst/>
          </a:prstGeom>
        </p:spPr>
      </p:pic>
      <p:pic>
        <p:nvPicPr>
          <p:cNvPr id="8" name="图片 7">
            <a:extLst>
              <a:ext uri="{FF2B5EF4-FFF2-40B4-BE49-F238E27FC236}">
                <a16:creationId xmlns:a16="http://schemas.microsoft.com/office/drawing/2014/main" xmlns="" id="{0016363F-4E9C-45FF-B77B-3EA0F6C8A55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3609548"/>
            <a:ext cx="540000" cy="442800"/>
          </a:xfrm>
          <a:prstGeom prst="rect">
            <a:avLst/>
          </a:prstGeom>
        </p:spPr>
      </p:pic>
      <p:pic>
        <p:nvPicPr>
          <p:cNvPr id="9" name="图片 8">
            <a:extLst>
              <a:ext uri="{FF2B5EF4-FFF2-40B4-BE49-F238E27FC236}">
                <a16:creationId xmlns:a16="http://schemas.microsoft.com/office/drawing/2014/main" xmlns="" id="{1C5BB03A-D16D-4DEA-8CFB-453237F0903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5084630"/>
            <a:ext cx="540000" cy="442800"/>
          </a:xfrm>
          <a:prstGeom prst="rect">
            <a:avLst/>
          </a:prstGeom>
        </p:spPr>
      </p:pic>
      <p:pic>
        <p:nvPicPr>
          <p:cNvPr id="11" name="图片 10">
            <a:extLst>
              <a:ext uri="{FF2B5EF4-FFF2-40B4-BE49-F238E27FC236}">
                <a16:creationId xmlns:a16="http://schemas.microsoft.com/office/drawing/2014/main" xmlns="" id="{7E44FB22-B808-4256-A09F-5D43993CC9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5084630"/>
            <a:ext cx="540000" cy="442800"/>
          </a:xfrm>
          <a:prstGeom prst="rect">
            <a:avLst/>
          </a:prstGeom>
        </p:spPr>
      </p:pic>
      <p:pic>
        <p:nvPicPr>
          <p:cNvPr id="12" name="图片 11">
            <a:extLst>
              <a:ext uri="{FF2B5EF4-FFF2-40B4-BE49-F238E27FC236}">
                <a16:creationId xmlns:a16="http://schemas.microsoft.com/office/drawing/2014/main" xmlns="" id="{F24BB7E8-FF1D-486C-AEEA-CDCEDBEFE2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3144" y="4347089"/>
            <a:ext cx="540000" cy="442800"/>
          </a:xfrm>
          <a:prstGeom prst="rect">
            <a:avLst/>
          </a:prstGeom>
        </p:spPr>
      </p:pic>
      <p:pic>
        <p:nvPicPr>
          <p:cNvPr id="13" name="图片 12">
            <a:extLst>
              <a:ext uri="{FF2B5EF4-FFF2-40B4-BE49-F238E27FC236}">
                <a16:creationId xmlns:a16="http://schemas.microsoft.com/office/drawing/2014/main" xmlns="" id="{637191B0-181B-48CE-B1A6-333ADB391A3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8797" y="4347089"/>
            <a:ext cx="540000" cy="442800"/>
          </a:xfrm>
          <a:prstGeom prst="rect">
            <a:avLst/>
          </a:prstGeom>
        </p:spPr>
      </p:pic>
      <p:cxnSp>
        <p:nvCxnSpPr>
          <p:cNvPr id="34" name="直接连接符 33">
            <a:extLst>
              <a:ext uri="{FF2B5EF4-FFF2-40B4-BE49-F238E27FC236}">
                <a16:creationId xmlns:a16="http://schemas.microsoft.com/office/drawing/2014/main" xmlns="" id="{5DFBE0A7-2F70-4A88-B48D-6DAE861E85D6}"/>
              </a:ext>
            </a:extLst>
          </p:cNvPr>
          <p:cNvCxnSpPr>
            <a:cxnSpLocks/>
            <a:stCxn id="6" idx="2"/>
            <a:endCxn id="7" idx="0"/>
          </p:cNvCxnSpPr>
          <p:nvPr/>
        </p:nvCxnSpPr>
        <p:spPr bwMode="gray">
          <a:xfrm>
            <a:off x="3356442"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1948B1A3-4809-45F9-B8BA-09403EA35215}"/>
              </a:ext>
            </a:extLst>
          </p:cNvPr>
          <p:cNvCxnSpPr>
            <a:cxnSpLocks/>
          </p:cNvCxnSpPr>
          <p:nvPr/>
        </p:nvCxnSpPr>
        <p:spPr bwMode="gray">
          <a:xfrm>
            <a:off x="5300989"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BB304890-A1D0-4753-8454-E0CA3AB89498}"/>
              </a:ext>
            </a:extLst>
          </p:cNvPr>
          <p:cNvCxnSpPr>
            <a:cxnSpLocks/>
          </p:cNvCxnSpPr>
          <p:nvPr/>
        </p:nvCxnSpPr>
        <p:spPr bwMode="gray">
          <a:xfrm>
            <a:off x="7245536"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xmlns="" id="{D105BF08-A0DE-4B4D-BEBD-13FC3E025CAE}"/>
              </a:ext>
            </a:extLst>
          </p:cNvPr>
          <p:cNvSpPr txBox="1"/>
          <p:nvPr/>
        </p:nvSpPr>
        <p:spPr bwMode="gray">
          <a:xfrm>
            <a:off x="1532380" y="4789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6" name="文本框 65">
            <a:extLst>
              <a:ext uri="{FF2B5EF4-FFF2-40B4-BE49-F238E27FC236}">
                <a16:creationId xmlns:a16="http://schemas.microsoft.com/office/drawing/2014/main" xmlns="" id="{D14EB54D-E066-4724-9F61-9F776A73F18A}"/>
              </a:ext>
            </a:extLst>
          </p:cNvPr>
          <p:cNvSpPr txBox="1"/>
          <p:nvPr/>
        </p:nvSpPr>
        <p:spPr bwMode="gray">
          <a:xfrm>
            <a:off x="1366134" y="263471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8" name="文本框 67">
            <a:extLst>
              <a:ext uri="{FF2B5EF4-FFF2-40B4-BE49-F238E27FC236}">
                <a16:creationId xmlns:a16="http://schemas.microsoft.com/office/drawing/2014/main" xmlns="" id="{6C469B17-6A68-4F68-9BC1-E51A5D3A217E}"/>
              </a:ext>
            </a:extLst>
          </p:cNvPr>
          <p:cNvSpPr txBox="1"/>
          <p:nvPr/>
        </p:nvSpPr>
        <p:spPr bwMode="gray">
          <a:xfrm>
            <a:off x="3415068" y="40566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9" name="文本框 68">
            <a:extLst>
              <a:ext uri="{FF2B5EF4-FFF2-40B4-BE49-F238E27FC236}">
                <a16:creationId xmlns:a16="http://schemas.microsoft.com/office/drawing/2014/main" xmlns="" id="{FDB10BBF-9158-4F78-A43C-6B75CBBD1378}"/>
              </a:ext>
            </a:extLst>
          </p:cNvPr>
          <p:cNvSpPr txBox="1"/>
          <p:nvPr/>
        </p:nvSpPr>
        <p:spPr bwMode="gray">
          <a:xfrm>
            <a:off x="3141277"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70" name="文本框 69">
            <a:extLst>
              <a:ext uri="{FF2B5EF4-FFF2-40B4-BE49-F238E27FC236}">
                <a16:creationId xmlns:a16="http://schemas.microsoft.com/office/drawing/2014/main" xmlns="" id="{C91CB1F8-C651-46CB-88DB-4573F73E1221}"/>
              </a:ext>
            </a:extLst>
          </p:cNvPr>
          <p:cNvSpPr txBox="1"/>
          <p:nvPr/>
        </p:nvSpPr>
        <p:spPr bwMode="gray">
          <a:xfrm>
            <a:off x="5071083"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71" name="文本框 70">
            <a:extLst>
              <a:ext uri="{FF2B5EF4-FFF2-40B4-BE49-F238E27FC236}">
                <a16:creationId xmlns:a16="http://schemas.microsoft.com/office/drawing/2014/main" xmlns="" id="{7470E7AA-C433-46AC-8C8C-953BCCDEE8B2}"/>
              </a:ext>
            </a:extLst>
          </p:cNvPr>
          <p:cNvSpPr txBox="1"/>
          <p:nvPr/>
        </p:nvSpPr>
        <p:spPr bwMode="gray">
          <a:xfrm>
            <a:off x="5345848"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72" name="文本框 71">
            <a:extLst>
              <a:ext uri="{FF2B5EF4-FFF2-40B4-BE49-F238E27FC236}">
                <a16:creationId xmlns:a16="http://schemas.microsoft.com/office/drawing/2014/main" xmlns="" id="{E77432EB-C8DE-4E69-81B8-8A5B2662A434}"/>
              </a:ext>
            </a:extLst>
          </p:cNvPr>
          <p:cNvSpPr txBox="1"/>
          <p:nvPr/>
        </p:nvSpPr>
        <p:spPr bwMode="gray">
          <a:xfrm>
            <a:off x="7220736"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75" name="文本框 74">
            <a:extLst>
              <a:ext uri="{FF2B5EF4-FFF2-40B4-BE49-F238E27FC236}">
                <a16:creationId xmlns:a16="http://schemas.microsoft.com/office/drawing/2014/main" xmlns="" id="{D7B509DC-FC2B-46B3-82EC-0C574F416637}"/>
              </a:ext>
            </a:extLst>
          </p:cNvPr>
          <p:cNvSpPr txBox="1"/>
          <p:nvPr/>
        </p:nvSpPr>
        <p:spPr bwMode="gray">
          <a:xfrm>
            <a:off x="1366134" y="299161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77" name="文本框 76">
            <a:extLst>
              <a:ext uri="{FF2B5EF4-FFF2-40B4-BE49-F238E27FC236}">
                <a16:creationId xmlns:a16="http://schemas.microsoft.com/office/drawing/2014/main" xmlns="" id="{8ABD1E4D-EBC1-4B05-8175-63404CA544F0}"/>
              </a:ext>
            </a:extLst>
          </p:cNvPr>
          <p:cNvSpPr txBox="1"/>
          <p:nvPr/>
        </p:nvSpPr>
        <p:spPr bwMode="gray">
          <a:xfrm>
            <a:off x="1366134" y="2277822"/>
            <a:ext cx="803425" cy="338554"/>
          </a:xfrm>
          <a:prstGeom prst="rect">
            <a:avLst/>
          </a:prstGeom>
          <a:solidFill>
            <a:schemeClr val="bg1">
              <a:lumMod val="6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 name="箭头: 下 3">
            <a:extLst>
              <a:ext uri="{FF2B5EF4-FFF2-40B4-BE49-F238E27FC236}">
                <a16:creationId xmlns:a16="http://schemas.microsoft.com/office/drawing/2014/main" xmlns="" id="{B9BA767E-7A91-4200-8853-6A0161C89917}"/>
              </a:ext>
            </a:extLst>
          </p:cNvPr>
          <p:cNvSpPr/>
          <p:nvPr/>
        </p:nvSpPr>
        <p:spPr bwMode="gray">
          <a:xfrm>
            <a:off x="1613384" y="3445395"/>
            <a:ext cx="262431" cy="425633"/>
          </a:xfrm>
          <a:prstGeom prst="downArrow">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xmlns="" id="{D0D0480A-51D4-4A77-AB07-15239B391818}"/>
              </a:ext>
            </a:extLst>
          </p:cNvPr>
          <p:cNvSpPr txBox="1"/>
          <p:nvPr/>
        </p:nvSpPr>
        <p:spPr bwMode="gray">
          <a:xfrm>
            <a:off x="1391693" y="396683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83" name="文本框 82">
            <a:extLst>
              <a:ext uri="{FF2B5EF4-FFF2-40B4-BE49-F238E27FC236}">
                <a16:creationId xmlns:a16="http://schemas.microsoft.com/office/drawing/2014/main" xmlns="" id="{33F4D4FE-E4B4-4400-A752-169C4D111458}"/>
              </a:ext>
            </a:extLst>
          </p:cNvPr>
          <p:cNvSpPr txBox="1"/>
          <p:nvPr/>
        </p:nvSpPr>
        <p:spPr bwMode="gray">
          <a:xfrm>
            <a:off x="2957103" y="4710831"/>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84" name="文本框 83">
            <a:extLst>
              <a:ext uri="{FF2B5EF4-FFF2-40B4-BE49-F238E27FC236}">
                <a16:creationId xmlns:a16="http://schemas.microsoft.com/office/drawing/2014/main" xmlns="" id="{CD6FD366-FB33-41CD-ACEE-91A3055139AF}"/>
              </a:ext>
            </a:extLst>
          </p:cNvPr>
          <p:cNvSpPr txBox="1"/>
          <p:nvPr/>
        </p:nvSpPr>
        <p:spPr bwMode="gray">
          <a:xfrm>
            <a:off x="4880411" y="4710831"/>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87" name="文本框 86">
            <a:extLst>
              <a:ext uri="{FF2B5EF4-FFF2-40B4-BE49-F238E27FC236}">
                <a16:creationId xmlns:a16="http://schemas.microsoft.com/office/drawing/2014/main" xmlns="" id="{B7133553-D80C-4AF1-AF83-CFA628EF132C}"/>
              </a:ext>
            </a:extLst>
          </p:cNvPr>
          <p:cNvSpPr txBox="1"/>
          <p:nvPr/>
        </p:nvSpPr>
        <p:spPr bwMode="gray">
          <a:xfrm>
            <a:off x="5804648" y="2510194"/>
            <a:ext cx="2967288" cy="558421"/>
          </a:xfrm>
          <a:prstGeom prst="rect">
            <a:avLst/>
          </a:prstGeom>
          <a:solidFill>
            <a:srgbClr val="ED6D00"/>
          </a:solidFill>
        </p:spPr>
        <p:txBody>
          <a:bodyPr wrap="square" anchor="ctr">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TI-LFA c</a:t>
            </a: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annot protect services against explicit node failures.</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5" name="五边形 44">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7" name="燕尾形 46">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8"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9" name="燕尾形 48">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a:extLst>
              <a:ext uri="{FF2B5EF4-FFF2-40B4-BE49-F238E27FC236}">
                <a16:creationId xmlns:a16="http://schemas.microsoft.com/office/drawing/2014/main" xmlns="" id="{FDDC4E4E-414A-4796-864E-C595A1C8C42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3609548"/>
            <a:ext cx="540000" cy="442800"/>
          </a:xfrm>
          <a:prstGeom prst="rect">
            <a:avLst/>
          </a:prstGeom>
        </p:spPr>
      </p:pic>
      <p:pic>
        <p:nvPicPr>
          <p:cNvPr id="10" name="图片 9">
            <a:extLst>
              <a:ext uri="{FF2B5EF4-FFF2-40B4-BE49-F238E27FC236}">
                <a16:creationId xmlns:a16="http://schemas.microsoft.com/office/drawing/2014/main" xmlns="" id="{A6B0ADE3-101D-420B-AD6D-93BF28C0367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3609548"/>
            <a:ext cx="540000" cy="442800"/>
          </a:xfrm>
          <a:prstGeom prst="rect">
            <a:avLst/>
          </a:prstGeom>
        </p:spPr>
      </p:pic>
      <p:grpSp>
        <p:nvGrpSpPr>
          <p:cNvPr id="55" name="组合 54">
            <a:extLst>
              <a:ext uri="{FF2B5EF4-FFF2-40B4-BE49-F238E27FC236}">
                <a16:creationId xmlns:a16="http://schemas.microsoft.com/office/drawing/2014/main" xmlns="" id="{04D3F900-C22B-4A8F-B028-B1B152C965DF}"/>
              </a:ext>
            </a:extLst>
          </p:cNvPr>
          <p:cNvGrpSpPr/>
          <p:nvPr/>
        </p:nvGrpSpPr>
        <p:grpSpPr bwMode="gray">
          <a:xfrm>
            <a:off x="5138123" y="3667373"/>
            <a:ext cx="288000" cy="288000"/>
            <a:chOff x="856677" y="2615810"/>
            <a:chExt cx="288000" cy="288000"/>
          </a:xfrm>
        </p:grpSpPr>
        <p:sp>
          <p:nvSpPr>
            <p:cNvPr id="56" name="椭圆 55">
              <a:extLst>
                <a:ext uri="{FF2B5EF4-FFF2-40B4-BE49-F238E27FC236}">
                  <a16:creationId xmlns:a16="http://schemas.microsoft.com/office/drawing/2014/main" xmlns="" id="{DFD40248-8E87-469E-BEDC-5079671655B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a:extLst>
                <a:ext uri="{FF2B5EF4-FFF2-40B4-BE49-F238E27FC236}">
                  <a16:creationId xmlns:a16="http://schemas.microsoft.com/office/drawing/2014/main" xmlns="" id="{F3C8378F-2AEC-4524-AC84-AA2D4DB22D95}"/>
                </a:ext>
              </a:extLst>
            </p:cNvPr>
            <p:cNvGrpSpPr/>
            <p:nvPr/>
          </p:nvGrpSpPr>
          <p:grpSpPr bwMode="gray">
            <a:xfrm>
              <a:off x="923444" y="2692175"/>
              <a:ext cx="144003" cy="144001"/>
              <a:chOff x="898850" y="2657984"/>
              <a:chExt cx="203651" cy="203650"/>
            </a:xfrm>
          </p:grpSpPr>
          <p:cxnSp>
            <p:nvCxnSpPr>
              <p:cNvPr id="58" name="直接连接符 57">
                <a:extLst>
                  <a:ext uri="{FF2B5EF4-FFF2-40B4-BE49-F238E27FC236}">
                    <a16:creationId xmlns:a16="http://schemas.microsoft.com/office/drawing/2014/main" xmlns="" id="{2DBDA88A-D3F5-479F-979D-E735F0FF9E16}"/>
                  </a:ext>
                </a:extLst>
              </p:cNvPr>
              <p:cNvCxnSpPr>
                <a:stCxn id="56" idx="3"/>
                <a:endCxn id="5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9" name="直接连接符 58">
                <a:extLst>
                  <a:ext uri="{FF2B5EF4-FFF2-40B4-BE49-F238E27FC236}">
                    <a16:creationId xmlns:a16="http://schemas.microsoft.com/office/drawing/2014/main" xmlns="" id="{699AE386-B0E4-48DC-9387-79E25D351E18}"/>
                  </a:ext>
                </a:extLst>
              </p:cNvPr>
              <p:cNvCxnSpPr>
                <a:stCxn id="56" idx="1"/>
                <a:endCxn id="5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39" name="任意多边形: 形状 38">
            <a:extLst>
              <a:ext uri="{FF2B5EF4-FFF2-40B4-BE49-F238E27FC236}">
                <a16:creationId xmlns:a16="http://schemas.microsoft.com/office/drawing/2014/main" xmlns="" id="{753E2523-2ABB-4829-BBF9-6041E4CEA177}"/>
              </a:ext>
            </a:extLst>
          </p:cNvPr>
          <p:cNvSpPr/>
          <p:nvPr/>
        </p:nvSpPr>
        <p:spPr bwMode="gray">
          <a:xfrm>
            <a:off x="1817956" y="3706832"/>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a16="http://schemas.microsoft.com/office/drawing/2014/main" xmlns="" id="{1C583469-44BE-4012-8442-C8256E3EC5DA}"/>
              </a:ext>
            </a:extLst>
          </p:cNvPr>
          <p:cNvSpPr txBox="1"/>
          <p:nvPr/>
        </p:nvSpPr>
        <p:spPr bwMode="gray">
          <a:xfrm>
            <a:off x="2957103" y="325434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81" name="文本框 80">
            <a:extLst>
              <a:ext uri="{FF2B5EF4-FFF2-40B4-BE49-F238E27FC236}">
                <a16:creationId xmlns:a16="http://schemas.microsoft.com/office/drawing/2014/main" xmlns="" id="{A5BCFC74-23F8-4E86-9CCC-7D25352DB54D}"/>
              </a:ext>
            </a:extLst>
          </p:cNvPr>
          <p:cNvSpPr txBox="1"/>
          <p:nvPr/>
        </p:nvSpPr>
        <p:spPr bwMode="gray">
          <a:xfrm>
            <a:off x="4880411" y="325434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82" name="文本框 81">
            <a:extLst>
              <a:ext uri="{FF2B5EF4-FFF2-40B4-BE49-F238E27FC236}">
                <a16:creationId xmlns:a16="http://schemas.microsoft.com/office/drawing/2014/main" xmlns="" id="{A3347429-D010-4801-B2CB-EF5EB011AAAC}"/>
              </a:ext>
            </a:extLst>
          </p:cNvPr>
          <p:cNvSpPr txBox="1"/>
          <p:nvPr/>
        </p:nvSpPr>
        <p:spPr bwMode="gray">
          <a:xfrm>
            <a:off x="6886580" y="325434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Tree>
    <p:extLst>
      <p:ext uri="{BB962C8B-B14F-4D97-AF65-F5344CB8AC3E}">
        <p14:creationId xmlns:p14="http://schemas.microsoft.com/office/powerpoint/2010/main" val="4125941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圆角 45">
            <a:extLst>
              <a:ext uri="{FF2B5EF4-FFF2-40B4-BE49-F238E27FC236}">
                <a16:creationId xmlns:a16="http://schemas.microsoft.com/office/drawing/2014/main" xmlns="" id="{F8494140-83AB-4CB4-B4DB-F6EF7D02A96A}"/>
              </a:ext>
            </a:extLst>
          </p:cNvPr>
          <p:cNvSpPr/>
          <p:nvPr/>
        </p:nvSpPr>
        <p:spPr bwMode="gray">
          <a:xfrm>
            <a:off x="4619504" y="3152411"/>
            <a:ext cx="1369608" cy="2785369"/>
          </a:xfrm>
          <a:prstGeom prst="roundRect">
            <a:avLst/>
          </a:prstGeom>
          <a:solidFill>
            <a:schemeClr val="accent2">
              <a:lumMod val="20000"/>
              <a:lumOff val="80000"/>
            </a:schemeClr>
          </a:solidFill>
          <a:ln w="1905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3974FE49-F52E-43E2-9A8D-3D7DEDBD2AC7}"/>
              </a:ext>
            </a:extLst>
          </p:cNvPr>
          <p:cNvSpPr>
            <a:spLocks noGrp="1"/>
          </p:cNvSpPr>
          <p:nvPr>
            <p:ph type="title"/>
          </p:nvPr>
        </p:nvSpPr>
        <p:spPr bwMode="gray"/>
        <p:txBody>
          <a:bodyPr/>
          <a:lstStyle/>
          <a:p>
            <a:r>
              <a:rPr lang="en-US" smtClean="0"/>
              <a:t>Anycast FRR</a:t>
            </a:r>
            <a:endParaRPr lang="en-US" dirty="0"/>
          </a:p>
        </p:txBody>
      </p:sp>
      <p:sp>
        <p:nvSpPr>
          <p:cNvPr id="3" name="文本占位符 2">
            <a:extLst>
              <a:ext uri="{FF2B5EF4-FFF2-40B4-BE49-F238E27FC236}">
                <a16:creationId xmlns:a16="http://schemas.microsoft.com/office/drawing/2014/main" xmlns="" id="{D0F6E3C7-7AF6-4BDE-9E3D-4D1EF9A48F25}"/>
              </a:ext>
            </a:extLst>
          </p:cNvPr>
          <p:cNvSpPr>
            <a:spLocks noGrp="1"/>
          </p:cNvSpPr>
          <p:nvPr>
            <p:ph type="body" sz="quarter" idx="10"/>
          </p:nvPr>
        </p:nvSpPr>
        <p:spPr bwMode="gray">
          <a:xfrm>
            <a:off x="455612" y="1052514"/>
            <a:ext cx="11293476" cy="1591145"/>
          </a:xfrm>
        </p:spPr>
        <p:txBody>
          <a:bodyPr/>
          <a:lstStyle/>
          <a:p>
            <a:r>
              <a:rPr lang="en-US" sz="1600" dirty="0" err="1" smtClean="0">
                <a:sym typeface="Huawei Sans" panose="020C0503030203020204" pitchFamily="34" charset="0"/>
              </a:rPr>
              <a:t>Anycast</a:t>
            </a:r>
            <a:r>
              <a:rPr lang="en-US" sz="1600" dirty="0" smtClean="0">
                <a:sym typeface="Huawei Sans" panose="020C0503030203020204" pitchFamily="34" charset="0"/>
              </a:rPr>
              <a:t> FRR can protect services against failures of specified nodes.</a:t>
            </a:r>
          </a:p>
          <a:p>
            <a:r>
              <a:rPr lang="en-US" sz="1600" dirty="0" smtClean="0">
                <a:sym typeface="Huawei Sans" panose="020C0503030203020204" pitchFamily="34" charset="0"/>
              </a:rPr>
              <a:t>Assume that R4 and R5 advertise the same SID. This SID is called an </a:t>
            </a:r>
            <a:r>
              <a:rPr lang="en-US" sz="1600" dirty="0" err="1" smtClean="0">
                <a:sym typeface="Huawei Sans" panose="020C0503030203020204" pitchFamily="34" charset="0"/>
              </a:rPr>
              <a:t>anycast</a:t>
            </a:r>
            <a:r>
              <a:rPr lang="en-US" sz="1600" dirty="0" smtClean="0">
                <a:sym typeface="Huawei Sans" panose="020C0503030203020204" pitchFamily="34" charset="0"/>
              </a:rPr>
              <a:t> SID. The </a:t>
            </a:r>
            <a:r>
              <a:rPr lang="en-US" sz="1600" dirty="0" err="1" smtClean="0">
                <a:sym typeface="Huawei Sans" panose="020C0503030203020204" pitchFamily="34" charset="0"/>
              </a:rPr>
              <a:t>anycast</a:t>
            </a:r>
            <a:r>
              <a:rPr lang="en-US" sz="1600" dirty="0" smtClean="0">
                <a:sym typeface="Huawei Sans" panose="020C0503030203020204" pitchFamily="34" charset="0"/>
              </a:rPr>
              <a:t> SID is advertised in the IGP, with the next hop pointing to the nearest node on the path, such as R4. In this case, R4 is the optimal node of the </a:t>
            </a:r>
            <a:r>
              <a:rPr lang="en-US" sz="1600" dirty="0" err="1" smtClean="0">
                <a:sym typeface="Huawei Sans" panose="020C0503030203020204" pitchFamily="34" charset="0"/>
              </a:rPr>
              <a:t>anycast</a:t>
            </a:r>
            <a:r>
              <a:rPr lang="en-US" sz="1600" dirty="0" smtClean="0">
                <a:sym typeface="Huawei Sans" panose="020C0503030203020204" pitchFamily="34" charset="0"/>
              </a:rPr>
              <a:t> SID, and R5 is the backup node.</a:t>
            </a:r>
          </a:p>
          <a:p>
            <a:endParaRPr lang="en-US" altLang="zh-CN" sz="1600" dirty="0">
              <a:sym typeface="Huawei Sans" panose="020C0503030203020204" pitchFamily="34" charset="0"/>
            </a:endParaRPr>
          </a:p>
        </p:txBody>
      </p:sp>
      <p:cxnSp>
        <p:nvCxnSpPr>
          <p:cNvPr id="5" name="直接连接符 4">
            <a:extLst>
              <a:ext uri="{FF2B5EF4-FFF2-40B4-BE49-F238E27FC236}">
                <a16:creationId xmlns:a16="http://schemas.microsoft.com/office/drawing/2014/main" xmlns="" id="{7C48CE65-0603-4B63-9949-41915003BD92}"/>
              </a:ext>
            </a:extLst>
          </p:cNvPr>
          <p:cNvCxnSpPr>
            <a:cxnSpLocks/>
            <a:stCxn id="16" idx="3"/>
          </p:cNvCxnSpPr>
          <p:nvPr/>
        </p:nvCxnSpPr>
        <p:spPr bwMode="gray">
          <a:xfrm>
            <a:off x="7515536" y="38309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A9F9E595-5A88-4CB5-A79D-D3F26A5C791D}"/>
              </a:ext>
            </a:extLst>
          </p:cNvPr>
          <p:cNvCxnSpPr>
            <a:cxnSpLocks/>
            <a:stCxn id="17" idx="3"/>
          </p:cNvCxnSpPr>
          <p:nvPr/>
        </p:nvCxnSpPr>
        <p:spPr bwMode="gray">
          <a:xfrm flipV="1">
            <a:off x="7515536" y="45684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2B6DE9AD-2386-46CC-A1E3-9ABC96D81ED8}"/>
              </a:ext>
            </a:extLst>
          </p:cNvPr>
          <p:cNvCxnSpPr>
            <a:cxnSpLocks/>
            <a:stCxn id="12" idx="1"/>
            <a:endCxn id="16" idx="1"/>
          </p:cNvCxnSpPr>
          <p:nvPr/>
        </p:nvCxnSpPr>
        <p:spPr bwMode="gray">
          <a:xfrm>
            <a:off x="3086442" y="38309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4D67B824-9F94-429B-9E97-3457FA3D5895}"/>
              </a:ext>
            </a:extLst>
          </p:cNvPr>
          <p:cNvCxnSpPr>
            <a:cxnSpLocks/>
            <a:stCxn id="13" idx="1"/>
            <a:endCxn id="17" idx="1"/>
          </p:cNvCxnSpPr>
          <p:nvPr/>
        </p:nvCxnSpPr>
        <p:spPr bwMode="gray">
          <a:xfrm>
            <a:off x="3086442" y="53060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C8982E77-AFD7-44D9-B553-12F8E829C816}"/>
              </a:ext>
            </a:extLst>
          </p:cNvPr>
          <p:cNvCxnSpPr>
            <a:cxnSpLocks/>
            <a:endCxn id="13" idx="1"/>
          </p:cNvCxnSpPr>
          <p:nvPr/>
        </p:nvCxnSpPr>
        <p:spPr bwMode="gray">
          <a:xfrm>
            <a:off x="1743916" y="45684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CD536801-EB91-4FB1-B9B8-529E80426C45}"/>
              </a:ext>
            </a:extLst>
          </p:cNvPr>
          <p:cNvCxnSpPr>
            <a:cxnSpLocks/>
            <a:endCxn id="12" idx="1"/>
          </p:cNvCxnSpPr>
          <p:nvPr/>
        </p:nvCxnSpPr>
        <p:spPr bwMode="gray">
          <a:xfrm flipV="1">
            <a:off x="1743916" y="38309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xmlns="" id="{ED3C7A51-9D5A-4FB8-AA8B-B99BDE423A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3609548"/>
            <a:ext cx="540000" cy="442800"/>
          </a:xfrm>
          <a:prstGeom prst="rect">
            <a:avLst/>
          </a:prstGeom>
        </p:spPr>
      </p:pic>
      <p:pic>
        <p:nvPicPr>
          <p:cNvPr id="13" name="图片 12">
            <a:extLst>
              <a:ext uri="{FF2B5EF4-FFF2-40B4-BE49-F238E27FC236}">
                <a16:creationId xmlns:a16="http://schemas.microsoft.com/office/drawing/2014/main" xmlns="" id="{CCE13252-BE44-4148-84D8-8085D1DBD14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5084630"/>
            <a:ext cx="540000" cy="442800"/>
          </a:xfrm>
          <a:prstGeom prst="rect">
            <a:avLst/>
          </a:prstGeom>
        </p:spPr>
      </p:pic>
      <p:pic>
        <p:nvPicPr>
          <p:cNvPr id="14" name="图片 13">
            <a:extLst>
              <a:ext uri="{FF2B5EF4-FFF2-40B4-BE49-F238E27FC236}">
                <a16:creationId xmlns:a16="http://schemas.microsoft.com/office/drawing/2014/main" xmlns="" id="{56BF7ACF-4669-4971-BEF0-88026DD068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3609548"/>
            <a:ext cx="540000" cy="442800"/>
          </a:xfrm>
          <a:prstGeom prst="rect">
            <a:avLst/>
          </a:prstGeom>
        </p:spPr>
      </p:pic>
      <p:pic>
        <p:nvPicPr>
          <p:cNvPr id="15" name="图片 14">
            <a:extLst>
              <a:ext uri="{FF2B5EF4-FFF2-40B4-BE49-F238E27FC236}">
                <a16:creationId xmlns:a16="http://schemas.microsoft.com/office/drawing/2014/main" xmlns="" id="{DC4F8668-D9A6-474D-884A-349E2A46C76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5084630"/>
            <a:ext cx="540000" cy="442800"/>
          </a:xfrm>
          <a:prstGeom prst="rect">
            <a:avLst/>
          </a:prstGeom>
        </p:spPr>
      </p:pic>
      <p:pic>
        <p:nvPicPr>
          <p:cNvPr id="16" name="图片 15">
            <a:extLst>
              <a:ext uri="{FF2B5EF4-FFF2-40B4-BE49-F238E27FC236}">
                <a16:creationId xmlns:a16="http://schemas.microsoft.com/office/drawing/2014/main" xmlns="" id="{F92CBA56-1981-4FF6-B74F-10A25C2AB7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3609548"/>
            <a:ext cx="540000" cy="442800"/>
          </a:xfrm>
          <a:prstGeom prst="rect">
            <a:avLst/>
          </a:prstGeom>
        </p:spPr>
      </p:pic>
      <p:pic>
        <p:nvPicPr>
          <p:cNvPr id="17" name="图片 16">
            <a:extLst>
              <a:ext uri="{FF2B5EF4-FFF2-40B4-BE49-F238E27FC236}">
                <a16:creationId xmlns:a16="http://schemas.microsoft.com/office/drawing/2014/main" xmlns="" id="{D37A8DF7-FC09-44B1-9561-AC3BB6A5C4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5084630"/>
            <a:ext cx="540000" cy="442800"/>
          </a:xfrm>
          <a:prstGeom prst="rect">
            <a:avLst/>
          </a:prstGeom>
        </p:spPr>
      </p:pic>
      <p:pic>
        <p:nvPicPr>
          <p:cNvPr id="18" name="图片 17">
            <a:extLst>
              <a:ext uri="{FF2B5EF4-FFF2-40B4-BE49-F238E27FC236}">
                <a16:creationId xmlns:a16="http://schemas.microsoft.com/office/drawing/2014/main" xmlns="" id="{BCEB33BA-B1EB-4798-AEE0-F28D2421D2C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3144" y="4347089"/>
            <a:ext cx="540000" cy="442800"/>
          </a:xfrm>
          <a:prstGeom prst="rect">
            <a:avLst/>
          </a:prstGeom>
        </p:spPr>
      </p:pic>
      <p:pic>
        <p:nvPicPr>
          <p:cNvPr id="19" name="图片 18">
            <a:extLst>
              <a:ext uri="{FF2B5EF4-FFF2-40B4-BE49-F238E27FC236}">
                <a16:creationId xmlns:a16="http://schemas.microsoft.com/office/drawing/2014/main" xmlns="" id="{C02BF439-485D-4B47-BB13-C6D29D6B98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8797" y="4347089"/>
            <a:ext cx="540000" cy="442800"/>
          </a:xfrm>
          <a:prstGeom prst="rect">
            <a:avLst/>
          </a:prstGeom>
        </p:spPr>
      </p:pic>
      <p:cxnSp>
        <p:nvCxnSpPr>
          <p:cNvPr id="20" name="直接连接符 19">
            <a:extLst>
              <a:ext uri="{FF2B5EF4-FFF2-40B4-BE49-F238E27FC236}">
                <a16:creationId xmlns:a16="http://schemas.microsoft.com/office/drawing/2014/main" xmlns="" id="{0F9BB15C-4987-4EB9-A9D0-E20653730520}"/>
              </a:ext>
            </a:extLst>
          </p:cNvPr>
          <p:cNvCxnSpPr>
            <a:cxnSpLocks/>
            <a:stCxn id="12" idx="2"/>
            <a:endCxn id="13" idx="0"/>
          </p:cNvCxnSpPr>
          <p:nvPr/>
        </p:nvCxnSpPr>
        <p:spPr bwMode="gray">
          <a:xfrm>
            <a:off x="3356442"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82C04123-9D9B-40F8-8024-FB73004BE138}"/>
              </a:ext>
            </a:extLst>
          </p:cNvPr>
          <p:cNvCxnSpPr>
            <a:cxnSpLocks/>
          </p:cNvCxnSpPr>
          <p:nvPr/>
        </p:nvCxnSpPr>
        <p:spPr bwMode="gray">
          <a:xfrm>
            <a:off x="5300989"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0EAC0E4C-952A-4AB6-9FC3-BCD64082AFD9}"/>
              </a:ext>
            </a:extLst>
          </p:cNvPr>
          <p:cNvCxnSpPr>
            <a:cxnSpLocks/>
          </p:cNvCxnSpPr>
          <p:nvPr/>
        </p:nvCxnSpPr>
        <p:spPr bwMode="gray">
          <a:xfrm>
            <a:off x="7245536"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C26F2B58-343A-4EFC-8B4D-FBCCD2CB7BAF}"/>
              </a:ext>
            </a:extLst>
          </p:cNvPr>
          <p:cNvSpPr txBox="1"/>
          <p:nvPr/>
        </p:nvSpPr>
        <p:spPr bwMode="gray">
          <a:xfrm>
            <a:off x="1532380" y="4789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5" name="文本框 24">
            <a:extLst>
              <a:ext uri="{FF2B5EF4-FFF2-40B4-BE49-F238E27FC236}">
                <a16:creationId xmlns:a16="http://schemas.microsoft.com/office/drawing/2014/main" xmlns="" id="{7FFA28AF-CAE8-4BE0-BEA8-0019B3123F94}"/>
              </a:ext>
            </a:extLst>
          </p:cNvPr>
          <p:cNvSpPr txBox="1"/>
          <p:nvPr/>
        </p:nvSpPr>
        <p:spPr bwMode="gray">
          <a:xfrm>
            <a:off x="3415068" y="40566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文本框 25">
            <a:extLst>
              <a:ext uri="{FF2B5EF4-FFF2-40B4-BE49-F238E27FC236}">
                <a16:creationId xmlns:a16="http://schemas.microsoft.com/office/drawing/2014/main" xmlns="" id="{E74CF18E-8FC9-41F4-8FAF-BFEC9C7595A9}"/>
              </a:ext>
            </a:extLst>
          </p:cNvPr>
          <p:cNvSpPr txBox="1"/>
          <p:nvPr/>
        </p:nvSpPr>
        <p:spPr bwMode="gray">
          <a:xfrm>
            <a:off x="3141277"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7" name="文本框 26">
            <a:extLst>
              <a:ext uri="{FF2B5EF4-FFF2-40B4-BE49-F238E27FC236}">
                <a16:creationId xmlns:a16="http://schemas.microsoft.com/office/drawing/2014/main" xmlns="" id="{A93729FE-B1B2-4190-B2A1-AED53A3554F5}"/>
              </a:ext>
            </a:extLst>
          </p:cNvPr>
          <p:cNvSpPr txBox="1"/>
          <p:nvPr/>
        </p:nvSpPr>
        <p:spPr bwMode="gray">
          <a:xfrm>
            <a:off x="5071083"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8" name="文本框 27">
            <a:extLst>
              <a:ext uri="{FF2B5EF4-FFF2-40B4-BE49-F238E27FC236}">
                <a16:creationId xmlns:a16="http://schemas.microsoft.com/office/drawing/2014/main" xmlns="" id="{B9FD795A-45E6-48B6-A9D6-1D23D0CFC56A}"/>
              </a:ext>
            </a:extLst>
          </p:cNvPr>
          <p:cNvSpPr txBox="1"/>
          <p:nvPr/>
        </p:nvSpPr>
        <p:spPr bwMode="gray">
          <a:xfrm>
            <a:off x="5345848"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9" name="文本框 28">
            <a:extLst>
              <a:ext uri="{FF2B5EF4-FFF2-40B4-BE49-F238E27FC236}">
                <a16:creationId xmlns:a16="http://schemas.microsoft.com/office/drawing/2014/main" xmlns="" id="{F1CB9B82-DA1B-41DB-A609-CC88D2A831B5}"/>
              </a:ext>
            </a:extLst>
          </p:cNvPr>
          <p:cNvSpPr txBox="1"/>
          <p:nvPr/>
        </p:nvSpPr>
        <p:spPr bwMode="gray">
          <a:xfrm>
            <a:off x="7220736"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3" name="文本框 32">
            <a:extLst>
              <a:ext uri="{FF2B5EF4-FFF2-40B4-BE49-F238E27FC236}">
                <a16:creationId xmlns:a16="http://schemas.microsoft.com/office/drawing/2014/main" xmlns="" id="{8245B0E7-9716-4DAE-811A-864D36DC67E6}"/>
              </a:ext>
            </a:extLst>
          </p:cNvPr>
          <p:cNvSpPr txBox="1"/>
          <p:nvPr/>
        </p:nvSpPr>
        <p:spPr bwMode="gray">
          <a:xfrm>
            <a:off x="1391693" y="395159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34" name="文本框 33">
            <a:extLst>
              <a:ext uri="{FF2B5EF4-FFF2-40B4-BE49-F238E27FC236}">
                <a16:creationId xmlns:a16="http://schemas.microsoft.com/office/drawing/2014/main" xmlns="" id="{C31186A8-45C4-4D2D-9136-3262D6929F2F}"/>
              </a:ext>
            </a:extLst>
          </p:cNvPr>
          <p:cNvSpPr txBox="1"/>
          <p:nvPr/>
        </p:nvSpPr>
        <p:spPr bwMode="gray">
          <a:xfrm>
            <a:off x="2957103" y="323910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35" name="文本框 34">
            <a:extLst>
              <a:ext uri="{FF2B5EF4-FFF2-40B4-BE49-F238E27FC236}">
                <a16:creationId xmlns:a16="http://schemas.microsoft.com/office/drawing/2014/main" xmlns="" id="{5C355A52-131C-49F0-BD77-10FFF0E39805}"/>
              </a:ext>
            </a:extLst>
          </p:cNvPr>
          <p:cNvSpPr txBox="1"/>
          <p:nvPr/>
        </p:nvSpPr>
        <p:spPr bwMode="gray">
          <a:xfrm>
            <a:off x="4898784" y="3239107"/>
            <a:ext cx="803425" cy="338554"/>
          </a:xfrm>
          <a:prstGeom prst="rect">
            <a:avLst/>
          </a:prstGeom>
          <a:solidFill>
            <a:schemeClr val="accent2">
              <a:lumMod val="7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16100</a:t>
            </a:r>
          </a:p>
        </p:txBody>
      </p:sp>
      <p:sp>
        <p:nvSpPr>
          <p:cNvPr id="36" name="文本框 35">
            <a:extLst>
              <a:ext uri="{FF2B5EF4-FFF2-40B4-BE49-F238E27FC236}">
                <a16:creationId xmlns:a16="http://schemas.microsoft.com/office/drawing/2014/main" xmlns="" id="{BCCCC9C1-1F40-4075-B3FB-9DCA5CD729A6}"/>
              </a:ext>
            </a:extLst>
          </p:cNvPr>
          <p:cNvSpPr txBox="1"/>
          <p:nvPr/>
        </p:nvSpPr>
        <p:spPr bwMode="gray">
          <a:xfrm>
            <a:off x="6886580" y="323910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37" name="文本框 36">
            <a:extLst>
              <a:ext uri="{FF2B5EF4-FFF2-40B4-BE49-F238E27FC236}">
                <a16:creationId xmlns:a16="http://schemas.microsoft.com/office/drawing/2014/main" xmlns="" id="{4E62B04C-8B30-4391-8403-98257D669852}"/>
              </a:ext>
            </a:extLst>
          </p:cNvPr>
          <p:cNvSpPr txBox="1"/>
          <p:nvPr/>
        </p:nvSpPr>
        <p:spPr bwMode="gray">
          <a:xfrm>
            <a:off x="2957103" y="4695591"/>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45" name="文本框 44">
            <a:extLst>
              <a:ext uri="{FF2B5EF4-FFF2-40B4-BE49-F238E27FC236}">
                <a16:creationId xmlns:a16="http://schemas.microsoft.com/office/drawing/2014/main" xmlns="" id="{FB23A018-BF68-4345-A5D1-018FD867FC67}"/>
              </a:ext>
            </a:extLst>
          </p:cNvPr>
          <p:cNvSpPr txBox="1"/>
          <p:nvPr/>
        </p:nvSpPr>
        <p:spPr bwMode="gray">
          <a:xfrm>
            <a:off x="6248491" y="2700599"/>
            <a:ext cx="3182991" cy="484748"/>
          </a:xfrm>
          <a:prstGeom prst="rect">
            <a:avLst/>
          </a:prstGeom>
          <a:solidFill>
            <a:srgbClr val="ED6D00"/>
          </a:solidFill>
        </p:spPr>
        <p:txBody>
          <a:bodyPr wrap="square" anchor="ctr">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Set the same SID (</a:t>
            </a:r>
            <a:r>
              <a:rPr lang="en-US" sz="14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anycast</a:t>
            </a: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SID) for different devices.</a:t>
            </a:r>
          </a:p>
        </p:txBody>
      </p:sp>
      <p:sp>
        <p:nvSpPr>
          <p:cNvPr id="47" name="任意多边形: 形状 46">
            <a:extLst>
              <a:ext uri="{FF2B5EF4-FFF2-40B4-BE49-F238E27FC236}">
                <a16:creationId xmlns:a16="http://schemas.microsoft.com/office/drawing/2014/main" xmlns="" id="{06804BF6-0145-49D0-A033-070D726CEE3E}"/>
              </a:ext>
            </a:extLst>
          </p:cNvPr>
          <p:cNvSpPr/>
          <p:nvPr/>
        </p:nvSpPr>
        <p:spPr bwMode="gray">
          <a:xfrm>
            <a:off x="1851737" y="35847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FDE79AE0-ECB3-4AD2-BF3F-F461A24FA1D4}"/>
              </a:ext>
            </a:extLst>
          </p:cNvPr>
          <p:cNvSpPr txBox="1"/>
          <p:nvPr/>
        </p:nvSpPr>
        <p:spPr bwMode="gray">
          <a:xfrm>
            <a:off x="5935907" y="4056648"/>
            <a:ext cx="941239" cy="458665"/>
          </a:xfrm>
          <a:prstGeom prst="rect">
            <a:avLst/>
          </a:prstGeom>
          <a:noFill/>
        </p:spPr>
        <p:txBody>
          <a:bodyPr wrap="square">
            <a:noAutofit/>
          </a:bodyPr>
          <a:lstStyle/>
          <a:p>
            <a:pPr fontAlgn="ctr"/>
            <a:r>
              <a:rPr lang="en-US" sz="1400" b="1"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Optimal node</a:t>
            </a:r>
          </a:p>
        </p:txBody>
      </p:sp>
      <p:sp>
        <p:nvSpPr>
          <p:cNvPr id="49" name="文本框 48">
            <a:extLst>
              <a:ext uri="{FF2B5EF4-FFF2-40B4-BE49-F238E27FC236}">
                <a16:creationId xmlns:a16="http://schemas.microsoft.com/office/drawing/2014/main" xmlns="" id="{7C651169-7D44-48BF-A7A2-C9DD903008AF}"/>
              </a:ext>
            </a:extLst>
          </p:cNvPr>
          <p:cNvSpPr txBox="1"/>
          <p:nvPr/>
        </p:nvSpPr>
        <p:spPr bwMode="gray">
          <a:xfrm>
            <a:off x="5935907" y="5395513"/>
            <a:ext cx="941239" cy="477054"/>
          </a:xfrm>
          <a:prstGeom prst="rect">
            <a:avLst/>
          </a:prstGeom>
          <a:noFill/>
        </p:spPr>
        <p:txBody>
          <a:bodyPr wrap="square">
            <a:noAutofit/>
          </a:bodyPr>
          <a:lstStyle/>
          <a:p>
            <a:pPr fontAlgn="ctr"/>
            <a:r>
              <a:rPr lang="en-US" sz="1400" b="1"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Backup node</a:t>
            </a:r>
          </a:p>
        </p:txBody>
      </p:sp>
      <p:sp>
        <p:nvSpPr>
          <p:cNvPr id="38" name="燕尾形 37">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39" name="五边形 38">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1" name="燕尾形 40">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2"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3" name="燕尾形 42">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21773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圆角 45">
            <a:extLst>
              <a:ext uri="{FF2B5EF4-FFF2-40B4-BE49-F238E27FC236}">
                <a16:creationId xmlns:a16="http://schemas.microsoft.com/office/drawing/2014/main" xmlns="" id="{F8494140-83AB-4CB4-B4DB-F6EF7D02A96A}"/>
              </a:ext>
            </a:extLst>
          </p:cNvPr>
          <p:cNvSpPr/>
          <p:nvPr/>
        </p:nvSpPr>
        <p:spPr bwMode="gray">
          <a:xfrm>
            <a:off x="4619504" y="3330167"/>
            <a:ext cx="1369608" cy="2607613"/>
          </a:xfrm>
          <a:prstGeom prst="roundRect">
            <a:avLst/>
          </a:prstGeom>
          <a:solidFill>
            <a:schemeClr val="accent2">
              <a:lumMod val="20000"/>
              <a:lumOff val="80000"/>
            </a:schemeClr>
          </a:solidFill>
          <a:ln w="1905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3974FE49-F52E-43E2-9A8D-3D7DEDBD2AC7}"/>
              </a:ext>
            </a:extLst>
          </p:cNvPr>
          <p:cNvSpPr>
            <a:spLocks noGrp="1"/>
          </p:cNvSpPr>
          <p:nvPr>
            <p:ph type="title"/>
          </p:nvPr>
        </p:nvSpPr>
        <p:spPr bwMode="gray"/>
        <p:txBody>
          <a:bodyPr/>
          <a:lstStyle/>
          <a:p>
            <a:r>
              <a:rPr lang="en-US" smtClean="0"/>
              <a:t>Anycast FRR Protection</a:t>
            </a:r>
            <a:endParaRPr lang="en-US" dirty="0"/>
          </a:p>
        </p:txBody>
      </p:sp>
      <p:sp>
        <p:nvSpPr>
          <p:cNvPr id="3" name="文本占位符 2">
            <a:extLst>
              <a:ext uri="{FF2B5EF4-FFF2-40B4-BE49-F238E27FC236}">
                <a16:creationId xmlns:a16="http://schemas.microsoft.com/office/drawing/2014/main" xmlns="" id="{AB06F380-9063-4539-A9AA-89A735D331F0}"/>
              </a:ext>
            </a:extLst>
          </p:cNvPr>
          <p:cNvSpPr>
            <a:spLocks noGrp="1"/>
          </p:cNvSpPr>
          <p:nvPr>
            <p:ph type="body" sz="quarter" idx="10"/>
          </p:nvPr>
        </p:nvSpPr>
        <p:spPr bwMode="gray"/>
        <p:txBody>
          <a:bodyPr/>
          <a:lstStyle/>
          <a:p>
            <a:r>
              <a:rPr lang="en-US" sz="1800" smtClean="0">
                <a:sym typeface="Huawei Sans" panose="020C0503030203020204" pitchFamily="34" charset="0"/>
              </a:rPr>
              <a:t>Anycast FRR constructs a virtual node for SID advertisement and uses the TI-LFA algorithm to compute the backup next hop of the virtual node.</a:t>
            </a:r>
          </a:p>
          <a:p>
            <a:r>
              <a:rPr lang="en-US" sz="1800" smtClean="0">
                <a:sym typeface="Huawei Sans" panose="020C0503030203020204" pitchFamily="34" charset="0"/>
              </a:rPr>
              <a:t>If R4 fails, TI-LFA continues to forward traffic through R5 along the computed backup path.</a:t>
            </a:r>
          </a:p>
          <a:p>
            <a:endParaRPr lang="en-US" altLang="zh-CN" sz="1800" dirty="0">
              <a:sym typeface="Huawei Sans" panose="020C0503030203020204" pitchFamily="34" charset="0"/>
            </a:endParaRPr>
          </a:p>
        </p:txBody>
      </p:sp>
      <p:cxnSp>
        <p:nvCxnSpPr>
          <p:cNvPr id="5" name="直接连接符 4">
            <a:extLst>
              <a:ext uri="{FF2B5EF4-FFF2-40B4-BE49-F238E27FC236}">
                <a16:creationId xmlns:a16="http://schemas.microsoft.com/office/drawing/2014/main" xmlns="" id="{7C48CE65-0603-4B63-9949-41915003BD92}"/>
              </a:ext>
            </a:extLst>
          </p:cNvPr>
          <p:cNvCxnSpPr>
            <a:cxnSpLocks/>
            <a:stCxn id="16" idx="3"/>
          </p:cNvCxnSpPr>
          <p:nvPr/>
        </p:nvCxnSpPr>
        <p:spPr bwMode="gray">
          <a:xfrm>
            <a:off x="7515536" y="38309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A9F9E595-5A88-4CB5-A79D-D3F26A5C791D}"/>
              </a:ext>
            </a:extLst>
          </p:cNvPr>
          <p:cNvCxnSpPr>
            <a:cxnSpLocks/>
            <a:stCxn id="17" idx="3"/>
          </p:cNvCxnSpPr>
          <p:nvPr/>
        </p:nvCxnSpPr>
        <p:spPr bwMode="gray">
          <a:xfrm flipV="1">
            <a:off x="7515536" y="45684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2B6DE9AD-2386-46CC-A1E3-9ABC96D81ED8}"/>
              </a:ext>
            </a:extLst>
          </p:cNvPr>
          <p:cNvCxnSpPr>
            <a:cxnSpLocks/>
            <a:stCxn id="12" idx="1"/>
            <a:endCxn id="16" idx="1"/>
          </p:cNvCxnSpPr>
          <p:nvPr/>
        </p:nvCxnSpPr>
        <p:spPr bwMode="gray">
          <a:xfrm>
            <a:off x="3086442" y="38309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4D67B824-9F94-429B-9E97-3457FA3D5895}"/>
              </a:ext>
            </a:extLst>
          </p:cNvPr>
          <p:cNvCxnSpPr>
            <a:cxnSpLocks/>
            <a:stCxn id="13" idx="1"/>
            <a:endCxn id="17" idx="1"/>
          </p:cNvCxnSpPr>
          <p:nvPr/>
        </p:nvCxnSpPr>
        <p:spPr bwMode="gray">
          <a:xfrm>
            <a:off x="3086442" y="53060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C8982E77-AFD7-44D9-B553-12F8E829C816}"/>
              </a:ext>
            </a:extLst>
          </p:cNvPr>
          <p:cNvCxnSpPr>
            <a:cxnSpLocks/>
            <a:endCxn id="13" idx="1"/>
          </p:cNvCxnSpPr>
          <p:nvPr/>
        </p:nvCxnSpPr>
        <p:spPr bwMode="gray">
          <a:xfrm>
            <a:off x="1743916" y="45684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CD536801-EB91-4FB1-B9B8-529E80426C45}"/>
              </a:ext>
            </a:extLst>
          </p:cNvPr>
          <p:cNvCxnSpPr>
            <a:cxnSpLocks/>
            <a:endCxn id="12" idx="1"/>
          </p:cNvCxnSpPr>
          <p:nvPr/>
        </p:nvCxnSpPr>
        <p:spPr bwMode="gray">
          <a:xfrm flipV="1">
            <a:off x="1743916" y="38309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xmlns="" id="{ED3C7A51-9D5A-4FB8-AA8B-B99BDE423A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3609548"/>
            <a:ext cx="540000" cy="442800"/>
          </a:xfrm>
          <a:prstGeom prst="rect">
            <a:avLst/>
          </a:prstGeom>
        </p:spPr>
      </p:pic>
      <p:pic>
        <p:nvPicPr>
          <p:cNvPr id="13" name="图片 12">
            <a:extLst>
              <a:ext uri="{FF2B5EF4-FFF2-40B4-BE49-F238E27FC236}">
                <a16:creationId xmlns:a16="http://schemas.microsoft.com/office/drawing/2014/main" xmlns="" id="{CCE13252-BE44-4148-84D8-8085D1DBD14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86442" y="5084630"/>
            <a:ext cx="540000" cy="442800"/>
          </a:xfrm>
          <a:prstGeom prst="rect">
            <a:avLst/>
          </a:prstGeom>
        </p:spPr>
      </p:pic>
      <p:pic>
        <p:nvPicPr>
          <p:cNvPr id="14" name="图片 13">
            <a:extLst>
              <a:ext uri="{FF2B5EF4-FFF2-40B4-BE49-F238E27FC236}">
                <a16:creationId xmlns:a16="http://schemas.microsoft.com/office/drawing/2014/main" xmlns="" id="{56BF7ACF-4669-4971-BEF0-88026DD068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3609548"/>
            <a:ext cx="540000" cy="442800"/>
          </a:xfrm>
          <a:prstGeom prst="rect">
            <a:avLst/>
          </a:prstGeom>
        </p:spPr>
      </p:pic>
      <p:pic>
        <p:nvPicPr>
          <p:cNvPr id="15" name="图片 14">
            <a:extLst>
              <a:ext uri="{FF2B5EF4-FFF2-40B4-BE49-F238E27FC236}">
                <a16:creationId xmlns:a16="http://schemas.microsoft.com/office/drawing/2014/main" xmlns="" id="{DC4F8668-D9A6-474D-884A-349E2A46C76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30989" y="5084630"/>
            <a:ext cx="540000" cy="442800"/>
          </a:xfrm>
          <a:prstGeom prst="rect">
            <a:avLst/>
          </a:prstGeom>
        </p:spPr>
      </p:pic>
      <p:pic>
        <p:nvPicPr>
          <p:cNvPr id="16" name="图片 15">
            <a:extLst>
              <a:ext uri="{FF2B5EF4-FFF2-40B4-BE49-F238E27FC236}">
                <a16:creationId xmlns:a16="http://schemas.microsoft.com/office/drawing/2014/main" xmlns="" id="{F92CBA56-1981-4FF6-B74F-10A25C2AB7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3609548"/>
            <a:ext cx="540000" cy="442800"/>
          </a:xfrm>
          <a:prstGeom prst="rect">
            <a:avLst/>
          </a:prstGeom>
        </p:spPr>
      </p:pic>
      <p:pic>
        <p:nvPicPr>
          <p:cNvPr id="17" name="图片 16">
            <a:extLst>
              <a:ext uri="{FF2B5EF4-FFF2-40B4-BE49-F238E27FC236}">
                <a16:creationId xmlns:a16="http://schemas.microsoft.com/office/drawing/2014/main" xmlns="" id="{D37A8DF7-FC09-44B1-9561-AC3BB6A5C4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5536" y="5084630"/>
            <a:ext cx="540000" cy="442800"/>
          </a:xfrm>
          <a:prstGeom prst="rect">
            <a:avLst/>
          </a:prstGeom>
        </p:spPr>
      </p:pic>
      <p:pic>
        <p:nvPicPr>
          <p:cNvPr id="18" name="图片 17">
            <a:extLst>
              <a:ext uri="{FF2B5EF4-FFF2-40B4-BE49-F238E27FC236}">
                <a16:creationId xmlns:a16="http://schemas.microsoft.com/office/drawing/2014/main" xmlns="" id="{BCEB33BA-B1EB-4798-AEE0-F28D2421D2C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3144" y="4347089"/>
            <a:ext cx="540000" cy="442800"/>
          </a:xfrm>
          <a:prstGeom prst="rect">
            <a:avLst/>
          </a:prstGeom>
        </p:spPr>
      </p:pic>
      <p:pic>
        <p:nvPicPr>
          <p:cNvPr id="19" name="图片 18">
            <a:extLst>
              <a:ext uri="{FF2B5EF4-FFF2-40B4-BE49-F238E27FC236}">
                <a16:creationId xmlns:a16="http://schemas.microsoft.com/office/drawing/2014/main" xmlns="" id="{C02BF439-485D-4B47-BB13-C6D29D6B98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8797" y="4347089"/>
            <a:ext cx="540000" cy="442800"/>
          </a:xfrm>
          <a:prstGeom prst="rect">
            <a:avLst/>
          </a:prstGeom>
        </p:spPr>
      </p:pic>
      <p:cxnSp>
        <p:nvCxnSpPr>
          <p:cNvPr id="20" name="直接连接符 19">
            <a:extLst>
              <a:ext uri="{FF2B5EF4-FFF2-40B4-BE49-F238E27FC236}">
                <a16:creationId xmlns:a16="http://schemas.microsoft.com/office/drawing/2014/main" xmlns="" id="{0F9BB15C-4987-4EB9-A9D0-E20653730520}"/>
              </a:ext>
            </a:extLst>
          </p:cNvPr>
          <p:cNvCxnSpPr>
            <a:cxnSpLocks/>
            <a:stCxn id="12" idx="2"/>
            <a:endCxn id="13" idx="0"/>
          </p:cNvCxnSpPr>
          <p:nvPr/>
        </p:nvCxnSpPr>
        <p:spPr bwMode="gray">
          <a:xfrm>
            <a:off x="3356442"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82C04123-9D9B-40F8-8024-FB73004BE138}"/>
              </a:ext>
            </a:extLst>
          </p:cNvPr>
          <p:cNvCxnSpPr>
            <a:cxnSpLocks/>
          </p:cNvCxnSpPr>
          <p:nvPr/>
        </p:nvCxnSpPr>
        <p:spPr bwMode="gray">
          <a:xfrm>
            <a:off x="5300989"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0EAC0E4C-952A-4AB6-9FC3-BCD64082AFD9}"/>
              </a:ext>
            </a:extLst>
          </p:cNvPr>
          <p:cNvCxnSpPr>
            <a:cxnSpLocks/>
          </p:cNvCxnSpPr>
          <p:nvPr/>
        </p:nvCxnSpPr>
        <p:spPr bwMode="gray">
          <a:xfrm>
            <a:off x="7245536" y="40523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C26F2B58-343A-4EFC-8B4D-FBCCD2CB7BAF}"/>
              </a:ext>
            </a:extLst>
          </p:cNvPr>
          <p:cNvSpPr txBox="1"/>
          <p:nvPr/>
        </p:nvSpPr>
        <p:spPr bwMode="gray">
          <a:xfrm>
            <a:off x="1532380" y="4789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5" name="文本框 24">
            <a:extLst>
              <a:ext uri="{FF2B5EF4-FFF2-40B4-BE49-F238E27FC236}">
                <a16:creationId xmlns:a16="http://schemas.microsoft.com/office/drawing/2014/main" xmlns="" id="{7FFA28AF-CAE8-4BE0-BEA8-0019B3123F94}"/>
              </a:ext>
            </a:extLst>
          </p:cNvPr>
          <p:cNvSpPr txBox="1"/>
          <p:nvPr/>
        </p:nvSpPr>
        <p:spPr bwMode="gray">
          <a:xfrm>
            <a:off x="3415068" y="40566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文本框 25">
            <a:extLst>
              <a:ext uri="{FF2B5EF4-FFF2-40B4-BE49-F238E27FC236}">
                <a16:creationId xmlns:a16="http://schemas.microsoft.com/office/drawing/2014/main" xmlns="" id="{E74CF18E-8FC9-41F4-8FAF-BFEC9C7595A9}"/>
              </a:ext>
            </a:extLst>
          </p:cNvPr>
          <p:cNvSpPr txBox="1"/>
          <p:nvPr/>
        </p:nvSpPr>
        <p:spPr bwMode="gray">
          <a:xfrm>
            <a:off x="3141277"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7" name="文本框 26">
            <a:extLst>
              <a:ext uri="{FF2B5EF4-FFF2-40B4-BE49-F238E27FC236}">
                <a16:creationId xmlns:a16="http://schemas.microsoft.com/office/drawing/2014/main" xmlns="" id="{A93729FE-B1B2-4190-B2A1-AED53A3554F5}"/>
              </a:ext>
            </a:extLst>
          </p:cNvPr>
          <p:cNvSpPr txBox="1"/>
          <p:nvPr/>
        </p:nvSpPr>
        <p:spPr bwMode="gray">
          <a:xfrm>
            <a:off x="5071083" y="55340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8" name="文本框 27">
            <a:extLst>
              <a:ext uri="{FF2B5EF4-FFF2-40B4-BE49-F238E27FC236}">
                <a16:creationId xmlns:a16="http://schemas.microsoft.com/office/drawing/2014/main" xmlns="" id="{B9FD795A-45E6-48B6-A9D6-1D23D0CFC56A}"/>
              </a:ext>
            </a:extLst>
          </p:cNvPr>
          <p:cNvSpPr txBox="1"/>
          <p:nvPr/>
        </p:nvSpPr>
        <p:spPr bwMode="gray">
          <a:xfrm>
            <a:off x="5345848"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9" name="文本框 28">
            <a:extLst>
              <a:ext uri="{FF2B5EF4-FFF2-40B4-BE49-F238E27FC236}">
                <a16:creationId xmlns:a16="http://schemas.microsoft.com/office/drawing/2014/main" xmlns="" id="{F1CB9B82-DA1B-41DB-A609-CC88D2A831B5}"/>
              </a:ext>
            </a:extLst>
          </p:cNvPr>
          <p:cNvSpPr txBox="1"/>
          <p:nvPr/>
        </p:nvSpPr>
        <p:spPr bwMode="gray">
          <a:xfrm>
            <a:off x="7220736" y="40351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3" name="文本框 32">
            <a:extLst>
              <a:ext uri="{FF2B5EF4-FFF2-40B4-BE49-F238E27FC236}">
                <a16:creationId xmlns:a16="http://schemas.microsoft.com/office/drawing/2014/main" xmlns="" id="{8245B0E7-9716-4DAE-811A-864D36DC67E6}"/>
              </a:ext>
            </a:extLst>
          </p:cNvPr>
          <p:cNvSpPr txBox="1"/>
          <p:nvPr/>
        </p:nvSpPr>
        <p:spPr bwMode="gray">
          <a:xfrm>
            <a:off x="1391693" y="3982075"/>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16001</a:t>
            </a:r>
          </a:p>
        </p:txBody>
      </p:sp>
      <p:sp>
        <p:nvSpPr>
          <p:cNvPr id="34" name="文本框 33">
            <a:extLst>
              <a:ext uri="{FF2B5EF4-FFF2-40B4-BE49-F238E27FC236}">
                <a16:creationId xmlns:a16="http://schemas.microsoft.com/office/drawing/2014/main" xmlns="" id="{C31186A8-45C4-4D2D-9136-3262D6929F2F}"/>
              </a:ext>
            </a:extLst>
          </p:cNvPr>
          <p:cNvSpPr txBox="1"/>
          <p:nvPr/>
        </p:nvSpPr>
        <p:spPr bwMode="gray">
          <a:xfrm>
            <a:off x="2957103" y="3269587"/>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16002</a:t>
            </a:r>
          </a:p>
        </p:txBody>
      </p:sp>
      <p:sp>
        <p:nvSpPr>
          <p:cNvPr id="36" name="文本框 35">
            <a:extLst>
              <a:ext uri="{FF2B5EF4-FFF2-40B4-BE49-F238E27FC236}">
                <a16:creationId xmlns:a16="http://schemas.microsoft.com/office/drawing/2014/main" xmlns="" id="{BCCCC9C1-1F40-4075-B3FB-9DCA5CD729A6}"/>
              </a:ext>
            </a:extLst>
          </p:cNvPr>
          <p:cNvSpPr txBox="1"/>
          <p:nvPr/>
        </p:nvSpPr>
        <p:spPr bwMode="gray">
          <a:xfrm>
            <a:off x="6886580" y="3269587"/>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37" name="文本框 36">
            <a:extLst>
              <a:ext uri="{FF2B5EF4-FFF2-40B4-BE49-F238E27FC236}">
                <a16:creationId xmlns:a16="http://schemas.microsoft.com/office/drawing/2014/main" xmlns="" id="{4E62B04C-8B30-4391-8403-98257D669852}"/>
              </a:ext>
            </a:extLst>
          </p:cNvPr>
          <p:cNvSpPr txBox="1"/>
          <p:nvPr/>
        </p:nvSpPr>
        <p:spPr bwMode="gray">
          <a:xfrm>
            <a:off x="2948050" y="4726071"/>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47" name="任意多边形: 形状 46">
            <a:extLst>
              <a:ext uri="{FF2B5EF4-FFF2-40B4-BE49-F238E27FC236}">
                <a16:creationId xmlns:a16="http://schemas.microsoft.com/office/drawing/2014/main" xmlns="" id="{06804BF6-0145-49D0-A033-070D726CEE3E}"/>
              </a:ext>
            </a:extLst>
          </p:cNvPr>
          <p:cNvSpPr/>
          <p:nvPr/>
        </p:nvSpPr>
        <p:spPr bwMode="gray">
          <a:xfrm>
            <a:off x="1851737" y="35847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FDE79AE0-ECB3-4AD2-BF3F-F461A24FA1D4}"/>
              </a:ext>
            </a:extLst>
          </p:cNvPr>
          <p:cNvSpPr txBox="1"/>
          <p:nvPr/>
        </p:nvSpPr>
        <p:spPr bwMode="gray">
          <a:xfrm>
            <a:off x="3671232" y="4360531"/>
            <a:ext cx="750187" cy="418109"/>
          </a:xfrm>
          <a:prstGeom prst="rect">
            <a:avLst/>
          </a:prstGeom>
          <a:noFill/>
        </p:spPr>
        <p:txBody>
          <a:bodyPr wrap="square">
            <a:noAutofit/>
          </a:bodyPr>
          <a:lstStyle/>
          <a:p>
            <a:pPr algn="r" fontAlgn="ctr"/>
            <a:r>
              <a:rPr lang="en-US" sz="1200" b="1"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Virtual node</a:t>
            </a:r>
          </a:p>
        </p:txBody>
      </p:sp>
      <p:sp>
        <p:nvSpPr>
          <p:cNvPr id="38" name="文本框 37">
            <a:extLst>
              <a:ext uri="{FF2B5EF4-FFF2-40B4-BE49-F238E27FC236}">
                <a16:creationId xmlns:a16="http://schemas.microsoft.com/office/drawing/2014/main" xmlns="" id="{C45CBC35-814E-4C04-96D7-B72F72BB3A90}"/>
              </a:ext>
            </a:extLst>
          </p:cNvPr>
          <p:cNvSpPr txBox="1"/>
          <p:nvPr/>
        </p:nvSpPr>
        <p:spPr bwMode="gray">
          <a:xfrm>
            <a:off x="1366134" y="2804732"/>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39" name="文本框 38">
            <a:extLst>
              <a:ext uri="{FF2B5EF4-FFF2-40B4-BE49-F238E27FC236}">
                <a16:creationId xmlns:a16="http://schemas.microsoft.com/office/drawing/2014/main" xmlns="" id="{BE105149-CC11-473B-90D8-918113933C5F}"/>
              </a:ext>
            </a:extLst>
          </p:cNvPr>
          <p:cNvSpPr txBox="1"/>
          <p:nvPr/>
        </p:nvSpPr>
        <p:spPr bwMode="gray">
          <a:xfrm>
            <a:off x="1366134" y="3146239"/>
            <a:ext cx="803425" cy="338554"/>
          </a:xfrm>
          <a:prstGeom prst="rect">
            <a:avLst/>
          </a:prstGeom>
          <a:solidFill>
            <a:schemeClr val="accent2">
              <a:lumMod val="75000"/>
            </a:schemeClr>
          </a:solidFill>
        </p:spPr>
        <p:txBody>
          <a:bodyPr wrap="square" rtlCol="0">
            <a:noAutofit/>
          </a:bodyPr>
          <a:lstStyle>
            <a:defPPr>
              <a:defRPr lang="en-US"/>
            </a:defPPr>
            <a:lvl1pPr>
              <a:defRPr sz="1600">
                <a:solidFill>
                  <a:schemeClr val="bg1"/>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16100</a:t>
            </a:r>
          </a:p>
        </p:txBody>
      </p:sp>
      <p:sp>
        <p:nvSpPr>
          <p:cNvPr id="40" name="文本框 39">
            <a:extLst>
              <a:ext uri="{FF2B5EF4-FFF2-40B4-BE49-F238E27FC236}">
                <a16:creationId xmlns:a16="http://schemas.microsoft.com/office/drawing/2014/main" xmlns="" id="{C618707D-58E8-4C3D-BDD2-D855336F34BF}"/>
              </a:ext>
            </a:extLst>
          </p:cNvPr>
          <p:cNvSpPr txBox="1"/>
          <p:nvPr/>
        </p:nvSpPr>
        <p:spPr bwMode="gray">
          <a:xfrm>
            <a:off x="1366134" y="2432448"/>
            <a:ext cx="803425" cy="338554"/>
          </a:xfrm>
          <a:prstGeom prst="rect">
            <a:avLst/>
          </a:prstGeom>
          <a:solidFill>
            <a:schemeClr val="bg1">
              <a:lumMod val="6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1" name="箭头: 下 40">
            <a:extLst>
              <a:ext uri="{FF2B5EF4-FFF2-40B4-BE49-F238E27FC236}">
                <a16:creationId xmlns:a16="http://schemas.microsoft.com/office/drawing/2014/main" xmlns="" id="{767DE139-7009-4CAF-BFFA-D3979814DF10}"/>
              </a:ext>
            </a:extLst>
          </p:cNvPr>
          <p:cNvSpPr/>
          <p:nvPr/>
        </p:nvSpPr>
        <p:spPr bwMode="gray">
          <a:xfrm>
            <a:off x="1613384" y="3600021"/>
            <a:ext cx="262431" cy="425633"/>
          </a:xfrm>
          <a:prstGeom prst="downArrow">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a:extLst>
              <a:ext uri="{FF2B5EF4-FFF2-40B4-BE49-F238E27FC236}">
                <a16:creationId xmlns:a16="http://schemas.microsoft.com/office/drawing/2014/main" xmlns="" id="{880E36B5-7F1B-43FB-8DD6-DE6FFC7D1528}"/>
              </a:ext>
            </a:extLst>
          </p:cNvPr>
          <p:cNvGrpSpPr/>
          <p:nvPr/>
        </p:nvGrpSpPr>
        <p:grpSpPr bwMode="gray">
          <a:xfrm>
            <a:off x="5138123" y="3667373"/>
            <a:ext cx="288000" cy="288000"/>
            <a:chOff x="856677" y="2615810"/>
            <a:chExt cx="288000" cy="288000"/>
          </a:xfrm>
        </p:grpSpPr>
        <p:sp>
          <p:nvSpPr>
            <p:cNvPr id="43" name="椭圆 42">
              <a:extLst>
                <a:ext uri="{FF2B5EF4-FFF2-40B4-BE49-F238E27FC236}">
                  <a16:creationId xmlns:a16="http://schemas.microsoft.com/office/drawing/2014/main" xmlns="" id="{F195AC9D-CCD7-4190-9130-AA66E869FD5D}"/>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a:extLst>
                <a:ext uri="{FF2B5EF4-FFF2-40B4-BE49-F238E27FC236}">
                  <a16:creationId xmlns:a16="http://schemas.microsoft.com/office/drawing/2014/main" xmlns="" id="{4F829CE5-3ACC-4EC8-891A-CE9BEB645519}"/>
                </a:ext>
              </a:extLst>
            </p:cNvPr>
            <p:cNvGrpSpPr/>
            <p:nvPr/>
          </p:nvGrpSpPr>
          <p:grpSpPr bwMode="gray">
            <a:xfrm>
              <a:off x="923444" y="2692175"/>
              <a:ext cx="144003" cy="144001"/>
              <a:chOff x="898850" y="2657984"/>
              <a:chExt cx="203651" cy="203650"/>
            </a:xfrm>
          </p:grpSpPr>
          <p:cxnSp>
            <p:nvCxnSpPr>
              <p:cNvPr id="50" name="直接连接符 49">
                <a:extLst>
                  <a:ext uri="{FF2B5EF4-FFF2-40B4-BE49-F238E27FC236}">
                    <a16:creationId xmlns:a16="http://schemas.microsoft.com/office/drawing/2014/main" xmlns="" id="{4D9635D0-5154-454F-A65D-C64B69D26159}"/>
                  </a:ext>
                </a:extLst>
              </p:cNvPr>
              <p:cNvCxnSpPr>
                <a:stCxn id="43" idx="3"/>
                <a:endCxn id="4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1" name="直接连接符 50">
                <a:extLst>
                  <a:ext uri="{FF2B5EF4-FFF2-40B4-BE49-F238E27FC236}">
                    <a16:creationId xmlns:a16="http://schemas.microsoft.com/office/drawing/2014/main" xmlns="" id="{C01A51E2-93C8-4997-969D-3C3DA2B311E4}"/>
                  </a:ext>
                </a:extLst>
              </p:cNvPr>
              <p:cNvCxnSpPr>
                <a:stCxn id="43" idx="1"/>
                <a:endCxn id="4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53" name="直接连接符 52">
            <a:extLst>
              <a:ext uri="{FF2B5EF4-FFF2-40B4-BE49-F238E27FC236}">
                <a16:creationId xmlns:a16="http://schemas.microsoft.com/office/drawing/2014/main" xmlns="" id="{33ADFFCD-AE6A-486C-85DC-26A667A29A37}"/>
              </a:ext>
            </a:extLst>
          </p:cNvPr>
          <p:cNvCxnSpPr>
            <a:cxnSpLocks/>
          </p:cNvCxnSpPr>
          <p:nvPr/>
        </p:nvCxnSpPr>
        <p:spPr bwMode="gray">
          <a:xfrm flipH="1">
            <a:off x="4561943" y="4025654"/>
            <a:ext cx="535190" cy="531589"/>
          </a:xfrm>
          <a:prstGeom prst="line">
            <a:avLst/>
          </a:prstGeom>
          <a:ln w="19050">
            <a:solidFill>
              <a:srgbClr val="ED6D0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1EE02AC1-12E9-4254-9DF3-246CEB39FC9E}"/>
              </a:ext>
            </a:extLst>
          </p:cNvPr>
          <p:cNvCxnSpPr>
            <a:cxnSpLocks/>
          </p:cNvCxnSpPr>
          <p:nvPr/>
        </p:nvCxnSpPr>
        <p:spPr bwMode="gray">
          <a:xfrm flipH="1" flipV="1">
            <a:off x="4619505" y="4557243"/>
            <a:ext cx="417870" cy="551586"/>
          </a:xfrm>
          <a:prstGeom prst="line">
            <a:avLst/>
          </a:prstGeom>
          <a:ln w="19050">
            <a:solidFill>
              <a:srgbClr val="ED6D00"/>
            </a:solidFill>
          </a:ln>
        </p:spPr>
        <p:style>
          <a:lnRef idx="1">
            <a:schemeClr val="accent1"/>
          </a:lnRef>
          <a:fillRef idx="0">
            <a:schemeClr val="accent1"/>
          </a:fillRef>
          <a:effectRef idx="0">
            <a:schemeClr val="accent1"/>
          </a:effectRef>
          <a:fontRef idx="minor">
            <a:schemeClr val="tx1"/>
          </a:fontRef>
        </p:style>
      </p:cxnSp>
      <p:pic>
        <p:nvPicPr>
          <p:cNvPr id="52" name="图片 51">
            <a:extLst>
              <a:ext uri="{FF2B5EF4-FFF2-40B4-BE49-F238E27FC236}">
                <a16:creationId xmlns:a16="http://schemas.microsoft.com/office/drawing/2014/main" xmlns="" id="{5D3D5C5E-9BAD-4952-88F7-3ED7DFAF5E8F}"/>
              </a:ext>
            </a:extLst>
          </p:cNvPr>
          <p:cNvPicPr>
            <a:picLocks/>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artisticPencilSketch/>
                    </a14:imgEffect>
                  </a14:imgLayer>
                </a14:imgProps>
              </a:ext>
              <a:ext uri="{28A0092B-C50C-407E-A947-70E740481C1C}">
                <a14:useLocalDpi xmlns:a14="http://schemas.microsoft.com/office/drawing/2010/main" val="0"/>
              </a:ext>
            </a:extLst>
          </a:blip>
          <a:stretch>
            <a:fillRect/>
          </a:stretch>
        </p:blipFill>
        <p:spPr bwMode="gray">
          <a:xfrm>
            <a:off x="4410201" y="4347089"/>
            <a:ext cx="540000" cy="442800"/>
          </a:xfrm>
          <a:prstGeom prst="rect">
            <a:avLst/>
          </a:prstGeom>
        </p:spPr>
      </p:pic>
      <p:sp>
        <p:nvSpPr>
          <p:cNvPr id="35" name="文本框 34">
            <a:extLst>
              <a:ext uri="{FF2B5EF4-FFF2-40B4-BE49-F238E27FC236}">
                <a16:creationId xmlns:a16="http://schemas.microsoft.com/office/drawing/2014/main" xmlns="" id="{5C355A52-131C-49F0-BD77-10FFF0E39805}"/>
              </a:ext>
            </a:extLst>
          </p:cNvPr>
          <p:cNvSpPr txBox="1"/>
          <p:nvPr/>
        </p:nvSpPr>
        <p:spPr bwMode="gray">
          <a:xfrm>
            <a:off x="4090152" y="3978553"/>
            <a:ext cx="803425" cy="338554"/>
          </a:xfrm>
          <a:prstGeom prst="rect">
            <a:avLst/>
          </a:prstGeom>
          <a:solidFill>
            <a:schemeClr val="accent2">
              <a:lumMod val="75000"/>
            </a:schemeClr>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16100</a:t>
            </a:r>
          </a:p>
        </p:txBody>
      </p:sp>
      <p:sp>
        <p:nvSpPr>
          <p:cNvPr id="62" name="任意多边形: 形状 61">
            <a:extLst>
              <a:ext uri="{FF2B5EF4-FFF2-40B4-BE49-F238E27FC236}">
                <a16:creationId xmlns:a16="http://schemas.microsoft.com/office/drawing/2014/main" xmlns="" id="{B46F42DF-140F-4FF7-8455-058DF99722E4}"/>
              </a:ext>
            </a:extLst>
          </p:cNvPr>
          <p:cNvSpPr/>
          <p:nvPr/>
        </p:nvSpPr>
        <p:spPr bwMode="gray">
          <a:xfrm>
            <a:off x="1947553" y="4077337"/>
            <a:ext cx="5194816" cy="1171944"/>
          </a:xfrm>
          <a:custGeom>
            <a:avLst/>
            <a:gdLst>
              <a:gd name="connsiteX0" fmla="*/ 0 w 5367725"/>
              <a:gd name="connsiteY0" fmla="*/ 601663 h 1171944"/>
              <a:gd name="connsiteX1" fmla="*/ 1187532 w 5367725"/>
              <a:gd name="connsiteY1" fmla="*/ 7897 h 1171944"/>
              <a:gd name="connsiteX2" fmla="*/ 1650670 w 5367725"/>
              <a:gd name="connsiteY2" fmla="*/ 981674 h 1171944"/>
              <a:gd name="connsiteX3" fmla="*/ 4750130 w 5367725"/>
              <a:gd name="connsiteY3" fmla="*/ 1100427 h 1171944"/>
              <a:gd name="connsiteX4" fmla="*/ 5367647 w 5367725"/>
              <a:gd name="connsiteY4" fmla="*/ 150401 h 117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725" h="1171944">
                <a:moveTo>
                  <a:pt x="0" y="601663"/>
                </a:moveTo>
                <a:cubicBezTo>
                  <a:pt x="456210" y="273112"/>
                  <a:pt x="912420" y="-55438"/>
                  <a:pt x="1187532" y="7897"/>
                </a:cubicBezTo>
                <a:cubicBezTo>
                  <a:pt x="1462644" y="71232"/>
                  <a:pt x="1056904" y="799586"/>
                  <a:pt x="1650670" y="981674"/>
                </a:cubicBezTo>
                <a:cubicBezTo>
                  <a:pt x="2244436" y="1163762"/>
                  <a:pt x="4130634" y="1238973"/>
                  <a:pt x="4750130" y="1100427"/>
                </a:cubicBezTo>
                <a:cubicBezTo>
                  <a:pt x="5369626" y="961881"/>
                  <a:pt x="5368636" y="556141"/>
                  <a:pt x="5367647" y="150401"/>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xmlns="" id="{259226AE-54EF-42FD-9DAC-AD73B71B065F}"/>
              </a:ext>
            </a:extLst>
          </p:cNvPr>
          <p:cNvSpPr txBox="1"/>
          <p:nvPr/>
        </p:nvSpPr>
        <p:spPr bwMode="gray">
          <a:xfrm>
            <a:off x="5951048" y="5349316"/>
            <a:ext cx="949450" cy="307777"/>
          </a:xfrm>
          <a:prstGeom prst="rect">
            <a:avLst/>
          </a:prstGeom>
          <a:noFill/>
        </p:spPr>
        <p:txBody>
          <a:bodyPr wrap="square" rtlCol="0">
            <a:noAutofit/>
          </a:bodyPr>
          <a:lstStyle/>
          <a:p>
            <a:pP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49" name="燕尾形 48">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55" name="五边形 54">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57" name="燕尾形 56">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58"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59" name="燕尾形 58">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89847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Service-Driven Network: Services Define the Network Architecture</a:t>
            </a:r>
            <a:endParaRPr lang="en-US" dirty="0"/>
          </a:p>
        </p:txBody>
      </p:sp>
      <p:sp>
        <p:nvSpPr>
          <p:cNvPr id="4" name="内容占位符 3"/>
          <p:cNvSpPr>
            <a:spLocks noGrp="1"/>
          </p:cNvSpPr>
          <p:nvPr>
            <p:ph type="body" sz="quarter" idx="10"/>
          </p:nvPr>
        </p:nvSpPr>
        <p:spPr bwMode="gray"/>
        <p:txBody>
          <a:bodyPr/>
          <a:lstStyle/>
          <a:p>
            <a:pPr>
              <a:lnSpc>
                <a:spcPct val="130000"/>
              </a:lnSpc>
            </a:pPr>
            <a:r>
              <a:rPr lang="en-US" sz="1600" dirty="0" smtClean="0">
                <a:sym typeface="Huawei Sans" panose="020C0503030203020204" pitchFamily="34" charset="0"/>
              </a:rPr>
              <a:t>The development of 5G and cloud services has changed the attributes and scope of network connections. More requirements are raised on connections, such as requiring better SLA guarantee, deterministic latency, or more information to be carried in packets.</a:t>
            </a:r>
          </a:p>
          <a:p>
            <a:pPr>
              <a:lnSpc>
                <a:spcPct val="130000"/>
              </a:lnSpc>
            </a:pPr>
            <a:r>
              <a:rPr lang="en-US" sz="1600" dirty="0" smtClean="0">
                <a:sym typeface="Huawei Sans" panose="020C0503030203020204" pitchFamily="34" charset="0"/>
              </a:rPr>
              <a:t>In this situation, the model that requires networks to adapt to services cannot keep up with rapid service development and even complicates network deployment and maintenance.</a:t>
            </a:r>
          </a:p>
          <a:p>
            <a:pPr>
              <a:lnSpc>
                <a:spcPct val="130000"/>
              </a:lnSpc>
            </a:pPr>
            <a:r>
              <a:rPr lang="en-US" sz="1600" dirty="0" smtClean="0">
                <a:sym typeface="Huawei Sans" panose="020C0503030203020204" pitchFamily="34" charset="0"/>
              </a:rPr>
              <a:t>To address this issue, the service-driven network model can be used, so that the network architecture is defined by services. Specifically, after an application raises requirements (e.g. latency, bandwidth, and packet loss rate), a controller is used to collect information (e.g. network topology, bandwidth usage, and latency) and compute an explicit path according to the requirements.</a:t>
            </a:r>
            <a:endParaRPr lang="en-US" sz="1600" dirty="0">
              <a:sym typeface="Huawei Sans" panose="020C0503030203020204" pitchFamily="34" charset="0"/>
            </a:endParaRPr>
          </a:p>
        </p:txBody>
      </p:sp>
      <p:grpSp>
        <p:nvGrpSpPr>
          <p:cNvPr id="2" name="组合 1"/>
          <p:cNvGrpSpPr/>
          <p:nvPr/>
        </p:nvGrpSpPr>
        <p:grpSpPr bwMode="gray">
          <a:xfrm>
            <a:off x="5685608" y="4327450"/>
            <a:ext cx="3454820" cy="1847283"/>
            <a:chOff x="4482895" y="4284592"/>
            <a:chExt cx="1304009" cy="871898"/>
          </a:xfrm>
        </p:grpSpPr>
        <p:grpSp>
          <p:nvGrpSpPr>
            <p:cNvPr id="5" name="组合 4"/>
            <p:cNvGrpSpPr/>
            <p:nvPr/>
          </p:nvGrpSpPr>
          <p:grpSpPr bwMode="gray">
            <a:xfrm>
              <a:off x="4482895" y="4284592"/>
              <a:ext cx="1304009" cy="871898"/>
              <a:chOff x="10125075" y="5439766"/>
              <a:chExt cx="1304009" cy="871898"/>
            </a:xfrm>
          </p:grpSpPr>
          <p:sp>
            <p:nvSpPr>
              <p:cNvPr id="6" name="矩形 5"/>
              <p:cNvSpPr/>
              <p:nvPr/>
            </p:nvSpPr>
            <p:spPr bwMode="gray">
              <a:xfrm>
                <a:off x="10472174" y="5924694"/>
                <a:ext cx="647760" cy="38697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椭圆 6"/>
              <p:cNvSpPr/>
              <p:nvPr/>
            </p:nvSpPr>
            <p:spPr bwMode="gray">
              <a:xfrm>
                <a:off x="10379358" y="5439766"/>
                <a:ext cx="604768" cy="60476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
              <p:cNvSpPr/>
              <p:nvPr/>
            </p:nvSpPr>
            <p:spPr bwMode="gray">
              <a:xfrm>
                <a:off x="10125075" y="5625254"/>
                <a:ext cx="703036" cy="6864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p:cNvSpPr/>
              <p:nvPr/>
            </p:nvSpPr>
            <p:spPr bwMode="gray">
              <a:xfrm>
                <a:off x="10792751" y="5675331"/>
                <a:ext cx="636333" cy="63633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p:cNvSpPr/>
              <p:nvPr/>
            </p:nvSpPr>
            <p:spPr bwMode="gray">
              <a:xfrm>
                <a:off x="10723031" y="5515085"/>
                <a:ext cx="463257" cy="46325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p:cNvGrpSpPr/>
            <p:nvPr/>
          </p:nvGrpSpPr>
          <p:grpSpPr bwMode="gray">
            <a:xfrm>
              <a:off x="4515792" y="4325713"/>
              <a:ext cx="1219038" cy="786561"/>
              <a:chOff x="10162096" y="5484141"/>
              <a:chExt cx="1219038" cy="786561"/>
            </a:xfrm>
          </p:grpSpPr>
          <p:sp>
            <p:nvSpPr>
              <p:cNvPr id="12" name="椭圆 11"/>
              <p:cNvSpPr/>
              <p:nvPr/>
            </p:nvSpPr>
            <p:spPr bwMode="gray">
              <a:xfrm>
                <a:off x="10449440" y="5484141"/>
                <a:ext cx="512609" cy="5126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p:cNvSpPr/>
              <p:nvPr/>
            </p:nvSpPr>
            <p:spPr bwMode="gray">
              <a:xfrm>
                <a:off x="10162096" y="5697686"/>
                <a:ext cx="573015" cy="573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p:cNvSpPr/>
              <p:nvPr/>
            </p:nvSpPr>
            <p:spPr bwMode="gray">
              <a:xfrm>
                <a:off x="10798583" y="5688150"/>
                <a:ext cx="582551" cy="5825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p:cNvSpPr/>
              <p:nvPr/>
            </p:nvSpPr>
            <p:spPr bwMode="gray">
              <a:xfrm>
                <a:off x="10815427" y="5555044"/>
                <a:ext cx="345057" cy="3450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10454799" y="5883732"/>
                <a:ext cx="647760" cy="38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5" name="圆角矩形 24"/>
          <p:cNvSpPr/>
          <p:nvPr/>
        </p:nvSpPr>
        <p:spPr bwMode="gray">
          <a:xfrm>
            <a:off x="2704530" y="4837796"/>
            <a:ext cx="1477533" cy="278077"/>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Download service</a:t>
            </a:r>
          </a:p>
        </p:txBody>
      </p:sp>
      <p:sp>
        <p:nvSpPr>
          <p:cNvPr id="26" name="圆角矩形 25"/>
          <p:cNvSpPr/>
          <p:nvPr/>
        </p:nvSpPr>
        <p:spPr bwMode="gray">
          <a:xfrm>
            <a:off x="2704530" y="5210768"/>
            <a:ext cx="1477533"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 service</a:t>
            </a:r>
          </a:p>
        </p:txBody>
      </p:sp>
      <p:sp>
        <p:nvSpPr>
          <p:cNvPr id="27" name="圆角矩形 26"/>
          <p:cNvSpPr/>
          <p:nvPr/>
        </p:nvSpPr>
        <p:spPr bwMode="gray">
          <a:xfrm>
            <a:off x="2704530" y="5583740"/>
            <a:ext cx="1477533" cy="278077"/>
          </a:xfrm>
          <a:prstGeom prst="roundRect">
            <a:avLst/>
          </a:prstGeom>
          <a:solidFill>
            <a:srgbClr val="6666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Voice service</a:t>
            </a:r>
          </a:p>
        </p:txBody>
      </p:sp>
      <p:cxnSp>
        <p:nvCxnSpPr>
          <p:cNvPr id="28" name="直接箭头连接符 27"/>
          <p:cNvCxnSpPr/>
          <p:nvPr/>
        </p:nvCxnSpPr>
        <p:spPr bwMode="gray">
          <a:xfrm>
            <a:off x="4192027" y="4959114"/>
            <a:ext cx="1800000"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bwMode="gray">
          <a:xfrm>
            <a:off x="4192027" y="5331307"/>
            <a:ext cx="1800000" cy="0"/>
          </a:xfrm>
          <a:prstGeom prst="straightConnector1">
            <a:avLst/>
          </a:prstGeom>
          <a:ln w="3810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gray">
          <a:xfrm>
            <a:off x="4192027" y="5706698"/>
            <a:ext cx="1800000" cy="0"/>
          </a:xfrm>
          <a:prstGeom prst="straightConnector1">
            <a:avLst/>
          </a:prstGeom>
          <a:ln w="38100">
            <a:solidFill>
              <a:srgbClr val="6666FF"/>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4076585" y="4659106"/>
            <a:ext cx="1712605" cy="307777"/>
          </a:xfrm>
          <a:prstGeom prst="rect">
            <a:avLst/>
          </a:prstGeom>
          <a:noFill/>
        </p:spPr>
        <p:txBody>
          <a:bodyPr wrap="square" rtlCol="0">
            <a:noAutofit/>
          </a:bodyPr>
          <a:lstStyle/>
          <a:p>
            <a:pPr algn="ctr" fontAlgn="ctr"/>
            <a:r>
              <a:rPr lang="en-US" sz="12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sp>
        <p:nvSpPr>
          <p:cNvPr id="33" name="文本框 32"/>
          <p:cNvSpPr txBox="1"/>
          <p:nvPr/>
        </p:nvSpPr>
        <p:spPr bwMode="gray">
          <a:xfrm>
            <a:off x="4076585" y="5019633"/>
            <a:ext cx="1712605" cy="307777"/>
          </a:xfrm>
          <a:prstGeom prst="rect">
            <a:avLst/>
          </a:prstGeom>
          <a:noFill/>
        </p:spPr>
        <p:txBody>
          <a:bodyPr wrap="square" rtlCol="0">
            <a:noAutofit/>
          </a:bodyPr>
          <a:lstStyle/>
          <a:p>
            <a:pPr algn="ctr" fontAlgn="ctr"/>
            <a:r>
              <a:rPr lang="en-US" sz="1200" dirty="0">
                <a:solidFill>
                  <a:srgbClr val="FF3399"/>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sp>
        <p:nvSpPr>
          <p:cNvPr id="34" name="文本框 33"/>
          <p:cNvSpPr txBox="1"/>
          <p:nvPr/>
        </p:nvSpPr>
        <p:spPr bwMode="gray">
          <a:xfrm>
            <a:off x="4076585" y="5393606"/>
            <a:ext cx="1712605" cy="307777"/>
          </a:xfrm>
          <a:prstGeom prst="rect">
            <a:avLst/>
          </a:prstGeom>
          <a:noFill/>
        </p:spPr>
        <p:txBody>
          <a:bodyPr wrap="square" rtlCol="0">
            <a:noAutofit/>
          </a:bodyPr>
          <a:lstStyle/>
          <a:p>
            <a:pPr algn="ctr" fontAlgn="ctr"/>
            <a:r>
              <a:rPr lang="en-US" sz="12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 packet loss rate</a:t>
            </a:r>
          </a:p>
        </p:txBody>
      </p:sp>
      <p:sp>
        <p:nvSpPr>
          <p:cNvPr id="36" name="矩形 35"/>
          <p:cNvSpPr/>
          <p:nvPr/>
        </p:nvSpPr>
        <p:spPr bwMode="gray">
          <a:xfrm>
            <a:off x="6342480" y="5014532"/>
            <a:ext cx="1897323" cy="619327"/>
          </a:xfrm>
          <a:prstGeom prst="rect">
            <a:avLst/>
          </a:prstGeom>
        </p:spPr>
        <p:txBody>
          <a:bodyPr wrap="square">
            <a:noAutofit/>
          </a:bodyPr>
          <a:lstStyle/>
          <a:p>
            <a:pPr algn="ctr" fontAlgn="ctr"/>
            <a:r>
              <a:rPr lang="en-US"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Service-driven network</a:t>
            </a:r>
          </a:p>
        </p:txBody>
      </p:sp>
    </p:spTree>
    <p:extLst>
      <p:ext uri="{BB962C8B-B14F-4D97-AF65-F5344CB8AC3E}">
        <p14:creationId xmlns:p14="http://schemas.microsoft.com/office/powerpoint/2010/main" val="1825687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1C5A9C-6D1E-4540-BD34-23C5A4C0307C}"/>
              </a:ext>
            </a:extLst>
          </p:cNvPr>
          <p:cNvSpPr>
            <a:spLocks noGrp="1"/>
          </p:cNvSpPr>
          <p:nvPr>
            <p:ph type="title"/>
          </p:nvPr>
        </p:nvSpPr>
        <p:spPr bwMode="gray"/>
        <p:txBody>
          <a:bodyPr/>
          <a:lstStyle/>
          <a:p>
            <a:r>
              <a:rPr lang="en-US" smtClean="0"/>
              <a:t>Hot Standby</a:t>
            </a:r>
            <a:endParaRPr lang="en-US" dirty="0"/>
          </a:p>
        </p:txBody>
      </p:sp>
      <p:sp>
        <p:nvSpPr>
          <p:cNvPr id="4" name="文本占位符 3">
            <a:extLst>
              <a:ext uri="{FF2B5EF4-FFF2-40B4-BE49-F238E27FC236}">
                <a16:creationId xmlns:a16="http://schemas.microsoft.com/office/drawing/2014/main" xmlns="" id="{3F614D2C-30DB-4E1E-B18E-423D2D0E3783}"/>
              </a:ext>
            </a:extLst>
          </p:cNvPr>
          <p:cNvSpPr>
            <a:spLocks noGrp="1"/>
          </p:cNvSpPr>
          <p:nvPr>
            <p:ph type="body" sz="quarter" idx="10"/>
          </p:nvPr>
        </p:nvSpPr>
        <p:spPr bwMode="gray"/>
        <p:txBody>
          <a:bodyPr/>
          <a:lstStyle/>
          <a:p>
            <a:r>
              <a:rPr lang="en-US" sz="1800" smtClean="0">
                <a:sym typeface="Huawei Sans" panose="020C0503030203020204" pitchFamily="34" charset="0"/>
              </a:rPr>
              <a:t>SR hot standby enables the controller to compute a backup path that is different from the primary path to implement E2E path protection.</a:t>
            </a:r>
          </a:p>
          <a:p>
            <a:r>
              <a:rPr lang="en-US" sz="1800" smtClean="0">
                <a:sym typeface="Huawei Sans" panose="020C0503030203020204" pitchFamily="34" charset="0"/>
              </a:rPr>
              <a:t>For SR-MPLS Policies, the primary and backup candidate paths implement hot standby protection. The primary and backup candidate paths belong to the same SR-MPLS Policy.</a:t>
            </a:r>
          </a:p>
          <a:p>
            <a:endParaRPr lang="en-US" altLang="zh-CN" sz="1800" dirty="0">
              <a:sym typeface="Huawei Sans" panose="020C0503030203020204" pitchFamily="34" charset="0"/>
            </a:endParaRPr>
          </a:p>
        </p:txBody>
      </p:sp>
      <p:cxnSp>
        <p:nvCxnSpPr>
          <p:cNvPr id="49" name="直接连接符 48">
            <a:extLst>
              <a:ext uri="{FF2B5EF4-FFF2-40B4-BE49-F238E27FC236}">
                <a16:creationId xmlns:a16="http://schemas.microsoft.com/office/drawing/2014/main" xmlns="" id="{82B27549-B337-4B97-A9A1-BB1FE5BD7377}"/>
              </a:ext>
            </a:extLst>
          </p:cNvPr>
          <p:cNvCxnSpPr>
            <a:cxnSpLocks/>
            <a:stCxn id="59" idx="3"/>
          </p:cNvCxnSpPr>
          <p:nvPr/>
        </p:nvCxnSpPr>
        <p:spPr bwMode="gray">
          <a:xfrm>
            <a:off x="9125329" y="397445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E36558D-BD6F-49FA-AD7A-C9875CD32322}"/>
              </a:ext>
            </a:extLst>
          </p:cNvPr>
          <p:cNvCxnSpPr>
            <a:cxnSpLocks/>
            <a:stCxn id="60" idx="3"/>
          </p:cNvCxnSpPr>
          <p:nvPr/>
        </p:nvCxnSpPr>
        <p:spPr bwMode="gray">
          <a:xfrm flipV="1">
            <a:off x="9125329" y="4712000"/>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E4F71DE-A267-4F17-9981-321389CE2429}"/>
              </a:ext>
            </a:extLst>
          </p:cNvPr>
          <p:cNvCxnSpPr>
            <a:cxnSpLocks/>
            <a:stCxn id="55" idx="1"/>
            <a:endCxn id="59" idx="1"/>
          </p:cNvCxnSpPr>
          <p:nvPr/>
        </p:nvCxnSpPr>
        <p:spPr bwMode="gray">
          <a:xfrm>
            <a:off x="4696235" y="3974459"/>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20A5E0A2-0531-4CD4-8B94-DC2ED9E5C7F3}"/>
              </a:ext>
            </a:extLst>
          </p:cNvPr>
          <p:cNvCxnSpPr>
            <a:cxnSpLocks/>
            <a:stCxn id="56" idx="1"/>
            <a:endCxn id="60" idx="1"/>
          </p:cNvCxnSpPr>
          <p:nvPr/>
        </p:nvCxnSpPr>
        <p:spPr bwMode="gray">
          <a:xfrm>
            <a:off x="4696235" y="5449541"/>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3CAB21C-AE91-4D9B-B72A-5115C34BEE46}"/>
              </a:ext>
            </a:extLst>
          </p:cNvPr>
          <p:cNvCxnSpPr>
            <a:cxnSpLocks/>
            <a:endCxn id="56" idx="1"/>
          </p:cNvCxnSpPr>
          <p:nvPr/>
        </p:nvCxnSpPr>
        <p:spPr bwMode="gray">
          <a:xfrm>
            <a:off x="3353709" y="4712000"/>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2E0F633-14D8-4D67-B6B6-46BF0A34E26B}"/>
              </a:ext>
            </a:extLst>
          </p:cNvPr>
          <p:cNvCxnSpPr>
            <a:cxnSpLocks/>
            <a:endCxn id="55" idx="1"/>
          </p:cNvCxnSpPr>
          <p:nvPr/>
        </p:nvCxnSpPr>
        <p:spPr bwMode="gray">
          <a:xfrm flipV="1">
            <a:off x="3353709" y="397445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a16="http://schemas.microsoft.com/office/drawing/2014/main" xmlns="" id="{9CFDFB9F-697C-425C-BA98-B26A8448C7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96235" y="3753059"/>
            <a:ext cx="540000" cy="442800"/>
          </a:xfrm>
          <a:prstGeom prst="rect">
            <a:avLst/>
          </a:prstGeom>
        </p:spPr>
      </p:pic>
      <p:pic>
        <p:nvPicPr>
          <p:cNvPr id="56" name="图片 55">
            <a:extLst>
              <a:ext uri="{FF2B5EF4-FFF2-40B4-BE49-F238E27FC236}">
                <a16:creationId xmlns:a16="http://schemas.microsoft.com/office/drawing/2014/main" xmlns="" id="{140C5F0E-A9A1-4625-A889-9A0D5E471F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96235" y="5228141"/>
            <a:ext cx="540000" cy="442800"/>
          </a:xfrm>
          <a:prstGeom prst="rect">
            <a:avLst/>
          </a:prstGeom>
        </p:spPr>
      </p:pic>
      <p:pic>
        <p:nvPicPr>
          <p:cNvPr id="57" name="图片 56">
            <a:extLst>
              <a:ext uri="{FF2B5EF4-FFF2-40B4-BE49-F238E27FC236}">
                <a16:creationId xmlns:a16="http://schemas.microsoft.com/office/drawing/2014/main" xmlns="" id="{F8FEF096-F2E5-48A2-A9DA-9442E40E3E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40782" y="3753059"/>
            <a:ext cx="540000" cy="442800"/>
          </a:xfrm>
          <a:prstGeom prst="rect">
            <a:avLst/>
          </a:prstGeom>
        </p:spPr>
      </p:pic>
      <p:pic>
        <p:nvPicPr>
          <p:cNvPr id="58" name="图片 57">
            <a:extLst>
              <a:ext uri="{FF2B5EF4-FFF2-40B4-BE49-F238E27FC236}">
                <a16:creationId xmlns:a16="http://schemas.microsoft.com/office/drawing/2014/main" xmlns="" id="{156D7723-F49B-4EB1-AE2B-9C26ED5426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40782" y="5228141"/>
            <a:ext cx="540000" cy="442800"/>
          </a:xfrm>
          <a:prstGeom prst="rect">
            <a:avLst/>
          </a:prstGeom>
        </p:spPr>
      </p:pic>
      <p:pic>
        <p:nvPicPr>
          <p:cNvPr id="59" name="图片 58">
            <a:extLst>
              <a:ext uri="{FF2B5EF4-FFF2-40B4-BE49-F238E27FC236}">
                <a16:creationId xmlns:a16="http://schemas.microsoft.com/office/drawing/2014/main" xmlns="" id="{3EF1E206-0A39-44C4-A7AF-57BD2BE655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85329" y="3753059"/>
            <a:ext cx="540000" cy="442800"/>
          </a:xfrm>
          <a:prstGeom prst="rect">
            <a:avLst/>
          </a:prstGeom>
        </p:spPr>
      </p:pic>
      <p:pic>
        <p:nvPicPr>
          <p:cNvPr id="60" name="图片 59">
            <a:extLst>
              <a:ext uri="{FF2B5EF4-FFF2-40B4-BE49-F238E27FC236}">
                <a16:creationId xmlns:a16="http://schemas.microsoft.com/office/drawing/2014/main" xmlns="" id="{F3AB2FD3-3F38-4694-AD87-0AA8A36FA2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85329" y="5228141"/>
            <a:ext cx="540000" cy="442800"/>
          </a:xfrm>
          <a:prstGeom prst="rect">
            <a:avLst/>
          </a:prstGeom>
        </p:spPr>
      </p:pic>
      <p:pic>
        <p:nvPicPr>
          <p:cNvPr id="61" name="图片 60">
            <a:extLst>
              <a:ext uri="{FF2B5EF4-FFF2-40B4-BE49-F238E27FC236}">
                <a16:creationId xmlns:a16="http://schemas.microsoft.com/office/drawing/2014/main" xmlns="" id="{03FD105F-CD97-4502-8217-A50A243272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02937" y="4490600"/>
            <a:ext cx="540000" cy="442800"/>
          </a:xfrm>
          <a:prstGeom prst="rect">
            <a:avLst/>
          </a:prstGeom>
        </p:spPr>
      </p:pic>
      <p:pic>
        <p:nvPicPr>
          <p:cNvPr id="62" name="图片 61">
            <a:extLst>
              <a:ext uri="{FF2B5EF4-FFF2-40B4-BE49-F238E27FC236}">
                <a16:creationId xmlns:a16="http://schemas.microsoft.com/office/drawing/2014/main" xmlns="" id="{ADCF083D-3853-4D71-AF6A-1B19515F40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38590" y="4490600"/>
            <a:ext cx="540000" cy="442800"/>
          </a:xfrm>
          <a:prstGeom prst="rect">
            <a:avLst/>
          </a:prstGeom>
        </p:spPr>
      </p:pic>
      <p:cxnSp>
        <p:nvCxnSpPr>
          <p:cNvPr id="63" name="直接连接符 62">
            <a:extLst>
              <a:ext uri="{FF2B5EF4-FFF2-40B4-BE49-F238E27FC236}">
                <a16:creationId xmlns:a16="http://schemas.microsoft.com/office/drawing/2014/main" xmlns="" id="{03798E7A-B216-4F9C-A7D9-D5D96F3D206E}"/>
              </a:ext>
            </a:extLst>
          </p:cNvPr>
          <p:cNvCxnSpPr>
            <a:cxnSpLocks/>
            <a:stCxn id="55" idx="2"/>
            <a:endCxn id="56" idx="0"/>
          </p:cNvCxnSpPr>
          <p:nvPr/>
        </p:nvCxnSpPr>
        <p:spPr bwMode="gray">
          <a:xfrm>
            <a:off x="4966235" y="4195859"/>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0DDDA4D3-DFF2-43B5-BD4F-32582CAED2B5}"/>
              </a:ext>
            </a:extLst>
          </p:cNvPr>
          <p:cNvCxnSpPr>
            <a:cxnSpLocks/>
          </p:cNvCxnSpPr>
          <p:nvPr/>
        </p:nvCxnSpPr>
        <p:spPr bwMode="gray">
          <a:xfrm>
            <a:off x="6910782" y="4195859"/>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314D3A73-D5ED-4154-8879-EA95E02E604D}"/>
              </a:ext>
            </a:extLst>
          </p:cNvPr>
          <p:cNvCxnSpPr>
            <a:cxnSpLocks/>
          </p:cNvCxnSpPr>
          <p:nvPr/>
        </p:nvCxnSpPr>
        <p:spPr bwMode="gray">
          <a:xfrm>
            <a:off x="8855329" y="4195859"/>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xmlns="" id="{06E2779E-F362-472B-B035-909CA8397DF4}"/>
              </a:ext>
            </a:extLst>
          </p:cNvPr>
          <p:cNvSpPr txBox="1"/>
          <p:nvPr/>
        </p:nvSpPr>
        <p:spPr bwMode="gray">
          <a:xfrm>
            <a:off x="3118423" y="4933400"/>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8" name="文本框 67">
            <a:extLst>
              <a:ext uri="{FF2B5EF4-FFF2-40B4-BE49-F238E27FC236}">
                <a16:creationId xmlns:a16="http://schemas.microsoft.com/office/drawing/2014/main" xmlns="" id="{41FAE61E-F41D-4673-BF41-999E5985EF93}"/>
              </a:ext>
            </a:extLst>
          </p:cNvPr>
          <p:cNvSpPr txBox="1"/>
          <p:nvPr/>
        </p:nvSpPr>
        <p:spPr bwMode="gray">
          <a:xfrm>
            <a:off x="5024861" y="420015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9" name="文本框 68">
            <a:extLst>
              <a:ext uri="{FF2B5EF4-FFF2-40B4-BE49-F238E27FC236}">
                <a16:creationId xmlns:a16="http://schemas.microsoft.com/office/drawing/2014/main" xmlns="" id="{A49C908E-DB05-432E-A435-907CA7AD842C}"/>
              </a:ext>
            </a:extLst>
          </p:cNvPr>
          <p:cNvSpPr txBox="1"/>
          <p:nvPr/>
        </p:nvSpPr>
        <p:spPr bwMode="gray">
          <a:xfrm>
            <a:off x="4751070" y="567752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0" name="文本框 69">
            <a:extLst>
              <a:ext uri="{FF2B5EF4-FFF2-40B4-BE49-F238E27FC236}">
                <a16:creationId xmlns:a16="http://schemas.microsoft.com/office/drawing/2014/main" xmlns="" id="{6DE16A93-A8BD-4C42-9D51-361F15E15192}"/>
              </a:ext>
            </a:extLst>
          </p:cNvPr>
          <p:cNvSpPr txBox="1"/>
          <p:nvPr/>
        </p:nvSpPr>
        <p:spPr bwMode="gray">
          <a:xfrm>
            <a:off x="6680876" y="567752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71" name="文本框 70">
            <a:extLst>
              <a:ext uri="{FF2B5EF4-FFF2-40B4-BE49-F238E27FC236}">
                <a16:creationId xmlns:a16="http://schemas.microsoft.com/office/drawing/2014/main" xmlns="" id="{EF97F823-E49A-475F-B1A7-4961DB874FF7}"/>
              </a:ext>
            </a:extLst>
          </p:cNvPr>
          <p:cNvSpPr txBox="1"/>
          <p:nvPr/>
        </p:nvSpPr>
        <p:spPr bwMode="gray">
          <a:xfrm>
            <a:off x="6955641" y="417869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72" name="文本框 71">
            <a:extLst>
              <a:ext uri="{FF2B5EF4-FFF2-40B4-BE49-F238E27FC236}">
                <a16:creationId xmlns:a16="http://schemas.microsoft.com/office/drawing/2014/main" xmlns="" id="{B252B785-4BCE-4ED4-B537-C0A7624A2D63}"/>
              </a:ext>
            </a:extLst>
          </p:cNvPr>
          <p:cNvSpPr txBox="1"/>
          <p:nvPr/>
        </p:nvSpPr>
        <p:spPr bwMode="gray">
          <a:xfrm>
            <a:off x="8830529" y="417869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6" name="文本框 75">
            <a:extLst>
              <a:ext uri="{FF2B5EF4-FFF2-40B4-BE49-F238E27FC236}">
                <a16:creationId xmlns:a16="http://schemas.microsoft.com/office/drawing/2014/main" xmlns="" id="{3A3381A6-B4D5-4174-90C5-44991BDAF837}"/>
              </a:ext>
            </a:extLst>
          </p:cNvPr>
          <p:cNvSpPr txBox="1"/>
          <p:nvPr/>
        </p:nvSpPr>
        <p:spPr bwMode="gray">
          <a:xfrm>
            <a:off x="3001486" y="4156066"/>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16001</a:t>
            </a:r>
          </a:p>
        </p:txBody>
      </p:sp>
      <p:sp>
        <p:nvSpPr>
          <p:cNvPr id="77" name="文本框 76">
            <a:extLst>
              <a:ext uri="{FF2B5EF4-FFF2-40B4-BE49-F238E27FC236}">
                <a16:creationId xmlns:a16="http://schemas.microsoft.com/office/drawing/2014/main" xmlns="" id="{576BFD67-C9E6-40B4-B52B-4DC3C91EA3C7}"/>
              </a:ext>
            </a:extLst>
          </p:cNvPr>
          <p:cNvSpPr txBox="1"/>
          <p:nvPr/>
        </p:nvSpPr>
        <p:spPr bwMode="gray">
          <a:xfrm>
            <a:off x="4566896" y="3413098"/>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16002</a:t>
            </a:r>
          </a:p>
        </p:txBody>
      </p:sp>
      <p:sp>
        <p:nvSpPr>
          <p:cNvPr id="78" name="文本框 77">
            <a:extLst>
              <a:ext uri="{FF2B5EF4-FFF2-40B4-BE49-F238E27FC236}">
                <a16:creationId xmlns:a16="http://schemas.microsoft.com/office/drawing/2014/main" xmlns="" id="{8CCCC66C-CB0B-4E9B-AFD7-F17E90D20B59}"/>
              </a:ext>
            </a:extLst>
          </p:cNvPr>
          <p:cNvSpPr txBox="1"/>
          <p:nvPr/>
        </p:nvSpPr>
        <p:spPr bwMode="gray">
          <a:xfrm>
            <a:off x="6490204" y="3413098"/>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16004</a:t>
            </a:r>
          </a:p>
        </p:txBody>
      </p:sp>
      <p:sp>
        <p:nvSpPr>
          <p:cNvPr id="79" name="文本框 78">
            <a:extLst>
              <a:ext uri="{FF2B5EF4-FFF2-40B4-BE49-F238E27FC236}">
                <a16:creationId xmlns:a16="http://schemas.microsoft.com/office/drawing/2014/main" xmlns="" id="{9FE0969E-3E46-4CE9-994E-43B9C9E119CF}"/>
              </a:ext>
            </a:extLst>
          </p:cNvPr>
          <p:cNvSpPr txBox="1"/>
          <p:nvPr/>
        </p:nvSpPr>
        <p:spPr bwMode="gray">
          <a:xfrm>
            <a:off x="8496373" y="3413098"/>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80" name="文本框 79">
            <a:extLst>
              <a:ext uri="{FF2B5EF4-FFF2-40B4-BE49-F238E27FC236}">
                <a16:creationId xmlns:a16="http://schemas.microsoft.com/office/drawing/2014/main" xmlns="" id="{A9F530AD-CBA7-4527-8BFD-643677B43A47}"/>
              </a:ext>
            </a:extLst>
          </p:cNvPr>
          <p:cNvSpPr txBox="1"/>
          <p:nvPr/>
        </p:nvSpPr>
        <p:spPr bwMode="gray">
          <a:xfrm>
            <a:off x="4566896" y="4900062"/>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81" name="文本框 80">
            <a:extLst>
              <a:ext uri="{FF2B5EF4-FFF2-40B4-BE49-F238E27FC236}">
                <a16:creationId xmlns:a16="http://schemas.microsoft.com/office/drawing/2014/main" xmlns="" id="{C165D4B5-1852-4705-B485-992941222B67}"/>
              </a:ext>
            </a:extLst>
          </p:cNvPr>
          <p:cNvSpPr txBox="1"/>
          <p:nvPr/>
        </p:nvSpPr>
        <p:spPr bwMode="gray">
          <a:xfrm>
            <a:off x="6490204" y="4900062"/>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82" name="任意多边形: 形状 81">
            <a:extLst>
              <a:ext uri="{FF2B5EF4-FFF2-40B4-BE49-F238E27FC236}">
                <a16:creationId xmlns:a16="http://schemas.microsoft.com/office/drawing/2014/main" xmlns="" id="{1CD04625-2DC5-42A6-A0D0-D4700015AE0E}"/>
              </a:ext>
            </a:extLst>
          </p:cNvPr>
          <p:cNvSpPr/>
          <p:nvPr/>
        </p:nvSpPr>
        <p:spPr bwMode="gray">
          <a:xfrm>
            <a:off x="3461530" y="3728267"/>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xmlns="" id="{0DCEB747-7E83-4F7A-97DD-95F96C9C0D4A}"/>
              </a:ext>
            </a:extLst>
          </p:cNvPr>
          <p:cNvSpPr txBox="1"/>
          <p:nvPr/>
        </p:nvSpPr>
        <p:spPr bwMode="gray">
          <a:xfrm>
            <a:off x="8680547" y="567752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91" name="文本框 90">
            <a:extLst>
              <a:ext uri="{FF2B5EF4-FFF2-40B4-BE49-F238E27FC236}">
                <a16:creationId xmlns:a16="http://schemas.microsoft.com/office/drawing/2014/main" xmlns="" id="{3BB653BC-C67C-4E65-A62E-C6F923D4DCE7}"/>
              </a:ext>
            </a:extLst>
          </p:cNvPr>
          <p:cNvSpPr txBox="1"/>
          <p:nvPr/>
        </p:nvSpPr>
        <p:spPr bwMode="gray">
          <a:xfrm>
            <a:off x="8496373" y="4900062"/>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16007</a:t>
            </a:r>
          </a:p>
        </p:txBody>
      </p:sp>
      <p:pic>
        <p:nvPicPr>
          <p:cNvPr id="92" name="图片 9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51211" y="4490600"/>
            <a:ext cx="540000" cy="442800"/>
          </a:xfrm>
          <a:prstGeom prst="rect">
            <a:avLst/>
          </a:prstGeom>
        </p:spPr>
      </p:pic>
      <p:cxnSp>
        <p:nvCxnSpPr>
          <p:cNvPr id="93" name="直接连接符 92">
            <a:extLst>
              <a:ext uri="{FF2B5EF4-FFF2-40B4-BE49-F238E27FC236}">
                <a16:creationId xmlns:a16="http://schemas.microsoft.com/office/drawing/2014/main" xmlns="" id="{C384BB52-D17E-41B4-8419-D9F994547BD4}"/>
              </a:ext>
            </a:extLst>
          </p:cNvPr>
          <p:cNvCxnSpPr>
            <a:cxnSpLocks/>
            <a:stCxn id="92" idx="3"/>
            <a:endCxn id="61" idx="1"/>
          </p:cNvCxnSpPr>
          <p:nvPr/>
        </p:nvCxnSpPr>
        <p:spPr bwMode="gray">
          <a:xfrm>
            <a:off x="2291211" y="4712000"/>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a16="http://schemas.microsoft.com/office/drawing/2014/main" xmlns="" id="{CEFAF370-8FA4-4916-89C8-44608B79C3E9}"/>
              </a:ext>
            </a:extLst>
          </p:cNvPr>
          <p:cNvSpPr txBox="1"/>
          <p:nvPr/>
        </p:nvSpPr>
        <p:spPr bwMode="gray">
          <a:xfrm>
            <a:off x="1776441" y="4933400"/>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7" name="文本框 96">
            <a:extLst>
              <a:ext uri="{FF2B5EF4-FFF2-40B4-BE49-F238E27FC236}">
                <a16:creationId xmlns:a16="http://schemas.microsoft.com/office/drawing/2014/main" xmlns="" id="{7F6345AB-3DCC-4D80-926D-A9BDCB57072C}"/>
              </a:ext>
            </a:extLst>
          </p:cNvPr>
          <p:cNvSpPr txBox="1"/>
          <p:nvPr/>
        </p:nvSpPr>
        <p:spPr bwMode="gray">
          <a:xfrm>
            <a:off x="10242247" y="4933400"/>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98" name="任意多边形: 形状 97">
            <a:extLst>
              <a:ext uri="{FF2B5EF4-FFF2-40B4-BE49-F238E27FC236}">
                <a16:creationId xmlns:a16="http://schemas.microsoft.com/office/drawing/2014/main" xmlns="" id="{D9B825A6-2B1B-45E5-88F5-DD05FACAF003}"/>
              </a:ext>
            </a:extLst>
          </p:cNvPr>
          <p:cNvSpPr/>
          <p:nvPr/>
        </p:nvSpPr>
        <p:spPr bwMode="gray">
          <a:xfrm>
            <a:off x="3556383" y="4236450"/>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a:extLst>
              <a:ext uri="{FF2B5EF4-FFF2-40B4-BE49-F238E27FC236}">
                <a16:creationId xmlns:a16="http://schemas.microsoft.com/office/drawing/2014/main" xmlns="" id="{62AE3775-6509-4DDB-84F1-68C78D8846B0}"/>
              </a:ext>
            </a:extLst>
          </p:cNvPr>
          <p:cNvSpPr txBox="1"/>
          <p:nvPr/>
        </p:nvSpPr>
        <p:spPr bwMode="gray">
          <a:xfrm>
            <a:off x="5194795" y="5705594"/>
            <a:ext cx="1498178" cy="307777"/>
          </a:xfrm>
          <a:prstGeom prst="rect">
            <a:avLst/>
          </a:prstGeom>
          <a:noFill/>
        </p:spPr>
        <p:txBody>
          <a:bodyPr wrap="square" rtlCol="0">
            <a:noAutofit/>
          </a:bodyPr>
          <a:lstStyle/>
          <a:p>
            <a:pPr algn="ct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candidate path</a:t>
            </a:r>
          </a:p>
        </p:txBody>
      </p:sp>
      <p:sp>
        <p:nvSpPr>
          <p:cNvPr id="140" name="文本框 139">
            <a:extLst>
              <a:ext uri="{FF2B5EF4-FFF2-40B4-BE49-F238E27FC236}">
                <a16:creationId xmlns:a16="http://schemas.microsoft.com/office/drawing/2014/main" xmlns="" id="{F34CF788-A9AE-40EE-B5B5-07E6126D126B}"/>
              </a:ext>
            </a:extLst>
          </p:cNvPr>
          <p:cNvSpPr txBox="1"/>
          <p:nvPr/>
        </p:nvSpPr>
        <p:spPr bwMode="gray">
          <a:xfrm>
            <a:off x="5215706" y="2844811"/>
            <a:ext cx="1498178" cy="527696"/>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candidate path</a:t>
            </a:r>
          </a:p>
        </p:txBody>
      </p:sp>
      <p:sp>
        <p:nvSpPr>
          <p:cNvPr id="141" name="箭头: 下 140">
            <a:extLst>
              <a:ext uri="{FF2B5EF4-FFF2-40B4-BE49-F238E27FC236}">
                <a16:creationId xmlns:a16="http://schemas.microsoft.com/office/drawing/2014/main" xmlns="" id="{24FCD214-B2FC-4522-BCFD-0DBBF05B48AE}"/>
              </a:ext>
            </a:extLst>
          </p:cNvPr>
          <p:cNvSpPr/>
          <p:nvPr/>
        </p:nvSpPr>
        <p:spPr bwMode="gray">
          <a:xfrm>
            <a:off x="3249428" y="3539302"/>
            <a:ext cx="262431" cy="425633"/>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a:extLst>
              <a:ext uri="{FF2B5EF4-FFF2-40B4-BE49-F238E27FC236}">
                <a16:creationId xmlns:a16="http://schemas.microsoft.com/office/drawing/2014/main" xmlns="" id="{73461469-AA17-439C-93A6-BA65D7D20B48}"/>
              </a:ext>
            </a:extLst>
          </p:cNvPr>
          <p:cNvSpPr txBox="1"/>
          <p:nvPr/>
        </p:nvSpPr>
        <p:spPr bwMode="gray">
          <a:xfrm>
            <a:off x="1599151" y="2958043"/>
            <a:ext cx="161993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43" name="左大括号 142">
            <a:extLst>
              <a:ext uri="{FF2B5EF4-FFF2-40B4-BE49-F238E27FC236}">
                <a16:creationId xmlns:a16="http://schemas.microsoft.com/office/drawing/2014/main" xmlns="" id="{43BB5C59-CDBA-4607-83A2-C533703A2BFA}"/>
              </a:ext>
            </a:extLst>
          </p:cNvPr>
          <p:cNvSpPr/>
          <p:nvPr/>
        </p:nvSpPr>
        <p:spPr bwMode="gray">
          <a:xfrm>
            <a:off x="3141737" y="2908239"/>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a:extLst>
              <a:ext uri="{FF2B5EF4-FFF2-40B4-BE49-F238E27FC236}">
                <a16:creationId xmlns:a16="http://schemas.microsoft.com/office/drawing/2014/main" xmlns="" id="{D986F831-94C5-48AB-A06C-7CCF79FA4B5D}"/>
              </a:ext>
            </a:extLst>
          </p:cNvPr>
          <p:cNvSpPr txBox="1"/>
          <p:nvPr/>
        </p:nvSpPr>
        <p:spPr bwMode="gray">
          <a:xfrm>
            <a:off x="3237553" y="2781060"/>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145" name="文本框 144">
            <a:extLst>
              <a:ext uri="{FF2B5EF4-FFF2-40B4-BE49-F238E27FC236}">
                <a16:creationId xmlns:a16="http://schemas.microsoft.com/office/drawing/2014/main" xmlns="" id="{F01247E4-A21C-49B7-BD85-B250B0F7D044}"/>
              </a:ext>
            </a:extLst>
          </p:cNvPr>
          <p:cNvSpPr txBox="1"/>
          <p:nvPr/>
        </p:nvSpPr>
        <p:spPr bwMode="gray">
          <a:xfrm>
            <a:off x="3237553" y="3125699"/>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48" name="燕尾形 47">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67" name="五边形 66">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4" name="燕尾形 73">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5"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83" name="燕尾形 82">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燕尾形 83">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24620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95FDED-0542-4050-843A-2E9A71750AF4}"/>
              </a:ext>
            </a:extLst>
          </p:cNvPr>
          <p:cNvSpPr>
            <a:spLocks noGrp="1"/>
          </p:cNvSpPr>
          <p:nvPr>
            <p:ph type="title"/>
          </p:nvPr>
        </p:nvSpPr>
        <p:spPr bwMode="gray"/>
        <p:txBody>
          <a:bodyPr/>
          <a:lstStyle/>
          <a:p>
            <a:r>
              <a:rPr lang="en-US" smtClean="0"/>
              <a:t>Hot Standby Implementation for SR-MPLS Policy</a:t>
            </a:r>
            <a:endParaRPr lang="en-US" dirty="0"/>
          </a:p>
        </p:txBody>
      </p:sp>
      <p:sp>
        <p:nvSpPr>
          <p:cNvPr id="3" name="矩形 2">
            <a:extLst>
              <a:ext uri="{FF2B5EF4-FFF2-40B4-BE49-F238E27FC236}">
                <a16:creationId xmlns:a16="http://schemas.microsoft.com/office/drawing/2014/main" xmlns="" id="{648123A0-453A-4D40-8FB7-85874F01B33C}"/>
              </a:ext>
            </a:extLst>
          </p:cNvPr>
          <p:cNvSpPr/>
          <p:nvPr/>
        </p:nvSpPr>
        <p:spPr bwMode="gray">
          <a:xfrm>
            <a:off x="1306286" y="2313315"/>
            <a:ext cx="1683658" cy="39608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4" name="矩形 3">
            <a:extLst>
              <a:ext uri="{FF2B5EF4-FFF2-40B4-BE49-F238E27FC236}">
                <a16:creationId xmlns:a16="http://schemas.microsoft.com/office/drawing/2014/main" xmlns="" id="{0393483B-954C-4975-8F79-10485315AB51}"/>
              </a:ext>
            </a:extLst>
          </p:cNvPr>
          <p:cNvSpPr/>
          <p:nvPr/>
        </p:nvSpPr>
        <p:spPr bwMode="gray">
          <a:xfrm>
            <a:off x="4400550" y="1794902"/>
            <a:ext cx="1567461"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5" name="矩形 4">
            <a:extLst>
              <a:ext uri="{FF2B5EF4-FFF2-40B4-BE49-F238E27FC236}">
                <a16:creationId xmlns:a16="http://schemas.microsoft.com/office/drawing/2014/main" xmlns="" id="{F25EE368-EC82-4286-AC31-76D4EB70F4AE}"/>
              </a:ext>
            </a:extLst>
          </p:cNvPr>
          <p:cNvSpPr/>
          <p:nvPr/>
        </p:nvSpPr>
        <p:spPr bwMode="gray">
          <a:xfrm>
            <a:off x="4400550" y="2153927"/>
            <a:ext cx="1567461"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6" name="矩形 5">
            <a:extLst>
              <a:ext uri="{FF2B5EF4-FFF2-40B4-BE49-F238E27FC236}">
                <a16:creationId xmlns:a16="http://schemas.microsoft.com/office/drawing/2014/main" xmlns="" id="{5B13E36B-5062-431E-AE6E-BC49A6E8D24C}"/>
              </a:ext>
            </a:extLst>
          </p:cNvPr>
          <p:cNvSpPr/>
          <p:nvPr/>
        </p:nvSpPr>
        <p:spPr bwMode="gray">
          <a:xfrm>
            <a:off x="4400550" y="2937995"/>
            <a:ext cx="1567461" cy="339941"/>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7" name="矩形 6">
            <a:extLst>
              <a:ext uri="{FF2B5EF4-FFF2-40B4-BE49-F238E27FC236}">
                <a16:creationId xmlns:a16="http://schemas.microsoft.com/office/drawing/2014/main" xmlns="" id="{258CF843-2AA2-49ED-B081-31A10B455923}"/>
              </a:ext>
            </a:extLst>
          </p:cNvPr>
          <p:cNvSpPr/>
          <p:nvPr/>
        </p:nvSpPr>
        <p:spPr bwMode="gray">
          <a:xfrm>
            <a:off x="4400550" y="3297020"/>
            <a:ext cx="1567461" cy="339941"/>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10" name="矩形 9">
            <a:extLst>
              <a:ext uri="{FF2B5EF4-FFF2-40B4-BE49-F238E27FC236}">
                <a16:creationId xmlns:a16="http://schemas.microsoft.com/office/drawing/2014/main" xmlns="" id="{F85739D6-9196-4934-8933-12CB51FF3B0A}"/>
              </a:ext>
            </a:extLst>
          </p:cNvPr>
          <p:cNvSpPr/>
          <p:nvPr/>
        </p:nvSpPr>
        <p:spPr bwMode="gray">
          <a:xfrm>
            <a:off x="6848244" y="1803528"/>
            <a:ext cx="1533295" cy="33994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Segment list </a:t>
            </a:r>
          </a:p>
        </p:txBody>
      </p:sp>
      <p:cxnSp>
        <p:nvCxnSpPr>
          <p:cNvPr id="12" name="直接连接符 11">
            <a:extLst>
              <a:ext uri="{FF2B5EF4-FFF2-40B4-BE49-F238E27FC236}">
                <a16:creationId xmlns:a16="http://schemas.microsoft.com/office/drawing/2014/main" xmlns="" id="{3642CCA2-8320-4208-B274-EBB5D639AE7C}"/>
              </a:ext>
            </a:extLst>
          </p:cNvPr>
          <p:cNvCxnSpPr>
            <a:cxnSpLocks/>
            <a:stCxn id="3" idx="3"/>
            <a:endCxn id="4" idx="1"/>
          </p:cNvCxnSpPr>
          <p:nvPr/>
        </p:nvCxnSpPr>
        <p:spPr bwMode="gray">
          <a:xfrm flipV="1">
            <a:off x="2989944" y="1964873"/>
            <a:ext cx="1410606" cy="54648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A3E11B7E-B4D0-4D91-BD36-EE93EA4A6151}"/>
              </a:ext>
            </a:extLst>
          </p:cNvPr>
          <p:cNvCxnSpPr>
            <a:cxnSpLocks/>
            <a:stCxn id="10" idx="1"/>
            <a:endCxn id="4" idx="3"/>
          </p:cNvCxnSpPr>
          <p:nvPr/>
        </p:nvCxnSpPr>
        <p:spPr bwMode="gray">
          <a:xfrm flipH="1" flipV="1">
            <a:off x="5968011" y="1964873"/>
            <a:ext cx="880233" cy="86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D619A68B-39CF-4E41-A6CF-69091359DB7F}"/>
              </a:ext>
            </a:extLst>
          </p:cNvPr>
          <p:cNvCxnSpPr>
            <a:cxnSpLocks/>
            <a:stCxn id="3" idx="3"/>
            <a:endCxn id="6" idx="1"/>
          </p:cNvCxnSpPr>
          <p:nvPr/>
        </p:nvCxnSpPr>
        <p:spPr bwMode="gray">
          <a:xfrm>
            <a:off x="2989944" y="2511356"/>
            <a:ext cx="1410606" cy="5966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B5A61D6A-EAD5-4BBE-AFEF-AB5B764207C8}"/>
              </a:ext>
            </a:extLst>
          </p:cNvPr>
          <p:cNvCxnSpPr>
            <a:cxnSpLocks/>
            <a:stCxn id="17" idx="1"/>
            <a:endCxn id="6" idx="3"/>
          </p:cNvCxnSpPr>
          <p:nvPr/>
        </p:nvCxnSpPr>
        <p:spPr bwMode="gray">
          <a:xfrm flipH="1" flipV="1">
            <a:off x="5968011" y="3107966"/>
            <a:ext cx="880233" cy="1269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FB61147A-B138-42AA-A7A8-A465A5BBF0F7}"/>
              </a:ext>
            </a:extLst>
          </p:cNvPr>
          <p:cNvSpPr/>
          <p:nvPr/>
        </p:nvSpPr>
        <p:spPr bwMode="gray">
          <a:xfrm>
            <a:off x="6848244" y="2950694"/>
            <a:ext cx="1533295" cy="339941"/>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Segment list </a:t>
            </a:r>
          </a:p>
        </p:txBody>
      </p:sp>
      <p:sp>
        <p:nvSpPr>
          <p:cNvPr id="31" name="文本框 30">
            <a:extLst>
              <a:ext uri="{FF2B5EF4-FFF2-40B4-BE49-F238E27FC236}">
                <a16:creationId xmlns:a16="http://schemas.microsoft.com/office/drawing/2014/main" xmlns="" id="{9F01F072-1470-4B98-AEF1-F2995E6E95DE}"/>
              </a:ext>
            </a:extLst>
          </p:cNvPr>
          <p:cNvSpPr txBox="1"/>
          <p:nvPr/>
        </p:nvSpPr>
        <p:spPr bwMode="gray">
          <a:xfrm>
            <a:off x="4270933" y="1198205"/>
            <a:ext cx="1825067" cy="568628"/>
          </a:xfrm>
          <a:prstGeom prst="rect">
            <a:avLst/>
          </a:prstGeom>
          <a:noFill/>
        </p:spPr>
        <p:txBody>
          <a:bodyPr wrap="square" rtlCol="0">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Primary candidate path</a:t>
            </a:r>
          </a:p>
        </p:txBody>
      </p:sp>
      <p:sp>
        <p:nvSpPr>
          <p:cNvPr id="32" name="文本框 31">
            <a:extLst>
              <a:ext uri="{FF2B5EF4-FFF2-40B4-BE49-F238E27FC236}">
                <a16:creationId xmlns:a16="http://schemas.microsoft.com/office/drawing/2014/main" xmlns="" id="{0E13D3D9-CE44-4246-8553-BB81EA085607}"/>
              </a:ext>
            </a:extLst>
          </p:cNvPr>
          <p:cNvSpPr txBox="1"/>
          <p:nvPr/>
        </p:nvSpPr>
        <p:spPr bwMode="gray">
          <a:xfrm>
            <a:off x="4345580" y="3636961"/>
            <a:ext cx="1825067" cy="605472"/>
          </a:xfrm>
          <a:prstGeom prst="rect">
            <a:avLst/>
          </a:prstGeom>
          <a:noFill/>
        </p:spPr>
        <p:txBody>
          <a:bodyPr wrap="square" rtlCol="0">
            <a:noAutofit/>
          </a:bodyPr>
          <a:lstStyle/>
          <a:p>
            <a:pPr algn="ctr" fontAlgn="ctr"/>
            <a:r>
              <a:rPr lang="en-US" sz="16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Backup candidate path</a:t>
            </a:r>
          </a:p>
        </p:txBody>
      </p:sp>
      <p:sp>
        <p:nvSpPr>
          <p:cNvPr id="33" name="文本框 32">
            <a:extLst>
              <a:ext uri="{FF2B5EF4-FFF2-40B4-BE49-F238E27FC236}">
                <a16:creationId xmlns:a16="http://schemas.microsoft.com/office/drawing/2014/main" xmlns="" id="{AC0489DB-0DB1-4B9E-A398-2972EB6CF7EC}"/>
              </a:ext>
            </a:extLst>
          </p:cNvPr>
          <p:cNvSpPr txBox="1"/>
          <p:nvPr/>
        </p:nvSpPr>
        <p:spPr bwMode="gray">
          <a:xfrm>
            <a:off x="1158402" y="4317400"/>
            <a:ext cx="4719723" cy="1600438"/>
          </a:xfrm>
          <a:prstGeom prst="rect">
            <a:avLst/>
          </a:prstGeom>
          <a:solidFill>
            <a:srgbClr val="BEE9EE"/>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policy P1 &lt;</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color, endpoint&gt;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CP1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SID-List &lt;SID11...SID1i&gt;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Candidate-path CP2 &lt;protocol, origin, discriminator&gt;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Preference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SID-List &lt;SID21...SID2i&gt;</a:t>
            </a:r>
          </a:p>
        </p:txBody>
      </p:sp>
      <p:sp>
        <p:nvSpPr>
          <p:cNvPr id="34" name="文本框 33">
            <a:extLst>
              <a:ext uri="{FF2B5EF4-FFF2-40B4-BE49-F238E27FC236}">
                <a16:creationId xmlns:a16="http://schemas.microsoft.com/office/drawing/2014/main" xmlns="" id="{34DB10D8-392F-484D-95CF-9269265E2877}"/>
              </a:ext>
            </a:extLst>
          </p:cNvPr>
          <p:cNvSpPr txBox="1"/>
          <p:nvPr/>
        </p:nvSpPr>
        <p:spPr bwMode="auto">
          <a:xfrm>
            <a:off x="1144133" y="1847142"/>
            <a:ext cx="2937693" cy="307777"/>
          </a:xfrm>
          <a:prstGeom prst="rect">
            <a:avLst/>
          </a:prstGeom>
          <a:noFill/>
        </p:spPr>
        <p:txBody>
          <a:bodyPr wrap="square" rtlCol="0">
            <a:noAutofit/>
          </a:bodyPr>
          <a:lstStyle>
            <a:defPPr>
              <a:defRPr lang="en-US"/>
            </a:defPPr>
            <a:lvl1pPr>
              <a:defRPr sz="1600" b="1">
                <a:solidFill>
                  <a:srgbClr val="0070C0"/>
                </a:solidFill>
              </a:defRPr>
            </a:lvl1pPr>
          </a:lstStyle>
          <a:p>
            <a:pPr fontAlgn="ctr"/>
            <a:r>
              <a:rPr lang="en-US" sz="1400"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&lt;</a:t>
            </a:r>
            <a:r>
              <a:rPr lang="en-US" sz="1400" dirty="0" err="1">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headend</a:t>
            </a:r>
            <a:r>
              <a:rPr lang="en-US" sz="1400" dirty="0">
                <a:solidFill>
                  <a:srgbClr val="92D050"/>
                </a:solidFill>
                <a:latin typeface="Huawei Sans" panose="020C0503030203020204" pitchFamily="34" charset="0"/>
                <a:ea typeface="方正兰亭黑简体" panose="02000000000000000000" pitchFamily="2" charset="-122"/>
                <a:sym typeface="Huawei Sans" panose="020C0503030203020204" pitchFamily="34" charset="0"/>
              </a:rPr>
              <a:t>, color, endpoint&gt;</a:t>
            </a:r>
          </a:p>
        </p:txBody>
      </p:sp>
      <p:sp>
        <p:nvSpPr>
          <p:cNvPr id="42" name="文本占位符 2">
            <a:extLst>
              <a:ext uri="{FF2B5EF4-FFF2-40B4-BE49-F238E27FC236}">
                <a16:creationId xmlns:a16="http://schemas.microsoft.com/office/drawing/2014/main" xmlns="" id="{54B4365D-90E6-4078-A0D0-DEB996C09388}"/>
              </a:ext>
            </a:extLst>
          </p:cNvPr>
          <p:cNvSpPr txBox="1">
            <a:spLocks/>
          </p:cNvSpPr>
          <p:nvPr/>
        </p:nvSpPr>
        <p:spPr bwMode="gray">
          <a:xfrm>
            <a:off x="6408127" y="3975514"/>
            <a:ext cx="5364163" cy="2015087"/>
          </a:xfrm>
          <a:prstGeom prst="rect">
            <a:avLst/>
          </a:prstGeom>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Huawei Sans" panose="020C0503030203020204" pitchFamily="34" charset="0"/>
                <a:sym typeface="Huawei Sans" panose="020C0503030203020204" pitchFamily="34" charset="0"/>
              </a:rPr>
              <a:t>Multiple candidate paths of an SR-MPLS Policy implement hot standby protection. If a segment list fails, a failover is triggered.</a:t>
            </a:r>
          </a:p>
          <a:p>
            <a:r>
              <a:rPr lang="en-US" sz="1600" dirty="0">
                <a:latin typeface="Huawei Sans" panose="020C0503030203020204" pitchFamily="34" charset="0"/>
                <a:sym typeface="Huawei Sans" panose="020C0503030203020204" pitchFamily="34" charset="0"/>
              </a:rPr>
              <a:t>SR-MPLS Policy fault detection depends on detection mechanisms such as BFD or SBFD.</a:t>
            </a:r>
          </a:p>
        </p:txBody>
      </p:sp>
      <p:sp>
        <p:nvSpPr>
          <p:cNvPr id="19" name="燕尾形 18">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20" name="五边形 19">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22" name="燕尾形 21">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23"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24" name="燕尾形 23">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36467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1C5A9C-6D1E-4540-BD34-23C5A4C0307C}"/>
              </a:ext>
            </a:extLst>
          </p:cNvPr>
          <p:cNvSpPr>
            <a:spLocks noGrp="1"/>
          </p:cNvSpPr>
          <p:nvPr>
            <p:ph type="title"/>
          </p:nvPr>
        </p:nvSpPr>
        <p:spPr bwMode="gray"/>
        <p:txBody>
          <a:bodyPr/>
          <a:lstStyle/>
          <a:p>
            <a:r>
              <a:rPr lang="en-US" smtClean="0"/>
              <a:t>Limitations of Hot Standby</a:t>
            </a:r>
            <a:endParaRPr lang="en-US" dirty="0"/>
          </a:p>
        </p:txBody>
      </p:sp>
      <p:sp>
        <p:nvSpPr>
          <p:cNvPr id="4" name="文本占位符 3">
            <a:extLst>
              <a:ext uri="{FF2B5EF4-FFF2-40B4-BE49-F238E27FC236}">
                <a16:creationId xmlns:a16="http://schemas.microsoft.com/office/drawing/2014/main" xmlns="" id="{23755070-2446-419C-9E65-5AC6A95410F1}"/>
              </a:ext>
            </a:extLst>
          </p:cNvPr>
          <p:cNvSpPr>
            <a:spLocks noGrp="1"/>
          </p:cNvSpPr>
          <p:nvPr>
            <p:ph type="body" sz="quarter" idx="10"/>
          </p:nvPr>
        </p:nvSpPr>
        <p:spPr bwMode="gray"/>
        <p:txBody>
          <a:bodyPr/>
          <a:lstStyle/>
          <a:p>
            <a:pPr>
              <a:lnSpc>
                <a:spcPct val="130000"/>
              </a:lnSpc>
            </a:pPr>
            <a:r>
              <a:rPr lang="en-US" sz="1800" dirty="0" smtClean="0">
                <a:sym typeface="Huawei Sans" panose="020C0503030203020204" pitchFamily="34" charset="0"/>
              </a:rPr>
              <a:t>Hot standby can protect E2E paths but does not apply to scenarios where the egress PE of a tunnel fails. In this example, PE1 receives the routes advertised by PE2 and PE3 at the same time and preferentially selects the route advertised by PE2. If PE2 fails, services can recover only through route convergence.</a:t>
            </a:r>
          </a:p>
          <a:p>
            <a:pPr>
              <a:lnSpc>
                <a:spcPct val="130000"/>
              </a:lnSpc>
            </a:pPr>
            <a:endParaRPr lang="en-US" altLang="zh-CN" sz="1800" dirty="0">
              <a:sym typeface="Huawei Sans" panose="020C0503030203020204" pitchFamily="34" charset="0"/>
            </a:endParaRPr>
          </a:p>
        </p:txBody>
      </p:sp>
      <p:cxnSp>
        <p:nvCxnSpPr>
          <p:cNvPr id="49" name="直接连接符 48">
            <a:extLst>
              <a:ext uri="{FF2B5EF4-FFF2-40B4-BE49-F238E27FC236}">
                <a16:creationId xmlns:a16="http://schemas.microsoft.com/office/drawing/2014/main" xmlns="" id="{82B27549-B337-4B97-A9A1-BB1FE5BD7377}"/>
              </a:ext>
            </a:extLst>
          </p:cNvPr>
          <p:cNvCxnSpPr>
            <a:cxnSpLocks/>
            <a:stCxn id="59" idx="3"/>
          </p:cNvCxnSpPr>
          <p:nvPr/>
        </p:nvCxnSpPr>
        <p:spPr bwMode="gray">
          <a:xfrm>
            <a:off x="8524938" y="3783323"/>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E36558D-BD6F-49FA-AD7A-C9875CD32322}"/>
              </a:ext>
            </a:extLst>
          </p:cNvPr>
          <p:cNvCxnSpPr>
            <a:cxnSpLocks/>
            <a:stCxn id="60" idx="3"/>
          </p:cNvCxnSpPr>
          <p:nvPr/>
        </p:nvCxnSpPr>
        <p:spPr bwMode="gray">
          <a:xfrm flipV="1">
            <a:off x="8524938" y="4520864"/>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E4F71DE-A267-4F17-9981-321389CE2429}"/>
              </a:ext>
            </a:extLst>
          </p:cNvPr>
          <p:cNvCxnSpPr>
            <a:cxnSpLocks/>
            <a:stCxn id="55" idx="1"/>
            <a:endCxn id="59" idx="1"/>
          </p:cNvCxnSpPr>
          <p:nvPr/>
        </p:nvCxnSpPr>
        <p:spPr bwMode="gray">
          <a:xfrm>
            <a:off x="4095844" y="3783323"/>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20A5E0A2-0531-4CD4-8B94-DC2ED9E5C7F3}"/>
              </a:ext>
            </a:extLst>
          </p:cNvPr>
          <p:cNvCxnSpPr>
            <a:cxnSpLocks/>
            <a:stCxn id="56" idx="1"/>
            <a:endCxn id="60" idx="1"/>
          </p:cNvCxnSpPr>
          <p:nvPr/>
        </p:nvCxnSpPr>
        <p:spPr bwMode="gray">
          <a:xfrm>
            <a:off x="4095844" y="5258405"/>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3CAB21C-AE91-4D9B-B72A-5115C34BEE46}"/>
              </a:ext>
            </a:extLst>
          </p:cNvPr>
          <p:cNvCxnSpPr>
            <a:cxnSpLocks/>
            <a:endCxn id="56" idx="1"/>
          </p:cNvCxnSpPr>
          <p:nvPr/>
        </p:nvCxnSpPr>
        <p:spPr bwMode="gray">
          <a:xfrm>
            <a:off x="2753318" y="452086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2E0F633-14D8-4D67-B6B6-46BF0A34E26B}"/>
              </a:ext>
            </a:extLst>
          </p:cNvPr>
          <p:cNvCxnSpPr>
            <a:cxnSpLocks/>
            <a:endCxn id="55" idx="1"/>
          </p:cNvCxnSpPr>
          <p:nvPr/>
        </p:nvCxnSpPr>
        <p:spPr bwMode="gray">
          <a:xfrm flipV="1">
            <a:off x="2753318" y="3783323"/>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a16="http://schemas.microsoft.com/office/drawing/2014/main" xmlns="" id="{9CFDFB9F-697C-425C-BA98-B26A8448C7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561923"/>
            <a:ext cx="540000" cy="442800"/>
          </a:xfrm>
          <a:prstGeom prst="rect">
            <a:avLst/>
          </a:prstGeom>
        </p:spPr>
      </p:pic>
      <p:pic>
        <p:nvPicPr>
          <p:cNvPr id="56" name="图片 55">
            <a:extLst>
              <a:ext uri="{FF2B5EF4-FFF2-40B4-BE49-F238E27FC236}">
                <a16:creationId xmlns:a16="http://schemas.microsoft.com/office/drawing/2014/main" xmlns="" id="{140C5F0E-A9A1-4625-A889-9A0D5E471F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037005"/>
            <a:ext cx="540000" cy="442800"/>
          </a:xfrm>
          <a:prstGeom prst="rect">
            <a:avLst/>
          </a:prstGeom>
        </p:spPr>
      </p:pic>
      <p:pic>
        <p:nvPicPr>
          <p:cNvPr id="57" name="图片 56">
            <a:extLst>
              <a:ext uri="{FF2B5EF4-FFF2-40B4-BE49-F238E27FC236}">
                <a16:creationId xmlns:a16="http://schemas.microsoft.com/office/drawing/2014/main" xmlns="" id="{F8FEF096-F2E5-48A2-A9DA-9442E40E3E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561923"/>
            <a:ext cx="540000" cy="442800"/>
          </a:xfrm>
          <a:prstGeom prst="rect">
            <a:avLst/>
          </a:prstGeom>
        </p:spPr>
      </p:pic>
      <p:pic>
        <p:nvPicPr>
          <p:cNvPr id="58" name="图片 57">
            <a:extLst>
              <a:ext uri="{FF2B5EF4-FFF2-40B4-BE49-F238E27FC236}">
                <a16:creationId xmlns:a16="http://schemas.microsoft.com/office/drawing/2014/main" xmlns="" id="{156D7723-F49B-4EB1-AE2B-9C26ED5426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037005"/>
            <a:ext cx="540000" cy="442800"/>
          </a:xfrm>
          <a:prstGeom prst="rect">
            <a:avLst/>
          </a:prstGeom>
        </p:spPr>
      </p:pic>
      <p:pic>
        <p:nvPicPr>
          <p:cNvPr id="59" name="图片 58">
            <a:extLst>
              <a:ext uri="{FF2B5EF4-FFF2-40B4-BE49-F238E27FC236}">
                <a16:creationId xmlns:a16="http://schemas.microsoft.com/office/drawing/2014/main" xmlns="" id="{3EF1E206-0A39-44C4-A7AF-57BD2BE655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561923"/>
            <a:ext cx="540000" cy="442800"/>
          </a:xfrm>
          <a:prstGeom prst="rect">
            <a:avLst/>
          </a:prstGeom>
        </p:spPr>
      </p:pic>
      <p:pic>
        <p:nvPicPr>
          <p:cNvPr id="60" name="图片 59">
            <a:extLst>
              <a:ext uri="{FF2B5EF4-FFF2-40B4-BE49-F238E27FC236}">
                <a16:creationId xmlns:a16="http://schemas.microsoft.com/office/drawing/2014/main" xmlns="" id="{F3AB2FD3-3F38-4694-AD87-0AA8A36FA2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037005"/>
            <a:ext cx="540000" cy="442800"/>
          </a:xfrm>
          <a:prstGeom prst="rect">
            <a:avLst/>
          </a:prstGeom>
        </p:spPr>
      </p:pic>
      <p:pic>
        <p:nvPicPr>
          <p:cNvPr id="61" name="图片 60">
            <a:extLst>
              <a:ext uri="{FF2B5EF4-FFF2-40B4-BE49-F238E27FC236}">
                <a16:creationId xmlns:a16="http://schemas.microsoft.com/office/drawing/2014/main" xmlns="" id="{03FD105F-CD97-4502-8217-A50A243272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299464"/>
            <a:ext cx="540000" cy="442800"/>
          </a:xfrm>
          <a:prstGeom prst="rect">
            <a:avLst/>
          </a:prstGeom>
        </p:spPr>
      </p:pic>
      <p:pic>
        <p:nvPicPr>
          <p:cNvPr id="62" name="图片 61">
            <a:extLst>
              <a:ext uri="{FF2B5EF4-FFF2-40B4-BE49-F238E27FC236}">
                <a16:creationId xmlns:a16="http://schemas.microsoft.com/office/drawing/2014/main" xmlns="" id="{ADCF083D-3853-4D71-AF6A-1B19515F40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38199" y="4299464"/>
            <a:ext cx="540000" cy="442800"/>
          </a:xfrm>
          <a:prstGeom prst="rect">
            <a:avLst/>
          </a:prstGeom>
        </p:spPr>
      </p:pic>
      <p:cxnSp>
        <p:nvCxnSpPr>
          <p:cNvPr id="63" name="直接连接符 62">
            <a:extLst>
              <a:ext uri="{FF2B5EF4-FFF2-40B4-BE49-F238E27FC236}">
                <a16:creationId xmlns:a16="http://schemas.microsoft.com/office/drawing/2014/main" xmlns="" id="{03798E7A-B216-4F9C-A7D9-D5D96F3D206E}"/>
              </a:ext>
            </a:extLst>
          </p:cNvPr>
          <p:cNvCxnSpPr>
            <a:cxnSpLocks/>
            <a:stCxn id="55" idx="2"/>
            <a:endCxn id="56" idx="0"/>
          </p:cNvCxnSpPr>
          <p:nvPr/>
        </p:nvCxnSpPr>
        <p:spPr bwMode="gray">
          <a:xfrm>
            <a:off x="4365844"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0DDDA4D3-DFF2-43B5-BD4F-32582CAED2B5}"/>
              </a:ext>
            </a:extLst>
          </p:cNvPr>
          <p:cNvCxnSpPr>
            <a:cxnSpLocks/>
          </p:cNvCxnSpPr>
          <p:nvPr/>
        </p:nvCxnSpPr>
        <p:spPr bwMode="gray">
          <a:xfrm>
            <a:off x="6310391"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314D3A73-D5ED-4154-8879-EA95E02E604D}"/>
              </a:ext>
            </a:extLst>
          </p:cNvPr>
          <p:cNvCxnSpPr>
            <a:cxnSpLocks/>
          </p:cNvCxnSpPr>
          <p:nvPr/>
        </p:nvCxnSpPr>
        <p:spPr bwMode="gray">
          <a:xfrm>
            <a:off x="8254938"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xmlns="" id="{06E2779E-F362-472B-B035-909CA8397DF4}"/>
              </a:ext>
            </a:extLst>
          </p:cNvPr>
          <p:cNvSpPr txBox="1"/>
          <p:nvPr/>
        </p:nvSpPr>
        <p:spPr bwMode="gray">
          <a:xfrm>
            <a:off x="2518032"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8" name="文本框 67">
            <a:extLst>
              <a:ext uri="{FF2B5EF4-FFF2-40B4-BE49-F238E27FC236}">
                <a16:creationId xmlns:a16="http://schemas.microsoft.com/office/drawing/2014/main" xmlns="" id="{41FAE61E-F41D-4673-BF41-999E5985EF93}"/>
              </a:ext>
            </a:extLst>
          </p:cNvPr>
          <p:cNvSpPr txBox="1"/>
          <p:nvPr/>
        </p:nvSpPr>
        <p:spPr bwMode="gray">
          <a:xfrm>
            <a:off x="4424470" y="400902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9" name="文本框 68">
            <a:extLst>
              <a:ext uri="{FF2B5EF4-FFF2-40B4-BE49-F238E27FC236}">
                <a16:creationId xmlns:a16="http://schemas.microsoft.com/office/drawing/2014/main" xmlns="" id="{A49C908E-DB05-432E-A435-907CA7AD842C}"/>
              </a:ext>
            </a:extLst>
          </p:cNvPr>
          <p:cNvSpPr txBox="1"/>
          <p:nvPr/>
        </p:nvSpPr>
        <p:spPr bwMode="gray">
          <a:xfrm>
            <a:off x="4150679"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0" name="文本框 69">
            <a:extLst>
              <a:ext uri="{FF2B5EF4-FFF2-40B4-BE49-F238E27FC236}">
                <a16:creationId xmlns:a16="http://schemas.microsoft.com/office/drawing/2014/main" xmlns="" id="{6DE16A93-A8BD-4C42-9D51-361F15E15192}"/>
              </a:ext>
            </a:extLst>
          </p:cNvPr>
          <p:cNvSpPr txBox="1"/>
          <p:nvPr/>
        </p:nvSpPr>
        <p:spPr bwMode="gray">
          <a:xfrm>
            <a:off x="6080485"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71" name="文本框 70">
            <a:extLst>
              <a:ext uri="{FF2B5EF4-FFF2-40B4-BE49-F238E27FC236}">
                <a16:creationId xmlns:a16="http://schemas.microsoft.com/office/drawing/2014/main" xmlns="" id="{EF97F823-E49A-475F-B1A7-4961DB874FF7}"/>
              </a:ext>
            </a:extLst>
          </p:cNvPr>
          <p:cNvSpPr txBox="1"/>
          <p:nvPr/>
        </p:nvSpPr>
        <p:spPr bwMode="gray">
          <a:xfrm>
            <a:off x="6355250"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72" name="文本框 71">
            <a:extLst>
              <a:ext uri="{FF2B5EF4-FFF2-40B4-BE49-F238E27FC236}">
                <a16:creationId xmlns:a16="http://schemas.microsoft.com/office/drawing/2014/main" xmlns="" id="{B252B785-4BCE-4ED4-B537-C0A7624A2D63}"/>
              </a:ext>
            </a:extLst>
          </p:cNvPr>
          <p:cNvSpPr txBox="1"/>
          <p:nvPr/>
        </p:nvSpPr>
        <p:spPr bwMode="gray">
          <a:xfrm>
            <a:off x="8230138"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6" name="文本框 75">
            <a:extLst>
              <a:ext uri="{FF2B5EF4-FFF2-40B4-BE49-F238E27FC236}">
                <a16:creationId xmlns:a16="http://schemas.microsoft.com/office/drawing/2014/main" xmlns="" id="{3A3381A6-B4D5-4174-90C5-44991BDAF837}"/>
              </a:ext>
            </a:extLst>
          </p:cNvPr>
          <p:cNvSpPr txBox="1"/>
          <p:nvPr/>
        </p:nvSpPr>
        <p:spPr bwMode="gray">
          <a:xfrm>
            <a:off x="2401095" y="3949690"/>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16001</a:t>
            </a:r>
          </a:p>
        </p:txBody>
      </p:sp>
      <p:sp>
        <p:nvSpPr>
          <p:cNvPr id="77" name="文本框 76">
            <a:extLst>
              <a:ext uri="{FF2B5EF4-FFF2-40B4-BE49-F238E27FC236}">
                <a16:creationId xmlns:a16="http://schemas.microsoft.com/office/drawing/2014/main" xmlns="" id="{576BFD67-C9E6-40B4-B52B-4DC3C91EA3C7}"/>
              </a:ext>
            </a:extLst>
          </p:cNvPr>
          <p:cNvSpPr txBox="1"/>
          <p:nvPr/>
        </p:nvSpPr>
        <p:spPr bwMode="gray">
          <a:xfrm>
            <a:off x="3966505" y="3237202"/>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16002</a:t>
            </a:r>
          </a:p>
        </p:txBody>
      </p:sp>
      <p:sp>
        <p:nvSpPr>
          <p:cNvPr id="78" name="文本框 77">
            <a:extLst>
              <a:ext uri="{FF2B5EF4-FFF2-40B4-BE49-F238E27FC236}">
                <a16:creationId xmlns:a16="http://schemas.microsoft.com/office/drawing/2014/main" xmlns="" id="{8CCCC66C-CB0B-4E9B-AFD7-F17E90D20B59}"/>
              </a:ext>
            </a:extLst>
          </p:cNvPr>
          <p:cNvSpPr txBox="1"/>
          <p:nvPr/>
        </p:nvSpPr>
        <p:spPr bwMode="gray">
          <a:xfrm>
            <a:off x="5889813" y="3237202"/>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16004</a:t>
            </a:r>
          </a:p>
        </p:txBody>
      </p:sp>
      <p:sp>
        <p:nvSpPr>
          <p:cNvPr id="79" name="文本框 78">
            <a:extLst>
              <a:ext uri="{FF2B5EF4-FFF2-40B4-BE49-F238E27FC236}">
                <a16:creationId xmlns:a16="http://schemas.microsoft.com/office/drawing/2014/main" xmlns="" id="{9FE0969E-3E46-4CE9-994E-43B9C9E119CF}"/>
              </a:ext>
            </a:extLst>
          </p:cNvPr>
          <p:cNvSpPr txBox="1"/>
          <p:nvPr/>
        </p:nvSpPr>
        <p:spPr bwMode="gray">
          <a:xfrm>
            <a:off x="7895982" y="3237202"/>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80" name="文本框 79">
            <a:extLst>
              <a:ext uri="{FF2B5EF4-FFF2-40B4-BE49-F238E27FC236}">
                <a16:creationId xmlns:a16="http://schemas.microsoft.com/office/drawing/2014/main" xmlns="" id="{A9F530AD-CBA7-4527-8BFD-643677B43A47}"/>
              </a:ext>
            </a:extLst>
          </p:cNvPr>
          <p:cNvSpPr txBox="1"/>
          <p:nvPr/>
        </p:nvSpPr>
        <p:spPr bwMode="gray">
          <a:xfrm>
            <a:off x="3966505" y="4693686"/>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81" name="文本框 80">
            <a:extLst>
              <a:ext uri="{FF2B5EF4-FFF2-40B4-BE49-F238E27FC236}">
                <a16:creationId xmlns:a16="http://schemas.microsoft.com/office/drawing/2014/main" xmlns="" id="{C165D4B5-1852-4705-B485-992941222B67}"/>
              </a:ext>
            </a:extLst>
          </p:cNvPr>
          <p:cNvSpPr txBox="1"/>
          <p:nvPr/>
        </p:nvSpPr>
        <p:spPr bwMode="gray">
          <a:xfrm>
            <a:off x="5889813" y="4693686"/>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82" name="任意多边形: 形状 81">
            <a:extLst>
              <a:ext uri="{FF2B5EF4-FFF2-40B4-BE49-F238E27FC236}">
                <a16:creationId xmlns:a16="http://schemas.microsoft.com/office/drawing/2014/main" xmlns="" id="{1CD04625-2DC5-42A6-A0D0-D4700015AE0E}"/>
              </a:ext>
            </a:extLst>
          </p:cNvPr>
          <p:cNvSpPr/>
          <p:nvPr/>
        </p:nvSpPr>
        <p:spPr bwMode="gray">
          <a:xfrm>
            <a:off x="2861139" y="3537131"/>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xmlns="" id="{0DCEB747-7E83-4F7A-97DD-95F96C9C0D4A}"/>
              </a:ext>
            </a:extLst>
          </p:cNvPr>
          <p:cNvSpPr txBox="1"/>
          <p:nvPr/>
        </p:nvSpPr>
        <p:spPr bwMode="gray">
          <a:xfrm>
            <a:off x="8080156"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91" name="文本框 90">
            <a:extLst>
              <a:ext uri="{FF2B5EF4-FFF2-40B4-BE49-F238E27FC236}">
                <a16:creationId xmlns:a16="http://schemas.microsoft.com/office/drawing/2014/main" xmlns="" id="{3BB653BC-C67C-4E65-A62E-C6F923D4DCE7}"/>
              </a:ext>
            </a:extLst>
          </p:cNvPr>
          <p:cNvSpPr txBox="1"/>
          <p:nvPr/>
        </p:nvSpPr>
        <p:spPr bwMode="gray">
          <a:xfrm>
            <a:off x="7895982" y="4693686"/>
            <a:ext cx="803425"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16007</a:t>
            </a:r>
          </a:p>
        </p:txBody>
      </p:sp>
      <p:pic>
        <p:nvPicPr>
          <p:cNvPr id="92" name="图片 9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299464"/>
            <a:ext cx="540000" cy="442800"/>
          </a:xfrm>
          <a:prstGeom prst="rect">
            <a:avLst/>
          </a:prstGeom>
        </p:spPr>
      </p:pic>
      <p:cxnSp>
        <p:nvCxnSpPr>
          <p:cNvPr id="93" name="直接连接符 92">
            <a:extLst>
              <a:ext uri="{FF2B5EF4-FFF2-40B4-BE49-F238E27FC236}">
                <a16:creationId xmlns:a16="http://schemas.microsoft.com/office/drawing/2014/main" xmlns="" id="{C384BB52-D17E-41B4-8419-D9F994547BD4}"/>
              </a:ext>
            </a:extLst>
          </p:cNvPr>
          <p:cNvCxnSpPr>
            <a:cxnSpLocks/>
            <a:stCxn id="92" idx="3"/>
            <a:endCxn id="61" idx="1"/>
          </p:cNvCxnSpPr>
          <p:nvPr/>
        </p:nvCxnSpPr>
        <p:spPr bwMode="gray">
          <a:xfrm>
            <a:off x="1690820" y="4520864"/>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a16="http://schemas.microsoft.com/office/drawing/2014/main" xmlns="" id="{CEFAF370-8FA4-4916-89C8-44608B79C3E9}"/>
              </a:ext>
            </a:extLst>
          </p:cNvPr>
          <p:cNvSpPr txBox="1"/>
          <p:nvPr/>
        </p:nvSpPr>
        <p:spPr bwMode="gray">
          <a:xfrm>
            <a:off x="1176050"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7" name="文本框 96">
            <a:extLst>
              <a:ext uri="{FF2B5EF4-FFF2-40B4-BE49-F238E27FC236}">
                <a16:creationId xmlns:a16="http://schemas.microsoft.com/office/drawing/2014/main" xmlns="" id="{7F6345AB-3DCC-4D80-926D-A9BDCB57072C}"/>
              </a:ext>
            </a:extLst>
          </p:cNvPr>
          <p:cNvSpPr txBox="1"/>
          <p:nvPr/>
        </p:nvSpPr>
        <p:spPr bwMode="gray">
          <a:xfrm>
            <a:off x="9641856"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40" name="文本框 139">
            <a:extLst>
              <a:ext uri="{FF2B5EF4-FFF2-40B4-BE49-F238E27FC236}">
                <a16:creationId xmlns:a16="http://schemas.microsoft.com/office/drawing/2014/main" xmlns="" id="{F34CF788-A9AE-40EE-B5B5-07E6126D126B}"/>
              </a:ext>
            </a:extLst>
          </p:cNvPr>
          <p:cNvSpPr txBox="1"/>
          <p:nvPr/>
        </p:nvSpPr>
        <p:spPr bwMode="gray">
          <a:xfrm>
            <a:off x="4578466" y="2730284"/>
            <a:ext cx="1523883" cy="517779"/>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candidate path</a:t>
            </a:r>
          </a:p>
        </p:txBody>
      </p:sp>
      <p:sp>
        <p:nvSpPr>
          <p:cNvPr id="141" name="箭头: 下 140">
            <a:extLst>
              <a:ext uri="{FF2B5EF4-FFF2-40B4-BE49-F238E27FC236}">
                <a16:creationId xmlns:a16="http://schemas.microsoft.com/office/drawing/2014/main" xmlns="" id="{24FCD214-B2FC-4522-BCFD-0DBBF05B48AE}"/>
              </a:ext>
            </a:extLst>
          </p:cNvPr>
          <p:cNvSpPr/>
          <p:nvPr/>
        </p:nvSpPr>
        <p:spPr bwMode="gray">
          <a:xfrm>
            <a:off x="2649037" y="3348166"/>
            <a:ext cx="262431" cy="425633"/>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a:extLst>
              <a:ext uri="{FF2B5EF4-FFF2-40B4-BE49-F238E27FC236}">
                <a16:creationId xmlns:a16="http://schemas.microsoft.com/office/drawing/2014/main" xmlns="" id="{73461469-AA17-439C-93A6-BA65D7D20B48}"/>
              </a:ext>
            </a:extLst>
          </p:cNvPr>
          <p:cNvSpPr txBox="1"/>
          <p:nvPr/>
        </p:nvSpPr>
        <p:spPr bwMode="gray">
          <a:xfrm>
            <a:off x="1045029" y="2611995"/>
            <a:ext cx="1496317"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a:t>
            </a:r>
          </a:p>
        </p:txBody>
      </p:sp>
      <p:sp>
        <p:nvSpPr>
          <p:cNvPr id="143" name="左大括号 142">
            <a:extLst>
              <a:ext uri="{FF2B5EF4-FFF2-40B4-BE49-F238E27FC236}">
                <a16:creationId xmlns:a16="http://schemas.microsoft.com/office/drawing/2014/main" xmlns="" id="{43BB5C59-CDBA-4607-83A2-C533703A2BFA}"/>
              </a:ext>
            </a:extLst>
          </p:cNvPr>
          <p:cNvSpPr/>
          <p:nvPr/>
        </p:nvSpPr>
        <p:spPr bwMode="gray">
          <a:xfrm>
            <a:off x="2541346" y="2564703"/>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a:extLst>
              <a:ext uri="{FF2B5EF4-FFF2-40B4-BE49-F238E27FC236}">
                <a16:creationId xmlns:a16="http://schemas.microsoft.com/office/drawing/2014/main" xmlns="" id="{D986F831-94C5-48AB-A06C-7CCF79FA4B5D}"/>
              </a:ext>
            </a:extLst>
          </p:cNvPr>
          <p:cNvSpPr txBox="1"/>
          <p:nvPr/>
        </p:nvSpPr>
        <p:spPr bwMode="gray">
          <a:xfrm>
            <a:off x="2637162" y="2437524"/>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145" name="文本框 144">
            <a:extLst>
              <a:ext uri="{FF2B5EF4-FFF2-40B4-BE49-F238E27FC236}">
                <a16:creationId xmlns:a16="http://schemas.microsoft.com/office/drawing/2014/main" xmlns="" id="{F01247E4-A21C-49B7-BD85-B250B0F7D044}"/>
              </a:ext>
            </a:extLst>
          </p:cNvPr>
          <p:cNvSpPr txBox="1"/>
          <p:nvPr/>
        </p:nvSpPr>
        <p:spPr bwMode="gray">
          <a:xfrm>
            <a:off x="2637162" y="2782163"/>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grpSp>
        <p:nvGrpSpPr>
          <p:cNvPr id="48" name="组合 47">
            <a:extLst>
              <a:ext uri="{FF2B5EF4-FFF2-40B4-BE49-F238E27FC236}">
                <a16:creationId xmlns:a16="http://schemas.microsoft.com/office/drawing/2014/main" xmlns="" id="{9CBD1F15-85E7-4DB5-806A-7CFA71C2479B}"/>
              </a:ext>
            </a:extLst>
          </p:cNvPr>
          <p:cNvGrpSpPr/>
          <p:nvPr/>
        </p:nvGrpSpPr>
        <p:grpSpPr bwMode="gray">
          <a:xfrm>
            <a:off x="8142296" y="3714369"/>
            <a:ext cx="288000" cy="288000"/>
            <a:chOff x="856677" y="2615810"/>
            <a:chExt cx="288000" cy="288000"/>
          </a:xfrm>
        </p:grpSpPr>
        <p:sp>
          <p:nvSpPr>
            <p:cNvPr id="67" name="椭圆 66">
              <a:extLst>
                <a:ext uri="{FF2B5EF4-FFF2-40B4-BE49-F238E27FC236}">
                  <a16:creationId xmlns:a16="http://schemas.microsoft.com/office/drawing/2014/main" xmlns="" id="{BA51E1E0-11D0-4687-98E0-33AE78CBA8DD}"/>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a:extLst>
                <a:ext uri="{FF2B5EF4-FFF2-40B4-BE49-F238E27FC236}">
                  <a16:creationId xmlns:a16="http://schemas.microsoft.com/office/drawing/2014/main" xmlns="" id="{0200CA41-2609-4EC6-95D1-AA6F913A3B31}"/>
                </a:ext>
              </a:extLst>
            </p:cNvPr>
            <p:cNvGrpSpPr/>
            <p:nvPr/>
          </p:nvGrpSpPr>
          <p:grpSpPr bwMode="gray">
            <a:xfrm>
              <a:off x="923444" y="2692175"/>
              <a:ext cx="144003" cy="144001"/>
              <a:chOff x="898850" y="2657984"/>
              <a:chExt cx="203651" cy="203650"/>
            </a:xfrm>
          </p:grpSpPr>
          <p:cxnSp>
            <p:nvCxnSpPr>
              <p:cNvPr id="74" name="直接连接符 73">
                <a:extLst>
                  <a:ext uri="{FF2B5EF4-FFF2-40B4-BE49-F238E27FC236}">
                    <a16:creationId xmlns:a16="http://schemas.microsoft.com/office/drawing/2014/main" xmlns="" id="{DDDEBF37-AA00-4AA4-8BC6-5CCEFBCFC867}"/>
                  </a:ext>
                </a:extLst>
              </p:cNvPr>
              <p:cNvCxnSpPr>
                <a:stCxn id="67" idx="3"/>
                <a:endCxn id="6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5" name="直接连接符 74">
                <a:extLst>
                  <a:ext uri="{FF2B5EF4-FFF2-40B4-BE49-F238E27FC236}">
                    <a16:creationId xmlns:a16="http://schemas.microsoft.com/office/drawing/2014/main" xmlns="" id="{AEC985D6-0382-4891-BE97-424741A4AECF}"/>
                  </a:ext>
                </a:extLst>
              </p:cNvPr>
              <p:cNvCxnSpPr>
                <a:stCxn id="67" idx="1"/>
                <a:endCxn id="6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3" name="文本框 82">
            <a:extLst>
              <a:ext uri="{FF2B5EF4-FFF2-40B4-BE49-F238E27FC236}">
                <a16:creationId xmlns:a16="http://schemas.microsoft.com/office/drawing/2014/main" xmlns="" id="{862B27CC-E528-413E-8F9B-B317C2EEFEB9}"/>
              </a:ext>
            </a:extLst>
          </p:cNvPr>
          <p:cNvSpPr txBox="1"/>
          <p:nvPr/>
        </p:nvSpPr>
        <p:spPr bwMode="gray">
          <a:xfrm>
            <a:off x="4764302" y="4313799"/>
            <a:ext cx="1302119" cy="307777"/>
          </a:xfrm>
          <a:prstGeom prst="rect">
            <a:avLst/>
          </a:prstGeom>
          <a:noFill/>
        </p:spPr>
        <p:txBody>
          <a:bodyPr wrap="square" rtlCol="0">
            <a:noAutofit/>
          </a:bodyPr>
          <a:lstStyle/>
          <a:p>
            <a:pPr algn="ct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candidate path</a:t>
            </a:r>
          </a:p>
        </p:txBody>
      </p:sp>
      <p:sp>
        <p:nvSpPr>
          <p:cNvPr id="84" name="任意多边形: 形状 83">
            <a:extLst>
              <a:ext uri="{FF2B5EF4-FFF2-40B4-BE49-F238E27FC236}">
                <a16:creationId xmlns:a16="http://schemas.microsoft.com/office/drawing/2014/main" xmlns="" id="{3675A8CE-0F4E-4427-AABE-3A1D09F3C0CE}"/>
              </a:ext>
            </a:extLst>
          </p:cNvPr>
          <p:cNvSpPr/>
          <p:nvPr/>
        </p:nvSpPr>
        <p:spPr bwMode="gray">
          <a:xfrm>
            <a:off x="2955992" y="4045314"/>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燕尾形 84">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86" name="五边形 85">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燕尾形 86">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88" name="燕尾形 87">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89"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94" name="燕尾形 93">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燕尾形 94">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46773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1C5A9C-6D1E-4540-BD34-23C5A4C0307C}"/>
              </a:ext>
            </a:extLst>
          </p:cNvPr>
          <p:cNvSpPr>
            <a:spLocks noGrp="1"/>
          </p:cNvSpPr>
          <p:nvPr>
            <p:ph type="title"/>
          </p:nvPr>
        </p:nvSpPr>
        <p:spPr bwMode="gray"/>
        <p:txBody>
          <a:bodyPr/>
          <a:lstStyle/>
          <a:p>
            <a:r>
              <a:rPr lang="en-US" smtClean="0"/>
              <a:t>VPN FRR</a:t>
            </a:r>
            <a:endParaRPr lang="en-US" dirty="0"/>
          </a:p>
        </p:txBody>
      </p:sp>
      <p:sp>
        <p:nvSpPr>
          <p:cNvPr id="5" name="文本占位符 4">
            <a:extLst>
              <a:ext uri="{FF2B5EF4-FFF2-40B4-BE49-F238E27FC236}">
                <a16:creationId xmlns:a16="http://schemas.microsoft.com/office/drawing/2014/main" xmlns="" id="{380C1EDC-0151-4EEF-B88C-9A247AC0B840}"/>
              </a:ext>
            </a:extLst>
          </p:cNvPr>
          <p:cNvSpPr>
            <a:spLocks noGrp="1"/>
          </p:cNvSpPr>
          <p:nvPr>
            <p:ph type="body" sz="quarter" idx="10"/>
          </p:nvPr>
        </p:nvSpPr>
        <p:spPr bwMode="gray"/>
        <p:txBody>
          <a:bodyPr/>
          <a:lstStyle/>
          <a:p>
            <a:pPr>
              <a:lnSpc>
                <a:spcPct val="130000"/>
              </a:lnSpc>
            </a:pPr>
            <a:r>
              <a:rPr lang="en-US" sz="1600" dirty="0" smtClean="0">
                <a:sym typeface="Huawei Sans" panose="020C0503030203020204" pitchFamily="34" charset="0"/>
              </a:rPr>
              <a:t>VPN FRR uses the VPN route-based fast switching technology. It presets primary and backup forwarding paths pointing to the master and backup PEs, respectively, on the ingress PE and implements fast PE failure detection to reduce E2E service convergence time when a PE failure occurs in an MPLS VPN scenario where a CE is dual-homed to two PEs.</a:t>
            </a:r>
          </a:p>
          <a:p>
            <a:pPr>
              <a:lnSpc>
                <a:spcPct val="130000"/>
              </a:lnSpc>
            </a:pPr>
            <a:endParaRPr lang="en-US" altLang="zh-CN" sz="1600" dirty="0">
              <a:sym typeface="Huawei Sans" panose="020C0503030203020204" pitchFamily="34" charset="0"/>
            </a:endParaRPr>
          </a:p>
        </p:txBody>
      </p:sp>
      <p:cxnSp>
        <p:nvCxnSpPr>
          <p:cNvPr id="49" name="直接连接符 48">
            <a:extLst>
              <a:ext uri="{FF2B5EF4-FFF2-40B4-BE49-F238E27FC236}">
                <a16:creationId xmlns:a16="http://schemas.microsoft.com/office/drawing/2014/main" xmlns="" id="{82B27549-B337-4B97-A9A1-BB1FE5BD7377}"/>
              </a:ext>
            </a:extLst>
          </p:cNvPr>
          <p:cNvCxnSpPr>
            <a:cxnSpLocks/>
            <a:stCxn id="59" idx="3"/>
          </p:cNvCxnSpPr>
          <p:nvPr/>
        </p:nvCxnSpPr>
        <p:spPr bwMode="gray">
          <a:xfrm>
            <a:off x="8794938" y="3844461"/>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E36558D-BD6F-49FA-AD7A-C9875CD32322}"/>
              </a:ext>
            </a:extLst>
          </p:cNvPr>
          <p:cNvCxnSpPr>
            <a:cxnSpLocks/>
            <a:stCxn id="60" idx="3"/>
          </p:cNvCxnSpPr>
          <p:nvPr/>
        </p:nvCxnSpPr>
        <p:spPr bwMode="gray">
          <a:xfrm flipV="1">
            <a:off x="8794938" y="4582002"/>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E4F71DE-A267-4F17-9981-321389CE2429}"/>
              </a:ext>
            </a:extLst>
          </p:cNvPr>
          <p:cNvCxnSpPr>
            <a:cxnSpLocks/>
            <a:stCxn id="55" idx="1"/>
            <a:endCxn id="59" idx="1"/>
          </p:cNvCxnSpPr>
          <p:nvPr/>
        </p:nvCxnSpPr>
        <p:spPr bwMode="gray">
          <a:xfrm>
            <a:off x="4365844" y="3844461"/>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20A5E0A2-0531-4CD4-8B94-DC2ED9E5C7F3}"/>
              </a:ext>
            </a:extLst>
          </p:cNvPr>
          <p:cNvCxnSpPr>
            <a:cxnSpLocks/>
            <a:stCxn id="56" idx="1"/>
            <a:endCxn id="60" idx="1"/>
          </p:cNvCxnSpPr>
          <p:nvPr/>
        </p:nvCxnSpPr>
        <p:spPr bwMode="gray">
          <a:xfrm>
            <a:off x="4365844" y="5319543"/>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3CAB21C-AE91-4D9B-B72A-5115C34BEE46}"/>
              </a:ext>
            </a:extLst>
          </p:cNvPr>
          <p:cNvCxnSpPr>
            <a:cxnSpLocks/>
            <a:endCxn id="56" idx="1"/>
          </p:cNvCxnSpPr>
          <p:nvPr/>
        </p:nvCxnSpPr>
        <p:spPr bwMode="gray">
          <a:xfrm>
            <a:off x="3023318" y="4582002"/>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E2E0F633-14D8-4D67-B6B6-46BF0A34E26B}"/>
              </a:ext>
            </a:extLst>
          </p:cNvPr>
          <p:cNvCxnSpPr>
            <a:cxnSpLocks/>
            <a:endCxn id="55" idx="1"/>
          </p:cNvCxnSpPr>
          <p:nvPr/>
        </p:nvCxnSpPr>
        <p:spPr bwMode="gray">
          <a:xfrm flipV="1">
            <a:off x="3023318" y="3844461"/>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a16="http://schemas.microsoft.com/office/drawing/2014/main" xmlns="" id="{9CFDFB9F-697C-425C-BA98-B26A8448C7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5844" y="3623061"/>
            <a:ext cx="540000" cy="442800"/>
          </a:xfrm>
          <a:prstGeom prst="rect">
            <a:avLst/>
          </a:prstGeom>
        </p:spPr>
      </p:pic>
      <p:pic>
        <p:nvPicPr>
          <p:cNvPr id="56" name="图片 55">
            <a:extLst>
              <a:ext uri="{FF2B5EF4-FFF2-40B4-BE49-F238E27FC236}">
                <a16:creationId xmlns:a16="http://schemas.microsoft.com/office/drawing/2014/main" xmlns="" id="{140C5F0E-A9A1-4625-A889-9A0D5E471F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5844" y="5098143"/>
            <a:ext cx="540000" cy="442800"/>
          </a:xfrm>
          <a:prstGeom prst="rect">
            <a:avLst/>
          </a:prstGeom>
        </p:spPr>
      </p:pic>
      <p:pic>
        <p:nvPicPr>
          <p:cNvPr id="57" name="图片 56">
            <a:extLst>
              <a:ext uri="{FF2B5EF4-FFF2-40B4-BE49-F238E27FC236}">
                <a16:creationId xmlns:a16="http://schemas.microsoft.com/office/drawing/2014/main" xmlns="" id="{F8FEF096-F2E5-48A2-A9DA-9442E40E3E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10391" y="3623061"/>
            <a:ext cx="540000" cy="442800"/>
          </a:xfrm>
          <a:prstGeom prst="rect">
            <a:avLst/>
          </a:prstGeom>
        </p:spPr>
      </p:pic>
      <p:pic>
        <p:nvPicPr>
          <p:cNvPr id="58" name="图片 57">
            <a:extLst>
              <a:ext uri="{FF2B5EF4-FFF2-40B4-BE49-F238E27FC236}">
                <a16:creationId xmlns:a16="http://schemas.microsoft.com/office/drawing/2014/main" xmlns="" id="{156D7723-F49B-4EB1-AE2B-9C26ED5426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10391" y="5098143"/>
            <a:ext cx="540000" cy="442800"/>
          </a:xfrm>
          <a:prstGeom prst="rect">
            <a:avLst/>
          </a:prstGeom>
        </p:spPr>
      </p:pic>
      <p:pic>
        <p:nvPicPr>
          <p:cNvPr id="59" name="图片 58">
            <a:extLst>
              <a:ext uri="{FF2B5EF4-FFF2-40B4-BE49-F238E27FC236}">
                <a16:creationId xmlns:a16="http://schemas.microsoft.com/office/drawing/2014/main" xmlns="" id="{3EF1E206-0A39-44C4-A7AF-57BD2BE655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54938" y="3623061"/>
            <a:ext cx="540000" cy="442800"/>
          </a:xfrm>
          <a:prstGeom prst="rect">
            <a:avLst/>
          </a:prstGeom>
        </p:spPr>
      </p:pic>
      <p:pic>
        <p:nvPicPr>
          <p:cNvPr id="60" name="图片 59">
            <a:extLst>
              <a:ext uri="{FF2B5EF4-FFF2-40B4-BE49-F238E27FC236}">
                <a16:creationId xmlns:a16="http://schemas.microsoft.com/office/drawing/2014/main" xmlns="" id="{F3AB2FD3-3F38-4694-AD87-0AA8A36FA2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54938" y="5098143"/>
            <a:ext cx="540000" cy="442800"/>
          </a:xfrm>
          <a:prstGeom prst="rect">
            <a:avLst/>
          </a:prstGeom>
        </p:spPr>
      </p:pic>
      <p:pic>
        <p:nvPicPr>
          <p:cNvPr id="61" name="图片 60">
            <a:extLst>
              <a:ext uri="{FF2B5EF4-FFF2-40B4-BE49-F238E27FC236}">
                <a16:creationId xmlns:a16="http://schemas.microsoft.com/office/drawing/2014/main" xmlns="" id="{03FD105F-CD97-4502-8217-A50A243272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72546" y="4360602"/>
            <a:ext cx="540000" cy="442800"/>
          </a:xfrm>
          <a:prstGeom prst="rect">
            <a:avLst/>
          </a:prstGeom>
        </p:spPr>
      </p:pic>
      <p:pic>
        <p:nvPicPr>
          <p:cNvPr id="62" name="图片 61">
            <a:extLst>
              <a:ext uri="{FF2B5EF4-FFF2-40B4-BE49-F238E27FC236}">
                <a16:creationId xmlns:a16="http://schemas.microsoft.com/office/drawing/2014/main" xmlns="" id="{ADCF083D-3853-4D71-AF6A-1B19515F402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08199" y="4360602"/>
            <a:ext cx="540000" cy="442800"/>
          </a:xfrm>
          <a:prstGeom prst="rect">
            <a:avLst/>
          </a:prstGeom>
        </p:spPr>
      </p:pic>
      <p:cxnSp>
        <p:nvCxnSpPr>
          <p:cNvPr id="63" name="直接连接符 62">
            <a:extLst>
              <a:ext uri="{FF2B5EF4-FFF2-40B4-BE49-F238E27FC236}">
                <a16:creationId xmlns:a16="http://schemas.microsoft.com/office/drawing/2014/main" xmlns="" id="{03798E7A-B216-4F9C-A7D9-D5D96F3D206E}"/>
              </a:ext>
            </a:extLst>
          </p:cNvPr>
          <p:cNvCxnSpPr>
            <a:cxnSpLocks/>
            <a:stCxn id="55" idx="2"/>
            <a:endCxn id="56" idx="0"/>
          </p:cNvCxnSpPr>
          <p:nvPr/>
        </p:nvCxnSpPr>
        <p:spPr bwMode="gray">
          <a:xfrm>
            <a:off x="4635844" y="4065861"/>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0DDDA4D3-DFF2-43B5-BD4F-32582CAED2B5}"/>
              </a:ext>
            </a:extLst>
          </p:cNvPr>
          <p:cNvCxnSpPr>
            <a:cxnSpLocks/>
          </p:cNvCxnSpPr>
          <p:nvPr/>
        </p:nvCxnSpPr>
        <p:spPr bwMode="gray">
          <a:xfrm>
            <a:off x="6580391" y="4065861"/>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314D3A73-D5ED-4154-8879-EA95E02E604D}"/>
              </a:ext>
            </a:extLst>
          </p:cNvPr>
          <p:cNvCxnSpPr>
            <a:cxnSpLocks/>
          </p:cNvCxnSpPr>
          <p:nvPr/>
        </p:nvCxnSpPr>
        <p:spPr bwMode="gray">
          <a:xfrm>
            <a:off x="8524938" y="4065861"/>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xmlns="" id="{06E2779E-F362-472B-B035-909CA8397DF4}"/>
              </a:ext>
            </a:extLst>
          </p:cNvPr>
          <p:cNvSpPr txBox="1"/>
          <p:nvPr/>
        </p:nvSpPr>
        <p:spPr bwMode="gray">
          <a:xfrm>
            <a:off x="2788032" y="480340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8" name="文本框 67">
            <a:extLst>
              <a:ext uri="{FF2B5EF4-FFF2-40B4-BE49-F238E27FC236}">
                <a16:creationId xmlns:a16="http://schemas.microsoft.com/office/drawing/2014/main" xmlns="" id="{41FAE61E-F41D-4673-BF41-999E5985EF93}"/>
              </a:ext>
            </a:extLst>
          </p:cNvPr>
          <p:cNvSpPr txBox="1"/>
          <p:nvPr/>
        </p:nvSpPr>
        <p:spPr bwMode="gray">
          <a:xfrm>
            <a:off x="4694470" y="407016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9" name="文本框 68">
            <a:extLst>
              <a:ext uri="{FF2B5EF4-FFF2-40B4-BE49-F238E27FC236}">
                <a16:creationId xmlns:a16="http://schemas.microsoft.com/office/drawing/2014/main" xmlns="" id="{A49C908E-DB05-432E-A435-907CA7AD842C}"/>
              </a:ext>
            </a:extLst>
          </p:cNvPr>
          <p:cNvSpPr txBox="1"/>
          <p:nvPr/>
        </p:nvSpPr>
        <p:spPr bwMode="gray">
          <a:xfrm>
            <a:off x="4420679" y="554752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70" name="文本框 69">
            <a:extLst>
              <a:ext uri="{FF2B5EF4-FFF2-40B4-BE49-F238E27FC236}">
                <a16:creationId xmlns:a16="http://schemas.microsoft.com/office/drawing/2014/main" xmlns="" id="{6DE16A93-A8BD-4C42-9D51-361F15E15192}"/>
              </a:ext>
            </a:extLst>
          </p:cNvPr>
          <p:cNvSpPr txBox="1"/>
          <p:nvPr/>
        </p:nvSpPr>
        <p:spPr bwMode="gray">
          <a:xfrm>
            <a:off x="6350485" y="554752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71" name="文本框 70">
            <a:extLst>
              <a:ext uri="{FF2B5EF4-FFF2-40B4-BE49-F238E27FC236}">
                <a16:creationId xmlns:a16="http://schemas.microsoft.com/office/drawing/2014/main" xmlns="" id="{EF97F823-E49A-475F-B1A7-4961DB874FF7}"/>
              </a:ext>
            </a:extLst>
          </p:cNvPr>
          <p:cNvSpPr txBox="1"/>
          <p:nvPr/>
        </p:nvSpPr>
        <p:spPr bwMode="gray">
          <a:xfrm>
            <a:off x="6625250" y="404869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72" name="文本框 71">
            <a:extLst>
              <a:ext uri="{FF2B5EF4-FFF2-40B4-BE49-F238E27FC236}">
                <a16:creationId xmlns:a16="http://schemas.microsoft.com/office/drawing/2014/main" xmlns="" id="{B252B785-4BCE-4ED4-B537-C0A7624A2D63}"/>
              </a:ext>
            </a:extLst>
          </p:cNvPr>
          <p:cNvSpPr txBox="1"/>
          <p:nvPr/>
        </p:nvSpPr>
        <p:spPr bwMode="gray">
          <a:xfrm>
            <a:off x="8500138" y="404869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6" name="文本框 75">
            <a:extLst>
              <a:ext uri="{FF2B5EF4-FFF2-40B4-BE49-F238E27FC236}">
                <a16:creationId xmlns:a16="http://schemas.microsoft.com/office/drawing/2014/main" xmlns="" id="{3A3381A6-B4D5-4174-90C5-44991BDAF837}"/>
              </a:ext>
            </a:extLst>
          </p:cNvPr>
          <p:cNvSpPr txBox="1"/>
          <p:nvPr/>
        </p:nvSpPr>
        <p:spPr bwMode="gray">
          <a:xfrm>
            <a:off x="2671095" y="4010828"/>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77" name="文本框 76">
            <a:extLst>
              <a:ext uri="{FF2B5EF4-FFF2-40B4-BE49-F238E27FC236}">
                <a16:creationId xmlns:a16="http://schemas.microsoft.com/office/drawing/2014/main" xmlns="" id="{576BFD67-C9E6-40B4-B52B-4DC3C91EA3C7}"/>
              </a:ext>
            </a:extLst>
          </p:cNvPr>
          <p:cNvSpPr txBox="1"/>
          <p:nvPr/>
        </p:nvSpPr>
        <p:spPr bwMode="gray">
          <a:xfrm>
            <a:off x="4236505" y="3267860"/>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78" name="文本框 77">
            <a:extLst>
              <a:ext uri="{FF2B5EF4-FFF2-40B4-BE49-F238E27FC236}">
                <a16:creationId xmlns:a16="http://schemas.microsoft.com/office/drawing/2014/main" xmlns="" id="{8CCCC66C-CB0B-4E9B-AFD7-F17E90D20B59}"/>
              </a:ext>
            </a:extLst>
          </p:cNvPr>
          <p:cNvSpPr txBox="1"/>
          <p:nvPr/>
        </p:nvSpPr>
        <p:spPr bwMode="gray">
          <a:xfrm>
            <a:off x="6159813" y="3267860"/>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79" name="文本框 78">
            <a:extLst>
              <a:ext uri="{FF2B5EF4-FFF2-40B4-BE49-F238E27FC236}">
                <a16:creationId xmlns:a16="http://schemas.microsoft.com/office/drawing/2014/main" xmlns="" id="{9FE0969E-3E46-4CE9-994E-43B9C9E119CF}"/>
              </a:ext>
            </a:extLst>
          </p:cNvPr>
          <p:cNvSpPr txBox="1"/>
          <p:nvPr/>
        </p:nvSpPr>
        <p:spPr bwMode="gray">
          <a:xfrm>
            <a:off x="8165982" y="3267860"/>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80" name="文本框 79">
            <a:extLst>
              <a:ext uri="{FF2B5EF4-FFF2-40B4-BE49-F238E27FC236}">
                <a16:creationId xmlns:a16="http://schemas.microsoft.com/office/drawing/2014/main" xmlns="" id="{A9F530AD-CBA7-4527-8BFD-643677B43A47}"/>
              </a:ext>
            </a:extLst>
          </p:cNvPr>
          <p:cNvSpPr txBox="1"/>
          <p:nvPr/>
        </p:nvSpPr>
        <p:spPr bwMode="gray">
          <a:xfrm>
            <a:off x="4236505" y="4754824"/>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81" name="文本框 80">
            <a:extLst>
              <a:ext uri="{FF2B5EF4-FFF2-40B4-BE49-F238E27FC236}">
                <a16:creationId xmlns:a16="http://schemas.microsoft.com/office/drawing/2014/main" xmlns="" id="{C165D4B5-1852-4705-B485-992941222B67}"/>
              </a:ext>
            </a:extLst>
          </p:cNvPr>
          <p:cNvSpPr txBox="1"/>
          <p:nvPr/>
        </p:nvSpPr>
        <p:spPr bwMode="gray">
          <a:xfrm>
            <a:off x="6159813" y="4754824"/>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82" name="任意多边形: 形状 81">
            <a:extLst>
              <a:ext uri="{FF2B5EF4-FFF2-40B4-BE49-F238E27FC236}">
                <a16:creationId xmlns:a16="http://schemas.microsoft.com/office/drawing/2014/main" xmlns="" id="{1CD04625-2DC5-42A6-A0D0-D4700015AE0E}"/>
              </a:ext>
            </a:extLst>
          </p:cNvPr>
          <p:cNvSpPr/>
          <p:nvPr/>
        </p:nvSpPr>
        <p:spPr bwMode="gray">
          <a:xfrm>
            <a:off x="3131139" y="3598269"/>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xmlns="" id="{0DCEB747-7E83-4F7A-97DD-95F96C9C0D4A}"/>
              </a:ext>
            </a:extLst>
          </p:cNvPr>
          <p:cNvSpPr txBox="1"/>
          <p:nvPr/>
        </p:nvSpPr>
        <p:spPr bwMode="gray">
          <a:xfrm>
            <a:off x="8350156" y="554752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91" name="文本框 90">
            <a:extLst>
              <a:ext uri="{FF2B5EF4-FFF2-40B4-BE49-F238E27FC236}">
                <a16:creationId xmlns:a16="http://schemas.microsoft.com/office/drawing/2014/main" xmlns="" id="{3BB653BC-C67C-4E65-A62E-C6F923D4DCE7}"/>
              </a:ext>
            </a:extLst>
          </p:cNvPr>
          <p:cNvSpPr txBox="1"/>
          <p:nvPr/>
        </p:nvSpPr>
        <p:spPr bwMode="gray">
          <a:xfrm>
            <a:off x="8165982" y="4754824"/>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pic>
        <p:nvPicPr>
          <p:cNvPr id="92" name="图片 91">
            <a:extLst>
              <a:ext uri="{FF2B5EF4-FFF2-40B4-BE49-F238E27FC236}">
                <a16:creationId xmlns:a16="http://schemas.microsoft.com/office/drawing/2014/main" xmlns="" id="{00D9E19B-FC52-428A-BD18-D28EA6F895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20820" y="4360602"/>
            <a:ext cx="540000" cy="442800"/>
          </a:xfrm>
          <a:prstGeom prst="rect">
            <a:avLst/>
          </a:prstGeom>
        </p:spPr>
      </p:pic>
      <p:cxnSp>
        <p:nvCxnSpPr>
          <p:cNvPr id="93" name="直接连接符 92">
            <a:extLst>
              <a:ext uri="{FF2B5EF4-FFF2-40B4-BE49-F238E27FC236}">
                <a16:creationId xmlns:a16="http://schemas.microsoft.com/office/drawing/2014/main" xmlns="" id="{C384BB52-D17E-41B4-8419-D9F994547BD4}"/>
              </a:ext>
            </a:extLst>
          </p:cNvPr>
          <p:cNvCxnSpPr>
            <a:cxnSpLocks/>
            <a:stCxn id="92" idx="3"/>
            <a:endCxn id="61" idx="1"/>
          </p:cNvCxnSpPr>
          <p:nvPr/>
        </p:nvCxnSpPr>
        <p:spPr bwMode="gray">
          <a:xfrm>
            <a:off x="1960820" y="4582002"/>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a16="http://schemas.microsoft.com/office/drawing/2014/main" xmlns="" id="{CEFAF370-8FA4-4916-89C8-44608B79C3E9}"/>
              </a:ext>
            </a:extLst>
          </p:cNvPr>
          <p:cNvSpPr txBox="1"/>
          <p:nvPr/>
        </p:nvSpPr>
        <p:spPr bwMode="gray">
          <a:xfrm>
            <a:off x="1446050" y="480340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7" name="文本框 96">
            <a:extLst>
              <a:ext uri="{FF2B5EF4-FFF2-40B4-BE49-F238E27FC236}">
                <a16:creationId xmlns:a16="http://schemas.microsoft.com/office/drawing/2014/main" xmlns="" id="{7F6345AB-3DCC-4D80-926D-A9BDCB57072C}"/>
              </a:ext>
            </a:extLst>
          </p:cNvPr>
          <p:cNvSpPr txBox="1"/>
          <p:nvPr/>
        </p:nvSpPr>
        <p:spPr bwMode="gray">
          <a:xfrm>
            <a:off x="9911856" y="4803402"/>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39" name="文本框 138">
            <a:extLst>
              <a:ext uri="{FF2B5EF4-FFF2-40B4-BE49-F238E27FC236}">
                <a16:creationId xmlns:a16="http://schemas.microsoft.com/office/drawing/2014/main" xmlns="" id="{62AE3775-6509-4DDB-84F1-68C78D8846B0}"/>
              </a:ext>
            </a:extLst>
          </p:cNvPr>
          <p:cNvSpPr txBox="1"/>
          <p:nvPr/>
        </p:nvSpPr>
        <p:spPr bwMode="gray">
          <a:xfrm>
            <a:off x="4824031" y="4268836"/>
            <a:ext cx="2321893" cy="428189"/>
          </a:xfrm>
          <a:prstGeom prst="rect">
            <a:avLst/>
          </a:prstGeom>
          <a:noFill/>
        </p:spPr>
        <p:txBody>
          <a:bodyPr wrap="square" rtlCol="0">
            <a:noAutofit/>
          </a:bodyPr>
          <a:lstStyle/>
          <a:p>
            <a:pPr algn="ctr" fontAlgn="ctr"/>
            <a:r>
              <a:rPr lang="en-US" sz="1400" b="1" dirty="0">
                <a:solidFill>
                  <a:schemeClr val="accent6">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Backup candidate path of SR-MPLS Policy 1</a:t>
            </a:r>
          </a:p>
        </p:txBody>
      </p:sp>
      <p:sp>
        <p:nvSpPr>
          <p:cNvPr id="140" name="文本框 139">
            <a:extLst>
              <a:ext uri="{FF2B5EF4-FFF2-40B4-BE49-F238E27FC236}">
                <a16:creationId xmlns:a16="http://schemas.microsoft.com/office/drawing/2014/main" xmlns="" id="{F34CF788-A9AE-40EE-B5B5-07E6126D126B}"/>
              </a:ext>
            </a:extLst>
          </p:cNvPr>
          <p:cNvSpPr txBox="1"/>
          <p:nvPr/>
        </p:nvSpPr>
        <p:spPr bwMode="gray">
          <a:xfrm>
            <a:off x="4629816" y="2925856"/>
            <a:ext cx="3990868" cy="331032"/>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candidate path of SR-MPLS Policy 1</a:t>
            </a:r>
          </a:p>
        </p:txBody>
      </p:sp>
      <p:grpSp>
        <p:nvGrpSpPr>
          <p:cNvPr id="48" name="组合 47">
            <a:extLst>
              <a:ext uri="{FF2B5EF4-FFF2-40B4-BE49-F238E27FC236}">
                <a16:creationId xmlns:a16="http://schemas.microsoft.com/office/drawing/2014/main" xmlns="" id="{F4DAF52E-EE85-43EE-864A-5BC823D8DF51}"/>
              </a:ext>
            </a:extLst>
          </p:cNvPr>
          <p:cNvGrpSpPr/>
          <p:nvPr/>
        </p:nvGrpSpPr>
        <p:grpSpPr bwMode="gray">
          <a:xfrm>
            <a:off x="8412296" y="3775507"/>
            <a:ext cx="288000" cy="288000"/>
            <a:chOff x="856677" y="2615810"/>
            <a:chExt cx="288000" cy="288000"/>
          </a:xfrm>
        </p:grpSpPr>
        <p:sp>
          <p:nvSpPr>
            <p:cNvPr id="67" name="椭圆 66">
              <a:extLst>
                <a:ext uri="{FF2B5EF4-FFF2-40B4-BE49-F238E27FC236}">
                  <a16:creationId xmlns:a16="http://schemas.microsoft.com/office/drawing/2014/main" xmlns="" id="{893388E9-2822-4F47-9A2A-6795561365FA}"/>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a:extLst>
                <a:ext uri="{FF2B5EF4-FFF2-40B4-BE49-F238E27FC236}">
                  <a16:creationId xmlns:a16="http://schemas.microsoft.com/office/drawing/2014/main" xmlns="" id="{F37FF5B4-7930-4C04-B9E5-795FA6D8B339}"/>
                </a:ext>
              </a:extLst>
            </p:cNvPr>
            <p:cNvGrpSpPr/>
            <p:nvPr/>
          </p:nvGrpSpPr>
          <p:grpSpPr bwMode="gray">
            <a:xfrm>
              <a:off x="923444" y="2692175"/>
              <a:ext cx="144003" cy="144001"/>
              <a:chOff x="898850" y="2657984"/>
              <a:chExt cx="203651" cy="203650"/>
            </a:xfrm>
          </p:grpSpPr>
          <p:cxnSp>
            <p:nvCxnSpPr>
              <p:cNvPr id="74" name="直接连接符 73">
                <a:extLst>
                  <a:ext uri="{FF2B5EF4-FFF2-40B4-BE49-F238E27FC236}">
                    <a16:creationId xmlns:a16="http://schemas.microsoft.com/office/drawing/2014/main" xmlns="" id="{338111E1-C661-4412-92D7-3AD9CA2A5DD1}"/>
                  </a:ext>
                </a:extLst>
              </p:cNvPr>
              <p:cNvCxnSpPr>
                <a:stCxn id="67" idx="3"/>
                <a:endCxn id="6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5" name="直接连接符 74">
                <a:extLst>
                  <a:ext uri="{FF2B5EF4-FFF2-40B4-BE49-F238E27FC236}">
                    <a16:creationId xmlns:a16="http://schemas.microsoft.com/office/drawing/2014/main" xmlns="" id="{CA23B53D-8C88-40A2-9067-4B208164A4A2}"/>
                  </a:ext>
                </a:extLst>
              </p:cNvPr>
              <p:cNvCxnSpPr>
                <a:stCxn id="67" idx="1"/>
                <a:endCxn id="6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 name="任意多边形: 形状 3">
            <a:extLst>
              <a:ext uri="{FF2B5EF4-FFF2-40B4-BE49-F238E27FC236}">
                <a16:creationId xmlns:a16="http://schemas.microsoft.com/office/drawing/2014/main" xmlns="" id="{1F2CBA73-51A1-43E7-94B9-B57AB55A4FCB}"/>
              </a:ext>
            </a:extLst>
          </p:cNvPr>
          <p:cNvSpPr/>
          <p:nvPr/>
        </p:nvSpPr>
        <p:spPr bwMode="gray">
          <a:xfrm>
            <a:off x="3155705" y="4728140"/>
            <a:ext cx="5939934" cy="785579"/>
          </a:xfrm>
          <a:custGeom>
            <a:avLst/>
            <a:gdLst>
              <a:gd name="connsiteX0" fmla="*/ 0 w 5320145"/>
              <a:gd name="connsiteY0" fmla="*/ 0 h 785578"/>
              <a:gd name="connsiteX1" fmla="*/ 1484415 w 5320145"/>
              <a:gd name="connsiteY1" fmla="*/ 688769 h 785578"/>
              <a:gd name="connsiteX2" fmla="*/ 3443844 w 5320145"/>
              <a:gd name="connsiteY2" fmla="*/ 783772 h 785578"/>
              <a:gd name="connsiteX3" fmla="*/ 5320145 w 5320145"/>
              <a:gd name="connsiteY3" fmla="*/ 724395 h 785578"/>
              <a:gd name="connsiteX0" fmla="*/ 0 w 5394599"/>
              <a:gd name="connsiteY0" fmla="*/ 0 h 785578"/>
              <a:gd name="connsiteX1" fmla="*/ 1484415 w 5394599"/>
              <a:gd name="connsiteY1" fmla="*/ 688769 h 785578"/>
              <a:gd name="connsiteX2" fmla="*/ 3443844 w 5394599"/>
              <a:gd name="connsiteY2" fmla="*/ 783772 h 785578"/>
              <a:gd name="connsiteX3" fmla="*/ 5394599 w 5394599"/>
              <a:gd name="connsiteY3" fmla="*/ 593767 h 785578"/>
              <a:gd name="connsiteX0" fmla="*/ 0 w 5394599"/>
              <a:gd name="connsiteY0" fmla="*/ 0 h 785579"/>
              <a:gd name="connsiteX1" fmla="*/ 1484415 w 5394599"/>
              <a:gd name="connsiteY1" fmla="*/ 688769 h 785579"/>
              <a:gd name="connsiteX2" fmla="*/ 3443844 w 5394599"/>
              <a:gd name="connsiteY2" fmla="*/ 783772 h 785579"/>
              <a:gd name="connsiteX3" fmla="*/ 5394599 w 5394599"/>
              <a:gd name="connsiteY3" fmla="*/ 593767 h 785579"/>
            </a:gdLst>
            <a:ahLst/>
            <a:cxnLst>
              <a:cxn ang="0">
                <a:pos x="connsiteX0" y="connsiteY0"/>
              </a:cxn>
              <a:cxn ang="0">
                <a:pos x="connsiteX1" y="connsiteY1"/>
              </a:cxn>
              <a:cxn ang="0">
                <a:pos x="connsiteX2" y="connsiteY2"/>
              </a:cxn>
              <a:cxn ang="0">
                <a:pos x="connsiteX3" y="connsiteY3"/>
              </a:cxn>
            </a:cxnLst>
            <a:rect l="l" t="t" r="r" b="b"/>
            <a:pathLst>
              <a:path w="5394599" h="785579">
                <a:moveTo>
                  <a:pt x="0" y="0"/>
                </a:moveTo>
                <a:cubicBezTo>
                  <a:pt x="455220" y="279070"/>
                  <a:pt x="910441" y="558140"/>
                  <a:pt x="1484415" y="688769"/>
                </a:cubicBezTo>
                <a:cubicBezTo>
                  <a:pt x="2058389" y="819398"/>
                  <a:pt x="2804556" y="777834"/>
                  <a:pt x="3443844" y="783772"/>
                </a:cubicBezTo>
                <a:cubicBezTo>
                  <a:pt x="4083132" y="789710"/>
                  <a:pt x="4776092" y="792679"/>
                  <a:pt x="5394599" y="593767"/>
                </a:cubicBezTo>
              </a:path>
            </a:pathLst>
          </a:custGeom>
          <a:noFill/>
          <a:ln w="38100">
            <a:solidFill>
              <a:srgbClr val="7030A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a16="http://schemas.microsoft.com/office/drawing/2014/main" xmlns="" id="{0EF7BB66-B00D-42BA-A00A-CA0FB4B8033D}"/>
              </a:ext>
            </a:extLst>
          </p:cNvPr>
          <p:cNvSpPr txBox="1"/>
          <p:nvPr/>
        </p:nvSpPr>
        <p:spPr bwMode="gray">
          <a:xfrm>
            <a:off x="4706249" y="5857874"/>
            <a:ext cx="4029006" cy="307777"/>
          </a:xfrm>
          <a:prstGeom prst="rect">
            <a:avLst/>
          </a:prstGeom>
          <a:noFill/>
        </p:spPr>
        <p:txBody>
          <a:bodyPr wrap="square" rtlCol="0">
            <a:noAutofit/>
          </a:bodyPr>
          <a:lstStyle/>
          <a:p>
            <a:pPr fontAlgn="ctr"/>
            <a:r>
              <a:rPr lang="en-US" sz="1400" b="1" dirty="0">
                <a:solidFill>
                  <a:srgbClr val="7030A0"/>
                </a:solidFill>
                <a:latin typeface="Huawei Sans" panose="020C0503030203020204" pitchFamily="34" charset="0"/>
                <a:ea typeface="方正兰亭黑简体" panose="02000000000000000000" pitchFamily="2" charset="-122"/>
                <a:sym typeface="Huawei Sans" panose="020C0503030203020204" pitchFamily="34" charset="0"/>
              </a:rPr>
              <a:t>VPN FRR backup path (SR-MPLS Policy 2)</a:t>
            </a:r>
          </a:p>
        </p:txBody>
      </p:sp>
      <p:sp>
        <p:nvSpPr>
          <p:cNvPr id="84" name="箭头: 下 83">
            <a:extLst>
              <a:ext uri="{FF2B5EF4-FFF2-40B4-BE49-F238E27FC236}">
                <a16:creationId xmlns:a16="http://schemas.microsoft.com/office/drawing/2014/main" xmlns="" id="{9D5DCF7F-C6A5-4B84-A8B4-F142034FD04F}"/>
              </a:ext>
            </a:extLst>
          </p:cNvPr>
          <p:cNvSpPr/>
          <p:nvPr/>
        </p:nvSpPr>
        <p:spPr bwMode="gray">
          <a:xfrm>
            <a:off x="2919037" y="3452846"/>
            <a:ext cx="262431" cy="425633"/>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a16="http://schemas.microsoft.com/office/drawing/2014/main" xmlns="" id="{3E4E13BD-52A9-43BF-B001-6C8DCFCFCBCB}"/>
              </a:ext>
            </a:extLst>
          </p:cNvPr>
          <p:cNvSpPr txBox="1"/>
          <p:nvPr/>
        </p:nvSpPr>
        <p:spPr bwMode="gray">
          <a:xfrm>
            <a:off x="1024135" y="2394527"/>
            <a:ext cx="174841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 1</a:t>
            </a:r>
          </a:p>
        </p:txBody>
      </p:sp>
      <p:sp>
        <p:nvSpPr>
          <p:cNvPr id="86" name="左大括号 85">
            <a:extLst>
              <a:ext uri="{FF2B5EF4-FFF2-40B4-BE49-F238E27FC236}">
                <a16:creationId xmlns:a16="http://schemas.microsoft.com/office/drawing/2014/main" xmlns="" id="{E769231D-3CD8-459E-BF4D-20F57E8AC7AF}"/>
              </a:ext>
            </a:extLst>
          </p:cNvPr>
          <p:cNvSpPr/>
          <p:nvPr/>
        </p:nvSpPr>
        <p:spPr bwMode="gray">
          <a:xfrm>
            <a:off x="2811346" y="2347235"/>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a:extLst>
              <a:ext uri="{FF2B5EF4-FFF2-40B4-BE49-F238E27FC236}">
                <a16:creationId xmlns:a16="http://schemas.microsoft.com/office/drawing/2014/main" xmlns="" id="{C570303C-3790-483F-8B0F-785CE4E26D12}"/>
              </a:ext>
            </a:extLst>
          </p:cNvPr>
          <p:cNvSpPr txBox="1"/>
          <p:nvPr/>
        </p:nvSpPr>
        <p:spPr bwMode="gray">
          <a:xfrm>
            <a:off x="2907162" y="2220056"/>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8" name="文本框 87">
            <a:extLst>
              <a:ext uri="{FF2B5EF4-FFF2-40B4-BE49-F238E27FC236}">
                <a16:creationId xmlns:a16="http://schemas.microsoft.com/office/drawing/2014/main" xmlns="" id="{C0C04A33-D0D8-4BA0-9FAF-32C60CCA1471}"/>
              </a:ext>
            </a:extLst>
          </p:cNvPr>
          <p:cNvSpPr txBox="1"/>
          <p:nvPr/>
        </p:nvSpPr>
        <p:spPr bwMode="gray">
          <a:xfrm>
            <a:off x="2907162" y="2564695"/>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89" name="文本框 88">
            <a:extLst>
              <a:ext uri="{FF2B5EF4-FFF2-40B4-BE49-F238E27FC236}">
                <a16:creationId xmlns:a16="http://schemas.microsoft.com/office/drawing/2014/main" xmlns="" id="{872ACB3D-58A7-4449-A21E-FBA38EAF399B}"/>
              </a:ext>
            </a:extLst>
          </p:cNvPr>
          <p:cNvSpPr txBox="1"/>
          <p:nvPr/>
        </p:nvSpPr>
        <p:spPr bwMode="gray">
          <a:xfrm>
            <a:off x="1024135" y="2919250"/>
            <a:ext cx="2157333"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Policy 2 -</a:t>
            </a:r>
          </a:p>
        </p:txBody>
      </p:sp>
      <p:sp>
        <p:nvSpPr>
          <p:cNvPr id="95" name="文本框 94">
            <a:extLst>
              <a:ext uri="{FF2B5EF4-FFF2-40B4-BE49-F238E27FC236}">
                <a16:creationId xmlns:a16="http://schemas.microsoft.com/office/drawing/2014/main" xmlns="" id="{AD6B5ECC-33B8-4652-8439-62ACFDDA79D5}"/>
              </a:ext>
            </a:extLst>
          </p:cNvPr>
          <p:cNvSpPr txBox="1"/>
          <p:nvPr/>
        </p:nvSpPr>
        <p:spPr bwMode="gray">
          <a:xfrm>
            <a:off x="2895287" y="2925577"/>
            <a:ext cx="181096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94" name="任意多边形: 形状 93">
            <a:extLst>
              <a:ext uri="{FF2B5EF4-FFF2-40B4-BE49-F238E27FC236}">
                <a16:creationId xmlns:a16="http://schemas.microsoft.com/office/drawing/2014/main" xmlns="" id="{6A2D9D19-BCF7-4DC0-BBB1-4F6C90248AC3}"/>
              </a:ext>
            </a:extLst>
          </p:cNvPr>
          <p:cNvSpPr/>
          <p:nvPr/>
        </p:nvSpPr>
        <p:spPr bwMode="gray">
          <a:xfrm>
            <a:off x="3225992" y="4023327"/>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燕尾形 97">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99" name="五边形 98">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燕尾形 99">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101" name="燕尾形 100">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102"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103" name="燕尾形 102">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103">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13044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1C5A9C-6D1E-4540-BD34-23C5A4C0307C}"/>
              </a:ext>
            </a:extLst>
          </p:cNvPr>
          <p:cNvSpPr>
            <a:spLocks noGrp="1"/>
          </p:cNvSpPr>
          <p:nvPr>
            <p:ph type="title"/>
          </p:nvPr>
        </p:nvSpPr>
        <p:spPr bwMode="gray"/>
        <p:txBody>
          <a:bodyPr/>
          <a:lstStyle/>
          <a:p>
            <a:r>
              <a:rPr lang="en-US" smtClean="0"/>
              <a:t>VPN FRR Failover Example</a:t>
            </a:r>
            <a:endParaRPr lang="en-US" dirty="0"/>
          </a:p>
        </p:txBody>
      </p:sp>
      <p:sp>
        <p:nvSpPr>
          <p:cNvPr id="4" name="文本占位符 3">
            <a:extLst>
              <a:ext uri="{FF2B5EF4-FFF2-40B4-BE49-F238E27FC236}">
                <a16:creationId xmlns:a16="http://schemas.microsoft.com/office/drawing/2014/main" xmlns="" id="{D1F2567C-1012-4A88-98C1-4AD3A5F60922}"/>
              </a:ext>
            </a:extLst>
          </p:cNvPr>
          <p:cNvSpPr>
            <a:spLocks noGrp="1"/>
          </p:cNvSpPr>
          <p:nvPr>
            <p:ph type="body" sz="quarter" idx="10"/>
          </p:nvPr>
        </p:nvSpPr>
        <p:spPr bwMode="gray"/>
        <p:txBody>
          <a:bodyPr/>
          <a:lstStyle/>
          <a:p>
            <a:r>
              <a:rPr lang="en-US" sz="1800" smtClean="0">
                <a:sym typeface="Huawei Sans" panose="020C0503030203020204" pitchFamily="34" charset="0"/>
              </a:rPr>
              <a:t>In this example, when TI-LFA FRR, hot standby, and VPN FRR are used together, the protection switching is implemented as follows:</a:t>
            </a:r>
          </a:p>
          <a:p>
            <a:endParaRPr lang="en-US" altLang="zh-CN" sz="1800" dirty="0">
              <a:sym typeface="Huawei Sans" panose="020C0503030203020204" pitchFamily="34" charset="0"/>
            </a:endParaRPr>
          </a:p>
        </p:txBody>
      </p:sp>
      <p:sp>
        <p:nvSpPr>
          <p:cNvPr id="85" name="文本框 84">
            <a:extLst>
              <a:ext uri="{FF2B5EF4-FFF2-40B4-BE49-F238E27FC236}">
                <a16:creationId xmlns:a16="http://schemas.microsoft.com/office/drawing/2014/main" xmlns="" id="{3E4E13BD-52A9-43BF-B001-6C8DCFCFCBCB}"/>
              </a:ext>
            </a:extLst>
          </p:cNvPr>
          <p:cNvSpPr txBox="1"/>
          <p:nvPr/>
        </p:nvSpPr>
        <p:spPr bwMode="gray">
          <a:xfrm>
            <a:off x="1973829" y="3197637"/>
            <a:ext cx="193903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Policy 1</a:t>
            </a:r>
          </a:p>
        </p:txBody>
      </p:sp>
      <p:sp>
        <p:nvSpPr>
          <p:cNvPr id="86" name="左大括号 85">
            <a:extLst>
              <a:ext uri="{FF2B5EF4-FFF2-40B4-BE49-F238E27FC236}">
                <a16:creationId xmlns:a16="http://schemas.microsoft.com/office/drawing/2014/main" xmlns="" id="{E769231D-3CD8-459E-BF4D-20F57E8AC7AF}"/>
              </a:ext>
            </a:extLst>
          </p:cNvPr>
          <p:cNvSpPr/>
          <p:nvPr/>
        </p:nvSpPr>
        <p:spPr bwMode="gray">
          <a:xfrm>
            <a:off x="3800404" y="2796616"/>
            <a:ext cx="127358" cy="115869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a:extLst>
              <a:ext uri="{FF2B5EF4-FFF2-40B4-BE49-F238E27FC236}">
                <a16:creationId xmlns:a16="http://schemas.microsoft.com/office/drawing/2014/main" xmlns="" id="{C570303C-3790-483F-8B0F-785CE4E26D12}"/>
              </a:ext>
            </a:extLst>
          </p:cNvPr>
          <p:cNvSpPr txBox="1"/>
          <p:nvPr/>
        </p:nvSpPr>
        <p:spPr bwMode="gray">
          <a:xfrm>
            <a:off x="4028011" y="2649368"/>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88" name="文本框 87">
            <a:extLst>
              <a:ext uri="{FF2B5EF4-FFF2-40B4-BE49-F238E27FC236}">
                <a16:creationId xmlns:a16="http://schemas.microsoft.com/office/drawing/2014/main" xmlns="" id="{C0C04A33-D0D8-4BA0-9FAF-32C60CCA1471}"/>
              </a:ext>
            </a:extLst>
          </p:cNvPr>
          <p:cNvSpPr txBox="1"/>
          <p:nvPr/>
        </p:nvSpPr>
        <p:spPr bwMode="gray">
          <a:xfrm>
            <a:off x="4028011" y="3800698"/>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89" name="文本框 88">
            <a:extLst>
              <a:ext uri="{FF2B5EF4-FFF2-40B4-BE49-F238E27FC236}">
                <a16:creationId xmlns:a16="http://schemas.microsoft.com/office/drawing/2014/main" xmlns="" id="{872ACB3D-58A7-4449-A21E-FBA38EAF399B}"/>
              </a:ext>
            </a:extLst>
          </p:cNvPr>
          <p:cNvSpPr txBox="1"/>
          <p:nvPr/>
        </p:nvSpPr>
        <p:spPr bwMode="gray">
          <a:xfrm>
            <a:off x="2033204" y="5364945"/>
            <a:ext cx="2480742"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SR-MPLS Policy 2 --</a:t>
            </a:r>
          </a:p>
        </p:txBody>
      </p:sp>
      <p:sp>
        <p:nvSpPr>
          <p:cNvPr id="95" name="文本框 94">
            <a:extLst>
              <a:ext uri="{FF2B5EF4-FFF2-40B4-BE49-F238E27FC236}">
                <a16:creationId xmlns:a16="http://schemas.microsoft.com/office/drawing/2014/main" xmlns="" id="{AD6B5ECC-33B8-4652-8439-62ACFDDA79D5}"/>
              </a:ext>
            </a:extLst>
          </p:cNvPr>
          <p:cNvSpPr txBox="1"/>
          <p:nvPr/>
        </p:nvSpPr>
        <p:spPr bwMode="gray">
          <a:xfrm>
            <a:off x="4013146" y="5342498"/>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94" name="文本框 93">
            <a:extLst>
              <a:ext uri="{FF2B5EF4-FFF2-40B4-BE49-F238E27FC236}">
                <a16:creationId xmlns:a16="http://schemas.microsoft.com/office/drawing/2014/main" xmlns="" id="{CC86DE77-34C6-4416-BF51-693A50FA1495}"/>
              </a:ext>
            </a:extLst>
          </p:cNvPr>
          <p:cNvSpPr txBox="1"/>
          <p:nvPr/>
        </p:nvSpPr>
        <p:spPr bwMode="gray">
          <a:xfrm>
            <a:off x="438169" y="4252216"/>
            <a:ext cx="1396147"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99" name="左大括号 98">
            <a:extLst>
              <a:ext uri="{FF2B5EF4-FFF2-40B4-BE49-F238E27FC236}">
                <a16:creationId xmlns:a16="http://schemas.microsoft.com/office/drawing/2014/main" xmlns="" id="{03B21AD5-80AA-4224-852D-C678AE5CD5EB}"/>
              </a:ext>
            </a:extLst>
          </p:cNvPr>
          <p:cNvSpPr/>
          <p:nvPr/>
        </p:nvSpPr>
        <p:spPr bwMode="gray">
          <a:xfrm>
            <a:off x="1721461" y="3381827"/>
            <a:ext cx="162652" cy="2100611"/>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箭头: 右 5">
            <a:extLst>
              <a:ext uri="{FF2B5EF4-FFF2-40B4-BE49-F238E27FC236}">
                <a16:creationId xmlns:a16="http://schemas.microsoft.com/office/drawing/2014/main" xmlns="" id="{CC003E67-5C7F-476D-93DA-6832B49C5F92}"/>
              </a:ext>
            </a:extLst>
          </p:cNvPr>
          <p:cNvSpPr/>
          <p:nvPr/>
        </p:nvSpPr>
        <p:spPr bwMode="gray">
          <a:xfrm>
            <a:off x="5951523" y="2703038"/>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a:extLst>
              <a:ext uri="{FF2B5EF4-FFF2-40B4-BE49-F238E27FC236}">
                <a16:creationId xmlns:a16="http://schemas.microsoft.com/office/drawing/2014/main" xmlns="" id="{5A0F734C-127A-4946-8FDF-0B4A146F956F}"/>
              </a:ext>
            </a:extLst>
          </p:cNvPr>
          <p:cNvSpPr txBox="1"/>
          <p:nvPr/>
        </p:nvSpPr>
        <p:spPr bwMode="gray">
          <a:xfrm>
            <a:off x="6629705" y="2292810"/>
            <a:ext cx="792378" cy="307777"/>
          </a:xfrm>
          <a:prstGeom prst="rect">
            <a:avLst/>
          </a:prstGeom>
          <a:solidFill>
            <a:srgbClr val="F28944"/>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101" name="文本框 100">
            <a:extLst>
              <a:ext uri="{FF2B5EF4-FFF2-40B4-BE49-F238E27FC236}">
                <a16:creationId xmlns:a16="http://schemas.microsoft.com/office/drawing/2014/main" xmlns="" id="{266E1DBF-2883-4EB2-A914-909A945C8B0C}"/>
              </a:ext>
            </a:extLst>
          </p:cNvPr>
          <p:cNvSpPr txBox="1"/>
          <p:nvPr/>
        </p:nvSpPr>
        <p:spPr bwMode="gray">
          <a:xfrm>
            <a:off x="6629705" y="2629695"/>
            <a:ext cx="792378" cy="307777"/>
          </a:xfrm>
          <a:prstGeom prst="rect">
            <a:avLst/>
          </a:prstGeom>
          <a:solidFill>
            <a:srgbClr val="E28189"/>
          </a:solidFill>
          <a:ln>
            <a:solidFill>
              <a:srgbClr val="E28189"/>
            </a:solidFill>
          </a:ln>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102" name="文本框 101">
            <a:extLst>
              <a:ext uri="{FF2B5EF4-FFF2-40B4-BE49-F238E27FC236}">
                <a16:creationId xmlns:a16="http://schemas.microsoft.com/office/drawing/2014/main" xmlns="" id="{753293C2-A3E5-4696-88DD-D21973A6B8EE}"/>
              </a:ext>
            </a:extLst>
          </p:cNvPr>
          <p:cNvSpPr txBox="1"/>
          <p:nvPr/>
        </p:nvSpPr>
        <p:spPr bwMode="gray">
          <a:xfrm>
            <a:off x="6629705" y="2966581"/>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104" name="文本框 103">
            <a:extLst>
              <a:ext uri="{FF2B5EF4-FFF2-40B4-BE49-F238E27FC236}">
                <a16:creationId xmlns:a16="http://schemas.microsoft.com/office/drawing/2014/main" xmlns="" id="{CCF09401-DB64-4BCE-86B5-7943C1F3EACB}"/>
              </a:ext>
            </a:extLst>
          </p:cNvPr>
          <p:cNvSpPr txBox="1"/>
          <p:nvPr/>
        </p:nvSpPr>
        <p:spPr bwMode="gray">
          <a:xfrm>
            <a:off x="6319405" y="1836426"/>
            <a:ext cx="226693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Segment list</a:t>
            </a:r>
          </a:p>
        </p:txBody>
      </p:sp>
      <p:sp>
        <p:nvSpPr>
          <p:cNvPr id="105" name="文本框 104">
            <a:extLst>
              <a:ext uri="{FF2B5EF4-FFF2-40B4-BE49-F238E27FC236}">
                <a16:creationId xmlns:a16="http://schemas.microsoft.com/office/drawing/2014/main" xmlns="" id="{42514FC4-90A1-415C-A632-4BB04D4FE438}"/>
              </a:ext>
            </a:extLst>
          </p:cNvPr>
          <p:cNvSpPr txBox="1"/>
          <p:nvPr/>
        </p:nvSpPr>
        <p:spPr bwMode="gray">
          <a:xfrm>
            <a:off x="9438957" y="2342057"/>
            <a:ext cx="1334019"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TI-LFA FRR</a:t>
            </a:r>
          </a:p>
        </p:txBody>
      </p:sp>
      <p:sp>
        <p:nvSpPr>
          <p:cNvPr id="106" name="文本框 105">
            <a:extLst>
              <a:ext uri="{FF2B5EF4-FFF2-40B4-BE49-F238E27FC236}">
                <a16:creationId xmlns:a16="http://schemas.microsoft.com/office/drawing/2014/main" xmlns="" id="{AC39B6D7-4CE3-4423-B37C-577CD59EA92E}"/>
              </a:ext>
            </a:extLst>
          </p:cNvPr>
          <p:cNvSpPr txBox="1"/>
          <p:nvPr/>
        </p:nvSpPr>
        <p:spPr bwMode="gray">
          <a:xfrm>
            <a:off x="8528292" y="3640893"/>
            <a:ext cx="1370888"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Hot Standby</a:t>
            </a:r>
          </a:p>
        </p:txBody>
      </p:sp>
      <p:sp>
        <p:nvSpPr>
          <p:cNvPr id="107" name="文本框 106">
            <a:extLst>
              <a:ext uri="{FF2B5EF4-FFF2-40B4-BE49-F238E27FC236}">
                <a16:creationId xmlns:a16="http://schemas.microsoft.com/office/drawing/2014/main" xmlns="" id="{B9417BFE-A548-4DE6-850E-7A8DBB9ADF37}"/>
              </a:ext>
            </a:extLst>
          </p:cNvPr>
          <p:cNvSpPr txBox="1"/>
          <p:nvPr/>
        </p:nvSpPr>
        <p:spPr bwMode="gray">
          <a:xfrm>
            <a:off x="8842741" y="4949863"/>
            <a:ext cx="1011815" cy="338554"/>
          </a:xfrm>
          <a:prstGeom prst="rect">
            <a:avLst/>
          </a:prstGeom>
          <a:solidFill>
            <a:srgbClr val="56C4D2"/>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108" name="箭头: 右 107">
            <a:extLst>
              <a:ext uri="{FF2B5EF4-FFF2-40B4-BE49-F238E27FC236}">
                <a16:creationId xmlns:a16="http://schemas.microsoft.com/office/drawing/2014/main" xmlns="" id="{1761F7A8-FE33-44BA-BD39-750BEDBF21F3}"/>
              </a:ext>
            </a:extLst>
          </p:cNvPr>
          <p:cNvSpPr/>
          <p:nvPr/>
        </p:nvSpPr>
        <p:spPr bwMode="gray">
          <a:xfrm>
            <a:off x="5951523" y="3883932"/>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a:extLst>
              <a:ext uri="{FF2B5EF4-FFF2-40B4-BE49-F238E27FC236}">
                <a16:creationId xmlns:a16="http://schemas.microsoft.com/office/drawing/2014/main" xmlns="" id="{88D97C46-256D-4C96-BFEE-F952580048D8}"/>
              </a:ext>
            </a:extLst>
          </p:cNvPr>
          <p:cNvSpPr txBox="1"/>
          <p:nvPr/>
        </p:nvSpPr>
        <p:spPr bwMode="gray">
          <a:xfrm>
            <a:off x="6629705" y="3473704"/>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110" name="文本框 109">
            <a:extLst>
              <a:ext uri="{FF2B5EF4-FFF2-40B4-BE49-F238E27FC236}">
                <a16:creationId xmlns:a16="http://schemas.microsoft.com/office/drawing/2014/main" xmlns="" id="{42C89D48-FAB3-494C-AB2C-3F2F006117FE}"/>
              </a:ext>
            </a:extLst>
          </p:cNvPr>
          <p:cNvSpPr txBox="1"/>
          <p:nvPr/>
        </p:nvSpPr>
        <p:spPr bwMode="gray">
          <a:xfrm>
            <a:off x="6629705" y="3810589"/>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111" name="文本框 110">
            <a:extLst>
              <a:ext uri="{FF2B5EF4-FFF2-40B4-BE49-F238E27FC236}">
                <a16:creationId xmlns:a16="http://schemas.microsoft.com/office/drawing/2014/main" xmlns="" id="{4E2C2098-737F-4699-A249-DF7B884ACAA0}"/>
              </a:ext>
            </a:extLst>
          </p:cNvPr>
          <p:cNvSpPr txBox="1"/>
          <p:nvPr/>
        </p:nvSpPr>
        <p:spPr bwMode="gray">
          <a:xfrm>
            <a:off x="6629705" y="4147475"/>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16004</a:t>
            </a:r>
          </a:p>
        </p:txBody>
      </p:sp>
      <p:sp>
        <p:nvSpPr>
          <p:cNvPr id="112" name="箭头: 右 111">
            <a:extLst>
              <a:ext uri="{FF2B5EF4-FFF2-40B4-BE49-F238E27FC236}">
                <a16:creationId xmlns:a16="http://schemas.microsoft.com/office/drawing/2014/main" xmlns="" id="{B564CBD0-E167-4AA9-BA80-A727044B32DD}"/>
              </a:ext>
            </a:extLst>
          </p:cNvPr>
          <p:cNvSpPr/>
          <p:nvPr/>
        </p:nvSpPr>
        <p:spPr bwMode="gray">
          <a:xfrm>
            <a:off x="5951523" y="5453411"/>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a:extLst>
              <a:ext uri="{FF2B5EF4-FFF2-40B4-BE49-F238E27FC236}">
                <a16:creationId xmlns:a16="http://schemas.microsoft.com/office/drawing/2014/main" xmlns="" id="{3576DCFE-A98B-414C-9969-7DB6A65899B3}"/>
              </a:ext>
            </a:extLst>
          </p:cNvPr>
          <p:cNvSpPr txBox="1"/>
          <p:nvPr/>
        </p:nvSpPr>
        <p:spPr bwMode="gray">
          <a:xfrm>
            <a:off x="6629705" y="5043183"/>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114" name="文本框 113">
            <a:extLst>
              <a:ext uri="{FF2B5EF4-FFF2-40B4-BE49-F238E27FC236}">
                <a16:creationId xmlns:a16="http://schemas.microsoft.com/office/drawing/2014/main" xmlns="" id="{D983BC2A-D827-4EF7-8901-D741B90DD9D6}"/>
              </a:ext>
            </a:extLst>
          </p:cNvPr>
          <p:cNvSpPr txBox="1"/>
          <p:nvPr/>
        </p:nvSpPr>
        <p:spPr bwMode="gray">
          <a:xfrm>
            <a:off x="6629705" y="5380068"/>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16005</a:t>
            </a:r>
          </a:p>
        </p:txBody>
      </p:sp>
      <p:sp>
        <p:nvSpPr>
          <p:cNvPr id="115" name="文本框 114">
            <a:extLst>
              <a:ext uri="{FF2B5EF4-FFF2-40B4-BE49-F238E27FC236}">
                <a16:creationId xmlns:a16="http://schemas.microsoft.com/office/drawing/2014/main" xmlns="" id="{E0BDEDAE-E131-4ED5-8B39-30FC02F2A555}"/>
              </a:ext>
            </a:extLst>
          </p:cNvPr>
          <p:cNvSpPr txBox="1"/>
          <p:nvPr/>
        </p:nvSpPr>
        <p:spPr bwMode="gray">
          <a:xfrm>
            <a:off x="6634155" y="5716954"/>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16007</a:t>
            </a:r>
          </a:p>
        </p:txBody>
      </p:sp>
      <p:sp>
        <p:nvSpPr>
          <p:cNvPr id="116" name="文本框 115">
            <a:extLst>
              <a:ext uri="{FF2B5EF4-FFF2-40B4-BE49-F238E27FC236}">
                <a16:creationId xmlns:a16="http://schemas.microsoft.com/office/drawing/2014/main" xmlns="" id="{282C9D15-619C-4A29-98CC-72D3C4076AD7}"/>
              </a:ext>
            </a:extLst>
          </p:cNvPr>
          <p:cNvSpPr txBox="1"/>
          <p:nvPr/>
        </p:nvSpPr>
        <p:spPr bwMode="gray">
          <a:xfrm>
            <a:off x="6629705" y="4484364"/>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16006</a:t>
            </a:r>
          </a:p>
        </p:txBody>
      </p:sp>
      <p:sp>
        <p:nvSpPr>
          <p:cNvPr id="117" name="箭头: 右 116">
            <a:extLst>
              <a:ext uri="{FF2B5EF4-FFF2-40B4-BE49-F238E27FC236}">
                <a16:creationId xmlns:a16="http://schemas.microsoft.com/office/drawing/2014/main" xmlns="" id="{C0DD13D0-FF73-4B32-BCF4-A2C8D2A4E5AB}"/>
              </a:ext>
            </a:extLst>
          </p:cNvPr>
          <p:cNvSpPr/>
          <p:nvPr/>
        </p:nvSpPr>
        <p:spPr bwMode="gray">
          <a:xfrm>
            <a:off x="7543393" y="2312021"/>
            <a:ext cx="524676" cy="211498"/>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a:extLst>
              <a:ext uri="{FF2B5EF4-FFF2-40B4-BE49-F238E27FC236}">
                <a16:creationId xmlns:a16="http://schemas.microsoft.com/office/drawing/2014/main" xmlns="" id="{1D873208-D55A-4289-B6AC-89DCDDC58E8B}"/>
              </a:ext>
            </a:extLst>
          </p:cNvPr>
          <p:cNvSpPr txBox="1"/>
          <p:nvPr/>
        </p:nvSpPr>
        <p:spPr bwMode="gray">
          <a:xfrm>
            <a:off x="8214950" y="2292810"/>
            <a:ext cx="792378" cy="307777"/>
          </a:xfrm>
          <a:prstGeom prst="rect">
            <a:avLst/>
          </a:prstGeom>
          <a:solidFill>
            <a:srgbClr val="E28189"/>
          </a:solidFill>
          <a:ln>
            <a:solidFill>
              <a:srgbClr val="E28189"/>
            </a:solidFill>
          </a:ln>
        </p:spPr>
        <p:txBody>
          <a:bodyPr wrap="square" rtlCol="0">
            <a:noAutofit/>
          </a:bodyPr>
          <a:lstStyle>
            <a:defPPr>
              <a:defRPr lang="en-US"/>
            </a:defPPr>
            <a:lvl1pPr algn="ctr">
              <a:defRPr sz="14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16003</a:t>
            </a:r>
          </a:p>
        </p:txBody>
      </p:sp>
      <p:sp>
        <p:nvSpPr>
          <p:cNvPr id="119" name="文本框 118">
            <a:extLst>
              <a:ext uri="{FF2B5EF4-FFF2-40B4-BE49-F238E27FC236}">
                <a16:creationId xmlns:a16="http://schemas.microsoft.com/office/drawing/2014/main" xmlns="" id="{84FDA129-92F7-48EC-A5FB-EACB6228A3EB}"/>
              </a:ext>
            </a:extLst>
          </p:cNvPr>
          <p:cNvSpPr txBox="1"/>
          <p:nvPr/>
        </p:nvSpPr>
        <p:spPr bwMode="gray">
          <a:xfrm>
            <a:off x="8214950" y="2629695"/>
            <a:ext cx="792378" cy="307777"/>
          </a:xfrm>
          <a:prstGeom prst="rect">
            <a:avLst/>
          </a:prstGeom>
          <a:solidFill>
            <a:srgbClr val="92D050"/>
          </a:solidFill>
        </p:spPr>
        <p:txBody>
          <a:bodyPr wrap="squar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160042</a:t>
            </a:r>
          </a:p>
        </p:txBody>
      </p:sp>
      <p:sp>
        <p:nvSpPr>
          <p:cNvPr id="120" name="文本框 119">
            <a:extLst>
              <a:ext uri="{FF2B5EF4-FFF2-40B4-BE49-F238E27FC236}">
                <a16:creationId xmlns:a16="http://schemas.microsoft.com/office/drawing/2014/main" xmlns="" id="{D8976460-C92C-4401-817B-09730049AC71}"/>
              </a:ext>
            </a:extLst>
          </p:cNvPr>
          <p:cNvSpPr txBox="1"/>
          <p:nvPr/>
        </p:nvSpPr>
        <p:spPr bwMode="gray">
          <a:xfrm>
            <a:off x="8158869" y="1836426"/>
            <a:ext cx="87221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121" name="文本框 120">
            <a:extLst>
              <a:ext uri="{FF2B5EF4-FFF2-40B4-BE49-F238E27FC236}">
                <a16:creationId xmlns:a16="http://schemas.microsoft.com/office/drawing/2014/main" xmlns="" id="{A9322602-A069-42ED-9B30-945D632D0BE4}"/>
              </a:ext>
            </a:extLst>
          </p:cNvPr>
          <p:cNvSpPr txBox="1"/>
          <p:nvPr/>
        </p:nvSpPr>
        <p:spPr bwMode="auto">
          <a:xfrm>
            <a:off x="9348648" y="2682381"/>
            <a:ext cx="1681651" cy="523220"/>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PE1-P1 link on the protection path</a:t>
            </a:r>
          </a:p>
        </p:txBody>
      </p:sp>
      <p:sp>
        <p:nvSpPr>
          <p:cNvPr id="122" name="文本框 121">
            <a:extLst>
              <a:ext uri="{FF2B5EF4-FFF2-40B4-BE49-F238E27FC236}">
                <a16:creationId xmlns:a16="http://schemas.microsoft.com/office/drawing/2014/main" xmlns="" id="{97C7AEED-AB1E-486A-8945-1CE76E53060C}"/>
              </a:ext>
            </a:extLst>
          </p:cNvPr>
          <p:cNvSpPr txBox="1"/>
          <p:nvPr/>
        </p:nvSpPr>
        <p:spPr bwMode="auto">
          <a:xfrm>
            <a:off x="8117935" y="3990605"/>
            <a:ext cx="2429723" cy="637321"/>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If a node or link on the primary path fails, traffic is switched to the backup path.</a:t>
            </a:r>
          </a:p>
        </p:txBody>
      </p:sp>
      <p:sp>
        <p:nvSpPr>
          <p:cNvPr id="123" name="文本框 122">
            <a:extLst>
              <a:ext uri="{FF2B5EF4-FFF2-40B4-BE49-F238E27FC236}">
                <a16:creationId xmlns:a16="http://schemas.microsoft.com/office/drawing/2014/main" xmlns="" id="{E2AA348E-8583-4B62-97E6-AC958F7A82EB}"/>
              </a:ext>
            </a:extLst>
          </p:cNvPr>
          <p:cNvSpPr txBox="1"/>
          <p:nvPr/>
        </p:nvSpPr>
        <p:spPr bwMode="auto">
          <a:xfrm>
            <a:off x="7855598" y="5312291"/>
            <a:ext cx="3823519" cy="523220"/>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If PE2 fails, SR-MPLS Policy 1 becomes unavailable, triggering VPN FRR switching to SR-MPLS Policy 2.</a:t>
            </a:r>
          </a:p>
        </p:txBody>
      </p:sp>
      <p:sp>
        <p:nvSpPr>
          <p:cNvPr id="124" name="文本框 123">
            <a:extLst>
              <a:ext uri="{FF2B5EF4-FFF2-40B4-BE49-F238E27FC236}">
                <a16:creationId xmlns:a16="http://schemas.microsoft.com/office/drawing/2014/main" xmlns="" id="{96CBE065-4F8F-4533-A054-B32596AA170F}"/>
              </a:ext>
            </a:extLst>
          </p:cNvPr>
          <p:cNvSpPr txBox="1"/>
          <p:nvPr/>
        </p:nvSpPr>
        <p:spPr bwMode="gray">
          <a:xfrm>
            <a:off x="455612" y="5796746"/>
            <a:ext cx="553498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Note: Candidate path 1 of SR-MPLS Policy 1 is the primary path.</a:t>
            </a:r>
          </a:p>
        </p:txBody>
      </p:sp>
      <p:grpSp>
        <p:nvGrpSpPr>
          <p:cNvPr id="37" name="组合 36">
            <a:extLst>
              <a:ext uri="{FF2B5EF4-FFF2-40B4-BE49-F238E27FC236}">
                <a16:creationId xmlns:a16="http://schemas.microsoft.com/office/drawing/2014/main" xmlns="" id="{790F943C-8758-41D8-8E84-2FCEF65FA3D4}"/>
              </a:ext>
            </a:extLst>
          </p:cNvPr>
          <p:cNvGrpSpPr/>
          <p:nvPr/>
        </p:nvGrpSpPr>
        <p:grpSpPr bwMode="gray">
          <a:xfrm>
            <a:off x="7291599" y="2188569"/>
            <a:ext cx="220366" cy="220366"/>
            <a:chOff x="856677" y="2615810"/>
            <a:chExt cx="288000" cy="288000"/>
          </a:xfrm>
        </p:grpSpPr>
        <p:sp>
          <p:nvSpPr>
            <p:cNvPr id="38" name="椭圆 37">
              <a:extLst>
                <a:ext uri="{FF2B5EF4-FFF2-40B4-BE49-F238E27FC236}">
                  <a16:creationId xmlns:a16="http://schemas.microsoft.com/office/drawing/2014/main" xmlns="" id="{8D3CD434-FDBE-4746-86F6-981269A177E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a:extLst>
                <a:ext uri="{FF2B5EF4-FFF2-40B4-BE49-F238E27FC236}">
                  <a16:creationId xmlns:a16="http://schemas.microsoft.com/office/drawing/2014/main" xmlns="" id="{1DF86154-FC10-47F1-AD0D-25CA54E4EEC0}"/>
                </a:ext>
              </a:extLst>
            </p:cNvPr>
            <p:cNvGrpSpPr/>
            <p:nvPr/>
          </p:nvGrpSpPr>
          <p:grpSpPr bwMode="gray">
            <a:xfrm>
              <a:off x="923444" y="2692175"/>
              <a:ext cx="144003" cy="144001"/>
              <a:chOff x="898850" y="2657984"/>
              <a:chExt cx="203651" cy="203650"/>
            </a:xfrm>
          </p:grpSpPr>
          <p:cxnSp>
            <p:nvCxnSpPr>
              <p:cNvPr id="40" name="直接连接符 39">
                <a:extLst>
                  <a:ext uri="{FF2B5EF4-FFF2-40B4-BE49-F238E27FC236}">
                    <a16:creationId xmlns:a16="http://schemas.microsoft.com/office/drawing/2014/main" xmlns="" id="{88B179A1-7C3A-4C9D-9F5B-CF875BCB559E}"/>
                  </a:ext>
                </a:extLst>
              </p:cNvPr>
              <p:cNvCxnSpPr>
                <a:stCxn id="38" idx="3"/>
                <a:endCxn id="3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1" name="直接连接符 40">
                <a:extLst>
                  <a:ext uri="{FF2B5EF4-FFF2-40B4-BE49-F238E27FC236}">
                    <a16:creationId xmlns:a16="http://schemas.microsoft.com/office/drawing/2014/main" xmlns="" id="{4D647515-025B-499D-B962-CDD01BCD1DDB}"/>
                  </a:ext>
                </a:extLst>
              </p:cNvPr>
              <p:cNvCxnSpPr>
                <a:stCxn id="38" idx="1"/>
                <a:endCxn id="3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2" name="燕尾形 41">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3" name="五边形 42">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3">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5" name="燕尾形 44">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6"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7" name="燕尾形 46">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Avoidance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77715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CC0011-97DD-493A-9061-7A9CBB3256D5}"/>
              </a:ext>
            </a:extLst>
          </p:cNvPr>
          <p:cNvSpPr>
            <a:spLocks noGrp="1"/>
          </p:cNvSpPr>
          <p:nvPr>
            <p:ph type="title"/>
          </p:nvPr>
        </p:nvSpPr>
        <p:spPr bwMode="gray"/>
        <p:txBody>
          <a:bodyPr/>
          <a:lstStyle/>
          <a:p>
            <a:r>
              <a:rPr lang="en-US" smtClean="0"/>
              <a:t>SR Microloop Avoidance Overview </a:t>
            </a:r>
            <a:endParaRPr lang="en-US" dirty="0"/>
          </a:p>
        </p:txBody>
      </p:sp>
      <p:sp>
        <p:nvSpPr>
          <p:cNvPr id="4" name="文本占位符 3">
            <a:extLst>
              <a:ext uri="{FF2B5EF4-FFF2-40B4-BE49-F238E27FC236}">
                <a16:creationId xmlns:a16="http://schemas.microsoft.com/office/drawing/2014/main" xmlns="" id="{3CBFD46D-90D7-4A80-8A68-EB11F109246A}"/>
              </a:ext>
            </a:extLst>
          </p:cNvPr>
          <p:cNvSpPr>
            <a:spLocks noGrp="1"/>
          </p:cNvSpPr>
          <p:nvPr>
            <p:ph type="body" sz="quarter" idx="10"/>
          </p:nvPr>
        </p:nvSpPr>
        <p:spPr bwMode="gray"/>
        <p:txBody>
          <a:bodyPr/>
          <a:lstStyle/>
          <a:p>
            <a:pPr>
              <a:lnSpc>
                <a:spcPct val="130000"/>
              </a:lnSpc>
            </a:pPr>
            <a:r>
              <a:rPr lang="en-US" sz="1600" dirty="0" smtClean="0">
                <a:sym typeface="Huawei Sans" panose="020C0503030203020204" pitchFamily="34" charset="0"/>
              </a:rPr>
              <a:t>Each node independently calculates the IGP LSDB, which may lead to a loop during unordered convergence. This may in turn result in </a:t>
            </a:r>
            <a:r>
              <a:rPr lang="en-US" sz="1600" dirty="0" err="1" smtClean="0">
                <a:sym typeface="Huawei Sans" panose="020C0503030203020204" pitchFamily="34" charset="0"/>
              </a:rPr>
              <a:t>microloops</a:t>
            </a:r>
            <a:r>
              <a:rPr lang="en-US" sz="1600" dirty="0" smtClean="0">
                <a:sym typeface="Huawei Sans" panose="020C0503030203020204" pitchFamily="34" charset="0"/>
              </a:rPr>
              <a:t>, a kind of transient loop that disappears after all the nodes on the forwarding path have converged.</a:t>
            </a:r>
          </a:p>
          <a:p>
            <a:pPr>
              <a:lnSpc>
                <a:spcPct val="130000"/>
              </a:lnSpc>
            </a:pPr>
            <a:r>
              <a:rPr lang="en-US" sz="1600" dirty="0" smtClean="0">
                <a:sym typeface="Huawei Sans" panose="020C0503030203020204" pitchFamily="34" charset="0"/>
              </a:rPr>
              <a:t>On the network shown in the following figure, TI-LFA FRR is working properly. After detecting that P2 fails, P1 enters the TI-LFA FRR switching process. Specifically, it inserts the repair list &lt;16005, 16057&gt; into the packet to forward the packet to 16006 through 16005.</a:t>
            </a:r>
          </a:p>
          <a:p>
            <a:pPr>
              <a:lnSpc>
                <a:spcPct val="130000"/>
              </a:lnSpc>
            </a:pPr>
            <a:endParaRPr lang="en-US" altLang="zh-CN" sz="1600" dirty="0">
              <a:sym typeface="Huawei Sans" panose="020C0503030203020204" pitchFamily="34" charset="0"/>
            </a:endParaRPr>
          </a:p>
        </p:txBody>
      </p:sp>
      <p:cxnSp>
        <p:nvCxnSpPr>
          <p:cNvPr id="45" name="直接连接符 44">
            <a:extLst>
              <a:ext uri="{FF2B5EF4-FFF2-40B4-BE49-F238E27FC236}">
                <a16:creationId xmlns:a16="http://schemas.microsoft.com/office/drawing/2014/main" xmlns="" id="{D2B64BD5-67F4-4D0D-89C5-D73D526CCD32}"/>
              </a:ext>
            </a:extLst>
          </p:cNvPr>
          <p:cNvCxnSpPr>
            <a:cxnSpLocks/>
            <a:stCxn id="49" idx="1"/>
            <a:endCxn id="53" idx="1"/>
          </p:cNvCxnSpPr>
          <p:nvPr/>
        </p:nvCxnSpPr>
        <p:spPr bwMode="gray">
          <a:xfrm>
            <a:off x="4095844" y="4164824"/>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13692391-3881-40EA-A1CA-CDAFEC530AA5}"/>
              </a:ext>
            </a:extLst>
          </p:cNvPr>
          <p:cNvCxnSpPr>
            <a:cxnSpLocks/>
            <a:stCxn id="50" idx="1"/>
            <a:endCxn id="54" idx="1"/>
          </p:cNvCxnSpPr>
          <p:nvPr/>
        </p:nvCxnSpPr>
        <p:spPr bwMode="gray">
          <a:xfrm>
            <a:off x="4095844" y="5639906"/>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9C8833-7D90-456C-8BBD-FBBF9EED165E}"/>
              </a:ext>
            </a:extLst>
          </p:cNvPr>
          <p:cNvCxnSpPr>
            <a:cxnSpLocks/>
            <a:endCxn id="50" idx="1"/>
          </p:cNvCxnSpPr>
          <p:nvPr/>
        </p:nvCxnSpPr>
        <p:spPr bwMode="gray">
          <a:xfrm>
            <a:off x="2753318" y="4902365"/>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5E3F12AC-DAB7-4D44-9A7F-18C1F05AA342}"/>
              </a:ext>
            </a:extLst>
          </p:cNvPr>
          <p:cNvCxnSpPr>
            <a:cxnSpLocks/>
            <a:endCxn id="49" idx="1"/>
          </p:cNvCxnSpPr>
          <p:nvPr/>
        </p:nvCxnSpPr>
        <p:spPr bwMode="gray">
          <a:xfrm flipV="1">
            <a:off x="2753318" y="416482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a16="http://schemas.microsoft.com/office/drawing/2014/main" xmlns=""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943424"/>
            <a:ext cx="540000" cy="442800"/>
          </a:xfrm>
          <a:prstGeom prst="rect">
            <a:avLst/>
          </a:prstGeom>
        </p:spPr>
      </p:pic>
      <p:pic>
        <p:nvPicPr>
          <p:cNvPr id="50" name="图片 49">
            <a:extLst>
              <a:ext uri="{FF2B5EF4-FFF2-40B4-BE49-F238E27FC236}">
                <a16:creationId xmlns:a16="http://schemas.microsoft.com/office/drawing/2014/main" xmlns=""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418506"/>
            <a:ext cx="540000" cy="442800"/>
          </a:xfrm>
          <a:prstGeom prst="rect">
            <a:avLst/>
          </a:prstGeom>
        </p:spPr>
      </p:pic>
      <p:pic>
        <p:nvPicPr>
          <p:cNvPr id="51" name="图片 50">
            <a:extLst>
              <a:ext uri="{FF2B5EF4-FFF2-40B4-BE49-F238E27FC236}">
                <a16:creationId xmlns:a16="http://schemas.microsoft.com/office/drawing/2014/main" xmlns=""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943424"/>
            <a:ext cx="540000" cy="442800"/>
          </a:xfrm>
          <a:prstGeom prst="rect">
            <a:avLst/>
          </a:prstGeom>
        </p:spPr>
      </p:pic>
      <p:pic>
        <p:nvPicPr>
          <p:cNvPr id="52" name="图片 51">
            <a:extLst>
              <a:ext uri="{FF2B5EF4-FFF2-40B4-BE49-F238E27FC236}">
                <a16:creationId xmlns:a16="http://schemas.microsoft.com/office/drawing/2014/main" xmlns="" id="{D781CFDB-BE08-4AB4-A819-D55BF97B25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418506"/>
            <a:ext cx="540000" cy="442800"/>
          </a:xfrm>
          <a:prstGeom prst="rect">
            <a:avLst/>
          </a:prstGeom>
        </p:spPr>
      </p:pic>
      <p:pic>
        <p:nvPicPr>
          <p:cNvPr id="53" name="图片 52">
            <a:extLst>
              <a:ext uri="{FF2B5EF4-FFF2-40B4-BE49-F238E27FC236}">
                <a16:creationId xmlns:a16="http://schemas.microsoft.com/office/drawing/2014/main" xmlns=""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943424"/>
            <a:ext cx="540000" cy="442800"/>
          </a:xfrm>
          <a:prstGeom prst="rect">
            <a:avLst/>
          </a:prstGeom>
        </p:spPr>
      </p:pic>
      <p:pic>
        <p:nvPicPr>
          <p:cNvPr id="54" name="图片 53">
            <a:extLst>
              <a:ext uri="{FF2B5EF4-FFF2-40B4-BE49-F238E27FC236}">
                <a16:creationId xmlns:a16="http://schemas.microsoft.com/office/drawing/2014/main" xmlns=""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418506"/>
            <a:ext cx="540000" cy="442800"/>
          </a:xfrm>
          <a:prstGeom prst="rect">
            <a:avLst/>
          </a:prstGeom>
        </p:spPr>
      </p:pic>
      <p:pic>
        <p:nvPicPr>
          <p:cNvPr id="55" name="图片 54">
            <a:extLst>
              <a:ext uri="{FF2B5EF4-FFF2-40B4-BE49-F238E27FC236}">
                <a16:creationId xmlns:a16="http://schemas.microsoft.com/office/drawing/2014/main" xmlns=""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680965"/>
            <a:ext cx="540000" cy="442800"/>
          </a:xfrm>
          <a:prstGeom prst="rect">
            <a:avLst/>
          </a:prstGeom>
        </p:spPr>
      </p:pic>
      <p:cxnSp>
        <p:nvCxnSpPr>
          <p:cNvPr id="56" name="直接连接符 55">
            <a:extLst>
              <a:ext uri="{FF2B5EF4-FFF2-40B4-BE49-F238E27FC236}">
                <a16:creationId xmlns:a16="http://schemas.microsoft.com/office/drawing/2014/main" xmlns="" id="{5702DDD8-1120-44F6-B273-E48140CF5B7A}"/>
              </a:ext>
            </a:extLst>
          </p:cNvPr>
          <p:cNvCxnSpPr>
            <a:cxnSpLocks/>
            <a:stCxn id="49" idx="2"/>
            <a:endCxn id="50" idx="0"/>
          </p:cNvCxnSpPr>
          <p:nvPr/>
        </p:nvCxnSpPr>
        <p:spPr bwMode="gray">
          <a:xfrm>
            <a:off x="4365844" y="438622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4D6902E8-B29F-40F3-AFCC-7DDA787B354C}"/>
              </a:ext>
            </a:extLst>
          </p:cNvPr>
          <p:cNvCxnSpPr>
            <a:cxnSpLocks/>
          </p:cNvCxnSpPr>
          <p:nvPr/>
        </p:nvCxnSpPr>
        <p:spPr bwMode="gray">
          <a:xfrm>
            <a:off x="6310391" y="438622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7208995E-1AE5-4EDD-A59A-BB336CDC1E80}"/>
              </a:ext>
            </a:extLst>
          </p:cNvPr>
          <p:cNvCxnSpPr>
            <a:cxnSpLocks/>
          </p:cNvCxnSpPr>
          <p:nvPr/>
        </p:nvCxnSpPr>
        <p:spPr bwMode="gray">
          <a:xfrm>
            <a:off x="8254938" y="438622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110C72BF-6024-48F4-8E6F-1DC991EC3B68}"/>
              </a:ext>
            </a:extLst>
          </p:cNvPr>
          <p:cNvSpPr txBox="1"/>
          <p:nvPr/>
        </p:nvSpPr>
        <p:spPr bwMode="gray">
          <a:xfrm>
            <a:off x="2518032" y="5123765"/>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a16="http://schemas.microsoft.com/office/drawing/2014/main" xmlns="" id="{6D54F6B4-8AA1-4CA4-9AB2-62691BBF4BA7}"/>
              </a:ext>
            </a:extLst>
          </p:cNvPr>
          <p:cNvSpPr txBox="1"/>
          <p:nvPr/>
        </p:nvSpPr>
        <p:spPr bwMode="gray">
          <a:xfrm>
            <a:off x="4424470" y="439052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a16="http://schemas.microsoft.com/office/drawing/2014/main" xmlns="" id="{2DE0FCAC-080C-4BBD-9847-40334ABD9252}"/>
              </a:ext>
            </a:extLst>
          </p:cNvPr>
          <p:cNvSpPr txBox="1"/>
          <p:nvPr/>
        </p:nvSpPr>
        <p:spPr bwMode="gray">
          <a:xfrm>
            <a:off x="4150679" y="5867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2" name="文本框 61">
            <a:extLst>
              <a:ext uri="{FF2B5EF4-FFF2-40B4-BE49-F238E27FC236}">
                <a16:creationId xmlns:a16="http://schemas.microsoft.com/office/drawing/2014/main" xmlns="" id="{D12518D2-49AF-4CD1-987D-9326078BDAD3}"/>
              </a:ext>
            </a:extLst>
          </p:cNvPr>
          <p:cNvSpPr txBox="1"/>
          <p:nvPr/>
        </p:nvSpPr>
        <p:spPr bwMode="gray">
          <a:xfrm>
            <a:off x="6080485" y="5867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3" name="文本框 62">
            <a:extLst>
              <a:ext uri="{FF2B5EF4-FFF2-40B4-BE49-F238E27FC236}">
                <a16:creationId xmlns:a16="http://schemas.microsoft.com/office/drawing/2014/main" xmlns="" id="{DEDBB1E6-3DFC-4AC1-B1B6-793C865C8F30}"/>
              </a:ext>
            </a:extLst>
          </p:cNvPr>
          <p:cNvSpPr txBox="1"/>
          <p:nvPr/>
        </p:nvSpPr>
        <p:spPr bwMode="gray">
          <a:xfrm>
            <a:off x="6355250" y="4369057"/>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a16="http://schemas.microsoft.com/office/drawing/2014/main" xmlns="" id="{538BF182-E426-4765-BB95-E50464F6BECD}"/>
              </a:ext>
            </a:extLst>
          </p:cNvPr>
          <p:cNvSpPr txBox="1"/>
          <p:nvPr/>
        </p:nvSpPr>
        <p:spPr bwMode="gray">
          <a:xfrm>
            <a:off x="8230138" y="4369057"/>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5" name="文本框 64">
            <a:extLst>
              <a:ext uri="{FF2B5EF4-FFF2-40B4-BE49-F238E27FC236}">
                <a16:creationId xmlns:a16="http://schemas.microsoft.com/office/drawing/2014/main" xmlns="" id="{6CAD60F3-3CD5-4109-A5C0-A4386D617A17}"/>
              </a:ext>
            </a:extLst>
          </p:cNvPr>
          <p:cNvSpPr txBox="1"/>
          <p:nvPr/>
        </p:nvSpPr>
        <p:spPr bwMode="gray">
          <a:xfrm>
            <a:off x="2401095" y="429345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6" name="文本框 65">
            <a:extLst>
              <a:ext uri="{FF2B5EF4-FFF2-40B4-BE49-F238E27FC236}">
                <a16:creationId xmlns:a16="http://schemas.microsoft.com/office/drawing/2014/main" xmlns="" id="{18FE0901-8277-43B2-8649-C271ECEA0B96}"/>
              </a:ext>
            </a:extLst>
          </p:cNvPr>
          <p:cNvSpPr txBox="1"/>
          <p:nvPr/>
        </p:nvSpPr>
        <p:spPr bwMode="gray">
          <a:xfrm>
            <a:off x="3966505" y="358096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67" name="文本框 66">
            <a:extLst>
              <a:ext uri="{FF2B5EF4-FFF2-40B4-BE49-F238E27FC236}">
                <a16:creationId xmlns:a16="http://schemas.microsoft.com/office/drawing/2014/main" xmlns="" id="{96676F30-061D-4A59-BF19-D8EA505CF62E}"/>
              </a:ext>
            </a:extLst>
          </p:cNvPr>
          <p:cNvSpPr txBox="1"/>
          <p:nvPr/>
        </p:nvSpPr>
        <p:spPr bwMode="gray">
          <a:xfrm>
            <a:off x="5889813" y="358096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a16="http://schemas.microsoft.com/office/drawing/2014/main" xmlns="" id="{4EAFAB8F-760F-4B8E-B0CF-AFB6B87E5D22}"/>
              </a:ext>
            </a:extLst>
          </p:cNvPr>
          <p:cNvSpPr txBox="1"/>
          <p:nvPr/>
        </p:nvSpPr>
        <p:spPr bwMode="gray">
          <a:xfrm>
            <a:off x="7895982" y="358096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a16="http://schemas.microsoft.com/office/drawing/2014/main" xmlns="" id="{8D9BBC72-19CA-4EC0-8EFA-18A568949907}"/>
              </a:ext>
            </a:extLst>
          </p:cNvPr>
          <p:cNvSpPr txBox="1"/>
          <p:nvPr/>
        </p:nvSpPr>
        <p:spPr bwMode="gray">
          <a:xfrm>
            <a:off x="3966505" y="503745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0" name="文本框 69">
            <a:extLst>
              <a:ext uri="{FF2B5EF4-FFF2-40B4-BE49-F238E27FC236}">
                <a16:creationId xmlns:a16="http://schemas.microsoft.com/office/drawing/2014/main" xmlns="" id="{BFEB8B4B-77C2-4ABE-9DB9-6494D4FD9E5D}"/>
              </a:ext>
            </a:extLst>
          </p:cNvPr>
          <p:cNvSpPr txBox="1"/>
          <p:nvPr/>
        </p:nvSpPr>
        <p:spPr bwMode="gray">
          <a:xfrm>
            <a:off x="5889813" y="503745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72" name="文本框 71">
            <a:extLst>
              <a:ext uri="{FF2B5EF4-FFF2-40B4-BE49-F238E27FC236}">
                <a16:creationId xmlns:a16="http://schemas.microsoft.com/office/drawing/2014/main" xmlns="" id="{83684C35-4E76-4687-B014-B77C9C795CD5}"/>
              </a:ext>
            </a:extLst>
          </p:cNvPr>
          <p:cNvSpPr txBox="1"/>
          <p:nvPr/>
        </p:nvSpPr>
        <p:spPr bwMode="gray">
          <a:xfrm>
            <a:off x="8080156" y="58678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3" name="文本框 72">
            <a:extLst>
              <a:ext uri="{FF2B5EF4-FFF2-40B4-BE49-F238E27FC236}">
                <a16:creationId xmlns:a16="http://schemas.microsoft.com/office/drawing/2014/main" xmlns="" id="{FBE58A0F-24CE-48F9-9255-EBAF8A28C713}"/>
              </a:ext>
            </a:extLst>
          </p:cNvPr>
          <p:cNvSpPr txBox="1"/>
          <p:nvPr/>
        </p:nvSpPr>
        <p:spPr bwMode="gray">
          <a:xfrm>
            <a:off x="7895982" y="503745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grpSp>
        <p:nvGrpSpPr>
          <p:cNvPr id="76" name="组合 75">
            <a:extLst>
              <a:ext uri="{FF2B5EF4-FFF2-40B4-BE49-F238E27FC236}">
                <a16:creationId xmlns:a16="http://schemas.microsoft.com/office/drawing/2014/main" xmlns="" id="{6153478F-1127-4585-AFC8-AE2C06BCCDD5}"/>
              </a:ext>
            </a:extLst>
          </p:cNvPr>
          <p:cNvGrpSpPr/>
          <p:nvPr/>
        </p:nvGrpSpPr>
        <p:grpSpPr bwMode="gray">
          <a:xfrm>
            <a:off x="6187006" y="4146214"/>
            <a:ext cx="288000" cy="288000"/>
            <a:chOff x="856677" y="2615810"/>
            <a:chExt cx="288000" cy="288000"/>
          </a:xfrm>
        </p:grpSpPr>
        <p:sp>
          <p:nvSpPr>
            <p:cNvPr id="77" name="椭圆 76">
              <a:extLst>
                <a:ext uri="{FF2B5EF4-FFF2-40B4-BE49-F238E27FC236}">
                  <a16:creationId xmlns:a16="http://schemas.microsoft.com/office/drawing/2014/main" xmlns="" id="{BB8B6946-78B2-4BEA-88ED-7AB8558E74C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a:extLst>
                <a:ext uri="{FF2B5EF4-FFF2-40B4-BE49-F238E27FC236}">
                  <a16:creationId xmlns:a16="http://schemas.microsoft.com/office/drawing/2014/main" xmlns="" id="{14C68602-513D-4067-8708-229B3B7B5DC4}"/>
                </a:ext>
              </a:extLst>
            </p:cNvPr>
            <p:cNvGrpSpPr/>
            <p:nvPr/>
          </p:nvGrpSpPr>
          <p:grpSpPr bwMode="gray">
            <a:xfrm>
              <a:off x="923444" y="2692175"/>
              <a:ext cx="144003" cy="144001"/>
              <a:chOff x="898850" y="2657984"/>
              <a:chExt cx="203651" cy="203650"/>
            </a:xfrm>
          </p:grpSpPr>
          <p:cxnSp>
            <p:nvCxnSpPr>
              <p:cNvPr id="79" name="直接连接符 78">
                <a:extLst>
                  <a:ext uri="{FF2B5EF4-FFF2-40B4-BE49-F238E27FC236}">
                    <a16:creationId xmlns:a16="http://schemas.microsoft.com/office/drawing/2014/main" xmlns="" id="{7C929367-7477-4CCD-BB77-CEF7E63B85E4}"/>
                  </a:ext>
                </a:extLst>
              </p:cNvPr>
              <p:cNvCxnSpPr>
                <a:stCxn id="77" idx="3"/>
                <a:endCxn id="7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0" name="直接连接符 79">
                <a:extLst>
                  <a:ext uri="{FF2B5EF4-FFF2-40B4-BE49-F238E27FC236}">
                    <a16:creationId xmlns:a16="http://schemas.microsoft.com/office/drawing/2014/main" xmlns="" id="{E8B8F168-93CF-430B-8C53-64F2CD3DD720}"/>
                  </a:ext>
                </a:extLst>
              </p:cNvPr>
              <p:cNvCxnSpPr>
                <a:stCxn id="77" idx="1"/>
                <a:endCxn id="7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4" name="任意多边形: 形状 83">
            <a:extLst>
              <a:ext uri="{FF2B5EF4-FFF2-40B4-BE49-F238E27FC236}">
                <a16:creationId xmlns:a16="http://schemas.microsoft.com/office/drawing/2014/main" xmlns="" id="{E6CF8633-431B-4E74-833E-625CEBA3F326}"/>
              </a:ext>
            </a:extLst>
          </p:cNvPr>
          <p:cNvSpPr/>
          <p:nvPr/>
        </p:nvSpPr>
        <p:spPr bwMode="gray">
          <a:xfrm>
            <a:off x="2974555" y="4045628"/>
            <a:ext cx="5280383" cy="89131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对话气泡: 圆角矩形 85">
            <a:extLst>
              <a:ext uri="{FF2B5EF4-FFF2-40B4-BE49-F238E27FC236}">
                <a16:creationId xmlns:a16="http://schemas.microsoft.com/office/drawing/2014/main" xmlns="" id="{26F9A874-99AA-4F7E-9227-2642C8844D94}"/>
              </a:ext>
            </a:extLst>
          </p:cNvPr>
          <p:cNvSpPr/>
          <p:nvPr/>
        </p:nvSpPr>
        <p:spPr bwMode="gray">
          <a:xfrm>
            <a:off x="3966506" y="3157113"/>
            <a:ext cx="931260" cy="380351"/>
          </a:xfrm>
          <a:prstGeom prst="wedgeRoundRectCallou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91" name="任意多边形: 形状 90">
            <a:extLst>
              <a:ext uri="{FF2B5EF4-FFF2-40B4-BE49-F238E27FC236}">
                <a16:creationId xmlns:a16="http://schemas.microsoft.com/office/drawing/2014/main" xmlns="" id="{E50F8EB8-E653-41F5-A843-8422FCDD4DFE}"/>
              </a:ext>
            </a:extLst>
          </p:cNvPr>
          <p:cNvSpPr/>
          <p:nvPr/>
        </p:nvSpPr>
        <p:spPr bwMode="gray">
          <a:xfrm>
            <a:off x="2974555" y="4329573"/>
            <a:ext cx="5194816" cy="1171944"/>
          </a:xfrm>
          <a:custGeom>
            <a:avLst/>
            <a:gdLst>
              <a:gd name="connsiteX0" fmla="*/ 0 w 5367725"/>
              <a:gd name="connsiteY0" fmla="*/ 601663 h 1171944"/>
              <a:gd name="connsiteX1" fmla="*/ 1187532 w 5367725"/>
              <a:gd name="connsiteY1" fmla="*/ 7897 h 1171944"/>
              <a:gd name="connsiteX2" fmla="*/ 1650670 w 5367725"/>
              <a:gd name="connsiteY2" fmla="*/ 981674 h 1171944"/>
              <a:gd name="connsiteX3" fmla="*/ 4750130 w 5367725"/>
              <a:gd name="connsiteY3" fmla="*/ 1100427 h 1171944"/>
              <a:gd name="connsiteX4" fmla="*/ 5367647 w 5367725"/>
              <a:gd name="connsiteY4" fmla="*/ 150401 h 1171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725" h="1171944">
                <a:moveTo>
                  <a:pt x="0" y="601663"/>
                </a:moveTo>
                <a:cubicBezTo>
                  <a:pt x="456210" y="273112"/>
                  <a:pt x="912420" y="-55438"/>
                  <a:pt x="1187532" y="7897"/>
                </a:cubicBezTo>
                <a:cubicBezTo>
                  <a:pt x="1462644" y="71232"/>
                  <a:pt x="1056904" y="799586"/>
                  <a:pt x="1650670" y="981674"/>
                </a:cubicBezTo>
                <a:cubicBezTo>
                  <a:pt x="2244436" y="1163762"/>
                  <a:pt x="4130634" y="1238973"/>
                  <a:pt x="4750130" y="1100427"/>
                </a:cubicBezTo>
                <a:cubicBezTo>
                  <a:pt x="5369626" y="961881"/>
                  <a:pt x="5368636" y="556141"/>
                  <a:pt x="5367647" y="150401"/>
                </a:cubicBezTo>
              </a:path>
            </a:pathLst>
          </a:custGeom>
          <a:noFill/>
          <a:ln w="38100">
            <a:solidFill>
              <a:schemeClr val="accent6">
                <a:lumMod val="75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B6637C86-90BF-4394-A9FE-1E68AD97BE7F}"/>
              </a:ext>
            </a:extLst>
          </p:cNvPr>
          <p:cNvSpPr txBox="1"/>
          <p:nvPr/>
        </p:nvSpPr>
        <p:spPr bwMode="gray">
          <a:xfrm>
            <a:off x="6843816" y="5439233"/>
            <a:ext cx="803425" cy="338554"/>
          </a:xfrm>
          <a:prstGeom prst="rect">
            <a:avLst/>
          </a:prstGeom>
          <a:solidFill>
            <a:srgbClr val="92D05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16057</a:t>
            </a:r>
          </a:p>
        </p:txBody>
      </p:sp>
      <p:sp>
        <p:nvSpPr>
          <p:cNvPr id="41" name="燕尾形 40">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2" name="五边形 41">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4" name="燕尾形 43">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1"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4" name="燕尾形 73">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75" name="燕尾形 74">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77930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a:extLst>
              <a:ext uri="{FF2B5EF4-FFF2-40B4-BE49-F238E27FC236}">
                <a16:creationId xmlns:a16="http://schemas.microsoft.com/office/drawing/2014/main" xmlns="" id="{0FB38AC5-3DD1-42BF-B6C6-E2ADA2DC5B8B}"/>
              </a:ext>
            </a:extLst>
          </p:cNvPr>
          <p:cNvSpPr/>
          <p:nvPr/>
        </p:nvSpPr>
        <p:spPr bwMode="gray">
          <a:xfrm>
            <a:off x="2576927" y="3117102"/>
            <a:ext cx="6938187" cy="3009292"/>
          </a:xfrm>
          <a:prstGeom prst="roundRect">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98CC0011-97DD-493A-9061-7A9CBB3256D5}"/>
              </a:ext>
            </a:extLst>
          </p:cNvPr>
          <p:cNvSpPr>
            <a:spLocks noGrp="1"/>
          </p:cNvSpPr>
          <p:nvPr>
            <p:ph type="title"/>
          </p:nvPr>
        </p:nvSpPr>
        <p:spPr bwMode="gray"/>
        <p:txBody>
          <a:bodyPr/>
          <a:lstStyle/>
          <a:p>
            <a:r>
              <a:rPr lang="en-US" smtClean="0"/>
              <a:t>SR Local Microloop Avoidance in a Traffic Switchover Scenario</a:t>
            </a:r>
            <a:endParaRPr lang="en-US" dirty="0"/>
          </a:p>
        </p:txBody>
      </p:sp>
      <p:sp>
        <p:nvSpPr>
          <p:cNvPr id="4" name="文本占位符 3">
            <a:extLst>
              <a:ext uri="{FF2B5EF4-FFF2-40B4-BE49-F238E27FC236}">
                <a16:creationId xmlns:a16="http://schemas.microsoft.com/office/drawing/2014/main" xmlns="" id="{764F0B98-0A84-4EBA-B88E-F5C678C3E59D}"/>
              </a:ext>
            </a:extLst>
          </p:cNvPr>
          <p:cNvSpPr>
            <a:spLocks noGrp="1"/>
          </p:cNvSpPr>
          <p:nvPr>
            <p:ph type="body" sz="quarter" idx="10"/>
          </p:nvPr>
        </p:nvSpPr>
        <p:spPr bwMode="gray">
          <a:xfrm>
            <a:off x="455613" y="1484312"/>
            <a:ext cx="11293476" cy="1383405"/>
          </a:xfrm>
        </p:spPr>
        <p:txBody>
          <a:bodyPr/>
          <a:lstStyle/>
          <a:p>
            <a:pPr>
              <a:lnSpc>
                <a:spcPct val="100000"/>
              </a:lnSpc>
            </a:pPr>
            <a:r>
              <a:rPr lang="en-US" sz="1600" dirty="0" smtClean="0">
                <a:sym typeface="Huawei Sans" panose="020C0503030203020204" pitchFamily="34" charset="0"/>
              </a:rPr>
              <a:t>Devices converge at different time points, leading to a </a:t>
            </a:r>
            <a:r>
              <a:rPr lang="en-US" sz="1600" dirty="0" err="1" smtClean="0">
                <a:sym typeface="Huawei Sans" panose="020C0503030203020204" pitchFamily="34" charset="0"/>
              </a:rPr>
              <a:t>microloop</a:t>
            </a:r>
            <a:r>
              <a:rPr lang="en-US" sz="1600" dirty="0" smtClean="0">
                <a:sym typeface="Huawei Sans" panose="020C0503030203020204" pitchFamily="34" charset="0"/>
              </a:rPr>
              <a:t>. For example, the route of P1 does not carry a repair list after convergence. In this case, the next hop of the route to 16006 is P3. If P3 has not converged, the next hop pointing to 16006 is still P1, causing a local </a:t>
            </a:r>
            <a:r>
              <a:rPr lang="en-US" sz="1600" dirty="0" err="1" smtClean="0">
                <a:sym typeface="Huawei Sans" panose="020C0503030203020204" pitchFamily="34" charset="0"/>
              </a:rPr>
              <a:t>microloop</a:t>
            </a:r>
            <a:r>
              <a:rPr lang="en-US" sz="1600" dirty="0" smtClean="0">
                <a:sym typeface="Huawei Sans" panose="020C0503030203020204" pitchFamily="34" charset="0"/>
              </a:rPr>
              <a:t> in a traffic switchover scenario.</a:t>
            </a:r>
          </a:p>
          <a:p>
            <a:pPr>
              <a:lnSpc>
                <a:spcPct val="100000"/>
              </a:lnSpc>
            </a:pPr>
            <a:r>
              <a:rPr lang="en-US" sz="1600" dirty="0" smtClean="0">
                <a:sym typeface="Huawei Sans" panose="020C0503030203020204" pitchFamily="34" charset="0"/>
              </a:rPr>
              <a:t>After </a:t>
            </a:r>
            <a:r>
              <a:rPr lang="en-US" sz="1600" dirty="0" err="1" smtClean="0">
                <a:sym typeface="Huawei Sans" panose="020C0503030203020204" pitchFamily="34" charset="0"/>
              </a:rPr>
              <a:t>microloop</a:t>
            </a:r>
            <a:r>
              <a:rPr lang="en-US" sz="1600" dirty="0" smtClean="0">
                <a:sym typeface="Huawei Sans" panose="020C0503030203020204" pitchFamily="34" charset="0"/>
              </a:rPr>
              <a:t> avoidance is enabled, P1 starts the T1 timer during which the packet is still forwarded according to the TI-LFA policy &lt;16005, 16057&gt; and waits for other nodes to converge.</a:t>
            </a:r>
            <a:endParaRPr lang="en-US" altLang="zh-CN" sz="1600" dirty="0">
              <a:sym typeface="Huawei Sans" panose="020C0503030203020204" pitchFamily="34" charset="0"/>
            </a:endParaRPr>
          </a:p>
        </p:txBody>
      </p:sp>
      <p:cxnSp>
        <p:nvCxnSpPr>
          <p:cNvPr id="45" name="直接连接符 44">
            <a:extLst>
              <a:ext uri="{FF2B5EF4-FFF2-40B4-BE49-F238E27FC236}">
                <a16:creationId xmlns:a16="http://schemas.microsoft.com/office/drawing/2014/main" xmlns="" id="{D2B64BD5-67F4-4D0D-89C5-D73D526CCD32}"/>
              </a:ext>
            </a:extLst>
          </p:cNvPr>
          <p:cNvCxnSpPr>
            <a:cxnSpLocks/>
            <a:stCxn id="49" idx="1"/>
            <a:endCxn id="53" idx="1"/>
          </p:cNvCxnSpPr>
          <p:nvPr/>
        </p:nvCxnSpPr>
        <p:spPr bwMode="gray">
          <a:xfrm>
            <a:off x="4632059" y="4084774"/>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13692391-3881-40EA-A1CA-CDAFEC530AA5}"/>
              </a:ext>
            </a:extLst>
          </p:cNvPr>
          <p:cNvCxnSpPr>
            <a:cxnSpLocks/>
            <a:stCxn id="50" idx="1"/>
            <a:endCxn id="54" idx="1"/>
          </p:cNvCxnSpPr>
          <p:nvPr/>
        </p:nvCxnSpPr>
        <p:spPr bwMode="gray">
          <a:xfrm>
            <a:off x="4632059" y="5559856"/>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9C8833-7D90-456C-8BBD-FBBF9EED165E}"/>
              </a:ext>
            </a:extLst>
          </p:cNvPr>
          <p:cNvCxnSpPr>
            <a:cxnSpLocks/>
            <a:endCxn id="50" idx="1"/>
          </p:cNvCxnSpPr>
          <p:nvPr/>
        </p:nvCxnSpPr>
        <p:spPr bwMode="gray">
          <a:xfrm>
            <a:off x="3289533" y="4822315"/>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5E3F12AC-DAB7-4D44-9A7F-18C1F05AA342}"/>
              </a:ext>
            </a:extLst>
          </p:cNvPr>
          <p:cNvCxnSpPr>
            <a:cxnSpLocks/>
            <a:endCxn id="49" idx="1"/>
          </p:cNvCxnSpPr>
          <p:nvPr/>
        </p:nvCxnSpPr>
        <p:spPr bwMode="gray">
          <a:xfrm flipV="1">
            <a:off x="3289533" y="408477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a16="http://schemas.microsoft.com/office/drawing/2014/main" xmlns=""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32059" y="3863374"/>
            <a:ext cx="540000" cy="442800"/>
          </a:xfrm>
          <a:prstGeom prst="rect">
            <a:avLst/>
          </a:prstGeom>
        </p:spPr>
      </p:pic>
      <p:pic>
        <p:nvPicPr>
          <p:cNvPr id="50" name="图片 49">
            <a:extLst>
              <a:ext uri="{FF2B5EF4-FFF2-40B4-BE49-F238E27FC236}">
                <a16:creationId xmlns:a16="http://schemas.microsoft.com/office/drawing/2014/main" xmlns=""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32059" y="5338456"/>
            <a:ext cx="540000" cy="442800"/>
          </a:xfrm>
          <a:prstGeom prst="rect">
            <a:avLst/>
          </a:prstGeom>
        </p:spPr>
      </p:pic>
      <p:pic>
        <p:nvPicPr>
          <p:cNvPr id="51" name="图片 50">
            <a:extLst>
              <a:ext uri="{FF2B5EF4-FFF2-40B4-BE49-F238E27FC236}">
                <a16:creationId xmlns:a16="http://schemas.microsoft.com/office/drawing/2014/main" xmlns=""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76606" y="3863374"/>
            <a:ext cx="540000" cy="442800"/>
          </a:xfrm>
          <a:prstGeom prst="rect">
            <a:avLst/>
          </a:prstGeom>
        </p:spPr>
      </p:pic>
      <p:pic>
        <p:nvPicPr>
          <p:cNvPr id="52" name="图片 51">
            <a:extLst>
              <a:ext uri="{FF2B5EF4-FFF2-40B4-BE49-F238E27FC236}">
                <a16:creationId xmlns:a16="http://schemas.microsoft.com/office/drawing/2014/main" xmlns="" id="{D781CFDB-BE08-4AB4-A819-D55BF97B25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76606" y="5338456"/>
            <a:ext cx="540000" cy="442800"/>
          </a:xfrm>
          <a:prstGeom prst="rect">
            <a:avLst/>
          </a:prstGeom>
        </p:spPr>
      </p:pic>
      <p:pic>
        <p:nvPicPr>
          <p:cNvPr id="53" name="图片 52">
            <a:extLst>
              <a:ext uri="{FF2B5EF4-FFF2-40B4-BE49-F238E27FC236}">
                <a16:creationId xmlns:a16="http://schemas.microsoft.com/office/drawing/2014/main" xmlns=""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21153" y="3863374"/>
            <a:ext cx="540000" cy="442800"/>
          </a:xfrm>
          <a:prstGeom prst="rect">
            <a:avLst/>
          </a:prstGeom>
        </p:spPr>
      </p:pic>
      <p:pic>
        <p:nvPicPr>
          <p:cNvPr id="54" name="图片 53">
            <a:extLst>
              <a:ext uri="{FF2B5EF4-FFF2-40B4-BE49-F238E27FC236}">
                <a16:creationId xmlns:a16="http://schemas.microsoft.com/office/drawing/2014/main" xmlns=""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21153" y="5338456"/>
            <a:ext cx="540000" cy="442800"/>
          </a:xfrm>
          <a:prstGeom prst="rect">
            <a:avLst/>
          </a:prstGeom>
        </p:spPr>
      </p:pic>
      <p:pic>
        <p:nvPicPr>
          <p:cNvPr id="55" name="图片 54">
            <a:extLst>
              <a:ext uri="{FF2B5EF4-FFF2-40B4-BE49-F238E27FC236}">
                <a16:creationId xmlns:a16="http://schemas.microsoft.com/office/drawing/2014/main" xmlns=""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38761" y="4600915"/>
            <a:ext cx="540000" cy="442800"/>
          </a:xfrm>
          <a:prstGeom prst="rect">
            <a:avLst/>
          </a:prstGeom>
        </p:spPr>
      </p:pic>
      <p:cxnSp>
        <p:nvCxnSpPr>
          <p:cNvPr id="56" name="直接连接符 55">
            <a:extLst>
              <a:ext uri="{FF2B5EF4-FFF2-40B4-BE49-F238E27FC236}">
                <a16:creationId xmlns:a16="http://schemas.microsoft.com/office/drawing/2014/main" xmlns="" id="{5702DDD8-1120-44F6-B273-E48140CF5B7A}"/>
              </a:ext>
            </a:extLst>
          </p:cNvPr>
          <p:cNvCxnSpPr>
            <a:cxnSpLocks/>
            <a:stCxn id="49" idx="2"/>
            <a:endCxn id="50" idx="0"/>
          </p:cNvCxnSpPr>
          <p:nvPr/>
        </p:nvCxnSpPr>
        <p:spPr bwMode="gray">
          <a:xfrm>
            <a:off x="4902059" y="430617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4D6902E8-B29F-40F3-AFCC-7DDA787B354C}"/>
              </a:ext>
            </a:extLst>
          </p:cNvPr>
          <p:cNvCxnSpPr>
            <a:cxnSpLocks/>
          </p:cNvCxnSpPr>
          <p:nvPr/>
        </p:nvCxnSpPr>
        <p:spPr bwMode="gray">
          <a:xfrm>
            <a:off x="6846606" y="430617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7208995E-1AE5-4EDD-A59A-BB336CDC1E80}"/>
              </a:ext>
            </a:extLst>
          </p:cNvPr>
          <p:cNvCxnSpPr>
            <a:cxnSpLocks/>
          </p:cNvCxnSpPr>
          <p:nvPr/>
        </p:nvCxnSpPr>
        <p:spPr bwMode="gray">
          <a:xfrm>
            <a:off x="8791153" y="4306174"/>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110C72BF-6024-48F4-8E6F-1DC991EC3B68}"/>
              </a:ext>
            </a:extLst>
          </p:cNvPr>
          <p:cNvSpPr txBox="1"/>
          <p:nvPr/>
        </p:nvSpPr>
        <p:spPr bwMode="gray">
          <a:xfrm>
            <a:off x="3054247" y="5043715"/>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a16="http://schemas.microsoft.com/office/drawing/2014/main" xmlns="" id="{6D54F6B4-8AA1-4CA4-9AB2-62691BBF4BA7}"/>
              </a:ext>
            </a:extLst>
          </p:cNvPr>
          <p:cNvSpPr txBox="1"/>
          <p:nvPr/>
        </p:nvSpPr>
        <p:spPr bwMode="gray">
          <a:xfrm>
            <a:off x="4960685" y="431047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a16="http://schemas.microsoft.com/office/drawing/2014/main" xmlns="" id="{2DE0FCAC-080C-4BBD-9847-40334ABD9252}"/>
              </a:ext>
            </a:extLst>
          </p:cNvPr>
          <p:cNvSpPr txBox="1"/>
          <p:nvPr/>
        </p:nvSpPr>
        <p:spPr bwMode="gray">
          <a:xfrm>
            <a:off x="4686894" y="57878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2" name="文本框 61">
            <a:extLst>
              <a:ext uri="{FF2B5EF4-FFF2-40B4-BE49-F238E27FC236}">
                <a16:creationId xmlns:a16="http://schemas.microsoft.com/office/drawing/2014/main" xmlns="" id="{D12518D2-49AF-4CD1-987D-9326078BDAD3}"/>
              </a:ext>
            </a:extLst>
          </p:cNvPr>
          <p:cNvSpPr txBox="1"/>
          <p:nvPr/>
        </p:nvSpPr>
        <p:spPr bwMode="gray">
          <a:xfrm>
            <a:off x="6616700" y="57878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3" name="文本框 62">
            <a:extLst>
              <a:ext uri="{FF2B5EF4-FFF2-40B4-BE49-F238E27FC236}">
                <a16:creationId xmlns:a16="http://schemas.microsoft.com/office/drawing/2014/main" xmlns="" id="{DEDBB1E6-3DFC-4AC1-B1B6-793C865C8F30}"/>
              </a:ext>
            </a:extLst>
          </p:cNvPr>
          <p:cNvSpPr txBox="1"/>
          <p:nvPr/>
        </p:nvSpPr>
        <p:spPr bwMode="gray">
          <a:xfrm>
            <a:off x="6891465" y="4289007"/>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a16="http://schemas.microsoft.com/office/drawing/2014/main" xmlns="" id="{538BF182-E426-4765-BB95-E50464F6BECD}"/>
              </a:ext>
            </a:extLst>
          </p:cNvPr>
          <p:cNvSpPr txBox="1"/>
          <p:nvPr/>
        </p:nvSpPr>
        <p:spPr bwMode="gray">
          <a:xfrm>
            <a:off x="8766353" y="4289007"/>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5" name="文本框 64">
            <a:extLst>
              <a:ext uri="{FF2B5EF4-FFF2-40B4-BE49-F238E27FC236}">
                <a16:creationId xmlns:a16="http://schemas.microsoft.com/office/drawing/2014/main" xmlns="" id="{6CAD60F3-3CD5-4109-A5C0-A4386D617A17}"/>
              </a:ext>
            </a:extLst>
          </p:cNvPr>
          <p:cNvSpPr txBox="1"/>
          <p:nvPr/>
        </p:nvSpPr>
        <p:spPr bwMode="gray">
          <a:xfrm>
            <a:off x="2937310" y="4227921"/>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6" name="文本框 65">
            <a:extLst>
              <a:ext uri="{FF2B5EF4-FFF2-40B4-BE49-F238E27FC236}">
                <a16:creationId xmlns:a16="http://schemas.microsoft.com/office/drawing/2014/main" xmlns="" id="{18FE0901-8277-43B2-8649-C271ECEA0B96}"/>
              </a:ext>
            </a:extLst>
          </p:cNvPr>
          <p:cNvSpPr txBox="1"/>
          <p:nvPr/>
        </p:nvSpPr>
        <p:spPr bwMode="gray">
          <a:xfrm>
            <a:off x="4502720" y="351543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67" name="文本框 66">
            <a:extLst>
              <a:ext uri="{FF2B5EF4-FFF2-40B4-BE49-F238E27FC236}">
                <a16:creationId xmlns:a16="http://schemas.microsoft.com/office/drawing/2014/main" xmlns="" id="{96676F30-061D-4A59-BF19-D8EA505CF62E}"/>
              </a:ext>
            </a:extLst>
          </p:cNvPr>
          <p:cNvSpPr txBox="1"/>
          <p:nvPr/>
        </p:nvSpPr>
        <p:spPr bwMode="gray">
          <a:xfrm>
            <a:off x="6426028" y="351543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a16="http://schemas.microsoft.com/office/drawing/2014/main" xmlns="" id="{4EAFAB8F-760F-4B8E-B0CF-AFB6B87E5D22}"/>
              </a:ext>
            </a:extLst>
          </p:cNvPr>
          <p:cNvSpPr txBox="1"/>
          <p:nvPr/>
        </p:nvSpPr>
        <p:spPr bwMode="gray">
          <a:xfrm>
            <a:off x="8432197" y="351543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a16="http://schemas.microsoft.com/office/drawing/2014/main" xmlns="" id="{8D9BBC72-19CA-4EC0-8EFA-18A568949907}"/>
              </a:ext>
            </a:extLst>
          </p:cNvPr>
          <p:cNvSpPr txBox="1"/>
          <p:nvPr/>
        </p:nvSpPr>
        <p:spPr bwMode="gray">
          <a:xfrm>
            <a:off x="4502720" y="497191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0" name="文本框 69">
            <a:extLst>
              <a:ext uri="{FF2B5EF4-FFF2-40B4-BE49-F238E27FC236}">
                <a16:creationId xmlns:a16="http://schemas.microsoft.com/office/drawing/2014/main" xmlns="" id="{BFEB8B4B-77C2-4ABE-9DB9-6494D4FD9E5D}"/>
              </a:ext>
            </a:extLst>
          </p:cNvPr>
          <p:cNvSpPr txBox="1"/>
          <p:nvPr/>
        </p:nvSpPr>
        <p:spPr bwMode="gray">
          <a:xfrm>
            <a:off x="6426028" y="497191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72" name="文本框 71">
            <a:extLst>
              <a:ext uri="{FF2B5EF4-FFF2-40B4-BE49-F238E27FC236}">
                <a16:creationId xmlns:a16="http://schemas.microsoft.com/office/drawing/2014/main" xmlns="" id="{83684C35-4E76-4687-B014-B77C9C795CD5}"/>
              </a:ext>
            </a:extLst>
          </p:cNvPr>
          <p:cNvSpPr txBox="1"/>
          <p:nvPr/>
        </p:nvSpPr>
        <p:spPr bwMode="gray">
          <a:xfrm>
            <a:off x="8616371" y="57878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3" name="文本框 72">
            <a:extLst>
              <a:ext uri="{FF2B5EF4-FFF2-40B4-BE49-F238E27FC236}">
                <a16:creationId xmlns:a16="http://schemas.microsoft.com/office/drawing/2014/main" xmlns="" id="{FBE58A0F-24CE-48F9-9255-EBAF8A28C713}"/>
              </a:ext>
            </a:extLst>
          </p:cNvPr>
          <p:cNvSpPr txBox="1"/>
          <p:nvPr/>
        </p:nvSpPr>
        <p:spPr bwMode="gray">
          <a:xfrm>
            <a:off x="8432197" y="4971917"/>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grpSp>
        <p:nvGrpSpPr>
          <p:cNvPr id="76" name="组合 75">
            <a:extLst>
              <a:ext uri="{FF2B5EF4-FFF2-40B4-BE49-F238E27FC236}">
                <a16:creationId xmlns:a16="http://schemas.microsoft.com/office/drawing/2014/main" xmlns="" id="{6153478F-1127-4585-AFC8-AE2C06BCCDD5}"/>
              </a:ext>
            </a:extLst>
          </p:cNvPr>
          <p:cNvGrpSpPr/>
          <p:nvPr/>
        </p:nvGrpSpPr>
        <p:grpSpPr bwMode="gray">
          <a:xfrm>
            <a:off x="6723221" y="4066164"/>
            <a:ext cx="288000" cy="288000"/>
            <a:chOff x="856677" y="2615810"/>
            <a:chExt cx="288000" cy="288000"/>
          </a:xfrm>
        </p:grpSpPr>
        <p:sp>
          <p:nvSpPr>
            <p:cNvPr id="77" name="椭圆 76">
              <a:extLst>
                <a:ext uri="{FF2B5EF4-FFF2-40B4-BE49-F238E27FC236}">
                  <a16:creationId xmlns:a16="http://schemas.microsoft.com/office/drawing/2014/main" xmlns="" id="{BB8B6946-78B2-4BEA-88ED-7AB8558E74C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a:extLst>
                <a:ext uri="{FF2B5EF4-FFF2-40B4-BE49-F238E27FC236}">
                  <a16:creationId xmlns:a16="http://schemas.microsoft.com/office/drawing/2014/main" xmlns="" id="{14C68602-513D-4067-8708-229B3B7B5DC4}"/>
                </a:ext>
              </a:extLst>
            </p:cNvPr>
            <p:cNvGrpSpPr/>
            <p:nvPr/>
          </p:nvGrpSpPr>
          <p:grpSpPr bwMode="gray">
            <a:xfrm>
              <a:off x="923444" y="2692175"/>
              <a:ext cx="144003" cy="144001"/>
              <a:chOff x="898850" y="2657984"/>
              <a:chExt cx="203651" cy="203650"/>
            </a:xfrm>
          </p:grpSpPr>
          <p:cxnSp>
            <p:nvCxnSpPr>
              <p:cNvPr id="79" name="直接连接符 78">
                <a:extLst>
                  <a:ext uri="{FF2B5EF4-FFF2-40B4-BE49-F238E27FC236}">
                    <a16:creationId xmlns:a16="http://schemas.microsoft.com/office/drawing/2014/main" xmlns="" id="{7C929367-7477-4CCD-BB77-CEF7E63B85E4}"/>
                  </a:ext>
                </a:extLst>
              </p:cNvPr>
              <p:cNvCxnSpPr>
                <a:stCxn id="77" idx="3"/>
                <a:endCxn id="7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0" name="直接连接符 79">
                <a:extLst>
                  <a:ext uri="{FF2B5EF4-FFF2-40B4-BE49-F238E27FC236}">
                    <a16:creationId xmlns:a16="http://schemas.microsoft.com/office/drawing/2014/main" xmlns="" id="{E8B8F168-93CF-430B-8C53-64F2CD3DD720}"/>
                  </a:ext>
                </a:extLst>
              </p:cNvPr>
              <p:cNvCxnSpPr>
                <a:stCxn id="77" idx="1"/>
                <a:endCxn id="7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4" name="任意多边形: 形状 83">
            <a:extLst>
              <a:ext uri="{FF2B5EF4-FFF2-40B4-BE49-F238E27FC236}">
                <a16:creationId xmlns:a16="http://schemas.microsoft.com/office/drawing/2014/main" xmlns="" id="{E6CF8633-431B-4E74-833E-625CEBA3F326}"/>
              </a:ext>
            </a:extLst>
          </p:cNvPr>
          <p:cNvSpPr/>
          <p:nvPr/>
        </p:nvSpPr>
        <p:spPr bwMode="gray">
          <a:xfrm>
            <a:off x="3492283" y="3935201"/>
            <a:ext cx="1349529" cy="725827"/>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 name="connsiteX0" fmla="*/ 0 w 5046562"/>
              <a:gd name="connsiteY0" fmla="*/ 744986 h 744986"/>
              <a:gd name="connsiteX1" fmla="*/ 787079 w 5046562"/>
              <a:gd name="connsiteY1" fmla="*/ 339872 h 744986"/>
              <a:gd name="connsiteX2" fmla="*/ 1458410 w 5046562"/>
              <a:gd name="connsiteY2" fmla="*/ 15781 h 744986"/>
              <a:gd name="connsiteX3" fmla="*/ 2164466 w 5046562"/>
              <a:gd name="connsiteY3" fmla="*/ 50505 h 744986"/>
              <a:gd name="connsiteX4" fmla="*/ 3125165 w 5046562"/>
              <a:gd name="connsiteY4" fmla="*/ 50505 h 744986"/>
              <a:gd name="connsiteX5" fmla="*/ 5046562 w 5046562"/>
              <a:gd name="connsiteY5" fmla="*/ 38930 h 744986"/>
              <a:gd name="connsiteX0" fmla="*/ 0 w 3125165"/>
              <a:gd name="connsiteY0" fmla="*/ 744986 h 744986"/>
              <a:gd name="connsiteX1" fmla="*/ 787079 w 3125165"/>
              <a:gd name="connsiteY1" fmla="*/ 339872 h 744986"/>
              <a:gd name="connsiteX2" fmla="*/ 1458410 w 3125165"/>
              <a:gd name="connsiteY2" fmla="*/ 15781 h 744986"/>
              <a:gd name="connsiteX3" fmla="*/ 2164466 w 3125165"/>
              <a:gd name="connsiteY3" fmla="*/ 50505 h 744986"/>
              <a:gd name="connsiteX4" fmla="*/ 3125165 w 3125165"/>
              <a:gd name="connsiteY4" fmla="*/ 50505 h 744986"/>
              <a:gd name="connsiteX0" fmla="*/ 0 w 2164466"/>
              <a:gd name="connsiteY0" fmla="*/ 744986 h 744986"/>
              <a:gd name="connsiteX1" fmla="*/ 787079 w 2164466"/>
              <a:gd name="connsiteY1" fmla="*/ 339872 h 744986"/>
              <a:gd name="connsiteX2" fmla="*/ 1458410 w 2164466"/>
              <a:gd name="connsiteY2" fmla="*/ 15781 h 744986"/>
              <a:gd name="connsiteX3" fmla="*/ 2164466 w 2164466"/>
              <a:gd name="connsiteY3" fmla="*/ 50505 h 744986"/>
              <a:gd name="connsiteX0" fmla="*/ 0 w 1458410"/>
              <a:gd name="connsiteY0" fmla="*/ 729205 h 729205"/>
              <a:gd name="connsiteX1" fmla="*/ 787079 w 1458410"/>
              <a:gd name="connsiteY1" fmla="*/ 324091 h 729205"/>
              <a:gd name="connsiteX2" fmla="*/ 1458410 w 1458410"/>
              <a:gd name="connsiteY2" fmla="*/ 0 h 729205"/>
              <a:gd name="connsiteX0" fmla="*/ 0 w 1458410"/>
              <a:gd name="connsiteY0" fmla="*/ 729205 h 729205"/>
              <a:gd name="connsiteX1" fmla="*/ 656373 w 1458410"/>
              <a:gd name="connsiteY1" fmla="*/ 249517 h 729205"/>
              <a:gd name="connsiteX2" fmla="*/ 1458410 w 1458410"/>
              <a:gd name="connsiteY2" fmla="*/ 0 h 729205"/>
              <a:gd name="connsiteX0" fmla="*/ 0 w 1458410"/>
              <a:gd name="connsiteY0" fmla="*/ 729205 h 729205"/>
              <a:gd name="connsiteX1" fmla="*/ 656373 w 1458410"/>
              <a:gd name="connsiteY1" fmla="*/ 249517 h 729205"/>
              <a:gd name="connsiteX2" fmla="*/ 1458410 w 1458410"/>
              <a:gd name="connsiteY2" fmla="*/ 0 h 729205"/>
              <a:gd name="connsiteX0" fmla="*/ 0 w 1458410"/>
              <a:gd name="connsiteY0" fmla="*/ 729205 h 729205"/>
              <a:gd name="connsiteX1" fmla="*/ 620726 w 1458410"/>
              <a:gd name="connsiteY1" fmla="*/ 238863 h 729205"/>
              <a:gd name="connsiteX2" fmla="*/ 1458410 w 1458410"/>
              <a:gd name="connsiteY2" fmla="*/ 0 h 729205"/>
              <a:gd name="connsiteX0" fmla="*/ 0 w 1256409"/>
              <a:gd name="connsiteY0" fmla="*/ 622670 h 622670"/>
              <a:gd name="connsiteX1" fmla="*/ 620726 w 1256409"/>
              <a:gd name="connsiteY1" fmla="*/ 132328 h 622670"/>
              <a:gd name="connsiteX2" fmla="*/ 1256409 w 1256409"/>
              <a:gd name="connsiteY2" fmla="*/ 0 h 622670"/>
              <a:gd name="connsiteX0" fmla="*/ 0 w 1351468"/>
              <a:gd name="connsiteY0" fmla="*/ 665284 h 665284"/>
              <a:gd name="connsiteX1" fmla="*/ 620726 w 1351468"/>
              <a:gd name="connsiteY1" fmla="*/ 174942 h 665284"/>
              <a:gd name="connsiteX2" fmla="*/ 1351468 w 1351468"/>
              <a:gd name="connsiteY2" fmla="*/ 0 h 665284"/>
              <a:gd name="connsiteX0" fmla="*/ 0 w 1351468"/>
              <a:gd name="connsiteY0" fmla="*/ 665284 h 665284"/>
              <a:gd name="connsiteX1" fmla="*/ 525667 w 1351468"/>
              <a:gd name="connsiteY1" fmla="*/ 196249 h 665284"/>
              <a:gd name="connsiteX2" fmla="*/ 1351468 w 1351468"/>
              <a:gd name="connsiteY2" fmla="*/ 0 h 665284"/>
              <a:gd name="connsiteX0" fmla="*/ 0 w 1351468"/>
              <a:gd name="connsiteY0" fmla="*/ 665284 h 665284"/>
              <a:gd name="connsiteX1" fmla="*/ 525667 w 1351468"/>
              <a:gd name="connsiteY1" fmla="*/ 196249 h 665284"/>
              <a:gd name="connsiteX2" fmla="*/ 1351468 w 1351468"/>
              <a:gd name="connsiteY2" fmla="*/ 0 h 665284"/>
              <a:gd name="connsiteX0" fmla="*/ 0 w 1351468"/>
              <a:gd name="connsiteY0" fmla="*/ 665284 h 665284"/>
              <a:gd name="connsiteX1" fmla="*/ 525667 w 1351468"/>
              <a:gd name="connsiteY1" fmla="*/ 196249 h 665284"/>
              <a:gd name="connsiteX2" fmla="*/ 1351468 w 1351468"/>
              <a:gd name="connsiteY2" fmla="*/ 0 h 665284"/>
              <a:gd name="connsiteX0" fmla="*/ 0 w 1351468"/>
              <a:gd name="connsiteY0" fmla="*/ 806378 h 806378"/>
              <a:gd name="connsiteX1" fmla="*/ 525667 w 1351468"/>
              <a:gd name="connsiteY1" fmla="*/ 196249 h 806378"/>
              <a:gd name="connsiteX2" fmla="*/ 1351468 w 1351468"/>
              <a:gd name="connsiteY2" fmla="*/ 0 h 806378"/>
              <a:gd name="connsiteX0" fmla="*/ 0 w 1351468"/>
              <a:gd name="connsiteY0" fmla="*/ 806378 h 806378"/>
              <a:gd name="connsiteX1" fmla="*/ 525667 w 1351468"/>
              <a:gd name="connsiteY1" fmla="*/ 196249 h 806378"/>
              <a:gd name="connsiteX2" fmla="*/ 1351468 w 1351468"/>
              <a:gd name="connsiteY2" fmla="*/ 0 h 806378"/>
              <a:gd name="connsiteX0" fmla="*/ 0 w 1351468"/>
              <a:gd name="connsiteY0" fmla="*/ 827924 h 827924"/>
              <a:gd name="connsiteX1" fmla="*/ 538385 w 1351468"/>
              <a:gd name="connsiteY1" fmla="*/ 119029 h 827924"/>
              <a:gd name="connsiteX2" fmla="*/ 1351468 w 1351468"/>
              <a:gd name="connsiteY2" fmla="*/ 21546 h 827924"/>
              <a:gd name="connsiteX0" fmla="*/ 0 w 1351468"/>
              <a:gd name="connsiteY0" fmla="*/ 827924 h 827924"/>
              <a:gd name="connsiteX1" fmla="*/ 538385 w 1351468"/>
              <a:gd name="connsiteY1" fmla="*/ 119029 h 827924"/>
              <a:gd name="connsiteX2" fmla="*/ 1351468 w 1351468"/>
              <a:gd name="connsiteY2" fmla="*/ 21546 h 827924"/>
              <a:gd name="connsiteX0" fmla="*/ 0 w 1351468"/>
              <a:gd name="connsiteY0" fmla="*/ 806378 h 806378"/>
              <a:gd name="connsiteX1" fmla="*/ 589258 w 1351468"/>
              <a:gd name="connsiteY1" fmla="*/ 182140 h 806378"/>
              <a:gd name="connsiteX2" fmla="*/ 1351468 w 1351468"/>
              <a:gd name="connsiteY2" fmla="*/ 0 h 806378"/>
              <a:gd name="connsiteX0" fmla="*/ 0 w 1351468"/>
              <a:gd name="connsiteY0" fmla="*/ 806378 h 806378"/>
              <a:gd name="connsiteX1" fmla="*/ 589258 w 1351468"/>
              <a:gd name="connsiteY1" fmla="*/ 182140 h 806378"/>
              <a:gd name="connsiteX2" fmla="*/ 1351468 w 1351468"/>
              <a:gd name="connsiteY2" fmla="*/ 0 h 806378"/>
              <a:gd name="connsiteX0" fmla="*/ 0 w 1351468"/>
              <a:gd name="connsiteY0" fmla="*/ 806378 h 806378"/>
              <a:gd name="connsiteX1" fmla="*/ 589258 w 1351468"/>
              <a:gd name="connsiteY1" fmla="*/ 182140 h 806378"/>
              <a:gd name="connsiteX2" fmla="*/ 1351468 w 1351468"/>
              <a:gd name="connsiteY2" fmla="*/ 0 h 806378"/>
            </a:gdLst>
            <a:ahLst/>
            <a:cxnLst>
              <a:cxn ang="0">
                <a:pos x="connsiteX0" y="connsiteY0"/>
              </a:cxn>
              <a:cxn ang="0">
                <a:pos x="connsiteX1" y="connsiteY1"/>
              </a:cxn>
              <a:cxn ang="0">
                <a:pos x="connsiteX2" y="connsiteY2"/>
              </a:cxn>
            </a:cxnLst>
            <a:rect l="l" t="t" r="r" b="b"/>
            <a:pathLst>
              <a:path w="1351468" h="806378">
                <a:moveTo>
                  <a:pt x="0" y="806378"/>
                </a:moveTo>
                <a:cubicBezTo>
                  <a:pt x="238814" y="476018"/>
                  <a:pt x="426754" y="343187"/>
                  <a:pt x="589258" y="182140"/>
                </a:cubicBezTo>
                <a:cubicBezTo>
                  <a:pt x="986797" y="-45929"/>
                  <a:pt x="1121904" y="48228"/>
                  <a:pt x="1351468" y="0"/>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箭头连接符 87">
            <a:extLst>
              <a:ext uri="{FF2B5EF4-FFF2-40B4-BE49-F238E27FC236}">
                <a16:creationId xmlns:a16="http://schemas.microsoft.com/office/drawing/2014/main" xmlns="" id="{E594D84B-90BC-458C-A42D-7A2140CB9046}"/>
              </a:ext>
            </a:extLst>
          </p:cNvPr>
          <p:cNvCxnSpPr>
            <a:cxnSpLocks/>
          </p:cNvCxnSpPr>
          <p:nvPr/>
        </p:nvCxnSpPr>
        <p:spPr bwMode="gray">
          <a:xfrm>
            <a:off x="4686894" y="4373061"/>
            <a:ext cx="0" cy="449254"/>
          </a:xfrm>
          <a:prstGeom prst="straightConnector1">
            <a:avLst/>
          </a:prstGeom>
          <a:noFill/>
          <a:ln w="38100">
            <a:solidFill>
              <a:srgbClr val="00B0F0"/>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9" name="直接箭头连接符 88">
            <a:extLst>
              <a:ext uri="{FF2B5EF4-FFF2-40B4-BE49-F238E27FC236}">
                <a16:creationId xmlns:a16="http://schemas.microsoft.com/office/drawing/2014/main" xmlns="" id="{46C2B4BD-63D3-45F4-9CB4-F9BEFABB9F0E}"/>
              </a:ext>
            </a:extLst>
          </p:cNvPr>
          <p:cNvCxnSpPr>
            <a:cxnSpLocks/>
          </p:cNvCxnSpPr>
          <p:nvPr/>
        </p:nvCxnSpPr>
        <p:spPr bwMode="gray">
          <a:xfrm flipV="1">
            <a:off x="5163379" y="4649028"/>
            <a:ext cx="0" cy="394688"/>
          </a:xfrm>
          <a:prstGeom prst="straightConnector1">
            <a:avLst/>
          </a:prstGeom>
          <a:noFill/>
          <a:ln w="38100">
            <a:solidFill>
              <a:srgbClr val="ED6D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3" name="文本框 42">
            <a:extLst>
              <a:ext uri="{FF2B5EF4-FFF2-40B4-BE49-F238E27FC236}">
                <a16:creationId xmlns:a16="http://schemas.microsoft.com/office/drawing/2014/main" xmlns="" id="{977A1256-D2D6-4D01-81B1-AFDC17301631}"/>
              </a:ext>
            </a:extLst>
          </p:cNvPr>
          <p:cNvSpPr txBox="1"/>
          <p:nvPr/>
        </p:nvSpPr>
        <p:spPr bwMode="gray">
          <a:xfrm>
            <a:off x="5561348" y="2998581"/>
            <a:ext cx="4161292" cy="463153"/>
          </a:xfrm>
          <a:prstGeom prst="rect">
            <a:avLst/>
          </a:prstGeom>
          <a:solidFill>
            <a:schemeClr val="bg1">
              <a:lumMod val="85000"/>
            </a:schemeClr>
          </a:solidFill>
        </p:spPr>
        <p:txBody>
          <a:bodyPr wrap="square">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[P1</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[P1-isis-1] avoid-</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frr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-protected</a:t>
            </a:r>
          </a:p>
        </p:txBody>
      </p:sp>
      <p:sp>
        <p:nvSpPr>
          <p:cNvPr id="44" name="文本框 43">
            <a:extLst>
              <a:ext uri="{FF2B5EF4-FFF2-40B4-BE49-F238E27FC236}">
                <a16:creationId xmlns:a16="http://schemas.microsoft.com/office/drawing/2014/main" xmlns="" id="{F4FC2787-647F-423E-94FC-F45B45BC39CB}"/>
              </a:ext>
            </a:extLst>
          </p:cNvPr>
          <p:cNvSpPr txBox="1"/>
          <p:nvPr/>
        </p:nvSpPr>
        <p:spPr bwMode="gray">
          <a:xfrm>
            <a:off x="5367032" y="4098752"/>
            <a:ext cx="1008008" cy="307777"/>
          </a:xfrm>
          <a:prstGeom prst="rect">
            <a:avLst/>
          </a:prstGeom>
          <a:solidFill>
            <a:srgbClr val="92D05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Converged</a:t>
            </a:r>
          </a:p>
        </p:txBody>
      </p:sp>
      <p:sp>
        <p:nvSpPr>
          <p:cNvPr id="71" name="文本框 70">
            <a:extLst>
              <a:ext uri="{FF2B5EF4-FFF2-40B4-BE49-F238E27FC236}">
                <a16:creationId xmlns:a16="http://schemas.microsoft.com/office/drawing/2014/main" xmlns="" id="{7E24C86F-9830-4FEC-8DEC-1562CFE06BD5}"/>
              </a:ext>
            </a:extLst>
          </p:cNvPr>
          <p:cNvSpPr txBox="1"/>
          <p:nvPr/>
        </p:nvSpPr>
        <p:spPr bwMode="gray">
          <a:xfrm>
            <a:off x="5367032" y="5003051"/>
            <a:ext cx="1008008" cy="437701"/>
          </a:xfrm>
          <a:prstGeom prst="rect">
            <a:avLst/>
          </a:prstGeom>
          <a:solidFill>
            <a:srgbClr val="ED6D0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Not converged</a:t>
            </a:r>
          </a:p>
        </p:txBody>
      </p:sp>
      <p:sp>
        <p:nvSpPr>
          <p:cNvPr id="74" name="文本框 73">
            <a:extLst>
              <a:ext uri="{FF2B5EF4-FFF2-40B4-BE49-F238E27FC236}">
                <a16:creationId xmlns:a16="http://schemas.microsoft.com/office/drawing/2014/main" xmlns="" id="{825A0975-7AE1-4A95-93B2-54A1C0850D44}"/>
              </a:ext>
            </a:extLst>
          </p:cNvPr>
          <p:cNvSpPr txBox="1"/>
          <p:nvPr/>
        </p:nvSpPr>
        <p:spPr bwMode="gray">
          <a:xfrm>
            <a:off x="7380031" y="5359183"/>
            <a:ext cx="803425" cy="338554"/>
          </a:xfrm>
          <a:prstGeom prst="rect">
            <a:avLst/>
          </a:prstGeom>
          <a:solidFill>
            <a:srgbClr val="92D05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16057</a:t>
            </a:r>
          </a:p>
        </p:txBody>
      </p:sp>
      <p:sp>
        <p:nvSpPr>
          <p:cNvPr id="6" name="任意多边形: 形状 5">
            <a:extLst>
              <a:ext uri="{FF2B5EF4-FFF2-40B4-BE49-F238E27FC236}">
                <a16:creationId xmlns:a16="http://schemas.microsoft.com/office/drawing/2014/main" xmlns="" id="{5A3B719C-8238-4AF2-91CD-B3F9432A60DA}"/>
              </a:ext>
            </a:extLst>
          </p:cNvPr>
          <p:cNvSpPr/>
          <p:nvPr/>
        </p:nvSpPr>
        <p:spPr bwMode="gray">
          <a:xfrm>
            <a:off x="5219559" y="5715110"/>
            <a:ext cx="3343056" cy="120879"/>
          </a:xfrm>
          <a:custGeom>
            <a:avLst/>
            <a:gdLst>
              <a:gd name="connsiteX0" fmla="*/ 0 w 3695700"/>
              <a:gd name="connsiteY0" fmla="*/ 0 h 232863"/>
              <a:gd name="connsiteX1" fmla="*/ 1879600 w 3695700"/>
              <a:gd name="connsiteY1" fmla="*/ 228600 h 232863"/>
              <a:gd name="connsiteX2" fmla="*/ 3695700 w 3695700"/>
              <a:gd name="connsiteY2" fmla="*/ 127000 h 232863"/>
              <a:gd name="connsiteX0" fmla="*/ 0 w 3375152"/>
              <a:gd name="connsiteY0" fmla="*/ 0 h 177056"/>
              <a:gd name="connsiteX1" fmla="*/ 1559052 w 3375152"/>
              <a:gd name="connsiteY1" fmla="*/ 172793 h 177056"/>
              <a:gd name="connsiteX2" fmla="*/ 3375152 w 3375152"/>
              <a:gd name="connsiteY2" fmla="*/ 71193 h 177056"/>
            </a:gdLst>
            <a:ahLst/>
            <a:cxnLst>
              <a:cxn ang="0">
                <a:pos x="connsiteX0" y="connsiteY0"/>
              </a:cxn>
              <a:cxn ang="0">
                <a:pos x="connsiteX1" y="connsiteY1"/>
              </a:cxn>
              <a:cxn ang="0">
                <a:pos x="connsiteX2" y="connsiteY2"/>
              </a:cxn>
            </a:cxnLst>
            <a:rect l="l" t="t" r="r" b="b"/>
            <a:pathLst>
              <a:path w="3375152" h="177056">
                <a:moveTo>
                  <a:pt x="0" y="0"/>
                </a:moveTo>
                <a:cubicBezTo>
                  <a:pt x="631825" y="103716"/>
                  <a:pt x="943102" y="151626"/>
                  <a:pt x="1559052" y="172793"/>
                </a:cubicBezTo>
                <a:cubicBezTo>
                  <a:pt x="2175002" y="193960"/>
                  <a:pt x="2775077" y="132576"/>
                  <a:pt x="3375152" y="71193"/>
                </a:cubicBezTo>
              </a:path>
            </a:pathLst>
          </a:custGeom>
          <a:noFill/>
          <a:ln w="38100">
            <a:solidFill>
              <a:schemeClr val="accent6">
                <a:lumMod val="75000"/>
              </a:schemeClr>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对话气泡: 圆角矩形 85">
            <a:extLst>
              <a:ext uri="{FF2B5EF4-FFF2-40B4-BE49-F238E27FC236}">
                <a16:creationId xmlns:a16="http://schemas.microsoft.com/office/drawing/2014/main" xmlns="" id="{26F9A874-99AA-4F7E-9227-2642C8844D94}"/>
              </a:ext>
            </a:extLst>
          </p:cNvPr>
          <p:cNvSpPr/>
          <p:nvPr/>
        </p:nvSpPr>
        <p:spPr bwMode="gray">
          <a:xfrm>
            <a:off x="4436429" y="3100268"/>
            <a:ext cx="931260" cy="380351"/>
          </a:xfrm>
          <a:prstGeom prst="wedgeRoundRectCallou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75" name="燕尾形 74">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81" name="五边形 80">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燕尾形 81">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83" name="燕尾形 82">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85"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87" name="燕尾形 86">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90" name="燕尾形 89">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66345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a:extLst>
              <a:ext uri="{FF2B5EF4-FFF2-40B4-BE49-F238E27FC236}">
                <a16:creationId xmlns:a16="http://schemas.microsoft.com/office/drawing/2014/main" xmlns="" id="{0FB38AC5-3DD1-42BF-B6C6-E2ADA2DC5B8B}"/>
              </a:ext>
            </a:extLst>
          </p:cNvPr>
          <p:cNvSpPr/>
          <p:nvPr/>
        </p:nvSpPr>
        <p:spPr bwMode="gray">
          <a:xfrm>
            <a:off x="2040712" y="3088024"/>
            <a:ext cx="6938187" cy="2997843"/>
          </a:xfrm>
          <a:prstGeom prst="roundRect">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98CC0011-97DD-493A-9061-7A9CBB3256D5}"/>
              </a:ext>
            </a:extLst>
          </p:cNvPr>
          <p:cNvSpPr>
            <a:spLocks noGrp="1"/>
          </p:cNvSpPr>
          <p:nvPr>
            <p:ph type="title"/>
          </p:nvPr>
        </p:nvSpPr>
        <p:spPr bwMode="gray"/>
        <p:txBody>
          <a:bodyPr/>
          <a:lstStyle/>
          <a:p>
            <a:r>
              <a:rPr lang="en-US" smtClean="0"/>
              <a:t>SR Local Microloop Avoidance in a Traffic Switchback Scenario</a:t>
            </a:r>
            <a:endParaRPr lang="en-US" dirty="0"/>
          </a:p>
        </p:txBody>
      </p:sp>
      <p:sp>
        <p:nvSpPr>
          <p:cNvPr id="4" name="文本占位符 3">
            <a:extLst>
              <a:ext uri="{FF2B5EF4-FFF2-40B4-BE49-F238E27FC236}">
                <a16:creationId xmlns:a16="http://schemas.microsoft.com/office/drawing/2014/main" xmlns="" id="{AD48B66D-9CD5-422E-983E-EA8E9BF45313}"/>
              </a:ext>
            </a:extLst>
          </p:cNvPr>
          <p:cNvSpPr>
            <a:spLocks noGrp="1"/>
          </p:cNvSpPr>
          <p:nvPr>
            <p:ph type="body" sz="quarter" idx="10"/>
          </p:nvPr>
        </p:nvSpPr>
        <p:spPr bwMode="gray"/>
        <p:txBody>
          <a:bodyPr/>
          <a:lstStyle/>
          <a:p>
            <a:pPr>
              <a:lnSpc>
                <a:spcPct val="100000"/>
              </a:lnSpc>
            </a:pPr>
            <a:r>
              <a:rPr lang="en-US" sz="1400" dirty="0" smtClean="0">
                <a:sym typeface="Huawei Sans" panose="020C0503030203020204" pitchFamily="34" charset="0"/>
              </a:rPr>
              <a:t>A </a:t>
            </a:r>
            <a:r>
              <a:rPr lang="en-US" sz="1400" dirty="0" err="1" smtClean="0">
                <a:sym typeface="Huawei Sans" panose="020C0503030203020204" pitchFamily="34" charset="0"/>
              </a:rPr>
              <a:t>microloop</a:t>
            </a:r>
            <a:r>
              <a:rPr lang="en-US" sz="1400" dirty="0" smtClean="0">
                <a:sym typeface="Huawei Sans" panose="020C0503030203020204" pitchFamily="34" charset="0"/>
              </a:rPr>
              <a:t> may also occur during traffic switchback implemented after fault rectification. Assume that P2 recovers. If P1 has not converged and forwards traffic to P3 that has converged, traffic will be forwarded back to P1, resulting in a local </a:t>
            </a:r>
            <a:r>
              <a:rPr lang="en-US" sz="1400" dirty="0" err="1" smtClean="0">
                <a:sym typeface="Huawei Sans" panose="020C0503030203020204" pitchFamily="34" charset="0"/>
              </a:rPr>
              <a:t>microloop</a:t>
            </a:r>
            <a:r>
              <a:rPr lang="en-US" sz="1400" dirty="0" smtClean="0">
                <a:sym typeface="Huawei Sans" panose="020C0503030203020204" pitchFamily="34" charset="0"/>
              </a:rPr>
              <a:t>.</a:t>
            </a:r>
          </a:p>
          <a:p>
            <a:pPr>
              <a:lnSpc>
                <a:spcPct val="100000"/>
              </a:lnSpc>
            </a:pPr>
            <a:r>
              <a:rPr lang="en-US" sz="1400" dirty="0" smtClean="0">
                <a:sym typeface="Huawei Sans" panose="020C0503030203020204" pitchFamily="34" charset="0"/>
              </a:rPr>
              <a:t>With </a:t>
            </a:r>
            <a:r>
              <a:rPr lang="en-US" sz="1400" dirty="0" err="1" smtClean="0">
                <a:sym typeface="Huawei Sans" panose="020C0503030203020204" pitchFamily="34" charset="0"/>
              </a:rPr>
              <a:t>microloop</a:t>
            </a:r>
            <a:r>
              <a:rPr lang="en-US" sz="1400" dirty="0" smtClean="0">
                <a:sym typeface="Huawei Sans" panose="020C0503030203020204" pitchFamily="34" charset="0"/>
              </a:rPr>
              <a:t> avoidance enabled, after P3 converges, it computes the </a:t>
            </a:r>
            <a:r>
              <a:rPr lang="en-US" sz="1400" dirty="0" err="1" smtClean="0">
                <a:sym typeface="Huawei Sans" panose="020C0503030203020204" pitchFamily="34" charset="0"/>
              </a:rPr>
              <a:t>microloop</a:t>
            </a:r>
            <a:r>
              <a:rPr lang="en-US" sz="1400" dirty="0" smtClean="0">
                <a:sym typeface="Huawei Sans" panose="020C0503030203020204" pitchFamily="34" charset="0"/>
              </a:rPr>
              <a:t> avoidance segment list &lt;16002, 16024&gt;. PE1 forwards the packet to P1. As P1 has not converged, it forwards the packet to P3. P3 inserts the segment list into the packet and forwards the packet to P2 through P1 and finally to PE2.</a:t>
            </a:r>
          </a:p>
          <a:p>
            <a:pPr>
              <a:lnSpc>
                <a:spcPct val="100000"/>
              </a:lnSpc>
            </a:pPr>
            <a:endParaRPr lang="en-US" altLang="zh-CN" sz="1400" dirty="0">
              <a:sym typeface="Huawei Sans" panose="020C0503030203020204" pitchFamily="34" charset="0"/>
            </a:endParaRPr>
          </a:p>
        </p:txBody>
      </p:sp>
      <p:cxnSp>
        <p:nvCxnSpPr>
          <p:cNvPr id="45" name="直接连接符 44">
            <a:extLst>
              <a:ext uri="{FF2B5EF4-FFF2-40B4-BE49-F238E27FC236}">
                <a16:creationId xmlns:a16="http://schemas.microsoft.com/office/drawing/2014/main" xmlns="" id="{D2B64BD5-67F4-4D0D-89C5-D73D526CCD32}"/>
              </a:ext>
            </a:extLst>
          </p:cNvPr>
          <p:cNvCxnSpPr>
            <a:cxnSpLocks/>
            <a:stCxn id="49" idx="1"/>
            <a:endCxn id="53" idx="1"/>
          </p:cNvCxnSpPr>
          <p:nvPr/>
        </p:nvCxnSpPr>
        <p:spPr bwMode="gray">
          <a:xfrm>
            <a:off x="4095844" y="40442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13692391-3881-40EA-A1CA-CDAFEC530AA5}"/>
              </a:ext>
            </a:extLst>
          </p:cNvPr>
          <p:cNvCxnSpPr>
            <a:cxnSpLocks/>
            <a:stCxn id="50" idx="1"/>
            <a:endCxn id="54" idx="1"/>
          </p:cNvCxnSpPr>
          <p:nvPr/>
        </p:nvCxnSpPr>
        <p:spPr bwMode="gray">
          <a:xfrm>
            <a:off x="4095844" y="55193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9C8833-7D90-456C-8BBD-FBBF9EED165E}"/>
              </a:ext>
            </a:extLst>
          </p:cNvPr>
          <p:cNvCxnSpPr>
            <a:cxnSpLocks/>
            <a:endCxn id="50" idx="1"/>
          </p:cNvCxnSpPr>
          <p:nvPr/>
        </p:nvCxnSpPr>
        <p:spPr bwMode="gray">
          <a:xfrm>
            <a:off x="2753318" y="47817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5E3F12AC-DAB7-4D44-9A7F-18C1F05AA342}"/>
              </a:ext>
            </a:extLst>
          </p:cNvPr>
          <p:cNvCxnSpPr>
            <a:cxnSpLocks/>
            <a:endCxn id="49" idx="1"/>
          </p:cNvCxnSpPr>
          <p:nvPr/>
        </p:nvCxnSpPr>
        <p:spPr bwMode="gray">
          <a:xfrm flipV="1">
            <a:off x="2753318" y="40442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a16="http://schemas.microsoft.com/office/drawing/2014/main" xmlns=""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822848"/>
            <a:ext cx="540000" cy="442800"/>
          </a:xfrm>
          <a:prstGeom prst="rect">
            <a:avLst/>
          </a:prstGeom>
        </p:spPr>
      </p:pic>
      <p:pic>
        <p:nvPicPr>
          <p:cNvPr id="50" name="图片 49">
            <a:extLst>
              <a:ext uri="{FF2B5EF4-FFF2-40B4-BE49-F238E27FC236}">
                <a16:creationId xmlns:a16="http://schemas.microsoft.com/office/drawing/2014/main" xmlns=""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297930"/>
            <a:ext cx="540000" cy="442800"/>
          </a:xfrm>
          <a:prstGeom prst="rect">
            <a:avLst/>
          </a:prstGeom>
        </p:spPr>
      </p:pic>
      <p:pic>
        <p:nvPicPr>
          <p:cNvPr id="51" name="图片 50">
            <a:extLst>
              <a:ext uri="{FF2B5EF4-FFF2-40B4-BE49-F238E27FC236}">
                <a16:creationId xmlns:a16="http://schemas.microsoft.com/office/drawing/2014/main" xmlns=""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822848"/>
            <a:ext cx="540000" cy="442800"/>
          </a:xfrm>
          <a:prstGeom prst="rect">
            <a:avLst/>
          </a:prstGeom>
        </p:spPr>
      </p:pic>
      <p:pic>
        <p:nvPicPr>
          <p:cNvPr id="52" name="图片 51">
            <a:extLst>
              <a:ext uri="{FF2B5EF4-FFF2-40B4-BE49-F238E27FC236}">
                <a16:creationId xmlns:a16="http://schemas.microsoft.com/office/drawing/2014/main" xmlns="" id="{D781CFDB-BE08-4AB4-A819-D55BF97B25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297930"/>
            <a:ext cx="540000" cy="442800"/>
          </a:xfrm>
          <a:prstGeom prst="rect">
            <a:avLst/>
          </a:prstGeom>
        </p:spPr>
      </p:pic>
      <p:pic>
        <p:nvPicPr>
          <p:cNvPr id="53" name="图片 52">
            <a:extLst>
              <a:ext uri="{FF2B5EF4-FFF2-40B4-BE49-F238E27FC236}">
                <a16:creationId xmlns:a16="http://schemas.microsoft.com/office/drawing/2014/main" xmlns=""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822848"/>
            <a:ext cx="540000" cy="442800"/>
          </a:xfrm>
          <a:prstGeom prst="rect">
            <a:avLst/>
          </a:prstGeom>
        </p:spPr>
      </p:pic>
      <p:pic>
        <p:nvPicPr>
          <p:cNvPr id="54" name="图片 53">
            <a:extLst>
              <a:ext uri="{FF2B5EF4-FFF2-40B4-BE49-F238E27FC236}">
                <a16:creationId xmlns:a16="http://schemas.microsoft.com/office/drawing/2014/main" xmlns=""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297930"/>
            <a:ext cx="540000" cy="442800"/>
          </a:xfrm>
          <a:prstGeom prst="rect">
            <a:avLst/>
          </a:prstGeom>
        </p:spPr>
      </p:pic>
      <p:pic>
        <p:nvPicPr>
          <p:cNvPr id="55" name="图片 54">
            <a:extLst>
              <a:ext uri="{FF2B5EF4-FFF2-40B4-BE49-F238E27FC236}">
                <a16:creationId xmlns:a16="http://schemas.microsoft.com/office/drawing/2014/main" xmlns=""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560389"/>
            <a:ext cx="540000" cy="442800"/>
          </a:xfrm>
          <a:prstGeom prst="rect">
            <a:avLst/>
          </a:prstGeom>
        </p:spPr>
      </p:pic>
      <p:cxnSp>
        <p:nvCxnSpPr>
          <p:cNvPr id="56" name="直接连接符 55">
            <a:extLst>
              <a:ext uri="{FF2B5EF4-FFF2-40B4-BE49-F238E27FC236}">
                <a16:creationId xmlns:a16="http://schemas.microsoft.com/office/drawing/2014/main" xmlns="" id="{5702DDD8-1120-44F6-B273-E48140CF5B7A}"/>
              </a:ext>
            </a:extLst>
          </p:cNvPr>
          <p:cNvCxnSpPr>
            <a:cxnSpLocks/>
            <a:stCxn id="49" idx="2"/>
            <a:endCxn id="50" idx="0"/>
          </p:cNvCxnSpPr>
          <p:nvPr/>
        </p:nvCxnSpPr>
        <p:spPr bwMode="gray">
          <a:xfrm>
            <a:off x="4365844"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4D6902E8-B29F-40F3-AFCC-7DDA787B354C}"/>
              </a:ext>
            </a:extLst>
          </p:cNvPr>
          <p:cNvCxnSpPr>
            <a:cxnSpLocks/>
          </p:cNvCxnSpPr>
          <p:nvPr/>
        </p:nvCxnSpPr>
        <p:spPr bwMode="gray">
          <a:xfrm>
            <a:off x="6310391"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7208995E-1AE5-4EDD-A59A-BB336CDC1E80}"/>
              </a:ext>
            </a:extLst>
          </p:cNvPr>
          <p:cNvCxnSpPr>
            <a:cxnSpLocks/>
          </p:cNvCxnSpPr>
          <p:nvPr/>
        </p:nvCxnSpPr>
        <p:spPr bwMode="gray">
          <a:xfrm>
            <a:off x="8254938"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110C72BF-6024-48F4-8E6F-1DC991EC3B68}"/>
              </a:ext>
            </a:extLst>
          </p:cNvPr>
          <p:cNvSpPr txBox="1"/>
          <p:nvPr/>
        </p:nvSpPr>
        <p:spPr bwMode="gray">
          <a:xfrm>
            <a:off x="2518032" y="50031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a16="http://schemas.microsoft.com/office/drawing/2014/main" xmlns="" id="{6D54F6B4-8AA1-4CA4-9AB2-62691BBF4BA7}"/>
              </a:ext>
            </a:extLst>
          </p:cNvPr>
          <p:cNvSpPr txBox="1"/>
          <p:nvPr/>
        </p:nvSpPr>
        <p:spPr bwMode="gray">
          <a:xfrm>
            <a:off x="4424470" y="42699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a16="http://schemas.microsoft.com/office/drawing/2014/main" xmlns="" id="{2DE0FCAC-080C-4BBD-9847-40334ABD9252}"/>
              </a:ext>
            </a:extLst>
          </p:cNvPr>
          <p:cNvSpPr txBox="1"/>
          <p:nvPr/>
        </p:nvSpPr>
        <p:spPr bwMode="gray">
          <a:xfrm>
            <a:off x="4150679"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2" name="文本框 61">
            <a:extLst>
              <a:ext uri="{FF2B5EF4-FFF2-40B4-BE49-F238E27FC236}">
                <a16:creationId xmlns:a16="http://schemas.microsoft.com/office/drawing/2014/main" xmlns="" id="{D12518D2-49AF-4CD1-987D-9326078BDAD3}"/>
              </a:ext>
            </a:extLst>
          </p:cNvPr>
          <p:cNvSpPr txBox="1"/>
          <p:nvPr/>
        </p:nvSpPr>
        <p:spPr bwMode="gray">
          <a:xfrm>
            <a:off x="6080485"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63" name="文本框 62">
            <a:extLst>
              <a:ext uri="{FF2B5EF4-FFF2-40B4-BE49-F238E27FC236}">
                <a16:creationId xmlns:a16="http://schemas.microsoft.com/office/drawing/2014/main" xmlns="" id="{DEDBB1E6-3DFC-4AC1-B1B6-793C865C8F30}"/>
              </a:ext>
            </a:extLst>
          </p:cNvPr>
          <p:cNvSpPr txBox="1"/>
          <p:nvPr/>
        </p:nvSpPr>
        <p:spPr bwMode="gray">
          <a:xfrm>
            <a:off x="6355250"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a16="http://schemas.microsoft.com/office/drawing/2014/main" xmlns="" id="{538BF182-E426-4765-BB95-E50464F6BECD}"/>
              </a:ext>
            </a:extLst>
          </p:cNvPr>
          <p:cNvSpPr txBox="1"/>
          <p:nvPr/>
        </p:nvSpPr>
        <p:spPr bwMode="gray">
          <a:xfrm>
            <a:off x="8230138"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6" name="文本框 65">
            <a:extLst>
              <a:ext uri="{FF2B5EF4-FFF2-40B4-BE49-F238E27FC236}">
                <a16:creationId xmlns:a16="http://schemas.microsoft.com/office/drawing/2014/main" xmlns="" id="{18FE0901-8277-43B2-8649-C271ECEA0B96}"/>
              </a:ext>
            </a:extLst>
          </p:cNvPr>
          <p:cNvSpPr txBox="1"/>
          <p:nvPr/>
        </p:nvSpPr>
        <p:spPr bwMode="gray">
          <a:xfrm>
            <a:off x="3966505" y="344587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72" name="文本框 71">
            <a:extLst>
              <a:ext uri="{FF2B5EF4-FFF2-40B4-BE49-F238E27FC236}">
                <a16:creationId xmlns:a16="http://schemas.microsoft.com/office/drawing/2014/main" xmlns="" id="{83684C35-4E76-4687-B014-B77C9C795CD5}"/>
              </a:ext>
            </a:extLst>
          </p:cNvPr>
          <p:cNvSpPr txBox="1"/>
          <p:nvPr/>
        </p:nvSpPr>
        <p:spPr bwMode="gray">
          <a:xfrm>
            <a:off x="8080156"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86" name="对话气泡: 圆角矩形 85">
            <a:extLst>
              <a:ext uri="{FF2B5EF4-FFF2-40B4-BE49-F238E27FC236}">
                <a16:creationId xmlns:a16="http://schemas.microsoft.com/office/drawing/2014/main" xmlns="" id="{26F9A874-99AA-4F7E-9227-2642C8844D94}"/>
              </a:ext>
            </a:extLst>
          </p:cNvPr>
          <p:cNvSpPr/>
          <p:nvPr/>
        </p:nvSpPr>
        <p:spPr bwMode="gray">
          <a:xfrm>
            <a:off x="3966506" y="3035193"/>
            <a:ext cx="931260" cy="380351"/>
          </a:xfrm>
          <a:prstGeom prst="wedgeRoundRectCallou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TI-LFA</a:t>
            </a:r>
          </a:p>
        </p:txBody>
      </p:sp>
      <p:cxnSp>
        <p:nvCxnSpPr>
          <p:cNvPr id="88" name="直接箭头连接符 87">
            <a:extLst>
              <a:ext uri="{FF2B5EF4-FFF2-40B4-BE49-F238E27FC236}">
                <a16:creationId xmlns:a16="http://schemas.microsoft.com/office/drawing/2014/main" xmlns="" id="{E594D84B-90BC-458C-A42D-7A2140CB9046}"/>
              </a:ext>
            </a:extLst>
          </p:cNvPr>
          <p:cNvCxnSpPr>
            <a:cxnSpLocks/>
          </p:cNvCxnSpPr>
          <p:nvPr/>
        </p:nvCxnSpPr>
        <p:spPr bwMode="gray">
          <a:xfrm>
            <a:off x="4074479" y="4357935"/>
            <a:ext cx="0" cy="393307"/>
          </a:xfrm>
          <a:prstGeom prst="straightConnector1">
            <a:avLst/>
          </a:prstGeom>
          <a:noFill/>
          <a:ln w="38100">
            <a:solidFill>
              <a:srgbClr val="ED6D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89" name="直接箭头连接符 88">
            <a:extLst>
              <a:ext uri="{FF2B5EF4-FFF2-40B4-BE49-F238E27FC236}">
                <a16:creationId xmlns:a16="http://schemas.microsoft.com/office/drawing/2014/main" xmlns="" id="{46C2B4BD-63D3-45F4-9CB4-F9BEFABB9F0E}"/>
              </a:ext>
            </a:extLst>
          </p:cNvPr>
          <p:cNvCxnSpPr>
            <a:cxnSpLocks/>
          </p:cNvCxnSpPr>
          <p:nvPr/>
        </p:nvCxnSpPr>
        <p:spPr bwMode="gray">
          <a:xfrm flipV="1">
            <a:off x="4708695" y="4671089"/>
            <a:ext cx="0" cy="332101"/>
          </a:xfrm>
          <a:prstGeom prst="straightConnector1">
            <a:avLst/>
          </a:prstGeom>
          <a:noFill/>
          <a:ln w="38100">
            <a:solidFill>
              <a:srgbClr val="30B5C5"/>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4" name="文本框 43">
            <a:extLst>
              <a:ext uri="{FF2B5EF4-FFF2-40B4-BE49-F238E27FC236}">
                <a16:creationId xmlns:a16="http://schemas.microsoft.com/office/drawing/2014/main" xmlns="" id="{F4FC2787-647F-423E-94FC-F45B45BC39CB}"/>
              </a:ext>
            </a:extLst>
          </p:cNvPr>
          <p:cNvSpPr txBox="1"/>
          <p:nvPr/>
        </p:nvSpPr>
        <p:spPr bwMode="gray">
          <a:xfrm>
            <a:off x="4794798" y="4945066"/>
            <a:ext cx="941333" cy="307777"/>
          </a:xfrm>
          <a:prstGeom prst="rect">
            <a:avLst/>
          </a:prstGeom>
          <a:solidFill>
            <a:srgbClr val="00B0F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Converged</a:t>
            </a:r>
          </a:p>
        </p:txBody>
      </p:sp>
      <p:sp>
        <p:nvSpPr>
          <p:cNvPr id="71" name="文本框 70">
            <a:extLst>
              <a:ext uri="{FF2B5EF4-FFF2-40B4-BE49-F238E27FC236}">
                <a16:creationId xmlns:a16="http://schemas.microsoft.com/office/drawing/2014/main" xmlns="" id="{7E24C86F-9830-4FEC-8DEC-1562CFE06BD5}"/>
              </a:ext>
            </a:extLst>
          </p:cNvPr>
          <p:cNvSpPr txBox="1"/>
          <p:nvPr/>
        </p:nvSpPr>
        <p:spPr bwMode="gray">
          <a:xfrm>
            <a:off x="4792716" y="4128056"/>
            <a:ext cx="941333" cy="453469"/>
          </a:xfrm>
          <a:prstGeom prst="rect">
            <a:avLst/>
          </a:prstGeom>
          <a:solidFill>
            <a:srgbClr val="ED6D00"/>
          </a:solidFill>
        </p:spPr>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Not converged</a:t>
            </a:r>
          </a:p>
        </p:txBody>
      </p:sp>
      <p:sp>
        <p:nvSpPr>
          <p:cNvPr id="81" name="任意多边形: 形状 80">
            <a:extLst>
              <a:ext uri="{FF2B5EF4-FFF2-40B4-BE49-F238E27FC236}">
                <a16:creationId xmlns:a16="http://schemas.microsoft.com/office/drawing/2014/main" xmlns="" id="{2E27A8E5-CDF4-4242-B289-B7637DADE4A9}"/>
              </a:ext>
            </a:extLst>
          </p:cNvPr>
          <p:cNvSpPr/>
          <p:nvPr/>
        </p:nvSpPr>
        <p:spPr bwMode="gray">
          <a:xfrm>
            <a:off x="2961854" y="4235005"/>
            <a:ext cx="1597497" cy="981674"/>
          </a:xfrm>
          <a:custGeom>
            <a:avLst/>
            <a:gdLst>
              <a:gd name="connsiteX0" fmla="*/ 0 w 5367725"/>
              <a:gd name="connsiteY0" fmla="*/ 601663 h 1171944"/>
              <a:gd name="connsiteX1" fmla="*/ 1187532 w 5367725"/>
              <a:gd name="connsiteY1" fmla="*/ 7897 h 1171944"/>
              <a:gd name="connsiteX2" fmla="*/ 1650670 w 5367725"/>
              <a:gd name="connsiteY2" fmla="*/ 981674 h 1171944"/>
              <a:gd name="connsiteX3" fmla="*/ 4750130 w 5367725"/>
              <a:gd name="connsiteY3" fmla="*/ 1100427 h 1171944"/>
              <a:gd name="connsiteX4" fmla="*/ 5367647 w 5367725"/>
              <a:gd name="connsiteY4" fmla="*/ 150401 h 1171944"/>
              <a:gd name="connsiteX0" fmla="*/ 0 w 4750130"/>
              <a:gd name="connsiteY0" fmla="*/ 601663 h 1171944"/>
              <a:gd name="connsiteX1" fmla="*/ 1187532 w 4750130"/>
              <a:gd name="connsiteY1" fmla="*/ 7897 h 1171944"/>
              <a:gd name="connsiteX2" fmla="*/ 1650670 w 4750130"/>
              <a:gd name="connsiteY2" fmla="*/ 981674 h 1171944"/>
              <a:gd name="connsiteX3" fmla="*/ 4750130 w 4750130"/>
              <a:gd name="connsiteY3" fmla="*/ 1100427 h 1171944"/>
              <a:gd name="connsiteX0" fmla="*/ 0 w 1650670"/>
              <a:gd name="connsiteY0" fmla="*/ 601663 h 981674"/>
              <a:gd name="connsiteX1" fmla="*/ 1187532 w 1650670"/>
              <a:gd name="connsiteY1" fmla="*/ 7897 h 981674"/>
              <a:gd name="connsiteX2" fmla="*/ 1650670 w 1650670"/>
              <a:gd name="connsiteY2" fmla="*/ 981674 h 981674"/>
            </a:gdLst>
            <a:ahLst/>
            <a:cxnLst>
              <a:cxn ang="0">
                <a:pos x="connsiteX0" y="connsiteY0"/>
              </a:cxn>
              <a:cxn ang="0">
                <a:pos x="connsiteX1" y="connsiteY1"/>
              </a:cxn>
              <a:cxn ang="0">
                <a:pos x="connsiteX2" y="connsiteY2"/>
              </a:cxn>
            </a:cxnLst>
            <a:rect l="l" t="t" r="r" b="b"/>
            <a:pathLst>
              <a:path w="1650670" h="981674">
                <a:moveTo>
                  <a:pt x="0" y="601663"/>
                </a:moveTo>
                <a:cubicBezTo>
                  <a:pt x="456210" y="273112"/>
                  <a:pt x="912420" y="-55438"/>
                  <a:pt x="1187532" y="7897"/>
                </a:cubicBezTo>
                <a:cubicBezTo>
                  <a:pt x="1462644" y="71232"/>
                  <a:pt x="1056904" y="799586"/>
                  <a:pt x="1650670" y="981674"/>
                </a:cubicBezTo>
              </a:path>
            </a:pathLst>
          </a:custGeom>
          <a:noFill/>
          <a:ln w="38100">
            <a:solidFill>
              <a:schemeClr val="accent6">
                <a:lumMod val="75000"/>
              </a:schemeClr>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a16="http://schemas.microsoft.com/office/drawing/2014/main" xmlns="" id="{3A5DA5AE-D812-4DCA-B9F9-CC8C02C7838E}"/>
              </a:ext>
            </a:extLst>
          </p:cNvPr>
          <p:cNvSpPr txBox="1"/>
          <p:nvPr/>
        </p:nvSpPr>
        <p:spPr bwMode="gray">
          <a:xfrm>
            <a:off x="4886729" y="3767710"/>
            <a:ext cx="803425" cy="338554"/>
          </a:xfrm>
          <a:prstGeom prst="rect">
            <a:avLst/>
          </a:prstGeom>
          <a:solidFill>
            <a:srgbClr val="00B0F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16024</a:t>
            </a:r>
          </a:p>
        </p:txBody>
      </p:sp>
      <p:sp>
        <p:nvSpPr>
          <p:cNvPr id="83" name="文本框 82">
            <a:extLst>
              <a:ext uri="{FF2B5EF4-FFF2-40B4-BE49-F238E27FC236}">
                <a16:creationId xmlns:a16="http://schemas.microsoft.com/office/drawing/2014/main" xmlns="" id="{5C9C2FF3-65CA-4AB4-9D01-6C6C1E659958}"/>
              </a:ext>
            </a:extLst>
          </p:cNvPr>
          <p:cNvSpPr txBox="1"/>
          <p:nvPr/>
        </p:nvSpPr>
        <p:spPr bwMode="gray">
          <a:xfrm>
            <a:off x="5043721" y="2779493"/>
            <a:ext cx="4161292" cy="523220"/>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[P3-isis-1] avoid-</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frr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-protected</a:t>
            </a:r>
          </a:p>
        </p:txBody>
      </p:sp>
      <p:sp>
        <p:nvSpPr>
          <p:cNvPr id="9" name="任意多边形: 形状 8">
            <a:extLst>
              <a:ext uri="{FF2B5EF4-FFF2-40B4-BE49-F238E27FC236}">
                <a16:creationId xmlns:a16="http://schemas.microsoft.com/office/drawing/2014/main" xmlns="" id="{C8D2000C-8C04-4B30-85C5-902CC7291CA6}"/>
              </a:ext>
            </a:extLst>
          </p:cNvPr>
          <p:cNvSpPr/>
          <p:nvPr/>
        </p:nvSpPr>
        <p:spPr bwMode="gray">
          <a:xfrm>
            <a:off x="4551143" y="3986670"/>
            <a:ext cx="3335470" cy="318751"/>
          </a:xfrm>
          <a:custGeom>
            <a:avLst/>
            <a:gdLst>
              <a:gd name="connsiteX0" fmla="*/ 71570 w 3335470"/>
              <a:gd name="connsiteY0" fmla="*/ 318751 h 318751"/>
              <a:gd name="connsiteX1" fmla="*/ 223970 w 3335470"/>
              <a:gd name="connsiteY1" fmla="*/ 115551 h 318751"/>
              <a:gd name="connsiteX2" fmla="*/ 1938470 w 3335470"/>
              <a:gd name="connsiteY2" fmla="*/ 1251 h 318751"/>
              <a:gd name="connsiteX3" fmla="*/ 3335470 w 3335470"/>
              <a:gd name="connsiteY3" fmla="*/ 64751 h 318751"/>
            </a:gdLst>
            <a:ahLst/>
            <a:cxnLst>
              <a:cxn ang="0">
                <a:pos x="connsiteX0" y="connsiteY0"/>
              </a:cxn>
              <a:cxn ang="0">
                <a:pos x="connsiteX1" y="connsiteY1"/>
              </a:cxn>
              <a:cxn ang="0">
                <a:pos x="connsiteX2" y="connsiteY2"/>
              </a:cxn>
              <a:cxn ang="0">
                <a:pos x="connsiteX3" y="connsiteY3"/>
              </a:cxn>
            </a:cxnLst>
            <a:rect l="l" t="t" r="r" b="b"/>
            <a:pathLst>
              <a:path w="3335470" h="318751">
                <a:moveTo>
                  <a:pt x="71570" y="318751"/>
                </a:moveTo>
                <a:cubicBezTo>
                  <a:pt x="-7805" y="243609"/>
                  <a:pt x="-87180" y="168468"/>
                  <a:pt x="223970" y="115551"/>
                </a:cubicBezTo>
                <a:cubicBezTo>
                  <a:pt x="535120" y="62634"/>
                  <a:pt x="1419887" y="9718"/>
                  <a:pt x="1938470" y="1251"/>
                </a:cubicBezTo>
                <a:cubicBezTo>
                  <a:pt x="2457053" y="-7216"/>
                  <a:pt x="2896261" y="28767"/>
                  <a:pt x="3335470" y="64751"/>
                </a:cubicBezTo>
              </a:path>
            </a:pathLst>
          </a:custGeom>
          <a:noFill/>
          <a:ln w="38100">
            <a:solidFill>
              <a:srgbClr val="30B5C5"/>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74" name="五边形 73">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76" name="燕尾形 75">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77"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78" name="燕尾形 77">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79" name="燕尾形 78">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6CAD60F3-3CD5-4109-A5C0-A4386D617A17}"/>
              </a:ext>
            </a:extLst>
          </p:cNvPr>
          <p:cNvSpPr txBox="1"/>
          <p:nvPr/>
        </p:nvSpPr>
        <p:spPr bwMode="gray">
          <a:xfrm>
            <a:off x="2401095" y="420190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
        <p:nvSpPr>
          <p:cNvPr id="67" name="文本框 66">
            <a:extLst>
              <a:ext uri="{FF2B5EF4-FFF2-40B4-BE49-F238E27FC236}">
                <a16:creationId xmlns:a16="http://schemas.microsoft.com/office/drawing/2014/main" xmlns="" id="{96676F30-061D-4A59-BF19-D8EA505CF62E}"/>
              </a:ext>
            </a:extLst>
          </p:cNvPr>
          <p:cNvSpPr txBox="1"/>
          <p:nvPr/>
        </p:nvSpPr>
        <p:spPr bwMode="gray">
          <a:xfrm>
            <a:off x="5889813" y="344587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a16="http://schemas.microsoft.com/office/drawing/2014/main" xmlns="" id="{4EAFAB8F-760F-4B8E-B0CF-AFB6B87E5D22}"/>
              </a:ext>
            </a:extLst>
          </p:cNvPr>
          <p:cNvSpPr txBox="1"/>
          <p:nvPr/>
        </p:nvSpPr>
        <p:spPr bwMode="gray">
          <a:xfrm>
            <a:off x="7895982" y="344587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a16="http://schemas.microsoft.com/office/drawing/2014/main" xmlns="" id="{8D9BBC72-19CA-4EC0-8EFA-18A568949907}"/>
              </a:ext>
            </a:extLst>
          </p:cNvPr>
          <p:cNvSpPr txBox="1"/>
          <p:nvPr/>
        </p:nvSpPr>
        <p:spPr bwMode="gray">
          <a:xfrm>
            <a:off x="3966505" y="494590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0" name="文本框 69">
            <a:extLst>
              <a:ext uri="{FF2B5EF4-FFF2-40B4-BE49-F238E27FC236}">
                <a16:creationId xmlns:a16="http://schemas.microsoft.com/office/drawing/2014/main" xmlns="" id="{BFEB8B4B-77C2-4ABE-9DB9-6494D4FD9E5D}"/>
              </a:ext>
            </a:extLst>
          </p:cNvPr>
          <p:cNvSpPr txBox="1"/>
          <p:nvPr/>
        </p:nvSpPr>
        <p:spPr bwMode="gray">
          <a:xfrm>
            <a:off x="5889813" y="494590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16005</a:t>
            </a:r>
          </a:p>
        </p:txBody>
      </p:sp>
      <p:sp>
        <p:nvSpPr>
          <p:cNvPr id="73" name="文本框 72">
            <a:extLst>
              <a:ext uri="{FF2B5EF4-FFF2-40B4-BE49-F238E27FC236}">
                <a16:creationId xmlns:a16="http://schemas.microsoft.com/office/drawing/2014/main" xmlns="" id="{FBE58A0F-24CE-48F9-9255-EBAF8A28C713}"/>
              </a:ext>
            </a:extLst>
          </p:cNvPr>
          <p:cNvSpPr txBox="1"/>
          <p:nvPr/>
        </p:nvSpPr>
        <p:spPr bwMode="gray">
          <a:xfrm>
            <a:off x="7895982" y="494590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spTree>
    <p:extLst>
      <p:ext uri="{BB962C8B-B14F-4D97-AF65-F5344CB8AC3E}">
        <p14:creationId xmlns:p14="http://schemas.microsoft.com/office/powerpoint/2010/main" val="2658907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a:extLst>
              <a:ext uri="{FF2B5EF4-FFF2-40B4-BE49-F238E27FC236}">
                <a16:creationId xmlns:a16="http://schemas.microsoft.com/office/drawing/2014/main" xmlns="" id="{F6A7E3C7-A900-4347-9341-1788937BA666}"/>
              </a:ext>
            </a:extLst>
          </p:cNvPr>
          <p:cNvSpPr/>
          <p:nvPr/>
        </p:nvSpPr>
        <p:spPr bwMode="gray">
          <a:xfrm>
            <a:off x="2040712" y="3088024"/>
            <a:ext cx="6938187" cy="2997843"/>
          </a:xfrm>
          <a:prstGeom prst="roundRect">
            <a:avLst/>
          </a:prstGeom>
          <a:solidFill>
            <a:srgbClr val="BEE9E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98CC0011-97DD-493A-9061-7A9CBB3256D5}"/>
              </a:ext>
            </a:extLst>
          </p:cNvPr>
          <p:cNvSpPr>
            <a:spLocks noGrp="1"/>
          </p:cNvSpPr>
          <p:nvPr>
            <p:ph type="title"/>
          </p:nvPr>
        </p:nvSpPr>
        <p:spPr bwMode="gray"/>
        <p:txBody>
          <a:bodyPr/>
          <a:lstStyle/>
          <a:p>
            <a:r>
              <a:rPr lang="en-US" smtClean="0"/>
              <a:t>SR Remote Microloop Avoidance</a:t>
            </a:r>
            <a:endParaRPr lang="en-US" dirty="0"/>
          </a:p>
        </p:txBody>
      </p:sp>
      <p:sp>
        <p:nvSpPr>
          <p:cNvPr id="5" name="文本占位符 4">
            <a:extLst>
              <a:ext uri="{FF2B5EF4-FFF2-40B4-BE49-F238E27FC236}">
                <a16:creationId xmlns:a16="http://schemas.microsoft.com/office/drawing/2014/main" xmlns="" id="{7D5C3313-EDD4-4A4A-A3FF-7C0D4F04D56D}"/>
              </a:ext>
            </a:extLst>
          </p:cNvPr>
          <p:cNvSpPr>
            <a:spLocks noGrp="1"/>
          </p:cNvSpPr>
          <p:nvPr>
            <p:ph type="body" sz="quarter" idx="10"/>
          </p:nvPr>
        </p:nvSpPr>
        <p:spPr bwMode="gray"/>
        <p:txBody>
          <a:bodyPr/>
          <a:lstStyle/>
          <a:p>
            <a:r>
              <a:rPr lang="en-US" sz="1400" smtClean="0">
                <a:sym typeface="Huawei Sans" panose="020C0503030203020204" pitchFamily="34" charset="0"/>
              </a:rPr>
              <a:t>Traffic switching may cause not only a local microloop but also a microloop between remote nodes (that is, a remote microloop).</a:t>
            </a:r>
          </a:p>
          <a:p>
            <a:r>
              <a:rPr lang="en-US" sz="1400" smtClean="0">
                <a:sym typeface="Huawei Sans" panose="020C0503030203020204" pitchFamily="34" charset="0"/>
              </a:rPr>
              <a:t>As shown in the figure, the link between PE2 and PE3 fails. If P2 has converged but P1 has not, a loop occurs between P1 and P2.</a:t>
            </a:r>
          </a:p>
          <a:p>
            <a:r>
              <a:rPr lang="en-US" sz="1400" smtClean="0">
                <a:sym typeface="Huawei Sans" panose="020C0503030203020204" pitchFamily="34" charset="0"/>
              </a:rPr>
              <a:t>With remote microloop avoidance enabled, after P2 converges, it computes the microloop avoidance segment list &lt;16003,16037&gt; for traffic accessing PE3. In this case, P1 still forwards traffic from P3 to PE3 even if P1 has not converged.</a:t>
            </a:r>
          </a:p>
          <a:p>
            <a:endParaRPr lang="en-US" altLang="zh-CN" sz="1400" dirty="0">
              <a:sym typeface="Huawei Sans" panose="020C0503030203020204" pitchFamily="34" charset="0"/>
            </a:endParaRPr>
          </a:p>
        </p:txBody>
      </p:sp>
      <p:cxnSp>
        <p:nvCxnSpPr>
          <p:cNvPr id="45" name="直接连接符 44">
            <a:extLst>
              <a:ext uri="{FF2B5EF4-FFF2-40B4-BE49-F238E27FC236}">
                <a16:creationId xmlns:a16="http://schemas.microsoft.com/office/drawing/2014/main" xmlns="" id="{D2B64BD5-67F4-4D0D-89C5-D73D526CCD32}"/>
              </a:ext>
            </a:extLst>
          </p:cNvPr>
          <p:cNvCxnSpPr>
            <a:cxnSpLocks/>
            <a:stCxn id="49" idx="1"/>
            <a:endCxn id="53" idx="1"/>
          </p:cNvCxnSpPr>
          <p:nvPr/>
        </p:nvCxnSpPr>
        <p:spPr bwMode="gray">
          <a:xfrm>
            <a:off x="4095844" y="40442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13692391-3881-40EA-A1CA-CDAFEC530AA5}"/>
              </a:ext>
            </a:extLst>
          </p:cNvPr>
          <p:cNvCxnSpPr>
            <a:cxnSpLocks/>
            <a:stCxn id="50" idx="1"/>
            <a:endCxn id="54" idx="1"/>
          </p:cNvCxnSpPr>
          <p:nvPr/>
        </p:nvCxnSpPr>
        <p:spPr bwMode="gray">
          <a:xfrm>
            <a:off x="4095844" y="55193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EA9C8833-7D90-456C-8BBD-FBBF9EED165E}"/>
              </a:ext>
            </a:extLst>
          </p:cNvPr>
          <p:cNvCxnSpPr>
            <a:cxnSpLocks/>
            <a:endCxn id="50" idx="1"/>
          </p:cNvCxnSpPr>
          <p:nvPr/>
        </p:nvCxnSpPr>
        <p:spPr bwMode="gray">
          <a:xfrm>
            <a:off x="2753318" y="47817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5E3F12AC-DAB7-4D44-9A7F-18C1F05AA342}"/>
              </a:ext>
            </a:extLst>
          </p:cNvPr>
          <p:cNvCxnSpPr>
            <a:cxnSpLocks/>
            <a:endCxn id="49" idx="1"/>
          </p:cNvCxnSpPr>
          <p:nvPr/>
        </p:nvCxnSpPr>
        <p:spPr bwMode="gray">
          <a:xfrm flipV="1">
            <a:off x="2753318" y="40442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49" name="图片 48">
            <a:extLst>
              <a:ext uri="{FF2B5EF4-FFF2-40B4-BE49-F238E27FC236}">
                <a16:creationId xmlns:a16="http://schemas.microsoft.com/office/drawing/2014/main" xmlns="" id="{6D9411B1-2296-4C7F-A038-FAC88173FA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822848"/>
            <a:ext cx="540000" cy="442800"/>
          </a:xfrm>
          <a:prstGeom prst="rect">
            <a:avLst/>
          </a:prstGeom>
        </p:spPr>
      </p:pic>
      <p:pic>
        <p:nvPicPr>
          <p:cNvPr id="50" name="图片 49">
            <a:extLst>
              <a:ext uri="{FF2B5EF4-FFF2-40B4-BE49-F238E27FC236}">
                <a16:creationId xmlns:a16="http://schemas.microsoft.com/office/drawing/2014/main" xmlns="" id="{0C8F4EA9-5A6C-48B8-A3A5-228D74FE38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297930"/>
            <a:ext cx="540000" cy="442800"/>
          </a:xfrm>
          <a:prstGeom prst="rect">
            <a:avLst/>
          </a:prstGeom>
        </p:spPr>
      </p:pic>
      <p:pic>
        <p:nvPicPr>
          <p:cNvPr id="51" name="图片 50">
            <a:extLst>
              <a:ext uri="{FF2B5EF4-FFF2-40B4-BE49-F238E27FC236}">
                <a16:creationId xmlns:a16="http://schemas.microsoft.com/office/drawing/2014/main" xmlns="" id="{05829993-26ED-4411-B9E4-CB11C88A3CB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822848"/>
            <a:ext cx="540000" cy="442800"/>
          </a:xfrm>
          <a:prstGeom prst="rect">
            <a:avLst/>
          </a:prstGeom>
        </p:spPr>
      </p:pic>
      <p:pic>
        <p:nvPicPr>
          <p:cNvPr id="53" name="图片 52">
            <a:extLst>
              <a:ext uri="{FF2B5EF4-FFF2-40B4-BE49-F238E27FC236}">
                <a16:creationId xmlns:a16="http://schemas.microsoft.com/office/drawing/2014/main" xmlns="" id="{DF845EFC-B122-41D6-BD19-CC5DD21F33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822848"/>
            <a:ext cx="540000" cy="442800"/>
          </a:xfrm>
          <a:prstGeom prst="rect">
            <a:avLst/>
          </a:prstGeom>
        </p:spPr>
      </p:pic>
      <p:pic>
        <p:nvPicPr>
          <p:cNvPr id="54" name="图片 53">
            <a:extLst>
              <a:ext uri="{FF2B5EF4-FFF2-40B4-BE49-F238E27FC236}">
                <a16:creationId xmlns:a16="http://schemas.microsoft.com/office/drawing/2014/main" xmlns="" id="{30CC6BE0-BAE4-46CA-8EE4-C76414709F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297930"/>
            <a:ext cx="540000" cy="442800"/>
          </a:xfrm>
          <a:prstGeom prst="rect">
            <a:avLst/>
          </a:prstGeom>
        </p:spPr>
      </p:pic>
      <p:cxnSp>
        <p:nvCxnSpPr>
          <p:cNvPr id="56" name="直接连接符 55">
            <a:extLst>
              <a:ext uri="{FF2B5EF4-FFF2-40B4-BE49-F238E27FC236}">
                <a16:creationId xmlns:a16="http://schemas.microsoft.com/office/drawing/2014/main" xmlns="" id="{5702DDD8-1120-44F6-B273-E48140CF5B7A}"/>
              </a:ext>
            </a:extLst>
          </p:cNvPr>
          <p:cNvCxnSpPr>
            <a:cxnSpLocks/>
            <a:stCxn id="49" idx="2"/>
            <a:endCxn id="50" idx="0"/>
          </p:cNvCxnSpPr>
          <p:nvPr/>
        </p:nvCxnSpPr>
        <p:spPr bwMode="gray">
          <a:xfrm>
            <a:off x="4365844"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7208995E-1AE5-4EDD-A59A-BB336CDC1E80}"/>
              </a:ext>
            </a:extLst>
          </p:cNvPr>
          <p:cNvCxnSpPr>
            <a:cxnSpLocks/>
          </p:cNvCxnSpPr>
          <p:nvPr/>
        </p:nvCxnSpPr>
        <p:spPr bwMode="gray">
          <a:xfrm>
            <a:off x="8254938" y="42656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110C72BF-6024-48F4-8E6F-1DC991EC3B68}"/>
              </a:ext>
            </a:extLst>
          </p:cNvPr>
          <p:cNvSpPr txBox="1"/>
          <p:nvPr/>
        </p:nvSpPr>
        <p:spPr bwMode="gray">
          <a:xfrm>
            <a:off x="2518032" y="50031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a16="http://schemas.microsoft.com/office/drawing/2014/main" xmlns="" id="{6D54F6B4-8AA1-4CA4-9AB2-62691BBF4BA7}"/>
              </a:ext>
            </a:extLst>
          </p:cNvPr>
          <p:cNvSpPr txBox="1"/>
          <p:nvPr/>
        </p:nvSpPr>
        <p:spPr bwMode="gray">
          <a:xfrm>
            <a:off x="4424470" y="42699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61" name="文本框 60">
            <a:extLst>
              <a:ext uri="{FF2B5EF4-FFF2-40B4-BE49-F238E27FC236}">
                <a16:creationId xmlns:a16="http://schemas.microsoft.com/office/drawing/2014/main" xmlns="" id="{2DE0FCAC-080C-4BBD-9847-40334ABD9252}"/>
              </a:ext>
            </a:extLst>
          </p:cNvPr>
          <p:cNvSpPr txBox="1"/>
          <p:nvPr/>
        </p:nvSpPr>
        <p:spPr bwMode="gray">
          <a:xfrm>
            <a:off x="4150679"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63" name="文本框 62">
            <a:extLst>
              <a:ext uri="{FF2B5EF4-FFF2-40B4-BE49-F238E27FC236}">
                <a16:creationId xmlns:a16="http://schemas.microsoft.com/office/drawing/2014/main" xmlns="" id="{DEDBB1E6-3DFC-4AC1-B1B6-793C865C8F30}"/>
              </a:ext>
            </a:extLst>
          </p:cNvPr>
          <p:cNvSpPr txBox="1"/>
          <p:nvPr/>
        </p:nvSpPr>
        <p:spPr bwMode="gray">
          <a:xfrm>
            <a:off x="6355250"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64" name="文本框 63">
            <a:extLst>
              <a:ext uri="{FF2B5EF4-FFF2-40B4-BE49-F238E27FC236}">
                <a16:creationId xmlns:a16="http://schemas.microsoft.com/office/drawing/2014/main" xmlns="" id="{538BF182-E426-4765-BB95-E50464F6BECD}"/>
              </a:ext>
            </a:extLst>
          </p:cNvPr>
          <p:cNvSpPr txBox="1"/>
          <p:nvPr/>
        </p:nvSpPr>
        <p:spPr bwMode="gray">
          <a:xfrm>
            <a:off x="8230138" y="42484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6" name="文本框 65">
            <a:extLst>
              <a:ext uri="{FF2B5EF4-FFF2-40B4-BE49-F238E27FC236}">
                <a16:creationId xmlns:a16="http://schemas.microsoft.com/office/drawing/2014/main" xmlns="" id="{18FE0901-8277-43B2-8649-C271ECEA0B96}"/>
              </a:ext>
            </a:extLst>
          </p:cNvPr>
          <p:cNvSpPr txBox="1"/>
          <p:nvPr/>
        </p:nvSpPr>
        <p:spPr bwMode="gray">
          <a:xfrm>
            <a:off x="3966505" y="343136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16002</a:t>
            </a:r>
          </a:p>
        </p:txBody>
      </p:sp>
      <p:sp>
        <p:nvSpPr>
          <p:cNvPr id="67" name="文本框 66">
            <a:extLst>
              <a:ext uri="{FF2B5EF4-FFF2-40B4-BE49-F238E27FC236}">
                <a16:creationId xmlns:a16="http://schemas.microsoft.com/office/drawing/2014/main" xmlns="" id="{96676F30-061D-4A59-BF19-D8EA505CF62E}"/>
              </a:ext>
            </a:extLst>
          </p:cNvPr>
          <p:cNvSpPr txBox="1"/>
          <p:nvPr/>
        </p:nvSpPr>
        <p:spPr bwMode="gray">
          <a:xfrm>
            <a:off x="5889813" y="343136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16004</a:t>
            </a:r>
          </a:p>
        </p:txBody>
      </p:sp>
      <p:sp>
        <p:nvSpPr>
          <p:cNvPr id="68" name="文本框 67">
            <a:extLst>
              <a:ext uri="{FF2B5EF4-FFF2-40B4-BE49-F238E27FC236}">
                <a16:creationId xmlns:a16="http://schemas.microsoft.com/office/drawing/2014/main" xmlns="" id="{4EAFAB8F-760F-4B8E-B0CF-AFB6B87E5D22}"/>
              </a:ext>
            </a:extLst>
          </p:cNvPr>
          <p:cNvSpPr txBox="1"/>
          <p:nvPr/>
        </p:nvSpPr>
        <p:spPr bwMode="gray">
          <a:xfrm>
            <a:off x="7895982" y="3431365"/>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16006</a:t>
            </a:r>
          </a:p>
        </p:txBody>
      </p:sp>
      <p:sp>
        <p:nvSpPr>
          <p:cNvPr id="69" name="文本框 68">
            <a:extLst>
              <a:ext uri="{FF2B5EF4-FFF2-40B4-BE49-F238E27FC236}">
                <a16:creationId xmlns:a16="http://schemas.microsoft.com/office/drawing/2014/main" xmlns="" id="{8D9BBC72-19CA-4EC0-8EFA-18A568949907}"/>
              </a:ext>
            </a:extLst>
          </p:cNvPr>
          <p:cNvSpPr txBox="1"/>
          <p:nvPr/>
        </p:nvSpPr>
        <p:spPr bwMode="gray">
          <a:xfrm>
            <a:off x="3966505" y="488784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16003</a:t>
            </a:r>
          </a:p>
        </p:txBody>
      </p:sp>
      <p:sp>
        <p:nvSpPr>
          <p:cNvPr id="72" name="文本框 71">
            <a:extLst>
              <a:ext uri="{FF2B5EF4-FFF2-40B4-BE49-F238E27FC236}">
                <a16:creationId xmlns:a16="http://schemas.microsoft.com/office/drawing/2014/main" xmlns="" id="{83684C35-4E76-4687-B014-B77C9C795CD5}"/>
              </a:ext>
            </a:extLst>
          </p:cNvPr>
          <p:cNvSpPr txBox="1"/>
          <p:nvPr/>
        </p:nvSpPr>
        <p:spPr bwMode="gray">
          <a:xfrm>
            <a:off x="8080156" y="57473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73" name="文本框 72">
            <a:extLst>
              <a:ext uri="{FF2B5EF4-FFF2-40B4-BE49-F238E27FC236}">
                <a16:creationId xmlns:a16="http://schemas.microsoft.com/office/drawing/2014/main" xmlns="" id="{FBE58A0F-24CE-48F9-9255-EBAF8A28C713}"/>
              </a:ext>
            </a:extLst>
          </p:cNvPr>
          <p:cNvSpPr txBox="1"/>
          <p:nvPr/>
        </p:nvSpPr>
        <p:spPr bwMode="gray">
          <a:xfrm>
            <a:off x="7895982" y="4887849"/>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16007</a:t>
            </a:r>
          </a:p>
        </p:txBody>
      </p:sp>
      <p:grpSp>
        <p:nvGrpSpPr>
          <p:cNvPr id="76" name="组合 75">
            <a:extLst>
              <a:ext uri="{FF2B5EF4-FFF2-40B4-BE49-F238E27FC236}">
                <a16:creationId xmlns:a16="http://schemas.microsoft.com/office/drawing/2014/main" xmlns="" id="{6153478F-1127-4585-AFC8-AE2C06BCCDD5}"/>
              </a:ext>
            </a:extLst>
          </p:cNvPr>
          <p:cNvGrpSpPr/>
          <p:nvPr/>
        </p:nvGrpSpPr>
        <p:grpSpPr bwMode="gray">
          <a:xfrm>
            <a:off x="8131182" y="4527089"/>
            <a:ext cx="288000" cy="288000"/>
            <a:chOff x="856677" y="2615810"/>
            <a:chExt cx="288000" cy="288000"/>
          </a:xfrm>
        </p:grpSpPr>
        <p:sp>
          <p:nvSpPr>
            <p:cNvPr id="77" name="椭圆 76">
              <a:extLst>
                <a:ext uri="{FF2B5EF4-FFF2-40B4-BE49-F238E27FC236}">
                  <a16:creationId xmlns:a16="http://schemas.microsoft.com/office/drawing/2014/main" xmlns="" id="{BB8B6946-78B2-4BEA-88ED-7AB8558E74C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a:extLst>
                <a:ext uri="{FF2B5EF4-FFF2-40B4-BE49-F238E27FC236}">
                  <a16:creationId xmlns:a16="http://schemas.microsoft.com/office/drawing/2014/main" xmlns="" id="{14C68602-513D-4067-8708-229B3B7B5DC4}"/>
                </a:ext>
              </a:extLst>
            </p:cNvPr>
            <p:cNvGrpSpPr/>
            <p:nvPr/>
          </p:nvGrpSpPr>
          <p:grpSpPr bwMode="gray">
            <a:xfrm>
              <a:off x="923444" y="2692175"/>
              <a:ext cx="144003" cy="144001"/>
              <a:chOff x="898850" y="2657984"/>
              <a:chExt cx="203651" cy="203650"/>
            </a:xfrm>
          </p:grpSpPr>
          <p:cxnSp>
            <p:nvCxnSpPr>
              <p:cNvPr id="79" name="直接连接符 78">
                <a:extLst>
                  <a:ext uri="{FF2B5EF4-FFF2-40B4-BE49-F238E27FC236}">
                    <a16:creationId xmlns:a16="http://schemas.microsoft.com/office/drawing/2014/main" xmlns="" id="{7C929367-7477-4CCD-BB77-CEF7E63B85E4}"/>
                  </a:ext>
                </a:extLst>
              </p:cNvPr>
              <p:cNvCxnSpPr>
                <a:stCxn id="77" idx="3"/>
                <a:endCxn id="7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0" name="直接连接符 79">
                <a:extLst>
                  <a:ext uri="{FF2B5EF4-FFF2-40B4-BE49-F238E27FC236}">
                    <a16:creationId xmlns:a16="http://schemas.microsoft.com/office/drawing/2014/main" xmlns="" id="{E8B8F168-93CF-430B-8C53-64F2CD3DD720}"/>
                  </a:ext>
                </a:extLst>
              </p:cNvPr>
              <p:cNvCxnSpPr>
                <a:stCxn id="77" idx="1"/>
                <a:endCxn id="7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4" name="任意多边形: 形状 83">
            <a:extLst>
              <a:ext uri="{FF2B5EF4-FFF2-40B4-BE49-F238E27FC236}">
                <a16:creationId xmlns:a16="http://schemas.microsoft.com/office/drawing/2014/main" xmlns="" id="{E6CF8633-431B-4E74-833E-625CEBA3F326}"/>
              </a:ext>
            </a:extLst>
          </p:cNvPr>
          <p:cNvSpPr/>
          <p:nvPr/>
        </p:nvSpPr>
        <p:spPr bwMode="gray">
          <a:xfrm>
            <a:off x="2861139" y="3874572"/>
            <a:ext cx="5270043" cy="1164620"/>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 name="connsiteX0" fmla="*/ 0 w 5189151"/>
              <a:gd name="connsiteY0" fmla="*/ 810232 h 810232"/>
              <a:gd name="connsiteX1" fmla="*/ 787079 w 5189151"/>
              <a:gd name="connsiteY1" fmla="*/ 405118 h 810232"/>
              <a:gd name="connsiteX2" fmla="*/ 1458410 w 5189151"/>
              <a:gd name="connsiteY2" fmla="*/ 81027 h 810232"/>
              <a:gd name="connsiteX3" fmla="*/ 2164466 w 5189151"/>
              <a:gd name="connsiteY3" fmla="*/ 115751 h 810232"/>
              <a:gd name="connsiteX4" fmla="*/ 3125165 w 5189151"/>
              <a:gd name="connsiteY4" fmla="*/ 115751 h 810232"/>
              <a:gd name="connsiteX5" fmla="*/ 3692324 w 5189151"/>
              <a:gd name="connsiteY5" fmla="*/ 4 h 810232"/>
              <a:gd name="connsiteX6" fmla="*/ 5189151 w 5189151"/>
              <a:gd name="connsiteY6" fmla="*/ 722079 h 810232"/>
              <a:gd name="connsiteX0" fmla="*/ 0 w 5189151"/>
              <a:gd name="connsiteY0" fmla="*/ 816793 h 816793"/>
              <a:gd name="connsiteX1" fmla="*/ 787079 w 5189151"/>
              <a:gd name="connsiteY1" fmla="*/ 411679 h 816793"/>
              <a:gd name="connsiteX2" fmla="*/ 1458410 w 5189151"/>
              <a:gd name="connsiteY2" fmla="*/ 87588 h 816793"/>
              <a:gd name="connsiteX3" fmla="*/ 2164466 w 5189151"/>
              <a:gd name="connsiteY3" fmla="*/ 122312 h 816793"/>
              <a:gd name="connsiteX4" fmla="*/ 3125165 w 5189151"/>
              <a:gd name="connsiteY4" fmla="*/ 122312 h 816793"/>
              <a:gd name="connsiteX5" fmla="*/ 3692324 w 5189151"/>
              <a:gd name="connsiteY5" fmla="*/ 6565 h 816793"/>
              <a:gd name="connsiteX6" fmla="*/ 4416852 w 5189151"/>
              <a:gd name="connsiteY6" fmla="*/ 346816 h 816793"/>
              <a:gd name="connsiteX7" fmla="*/ 5189151 w 5189151"/>
              <a:gd name="connsiteY7" fmla="*/ 728640 h 816793"/>
              <a:gd name="connsiteX0" fmla="*/ 0 w 5189151"/>
              <a:gd name="connsiteY0" fmla="*/ 816793 h 816793"/>
              <a:gd name="connsiteX1" fmla="*/ 787079 w 5189151"/>
              <a:gd name="connsiteY1" fmla="*/ 411679 h 816793"/>
              <a:gd name="connsiteX2" fmla="*/ 1458410 w 5189151"/>
              <a:gd name="connsiteY2" fmla="*/ 87588 h 816793"/>
              <a:gd name="connsiteX3" fmla="*/ 2164466 w 5189151"/>
              <a:gd name="connsiteY3" fmla="*/ 122312 h 816793"/>
              <a:gd name="connsiteX4" fmla="*/ 3125165 w 5189151"/>
              <a:gd name="connsiteY4" fmla="*/ 122312 h 816793"/>
              <a:gd name="connsiteX5" fmla="*/ 3692324 w 5189151"/>
              <a:gd name="connsiteY5" fmla="*/ 6565 h 816793"/>
              <a:gd name="connsiteX6" fmla="*/ 4915914 w 5189151"/>
              <a:gd name="connsiteY6" fmla="*/ 144399 h 816793"/>
              <a:gd name="connsiteX7" fmla="*/ 5189151 w 5189151"/>
              <a:gd name="connsiteY7" fmla="*/ 728640 h 816793"/>
              <a:gd name="connsiteX0" fmla="*/ 0 w 5189151"/>
              <a:gd name="connsiteY0" fmla="*/ 816793 h 816793"/>
              <a:gd name="connsiteX1" fmla="*/ 787079 w 5189151"/>
              <a:gd name="connsiteY1" fmla="*/ 411679 h 816793"/>
              <a:gd name="connsiteX2" fmla="*/ 1458410 w 5189151"/>
              <a:gd name="connsiteY2" fmla="*/ 87588 h 816793"/>
              <a:gd name="connsiteX3" fmla="*/ 2164466 w 5189151"/>
              <a:gd name="connsiteY3" fmla="*/ 122312 h 816793"/>
              <a:gd name="connsiteX4" fmla="*/ 3125165 w 5189151"/>
              <a:gd name="connsiteY4" fmla="*/ 122312 h 816793"/>
              <a:gd name="connsiteX5" fmla="*/ 3692324 w 5189151"/>
              <a:gd name="connsiteY5" fmla="*/ 6565 h 816793"/>
              <a:gd name="connsiteX6" fmla="*/ 4785208 w 5189151"/>
              <a:gd name="connsiteY6" fmla="*/ 155053 h 816793"/>
              <a:gd name="connsiteX7" fmla="*/ 5189151 w 5189151"/>
              <a:gd name="connsiteY7" fmla="*/ 728640 h 816793"/>
              <a:gd name="connsiteX0" fmla="*/ 0 w 5082209"/>
              <a:gd name="connsiteY0" fmla="*/ 816793 h 1144126"/>
              <a:gd name="connsiteX1" fmla="*/ 787079 w 5082209"/>
              <a:gd name="connsiteY1" fmla="*/ 411679 h 1144126"/>
              <a:gd name="connsiteX2" fmla="*/ 1458410 w 5082209"/>
              <a:gd name="connsiteY2" fmla="*/ 87588 h 1144126"/>
              <a:gd name="connsiteX3" fmla="*/ 2164466 w 5082209"/>
              <a:gd name="connsiteY3" fmla="*/ 122312 h 1144126"/>
              <a:gd name="connsiteX4" fmla="*/ 3125165 w 5082209"/>
              <a:gd name="connsiteY4" fmla="*/ 122312 h 1144126"/>
              <a:gd name="connsiteX5" fmla="*/ 3692324 w 5082209"/>
              <a:gd name="connsiteY5" fmla="*/ 6565 h 1144126"/>
              <a:gd name="connsiteX6" fmla="*/ 4785208 w 5082209"/>
              <a:gd name="connsiteY6" fmla="*/ 155053 h 1144126"/>
              <a:gd name="connsiteX7" fmla="*/ 5082209 w 5082209"/>
              <a:gd name="connsiteY7" fmla="*/ 1144126 h 1144126"/>
              <a:gd name="connsiteX0" fmla="*/ 0 w 5082209"/>
              <a:gd name="connsiteY0" fmla="*/ 816793 h 1144126"/>
              <a:gd name="connsiteX1" fmla="*/ 787079 w 5082209"/>
              <a:gd name="connsiteY1" fmla="*/ 411679 h 1144126"/>
              <a:gd name="connsiteX2" fmla="*/ 1458410 w 5082209"/>
              <a:gd name="connsiteY2" fmla="*/ 87588 h 1144126"/>
              <a:gd name="connsiteX3" fmla="*/ 2164466 w 5082209"/>
              <a:gd name="connsiteY3" fmla="*/ 122312 h 1144126"/>
              <a:gd name="connsiteX4" fmla="*/ 3125165 w 5082209"/>
              <a:gd name="connsiteY4" fmla="*/ 122312 h 1144126"/>
              <a:gd name="connsiteX5" fmla="*/ 3692324 w 5082209"/>
              <a:gd name="connsiteY5" fmla="*/ 6565 h 1144126"/>
              <a:gd name="connsiteX6" fmla="*/ 4785208 w 5082209"/>
              <a:gd name="connsiteY6" fmla="*/ 155053 h 1144126"/>
              <a:gd name="connsiteX7" fmla="*/ 5082209 w 5082209"/>
              <a:gd name="connsiteY7" fmla="*/ 1144126 h 114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2209" h="1144126">
                <a:moveTo>
                  <a:pt x="0" y="816793"/>
                </a:moveTo>
                <a:lnTo>
                  <a:pt x="787079" y="411679"/>
                </a:lnTo>
                <a:cubicBezTo>
                  <a:pt x="1030147" y="290145"/>
                  <a:pt x="1228846" y="135816"/>
                  <a:pt x="1458410" y="87588"/>
                </a:cubicBezTo>
                <a:cubicBezTo>
                  <a:pt x="1687974" y="39360"/>
                  <a:pt x="1886674" y="116525"/>
                  <a:pt x="2164466" y="122312"/>
                </a:cubicBezTo>
                <a:cubicBezTo>
                  <a:pt x="2442258" y="128099"/>
                  <a:pt x="2870522" y="141603"/>
                  <a:pt x="3125165" y="122312"/>
                </a:cubicBezTo>
                <a:cubicBezTo>
                  <a:pt x="3379808" y="103021"/>
                  <a:pt x="3477043" y="-30852"/>
                  <a:pt x="3692324" y="6565"/>
                </a:cubicBezTo>
                <a:cubicBezTo>
                  <a:pt x="3907605" y="43982"/>
                  <a:pt x="4535737" y="34707"/>
                  <a:pt x="4785208" y="155053"/>
                </a:cubicBezTo>
                <a:cubicBezTo>
                  <a:pt x="5034679" y="275399"/>
                  <a:pt x="5072318" y="931340"/>
                  <a:pt x="5082209" y="1144126"/>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B6637C86-90BF-4394-A9FE-1E68AD97BE7F}"/>
              </a:ext>
            </a:extLst>
          </p:cNvPr>
          <p:cNvSpPr txBox="1"/>
          <p:nvPr/>
        </p:nvSpPr>
        <p:spPr bwMode="gray">
          <a:xfrm>
            <a:off x="4926538" y="5297930"/>
            <a:ext cx="803425" cy="338554"/>
          </a:xfrm>
          <a:prstGeom prst="rect">
            <a:avLst/>
          </a:prstGeom>
          <a:solidFill>
            <a:srgbClr val="92D050"/>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16037</a:t>
            </a:r>
          </a:p>
        </p:txBody>
      </p:sp>
      <p:sp>
        <p:nvSpPr>
          <p:cNvPr id="4" name="任意多边形: 形状 3">
            <a:extLst>
              <a:ext uri="{FF2B5EF4-FFF2-40B4-BE49-F238E27FC236}">
                <a16:creationId xmlns:a16="http://schemas.microsoft.com/office/drawing/2014/main" xmlns="" id="{2BFA761B-1206-4C58-BD8B-71E6AFD3917D}"/>
              </a:ext>
            </a:extLst>
          </p:cNvPr>
          <p:cNvSpPr/>
          <p:nvPr/>
        </p:nvSpPr>
        <p:spPr bwMode="gray">
          <a:xfrm>
            <a:off x="4713232" y="4201209"/>
            <a:ext cx="2792468" cy="1090139"/>
          </a:xfrm>
          <a:custGeom>
            <a:avLst/>
            <a:gdLst>
              <a:gd name="connsiteX0" fmla="*/ 1166868 w 2792468"/>
              <a:gd name="connsiteY0" fmla="*/ 65991 h 954991"/>
              <a:gd name="connsiteX1" fmla="*/ 252468 w 2792468"/>
              <a:gd name="connsiteY1" fmla="*/ 65991 h 954991"/>
              <a:gd name="connsiteX2" fmla="*/ 23868 w 2792468"/>
              <a:gd name="connsiteY2" fmla="*/ 751791 h 954991"/>
              <a:gd name="connsiteX3" fmla="*/ 709668 w 2792468"/>
              <a:gd name="connsiteY3" fmla="*/ 878791 h 954991"/>
              <a:gd name="connsiteX4" fmla="*/ 2792468 w 2792468"/>
              <a:gd name="connsiteY4" fmla="*/ 954991 h 954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2468" h="954991">
                <a:moveTo>
                  <a:pt x="1166868" y="65991"/>
                </a:moveTo>
                <a:cubicBezTo>
                  <a:pt x="804918" y="8841"/>
                  <a:pt x="442968" y="-48309"/>
                  <a:pt x="252468" y="65991"/>
                </a:cubicBezTo>
                <a:cubicBezTo>
                  <a:pt x="61968" y="180291"/>
                  <a:pt x="-52332" y="616324"/>
                  <a:pt x="23868" y="751791"/>
                </a:cubicBezTo>
                <a:cubicBezTo>
                  <a:pt x="100068" y="887258"/>
                  <a:pt x="248235" y="844924"/>
                  <a:pt x="709668" y="878791"/>
                </a:cubicBezTo>
                <a:cubicBezTo>
                  <a:pt x="1171101" y="912658"/>
                  <a:pt x="2424168" y="952874"/>
                  <a:pt x="2792468" y="954991"/>
                </a:cubicBezTo>
              </a:path>
            </a:pathLst>
          </a:custGeom>
          <a:noFill/>
          <a:ln w="38100">
            <a:solidFill>
              <a:schemeClr val="accent6">
                <a:lumMod val="75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xmlns="" id="{7D6C8BA7-184B-4B65-8599-16B08FD0A4F3}"/>
              </a:ext>
            </a:extLst>
          </p:cNvPr>
          <p:cNvSpPr txBox="1"/>
          <p:nvPr/>
        </p:nvSpPr>
        <p:spPr bwMode="gray">
          <a:xfrm>
            <a:off x="6149492" y="2825275"/>
            <a:ext cx="4161292" cy="523220"/>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[P2-isis-1] avoid-</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segment-routing</a:t>
            </a:r>
          </a:p>
        </p:txBody>
      </p:sp>
      <p:sp>
        <p:nvSpPr>
          <p:cNvPr id="38" name="燕尾形 37">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39" name="五边形 38">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1" name="燕尾形 40">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4"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52" name="燕尾形 51">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57" name="燕尾形 56">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a:extLst>
              <a:ext uri="{FF2B5EF4-FFF2-40B4-BE49-F238E27FC236}">
                <a16:creationId xmlns:a16="http://schemas.microsoft.com/office/drawing/2014/main" xmlns="" id="{DA933B90-A9EE-4EA6-AA89-9A2D087830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560389"/>
            <a:ext cx="540000" cy="442800"/>
          </a:xfrm>
          <a:prstGeom prst="rect">
            <a:avLst/>
          </a:prstGeom>
        </p:spPr>
      </p:pic>
      <p:sp>
        <p:nvSpPr>
          <p:cNvPr id="65" name="文本框 64">
            <a:extLst>
              <a:ext uri="{FF2B5EF4-FFF2-40B4-BE49-F238E27FC236}">
                <a16:creationId xmlns:a16="http://schemas.microsoft.com/office/drawing/2014/main" xmlns="" id="{6CAD60F3-3CD5-4109-A5C0-A4386D617A17}"/>
              </a:ext>
            </a:extLst>
          </p:cNvPr>
          <p:cNvSpPr txBox="1"/>
          <p:nvPr/>
        </p:nvSpPr>
        <p:spPr bwMode="gray">
          <a:xfrm>
            <a:off x="2401095" y="4143853"/>
            <a:ext cx="803425" cy="338554"/>
          </a:xfrm>
          <a:prstGeom prst="rect">
            <a:avLst/>
          </a:prstGeom>
          <a:solidFill>
            <a:srgbClr val="E28189"/>
          </a:solidFill>
          <a:ln>
            <a:solidFill>
              <a:srgbClr val="E28189"/>
            </a:solidFill>
          </a:ln>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16001</a:t>
            </a:r>
          </a:p>
        </p:txBody>
      </p:sp>
    </p:spTree>
    <p:extLst>
      <p:ext uri="{BB962C8B-B14F-4D97-AF65-F5344CB8AC3E}">
        <p14:creationId xmlns:p14="http://schemas.microsoft.com/office/powerpoint/2010/main" val="1242811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4AF1CA9-1362-444E-861E-D87791E44F6E}"/>
              </a:ext>
            </a:extLst>
          </p:cNvPr>
          <p:cNvSpPr>
            <a:spLocks noGrp="1"/>
          </p:cNvSpPr>
          <p:nvPr>
            <p:ph type="title"/>
          </p:nvPr>
        </p:nvSpPr>
        <p:spPr bwMode="gray"/>
        <p:txBody>
          <a:bodyPr/>
          <a:lstStyle/>
          <a:p>
            <a:r>
              <a:rPr lang="en-US" smtClean="0"/>
              <a:t>Summary: Comparison Between TI-LFA and Microloop Avoidance</a:t>
            </a:r>
            <a:endParaRPr lang="en-US" dirty="0"/>
          </a:p>
        </p:txBody>
      </p:sp>
      <p:sp>
        <p:nvSpPr>
          <p:cNvPr id="3" name="文本框 2">
            <a:extLst>
              <a:ext uri="{FF2B5EF4-FFF2-40B4-BE49-F238E27FC236}">
                <a16:creationId xmlns:a16="http://schemas.microsoft.com/office/drawing/2014/main" xmlns="" id="{FAF26CC7-FE20-4385-B718-2C6BBF54BD2C}"/>
              </a:ext>
            </a:extLst>
          </p:cNvPr>
          <p:cNvSpPr txBox="1"/>
          <p:nvPr/>
        </p:nvSpPr>
        <p:spPr bwMode="gray">
          <a:xfrm>
            <a:off x="1909783" y="2328167"/>
            <a:ext cx="2968388" cy="379962"/>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TI-LFA</a:t>
            </a:r>
          </a:p>
        </p:txBody>
      </p:sp>
      <p:sp>
        <p:nvSpPr>
          <p:cNvPr id="4" name="文本框 3">
            <a:extLst>
              <a:ext uri="{FF2B5EF4-FFF2-40B4-BE49-F238E27FC236}">
                <a16:creationId xmlns:a16="http://schemas.microsoft.com/office/drawing/2014/main" xmlns="" id="{87B15787-4A08-492E-94AF-A83C391E65F2}"/>
              </a:ext>
            </a:extLst>
          </p:cNvPr>
          <p:cNvSpPr txBox="1"/>
          <p:nvPr/>
        </p:nvSpPr>
        <p:spPr bwMode="gray">
          <a:xfrm>
            <a:off x="7116783" y="2328167"/>
            <a:ext cx="2968388" cy="379962"/>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6" name="文本框 5">
            <a:extLst>
              <a:ext uri="{FF2B5EF4-FFF2-40B4-BE49-F238E27FC236}">
                <a16:creationId xmlns:a16="http://schemas.microsoft.com/office/drawing/2014/main" xmlns="" id="{8FF36007-DF57-40D5-A286-DBF50078E844}"/>
              </a:ext>
            </a:extLst>
          </p:cNvPr>
          <p:cNvSpPr txBox="1"/>
          <p:nvPr/>
        </p:nvSpPr>
        <p:spPr bwMode="gray">
          <a:xfrm>
            <a:off x="1040517" y="2942277"/>
            <a:ext cx="4687183" cy="1760352"/>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dirty="0">
                <a:latin typeface="Huawei Sans" panose="020C0503030203020204" pitchFamily="34" charset="0"/>
              </a:rPr>
              <a:t>Purpose: to locally compute a backup path for the destination </a:t>
            </a:r>
            <a:r>
              <a:rPr lang="en-US" dirty="0" smtClean="0">
                <a:latin typeface="Huawei Sans" panose="020C0503030203020204" pitchFamily="34" charset="0"/>
              </a:rPr>
              <a:t>address.</a:t>
            </a:r>
            <a:endParaRPr lang="en-US" dirty="0">
              <a:latin typeface="Huawei Sans" panose="020C0503030203020204" pitchFamily="34" charset="0"/>
            </a:endParaRPr>
          </a:p>
          <a:p>
            <a:r>
              <a:rPr lang="en-US" dirty="0">
                <a:latin typeface="Huawei Sans" panose="020C0503030203020204" pitchFamily="34" charset="0"/>
              </a:rPr>
              <a:t>Trigger condition: link or node failure on the primary </a:t>
            </a:r>
            <a:r>
              <a:rPr lang="en-US" dirty="0" smtClean="0">
                <a:latin typeface="Huawei Sans" panose="020C0503030203020204" pitchFamily="34" charset="0"/>
              </a:rPr>
              <a:t>path.</a:t>
            </a:r>
            <a:endParaRPr lang="en-US" dirty="0">
              <a:latin typeface="Huawei Sans" panose="020C0503030203020204" pitchFamily="34" charset="0"/>
            </a:endParaRPr>
          </a:p>
        </p:txBody>
      </p:sp>
      <p:sp>
        <p:nvSpPr>
          <p:cNvPr id="8" name="文本框 7">
            <a:extLst>
              <a:ext uri="{FF2B5EF4-FFF2-40B4-BE49-F238E27FC236}">
                <a16:creationId xmlns:a16="http://schemas.microsoft.com/office/drawing/2014/main" xmlns="" id="{662C59CA-5F58-4725-8341-D93297B51601}"/>
              </a:ext>
            </a:extLst>
          </p:cNvPr>
          <p:cNvSpPr txBox="1"/>
          <p:nvPr/>
        </p:nvSpPr>
        <p:spPr bwMode="gray">
          <a:xfrm>
            <a:off x="6210202" y="2942277"/>
            <a:ext cx="4781550" cy="1760352"/>
          </a:xfrm>
          <a:prstGeom prst="rect">
            <a:avLst/>
          </a:prstGeom>
        </p:spPr>
        <p:txBody>
          <a:bodyPr wrap="square">
            <a:noAutofit/>
          </a:bodyPr>
          <a:lstStyle>
            <a:defPPr>
              <a:defRPr lang="en-US"/>
            </a:defPPr>
            <a:lvl1pPr marL="302279" indent="-302279" defTabSz="914034" fontAlgn="ctr">
              <a:lnSpc>
                <a:spcPct val="140000"/>
              </a:lnSpc>
              <a:spcBef>
                <a:spcPts val="792"/>
              </a:spcBef>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dirty="0">
                <a:latin typeface="Huawei Sans" panose="020C0503030203020204" pitchFamily="34" charset="0"/>
              </a:rPr>
              <a:t>Purpose: to prevent temporary loops during the update of the primary </a:t>
            </a:r>
            <a:r>
              <a:rPr lang="en-US" dirty="0" smtClean="0">
                <a:latin typeface="Huawei Sans" panose="020C0503030203020204" pitchFamily="34" charset="0"/>
              </a:rPr>
              <a:t>path.</a:t>
            </a:r>
            <a:endParaRPr lang="en-US" dirty="0">
              <a:latin typeface="Huawei Sans" panose="020C0503030203020204" pitchFamily="34" charset="0"/>
            </a:endParaRPr>
          </a:p>
          <a:p>
            <a:r>
              <a:rPr lang="en-US" dirty="0">
                <a:latin typeface="Huawei Sans" panose="020C0503030203020204" pitchFamily="34" charset="0"/>
              </a:rPr>
              <a:t>Trigger condition: primary path </a:t>
            </a:r>
            <a:r>
              <a:rPr lang="en-US" dirty="0" smtClean="0">
                <a:latin typeface="Huawei Sans" panose="020C0503030203020204" pitchFamily="34" charset="0"/>
              </a:rPr>
              <a:t>update.</a:t>
            </a:r>
            <a:endParaRPr lang="en-US" dirty="0">
              <a:latin typeface="Huawei Sans" panose="020C0503030203020204" pitchFamily="34" charset="0"/>
            </a:endParaRPr>
          </a:p>
        </p:txBody>
      </p:sp>
      <p:sp>
        <p:nvSpPr>
          <p:cNvPr id="7" name="燕尾形 6">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9" name="五边形 8">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9">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11" name="燕尾形 10">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12"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13" name="燕尾形 12">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14" name="燕尾形 13">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10302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a16="http://schemas.microsoft.com/office/drawing/2014/main" xmlns="" id="{229E43AC-E30A-4E22-8AD7-64F0E2198317}"/>
              </a:ext>
            </a:extLst>
          </p:cNvPr>
          <p:cNvSpPr txBox="1"/>
          <p:nvPr/>
        </p:nvSpPr>
        <p:spPr bwMode="gray">
          <a:xfrm>
            <a:off x="2824758" y="1554985"/>
            <a:ext cx="1504078" cy="452688"/>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Service-defined network</a:t>
            </a:r>
          </a:p>
        </p:txBody>
      </p:sp>
      <p:sp>
        <p:nvSpPr>
          <p:cNvPr id="2" name="标题 1"/>
          <p:cNvSpPr>
            <a:spLocks noGrp="1"/>
          </p:cNvSpPr>
          <p:nvPr>
            <p:ph type="title"/>
          </p:nvPr>
        </p:nvSpPr>
        <p:spPr bwMode="gray"/>
        <p:txBody>
          <a:bodyPr/>
          <a:lstStyle/>
          <a:p>
            <a:r>
              <a:rPr lang="en-US" smtClean="0"/>
              <a:t>SR Roadmap</a:t>
            </a:r>
            <a:endParaRPr lang="en-US" dirty="0"/>
          </a:p>
        </p:txBody>
      </p:sp>
      <p:sp>
        <p:nvSpPr>
          <p:cNvPr id="3" name="文本占位符 2"/>
          <p:cNvSpPr>
            <a:spLocks noGrp="1"/>
          </p:cNvSpPr>
          <p:nvPr>
            <p:ph type="body" sz="quarter" idx="4294967295"/>
          </p:nvPr>
        </p:nvSpPr>
        <p:spPr bwMode="gray">
          <a:xfrm>
            <a:off x="6096001" y="1052513"/>
            <a:ext cx="5559552" cy="5148262"/>
          </a:xfrm>
        </p:spPr>
        <p:txBody>
          <a:bodyPr wrap="square">
            <a:noAutofit/>
          </a:bodyPr>
          <a:lstStyle/>
          <a:p>
            <a:r>
              <a:rPr lang="en-US" sz="1600" dirty="0" smtClean="0">
                <a:latin typeface="Huawei Sans" panose="020C0503030203020204" pitchFamily="34" charset="0"/>
                <a:sym typeface="Huawei Sans" panose="020C0503030203020204" pitchFamily="34" charset="0"/>
              </a:rPr>
              <a:t>Simplifies protocols and extends existing protocols.</a:t>
            </a:r>
          </a:p>
          <a:p>
            <a:pPr lvl="1"/>
            <a:r>
              <a:rPr lang="en-US" sz="1400" dirty="0" smtClean="0">
                <a:latin typeface="Huawei Sans" panose="020C0503030203020204" pitchFamily="34" charset="0"/>
                <a:sym typeface="Huawei Sans" panose="020C0503030203020204" pitchFamily="34" charset="0"/>
              </a:rPr>
              <a:t>The extended IGP/BGP supports label distribution. Therefore, LDP is not required on the network, achieving protocol simplification. In addition, devices require only software upgrades instead of hardware replacement, protecting the investment on the live network.</a:t>
            </a:r>
          </a:p>
          <a:p>
            <a:pPr lvl="1"/>
            <a:r>
              <a:rPr lang="en-US" sz="1400" dirty="0" smtClean="0">
                <a:latin typeface="Huawei Sans" panose="020C0503030203020204" pitchFamily="34" charset="0"/>
                <a:sym typeface="Huawei Sans" panose="020C0503030203020204" pitchFamily="34" charset="0"/>
              </a:rPr>
              <a:t>The source routing mechanism is introduced.</a:t>
            </a:r>
          </a:p>
          <a:p>
            <a:pPr lvl="1"/>
            <a:r>
              <a:rPr lang="en-US" sz="1400" dirty="0" smtClean="0">
                <a:latin typeface="Huawei Sans" panose="020C0503030203020204" pitchFamily="34" charset="0"/>
                <a:sym typeface="Huawei Sans" panose="020C0503030203020204" pitchFamily="34" charset="0"/>
              </a:rPr>
              <a:t>The specific forwarding policy is instantiated as a label list on the ingress to control the traffic forwarding path.</a:t>
            </a:r>
          </a:p>
          <a:p>
            <a:r>
              <a:rPr lang="en-US" sz="1600" dirty="0" smtClean="0">
                <a:latin typeface="Huawei Sans" panose="020C0503030203020204" pitchFamily="34" charset="0"/>
                <a:sym typeface="Huawei Sans" panose="020C0503030203020204" pitchFamily="34" charset="0"/>
              </a:rPr>
              <a:t>Enables networks to be defined by services.</a:t>
            </a:r>
          </a:p>
          <a:p>
            <a:pPr lvl="1"/>
            <a:r>
              <a:rPr lang="en-US" sz="1400" dirty="0" smtClean="0">
                <a:latin typeface="Huawei Sans" panose="020C0503030203020204" pitchFamily="34" charset="0"/>
                <a:sym typeface="Huawei Sans" panose="020C0503030203020204" pitchFamily="34" charset="0"/>
              </a:rPr>
              <a:t>After an application raises requirements (e.g. latency, bandwidth, and packet loss rate), a controller is used to collect information (e.g. network topology, bandwidth usage, and latency) and compute an explicit path according to the requirements.</a:t>
            </a:r>
          </a:p>
          <a:p>
            <a:endParaRPr lang="en-US" altLang="zh-CN" sz="1600" dirty="0">
              <a:latin typeface="Huawei Sans" panose="020C0503030203020204" pitchFamily="34" charset="0"/>
              <a:sym typeface="Huawei Sans" panose="020C0503030203020204" pitchFamily="34" charset="0"/>
            </a:endParaRPr>
          </a:p>
        </p:txBody>
      </p:sp>
      <p:grpSp>
        <p:nvGrpSpPr>
          <p:cNvPr id="34" name="组合 33"/>
          <p:cNvGrpSpPr/>
          <p:nvPr/>
        </p:nvGrpSpPr>
        <p:grpSpPr bwMode="gray">
          <a:xfrm>
            <a:off x="1341919" y="3485857"/>
            <a:ext cx="4131022" cy="2134936"/>
            <a:chOff x="1214671" y="2730327"/>
            <a:chExt cx="4544124" cy="2134936"/>
          </a:xfrm>
        </p:grpSpPr>
        <p:cxnSp>
          <p:nvCxnSpPr>
            <p:cNvPr id="7" name="直接连接符 6"/>
            <p:cNvCxnSpPr/>
            <p:nvPr/>
          </p:nvCxnSpPr>
          <p:spPr bwMode="gray">
            <a:xfrm rot="16200000" flipH="1">
              <a:off x="170117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rot="16200000">
              <a:off x="170117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rot="5400000" flipH="1">
              <a:off x="4204824" y="2243824"/>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rot="5400000">
              <a:off x="4204824" y="3311292"/>
              <a:ext cx="1067468" cy="2040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59342" y="3216160"/>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59342" y="5434425"/>
            <a:ext cx="540000" cy="442800"/>
          </a:xfrm>
          <a:prstGeom prst="rect">
            <a:avLst/>
          </a:prstGeom>
        </p:spPr>
      </p:pic>
      <p:sp>
        <p:nvSpPr>
          <p:cNvPr id="18" name="文本框 17"/>
          <p:cNvSpPr txBox="1"/>
          <p:nvPr/>
        </p:nvSpPr>
        <p:spPr bwMode="gray">
          <a:xfrm>
            <a:off x="3222394" y="3669607"/>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文本框 18"/>
          <p:cNvSpPr txBox="1"/>
          <p:nvPr/>
        </p:nvSpPr>
        <p:spPr bwMode="gray">
          <a:xfrm>
            <a:off x="3222394" y="509523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45790" y="4325292"/>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89859" y="4326602"/>
            <a:ext cx="540000" cy="442800"/>
          </a:xfrm>
          <a:prstGeom prst="rect">
            <a:avLst/>
          </a:prstGeom>
        </p:spPr>
      </p:pic>
      <p:sp>
        <p:nvSpPr>
          <p:cNvPr id="20" name="文本框 19"/>
          <p:cNvSpPr txBox="1"/>
          <p:nvPr/>
        </p:nvSpPr>
        <p:spPr bwMode="gray">
          <a:xfrm>
            <a:off x="5151503" y="476940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p:cNvSpPr txBox="1"/>
          <p:nvPr/>
        </p:nvSpPr>
        <p:spPr bwMode="gray">
          <a:xfrm>
            <a:off x="1032687" y="1656821"/>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26" name="图片 25" descr="通用网管-蓝.png"/>
          <p:cNvPicPr>
            <a:picLocks noChangeAspect="1"/>
          </p:cNvPicPr>
          <p:nvPr/>
        </p:nvPicPr>
        <p:blipFill>
          <a:blip r:embed="rId4" cstate="print"/>
          <a:stretch>
            <a:fillRect/>
          </a:stretch>
        </p:blipFill>
        <p:spPr bwMode="gray">
          <a:xfrm>
            <a:off x="2224626" y="1589801"/>
            <a:ext cx="540000" cy="441818"/>
          </a:xfrm>
          <a:prstGeom prst="rect">
            <a:avLst/>
          </a:prstGeom>
        </p:spPr>
      </p:pic>
      <p:sp>
        <p:nvSpPr>
          <p:cNvPr id="35" name="文本框 34"/>
          <p:cNvSpPr txBox="1"/>
          <p:nvPr/>
        </p:nvSpPr>
        <p:spPr bwMode="gray">
          <a:xfrm>
            <a:off x="1181236" y="4769402"/>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4" name="直接箭头连接符 3">
            <a:extLst>
              <a:ext uri="{FF2B5EF4-FFF2-40B4-BE49-F238E27FC236}">
                <a16:creationId xmlns:a16="http://schemas.microsoft.com/office/drawing/2014/main" xmlns="" id="{208D46D0-1A04-4359-A090-4B977676CDFF}"/>
              </a:ext>
            </a:extLst>
          </p:cNvPr>
          <p:cNvCxnSpPr>
            <a:cxnSpLocks/>
            <a:stCxn id="26" idx="2"/>
            <a:endCxn id="12" idx="0"/>
          </p:cNvCxnSpPr>
          <p:nvPr/>
        </p:nvCxnSpPr>
        <p:spPr bwMode="gray">
          <a:xfrm flipH="1">
            <a:off x="1415790" y="2031619"/>
            <a:ext cx="1078836" cy="229367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xmlns="" id="{45D76DB3-4737-446D-9CCB-5EEE450F421A}"/>
              </a:ext>
            </a:extLst>
          </p:cNvPr>
          <p:cNvCxnSpPr>
            <a:cxnSpLocks/>
            <a:stCxn id="26" idx="2"/>
            <a:endCxn id="14" idx="0"/>
          </p:cNvCxnSpPr>
          <p:nvPr/>
        </p:nvCxnSpPr>
        <p:spPr bwMode="gray">
          <a:xfrm>
            <a:off x="2494626" y="2031619"/>
            <a:ext cx="934716" cy="1184541"/>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xmlns="" id="{A2983288-6F2F-47E9-9DAD-0084DD68DB6C}"/>
              </a:ext>
            </a:extLst>
          </p:cNvPr>
          <p:cNvCxnSpPr>
            <a:cxnSpLocks/>
            <a:stCxn id="26" idx="2"/>
            <a:endCxn id="16" idx="0"/>
          </p:cNvCxnSpPr>
          <p:nvPr/>
        </p:nvCxnSpPr>
        <p:spPr bwMode="gray">
          <a:xfrm>
            <a:off x="2494626" y="2031619"/>
            <a:ext cx="2865233" cy="2294983"/>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xmlns="" id="{AE02CF03-3B00-4D6D-9C74-A9EE9DF85203}"/>
              </a:ext>
            </a:extLst>
          </p:cNvPr>
          <p:cNvCxnSpPr>
            <a:cxnSpLocks/>
            <a:stCxn id="26" idx="2"/>
            <a:endCxn id="15" idx="0"/>
          </p:cNvCxnSpPr>
          <p:nvPr/>
        </p:nvCxnSpPr>
        <p:spPr bwMode="gray">
          <a:xfrm>
            <a:off x="2494626" y="2031619"/>
            <a:ext cx="934716" cy="3402806"/>
          </a:xfrm>
          <a:prstGeom prst="straightConnector1">
            <a:avLst/>
          </a:prstGeom>
          <a:ln w="19050">
            <a:solidFill>
              <a:schemeClr val="accent1">
                <a:lumMod val="60000"/>
                <a:lumOff val="40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2687276" y="4293048"/>
            <a:ext cx="1504078" cy="452688"/>
          </a:xfrm>
          <a:prstGeom prst="rect">
            <a:avLst/>
          </a:prstGeom>
          <a:solidFill>
            <a:schemeClr val="bg1"/>
          </a:solidFill>
        </p:spPr>
        <p:txBody>
          <a:bodyPr wrap="square" lIns="0" tIns="0" rIns="0" bIns="0" rtlCol="0" anchor="ctr" anchorCtr="0">
            <a:noAutofit/>
          </a:bodyPr>
          <a:lstStyle/>
          <a:p>
            <a:pPr algn="ct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IGP/BGP</a:t>
            </a:r>
          </a:p>
        </p:txBody>
      </p:sp>
    </p:spTree>
    <p:extLst>
      <p:ext uri="{BB962C8B-B14F-4D97-AF65-F5344CB8AC3E}">
        <p14:creationId xmlns:p14="http://schemas.microsoft.com/office/powerpoint/2010/main" val="676503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矩形: 圆角 108">
            <a:extLst>
              <a:ext uri="{FF2B5EF4-FFF2-40B4-BE49-F238E27FC236}">
                <a16:creationId xmlns:a16="http://schemas.microsoft.com/office/drawing/2014/main" xmlns="" id="{8790E93F-248A-4EB4-9522-F86BD871879F}"/>
              </a:ext>
            </a:extLst>
          </p:cNvPr>
          <p:cNvSpPr/>
          <p:nvPr/>
        </p:nvSpPr>
        <p:spPr bwMode="gray">
          <a:xfrm>
            <a:off x="6128089" y="4130276"/>
            <a:ext cx="1161427" cy="957130"/>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57A07722-9859-43F3-810A-B18C73365C44}"/>
              </a:ext>
            </a:extLst>
          </p:cNvPr>
          <p:cNvSpPr>
            <a:spLocks noGrp="1"/>
          </p:cNvSpPr>
          <p:nvPr>
            <p:ph type="title"/>
          </p:nvPr>
        </p:nvSpPr>
        <p:spPr bwMode="gray"/>
        <p:txBody>
          <a:bodyPr/>
          <a:lstStyle/>
          <a:p>
            <a:r>
              <a:rPr lang="en-US" smtClean="0"/>
              <a:t>SBFD Overview</a:t>
            </a:r>
            <a:endParaRPr lang="en-US" dirty="0"/>
          </a:p>
        </p:txBody>
      </p:sp>
      <p:sp>
        <p:nvSpPr>
          <p:cNvPr id="6" name="文本占位符 5">
            <a:extLst>
              <a:ext uri="{FF2B5EF4-FFF2-40B4-BE49-F238E27FC236}">
                <a16:creationId xmlns:a16="http://schemas.microsoft.com/office/drawing/2014/main" xmlns="" id="{4FB178E4-A159-4E65-84DF-625E3FA36CF7}"/>
              </a:ext>
            </a:extLst>
          </p:cNvPr>
          <p:cNvSpPr>
            <a:spLocks noGrp="1"/>
          </p:cNvSpPr>
          <p:nvPr>
            <p:ph type="body" sz="quarter" idx="10"/>
          </p:nvPr>
        </p:nvSpPr>
        <p:spPr bwMode="gray"/>
        <p:txBody>
          <a:bodyPr/>
          <a:lstStyle/>
          <a:p>
            <a:r>
              <a:rPr lang="en-US" sz="1400" smtClean="0">
                <a:sym typeface="Huawei Sans" panose="020C0503030203020204" pitchFamily="34" charset="0"/>
              </a:rPr>
              <a:t>If BFD detects a large number of links, the negotiation time of the state machine is prolonged, which is not suitable for SR. To address this issue, seamless bidirectional forwarding detection (SBFD), which is a simplified BFD mechanism, is introduced to detect SR tunnels. With a simplified BFD state machine, SBFD shortens the negotiation time and improves network-wide flexibility.</a:t>
            </a:r>
          </a:p>
          <a:p>
            <a:endParaRPr lang="en-US" altLang="zh-CN" sz="1400" dirty="0">
              <a:sym typeface="Huawei Sans" panose="020C0503030203020204" pitchFamily="34" charset="0"/>
            </a:endParaRPr>
          </a:p>
        </p:txBody>
      </p:sp>
      <p:cxnSp>
        <p:nvCxnSpPr>
          <p:cNvPr id="4" name="直接连接符 3">
            <a:extLst>
              <a:ext uri="{FF2B5EF4-FFF2-40B4-BE49-F238E27FC236}">
                <a16:creationId xmlns:a16="http://schemas.microsoft.com/office/drawing/2014/main" xmlns="" id="{52CED64D-85B9-4F50-85C0-FE3D708E23E9}"/>
              </a:ext>
            </a:extLst>
          </p:cNvPr>
          <p:cNvCxnSpPr>
            <a:cxnSpLocks/>
            <a:stCxn id="5" idx="2"/>
          </p:cNvCxnSpPr>
          <p:nvPr/>
        </p:nvCxnSpPr>
        <p:spPr bwMode="gray">
          <a:xfrm>
            <a:off x="1918598" y="3316623"/>
            <a:ext cx="0"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xmlns="" id="{900D3801-E453-4C17-A0BB-265F9DC4832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96671" y="2952663"/>
            <a:ext cx="443854" cy="363960"/>
          </a:xfrm>
          <a:prstGeom prst="rect">
            <a:avLst/>
          </a:prstGeom>
        </p:spPr>
      </p:pic>
      <p:cxnSp>
        <p:nvCxnSpPr>
          <p:cNvPr id="8" name="直接连接符 7">
            <a:extLst>
              <a:ext uri="{FF2B5EF4-FFF2-40B4-BE49-F238E27FC236}">
                <a16:creationId xmlns:a16="http://schemas.microsoft.com/office/drawing/2014/main" xmlns="" id="{1784C3F7-AF17-4279-A79B-F53869B4693D}"/>
              </a:ext>
            </a:extLst>
          </p:cNvPr>
          <p:cNvCxnSpPr>
            <a:cxnSpLocks/>
            <a:stCxn id="9" idx="2"/>
          </p:cNvCxnSpPr>
          <p:nvPr/>
        </p:nvCxnSpPr>
        <p:spPr bwMode="gray">
          <a:xfrm>
            <a:off x="4730378" y="3316623"/>
            <a:ext cx="12154"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2935FE5C-9782-4BA6-AAA6-2B78776E923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08451" y="2952663"/>
            <a:ext cx="443854" cy="363960"/>
          </a:xfrm>
          <a:prstGeom prst="rect">
            <a:avLst/>
          </a:prstGeom>
        </p:spPr>
      </p:pic>
      <p:sp>
        <p:nvSpPr>
          <p:cNvPr id="10" name="文本框 9">
            <a:extLst>
              <a:ext uri="{FF2B5EF4-FFF2-40B4-BE49-F238E27FC236}">
                <a16:creationId xmlns:a16="http://schemas.microsoft.com/office/drawing/2014/main" xmlns="" id="{E62F7508-4FC9-44D6-8635-A0111A27EBDE}"/>
              </a:ext>
            </a:extLst>
          </p:cNvPr>
          <p:cNvSpPr txBox="1"/>
          <p:nvPr/>
        </p:nvSpPr>
        <p:spPr bwMode="gray">
          <a:xfrm>
            <a:off x="2749214" y="2366463"/>
            <a:ext cx="1052492" cy="538661"/>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BFD negotiation</a:t>
            </a:r>
          </a:p>
        </p:txBody>
      </p:sp>
      <p:sp>
        <p:nvSpPr>
          <p:cNvPr id="13" name="文本框 12">
            <a:extLst>
              <a:ext uri="{FF2B5EF4-FFF2-40B4-BE49-F238E27FC236}">
                <a16:creationId xmlns:a16="http://schemas.microsoft.com/office/drawing/2014/main" xmlns="" id="{5544CA50-9643-4E61-A7D8-3A81CD9533A8}"/>
              </a:ext>
            </a:extLst>
          </p:cNvPr>
          <p:cNvSpPr txBox="1"/>
          <p:nvPr/>
        </p:nvSpPr>
        <p:spPr bwMode="gray">
          <a:xfrm>
            <a:off x="1016352" y="3525360"/>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50" name="文本框 49">
            <a:extLst>
              <a:ext uri="{FF2B5EF4-FFF2-40B4-BE49-F238E27FC236}">
                <a16:creationId xmlns:a16="http://schemas.microsoft.com/office/drawing/2014/main" xmlns="" id="{9DFF5175-C166-4F61-8B75-6EB643DA5253}"/>
              </a:ext>
            </a:extLst>
          </p:cNvPr>
          <p:cNvSpPr txBox="1"/>
          <p:nvPr/>
        </p:nvSpPr>
        <p:spPr bwMode="gray">
          <a:xfrm>
            <a:off x="783800" y="4191169"/>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Init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xmlns="" id="{D1F980F9-30D4-47CF-BFB9-1DE12914CEF9}"/>
              </a:ext>
            </a:extLst>
          </p:cNvPr>
          <p:cNvSpPr txBox="1"/>
          <p:nvPr/>
        </p:nvSpPr>
        <p:spPr bwMode="gray">
          <a:xfrm>
            <a:off x="783800" y="4896558"/>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cxnSp>
        <p:nvCxnSpPr>
          <p:cNvPr id="52" name="直接箭头连接符 51">
            <a:extLst>
              <a:ext uri="{FF2B5EF4-FFF2-40B4-BE49-F238E27FC236}">
                <a16:creationId xmlns:a16="http://schemas.microsoft.com/office/drawing/2014/main" xmlns="" id="{FDA88F6C-3044-4AA3-B49F-A9CC8D9031AE}"/>
              </a:ext>
            </a:extLst>
          </p:cNvPr>
          <p:cNvCxnSpPr>
            <a:cxnSpLocks/>
          </p:cNvCxnSpPr>
          <p:nvPr/>
        </p:nvCxnSpPr>
        <p:spPr bwMode="gray">
          <a:xfrm>
            <a:off x="1962855" y="3621534"/>
            <a:ext cx="2738591" cy="5573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xmlns="" id="{F10364B6-7159-4242-A28D-045DC936AD2E}"/>
              </a:ext>
            </a:extLst>
          </p:cNvPr>
          <p:cNvCxnSpPr>
            <a:cxnSpLocks/>
          </p:cNvCxnSpPr>
          <p:nvPr/>
        </p:nvCxnSpPr>
        <p:spPr bwMode="gray">
          <a:xfrm flipH="1">
            <a:off x="1924975" y="3590405"/>
            <a:ext cx="2700971" cy="61217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xmlns="" id="{B761ABBF-E0CE-4DDD-B0ED-8205D6EBB26E}"/>
              </a:ext>
            </a:extLst>
          </p:cNvPr>
          <p:cNvSpPr txBox="1"/>
          <p:nvPr/>
        </p:nvSpPr>
        <p:spPr bwMode="gray">
          <a:xfrm>
            <a:off x="4761332" y="3476721"/>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57" name="文本框 56">
            <a:extLst>
              <a:ext uri="{FF2B5EF4-FFF2-40B4-BE49-F238E27FC236}">
                <a16:creationId xmlns:a16="http://schemas.microsoft.com/office/drawing/2014/main" xmlns="" id="{87D23287-F0D5-4EAF-893B-A0694BE13AA3}"/>
              </a:ext>
            </a:extLst>
          </p:cNvPr>
          <p:cNvSpPr txBox="1"/>
          <p:nvPr/>
        </p:nvSpPr>
        <p:spPr bwMode="gray">
          <a:xfrm>
            <a:off x="4740998" y="4142528"/>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Init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91F6294C-8F94-4DD7-BED2-BACE5C8988FF}"/>
              </a:ext>
            </a:extLst>
          </p:cNvPr>
          <p:cNvSpPr txBox="1"/>
          <p:nvPr/>
        </p:nvSpPr>
        <p:spPr bwMode="gray">
          <a:xfrm>
            <a:off x="4742530" y="4859795"/>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cxnSp>
        <p:nvCxnSpPr>
          <p:cNvPr id="62" name="直接箭头连接符 61">
            <a:extLst>
              <a:ext uri="{FF2B5EF4-FFF2-40B4-BE49-F238E27FC236}">
                <a16:creationId xmlns:a16="http://schemas.microsoft.com/office/drawing/2014/main" xmlns="" id="{0C72CDBC-AD88-4121-BBA7-5C019627A2C0}"/>
              </a:ext>
            </a:extLst>
          </p:cNvPr>
          <p:cNvCxnSpPr>
            <a:cxnSpLocks/>
          </p:cNvCxnSpPr>
          <p:nvPr/>
        </p:nvCxnSpPr>
        <p:spPr bwMode="gray">
          <a:xfrm>
            <a:off x="1938870" y="4402789"/>
            <a:ext cx="2803661" cy="57057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a16="http://schemas.microsoft.com/office/drawing/2014/main" xmlns="" id="{D95E6086-3002-443C-8152-CDF0DFC77E98}"/>
              </a:ext>
            </a:extLst>
          </p:cNvPr>
          <p:cNvCxnSpPr>
            <a:cxnSpLocks/>
          </p:cNvCxnSpPr>
          <p:nvPr/>
        </p:nvCxnSpPr>
        <p:spPr bwMode="gray">
          <a:xfrm>
            <a:off x="1938871" y="5110495"/>
            <a:ext cx="2803661" cy="57057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a:extLst>
              <a:ext uri="{FF2B5EF4-FFF2-40B4-BE49-F238E27FC236}">
                <a16:creationId xmlns:a16="http://schemas.microsoft.com/office/drawing/2014/main" xmlns="" id="{EC0FA70E-0B77-4BFE-B652-DF2ECF110FE2}"/>
              </a:ext>
            </a:extLst>
          </p:cNvPr>
          <p:cNvCxnSpPr>
            <a:cxnSpLocks/>
          </p:cNvCxnSpPr>
          <p:nvPr/>
        </p:nvCxnSpPr>
        <p:spPr bwMode="gray">
          <a:xfrm flipH="1">
            <a:off x="1924975" y="4364712"/>
            <a:ext cx="2700971" cy="61217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a16="http://schemas.microsoft.com/office/drawing/2014/main" xmlns="" id="{A8E7CD67-BD02-4B20-93E0-D24B92458736}"/>
              </a:ext>
            </a:extLst>
          </p:cNvPr>
          <p:cNvCxnSpPr>
            <a:cxnSpLocks/>
          </p:cNvCxnSpPr>
          <p:nvPr/>
        </p:nvCxnSpPr>
        <p:spPr bwMode="gray">
          <a:xfrm flipH="1">
            <a:off x="1924975" y="5113493"/>
            <a:ext cx="2700971" cy="61217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箭头: 右 59">
            <a:extLst>
              <a:ext uri="{FF2B5EF4-FFF2-40B4-BE49-F238E27FC236}">
                <a16:creationId xmlns:a16="http://schemas.microsoft.com/office/drawing/2014/main" xmlns="" id="{0CE692D3-2871-4C62-B290-3E5F36F99ADD}"/>
              </a:ext>
            </a:extLst>
          </p:cNvPr>
          <p:cNvSpPr>
            <a:spLocks/>
          </p:cNvSpPr>
          <p:nvPr/>
        </p:nvSpPr>
        <p:spPr bwMode="gray">
          <a:xfrm rot="722159">
            <a:off x="2150296" y="3396947"/>
            <a:ext cx="1142272" cy="426567"/>
          </a:xfrm>
          <a:prstGeom prst="righ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63" name="箭头: 右 62">
            <a:extLst>
              <a:ext uri="{FF2B5EF4-FFF2-40B4-BE49-F238E27FC236}">
                <a16:creationId xmlns:a16="http://schemas.microsoft.com/office/drawing/2014/main" xmlns="" id="{949A6B51-3DF5-4912-8BF6-A6B810477B71}"/>
              </a:ext>
            </a:extLst>
          </p:cNvPr>
          <p:cNvSpPr/>
          <p:nvPr/>
        </p:nvSpPr>
        <p:spPr bwMode="gray">
          <a:xfrm rot="722159">
            <a:off x="2150297" y="4168895"/>
            <a:ext cx="1142272" cy="426567"/>
          </a:xfrm>
          <a:prstGeom prst="righ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箭头: 右 64">
            <a:extLst>
              <a:ext uri="{FF2B5EF4-FFF2-40B4-BE49-F238E27FC236}">
                <a16:creationId xmlns:a16="http://schemas.microsoft.com/office/drawing/2014/main" xmlns="" id="{B036EED0-E63A-4966-8ABB-907FCBA06B84}"/>
              </a:ext>
            </a:extLst>
          </p:cNvPr>
          <p:cNvSpPr/>
          <p:nvPr/>
        </p:nvSpPr>
        <p:spPr bwMode="gray">
          <a:xfrm rot="722159">
            <a:off x="2150298" y="4876601"/>
            <a:ext cx="1142272" cy="426567"/>
          </a:xfrm>
          <a:prstGeom prst="righ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Up</a:t>
            </a:r>
          </a:p>
        </p:txBody>
      </p:sp>
      <p:sp>
        <p:nvSpPr>
          <p:cNvPr id="68" name="箭头: 左 67">
            <a:extLst>
              <a:ext uri="{FF2B5EF4-FFF2-40B4-BE49-F238E27FC236}">
                <a16:creationId xmlns:a16="http://schemas.microsoft.com/office/drawing/2014/main" xmlns="" id="{BCF88B9F-CEEB-4089-9204-991F04DD19C4}"/>
              </a:ext>
            </a:extLst>
          </p:cNvPr>
          <p:cNvSpPr>
            <a:spLocks/>
          </p:cNvSpPr>
          <p:nvPr/>
        </p:nvSpPr>
        <p:spPr bwMode="gray">
          <a:xfrm rot="20801234">
            <a:off x="3441623" y="3699552"/>
            <a:ext cx="1142272" cy="426567"/>
          </a:xfrm>
          <a:prstGeom prst="lef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71" name="箭头: 左 70">
            <a:extLst>
              <a:ext uri="{FF2B5EF4-FFF2-40B4-BE49-F238E27FC236}">
                <a16:creationId xmlns:a16="http://schemas.microsoft.com/office/drawing/2014/main" xmlns="" id="{C089F393-3301-4EEC-9160-7B20207AA632}"/>
              </a:ext>
            </a:extLst>
          </p:cNvPr>
          <p:cNvSpPr>
            <a:spLocks/>
          </p:cNvSpPr>
          <p:nvPr/>
        </p:nvSpPr>
        <p:spPr bwMode="gray">
          <a:xfrm rot="20801234">
            <a:off x="3441623" y="4473859"/>
            <a:ext cx="1142272" cy="426567"/>
          </a:xfrm>
          <a:prstGeom prst="lef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箭头: 左 72">
            <a:extLst>
              <a:ext uri="{FF2B5EF4-FFF2-40B4-BE49-F238E27FC236}">
                <a16:creationId xmlns:a16="http://schemas.microsoft.com/office/drawing/2014/main" xmlns="" id="{16796137-F932-46C7-9185-83D5A5B30A2A}"/>
              </a:ext>
            </a:extLst>
          </p:cNvPr>
          <p:cNvSpPr>
            <a:spLocks/>
          </p:cNvSpPr>
          <p:nvPr/>
        </p:nvSpPr>
        <p:spPr bwMode="gray">
          <a:xfrm rot="20801234">
            <a:off x="3441623" y="5222640"/>
            <a:ext cx="1142272" cy="426567"/>
          </a:xfrm>
          <a:prstGeom prst="leftArrow">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Up</a:t>
            </a:r>
          </a:p>
        </p:txBody>
      </p:sp>
      <p:cxnSp>
        <p:nvCxnSpPr>
          <p:cNvPr id="79" name="直接连接符 78">
            <a:extLst>
              <a:ext uri="{FF2B5EF4-FFF2-40B4-BE49-F238E27FC236}">
                <a16:creationId xmlns:a16="http://schemas.microsoft.com/office/drawing/2014/main" xmlns="" id="{258FE958-1D0A-49DE-A25A-3EB877FA3A0A}"/>
              </a:ext>
            </a:extLst>
          </p:cNvPr>
          <p:cNvCxnSpPr>
            <a:cxnSpLocks/>
            <a:stCxn id="80" idx="2"/>
          </p:cNvCxnSpPr>
          <p:nvPr/>
        </p:nvCxnSpPr>
        <p:spPr bwMode="gray">
          <a:xfrm>
            <a:off x="7343151" y="3316623"/>
            <a:ext cx="0"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0" name="图片 79">
            <a:extLst>
              <a:ext uri="{FF2B5EF4-FFF2-40B4-BE49-F238E27FC236}">
                <a16:creationId xmlns:a16="http://schemas.microsoft.com/office/drawing/2014/main" xmlns="" id="{540A5A52-8041-44B8-A770-FC085C24B81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21224" y="2952663"/>
            <a:ext cx="443854" cy="363960"/>
          </a:xfrm>
          <a:prstGeom prst="rect">
            <a:avLst/>
          </a:prstGeom>
        </p:spPr>
      </p:pic>
      <p:cxnSp>
        <p:nvCxnSpPr>
          <p:cNvPr id="81" name="直接连接符 80">
            <a:extLst>
              <a:ext uri="{FF2B5EF4-FFF2-40B4-BE49-F238E27FC236}">
                <a16:creationId xmlns:a16="http://schemas.microsoft.com/office/drawing/2014/main" xmlns="" id="{65640565-208A-4544-8F57-D5837C1B4C1D}"/>
              </a:ext>
            </a:extLst>
          </p:cNvPr>
          <p:cNvCxnSpPr>
            <a:cxnSpLocks/>
            <a:stCxn id="82" idx="2"/>
          </p:cNvCxnSpPr>
          <p:nvPr/>
        </p:nvCxnSpPr>
        <p:spPr bwMode="gray">
          <a:xfrm>
            <a:off x="10154931" y="3316623"/>
            <a:ext cx="12154" cy="2651102"/>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2" name="图片 81">
            <a:extLst>
              <a:ext uri="{FF2B5EF4-FFF2-40B4-BE49-F238E27FC236}">
                <a16:creationId xmlns:a16="http://schemas.microsoft.com/office/drawing/2014/main" xmlns="" id="{5C96183A-3B5D-48D8-8AEE-C4587ABE60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33004" y="2952663"/>
            <a:ext cx="443854" cy="363960"/>
          </a:xfrm>
          <a:prstGeom prst="rect">
            <a:avLst/>
          </a:prstGeom>
        </p:spPr>
      </p:pic>
      <p:sp>
        <p:nvSpPr>
          <p:cNvPr id="83" name="文本框 82">
            <a:extLst>
              <a:ext uri="{FF2B5EF4-FFF2-40B4-BE49-F238E27FC236}">
                <a16:creationId xmlns:a16="http://schemas.microsoft.com/office/drawing/2014/main" xmlns="" id="{97EA93AC-723B-455F-B0CA-C83649AD14B7}"/>
              </a:ext>
            </a:extLst>
          </p:cNvPr>
          <p:cNvSpPr txBox="1"/>
          <p:nvPr/>
        </p:nvSpPr>
        <p:spPr bwMode="gray">
          <a:xfrm>
            <a:off x="8161892" y="2366463"/>
            <a:ext cx="1172118" cy="538661"/>
          </a:xfrm>
          <a:prstGeom prst="rect">
            <a:avLst/>
          </a:prstGeom>
          <a:solidFill>
            <a:srgbClr val="56C4D2"/>
          </a:solidFill>
          <a:ln>
            <a:solidFill>
              <a:srgbClr val="30B5C5"/>
            </a:solidFill>
          </a:ln>
        </p:spPr>
        <p:txBody>
          <a:bodyPr wrap="square" lIns="0" tIns="0" rIns="0" bIns="0" rtlCol="0" anchor="ctr">
            <a:noAutofit/>
          </a:bodyPr>
          <a:lstStyle>
            <a:defPPr>
              <a:defRPr lang="en-US"/>
            </a:defPPr>
            <a:lvl1pPr algn="ctr">
              <a:defRPr sz="1600">
                <a:solidFill>
                  <a:schemeClr val="bg1"/>
                </a:solidFill>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SBFD negotiation</a:t>
            </a:r>
          </a:p>
        </p:txBody>
      </p:sp>
      <p:sp>
        <p:nvSpPr>
          <p:cNvPr id="84" name="文本框 83">
            <a:extLst>
              <a:ext uri="{FF2B5EF4-FFF2-40B4-BE49-F238E27FC236}">
                <a16:creationId xmlns:a16="http://schemas.microsoft.com/office/drawing/2014/main" xmlns="" id="{32C9836A-0E14-42EC-AFE8-234DAD6A88D4}"/>
              </a:ext>
            </a:extLst>
          </p:cNvPr>
          <p:cNvSpPr txBox="1"/>
          <p:nvPr/>
        </p:nvSpPr>
        <p:spPr bwMode="gray">
          <a:xfrm>
            <a:off x="6381530" y="4183987"/>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86" name="文本框 85">
            <a:extLst>
              <a:ext uri="{FF2B5EF4-FFF2-40B4-BE49-F238E27FC236}">
                <a16:creationId xmlns:a16="http://schemas.microsoft.com/office/drawing/2014/main" xmlns="" id="{8C4EB2F5-8C66-42F6-AC2F-F2FFEC52DBA8}"/>
              </a:ext>
            </a:extLst>
          </p:cNvPr>
          <p:cNvSpPr txBox="1"/>
          <p:nvPr/>
        </p:nvSpPr>
        <p:spPr bwMode="gray">
          <a:xfrm>
            <a:off x="6148978" y="4711447"/>
            <a:ext cx="12445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sp>
        <p:nvSpPr>
          <p:cNvPr id="102" name="文本框 101">
            <a:extLst>
              <a:ext uri="{FF2B5EF4-FFF2-40B4-BE49-F238E27FC236}">
                <a16:creationId xmlns:a16="http://schemas.microsoft.com/office/drawing/2014/main" xmlns="" id="{54DF7830-3D10-4153-B9BD-10DA26EB3B77}"/>
              </a:ext>
            </a:extLst>
          </p:cNvPr>
          <p:cNvSpPr txBox="1"/>
          <p:nvPr/>
        </p:nvSpPr>
        <p:spPr bwMode="gray">
          <a:xfrm>
            <a:off x="1477634" y="2586604"/>
            <a:ext cx="92247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Initiator</a:t>
            </a:r>
          </a:p>
        </p:txBody>
      </p:sp>
      <p:sp>
        <p:nvSpPr>
          <p:cNvPr id="103" name="文本框 102">
            <a:extLst>
              <a:ext uri="{FF2B5EF4-FFF2-40B4-BE49-F238E27FC236}">
                <a16:creationId xmlns:a16="http://schemas.microsoft.com/office/drawing/2014/main" xmlns="" id="{AC257B93-414A-4CEC-AED1-F2204FCA5B93}"/>
              </a:ext>
            </a:extLst>
          </p:cNvPr>
          <p:cNvSpPr txBox="1"/>
          <p:nvPr/>
        </p:nvSpPr>
        <p:spPr bwMode="gray">
          <a:xfrm>
            <a:off x="4276111" y="2586604"/>
            <a:ext cx="92247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Initiator</a:t>
            </a:r>
          </a:p>
        </p:txBody>
      </p:sp>
      <p:sp>
        <p:nvSpPr>
          <p:cNvPr id="104" name="文本框 103">
            <a:extLst>
              <a:ext uri="{FF2B5EF4-FFF2-40B4-BE49-F238E27FC236}">
                <a16:creationId xmlns:a16="http://schemas.microsoft.com/office/drawing/2014/main" xmlns="" id="{611A5B45-A24C-4DF6-AD43-32A85B01B7FC}"/>
              </a:ext>
            </a:extLst>
          </p:cNvPr>
          <p:cNvSpPr txBox="1"/>
          <p:nvPr/>
        </p:nvSpPr>
        <p:spPr bwMode="gray">
          <a:xfrm>
            <a:off x="6864307" y="2586604"/>
            <a:ext cx="92247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Initiator</a:t>
            </a:r>
          </a:p>
        </p:txBody>
      </p:sp>
      <p:sp>
        <p:nvSpPr>
          <p:cNvPr id="105" name="文本框 104">
            <a:extLst>
              <a:ext uri="{FF2B5EF4-FFF2-40B4-BE49-F238E27FC236}">
                <a16:creationId xmlns:a16="http://schemas.microsoft.com/office/drawing/2014/main" xmlns="" id="{88533D8B-43EE-473F-9C15-A365CC0D9AFE}"/>
              </a:ext>
            </a:extLst>
          </p:cNvPr>
          <p:cNvSpPr txBox="1"/>
          <p:nvPr/>
        </p:nvSpPr>
        <p:spPr bwMode="gray">
          <a:xfrm>
            <a:off x="9662784" y="2586604"/>
            <a:ext cx="1014741"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Reflector</a:t>
            </a:r>
          </a:p>
        </p:txBody>
      </p:sp>
      <p:sp>
        <p:nvSpPr>
          <p:cNvPr id="106" name="右箭头 22">
            <a:extLst>
              <a:ext uri="{FF2B5EF4-FFF2-40B4-BE49-F238E27FC236}">
                <a16:creationId xmlns:a16="http://schemas.microsoft.com/office/drawing/2014/main" xmlns="" id="{7AA98B55-9D1E-4D9A-BED4-E0CF61F50B5D}"/>
              </a:ext>
            </a:extLst>
          </p:cNvPr>
          <p:cNvSpPr/>
          <p:nvPr/>
        </p:nvSpPr>
        <p:spPr bwMode="gray">
          <a:xfrm>
            <a:off x="7503776" y="3911580"/>
            <a:ext cx="1104996" cy="409483"/>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107" name="任意多边形 2">
            <a:extLst>
              <a:ext uri="{FF2B5EF4-FFF2-40B4-BE49-F238E27FC236}">
                <a16:creationId xmlns:a16="http://schemas.microsoft.com/office/drawing/2014/main" xmlns="" id="{C568D3CC-2524-4B6D-867E-10BA6D22BCCE}"/>
              </a:ext>
            </a:extLst>
          </p:cNvPr>
          <p:cNvSpPr/>
          <p:nvPr/>
        </p:nvSpPr>
        <p:spPr bwMode="gray">
          <a:xfrm>
            <a:off x="7405314" y="4360442"/>
            <a:ext cx="2633822" cy="489149"/>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 fmla="*/ 0 w 3536296"/>
              <a:gd name="connsiteY0" fmla="*/ 33347 h 577788"/>
              <a:gd name="connsiteX1" fmla="*/ 3037668 w 3536296"/>
              <a:gd name="connsiteY1" fmla="*/ 17849 h 577788"/>
              <a:gd name="connsiteX2" fmla="*/ 3401985 w 3536296"/>
              <a:gd name="connsiteY2" fmla="*/ 250323 h 577788"/>
              <a:gd name="connsiteX3" fmla="*/ 3223647 w 3536296"/>
              <a:gd name="connsiteY3" fmla="*/ 529293 h 577788"/>
              <a:gd name="connsiteX4" fmla="*/ 77491 w 3536296"/>
              <a:gd name="connsiteY4" fmla="*/ 575788 h 577788"/>
              <a:gd name="connsiteX0" fmla="*/ 0 w 3530217"/>
              <a:gd name="connsiteY0" fmla="*/ 33347 h 577788"/>
              <a:gd name="connsiteX1" fmla="*/ 3037668 w 3530217"/>
              <a:gd name="connsiteY1" fmla="*/ 17849 h 577788"/>
              <a:gd name="connsiteX2" fmla="*/ 3401985 w 3530217"/>
              <a:gd name="connsiteY2" fmla="*/ 250323 h 577788"/>
              <a:gd name="connsiteX3" fmla="*/ 3223647 w 3530217"/>
              <a:gd name="connsiteY3" fmla="*/ 529293 h 577788"/>
              <a:gd name="connsiteX4" fmla="*/ 77491 w 3530217"/>
              <a:gd name="connsiteY4" fmla="*/ 575788 h 577788"/>
              <a:gd name="connsiteX0" fmla="*/ 0 w 3437980"/>
              <a:gd name="connsiteY0" fmla="*/ 33347 h 587138"/>
              <a:gd name="connsiteX1" fmla="*/ 3037668 w 3437980"/>
              <a:gd name="connsiteY1" fmla="*/ 17849 h 587138"/>
              <a:gd name="connsiteX2" fmla="*/ 3401985 w 3437980"/>
              <a:gd name="connsiteY2" fmla="*/ 250323 h 587138"/>
              <a:gd name="connsiteX3" fmla="*/ 3026797 w 3437980"/>
              <a:gd name="connsiteY3" fmla="*/ 554693 h 587138"/>
              <a:gd name="connsiteX4" fmla="*/ 77491 w 3437980"/>
              <a:gd name="connsiteY4" fmla="*/ 575788 h 587138"/>
              <a:gd name="connsiteX0" fmla="*/ 0 w 3432439"/>
              <a:gd name="connsiteY0" fmla="*/ 53399 h 607190"/>
              <a:gd name="connsiteX1" fmla="*/ 3024968 w 3432439"/>
              <a:gd name="connsiteY1" fmla="*/ 12501 h 607190"/>
              <a:gd name="connsiteX2" fmla="*/ 3401985 w 3432439"/>
              <a:gd name="connsiteY2" fmla="*/ 270375 h 607190"/>
              <a:gd name="connsiteX3" fmla="*/ 3026797 w 3432439"/>
              <a:gd name="connsiteY3" fmla="*/ 574745 h 607190"/>
              <a:gd name="connsiteX4" fmla="*/ 77491 w 3432439"/>
              <a:gd name="connsiteY4" fmla="*/ 595840 h 607190"/>
              <a:gd name="connsiteX0" fmla="*/ 0 w 3432439"/>
              <a:gd name="connsiteY0" fmla="*/ 18434 h 572225"/>
              <a:gd name="connsiteX1" fmla="*/ 3024968 w 3432439"/>
              <a:gd name="connsiteY1" fmla="*/ 28336 h 572225"/>
              <a:gd name="connsiteX2" fmla="*/ 3401985 w 3432439"/>
              <a:gd name="connsiteY2" fmla="*/ 235410 h 572225"/>
              <a:gd name="connsiteX3" fmla="*/ 3026797 w 3432439"/>
              <a:gd name="connsiteY3" fmla="*/ 539780 h 572225"/>
              <a:gd name="connsiteX4" fmla="*/ 77491 w 3432439"/>
              <a:gd name="connsiteY4" fmla="*/ 560875 h 572225"/>
              <a:gd name="connsiteX0" fmla="*/ 0 w 3429658"/>
              <a:gd name="connsiteY0" fmla="*/ 16335 h 570126"/>
              <a:gd name="connsiteX1" fmla="*/ 3024968 w 3429658"/>
              <a:gd name="connsiteY1" fmla="*/ 26237 h 570126"/>
              <a:gd name="connsiteX2" fmla="*/ 3401985 w 3429658"/>
              <a:gd name="connsiteY2" fmla="*/ 233311 h 570126"/>
              <a:gd name="connsiteX3" fmla="*/ 3026797 w 3429658"/>
              <a:gd name="connsiteY3" fmla="*/ 537681 h 570126"/>
              <a:gd name="connsiteX4" fmla="*/ 77491 w 3429658"/>
              <a:gd name="connsiteY4" fmla="*/ 558776 h 570126"/>
              <a:gd name="connsiteX0" fmla="*/ 0 w 3401985"/>
              <a:gd name="connsiteY0" fmla="*/ 16335 h 561442"/>
              <a:gd name="connsiteX1" fmla="*/ 3024968 w 3401985"/>
              <a:gd name="connsiteY1" fmla="*/ 26237 h 561442"/>
              <a:gd name="connsiteX2" fmla="*/ 3401985 w 3401985"/>
              <a:gd name="connsiteY2" fmla="*/ 233311 h 561442"/>
              <a:gd name="connsiteX3" fmla="*/ 3026797 w 3401985"/>
              <a:gd name="connsiteY3" fmla="*/ 537681 h 561442"/>
              <a:gd name="connsiteX4" fmla="*/ 77491 w 3401985"/>
              <a:gd name="connsiteY4" fmla="*/ 558776 h 561442"/>
              <a:gd name="connsiteX0" fmla="*/ 0 w 3401986"/>
              <a:gd name="connsiteY0" fmla="*/ 22418 h 567525"/>
              <a:gd name="connsiteX1" fmla="*/ 3031318 w 3401986"/>
              <a:gd name="connsiteY1" fmla="*/ 19620 h 567525"/>
              <a:gd name="connsiteX2" fmla="*/ 3401985 w 3401986"/>
              <a:gd name="connsiteY2" fmla="*/ 239394 h 567525"/>
              <a:gd name="connsiteX3" fmla="*/ 3026797 w 3401986"/>
              <a:gd name="connsiteY3" fmla="*/ 543764 h 567525"/>
              <a:gd name="connsiteX4" fmla="*/ 77491 w 3401986"/>
              <a:gd name="connsiteY4" fmla="*/ 564859 h 567525"/>
              <a:gd name="connsiteX0" fmla="*/ 0 w 3402070"/>
              <a:gd name="connsiteY0" fmla="*/ 22418 h 567525"/>
              <a:gd name="connsiteX1" fmla="*/ 3031318 w 3402070"/>
              <a:gd name="connsiteY1" fmla="*/ 19620 h 567525"/>
              <a:gd name="connsiteX2" fmla="*/ 3401985 w 3402070"/>
              <a:gd name="connsiteY2" fmla="*/ 239394 h 567525"/>
              <a:gd name="connsiteX3" fmla="*/ 3026797 w 3402070"/>
              <a:gd name="connsiteY3" fmla="*/ 543764 h 567525"/>
              <a:gd name="connsiteX4" fmla="*/ 77491 w 3402070"/>
              <a:gd name="connsiteY4" fmla="*/ 564859 h 567525"/>
              <a:gd name="connsiteX0" fmla="*/ 0 w 3423915"/>
              <a:gd name="connsiteY0" fmla="*/ 27234 h 578951"/>
              <a:gd name="connsiteX1" fmla="*/ 3031318 w 3423915"/>
              <a:gd name="connsiteY1" fmla="*/ 24436 h 578951"/>
              <a:gd name="connsiteX2" fmla="*/ 3389285 w 3423915"/>
              <a:gd name="connsiteY2" fmla="*/ 275960 h 578951"/>
              <a:gd name="connsiteX3" fmla="*/ 3026797 w 3423915"/>
              <a:gd name="connsiteY3" fmla="*/ 548580 h 578951"/>
              <a:gd name="connsiteX4" fmla="*/ 77491 w 3423915"/>
              <a:gd name="connsiteY4" fmla="*/ 569675 h 578951"/>
              <a:gd name="connsiteX0" fmla="*/ 0 w 3423088"/>
              <a:gd name="connsiteY0" fmla="*/ 27234 h 578951"/>
              <a:gd name="connsiteX1" fmla="*/ 3031318 w 3423088"/>
              <a:gd name="connsiteY1" fmla="*/ 24436 h 578951"/>
              <a:gd name="connsiteX2" fmla="*/ 3389285 w 3423088"/>
              <a:gd name="connsiteY2" fmla="*/ 275960 h 578951"/>
              <a:gd name="connsiteX3" fmla="*/ 3026797 w 3423088"/>
              <a:gd name="connsiteY3" fmla="*/ 548580 h 578951"/>
              <a:gd name="connsiteX4" fmla="*/ 77491 w 3423088"/>
              <a:gd name="connsiteY4" fmla="*/ 569675 h 578951"/>
              <a:gd name="connsiteX0" fmla="*/ 0 w 3389428"/>
              <a:gd name="connsiteY0" fmla="*/ 27234 h 578951"/>
              <a:gd name="connsiteX1" fmla="*/ 3031318 w 3389428"/>
              <a:gd name="connsiteY1" fmla="*/ 24436 h 578951"/>
              <a:gd name="connsiteX2" fmla="*/ 3389285 w 3389428"/>
              <a:gd name="connsiteY2" fmla="*/ 275960 h 578951"/>
              <a:gd name="connsiteX3" fmla="*/ 3026797 w 3389428"/>
              <a:gd name="connsiteY3" fmla="*/ 548580 h 578951"/>
              <a:gd name="connsiteX4" fmla="*/ 77491 w 3389428"/>
              <a:gd name="connsiteY4" fmla="*/ 569675 h 578951"/>
              <a:gd name="connsiteX0" fmla="*/ 0 w 3389413"/>
              <a:gd name="connsiteY0" fmla="*/ 27234 h 572596"/>
              <a:gd name="connsiteX1" fmla="*/ 3031318 w 3389413"/>
              <a:gd name="connsiteY1" fmla="*/ 24436 h 572596"/>
              <a:gd name="connsiteX2" fmla="*/ 3389285 w 3389413"/>
              <a:gd name="connsiteY2" fmla="*/ 275960 h 572596"/>
              <a:gd name="connsiteX3" fmla="*/ 3026797 w 3389413"/>
              <a:gd name="connsiteY3" fmla="*/ 548580 h 572596"/>
              <a:gd name="connsiteX4" fmla="*/ 77491 w 3389413"/>
              <a:gd name="connsiteY4" fmla="*/ 569675 h 572596"/>
              <a:gd name="connsiteX0" fmla="*/ 0 w 3426550"/>
              <a:gd name="connsiteY0" fmla="*/ 27234 h 575718"/>
              <a:gd name="connsiteX1" fmla="*/ 3031318 w 3426550"/>
              <a:gd name="connsiteY1" fmla="*/ 24436 h 575718"/>
              <a:gd name="connsiteX2" fmla="*/ 3389285 w 3426550"/>
              <a:gd name="connsiteY2" fmla="*/ 275960 h 575718"/>
              <a:gd name="connsiteX3" fmla="*/ 3026797 w 3426550"/>
              <a:gd name="connsiteY3" fmla="*/ 548580 h 575718"/>
              <a:gd name="connsiteX4" fmla="*/ 7641 w 3426550"/>
              <a:gd name="connsiteY4" fmla="*/ 563325 h 575718"/>
              <a:gd name="connsiteX0" fmla="*/ 0 w 3389397"/>
              <a:gd name="connsiteY0" fmla="*/ 27234 h 570610"/>
              <a:gd name="connsiteX1" fmla="*/ 3031318 w 3389397"/>
              <a:gd name="connsiteY1" fmla="*/ 24436 h 570610"/>
              <a:gd name="connsiteX2" fmla="*/ 3389285 w 3389397"/>
              <a:gd name="connsiteY2" fmla="*/ 275960 h 570610"/>
              <a:gd name="connsiteX3" fmla="*/ 3026797 w 3389397"/>
              <a:gd name="connsiteY3" fmla="*/ 548580 h 570610"/>
              <a:gd name="connsiteX4" fmla="*/ 7641 w 3389397"/>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E28189"/>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右箭头 23">
            <a:extLst>
              <a:ext uri="{FF2B5EF4-FFF2-40B4-BE49-F238E27FC236}">
                <a16:creationId xmlns:a16="http://schemas.microsoft.com/office/drawing/2014/main" xmlns="" id="{0E9D308B-B3F5-4E4E-A108-ED2194A9B358}"/>
              </a:ext>
            </a:extLst>
          </p:cNvPr>
          <p:cNvSpPr/>
          <p:nvPr/>
        </p:nvSpPr>
        <p:spPr bwMode="gray">
          <a:xfrm flipH="1">
            <a:off x="8598076" y="4407860"/>
            <a:ext cx="1092837" cy="409483"/>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BFD Down</a:t>
            </a:r>
          </a:p>
        </p:txBody>
      </p:sp>
      <p:sp>
        <p:nvSpPr>
          <p:cNvPr id="117" name="文本框 116">
            <a:extLst>
              <a:ext uri="{FF2B5EF4-FFF2-40B4-BE49-F238E27FC236}">
                <a16:creationId xmlns:a16="http://schemas.microsoft.com/office/drawing/2014/main" xmlns="" id="{6B5B9AEE-ED72-4EB8-BD32-5AB112D17237}"/>
              </a:ext>
            </a:extLst>
          </p:cNvPr>
          <p:cNvSpPr txBox="1"/>
          <p:nvPr/>
        </p:nvSpPr>
        <p:spPr bwMode="gray">
          <a:xfrm>
            <a:off x="10169768" y="4025071"/>
            <a:ext cx="1543475" cy="1142501"/>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Reflection only</a:t>
            </a:r>
          </a:p>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Multiple initiators share one reflector.</a:t>
            </a:r>
          </a:p>
        </p:txBody>
      </p:sp>
      <p:sp>
        <p:nvSpPr>
          <p:cNvPr id="43" name="燕尾形 42">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44" name="五边形 43">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46" name="燕尾形 45">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7"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8" name="燕尾形 47">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49" name="燕尾形 48">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4693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F66455-3E26-4957-9CD1-FDD5ED9A6FFB}"/>
              </a:ext>
            </a:extLst>
          </p:cNvPr>
          <p:cNvSpPr>
            <a:spLocks noGrp="1"/>
          </p:cNvSpPr>
          <p:nvPr>
            <p:ph type="title"/>
          </p:nvPr>
        </p:nvSpPr>
        <p:spPr bwMode="gray"/>
        <p:txBody>
          <a:bodyPr/>
          <a:lstStyle/>
          <a:p>
            <a:r>
              <a:rPr lang="en-US" smtClean="0"/>
              <a:t>SBFD Implementation</a:t>
            </a:r>
            <a:endParaRPr lang="en-US" dirty="0"/>
          </a:p>
        </p:txBody>
      </p:sp>
      <p:cxnSp>
        <p:nvCxnSpPr>
          <p:cNvPr id="4" name="直接连接符 3">
            <a:extLst>
              <a:ext uri="{FF2B5EF4-FFF2-40B4-BE49-F238E27FC236}">
                <a16:creationId xmlns:a16="http://schemas.microsoft.com/office/drawing/2014/main" xmlns="" id="{DF22F147-C600-4CF4-8F5C-7EEF1EC13CE7}"/>
              </a:ext>
            </a:extLst>
          </p:cNvPr>
          <p:cNvCxnSpPr>
            <a:cxnSpLocks/>
            <a:stCxn id="5" idx="2"/>
          </p:cNvCxnSpPr>
          <p:nvPr/>
        </p:nvCxnSpPr>
        <p:spPr bwMode="gray">
          <a:xfrm>
            <a:off x="2049208" y="1950661"/>
            <a:ext cx="0" cy="306162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xmlns="" id="{D0B0A47E-6E9B-492E-BE51-C4B947CDDD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13154" y="1568843"/>
            <a:ext cx="472108" cy="381818"/>
          </a:xfrm>
          <a:prstGeom prst="rect">
            <a:avLst/>
          </a:prstGeom>
        </p:spPr>
      </p:pic>
      <p:cxnSp>
        <p:nvCxnSpPr>
          <p:cNvPr id="6" name="直接连接符 5">
            <a:extLst>
              <a:ext uri="{FF2B5EF4-FFF2-40B4-BE49-F238E27FC236}">
                <a16:creationId xmlns:a16="http://schemas.microsoft.com/office/drawing/2014/main" xmlns="" id="{42A5A04F-3332-44CE-9CEA-32FB8ED0B304}"/>
              </a:ext>
            </a:extLst>
          </p:cNvPr>
          <p:cNvCxnSpPr>
            <a:cxnSpLocks/>
            <a:stCxn id="7" idx="2"/>
          </p:cNvCxnSpPr>
          <p:nvPr/>
        </p:nvCxnSpPr>
        <p:spPr bwMode="gray">
          <a:xfrm>
            <a:off x="5039975" y="1950661"/>
            <a:ext cx="12929" cy="306162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xmlns="" id="{DEA2A6B4-143E-4843-88C8-C9D89BEAA6A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03921" y="1568843"/>
            <a:ext cx="472108" cy="381818"/>
          </a:xfrm>
          <a:prstGeom prst="rect">
            <a:avLst/>
          </a:prstGeom>
        </p:spPr>
      </p:pic>
      <p:sp>
        <p:nvSpPr>
          <p:cNvPr id="10" name="文本框 9">
            <a:extLst>
              <a:ext uri="{FF2B5EF4-FFF2-40B4-BE49-F238E27FC236}">
                <a16:creationId xmlns:a16="http://schemas.microsoft.com/office/drawing/2014/main" xmlns="" id="{542D1D21-EE7C-404A-9AC1-B5BF884E559C}"/>
              </a:ext>
            </a:extLst>
          </p:cNvPr>
          <p:cNvSpPr txBox="1"/>
          <p:nvPr/>
        </p:nvSpPr>
        <p:spPr bwMode="gray">
          <a:xfrm>
            <a:off x="1468283" y="1203795"/>
            <a:ext cx="1364088"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Initiator</a:t>
            </a:r>
          </a:p>
          <a:p>
            <a:pPr fontAlgn="ct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a16="http://schemas.microsoft.com/office/drawing/2014/main" xmlns="" id="{0FCE455D-13D6-4B9B-827C-42BAE0DE4F18}"/>
              </a:ext>
            </a:extLst>
          </p:cNvPr>
          <p:cNvSpPr txBox="1"/>
          <p:nvPr/>
        </p:nvSpPr>
        <p:spPr bwMode="gray">
          <a:xfrm>
            <a:off x="4542832" y="1203795"/>
            <a:ext cx="102014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Reflector</a:t>
            </a:r>
          </a:p>
        </p:txBody>
      </p:sp>
      <p:sp>
        <p:nvSpPr>
          <p:cNvPr id="12" name="右箭头 22">
            <a:extLst>
              <a:ext uri="{FF2B5EF4-FFF2-40B4-BE49-F238E27FC236}">
                <a16:creationId xmlns:a16="http://schemas.microsoft.com/office/drawing/2014/main" xmlns="" id="{CB4C937A-3511-4714-BF54-439800A191E6}"/>
              </a:ext>
            </a:extLst>
          </p:cNvPr>
          <p:cNvSpPr/>
          <p:nvPr/>
        </p:nvSpPr>
        <p:spPr bwMode="gray">
          <a:xfrm>
            <a:off x="2220057" y="2029844"/>
            <a:ext cx="2009244" cy="524056"/>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Control Packet</a:t>
            </a:r>
          </a:p>
        </p:txBody>
      </p:sp>
      <p:sp>
        <p:nvSpPr>
          <p:cNvPr id="14" name="右箭头 23">
            <a:extLst>
              <a:ext uri="{FF2B5EF4-FFF2-40B4-BE49-F238E27FC236}">
                <a16:creationId xmlns:a16="http://schemas.microsoft.com/office/drawing/2014/main" xmlns="" id="{6490A6F9-7EDD-46D1-8CEC-4F8A6DD5E465}"/>
              </a:ext>
            </a:extLst>
          </p:cNvPr>
          <p:cNvSpPr/>
          <p:nvPr/>
        </p:nvSpPr>
        <p:spPr bwMode="gray">
          <a:xfrm flipH="1">
            <a:off x="2815761" y="2689762"/>
            <a:ext cx="2050821" cy="472891"/>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Control Packet</a:t>
            </a:r>
          </a:p>
        </p:txBody>
      </p:sp>
      <p:sp>
        <p:nvSpPr>
          <p:cNvPr id="15" name="矩形: 圆角 14">
            <a:extLst>
              <a:ext uri="{FF2B5EF4-FFF2-40B4-BE49-F238E27FC236}">
                <a16:creationId xmlns:a16="http://schemas.microsoft.com/office/drawing/2014/main" xmlns="" id="{ED7BD11C-8AB6-4017-941A-2EA8E4F95B64}"/>
              </a:ext>
            </a:extLst>
          </p:cNvPr>
          <p:cNvSpPr/>
          <p:nvPr/>
        </p:nvSpPr>
        <p:spPr bwMode="gray">
          <a:xfrm>
            <a:off x="804300" y="3655514"/>
            <a:ext cx="1135403" cy="1105341"/>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a16="http://schemas.microsoft.com/office/drawing/2014/main" xmlns="" id="{FB85A3A1-2B6A-4036-9CEB-FBE835A8D789}"/>
              </a:ext>
            </a:extLst>
          </p:cNvPr>
          <p:cNvSpPr txBox="1"/>
          <p:nvPr/>
        </p:nvSpPr>
        <p:spPr bwMode="gray">
          <a:xfrm>
            <a:off x="1026375" y="3717542"/>
            <a:ext cx="8494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17" name="文本框 16">
            <a:extLst>
              <a:ext uri="{FF2B5EF4-FFF2-40B4-BE49-F238E27FC236}">
                <a16:creationId xmlns:a16="http://schemas.microsoft.com/office/drawing/2014/main" xmlns="" id="{09DEE31A-5E3E-479E-A148-605F4621F83D}"/>
              </a:ext>
            </a:extLst>
          </p:cNvPr>
          <p:cNvSpPr txBox="1"/>
          <p:nvPr/>
        </p:nvSpPr>
        <p:spPr bwMode="gray">
          <a:xfrm>
            <a:off x="826518" y="4326679"/>
            <a:ext cx="13238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Down -&gt; Up</a:t>
            </a:r>
          </a:p>
        </p:txBody>
      </p:sp>
      <p:sp>
        <p:nvSpPr>
          <p:cNvPr id="18" name="右箭头 22">
            <a:extLst>
              <a:ext uri="{FF2B5EF4-FFF2-40B4-BE49-F238E27FC236}">
                <a16:creationId xmlns:a16="http://schemas.microsoft.com/office/drawing/2014/main" xmlns="" id="{A136F429-A470-4777-8E14-D03883CBC4FE}"/>
              </a:ext>
            </a:extLst>
          </p:cNvPr>
          <p:cNvSpPr/>
          <p:nvPr/>
        </p:nvSpPr>
        <p:spPr bwMode="gray">
          <a:xfrm>
            <a:off x="2220057" y="3402952"/>
            <a:ext cx="1832402" cy="467711"/>
          </a:xfrm>
          <a:prstGeom prst="rightArrow">
            <a:avLst>
              <a:gd name="adj1" fmla="val 50000"/>
              <a:gd name="adj2" fmla="val 65571"/>
            </a:avLst>
          </a:prstGeom>
          <a:solidFill>
            <a:schemeClr val="bg1">
              <a:lumMod val="95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SBFD Echo Packet</a:t>
            </a:r>
          </a:p>
        </p:txBody>
      </p:sp>
      <p:sp>
        <p:nvSpPr>
          <p:cNvPr id="19" name="任意多边形 2">
            <a:extLst>
              <a:ext uri="{FF2B5EF4-FFF2-40B4-BE49-F238E27FC236}">
                <a16:creationId xmlns:a16="http://schemas.microsoft.com/office/drawing/2014/main" xmlns="" id="{94FEBC90-650E-48BA-9FCA-FE7C4121449A}"/>
              </a:ext>
            </a:extLst>
          </p:cNvPr>
          <p:cNvSpPr/>
          <p:nvPr/>
        </p:nvSpPr>
        <p:spPr bwMode="gray">
          <a:xfrm>
            <a:off x="2115328" y="3921321"/>
            <a:ext cx="2801481" cy="564894"/>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 fmla="*/ 0 w 3536296"/>
              <a:gd name="connsiteY0" fmla="*/ 33347 h 577788"/>
              <a:gd name="connsiteX1" fmla="*/ 3037668 w 3536296"/>
              <a:gd name="connsiteY1" fmla="*/ 17849 h 577788"/>
              <a:gd name="connsiteX2" fmla="*/ 3401985 w 3536296"/>
              <a:gd name="connsiteY2" fmla="*/ 250323 h 577788"/>
              <a:gd name="connsiteX3" fmla="*/ 3223647 w 3536296"/>
              <a:gd name="connsiteY3" fmla="*/ 529293 h 577788"/>
              <a:gd name="connsiteX4" fmla="*/ 77491 w 3536296"/>
              <a:gd name="connsiteY4" fmla="*/ 575788 h 577788"/>
              <a:gd name="connsiteX0" fmla="*/ 0 w 3530217"/>
              <a:gd name="connsiteY0" fmla="*/ 33347 h 577788"/>
              <a:gd name="connsiteX1" fmla="*/ 3037668 w 3530217"/>
              <a:gd name="connsiteY1" fmla="*/ 17849 h 577788"/>
              <a:gd name="connsiteX2" fmla="*/ 3401985 w 3530217"/>
              <a:gd name="connsiteY2" fmla="*/ 250323 h 577788"/>
              <a:gd name="connsiteX3" fmla="*/ 3223647 w 3530217"/>
              <a:gd name="connsiteY3" fmla="*/ 529293 h 577788"/>
              <a:gd name="connsiteX4" fmla="*/ 77491 w 3530217"/>
              <a:gd name="connsiteY4" fmla="*/ 575788 h 577788"/>
              <a:gd name="connsiteX0" fmla="*/ 0 w 3437980"/>
              <a:gd name="connsiteY0" fmla="*/ 33347 h 587138"/>
              <a:gd name="connsiteX1" fmla="*/ 3037668 w 3437980"/>
              <a:gd name="connsiteY1" fmla="*/ 17849 h 587138"/>
              <a:gd name="connsiteX2" fmla="*/ 3401985 w 3437980"/>
              <a:gd name="connsiteY2" fmla="*/ 250323 h 587138"/>
              <a:gd name="connsiteX3" fmla="*/ 3026797 w 3437980"/>
              <a:gd name="connsiteY3" fmla="*/ 554693 h 587138"/>
              <a:gd name="connsiteX4" fmla="*/ 77491 w 3437980"/>
              <a:gd name="connsiteY4" fmla="*/ 575788 h 587138"/>
              <a:gd name="connsiteX0" fmla="*/ 0 w 3432439"/>
              <a:gd name="connsiteY0" fmla="*/ 53399 h 607190"/>
              <a:gd name="connsiteX1" fmla="*/ 3024968 w 3432439"/>
              <a:gd name="connsiteY1" fmla="*/ 12501 h 607190"/>
              <a:gd name="connsiteX2" fmla="*/ 3401985 w 3432439"/>
              <a:gd name="connsiteY2" fmla="*/ 270375 h 607190"/>
              <a:gd name="connsiteX3" fmla="*/ 3026797 w 3432439"/>
              <a:gd name="connsiteY3" fmla="*/ 574745 h 607190"/>
              <a:gd name="connsiteX4" fmla="*/ 77491 w 3432439"/>
              <a:gd name="connsiteY4" fmla="*/ 595840 h 607190"/>
              <a:gd name="connsiteX0" fmla="*/ 0 w 3432439"/>
              <a:gd name="connsiteY0" fmla="*/ 18434 h 572225"/>
              <a:gd name="connsiteX1" fmla="*/ 3024968 w 3432439"/>
              <a:gd name="connsiteY1" fmla="*/ 28336 h 572225"/>
              <a:gd name="connsiteX2" fmla="*/ 3401985 w 3432439"/>
              <a:gd name="connsiteY2" fmla="*/ 235410 h 572225"/>
              <a:gd name="connsiteX3" fmla="*/ 3026797 w 3432439"/>
              <a:gd name="connsiteY3" fmla="*/ 539780 h 572225"/>
              <a:gd name="connsiteX4" fmla="*/ 77491 w 3432439"/>
              <a:gd name="connsiteY4" fmla="*/ 560875 h 572225"/>
              <a:gd name="connsiteX0" fmla="*/ 0 w 3429658"/>
              <a:gd name="connsiteY0" fmla="*/ 16335 h 570126"/>
              <a:gd name="connsiteX1" fmla="*/ 3024968 w 3429658"/>
              <a:gd name="connsiteY1" fmla="*/ 26237 h 570126"/>
              <a:gd name="connsiteX2" fmla="*/ 3401985 w 3429658"/>
              <a:gd name="connsiteY2" fmla="*/ 233311 h 570126"/>
              <a:gd name="connsiteX3" fmla="*/ 3026797 w 3429658"/>
              <a:gd name="connsiteY3" fmla="*/ 537681 h 570126"/>
              <a:gd name="connsiteX4" fmla="*/ 77491 w 3429658"/>
              <a:gd name="connsiteY4" fmla="*/ 558776 h 570126"/>
              <a:gd name="connsiteX0" fmla="*/ 0 w 3401985"/>
              <a:gd name="connsiteY0" fmla="*/ 16335 h 561442"/>
              <a:gd name="connsiteX1" fmla="*/ 3024968 w 3401985"/>
              <a:gd name="connsiteY1" fmla="*/ 26237 h 561442"/>
              <a:gd name="connsiteX2" fmla="*/ 3401985 w 3401985"/>
              <a:gd name="connsiteY2" fmla="*/ 233311 h 561442"/>
              <a:gd name="connsiteX3" fmla="*/ 3026797 w 3401985"/>
              <a:gd name="connsiteY3" fmla="*/ 537681 h 561442"/>
              <a:gd name="connsiteX4" fmla="*/ 77491 w 3401985"/>
              <a:gd name="connsiteY4" fmla="*/ 558776 h 561442"/>
              <a:gd name="connsiteX0" fmla="*/ 0 w 3401986"/>
              <a:gd name="connsiteY0" fmla="*/ 22418 h 567525"/>
              <a:gd name="connsiteX1" fmla="*/ 3031318 w 3401986"/>
              <a:gd name="connsiteY1" fmla="*/ 19620 h 567525"/>
              <a:gd name="connsiteX2" fmla="*/ 3401985 w 3401986"/>
              <a:gd name="connsiteY2" fmla="*/ 239394 h 567525"/>
              <a:gd name="connsiteX3" fmla="*/ 3026797 w 3401986"/>
              <a:gd name="connsiteY3" fmla="*/ 543764 h 567525"/>
              <a:gd name="connsiteX4" fmla="*/ 77491 w 3401986"/>
              <a:gd name="connsiteY4" fmla="*/ 564859 h 567525"/>
              <a:gd name="connsiteX0" fmla="*/ 0 w 3402070"/>
              <a:gd name="connsiteY0" fmla="*/ 22418 h 567525"/>
              <a:gd name="connsiteX1" fmla="*/ 3031318 w 3402070"/>
              <a:gd name="connsiteY1" fmla="*/ 19620 h 567525"/>
              <a:gd name="connsiteX2" fmla="*/ 3401985 w 3402070"/>
              <a:gd name="connsiteY2" fmla="*/ 239394 h 567525"/>
              <a:gd name="connsiteX3" fmla="*/ 3026797 w 3402070"/>
              <a:gd name="connsiteY3" fmla="*/ 543764 h 567525"/>
              <a:gd name="connsiteX4" fmla="*/ 77491 w 3402070"/>
              <a:gd name="connsiteY4" fmla="*/ 564859 h 567525"/>
              <a:gd name="connsiteX0" fmla="*/ 0 w 3423915"/>
              <a:gd name="connsiteY0" fmla="*/ 27234 h 578951"/>
              <a:gd name="connsiteX1" fmla="*/ 3031318 w 3423915"/>
              <a:gd name="connsiteY1" fmla="*/ 24436 h 578951"/>
              <a:gd name="connsiteX2" fmla="*/ 3389285 w 3423915"/>
              <a:gd name="connsiteY2" fmla="*/ 275960 h 578951"/>
              <a:gd name="connsiteX3" fmla="*/ 3026797 w 3423915"/>
              <a:gd name="connsiteY3" fmla="*/ 548580 h 578951"/>
              <a:gd name="connsiteX4" fmla="*/ 77491 w 3423915"/>
              <a:gd name="connsiteY4" fmla="*/ 569675 h 578951"/>
              <a:gd name="connsiteX0" fmla="*/ 0 w 3423088"/>
              <a:gd name="connsiteY0" fmla="*/ 27234 h 578951"/>
              <a:gd name="connsiteX1" fmla="*/ 3031318 w 3423088"/>
              <a:gd name="connsiteY1" fmla="*/ 24436 h 578951"/>
              <a:gd name="connsiteX2" fmla="*/ 3389285 w 3423088"/>
              <a:gd name="connsiteY2" fmla="*/ 275960 h 578951"/>
              <a:gd name="connsiteX3" fmla="*/ 3026797 w 3423088"/>
              <a:gd name="connsiteY3" fmla="*/ 548580 h 578951"/>
              <a:gd name="connsiteX4" fmla="*/ 77491 w 3423088"/>
              <a:gd name="connsiteY4" fmla="*/ 569675 h 578951"/>
              <a:gd name="connsiteX0" fmla="*/ 0 w 3389428"/>
              <a:gd name="connsiteY0" fmla="*/ 27234 h 578951"/>
              <a:gd name="connsiteX1" fmla="*/ 3031318 w 3389428"/>
              <a:gd name="connsiteY1" fmla="*/ 24436 h 578951"/>
              <a:gd name="connsiteX2" fmla="*/ 3389285 w 3389428"/>
              <a:gd name="connsiteY2" fmla="*/ 275960 h 578951"/>
              <a:gd name="connsiteX3" fmla="*/ 3026797 w 3389428"/>
              <a:gd name="connsiteY3" fmla="*/ 548580 h 578951"/>
              <a:gd name="connsiteX4" fmla="*/ 77491 w 3389428"/>
              <a:gd name="connsiteY4" fmla="*/ 569675 h 578951"/>
              <a:gd name="connsiteX0" fmla="*/ 0 w 3389413"/>
              <a:gd name="connsiteY0" fmla="*/ 27234 h 572596"/>
              <a:gd name="connsiteX1" fmla="*/ 3031318 w 3389413"/>
              <a:gd name="connsiteY1" fmla="*/ 24436 h 572596"/>
              <a:gd name="connsiteX2" fmla="*/ 3389285 w 3389413"/>
              <a:gd name="connsiteY2" fmla="*/ 275960 h 572596"/>
              <a:gd name="connsiteX3" fmla="*/ 3026797 w 3389413"/>
              <a:gd name="connsiteY3" fmla="*/ 548580 h 572596"/>
              <a:gd name="connsiteX4" fmla="*/ 77491 w 3389413"/>
              <a:gd name="connsiteY4" fmla="*/ 569675 h 572596"/>
              <a:gd name="connsiteX0" fmla="*/ 0 w 3426550"/>
              <a:gd name="connsiteY0" fmla="*/ 27234 h 575718"/>
              <a:gd name="connsiteX1" fmla="*/ 3031318 w 3426550"/>
              <a:gd name="connsiteY1" fmla="*/ 24436 h 575718"/>
              <a:gd name="connsiteX2" fmla="*/ 3389285 w 3426550"/>
              <a:gd name="connsiteY2" fmla="*/ 275960 h 575718"/>
              <a:gd name="connsiteX3" fmla="*/ 3026797 w 3426550"/>
              <a:gd name="connsiteY3" fmla="*/ 548580 h 575718"/>
              <a:gd name="connsiteX4" fmla="*/ 7641 w 3426550"/>
              <a:gd name="connsiteY4" fmla="*/ 563325 h 575718"/>
              <a:gd name="connsiteX0" fmla="*/ 0 w 3389397"/>
              <a:gd name="connsiteY0" fmla="*/ 27234 h 570610"/>
              <a:gd name="connsiteX1" fmla="*/ 3031318 w 3389397"/>
              <a:gd name="connsiteY1" fmla="*/ 24436 h 570610"/>
              <a:gd name="connsiteX2" fmla="*/ 3389285 w 3389397"/>
              <a:gd name="connsiteY2" fmla="*/ 275960 h 570610"/>
              <a:gd name="connsiteX3" fmla="*/ 3026797 w 3389397"/>
              <a:gd name="connsiteY3" fmla="*/ 548580 h 570610"/>
              <a:gd name="connsiteX4" fmla="*/ 7641 w 3389397"/>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E28189"/>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a16="http://schemas.microsoft.com/office/drawing/2014/main" xmlns="" id="{6C68707A-15FB-4F6C-8EED-41BF165B0A69}"/>
              </a:ext>
            </a:extLst>
          </p:cNvPr>
          <p:cNvSpPr txBox="1"/>
          <p:nvPr/>
        </p:nvSpPr>
        <p:spPr bwMode="gray">
          <a:xfrm>
            <a:off x="5124678" y="4080322"/>
            <a:ext cx="133040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During link detection</a:t>
            </a:r>
          </a:p>
        </p:txBody>
      </p:sp>
      <p:cxnSp>
        <p:nvCxnSpPr>
          <p:cNvPr id="23" name="直接箭头连接符 22">
            <a:extLst>
              <a:ext uri="{FF2B5EF4-FFF2-40B4-BE49-F238E27FC236}">
                <a16:creationId xmlns:a16="http://schemas.microsoft.com/office/drawing/2014/main" xmlns="" id="{AB5B4095-DE63-4032-9E7C-E71E3CB23B11}"/>
              </a:ext>
            </a:extLst>
          </p:cNvPr>
          <p:cNvCxnSpPr>
            <a:cxnSpLocks/>
          </p:cNvCxnSpPr>
          <p:nvPr/>
        </p:nvCxnSpPr>
        <p:spPr bwMode="gray">
          <a:xfrm>
            <a:off x="2115459" y="2587407"/>
            <a:ext cx="2826613" cy="0"/>
          </a:xfrm>
          <a:prstGeom prst="straightConnector1">
            <a:avLst/>
          </a:prstGeom>
          <a:ln w="38100">
            <a:solidFill>
              <a:srgbClr val="E28189"/>
            </a:solidFill>
            <a:tailEnd type="stealth"/>
          </a:ln>
        </p:spPr>
        <p:style>
          <a:lnRef idx="1">
            <a:schemeClr val="accent6"/>
          </a:lnRef>
          <a:fillRef idx="0">
            <a:schemeClr val="accent6"/>
          </a:fillRef>
          <a:effectRef idx="0">
            <a:schemeClr val="accent6"/>
          </a:effectRef>
          <a:fontRef idx="minor">
            <a:schemeClr val="tx1"/>
          </a:fontRef>
        </p:style>
      </p:cxnSp>
      <p:cxnSp>
        <p:nvCxnSpPr>
          <p:cNvPr id="24" name="直接箭头连接符 23">
            <a:extLst>
              <a:ext uri="{FF2B5EF4-FFF2-40B4-BE49-F238E27FC236}">
                <a16:creationId xmlns:a16="http://schemas.microsoft.com/office/drawing/2014/main" xmlns="" id="{E51B2DDC-12FC-4C48-854D-BE6DBEE10535}"/>
              </a:ext>
            </a:extLst>
          </p:cNvPr>
          <p:cNvCxnSpPr>
            <a:cxnSpLocks/>
          </p:cNvCxnSpPr>
          <p:nvPr/>
        </p:nvCxnSpPr>
        <p:spPr bwMode="gray">
          <a:xfrm flipH="1">
            <a:off x="2087102" y="3224865"/>
            <a:ext cx="2842339" cy="0"/>
          </a:xfrm>
          <a:prstGeom prst="straightConnector1">
            <a:avLst/>
          </a:prstGeom>
          <a:ln w="38100">
            <a:solidFill>
              <a:srgbClr val="E28189"/>
            </a:solidFill>
            <a:tailEnd type="stealth"/>
          </a:ln>
        </p:spPr>
        <p:style>
          <a:lnRef idx="1">
            <a:schemeClr val="accent6"/>
          </a:lnRef>
          <a:fillRef idx="0">
            <a:schemeClr val="accent6"/>
          </a:fillRef>
          <a:effectRef idx="0">
            <a:schemeClr val="accent6"/>
          </a:effectRef>
          <a:fontRef idx="minor">
            <a:schemeClr val="tx1"/>
          </a:fontRef>
        </p:style>
      </p:cxnSp>
      <p:sp>
        <p:nvSpPr>
          <p:cNvPr id="30" name="文本框 29">
            <a:extLst>
              <a:ext uri="{FF2B5EF4-FFF2-40B4-BE49-F238E27FC236}">
                <a16:creationId xmlns:a16="http://schemas.microsoft.com/office/drawing/2014/main" xmlns="" id="{15E47A7A-05CD-49D3-AA94-ADCAFE92AD46}"/>
              </a:ext>
            </a:extLst>
          </p:cNvPr>
          <p:cNvSpPr txBox="1"/>
          <p:nvPr/>
        </p:nvSpPr>
        <p:spPr bwMode="gray">
          <a:xfrm>
            <a:off x="5104313" y="2749086"/>
            <a:ext cx="133040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Before link detection</a:t>
            </a:r>
          </a:p>
        </p:txBody>
      </p:sp>
      <p:sp>
        <p:nvSpPr>
          <p:cNvPr id="33" name="文本框 32">
            <a:extLst>
              <a:ext uri="{FF2B5EF4-FFF2-40B4-BE49-F238E27FC236}">
                <a16:creationId xmlns:a16="http://schemas.microsoft.com/office/drawing/2014/main" xmlns="" id="{C6FDBCB9-CDD2-471F-95E2-FD314CEBD41F}"/>
              </a:ext>
            </a:extLst>
          </p:cNvPr>
          <p:cNvSpPr txBox="1"/>
          <p:nvPr/>
        </p:nvSpPr>
        <p:spPr bwMode="gray">
          <a:xfrm>
            <a:off x="442914" y="5113838"/>
            <a:ext cx="5713012" cy="1000262"/>
          </a:xfrm>
          <a:prstGeom prst="rect">
            <a:avLst/>
          </a:prstGeom>
          <a:noFill/>
        </p:spPr>
        <p:txBody>
          <a:bodyPr wrap="square">
            <a:noAutofit/>
          </a:bodyPr>
          <a:lstStyle/>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Before link detection, both ends exchange SBFD control packets to notify SBFD description information.</a:t>
            </a:r>
          </a:p>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During link detection, the initiator proactively sends an SBFD Echo packet, and the reflector loops back the packet based on local conditions. The initiator determines the local status based on the reflected packet.</a:t>
            </a:r>
          </a:p>
        </p:txBody>
      </p:sp>
      <p:sp>
        <p:nvSpPr>
          <p:cNvPr id="37" name="矩形 36">
            <a:extLst>
              <a:ext uri="{FF2B5EF4-FFF2-40B4-BE49-F238E27FC236}">
                <a16:creationId xmlns:a16="http://schemas.microsoft.com/office/drawing/2014/main" xmlns="" id="{24B98C08-E7E0-42EC-B634-1B1750F2C276}"/>
              </a:ext>
            </a:extLst>
          </p:cNvPr>
          <p:cNvSpPr/>
          <p:nvPr/>
        </p:nvSpPr>
        <p:spPr bwMode="gray">
          <a:xfrm>
            <a:off x="7489918" y="3015405"/>
            <a:ext cx="915806" cy="611624"/>
          </a:xfrm>
          <a:prstGeom prst="rect">
            <a:avLst/>
          </a:prstGeom>
          <a:solidFill>
            <a:srgbClr val="F6B78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38" name="矩形 37">
            <a:extLst>
              <a:ext uri="{FF2B5EF4-FFF2-40B4-BE49-F238E27FC236}">
                <a16:creationId xmlns:a16="http://schemas.microsoft.com/office/drawing/2014/main" xmlns="" id="{BFCDA787-FF33-4BA8-BD91-955C44889432}"/>
              </a:ext>
            </a:extLst>
          </p:cNvPr>
          <p:cNvSpPr/>
          <p:nvPr/>
        </p:nvSpPr>
        <p:spPr bwMode="gray">
          <a:xfrm>
            <a:off x="9991818" y="3015405"/>
            <a:ext cx="915806" cy="611624"/>
          </a:xfrm>
          <a:prstGeom prst="rect">
            <a:avLst/>
          </a:prstGeom>
          <a:solidFill>
            <a:srgbClr val="AFD89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40" name="弧形 39">
            <a:extLst>
              <a:ext uri="{FF2B5EF4-FFF2-40B4-BE49-F238E27FC236}">
                <a16:creationId xmlns:a16="http://schemas.microsoft.com/office/drawing/2014/main" xmlns="" id="{AB0D8F3A-2714-4D86-A47C-C61FF6EDEF16}"/>
              </a:ext>
            </a:extLst>
          </p:cNvPr>
          <p:cNvSpPr/>
          <p:nvPr/>
        </p:nvSpPr>
        <p:spPr bwMode="gray">
          <a:xfrm>
            <a:off x="6883315" y="2447257"/>
            <a:ext cx="952836" cy="952836"/>
          </a:xfrm>
          <a:prstGeom prst="arc">
            <a:avLst>
              <a:gd name="adj1" fmla="val 5326009"/>
              <a:gd name="adj2" fmla="val 0"/>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弧形 40">
            <a:extLst>
              <a:ext uri="{FF2B5EF4-FFF2-40B4-BE49-F238E27FC236}">
                <a16:creationId xmlns:a16="http://schemas.microsoft.com/office/drawing/2014/main" xmlns="" id="{CA646178-3B8D-401F-A1DD-4E47DE666893}"/>
              </a:ext>
            </a:extLst>
          </p:cNvPr>
          <p:cNvSpPr/>
          <p:nvPr/>
        </p:nvSpPr>
        <p:spPr bwMode="gray">
          <a:xfrm flipH="1">
            <a:off x="10508643" y="2477135"/>
            <a:ext cx="915806" cy="952836"/>
          </a:xfrm>
          <a:prstGeom prst="arc">
            <a:avLst>
              <a:gd name="adj1" fmla="val 5326009"/>
              <a:gd name="adj2" fmla="val 0"/>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a:extLst>
              <a:ext uri="{FF2B5EF4-FFF2-40B4-BE49-F238E27FC236}">
                <a16:creationId xmlns:a16="http://schemas.microsoft.com/office/drawing/2014/main" xmlns="" id="{E80F840C-F793-400E-828F-3867CF0032D9}"/>
              </a:ext>
            </a:extLst>
          </p:cNvPr>
          <p:cNvCxnSpPr/>
          <p:nvPr/>
        </p:nvCxnSpPr>
        <p:spPr bwMode="gray">
          <a:xfrm>
            <a:off x="8405724" y="3227450"/>
            <a:ext cx="158609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a:extLst>
              <a:ext uri="{FF2B5EF4-FFF2-40B4-BE49-F238E27FC236}">
                <a16:creationId xmlns:a16="http://schemas.microsoft.com/office/drawing/2014/main" xmlns="" id="{00F5E546-FDE2-41ED-B66E-21002A064239}"/>
              </a:ext>
            </a:extLst>
          </p:cNvPr>
          <p:cNvCxnSpPr>
            <a:cxnSpLocks/>
          </p:cNvCxnSpPr>
          <p:nvPr/>
        </p:nvCxnSpPr>
        <p:spPr bwMode="gray">
          <a:xfrm flipH="1">
            <a:off x="8405724" y="3422817"/>
            <a:ext cx="1586094"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xmlns="" id="{7D522620-38C8-420B-8014-5E0832A5666F}"/>
              </a:ext>
            </a:extLst>
          </p:cNvPr>
          <p:cNvSpPr txBox="1"/>
          <p:nvPr/>
        </p:nvSpPr>
        <p:spPr bwMode="gray">
          <a:xfrm>
            <a:off x="8871729" y="2856687"/>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47" name="文本框 46">
            <a:extLst>
              <a:ext uri="{FF2B5EF4-FFF2-40B4-BE49-F238E27FC236}">
                <a16:creationId xmlns:a16="http://schemas.microsoft.com/office/drawing/2014/main" xmlns="" id="{A9B3E7B6-FBCE-43CD-9152-02BB39BB7033}"/>
              </a:ext>
            </a:extLst>
          </p:cNvPr>
          <p:cNvSpPr txBox="1"/>
          <p:nvPr/>
        </p:nvSpPr>
        <p:spPr bwMode="gray">
          <a:xfrm>
            <a:off x="8591315" y="3553851"/>
            <a:ext cx="1264611"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Admin Down</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(Timer)</a:t>
            </a:r>
          </a:p>
        </p:txBody>
      </p:sp>
      <p:sp>
        <p:nvSpPr>
          <p:cNvPr id="48" name="文本框 47">
            <a:extLst>
              <a:ext uri="{FF2B5EF4-FFF2-40B4-BE49-F238E27FC236}">
                <a16:creationId xmlns:a16="http://schemas.microsoft.com/office/drawing/2014/main" xmlns="" id="{8979840B-7E72-4205-9639-FEF500787402}"/>
              </a:ext>
            </a:extLst>
          </p:cNvPr>
          <p:cNvSpPr txBox="1"/>
          <p:nvPr/>
        </p:nvSpPr>
        <p:spPr bwMode="gray">
          <a:xfrm>
            <a:off x="6592749" y="1849836"/>
            <a:ext cx="1264611"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Admin Down</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(Timer)</a:t>
            </a:r>
          </a:p>
        </p:txBody>
      </p:sp>
      <p:sp>
        <p:nvSpPr>
          <p:cNvPr id="49" name="文本框 48">
            <a:extLst>
              <a:ext uri="{FF2B5EF4-FFF2-40B4-BE49-F238E27FC236}">
                <a16:creationId xmlns:a16="http://schemas.microsoft.com/office/drawing/2014/main" xmlns="" id="{B585795B-4EF5-4428-B239-F0AF25ED22F5}"/>
              </a:ext>
            </a:extLst>
          </p:cNvPr>
          <p:cNvSpPr txBox="1"/>
          <p:nvPr/>
        </p:nvSpPr>
        <p:spPr bwMode="gray">
          <a:xfrm>
            <a:off x="10690650" y="1982335"/>
            <a:ext cx="79860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Up</a:t>
            </a:r>
          </a:p>
        </p:txBody>
      </p:sp>
      <p:sp>
        <p:nvSpPr>
          <p:cNvPr id="50" name="文本框 49">
            <a:extLst>
              <a:ext uri="{FF2B5EF4-FFF2-40B4-BE49-F238E27FC236}">
                <a16:creationId xmlns:a16="http://schemas.microsoft.com/office/drawing/2014/main" xmlns="" id="{A606A777-7FA4-4A7B-9ECF-846963E3EF02}"/>
              </a:ext>
            </a:extLst>
          </p:cNvPr>
          <p:cNvSpPr txBox="1"/>
          <p:nvPr/>
        </p:nvSpPr>
        <p:spPr bwMode="gray">
          <a:xfrm>
            <a:off x="6612528" y="4234954"/>
            <a:ext cx="4994270" cy="1462917"/>
          </a:xfrm>
          <a:prstGeom prst="rect">
            <a:avLst/>
          </a:prstGeom>
          <a:noFill/>
        </p:spPr>
        <p:txBody>
          <a:bodyPr wrap="square">
            <a:noAutofit/>
          </a:bodyPr>
          <a:lstStyle/>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loopback packet constructed by the reflector carries the Admin Down or Up field.</a:t>
            </a:r>
          </a:p>
          <a:p>
            <a:pPr marL="285750" indent="-285750" fontAlgn="ctr">
              <a:buSzPct val="5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After receiving a reflected packet carrying the Up state, the initiator sets the local state to Up. After receiving a reflected packet carrying the Admin Down state, it sets the local state to Down. It also sets the local state to Down if it does not receive any reflected packet before the timer expires.</a:t>
            </a:r>
          </a:p>
        </p:txBody>
      </p:sp>
      <p:sp>
        <p:nvSpPr>
          <p:cNvPr id="51" name="文本框 50">
            <a:extLst>
              <a:ext uri="{FF2B5EF4-FFF2-40B4-BE49-F238E27FC236}">
                <a16:creationId xmlns:a16="http://schemas.microsoft.com/office/drawing/2014/main" xmlns="" id="{D2871C86-5CD8-49AD-BEBA-234C03E4FBFF}"/>
              </a:ext>
            </a:extLst>
          </p:cNvPr>
          <p:cNvSpPr txBox="1"/>
          <p:nvPr/>
        </p:nvSpPr>
        <p:spPr bwMode="gray">
          <a:xfrm>
            <a:off x="8259634" y="1657681"/>
            <a:ext cx="1745488" cy="715375"/>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SBFD state machine of the initiator</a:t>
            </a:r>
          </a:p>
        </p:txBody>
      </p:sp>
      <p:sp>
        <p:nvSpPr>
          <p:cNvPr id="34" name="燕尾形 33">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35" name="五边形 34">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39" name="燕尾形 38">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42"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44" name="燕尾形 43">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52" name="燕尾形 51">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77961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0E4B0C-BBBE-4BF4-B0FB-9F8A07123374}"/>
              </a:ext>
            </a:extLst>
          </p:cNvPr>
          <p:cNvSpPr>
            <a:spLocks noGrp="1"/>
          </p:cNvSpPr>
          <p:nvPr>
            <p:ph type="title"/>
          </p:nvPr>
        </p:nvSpPr>
        <p:spPr bwMode="gray"/>
        <p:txBody>
          <a:bodyPr/>
          <a:lstStyle/>
          <a:p>
            <a:r>
              <a:rPr lang="en-US" smtClean="0"/>
              <a:t>One-Arm BFD</a:t>
            </a:r>
            <a:endParaRPr lang="en-US" dirty="0"/>
          </a:p>
        </p:txBody>
      </p:sp>
      <p:sp>
        <p:nvSpPr>
          <p:cNvPr id="3" name="文本占位符 2">
            <a:extLst>
              <a:ext uri="{FF2B5EF4-FFF2-40B4-BE49-F238E27FC236}">
                <a16:creationId xmlns:a16="http://schemas.microsoft.com/office/drawing/2014/main" xmlns="" id="{E1DDC1B5-37B6-4ABE-AF6C-D4169D62588C}"/>
              </a:ext>
            </a:extLst>
          </p:cNvPr>
          <p:cNvSpPr>
            <a:spLocks noGrp="1"/>
          </p:cNvSpPr>
          <p:nvPr>
            <p:ph type="body" sz="quarter" idx="10"/>
          </p:nvPr>
        </p:nvSpPr>
        <p:spPr bwMode="gray"/>
        <p:txBody>
          <a:bodyPr/>
          <a:lstStyle/>
          <a:p>
            <a:pPr>
              <a:lnSpc>
                <a:spcPct val="120000"/>
              </a:lnSpc>
            </a:pPr>
            <a:r>
              <a:rPr lang="en-US" sz="1400" dirty="0" smtClean="0">
                <a:sym typeface="Huawei Sans" panose="020C0503030203020204" pitchFamily="34" charset="0"/>
              </a:rPr>
              <a:t>BFD/SBFD requires that devices at both ends support this function. If a Huawei device needs to communicate with a BFD-incapable device, you can configure one-arm BFD (also called one-arm BFD echo) for the Huawei device. A one-arm BFD Echo session can be established on the BFD-capable device. After receiving a BFD Echo packet, the BFD-incapable device immediately loops back the packet for quick link detection.</a:t>
            </a:r>
          </a:p>
          <a:p>
            <a:pPr>
              <a:lnSpc>
                <a:spcPct val="120000"/>
              </a:lnSpc>
            </a:pPr>
            <a:r>
              <a:rPr lang="en-US" sz="1400" dirty="0" smtClean="0">
                <a:sym typeface="Huawei Sans" panose="020C0503030203020204" pitchFamily="34" charset="0"/>
              </a:rPr>
              <a:t>One-arm BFD Echo does not require Echo negotiation capabilities at both ends; that is, BFD can be configured on only one end. The device with one-arm Echo enabled sends special BFD packets (source and destination IP addresses in the IP header are the IP address of the local device, and the local and remote discriminators in the BFD packet are the same). After receiving the packets, the peer device directly loops them back to the local device to check whether the link is normal. This function equips Huawei devices with a stronger adaptability to low-end devices.</a:t>
            </a:r>
            <a:endParaRPr lang="en-US" sz="1400" dirty="0">
              <a:sym typeface="Huawei Sans" panose="020C0503030203020204" pitchFamily="34" charset="0"/>
            </a:endParaRPr>
          </a:p>
        </p:txBody>
      </p:sp>
      <p:cxnSp>
        <p:nvCxnSpPr>
          <p:cNvPr id="4" name="直接连接符 3">
            <a:extLst>
              <a:ext uri="{FF2B5EF4-FFF2-40B4-BE49-F238E27FC236}">
                <a16:creationId xmlns:a16="http://schemas.microsoft.com/office/drawing/2014/main" xmlns="" id="{56344F0B-23AF-4B7E-9612-C95A8B513C70}"/>
              </a:ext>
            </a:extLst>
          </p:cNvPr>
          <p:cNvCxnSpPr>
            <a:cxnSpLocks/>
            <a:stCxn id="5" idx="2"/>
          </p:cNvCxnSpPr>
          <p:nvPr/>
        </p:nvCxnSpPr>
        <p:spPr bwMode="gray">
          <a:xfrm>
            <a:off x="4016370" y="4209922"/>
            <a:ext cx="0" cy="193966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xmlns="" id="{8D6F895F-030B-4645-A776-6C964984A0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94443" y="3845962"/>
            <a:ext cx="443854" cy="363960"/>
          </a:xfrm>
          <a:prstGeom prst="rect">
            <a:avLst/>
          </a:prstGeom>
        </p:spPr>
      </p:pic>
      <p:cxnSp>
        <p:nvCxnSpPr>
          <p:cNvPr id="6" name="直接连接符 5">
            <a:extLst>
              <a:ext uri="{FF2B5EF4-FFF2-40B4-BE49-F238E27FC236}">
                <a16:creationId xmlns:a16="http://schemas.microsoft.com/office/drawing/2014/main" xmlns="" id="{7C5F898A-B209-4930-9253-1B228625D7D4}"/>
              </a:ext>
            </a:extLst>
          </p:cNvPr>
          <p:cNvCxnSpPr>
            <a:cxnSpLocks/>
            <a:stCxn id="7" idx="2"/>
          </p:cNvCxnSpPr>
          <p:nvPr/>
        </p:nvCxnSpPr>
        <p:spPr bwMode="gray">
          <a:xfrm>
            <a:off x="8063179" y="4209922"/>
            <a:ext cx="0" cy="1939666"/>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xmlns="" id="{FAFF2513-56A1-403C-B97F-008EF1CC6D1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41252" y="3845962"/>
            <a:ext cx="443854" cy="363960"/>
          </a:xfrm>
          <a:prstGeom prst="rect">
            <a:avLst/>
          </a:prstGeom>
        </p:spPr>
      </p:pic>
      <p:sp>
        <p:nvSpPr>
          <p:cNvPr id="8" name="文本框 7">
            <a:extLst>
              <a:ext uri="{FF2B5EF4-FFF2-40B4-BE49-F238E27FC236}">
                <a16:creationId xmlns:a16="http://schemas.microsoft.com/office/drawing/2014/main" xmlns="" id="{8E151EDB-5A11-47E4-9C53-303922BC6EF3}"/>
              </a:ext>
            </a:extLst>
          </p:cNvPr>
          <p:cNvSpPr txBox="1"/>
          <p:nvPr/>
        </p:nvSpPr>
        <p:spPr bwMode="gray">
          <a:xfrm>
            <a:off x="3286865" y="3543576"/>
            <a:ext cx="145148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BFD-capable</a:t>
            </a:r>
          </a:p>
        </p:txBody>
      </p:sp>
      <p:sp>
        <p:nvSpPr>
          <p:cNvPr id="9" name="文本框 8">
            <a:extLst>
              <a:ext uri="{FF2B5EF4-FFF2-40B4-BE49-F238E27FC236}">
                <a16:creationId xmlns:a16="http://schemas.microsoft.com/office/drawing/2014/main" xmlns="" id="{2F833799-F1B6-4544-B658-4DD811723877}"/>
              </a:ext>
            </a:extLst>
          </p:cNvPr>
          <p:cNvSpPr txBox="1"/>
          <p:nvPr/>
        </p:nvSpPr>
        <p:spPr bwMode="gray">
          <a:xfrm>
            <a:off x="7351890" y="3533853"/>
            <a:ext cx="1446657"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BFD-incapable</a:t>
            </a:r>
          </a:p>
        </p:txBody>
      </p:sp>
      <p:sp>
        <p:nvSpPr>
          <p:cNvPr id="13" name="任意多边形 2">
            <a:extLst>
              <a:ext uri="{FF2B5EF4-FFF2-40B4-BE49-F238E27FC236}">
                <a16:creationId xmlns:a16="http://schemas.microsoft.com/office/drawing/2014/main" xmlns="" id="{F9869B85-C8F0-44B3-B6B3-6ACF69746E56}"/>
              </a:ext>
            </a:extLst>
          </p:cNvPr>
          <p:cNvSpPr/>
          <p:nvPr/>
        </p:nvSpPr>
        <p:spPr bwMode="gray">
          <a:xfrm>
            <a:off x="4259287" y="4748888"/>
            <a:ext cx="3520553" cy="1072960"/>
          </a:xfrm>
          <a:custGeom>
            <a:avLst/>
            <a:gdLst>
              <a:gd name="connsiteX0" fmla="*/ 0 w 3505113"/>
              <a:gd name="connsiteY0" fmla="*/ 33347 h 577788"/>
              <a:gd name="connsiteX1" fmla="*/ 3037668 w 3505113"/>
              <a:gd name="connsiteY1" fmla="*/ 17849 h 577788"/>
              <a:gd name="connsiteX2" fmla="*/ 3332135 w 3505113"/>
              <a:gd name="connsiteY2" fmla="*/ 250323 h 577788"/>
              <a:gd name="connsiteX3" fmla="*/ 3223647 w 3505113"/>
              <a:gd name="connsiteY3" fmla="*/ 529293 h 577788"/>
              <a:gd name="connsiteX4" fmla="*/ 77491 w 3505113"/>
              <a:gd name="connsiteY4" fmla="*/ 575788 h 577788"/>
              <a:gd name="connsiteX0" fmla="*/ 0 w 3536296"/>
              <a:gd name="connsiteY0" fmla="*/ 33347 h 577788"/>
              <a:gd name="connsiteX1" fmla="*/ 3037668 w 3536296"/>
              <a:gd name="connsiteY1" fmla="*/ 17849 h 577788"/>
              <a:gd name="connsiteX2" fmla="*/ 3401985 w 3536296"/>
              <a:gd name="connsiteY2" fmla="*/ 250323 h 577788"/>
              <a:gd name="connsiteX3" fmla="*/ 3223647 w 3536296"/>
              <a:gd name="connsiteY3" fmla="*/ 529293 h 577788"/>
              <a:gd name="connsiteX4" fmla="*/ 77491 w 3536296"/>
              <a:gd name="connsiteY4" fmla="*/ 575788 h 577788"/>
              <a:gd name="connsiteX0" fmla="*/ 0 w 3530217"/>
              <a:gd name="connsiteY0" fmla="*/ 33347 h 577788"/>
              <a:gd name="connsiteX1" fmla="*/ 3037668 w 3530217"/>
              <a:gd name="connsiteY1" fmla="*/ 17849 h 577788"/>
              <a:gd name="connsiteX2" fmla="*/ 3401985 w 3530217"/>
              <a:gd name="connsiteY2" fmla="*/ 250323 h 577788"/>
              <a:gd name="connsiteX3" fmla="*/ 3223647 w 3530217"/>
              <a:gd name="connsiteY3" fmla="*/ 529293 h 577788"/>
              <a:gd name="connsiteX4" fmla="*/ 77491 w 3530217"/>
              <a:gd name="connsiteY4" fmla="*/ 575788 h 577788"/>
              <a:gd name="connsiteX0" fmla="*/ 0 w 3437980"/>
              <a:gd name="connsiteY0" fmla="*/ 33347 h 587138"/>
              <a:gd name="connsiteX1" fmla="*/ 3037668 w 3437980"/>
              <a:gd name="connsiteY1" fmla="*/ 17849 h 587138"/>
              <a:gd name="connsiteX2" fmla="*/ 3401985 w 3437980"/>
              <a:gd name="connsiteY2" fmla="*/ 250323 h 587138"/>
              <a:gd name="connsiteX3" fmla="*/ 3026797 w 3437980"/>
              <a:gd name="connsiteY3" fmla="*/ 554693 h 587138"/>
              <a:gd name="connsiteX4" fmla="*/ 77491 w 3437980"/>
              <a:gd name="connsiteY4" fmla="*/ 575788 h 587138"/>
              <a:gd name="connsiteX0" fmla="*/ 0 w 3432439"/>
              <a:gd name="connsiteY0" fmla="*/ 53399 h 607190"/>
              <a:gd name="connsiteX1" fmla="*/ 3024968 w 3432439"/>
              <a:gd name="connsiteY1" fmla="*/ 12501 h 607190"/>
              <a:gd name="connsiteX2" fmla="*/ 3401985 w 3432439"/>
              <a:gd name="connsiteY2" fmla="*/ 270375 h 607190"/>
              <a:gd name="connsiteX3" fmla="*/ 3026797 w 3432439"/>
              <a:gd name="connsiteY3" fmla="*/ 574745 h 607190"/>
              <a:gd name="connsiteX4" fmla="*/ 77491 w 3432439"/>
              <a:gd name="connsiteY4" fmla="*/ 595840 h 607190"/>
              <a:gd name="connsiteX0" fmla="*/ 0 w 3432439"/>
              <a:gd name="connsiteY0" fmla="*/ 18434 h 572225"/>
              <a:gd name="connsiteX1" fmla="*/ 3024968 w 3432439"/>
              <a:gd name="connsiteY1" fmla="*/ 28336 h 572225"/>
              <a:gd name="connsiteX2" fmla="*/ 3401985 w 3432439"/>
              <a:gd name="connsiteY2" fmla="*/ 235410 h 572225"/>
              <a:gd name="connsiteX3" fmla="*/ 3026797 w 3432439"/>
              <a:gd name="connsiteY3" fmla="*/ 539780 h 572225"/>
              <a:gd name="connsiteX4" fmla="*/ 77491 w 3432439"/>
              <a:gd name="connsiteY4" fmla="*/ 560875 h 572225"/>
              <a:gd name="connsiteX0" fmla="*/ 0 w 3429658"/>
              <a:gd name="connsiteY0" fmla="*/ 16335 h 570126"/>
              <a:gd name="connsiteX1" fmla="*/ 3024968 w 3429658"/>
              <a:gd name="connsiteY1" fmla="*/ 26237 h 570126"/>
              <a:gd name="connsiteX2" fmla="*/ 3401985 w 3429658"/>
              <a:gd name="connsiteY2" fmla="*/ 233311 h 570126"/>
              <a:gd name="connsiteX3" fmla="*/ 3026797 w 3429658"/>
              <a:gd name="connsiteY3" fmla="*/ 537681 h 570126"/>
              <a:gd name="connsiteX4" fmla="*/ 77491 w 3429658"/>
              <a:gd name="connsiteY4" fmla="*/ 558776 h 570126"/>
              <a:gd name="connsiteX0" fmla="*/ 0 w 3401985"/>
              <a:gd name="connsiteY0" fmla="*/ 16335 h 561442"/>
              <a:gd name="connsiteX1" fmla="*/ 3024968 w 3401985"/>
              <a:gd name="connsiteY1" fmla="*/ 26237 h 561442"/>
              <a:gd name="connsiteX2" fmla="*/ 3401985 w 3401985"/>
              <a:gd name="connsiteY2" fmla="*/ 233311 h 561442"/>
              <a:gd name="connsiteX3" fmla="*/ 3026797 w 3401985"/>
              <a:gd name="connsiteY3" fmla="*/ 537681 h 561442"/>
              <a:gd name="connsiteX4" fmla="*/ 77491 w 3401985"/>
              <a:gd name="connsiteY4" fmla="*/ 558776 h 561442"/>
              <a:gd name="connsiteX0" fmla="*/ 0 w 3401986"/>
              <a:gd name="connsiteY0" fmla="*/ 22418 h 567525"/>
              <a:gd name="connsiteX1" fmla="*/ 3031318 w 3401986"/>
              <a:gd name="connsiteY1" fmla="*/ 19620 h 567525"/>
              <a:gd name="connsiteX2" fmla="*/ 3401985 w 3401986"/>
              <a:gd name="connsiteY2" fmla="*/ 239394 h 567525"/>
              <a:gd name="connsiteX3" fmla="*/ 3026797 w 3401986"/>
              <a:gd name="connsiteY3" fmla="*/ 543764 h 567525"/>
              <a:gd name="connsiteX4" fmla="*/ 77491 w 3401986"/>
              <a:gd name="connsiteY4" fmla="*/ 564859 h 567525"/>
              <a:gd name="connsiteX0" fmla="*/ 0 w 3402070"/>
              <a:gd name="connsiteY0" fmla="*/ 22418 h 567525"/>
              <a:gd name="connsiteX1" fmla="*/ 3031318 w 3402070"/>
              <a:gd name="connsiteY1" fmla="*/ 19620 h 567525"/>
              <a:gd name="connsiteX2" fmla="*/ 3401985 w 3402070"/>
              <a:gd name="connsiteY2" fmla="*/ 239394 h 567525"/>
              <a:gd name="connsiteX3" fmla="*/ 3026797 w 3402070"/>
              <a:gd name="connsiteY3" fmla="*/ 543764 h 567525"/>
              <a:gd name="connsiteX4" fmla="*/ 77491 w 3402070"/>
              <a:gd name="connsiteY4" fmla="*/ 564859 h 567525"/>
              <a:gd name="connsiteX0" fmla="*/ 0 w 3423915"/>
              <a:gd name="connsiteY0" fmla="*/ 27234 h 578951"/>
              <a:gd name="connsiteX1" fmla="*/ 3031318 w 3423915"/>
              <a:gd name="connsiteY1" fmla="*/ 24436 h 578951"/>
              <a:gd name="connsiteX2" fmla="*/ 3389285 w 3423915"/>
              <a:gd name="connsiteY2" fmla="*/ 275960 h 578951"/>
              <a:gd name="connsiteX3" fmla="*/ 3026797 w 3423915"/>
              <a:gd name="connsiteY3" fmla="*/ 548580 h 578951"/>
              <a:gd name="connsiteX4" fmla="*/ 77491 w 3423915"/>
              <a:gd name="connsiteY4" fmla="*/ 569675 h 578951"/>
              <a:gd name="connsiteX0" fmla="*/ 0 w 3423088"/>
              <a:gd name="connsiteY0" fmla="*/ 27234 h 578951"/>
              <a:gd name="connsiteX1" fmla="*/ 3031318 w 3423088"/>
              <a:gd name="connsiteY1" fmla="*/ 24436 h 578951"/>
              <a:gd name="connsiteX2" fmla="*/ 3389285 w 3423088"/>
              <a:gd name="connsiteY2" fmla="*/ 275960 h 578951"/>
              <a:gd name="connsiteX3" fmla="*/ 3026797 w 3423088"/>
              <a:gd name="connsiteY3" fmla="*/ 548580 h 578951"/>
              <a:gd name="connsiteX4" fmla="*/ 77491 w 3423088"/>
              <a:gd name="connsiteY4" fmla="*/ 569675 h 578951"/>
              <a:gd name="connsiteX0" fmla="*/ 0 w 3389428"/>
              <a:gd name="connsiteY0" fmla="*/ 27234 h 578951"/>
              <a:gd name="connsiteX1" fmla="*/ 3031318 w 3389428"/>
              <a:gd name="connsiteY1" fmla="*/ 24436 h 578951"/>
              <a:gd name="connsiteX2" fmla="*/ 3389285 w 3389428"/>
              <a:gd name="connsiteY2" fmla="*/ 275960 h 578951"/>
              <a:gd name="connsiteX3" fmla="*/ 3026797 w 3389428"/>
              <a:gd name="connsiteY3" fmla="*/ 548580 h 578951"/>
              <a:gd name="connsiteX4" fmla="*/ 77491 w 3389428"/>
              <a:gd name="connsiteY4" fmla="*/ 569675 h 578951"/>
              <a:gd name="connsiteX0" fmla="*/ 0 w 3389413"/>
              <a:gd name="connsiteY0" fmla="*/ 27234 h 572596"/>
              <a:gd name="connsiteX1" fmla="*/ 3031318 w 3389413"/>
              <a:gd name="connsiteY1" fmla="*/ 24436 h 572596"/>
              <a:gd name="connsiteX2" fmla="*/ 3389285 w 3389413"/>
              <a:gd name="connsiteY2" fmla="*/ 275960 h 572596"/>
              <a:gd name="connsiteX3" fmla="*/ 3026797 w 3389413"/>
              <a:gd name="connsiteY3" fmla="*/ 548580 h 572596"/>
              <a:gd name="connsiteX4" fmla="*/ 77491 w 3389413"/>
              <a:gd name="connsiteY4" fmla="*/ 569675 h 572596"/>
              <a:gd name="connsiteX0" fmla="*/ 0 w 3426550"/>
              <a:gd name="connsiteY0" fmla="*/ 27234 h 575718"/>
              <a:gd name="connsiteX1" fmla="*/ 3031318 w 3426550"/>
              <a:gd name="connsiteY1" fmla="*/ 24436 h 575718"/>
              <a:gd name="connsiteX2" fmla="*/ 3389285 w 3426550"/>
              <a:gd name="connsiteY2" fmla="*/ 275960 h 575718"/>
              <a:gd name="connsiteX3" fmla="*/ 3026797 w 3426550"/>
              <a:gd name="connsiteY3" fmla="*/ 548580 h 575718"/>
              <a:gd name="connsiteX4" fmla="*/ 7641 w 3426550"/>
              <a:gd name="connsiteY4" fmla="*/ 563325 h 575718"/>
              <a:gd name="connsiteX0" fmla="*/ 0 w 3389397"/>
              <a:gd name="connsiteY0" fmla="*/ 27234 h 570610"/>
              <a:gd name="connsiteX1" fmla="*/ 3031318 w 3389397"/>
              <a:gd name="connsiteY1" fmla="*/ 24436 h 570610"/>
              <a:gd name="connsiteX2" fmla="*/ 3389285 w 3389397"/>
              <a:gd name="connsiteY2" fmla="*/ 275960 h 570610"/>
              <a:gd name="connsiteX3" fmla="*/ 3026797 w 3389397"/>
              <a:gd name="connsiteY3" fmla="*/ 548580 h 570610"/>
              <a:gd name="connsiteX4" fmla="*/ 7641 w 3389397"/>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 name="connsiteX0" fmla="*/ 0 w 3389291"/>
              <a:gd name="connsiteY0" fmla="*/ 27234 h 570610"/>
              <a:gd name="connsiteX1" fmla="*/ 3018618 w 3389291"/>
              <a:gd name="connsiteY1" fmla="*/ 24436 h 570610"/>
              <a:gd name="connsiteX2" fmla="*/ 3389285 w 3389291"/>
              <a:gd name="connsiteY2" fmla="*/ 275960 h 570610"/>
              <a:gd name="connsiteX3" fmla="*/ 3026797 w 3389291"/>
              <a:gd name="connsiteY3" fmla="*/ 548580 h 570610"/>
              <a:gd name="connsiteX4" fmla="*/ 7641 w 3389291"/>
              <a:gd name="connsiteY4" fmla="*/ 563325 h 57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9291" h="570610">
                <a:moveTo>
                  <a:pt x="0" y="27234"/>
                </a:moveTo>
                <a:cubicBezTo>
                  <a:pt x="1241156" y="1403"/>
                  <a:pt x="2847437" y="-17018"/>
                  <a:pt x="3018618" y="24436"/>
                </a:cubicBezTo>
                <a:cubicBezTo>
                  <a:pt x="3189799" y="65890"/>
                  <a:pt x="3387922" y="61603"/>
                  <a:pt x="3389285" y="275960"/>
                </a:cubicBezTo>
                <a:cubicBezTo>
                  <a:pt x="3390648" y="490317"/>
                  <a:pt x="3190354" y="513386"/>
                  <a:pt x="3026797" y="548580"/>
                </a:cubicBezTo>
                <a:cubicBezTo>
                  <a:pt x="2863240" y="583774"/>
                  <a:pt x="1309498" y="567199"/>
                  <a:pt x="7641" y="563325"/>
                </a:cubicBezTo>
              </a:path>
            </a:pathLst>
          </a:custGeom>
          <a:ln w="38100">
            <a:solidFill>
              <a:srgbClr val="E28189"/>
            </a:solidFill>
            <a:tailEnd type="stealth"/>
          </a:ln>
        </p:spPr>
        <p:style>
          <a:lnRef idx="1">
            <a:schemeClr val="accent6"/>
          </a:lnRef>
          <a:fillRef idx="0">
            <a:schemeClr val="accent6"/>
          </a:fillRef>
          <a:effectRef idx="0">
            <a:schemeClr val="accent6"/>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a16="http://schemas.microsoft.com/office/drawing/2014/main" xmlns="" id="{3EB18872-DEF1-4F60-A421-516C2EA34E4B}"/>
              </a:ext>
            </a:extLst>
          </p:cNvPr>
          <p:cNvSpPr txBox="1"/>
          <p:nvPr/>
        </p:nvSpPr>
        <p:spPr bwMode="gray">
          <a:xfrm>
            <a:off x="8082616" y="4992924"/>
            <a:ext cx="2728039"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Forwarding to the source device according to DIP=A</a:t>
            </a:r>
          </a:p>
        </p:txBody>
      </p:sp>
      <p:sp>
        <p:nvSpPr>
          <p:cNvPr id="20" name="文本框 19">
            <a:extLst>
              <a:ext uri="{FF2B5EF4-FFF2-40B4-BE49-F238E27FC236}">
                <a16:creationId xmlns:a16="http://schemas.microsoft.com/office/drawing/2014/main" xmlns="" id="{7FE3D008-F37C-44E9-81B6-DB3EE0C035D0}"/>
              </a:ext>
            </a:extLst>
          </p:cNvPr>
          <p:cNvSpPr txBox="1"/>
          <p:nvPr/>
        </p:nvSpPr>
        <p:spPr bwMode="gray">
          <a:xfrm>
            <a:off x="1663271" y="4777481"/>
            <a:ext cx="2372537" cy="95410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source IP address</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destination IP address</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MD: my discriminator</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YD: your discriminator</a:t>
            </a:r>
          </a:p>
        </p:txBody>
      </p:sp>
      <p:sp>
        <p:nvSpPr>
          <p:cNvPr id="21" name="文本框 20">
            <a:extLst>
              <a:ext uri="{FF2B5EF4-FFF2-40B4-BE49-F238E27FC236}">
                <a16:creationId xmlns:a16="http://schemas.microsoft.com/office/drawing/2014/main" xmlns="" id="{E155F991-29E1-4186-A4EB-37DB3DD3B53A}"/>
              </a:ext>
            </a:extLst>
          </p:cNvPr>
          <p:cNvSpPr txBox="1"/>
          <p:nvPr/>
        </p:nvSpPr>
        <p:spPr bwMode="gray">
          <a:xfrm>
            <a:off x="4238297" y="4375413"/>
            <a:ext cx="306335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BFD SIP=A, DIP=A, MD=A, YD=A</a:t>
            </a:r>
          </a:p>
        </p:txBody>
      </p:sp>
      <p:sp>
        <p:nvSpPr>
          <p:cNvPr id="24" name="文本框 23">
            <a:extLst>
              <a:ext uri="{FF2B5EF4-FFF2-40B4-BE49-F238E27FC236}">
                <a16:creationId xmlns:a16="http://schemas.microsoft.com/office/drawing/2014/main" xmlns="" id="{B8B94214-CB59-4FE4-B524-7A1CF6117E26}"/>
              </a:ext>
            </a:extLst>
          </p:cNvPr>
          <p:cNvSpPr txBox="1"/>
          <p:nvPr/>
        </p:nvSpPr>
        <p:spPr bwMode="gray">
          <a:xfrm>
            <a:off x="4706244" y="5328972"/>
            <a:ext cx="306335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BFD SIP=A, DIP=A, MD=A, YD=A</a:t>
            </a:r>
          </a:p>
        </p:txBody>
      </p:sp>
      <p:sp>
        <p:nvSpPr>
          <p:cNvPr id="25" name="文本框 24">
            <a:extLst>
              <a:ext uri="{FF2B5EF4-FFF2-40B4-BE49-F238E27FC236}">
                <a16:creationId xmlns:a16="http://schemas.microsoft.com/office/drawing/2014/main" xmlns="" id="{8B043935-D0C1-482E-83AF-9FD9F1E37066}"/>
              </a:ext>
            </a:extLst>
          </p:cNvPr>
          <p:cNvSpPr txBox="1"/>
          <p:nvPr/>
        </p:nvSpPr>
        <p:spPr bwMode="gray">
          <a:xfrm>
            <a:off x="2776385" y="3876745"/>
            <a:ext cx="101930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Router A</a:t>
            </a:r>
          </a:p>
        </p:txBody>
      </p:sp>
      <p:sp>
        <p:nvSpPr>
          <p:cNvPr id="26" name="文本框 25">
            <a:extLst>
              <a:ext uri="{FF2B5EF4-FFF2-40B4-BE49-F238E27FC236}">
                <a16:creationId xmlns:a16="http://schemas.microsoft.com/office/drawing/2014/main" xmlns="" id="{AF9CA328-B330-463E-885B-43708872497A}"/>
              </a:ext>
            </a:extLst>
          </p:cNvPr>
          <p:cNvSpPr txBox="1"/>
          <p:nvPr/>
        </p:nvSpPr>
        <p:spPr bwMode="gray">
          <a:xfrm>
            <a:off x="8449399" y="3876745"/>
            <a:ext cx="101930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Router B</a:t>
            </a:r>
          </a:p>
        </p:txBody>
      </p:sp>
      <p:sp>
        <p:nvSpPr>
          <p:cNvPr id="17" name="燕尾形 16">
            <a:extLst>
              <a:ext uri="{FF2B5EF4-FFF2-40B4-BE49-F238E27FC236}">
                <a16:creationId xmlns="" xmlns:a16="http://schemas.microsoft.com/office/drawing/2014/main" id="{C4612355-CBD4-4295-B5C3-F4286609BA61}"/>
              </a:ext>
            </a:extLst>
          </p:cNvPr>
          <p:cNvSpPr/>
          <p:nvPr/>
        </p:nvSpPr>
        <p:spPr bwMode="gray">
          <a:xfrm>
            <a:off x="11207500" y="155750"/>
            <a:ext cx="540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BFD</a:t>
            </a:r>
          </a:p>
        </p:txBody>
      </p:sp>
      <p:sp>
        <p:nvSpPr>
          <p:cNvPr id="18" name="五边形 17">
            <a:extLst>
              <a:ext uri="{FF2B5EF4-FFF2-40B4-BE49-F238E27FC236}">
                <a16:creationId xmlns="" xmlns:a16="http://schemas.microsoft.com/office/drawing/2014/main" id="{D24D6E20-9679-4712-836C-BFE3C57A2230}"/>
              </a:ext>
            </a:extLst>
          </p:cNvPr>
          <p:cNvSpPr/>
          <p:nvPr/>
        </p:nvSpPr>
        <p:spPr bwMode="gray">
          <a:xfrm>
            <a:off x="4656602" y="155750"/>
            <a:ext cx="108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TI-LFA FRR</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a:extLst>
              <a:ext uri="{FF2B5EF4-FFF2-40B4-BE49-F238E27FC236}">
                <a16:creationId xmlns="" xmlns:a16="http://schemas.microsoft.com/office/drawing/2014/main" id="{43449781-40AA-4D7A-9694-427C70D16D5D}"/>
              </a:ext>
            </a:extLst>
          </p:cNvPr>
          <p:cNvSpPr/>
          <p:nvPr/>
        </p:nvSpPr>
        <p:spPr bwMode="gray">
          <a:xfrm>
            <a:off x="7956605" y="155750"/>
            <a:ext cx="864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VPN FRR</a:t>
            </a:r>
          </a:p>
        </p:txBody>
      </p:sp>
      <p:sp>
        <p:nvSpPr>
          <p:cNvPr id="23" name="燕尾形 22">
            <a:extLst>
              <a:ext uri="{FF2B5EF4-FFF2-40B4-BE49-F238E27FC236}">
                <a16:creationId xmlns="" xmlns:a16="http://schemas.microsoft.com/office/drawing/2014/main" id="{3EB74287-626C-4836-9FCC-3DE0CC49C1BE}"/>
              </a:ext>
            </a:extLst>
          </p:cNvPr>
          <p:cNvSpPr/>
          <p:nvPr/>
        </p:nvSpPr>
        <p:spPr bwMode="gray">
          <a:xfrm>
            <a:off x="6832604"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Hot-Standby</a:t>
            </a:r>
          </a:p>
        </p:txBody>
      </p:sp>
      <p:sp>
        <p:nvSpPr>
          <p:cNvPr id="27" name="燕尾形 10">
            <a:extLst>
              <a:ext uri="{FF2B5EF4-FFF2-40B4-BE49-F238E27FC236}">
                <a16:creationId xmlns="" xmlns:a16="http://schemas.microsoft.com/office/drawing/2014/main" id="{3EB74287-626C-4836-9FCC-3DE0CC49C1BE}"/>
              </a:ext>
            </a:extLst>
          </p:cNvPr>
          <p:cNvSpPr/>
          <p:nvPr/>
        </p:nvSpPr>
        <p:spPr bwMode="gray">
          <a:xfrm>
            <a:off x="5708603" y="155750"/>
            <a:ext cx="115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Anycast FRR</a:t>
            </a:r>
          </a:p>
        </p:txBody>
      </p:sp>
      <p:sp>
        <p:nvSpPr>
          <p:cNvPr id="28" name="燕尾形 27">
            <a:extLst>
              <a:ext uri="{FF2B5EF4-FFF2-40B4-BE49-F238E27FC236}">
                <a16:creationId xmlns="" xmlns:a16="http://schemas.microsoft.com/office/drawing/2014/main" id="{43449781-40AA-4D7A-9694-427C70D16D5D}"/>
              </a:ext>
            </a:extLst>
          </p:cNvPr>
          <p:cNvSpPr/>
          <p:nvPr/>
        </p:nvSpPr>
        <p:spPr bwMode="gray">
          <a:xfrm>
            <a:off x="8792606" y="155750"/>
            <a:ext cx="1822892"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Microloop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Avoidance</a:t>
            </a:r>
          </a:p>
        </p:txBody>
      </p:sp>
      <p:sp>
        <p:nvSpPr>
          <p:cNvPr id="29" name="燕尾形 28">
            <a:extLst>
              <a:ext uri="{FF2B5EF4-FFF2-40B4-BE49-F238E27FC236}">
                <a16:creationId xmlns="" xmlns:a16="http://schemas.microsoft.com/office/drawing/2014/main" id="{43449781-40AA-4D7A-9694-427C70D16D5D}"/>
              </a:ext>
            </a:extLst>
          </p:cNvPr>
          <p:cNvSpPr/>
          <p:nvPr/>
        </p:nvSpPr>
        <p:spPr bwMode="gray">
          <a:xfrm>
            <a:off x="10587499" y="155750"/>
            <a:ext cx="64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SBFD</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12423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b="1" dirty="0">
                <a:latin typeface="Huawei Sans" panose="020C0503030203020204" pitchFamily="34" charset="0"/>
                <a:sym typeface="Huawei Sans" panose="020C0503030203020204" pitchFamily="34" charset="0"/>
              </a:rPr>
              <a:t>Typical Usage Scenarios of Segment Routing</a:t>
            </a:r>
          </a:p>
          <a:p>
            <a:r>
              <a:rPr lang="en-US" dirty="0">
                <a:solidFill>
                  <a:schemeClr val="bg1">
                    <a:lumMod val="50000"/>
                  </a:schemeClr>
                </a:solidFill>
                <a:latin typeface="Huawei Sans" panose="020C0503030203020204" pitchFamily="34" charset="0"/>
                <a:sym typeface="Huawei Sans" panose="020C0503030203020204" pitchFamily="34" charset="0"/>
              </a:rPr>
              <a:t>Basic Configurations of Segment Routing</a:t>
            </a:r>
          </a:p>
        </p:txBody>
      </p:sp>
    </p:spTree>
    <p:extLst>
      <p:ext uri="{BB962C8B-B14F-4D97-AF65-F5344CB8AC3E}">
        <p14:creationId xmlns:p14="http://schemas.microsoft.com/office/powerpoint/2010/main" val="3600840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bwMode="gray">
          <a:xfrm rot="5400000">
            <a:off x="5081175" y="3959114"/>
            <a:ext cx="1486484" cy="924614"/>
          </a:xfrm>
          <a:prstGeom prst="roundRect">
            <a:avLst>
              <a:gd name="adj" fmla="val 50000"/>
            </a:avLst>
          </a:prstGeom>
          <a:gradFill flip="none" rotWithShape="1">
            <a:gsLst>
              <a:gs pos="0">
                <a:schemeClr val="bg1">
                  <a:lumMod val="95000"/>
                </a:schemeClr>
              </a:gs>
              <a:gs pos="100000">
                <a:schemeClr val="bg1"/>
              </a:gs>
            </a:gsLst>
            <a:lin ang="0" scaled="1"/>
            <a:tileRect/>
          </a:gradFill>
          <a:ln w="12700">
            <a:gradFill flip="none" rotWithShape="1">
              <a:gsLst>
                <a:gs pos="0">
                  <a:schemeClr val="bg1"/>
                </a:gs>
                <a:gs pos="100000">
                  <a:schemeClr val="bg1">
                    <a:lumMod val="7500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fontAlgn="ctr">
              <a:lnSpc>
                <a:spcPts val="2400"/>
              </a:lnSpc>
            </a:pP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rot="5400000">
            <a:off x="174678" y="3959114"/>
            <a:ext cx="1486484" cy="924614"/>
          </a:xfrm>
          <a:prstGeom prst="roundRect">
            <a:avLst>
              <a:gd name="adj" fmla="val 50000"/>
            </a:avLst>
          </a:prstGeom>
          <a:gradFill flip="none" rotWithShape="1">
            <a:gsLst>
              <a:gs pos="0">
                <a:schemeClr val="bg1">
                  <a:lumMod val="95000"/>
                </a:schemeClr>
              </a:gs>
              <a:gs pos="100000">
                <a:schemeClr val="bg1"/>
              </a:gs>
            </a:gsLst>
            <a:lin ang="0" scaled="1"/>
            <a:tileRect/>
          </a:gradFill>
          <a:ln w="12700">
            <a:gradFill flip="none" rotWithShape="1">
              <a:gsLst>
                <a:gs pos="0">
                  <a:schemeClr val="bg1"/>
                </a:gs>
                <a:gs pos="100000">
                  <a:schemeClr val="bg1">
                    <a:lumMod val="7500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fontAlgn="ctr">
              <a:lnSpc>
                <a:spcPts val="2400"/>
              </a:lnSpc>
            </a:pP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1033622" y="2481730"/>
            <a:ext cx="4727402" cy="1440160"/>
          </a:xfrm>
          <a:prstGeom prst="roundRect">
            <a:avLst>
              <a:gd name="adj" fmla="val 50000"/>
            </a:avLst>
          </a:prstGeom>
          <a:solidFill>
            <a:srgbClr val="FFFFCC"/>
          </a:solidFill>
          <a:ln w="19050">
            <a:solidFill>
              <a:srgbClr val="FF993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p:txBody>
          <a:bodyPr/>
          <a:lstStyle/>
          <a:p>
            <a:r>
              <a:rPr lang="en-US" smtClean="0"/>
              <a:t>Intra-AS SR-MPLS BE</a:t>
            </a:r>
            <a:endParaRPr lang="en-US" dirty="0"/>
          </a:p>
        </p:txBody>
      </p:sp>
      <p:sp>
        <p:nvSpPr>
          <p:cNvPr id="2" name="文本占位符 1">
            <a:extLst>
              <a:ext uri="{FF2B5EF4-FFF2-40B4-BE49-F238E27FC236}">
                <a16:creationId xmlns:a16="http://schemas.microsoft.com/office/drawing/2014/main" xmlns="" id="{E9D1CBBE-0F45-414F-94C5-8E074ADFFE19}"/>
              </a:ext>
            </a:extLst>
          </p:cNvPr>
          <p:cNvSpPr>
            <a:spLocks noGrp="1"/>
          </p:cNvSpPr>
          <p:nvPr>
            <p:ph type="body" sz="quarter" idx="4294967295"/>
          </p:nvPr>
        </p:nvSpPr>
        <p:spPr bwMode="gray">
          <a:xfrm>
            <a:off x="6401859" y="1052513"/>
            <a:ext cx="5347229" cy="4875212"/>
          </a:xfrm>
        </p:spPr>
        <p:txBody>
          <a:bodyPr wrap="square">
            <a:noAutofit/>
          </a:bodyPr>
          <a:lstStyle/>
          <a:p>
            <a:pPr algn="l"/>
            <a:r>
              <a:rPr lang="en-US" sz="1800" dirty="0" smtClean="0">
                <a:latin typeface="Huawei Sans" panose="020C0503030203020204" pitchFamily="34" charset="0"/>
                <a:sym typeface="Huawei Sans" panose="020C0503030203020204" pitchFamily="34" charset="0"/>
              </a:rPr>
              <a:t>SR-MPLS BE applies to services that do not have strict SLA requirements or require path planning.</a:t>
            </a:r>
          </a:p>
          <a:p>
            <a:pPr algn="l"/>
            <a:r>
              <a:rPr lang="en-US" sz="1800" dirty="0" smtClean="0">
                <a:latin typeface="Huawei Sans" panose="020C0503030203020204" pitchFamily="34" charset="0"/>
                <a:sym typeface="Huawei Sans" panose="020C0503030203020204" pitchFamily="34" charset="0"/>
              </a:rPr>
              <a:t>Downstream routers allocate SIDs to upstream routers to form SR-MPLS forwarding paths.</a:t>
            </a:r>
          </a:p>
          <a:p>
            <a:pPr algn="l"/>
            <a:r>
              <a:rPr lang="en-US" sz="1800" dirty="0" smtClean="0">
                <a:latin typeface="Huawei Sans" panose="020C0503030203020204" pitchFamily="34" charset="0"/>
                <a:sym typeface="Huawei Sans" panose="020C0503030203020204" pitchFamily="34" charset="0"/>
              </a:rPr>
              <a:t>MP-BGP is used on the control plane to advertise VPN labels.</a:t>
            </a:r>
          </a:p>
          <a:p>
            <a:pPr algn="l"/>
            <a:r>
              <a:rPr lang="en-US" sz="1800" dirty="0" smtClean="0">
                <a:latin typeface="Huawei Sans" panose="020C0503030203020204" pitchFamily="34" charset="0"/>
                <a:sym typeface="Huawei Sans" panose="020C0503030203020204" pitchFamily="34" charset="0"/>
              </a:rPr>
              <a:t>SR-MPLS BE can be used as a backup solution for SR-MPLS TE services on a production network. </a:t>
            </a:r>
            <a:endParaRPr lang="en-US" sz="1800" dirty="0">
              <a:latin typeface="Huawei Sans" panose="020C0503030203020204" pitchFamily="34" charset="0"/>
              <a:sym typeface="Huawei Sans" panose="020C0503030203020204" pitchFamily="34" charset="0"/>
            </a:endParaRPr>
          </a:p>
        </p:txBody>
      </p:sp>
      <p:cxnSp>
        <p:nvCxnSpPr>
          <p:cNvPr id="5" name="直接连接符 4"/>
          <p:cNvCxnSpPr>
            <a:stCxn id="7" idx="3"/>
            <a:endCxn id="13" idx="1"/>
          </p:cNvCxnSpPr>
          <p:nvPr/>
        </p:nvCxnSpPr>
        <p:spPr bwMode="gray">
          <a:xfrm>
            <a:off x="1164450" y="3500300"/>
            <a:ext cx="44056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bwMode="gray">
          <a:xfrm>
            <a:off x="2349037" y="3658266"/>
            <a:ext cx="40427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P1</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05722" y="3299027"/>
            <a:ext cx="490909" cy="402545"/>
          </a:xfrm>
          <a:prstGeom prst="rect">
            <a:avLst/>
          </a:prstGeom>
        </p:spPr>
      </p:pic>
      <p:sp>
        <p:nvSpPr>
          <p:cNvPr id="10" name="矩形 9"/>
          <p:cNvSpPr/>
          <p:nvPr/>
        </p:nvSpPr>
        <p:spPr bwMode="gray">
          <a:xfrm>
            <a:off x="3981218" y="3658266"/>
            <a:ext cx="40427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P2</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937903" y="3299027"/>
            <a:ext cx="490909" cy="402545"/>
          </a:xfrm>
          <a:prstGeom prst="rect">
            <a:avLst/>
          </a:prstGeom>
        </p:spPr>
      </p:pic>
      <p:sp>
        <p:nvSpPr>
          <p:cNvPr id="6" name="矩形 5"/>
          <p:cNvSpPr/>
          <p:nvPr/>
        </p:nvSpPr>
        <p:spPr bwMode="gray">
          <a:xfrm>
            <a:off x="518771" y="2972954"/>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3541" y="3299027"/>
            <a:ext cx="490909" cy="40254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73541" y="4397108"/>
            <a:ext cx="490909" cy="402545"/>
          </a:xfrm>
          <a:prstGeom prst="rect">
            <a:avLst/>
          </a:prstGeom>
        </p:spPr>
      </p:pic>
      <p:cxnSp>
        <p:nvCxnSpPr>
          <p:cNvPr id="16" name="直接连接符 15"/>
          <p:cNvCxnSpPr>
            <a:stCxn id="7" idx="2"/>
            <a:endCxn id="14" idx="0"/>
          </p:cNvCxnSpPr>
          <p:nvPr/>
        </p:nvCxnSpPr>
        <p:spPr bwMode="gray">
          <a:xfrm>
            <a:off x="918996" y="3701572"/>
            <a:ext cx="0" cy="6955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bwMode="gray">
          <a:xfrm>
            <a:off x="667965" y="4902494"/>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2" name="矩形 11"/>
          <p:cNvSpPr/>
          <p:nvPr/>
        </p:nvSpPr>
        <p:spPr bwMode="gray">
          <a:xfrm>
            <a:off x="5735171" y="2972954"/>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70085" y="3299027"/>
            <a:ext cx="490909" cy="40254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70085" y="4397108"/>
            <a:ext cx="490909" cy="402545"/>
          </a:xfrm>
          <a:prstGeom prst="rect">
            <a:avLst/>
          </a:prstGeom>
        </p:spPr>
      </p:pic>
      <p:cxnSp>
        <p:nvCxnSpPr>
          <p:cNvPr id="17" name="直接连接符 16"/>
          <p:cNvCxnSpPr>
            <a:stCxn id="13" idx="2"/>
            <a:endCxn id="15" idx="0"/>
          </p:cNvCxnSpPr>
          <p:nvPr/>
        </p:nvCxnSpPr>
        <p:spPr bwMode="gray">
          <a:xfrm>
            <a:off x="5815540" y="3701572"/>
            <a:ext cx="0" cy="6955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bwMode="gray">
          <a:xfrm>
            <a:off x="5564509" y="4902494"/>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7" name="矩形 26"/>
          <p:cNvSpPr/>
          <p:nvPr/>
        </p:nvSpPr>
        <p:spPr bwMode="gray">
          <a:xfrm>
            <a:off x="2443778" y="2592257"/>
            <a:ext cx="1846980" cy="523220"/>
          </a:xfrm>
          <a:prstGeom prst="rect">
            <a:avLst/>
          </a:prstGeom>
        </p:spPr>
        <p:txBody>
          <a:bodyPr wrap="square">
            <a:noAutofit/>
          </a:bodyPr>
          <a:lstStyle/>
          <a:p>
            <a:pPr algn="ctr" fontAlgn="ctr"/>
            <a:r>
              <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IGP (OSPF or IS-IS)</a:t>
            </a:r>
          </a:p>
          <a:p>
            <a:pPr algn="ctr" fontAlgn="ctr"/>
            <a:r>
              <a:rPr lang="en-US" sz="1400" b="1" dirty="0" smtClean="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SR</a:t>
            </a:r>
            <a:endParaRPr lang="en-US" sz="1400" b="1"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897033" y="1563213"/>
            <a:ext cx="5051396" cy="1402452"/>
          </a:xfrm>
          <a:custGeom>
            <a:avLst/>
            <a:gdLst>
              <a:gd name="connsiteX0" fmla="*/ 0 w 3355760"/>
              <a:gd name="connsiteY0" fmla="*/ 0 h 195309"/>
              <a:gd name="connsiteX1" fmla="*/ 3355760 w 3355760"/>
              <a:gd name="connsiteY1" fmla="*/ 195309 h 195309"/>
              <a:gd name="connsiteX0" fmla="*/ 0 w 3222595"/>
              <a:gd name="connsiteY0" fmla="*/ 985421 h 985421"/>
              <a:gd name="connsiteX1" fmla="*/ 3222595 w 3222595"/>
              <a:gd name="connsiteY1" fmla="*/ 0 h 985421"/>
              <a:gd name="connsiteX0" fmla="*/ 0 w 3222595"/>
              <a:gd name="connsiteY0" fmla="*/ 985421 h 985421"/>
              <a:gd name="connsiteX1" fmla="*/ 3222595 w 3222595"/>
              <a:gd name="connsiteY1" fmla="*/ 0 h 985421"/>
              <a:gd name="connsiteX0" fmla="*/ 0 w 4873841"/>
              <a:gd name="connsiteY0" fmla="*/ 494313 h 557187"/>
              <a:gd name="connsiteX1" fmla="*/ 4873841 w 4873841"/>
              <a:gd name="connsiteY1" fmla="*/ 512068 h 557187"/>
              <a:gd name="connsiteX0" fmla="*/ 0 w 4873841"/>
              <a:gd name="connsiteY0" fmla="*/ 939996 h 957751"/>
              <a:gd name="connsiteX1" fmla="*/ 4873841 w 4873841"/>
              <a:gd name="connsiteY1" fmla="*/ 957751 h 957751"/>
              <a:gd name="connsiteX0" fmla="*/ 0 w 4873841"/>
              <a:gd name="connsiteY0" fmla="*/ 929948 h 947703"/>
              <a:gd name="connsiteX1" fmla="*/ 4873841 w 4873841"/>
              <a:gd name="connsiteY1" fmla="*/ 947703 h 947703"/>
              <a:gd name="connsiteX0" fmla="*/ 0 w 4873841"/>
              <a:gd name="connsiteY0" fmla="*/ 1034293 h 1052048"/>
              <a:gd name="connsiteX1" fmla="*/ 4873841 w 4873841"/>
              <a:gd name="connsiteY1" fmla="*/ 1052048 h 1052048"/>
              <a:gd name="connsiteX0" fmla="*/ 0 w 4873841"/>
              <a:gd name="connsiteY0" fmla="*/ 1091915 h 1109670"/>
              <a:gd name="connsiteX1" fmla="*/ 4873841 w 4873841"/>
              <a:gd name="connsiteY1" fmla="*/ 1109670 h 1109670"/>
              <a:gd name="connsiteX0" fmla="*/ 0 w 4873841"/>
              <a:gd name="connsiteY0" fmla="*/ 1079229 h 1096984"/>
              <a:gd name="connsiteX1" fmla="*/ 4873841 w 4873841"/>
              <a:gd name="connsiteY1" fmla="*/ 1096984 h 1096984"/>
            </a:gdLst>
            <a:ahLst/>
            <a:cxnLst>
              <a:cxn ang="0">
                <a:pos x="connsiteX0" y="connsiteY0"/>
              </a:cxn>
              <a:cxn ang="0">
                <a:pos x="connsiteX1" y="connsiteY1"/>
              </a:cxn>
            </a:cxnLst>
            <a:rect l="l" t="t" r="r" b="b"/>
            <a:pathLst>
              <a:path w="4873841" h="1096984">
                <a:moveTo>
                  <a:pt x="0" y="1079229"/>
                </a:moveTo>
                <a:cubicBezTo>
                  <a:pt x="923278" y="-434463"/>
                  <a:pt x="3684234" y="-288637"/>
                  <a:pt x="4873841" y="1096984"/>
                </a:cubicBezTo>
              </a:path>
            </a:pathLst>
          </a:custGeom>
          <a:noFill/>
          <a:ln w="19050">
            <a:solidFill>
              <a:srgbClr val="0070C0"/>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2736533" y="1158864"/>
            <a:ext cx="1050288" cy="338554"/>
          </a:xfrm>
          <a:prstGeom prst="rect">
            <a:avLst/>
          </a:prstGeom>
        </p:spPr>
        <p:txBody>
          <a:bodyPr wrap="square">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MP-IBGP</a:t>
            </a:r>
          </a:p>
        </p:txBody>
      </p:sp>
      <p:sp>
        <p:nvSpPr>
          <p:cNvPr id="36" name="文本框 35"/>
          <p:cNvSpPr txBox="1"/>
          <p:nvPr/>
        </p:nvSpPr>
        <p:spPr bwMode="gray">
          <a:xfrm>
            <a:off x="1477975" y="3419366"/>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7" name="文本框 36"/>
          <p:cNvSpPr txBox="1"/>
          <p:nvPr/>
        </p:nvSpPr>
        <p:spPr bwMode="gray">
          <a:xfrm>
            <a:off x="3100126" y="3419366"/>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8" name="文本框 37"/>
          <p:cNvSpPr txBox="1"/>
          <p:nvPr/>
        </p:nvSpPr>
        <p:spPr bwMode="gray">
          <a:xfrm>
            <a:off x="4788893" y="3419366"/>
            <a:ext cx="537807" cy="161866"/>
          </a:xfrm>
          <a:prstGeom prst="rect">
            <a:avLst/>
          </a:prstGeom>
          <a:solidFill>
            <a:schemeClr val="tx1"/>
          </a:solidFill>
        </p:spPr>
        <p:txBody>
          <a:bodyPr wrap="square" lIns="0" tIns="0" rIns="0" bIns="0" rtlCol="0" anchor="ctr" anchorCtr="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29" name="矩形 28">
            <a:extLst>
              <a:ext uri="{FF2B5EF4-FFF2-40B4-BE49-F238E27FC236}">
                <a16:creationId xmlns:a16="http://schemas.microsoft.com/office/drawing/2014/main" xmlns="" id="{1B176FE1-05BE-4874-B477-527B7075A458}"/>
              </a:ext>
            </a:extLst>
          </p:cNvPr>
          <p:cNvSpPr/>
          <p:nvPr/>
        </p:nvSpPr>
        <p:spPr bwMode="gray">
          <a:xfrm>
            <a:off x="4206966" y="4366703"/>
            <a:ext cx="1454476" cy="307777"/>
          </a:xfrm>
          <a:prstGeom prst="rect">
            <a:avLst/>
          </a:prstGeom>
          <a:noFill/>
        </p:spPr>
        <p:txBody>
          <a:bodyPr wrap="square">
            <a:noAutofit/>
          </a:bodyPr>
          <a:lstStyle/>
          <a:p>
            <a:pPr algn="ctr" fontAlgn="ctr"/>
            <a:r>
              <a:rPr lang="en-US" sz="13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advertisement </a:t>
            </a:r>
          </a:p>
        </p:txBody>
      </p:sp>
      <p:sp>
        <p:nvSpPr>
          <p:cNvPr id="30" name="任意多边形 28">
            <a:extLst>
              <a:ext uri="{FF2B5EF4-FFF2-40B4-BE49-F238E27FC236}">
                <a16:creationId xmlns:a16="http://schemas.microsoft.com/office/drawing/2014/main" xmlns="" id="{1EEAA477-4BC4-41FF-9FC9-6302BEC96ACA}"/>
              </a:ext>
            </a:extLst>
          </p:cNvPr>
          <p:cNvSpPr/>
          <p:nvPr/>
        </p:nvSpPr>
        <p:spPr bwMode="gray">
          <a:xfrm>
            <a:off x="4327625" y="3945114"/>
            <a:ext cx="1313869" cy="371012"/>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ln w="57150">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CBEFC6E3-9DB5-498E-A8C8-32B9F7CBE052}"/>
              </a:ext>
            </a:extLst>
          </p:cNvPr>
          <p:cNvSpPr/>
          <p:nvPr/>
        </p:nvSpPr>
        <p:spPr bwMode="gray">
          <a:xfrm>
            <a:off x="2671856" y="4366703"/>
            <a:ext cx="1423354" cy="307777"/>
          </a:xfrm>
          <a:prstGeom prst="rect">
            <a:avLst/>
          </a:prstGeom>
          <a:noFill/>
        </p:spPr>
        <p:txBody>
          <a:bodyPr wrap="square">
            <a:noAutofit/>
          </a:bodyPr>
          <a:lstStyle/>
          <a:p>
            <a:pPr algn="ctr" fontAlgn="ctr"/>
            <a:r>
              <a:rPr lang="en-US" sz="13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advertisement </a:t>
            </a:r>
          </a:p>
        </p:txBody>
      </p:sp>
      <p:sp>
        <p:nvSpPr>
          <p:cNvPr id="39" name="任意多边形 30">
            <a:extLst>
              <a:ext uri="{FF2B5EF4-FFF2-40B4-BE49-F238E27FC236}">
                <a16:creationId xmlns:a16="http://schemas.microsoft.com/office/drawing/2014/main" xmlns="" id="{54CC715E-1799-41DC-8B6C-06EB6A560333}"/>
              </a:ext>
            </a:extLst>
          </p:cNvPr>
          <p:cNvSpPr/>
          <p:nvPr/>
        </p:nvSpPr>
        <p:spPr bwMode="gray">
          <a:xfrm>
            <a:off x="2737196" y="3945114"/>
            <a:ext cx="1313869" cy="371012"/>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ln w="57150">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a:extLst>
              <a:ext uri="{FF2B5EF4-FFF2-40B4-BE49-F238E27FC236}">
                <a16:creationId xmlns:a16="http://schemas.microsoft.com/office/drawing/2014/main" xmlns="" id="{4AB20EC7-BF1E-477B-9F58-84A1E389F87D}"/>
              </a:ext>
            </a:extLst>
          </p:cNvPr>
          <p:cNvSpPr/>
          <p:nvPr/>
        </p:nvSpPr>
        <p:spPr bwMode="gray">
          <a:xfrm>
            <a:off x="1243343" y="4366703"/>
            <a:ext cx="1425945" cy="307777"/>
          </a:xfrm>
          <a:prstGeom prst="rect">
            <a:avLst/>
          </a:prstGeom>
          <a:noFill/>
        </p:spPr>
        <p:txBody>
          <a:bodyPr wrap="square">
            <a:noAutofit/>
          </a:bodyPr>
          <a:lstStyle/>
          <a:p>
            <a:pPr algn="ctr" fontAlgn="ctr"/>
            <a:r>
              <a:rPr lang="en-US" sz="13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SID advertisement </a:t>
            </a:r>
          </a:p>
        </p:txBody>
      </p:sp>
      <p:sp>
        <p:nvSpPr>
          <p:cNvPr id="41" name="任意多边形 39">
            <a:extLst>
              <a:ext uri="{FF2B5EF4-FFF2-40B4-BE49-F238E27FC236}">
                <a16:creationId xmlns:a16="http://schemas.microsoft.com/office/drawing/2014/main" xmlns="" id="{1EB69413-B670-4545-B757-A0C2C95E3E87}"/>
              </a:ext>
            </a:extLst>
          </p:cNvPr>
          <p:cNvSpPr/>
          <p:nvPr/>
        </p:nvSpPr>
        <p:spPr bwMode="gray">
          <a:xfrm>
            <a:off x="1121213" y="3945114"/>
            <a:ext cx="1313869" cy="371012"/>
          </a:xfrm>
          <a:custGeom>
            <a:avLst/>
            <a:gdLst>
              <a:gd name="connsiteX0" fmla="*/ 0 w 2030506"/>
              <a:gd name="connsiteY0" fmla="*/ 0 h 739598"/>
              <a:gd name="connsiteX1" fmla="*/ 914400 w 2030506"/>
              <a:gd name="connsiteY1" fmla="*/ 739588 h 739598"/>
              <a:gd name="connsiteX2" fmla="*/ 2030506 w 2030506"/>
              <a:gd name="connsiteY2" fmla="*/ 13447 h 739598"/>
              <a:gd name="connsiteX0" fmla="*/ 0 w 2030506"/>
              <a:gd name="connsiteY0" fmla="*/ 0 h 699258"/>
              <a:gd name="connsiteX1" fmla="*/ 1035423 w 2030506"/>
              <a:gd name="connsiteY1" fmla="*/ 699247 h 699258"/>
              <a:gd name="connsiteX2" fmla="*/ 2030506 w 2030506"/>
              <a:gd name="connsiteY2" fmla="*/ 13447 h 699258"/>
              <a:gd name="connsiteX0" fmla="*/ 0 w 2030506"/>
              <a:gd name="connsiteY0" fmla="*/ 0 h 699260"/>
              <a:gd name="connsiteX1" fmla="*/ 1035423 w 2030506"/>
              <a:gd name="connsiteY1" fmla="*/ 699247 h 699260"/>
              <a:gd name="connsiteX2" fmla="*/ 2030506 w 2030506"/>
              <a:gd name="connsiteY2" fmla="*/ 13447 h 699260"/>
            </a:gdLst>
            <a:ahLst/>
            <a:cxnLst>
              <a:cxn ang="0">
                <a:pos x="connsiteX0" y="connsiteY0"/>
              </a:cxn>
              <a:cxn ang="0">
                <a:pos x="connsiteX1" y="connsiteY1"/>
              </a:cxn>
              <a:cxn ang="0">
                <a:pos x="connsiteX2" y="connsiteY2"/>
              </a:cxn>
            </a:cxnLst>
            <a:rect l="l" t="t" r="r" b="b"/>
            <a:pathLst>
              <a:path w="2030506" h="699260">
                <a:moveTo>
                  <a:pt x="0" y="0"/>
                </a:moveTo>
                <a:cubicBezTo>
                  <a:pt x="287991" y="368673"/>
                  <a:pt x="697005" y="697006"/>
                  <a:pt x="1035423" y="699247"/>
                </a:cubicBezTo>
                <a:cubicBezTo>
                  <a:pt x="1373841" y="701488"/>
                  <a:pt x="1722344" y="417979"/>
                  <a:pt x="2030506" y="13447"/>
                </a:cubicBezTo>
              </a:path>
            </a:pathLst>
          </a:custGeom>
          <a:ln w="57150">
            <a:solidFill>
              <a:srgbClr val="E28189"/>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40098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F47F1A-D2E2-4683-98FF-70D1D380E708}"/>
              </a:ext>
            </a:extLst>
          </p:cNvPr>
          <p:cNvSpPr>
            <a:spLocks noGrp="1"/>
          </p:cNvSpPr>
          <p:nvPr>
            <p:ph type="title"/>
          </p:nvPr>
        </p:nvSpPr>
        <p:spPr bwMode="gray"/>
        <p:txBody>
          <a:bodyPr/>
          <a:lstStyle/>
          <a:p>
            <a:r>
              <a:rPr lang="en-US" smtClean="0"/>
              <a:t>Intra-AS SR-MPLS TE</a:t>
            </a:r>
            <a:endParaRPr lang="en-US" dirty="0"/>
          </a:p>
        </p:txBody>
      </p:sp>
      <p:sp>
        <p:nvSpPr>
          <p:cNvPr id="4" name="文本占位符 3">
            <a:extLst>
              <a:ext uri="{FF2B5EF4-FFF2-40B4-BE49-F238E27FC236}">
                <a16:creationId xmlns:a16="http://schemas.microsoft.com/office/drawing/2014/main" xmlns="" id="{CB89F5CA-6036-4A9B-B9BC-919C0A91E66D}"/>
              </a:ext>
            </a:extLst>
          </p:cNvPr>
          <p:cNvSpPr>
            <a:spLocks noGrp="1"/>
          </p:cNvSpPr>
          <p:nvPr>
            <p:ph type="body" sz="quarter" idx="10"/>
          </p:nvPr>
        </p:nvSpPr>
        <p:spPr bwMode="gray"/>
        <p:txBody>
          <a:bodyPr/>
          <a:lstStyle/>
          <a:p>
            <a:r>
              <a:rPr lang="en-US" sz="1400" dirty="0" smtClean="0">
                <a:sym typeface="Huawei Sans" panose="020C0503030203020204" pitchFamily="34" charset="0"/>
              </a:rPr>
              <a:t>SR-MPLS TE applies to scenarios that have strict SLA requirements and require path planning, such as DCI scenarios.</a:t>
            </a:r>
          </a:p>
          <a:p>
            <a:r>
              <a:rPr lang="en-US" sz="1400" dirty="0" smtClean="0">
                <a:sym typeface="Huawei Sans" panose="020C0503030203020204" pitchFamily="34" charset="0"/>
              </a:rPr>
              <a:t>SR labels are advertised by an IGP. The controller uses BGP-LS to collect information (e.g. network topology, bandwidth, latency, and label information).</a:t>
            </a:r>
          </a:p>
          <a:p>
            <a:r>
              <a:rPr lang="en-US" sz="1400" dirty="0" smtClean="0">
                <a:sym typeface="Huawei Sans" panose="020C0503030203020204" pitchFamily="34" charset="0"/>
              </a:rPr>
              <a:t>The controller computes qualified forwarding paths based on constraints and delivers path computation results to forwarders through PCEP or NETCONF. Engineers can also manually configure strict forwarding paths and delegate the paths to the controller through PCEP.</a:t>
            </a:r>
            <a:endParaRPr lang="en-US" sz="1400" dirty="0">
              <a:sym typeface="Huawei Sans" panose="020C0503030203020204" pitchFamily="34" charset="0"/>
            </a:endParaRPr>
          </a:p>
        </p:txBody>
      </p:sp>
      <p:cxnSp>
        <p:nvCxnSpPr>
          <p:cNvPr id="6" name="直接连接符 5">
            <a:extLst>
              <a:ext uri="{FF2B5EF4-FFF2-40B4-BE49-F238E27FC236}">
                <a16:creationId xmlns:a16="http://schemas.microsoft.com/office/drawing/2014/main" xmlns="" id="{4CD78C88-CE16-458B-94ED-6B511863F52C}"/>
              </a:ext>
            </a:extLst>
          </p:cNvPr>
          <p:cNvCxnSpPr>
            <a:cxnSpLocks/>
            <a:stCxn id="23" idx="1"/>
            <a:endCxn id="21" idx="3"/>
          </p:cNvCxnSpPr>
          <p:nvPr/>
        </p:nvCxnSpPr>
        <p:spPr bwMode="gray">
          <a:xfrm flipH="1" flipV="1">
            <a:off x="6767028" y="4764338"/>
            <a:ext cx="1037636" cy="5658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1F9BD22-70FA-4FA1-90A9-1F360C432CB3}"/>
              </a:ext>
            </a:extLst>
          </p:cNvPr>
          <p:cNvCxnSpPr>
            <a:cxnSpLocks/>
            <a:stCxn id="23" idx="1"/>
            <a:endCxn id="22" idx="3"/>
          </p:cNvCxnSpPr>
          <p:nvPr/>
        </p:nvCxnSpPr>
        <p:spPr bwMode="gray">
          <a:xfrm flipH="1">
            <a:off x="6767028" y="5330192"/>
            <a:ext cx="1037636" cy="6216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CC2EE3EF-8AD6-4128-ABEF-9ED91D1D6816}"/>
              </a:ext>
            </a:extLst>
          </p:cNvPr>
          <p:cNvCxnSpPr>
            <a:cxnSpLocks/>
            <a:stCxn id="18" idx="3"/>
            <a:endCxn id="20" idx="1"/>
          </p:cNvCxnSpPr>
          <p:nvPr/>
        </p:nvCxnSpPr>
        <p:spPr bwMode="gray">
          <a:xfrm>
            <a:off x="3982902" y="5315194"/>
            <a:ext cx="973205"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B62FA2E4-B679-484C-894F-B44362832098}"/>
              </a:ext>
            </a:extLst>
          </p:cNvPr>
          <p:cNvCxnSpPr>
            <a:cxnSpLocks/>
            <a:stCxn id="18" idx="3"/>
            <a:endCxn id="19" idx="1"/>
          </p:cNvCxnSpPr>
          <p:nvPr/>
        </p:nvCxnSpPr>
        <p:spPr bwMode="gray">
          <a:xfrm flipV="1">
            <a:off x="3982902" y="4764338"/>
            <a:ext cx="973205"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42A4CB2-2FA9-4771-AFDB-D1A9E9AE3C74}"/>
              </a:ext>
            </a:extLst>
          </p:cNvPr>
          <p:cNvCxnSpPr>
            <a:cxnSpLocks/>
          </p:cNvCxnSpPr>
          <p:nvPr/>
        </p:nvCxnSpPr>
        <p:spPr bwMode="gray">
          <a:xfrm flipH="1">
            <a:off x="5228478" y="4769870"/>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D6019BA-49AF-49E6-96E4-B348D64BE6C2}"/>
              </a:ext>
            </a:extLst>
          </p:cNvPr>
          <p:cNvCxnSpPr>
            <a:cxnSpLocks/>
          </p:cNvCxnSpPr>
          <p:nvPr/>
        </p:nvCxnSpPr>
        <p:spPr bwMode="gray">
          <a:xfrm flipH="1">
            <a:off x="5228478" y="6001990"/>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xmlns="" id="{1B244295-389E-4E72-BE8F-12BF6A8C63EA}"/>
              </a:ext>
            </a:extLst>
          </p:cNvPr>
          <p:cNvCxnSpPr>
            <a:cxnSpLocks/>
            <a:stCxn id="24" idx="2"/>
            <a:endCxn id="18" idx="0"/>
          </p:cNvCxnSpPr>
          <p:nvPr/>
        </p:nvCxnSpPr>
        <p:spPr bwMode="gray">
          <a:xfrm flipH="1">
            <a:off x="3745749" y="3515235"/>
            <a:ext cx="2098166" cy="1605493"/>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4C9FF1C5-A36B-4C1C-9494-42FC54128C75}"/>
              </a:ext>
            </a:extLst>
          </p:cNvPr>
          <p:cNvSpPr txBox="1"/>
          <p:nvPr/>
        </p:nvSpPr>
        <p:spPr bwMode="gray">
          <a:xfrm>
            <a:off x="6243342" y="3172516"/>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8" name="图片 17">
            <a:extLst>
              <a:ext uri="{FF2B5EF4-FFF2-40B4-BE49-F238E27FC236}">
                <a16:creationId xmlns:a16="http://schemas.microsoft.com/office/drawing/2014/main" xmlns="" id="{2FC85447-CA26-4E57-A9C5-93C0256035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08595" y="5120728"/>
            <a:ext cx="474307" cy="388932"/>
          </a:xfrm>
          <a:prstGeom prst="rect">
            <a:avLst/>
          </a:prstGeom>
        </p:spPr>
      </p:pic>
      <p:pic>
        <p:nvPicPr>
          <p:cNvPr id="19" name="图片 18">
            <a:extLst>
              <a:ext uri="{FF2B5EF4-FFF2-40B4-BE49-F238E27FC236}">
                <a16:creationId xmlns:a16="http://schemas.microsoft.com/office/drawing/2014/main" xmlns="" id="{7E9F32C3-A83D-4001-B3ED-F1EF2EB595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6107" y="4569872"/>
            <a:ext cx="474307" cy="388932"/>
          </a:xfrm>
          <a:prstGeom prst="rect">
            <a:avLst/>
          </a:prstGeom>
        </p:spPr>
      </p:pic>
      <p:pic>
        <p:nvPicPr>
          <p:cNvPr id="20" name="图片 19">
            <a:extLst>
              <a:ext uri="{FF2B5EF4-FFF2-40B4-BE49-F238E27FC236}">
                <a16:creationId xmlns:a16="http://schemas.microsoft.com/office/drawing/2014/main" xmlns="" id="{BEBD9A28-8D31-457B-9E21-381D4E097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6107" y="5757355"/>
            <a:ext cx="474307" cy="388932"/>
          </a:xfrm>
          <a:prstGeom prst="rect">
            <a:avLst/>
          </a:prstGeom>
        </p:spPr>
      </p:pic>
      <p:pic>
        <p:nvPicPr>
          <p:cNvPr id="21" name="图片 20">
            <a:extLst>
              <a:ext uri="{FF2B5EF4-FFF2-40B4-BE49-F238E27FC236}">
                <a16:creationId xmlns:a16="http://schemas.microsoft.com/office/drawing/2014/main" xmlns="" id="{AF1D0F2E-A5B6-4969-85F9-596EFF37AAA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292720" y="4569872"/>
            <a:ext cx="474307" cy="388932"/>
          </a:xfrm>
          <a:prstGeom prst="rect">
            <a:avLst/>
          </a:prstGeom>
        </p:spPr>
      </p:pic>
      <p:pic>
        <p:nvPicPr>
          <p:cNvPr id="22" name="图片 21">
            <a:extLst>
              <a:ext uri="{FF2B5EF4-FFF2-40B4-BE49-F238E27FC236}">
                <a16:creationId xmlns:a16="http://schemas.microsoft.com/office/drawing/2014/main" xmlns="" id="{5A9E2706-B0F1-44E7-AEDD-AAC87DD980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292720" y="5757355"/>
            <a:ext cx="474307" cy="388932"/>
          </a:xfrm>
          <a:prstGeom prst="rect">
            <a:avLst/>
          </a:prstGeom>
        </p:spPr>
      </p:pic>
      <p:pic>
        <p:nvPicPr>
          <p:cNvPr id="23" name="图片 22">
            <a:extLst>
              <a:ext uri="{FF2B5EF4-FFF2-40B4-BE49-F238E27FC236}">
                <a16:creationId xmlns:a16="http://schemas.microsoft.com/office/drawing/2014/main" xmlns="" id="{5DCAA725-7133-4868-BB84-0FC6EB98FB2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04664" y="5135726"/>
            <a:ext cx="474307" cy="388932"/>
          </a:xfrm>
          <a:prstGeom prst="rect">
            <a:avLst/>
          </a:prstGeom>
        </p:spPr>
      </p:pic>
      <p:pic>
        <p:nvPicPr>
          <p:cNvPr id="24" name="图片 23" descr="通用网管-蓝.png">
            <a:extLst>
              <a:ext uri="{FF2B5EF4-FFF2-40B4-BE49-F238E27FC236}">
                <a16:creationId xmlns:a16="http://schemas.microsoft.com/office/drawing/2014/main" xmlns="" id="{AD7B1449-7F25-4E71-99D8-CCA65672BEBD}"/>
              </a:ext>
            </a:extLst>
          </p:cNvPr>
          <p:cNvPicPr>
            <a:picLocks noChangeAspect="1"/>
          </p:cNvPicPr>
          <p:nvPr/>
        </p:nvPicPr>
        <p:blipFill>
          <a:blip r:embed="rId4" cstate="print"/>
          <a:stretch>
            <a:fillRect/>
          </a:stretch>
        </p:blipFill>
        <p:spPr bwMode="gray">
          <a:xfrm>
            <a:off x="5606761" y="3127165"/>
            <a:ext cx="474307" cy="388070"/>
          </a:xfrm>
          <a:prstGeom prst="rect">
            <a:avLst/>
          </a:prstGeom>
        </p:spPr>
      </p:pic>
      <p:sp>
        <p:nvSpPr>
          <p:cNvPr id="27" name="文本框 26">
            <a:extLst>
              <a:ext uri="{FF2B5EF4-FFF2-40B4-BE49-F238E27FC236}">
                <a16:creationId xmlns:a16="http://schemas.microsoft.com/office/drawing/2014/main" xmlns="" id="{6BC439B2-7986-42DE-A1E9-0527EA76B09F}"/>
              </a:ext>
            </a:extLst>
          </p:cNvPr>
          <p:cNvSpPr txBox="1"/>
          <p:nvPr/>
        </p:nvSpPr>
        <p:spPr bwMode="gray">
          <a:xfrm>
            <a:off x="2333550" y="3715136"/>
            <a:ext cx="3206325"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BGP-LS, NETCONF, and PCEP</a:t>
            </a:r>
          </a:p>
        </p:txBody>
      </p:sp>
      <p:sp>
        <p:nvSpPr>
          <p:cNvPr id="33" name="文本框 32">
            <a:extLst>
              <a:ext uri="{FF2B5EF4-FFF2-40B4-BE49-F238E27FC236}">
                <a16:creationId xmlns:a16="http://schemas.microsoft.com/office/drawing/2014/main" xmlns="" id="{5E38D771-2CF8-4453-BEB7-A446D5DB0DD7}"/>
              </a:ext>
            </a:extLst>
          </p:cNvPr>
          <p:cNvSpPr txBox="1"/>
          <p:nvPr/>
        </p:nvSpPr>
        <p:spPr bwMode="gray">
          <a:xfrm>
            <a:off x="1637526" y="5171490"/>
            <a:ext cx="696024"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IDC 1</a:t>
            </a:r>
          </a:p>
        </p:txBody>
      </p:sp>
      <p:cxnSp>
        <p:nvCxnSpPr>
          <p:cNvPr id="43" name="直接箭头连接符 42">
            <a:extLst>
              <a:ext uri="{FF2B5EF4-FFF2-40B4-BE49-F238E27FC236}">
                <a16:creationId xmlns:a16="http://schemas.microsoft.com/office/drawing/2014/main" xmlns="" id="{614CB798-B821-47C7-93CC-82CF3B3006DE}"/>
              </a:ext>
            </a:extLst>
          </p:cNvPr>
          <p:cNvCxnSpPr>
            <a:cxnSpLocks/>
            <a:stCxn id="24" idx="2"/>
            <a:endCxn id="19" idx="0"/>
          </p:cNvCxnSpPr>
          <p:nvPr/>
        </p:nvCxnSpPr>
        <p:spPr bwMode="gray">
          <a:xfrm flipH="1">
            <a:off x="5193261" y="3515235"/>
            <a:ext cx="650654" cy="105463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xmlns="" id="{CC723A52-D25C-444C-9BE2-5E8762195D66}"/>
              </a:ext>
            </a:extLst>
          </p:cNvPr>
          <p:cNvCxnSpPr>
            <a:cxnSpLocks/>
            <a:stCxn id="24" idx="2"/>
            <a:endCxn id="21" idx="0"/>
          </p:cNvCxnSpPr>
          <p:nvPr/>
        </p:nvCxnSpPr>
        <p:spPr bwMode="gray">
          <a:xfrm>
            <a:off x="5843915" y="3515235"/>
            <a:ext cx="685959" cy="105463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xmlns="" id="{71069865-387D-4355-AA84-8047513989BF}"/>
              </a:ext>
            </a:extLst>
          </p:cNvPr>
          <p:cNvCxnSpPr>
            <a:cxnSpLocks/>
            <a:stCxn id="24" idx="2"/>
            <a:endCxn id="23" idx="0"/>
          </p:cNvCxnSpPr>
          <p:nvPr/>
        </p:nvCxnSpPr>
        <p:spPr bwMode="gray">
          <a:xfrm>
            <a:off x="5843915" y="3515235"/>
            <a:ext cx="2197903" cy="1620491"/>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xmlns="" id="{4B29BA4F-0738-4587-8229-328144B6A3F3}"/>
              </a:ext>
            </a:extLst>
          </p:cNvPr>
          <p:cNvCxnSpPr>
            <a:cxnSpLocks/>
            <a:stCxn id="24" idx="2"/>
            <a:endCxn id="20" idx="0"/>
          </p:cNvCxnSpPr>
          <p:nvPr/>
        </p:nvCxnSpPr>
        <p:spPr bwMode="gray">
          <a:xfrm flipH="1">
            <a:off x="5193261" y="3515235"/>
            <a:ext cx="650654" cy="224212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xmlns="" id="{85BAFB74-32FA-41AC-AA9D-35FFA27D524C}"/>
              </a:ext>
            </a:extLst>
          </p:cNvPr>
          <p:cNvCxnSpPr>
            <a:cxnSpLocks/>
            <a:stCxn id="24" idx="2"/>
            <a:endCxn id="22" idx="0"/>
          </p:cNvCxnSpPr>
          <p:nvPr/>
        </p:nvCxnSpPr>
        <p:spPr bwMode="gray">
          <a:xfrm>
            <a:off x="5843915" y="3515235"/>
            <a:ext cx="685959" cy="224212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pic>
        <p:nvPicPr>
          <p:cNvPr id="63" name="图片 62">
            <a:extLst>
              <a:ext uri="{FF2B5EF4-FFF2-40B4-BE49-F238E27FC236}">
                <a16:creationId xmlns:a16="http://schemas.microsoft.com/office/drawing/2014/main" xmlns="" id="{3ECE2B02-6B72-4D30-BC88-E9736089C5A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21073" y="5120728"/>
            <a:ext cx="474307" cy="388932"/>
          </a:xfrm>
          <a:prstGeom prst="rect">
            <a:avLst/>
          </a:prstGeom>
        </p:spPr>
      </p:pic>
      <p:pic>
        <p:nvPicPr>
          <p:cNvPr id="67" name="图片 66">
            <a:extLst>
              <a:ext uri="{FF2B5EF4-FFF2-40B4-BE49-F238E27FC236}">
                <a16:creationId xmlns:a16="http://schemas.microsoft.com/office/drawing/2014/main" xmlns="" id="{B5CB1D95-22A4-4053-8703-7312AE9AF5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83947" y="5135726"/>
            <a:ext cx="474307" cy="388932"/>
          </a:xfrm>
          <a:prstGeom prst="rect">
            <a:avLst/>
          </a:prstGeom>
        </p:spPr>
      </p:pic>
      <p:cxnSp>
        <p:nvCxnSpPr>
          <p:cNvPr id="68" name="直接连接符 67">
            <a:extLst>
              <a:ext uri="{FF2B5EF4-FFF2-40B4-BE49-F238E27FC236}">
                <a16:creationId xmlns:a16="http://schemas.microsoft.com/office/drawing/2014/main" xmlns="" id="{0A8BA0C3-CC39-45FD-92CD-44F0BE5F87A2}"/>
              </a:ext>
            </a:extLst>
          </p:cNvPr>
          <p:cNvCxnSpPr>
            <a:cxnSpLocks/>
            <a:stCxn id="63" idx="3"/>
            <a:endCxn id="18" idx="1"/>
          </p:cNvCxnSpPr>
          <p:nvPr/>
        </p:nvCxnSpPr>
        <p:spPr bwMode="gray">
          <a:xfrm>
            <a:off x="2795381" y="5315194"/>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18A84AFC-55D2-4AF6-B51B-8822292B1292}"/>
              </a:ext>
            </a:extLst>
          </p:cNvPr>
          <p:cNvCxnSpPr>
            <a:cxnSpLocks/>
          </p:cNvCxnSpPr>
          <p:nvPr/>
        </p:nvCxnSpPr>
        <p:spPr bwMode="gray">
          <a:xfrm>
            <a:off x="8278971" y="5315194"/>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xmlns="" id="{90B0CE60-5AAE-4A3F-A36D-D98E22CCFB55}"/>
              </a:ext>
            </a:extLst>
          </p:cNvPr>
          <p:cNvSpPr txBox="1"/>
          <p:nvPr/>
        </p:nvSpPr>
        <p:spPr bwMode="gray">
          <a:xfrm>
            <a:off x="9551880" y="5171490"/>
            <a:ext cx="696024"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IDC 2</a:t>
            </a:r>
          </a:p>
        </p:txBody>
      </p:sp>
      <p:sp>
        <p:nvSpPr>
          <p:cNvPr id="74" name="文本框 73">
            <a:extLst>
              <a:ext uri="{FF2B5EF4-FFF2-40B4-BE49-F238E27FC236}">
                <a16:creationId xmlns:a16="http://schemas.microsoft.com/office/drawing/2014/main" xmlns="" id="{2E40B95E-9213-4F6C-95CF-BBBDBDD51280}"/>
              </a:ext>
            </a:extLst>
          </p:cNvPr>
          <p:cNvSpPr txBox="1"/>
          <p:nvPr/>
        </p:nvSpPr>
        <p:spPr bwMode="gray">
          <a:xfrm>
            <a:off x="5551324" y="5209338"/>
            <a:ext cx="77243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Tree>
    <p:extLst>
      <p:ext uri="{BB962C8B-B14F-4D97-AF65-F5344CB8AC3E}">
        <p14:creationId xmlns:p14="http://schemas.microsoft.com/office/powerpoint/2010/main" val="4055271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EA53CE4-BF3A-4DCA-B312-9CD337F8F568}"/>
              </a:ext>
            </a:extLst>
          </p:cNvPr>
          <p:cNvSpPr>
            <a:spLocks noGrp="1"/>
          </p:cNvSpPr>
          <p:nvPr>
            <p:ph type="title"/>
          </p:nvPr>
        </p:nvSpPr>
        <p:spPr bwMode="gray"/>
        <p:txBody>
          <a:bodyPr/>
          <a:lstStyle/>
          <a:p>
            <a:r>
              <a:rPr lang="en-US" smtClean="0"/>
              <a:t>Intra-AS SR-MPLS Policy</a:t>
            </a:r>
            <a:endParaRPr lang="en-US" dirty="0"/>
          </a:p>
        </p:txBody>
      </p:sp>
      <p:sp>
        <p:nvSpPr>
          <p:cNvPr id="4" name="文本占位符 3">
            <a:extLst>
              <a:ext uri="{FF2B5EF4-FFF2-40B4-BE49-F238E27FC236}">
                <a16:creationId xmlns:a16="http://schemas.microsoft.com/office/drawing/2014/main" xmlns="" id="{48B8C60F-4253-4017-BE8E-C6F9504B01B9}"/>
              </a:ext>
            </a:extLst>
          </p:cNvPr>
          <p:cNvSpPr>
            <a:spLocks noGrp="1"/>
          </p:cNvSpPr>
          <p:nvPr>
            <p:ph type="body" sz="quarter" idx="10"/>
          </p:nvPr>
        </p:nvSpPr>
        <p:spPr bwMode="gray"/>
        <p:txBody>
          <a:bodyPr/>
          <a:lstStyle/>
          <a:p>
            <a:r>
              <a:rPr lang="en-US" sz="1400" smtClean="0">
                <a:sym typeface="Huawei Sans" panose="020C0503030203020204" pitchFamily="34" charset="0"/>
              </a:rPr>
              <a:t>SR-MPLS Policy applies to scenarios that have strict SLA requirements and require path planning.</a:t>
            </a:r>
          </a:p>
          <a:p>
            <a:r>
              <a:rPr lang="en-US" sz="1400" smtClean="0">
                <a:sym typeface="Huawei Sans" panose="020C0503030203020204" pitchFamily="34" charset="0"/>
              </a:rPr>
              <a:t>SR labels are advertised by an IGP. The controller uses BGP-LS to collect information (e.g. network topology, bandwidth, latency, and label information).</a:t>
            </a:r>
          </a:p>
          <a:p>
            <a:r>
              <a:rPr lang="en-US" sz="1400" smtClean="0">
                <a:sym typeface="Huawei Sans" panose="020C0503030203020204" pitchFamily="34" charset="0"/>
              </a:rPr>
              <a:t>The controller computes qualified forwarding paths based on constraints and delivers path computation results to forwarders through BGP SR Policy or PCEP. Engineers can also manually configure strict forwarding paths and delegate the paths to the controller through PCEP.</a:t>
            </a:r>
          </a:p>
          <a:p>
            <a:endParaRPr lang="en-US" altLang="zh-CN" sz="1400" smtClean="0">
              <a:sym typeface="Huawei Sans" panose="020C0503030203020204" pitchFamily="34" charset="0"/>
            </a:endParaRPr>
          </a:p>
          <a:p>
            <a:endParaRPr lang="en-US" altLang="zh-CN" sz="1400" dirty="0">
              <a:sym typeface="Huawei Sans" panose="020C0503030203020204" pitchFamily="34" charset="0"/>
            </a:endParaRPr>
          </a:p>
        </p:txBody>
      </p:sp>
      <p:cxnSp>
        <p:nvCxnSpPr>
          <p:cNvPr id="5" name="直接连接符 4">
            <a:extLst>
              <a:ext uri="{FF2B5EF4-FFF2-40B4-BE49-F238E27FC236}">
                <a16:creationId xmlns:a16="http://schemas.microsoft.com/office/drawing/2014/main" xmlns="" id="{66478C9F-4A49-4B62-A6D4-6084EE0C6655}"/>
              </a:ext>
            </a:extLst>
          </p:cNvPr>
          <p:cNvCxnSpPr>
            <a:cxnSpLocks/>
            <a:stCxn id="18" idx="1"/>
            <a:endCxn id="16" idx="3"/>
          </p:cNvCxnSpPr>
          <p:nvPr/>
        </p:nvCxnSpPr>
        <p:spPr bwMode="gray">
          <a:xfrm flipH="1" flipV="1">
            <a:off x="6767028" y="4680329"/>
            <a:ext cx="1037636" cy="5658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2A731306-9672-4FAC-8ED6-A6D08153CCE6}"/>
              </a:ext>
            </a:extLst>
          </p:cNvPr>
          <p:cNvCxnSpPr>
            <a:cxnSpLocks/>
            <a:stCxn id="18" idx="1"/>
            <a:endCxn id="17" idx="3"/>
          </p:cNvCxnSpPr>
          <p:nvPr/>
        </p:nvCxnSpPr>
        <p:spPr bwMode="gray">
          <a:xfrm flipH="1">
            <a:off x="6767028" y="5246183"/>
            <a:ext cx="1037636" cy="6216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30966407-016E-4DF9-937D-B6579CB32E83}"/>
              </a:ext>
            </a:extLst>
          </p:cNvPr>
          <p:cNvCxnSpPr>
            <a:cxnSpLocks/>
            <a:stCxn id="13" idx="3"/>
            <a:endCxn id="15" idx="1"/>
          </p:cNvCxnSpPr>
          <p:nvPr/>
        </p:nvCxnSpPr>
        <p:spPr bwMode="gray">
          <a:xfrm>
            <a:off x="3982902" y="5231185"/>
            <a:ext cx="973205"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B1FE7C1A-14A7-48B7-903A-1BEA84432D79}"/>
              </a:ext>
            </a:extLst>
          </p:cNvPr>
          <p:cNvCxnSpPr>
            <a:cxnSpLocks/>
            <a:stCxn id="13" idx="3"/>
            <a:endCxn id="14" idx="1"/>
          </p:cNvCxnSpPr>
          <p:nvPr/>
        </p:nvCxnSpPr>
        <p:spPr bwMode="gray">
          <a:xfrm flipV="1">
            <a:off x="3982902" y="4680329"/>
            <a:ext cx="973205"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D3A2AC1-CF75-49B9-B119-FC7483EEAE15}"/>
              </a:ext>
            </a:extLst>
          </p:cNvPr>
          <p:cNvCxnSpPr>
            <a:cxnSpLocks/>
          </p:cNvCxnSpPr>
          <p:nvPr/>
        </p:nvCxnSpPr>
        <p:spPr bwMode="gray">
          <a:xfrm flipH="1">
            <a:off x="5228478" y="4685861"/>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2BB343C1-49B8-4000-8CCD-9095329EEC0F}"/>
              </a:ext>
            </a:extLst>
          </p:cNvPr>
          <p:cNvCxnSpPr>
            <a:cxnSpLocks/>
          </p:cNvCxnSpPr>
          <p:nvPr/>
        </p:nvCxnSpPr>
        <p:spPr bwMode="gray">
          <a:xfrm flipH="1">
            <a:off x="5228478" y="5917981"/>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xmlns="" id="{8315B958-5B95-4363-87E2-F30C89B88D1A}"/>
              </a:ext>
            </a:extLst>
          </p:cNvPr>
          <p:cNvCxnSpPr>
            <a:cxnSpLocks/>
            <a:stCxn id="19" idx="2"/>
            <a:endCxn id="13" idx="0"/>
          </p:cNvCxnSpPr>
          <p:nvPr/>
        </p:nvCxnSpPr>
        <p:spPr bwMode="gray">
          <a:xfrm flipH="1">
            <a:off x="3745749" y="3492186"/>
            <a:ext cx="2098166" cy="1544533"/>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2E5CE137-B79C-4BE8-B342-375687FA91AE}"/>
              </a:ext>
            </a:extLst>
          </p:cNvPr>
          <p:cNvSpPr txBox="1"/>
          <p:nvPr/>
        </p:nvSpPr>
        <p:spPr bwMode="gray">
          <a:xfrm>
            <a:off x="6243342" y="3149467"/>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13" name="图片 12">
            <a:extLst>
              <a:ext uri="{FF2B5EF4-FFF2-40B4-BE49-F238E27FC236}">
                <a16:creationId xmlns:a16="http://schemas.microsoft.com/office/drawing/2014/main" xmlns="" id="{ADB58C83-BA79-44C0-9C41-FB7F815D8F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08595" y="5036719"/>
            <a:ext cx="474307" cy="388932"/>
          </a:xfrm>
          <a:prstGeom prst="rect">
            <a:avLst/>
          </a:prstGeom>
        </p:spPr>
      </p:pic>
      <p:pic>
        <p:nvPicPr>
          <p:cNvPr id="14" name="图片 13">
            <a:extLst>
              <a:ext uri="{FF2B5EF4-FFF2-40B4-BE49-F238E27FC236}">
                <a16:creationId xmlns:a16="http://schemas.microsoft.com/office/drawing/2014/main" xmlns="" id="{0BFD00BC-6677-4229-97C9-DA1BA494ABD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6107" y="4485863"/>
            <a:ext cx="474307" cy="388932"/>
          </a:xfrm>
          <a:prstGeom prst="rect">
            <a:avLst/>
          </a:prstGeom>
        </p:spPr>
      </p:pic>
      <p:pic>
        <p:nvPicPr>
          <p:cNvPr id="15" name="图片 14">
            <a:extLst>
              <a:ext uri="{FF2B5EF4-FFF2-40B4-BE49-F238E27FC236}">
                <a16:creationId xmlns:a16="http://schemas.microsoft.com/office/drawing/2014/main" xmlns="" id="{4F5A4FF0-CB15-478B-8317-3A4DF2179D1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6107" y="5673346"/>
            <a:ext cx="474307" cy="388932"/>
          </a:xfrm>
          <a:prstGeom prst="rect">
            <a:avLst/>
          </a:prstGeom>
        </p:spPr>
      </p:pic>
      <p:pic>
        <p:nvPicPr>
          <p:cNvPr id="16" name="图片 15">
            <a:extLst>
              <a:ext uri="{FF2B5EF4-FFF2-40B4-BE49-F238E27FC236}">
                <a16:creationId xmlns:a16="http://schemas.microsoft.com/office/drawing/2014/main" xmlns="" id="{E297C9A3-9E57-4837-8224-0BFF94164F2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292720" y="4485863"/>
            <a:ext cx="474307" cy="388932"/>
          </a:xfrm>
          <a:prstGeom prst="rect">
            <a:avLst/>
          </a:prstGeom>
        </p:spPr>
      </p:pic>
      <p:pic>
        <p:nvPicPr>
          <p:cNvPr id="17" name="图片 16">
            <a:extLst>
              <a:ext uri="{FF2B5EF4-FFF2-40B4-BE49-F238E27FC236}">
                <a16:creationId xmlns:a16="http://schemas.microsoft.com/office/drawing/2014/main" xmlns="" id="{7E948AFC-9F7F-44F2-B633-F1B20DCEE2F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292720" y="5673346"/>
            <a:ext cx="474307" cy="388932"/>
          </a:xfrm>
          <a:prstGeom prst="rect">
            <a:avLst/>
          </a:prstGeom>
        </p:spPr>
      </p:pic>
      <p:pic>
        <p:nvPicPr>
          <p:cNvPr id="18" name="图片 17">
            <a:extLst>
              <a:ext uri="{FF2B5EF4-FFF2-40B4-BE49-F238E27FC236}">
                <a16:creationId xmlns:a16="http://schemas.microsoft.com/office/drawing/2014/main" xmlns="" id="{D88EF038-0707-44E0-92EE-5FC04D5796B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04664" y="5051717"/>
            <a:ext cx="474307" cy="388932"/>
          </a:xfrm>
          <a:prstGeom prst="rect">
            <a:avLst/>
          </a:prstGeom>
        </p:spPr>
      </p:pic>
      <p:pic>
        <p:nvPicPr>
          <p:cNvPr id="19" name="图片 18" descr="通用网管-蓝.png">
            <a:extLst>
              <a:ext uri="{FF2B5EF4-FFF2-40B4-BE49-F238E27FC236}">
                <a16:creationId xmlns:a16="http://schemas.microsoft.com/office/drawing/2014/main" xmlns="" id="{415A8F7E-E8F8-4708-80B6-8906F4B8DC7B}"/>
              </a:ext>
            </a:extLst>
          </p:cNvPr>
          <p:cNvPicPr>
            <a:picLocks noChangeAspect="1"/>
          </p:cNvPicPr>
          <p:nvPr/>
        </p:nvPicPr>
        <p:blipFill>
          <a:blip r:embed="rId4" cstate="print"/>
          <a:stretch>
            <a:fillRect/>
          </a:stretch>
        </p:blipFill>
        <p:spPr bwMode="gray">
          <a:xfrm>
            <a:off x="5606761" y="3104116"/>
            <a:ext cx="474307" cy="388070"/>
          </a:xfrm>
          <a:prstGeom prst="rect">
            <a:avLst/>
          </a:prstGeom>
        </p:spPr>
      </p:pic>
      <p:sp>
        <p:nvSpPr>
          <p:cNvPr id="20" name="文本框 19">
            <a:extLst>
              <a:ext uri="{FF2B5EF4-FFF2-40B4-BE49-F238E27FC236}">
                <a16:creationId xmlns:a16="http://schemas.microsoft.com/office/drawing/2014/main" xmlns="" id="{5A6F1F2D-E210-4AFE-862B-0BF676D3FE8E}"/>
              </a:ext>
            </a:extLst>
          </p:cNvPr>
          <p:cNvSpPr txBox="1"/>
          <p:nvPr/>
        </p:nvSpPr>
        <p:spPr bwMode="gray">
          <a:xfrm>
            <a:off x="2753287" y="3572041"/>
            <a:ext cx="2691201" cy="584775"/>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BGP-LS, NETCONF,</a:t>
            </a:r>
          </a:p>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and BGP SR Policy/PCEP</a:t>
            </a:r>
          </a:p>
        </p:txBody>
      </p:sp>
      <p:cxnSp>
        <p:nvCxnSpPr>
          <p:cNvPr id="22" name="直接箭头连接符 21">
            <a:extLst>
              <a:ext uri="{FF2B5EF4-FFF2-40B4-BE49-F238E27FC236}">
                <a16:creationId xmlns:a16="http://schemas.microsoft.com/office/drawing/2014/main" xmlns="" id="{CD97B93E-6403-4352-B637-564BFB59D3BA}"/>
              </a:ext>
            </a:extLst>
          </p:cNvPr>
          <p:cNvCxnSpPr>
            <a:cxnSpLocks/>
            <a:stCxn id="19" idx="2"/>
            <a:endCxn id="14" idx="0"/>
          </p:cNvCxnSpPr>
          <p:nvPr/>
        </p:nvCxnSpPr>
        <p:spPr bwMode="gray">
          <a:xfrm flipH="1">
            <a:off x="5193261" y="3492186"/>
            <a:ext cx="650654" cy="99367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xmlns="" id="{9C63277F-3618-4194-83F1-BC1A086ECE06}"/>
              </a:ext>
            </a:extLst>
          </p:cNvPr>
          <p:cNvCxnSpPr>
            <a:cxnSpLocks/>
            <a:stCxn id="19" idx="2"/>
            <a:endCxn id="16" idx="0"/>
          </p:cNvCxnSpPr>
          <p:nvPr/>
        </p:nvCxnSpPr>
        <p:spPr bwMode="gray">
          <a:xfrm>
            <a:off x="5843915" y="3492186"/>
            <a:ext cx="685959" cy="993677"/>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a:extLst>
              <a:ext uri="{FF2B5EF4-FFF2-40B4-BE49-F238E27FC236}">
                <a16:creationId xmlns:a16="http://schemas.microsoft.com/office/drawing/2014/main" xmlns="" id="{2F8D9FDB-0018-4EAB-8222-2D8503B5076D}"/>
              </a:ext>
            </a:extLst>
          </p:cNvPr>
          <p:cNvCxnSpPr>
            <a:cxnSpLocks/>
            <a:stCxn id="19" idx="2"/>
            <a:endCxn id="18" idx="0"/>
          </p:cNvCxnSpPr>
          <p:nvPr/>
        </p:nvCxnSpPr>
        <p:spPr bwMode="gray">
          <a:xfrm>
            <a:off x="5843915" y="3492186"/>
            <a:ext cx="2197903" cy="1559531"/>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xmlns="" id="{DB5FE2A8-9030-43AD-A57B-A9749F0B639C}"/>
              </a:ext>
            </a:extLst>
          </p:cNvPr>
          <p:cNvCxnSpPr>
            <a:cxnSpLocks/>
            <a:stCxn id="19" idx="2"/>
            <a:endCxn id="15" idx="0"/>
          </p:cNvCxnSpPr>
          <p:nvPr/>
        </p:nvCxnSpPr>
        <p:spPr bwMode="gray">
          <a:xfrm flipH="1">
            <a:off x="5193261" y="3492186"/>
            <a:ext cx="650654" cy="218116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xmlns="" id="{9BD86308-7F01-4093-B256-9A1879F9733F}"/>
              </a:ext>
            </a:extLst>
          </p:cNvPr>
          <p:cNvCxnSpPr>
            <a:cxnSpLocks/>
            <a:stCxn id="19" idx="2"/>
            <a:endCxn id="17" idx="0"/>
          </p:cNvCxnSpPr>
          <p:nvPr/>
        </p:nvCxnSpPr>
        <p:spPr bwMode="gray">
          <a:xfrm>
            <a:off x="5843915" y="3492186"/>
            <a:ext cx="685959" cy="218116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pic>
        <p:nvPicPr>
          <p:cNvPr id="27" name="图片 26">
            <a:extLst>
              <a:ext uri="{FF2B5EF4-FFF2-40B4-BE49-F238E27FC236}">
                <a16:creationId xmlns:a16="http://schemas.microsoft.com/office/drawing/2014/main" xmlns="" id="{9ED73A91-D6CB-4B25-AA5D-9D22F29AAB3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21073" y="5036719"/>
            <a:ext cx="474307" cy="388932"/>
          </a:xfrm>
          <a:prstGeom prst="rect">
            <a:avLst/>
          </a:prstGeom>
        </p:spPr>
      </p:pic>
      <p:pic>
        <p:nvPicPr>
          <p:cNvPr id="28" name="图片 27">
            <a:extLst>
              <a:ext uri="{FF2B5EF4-FFF2-40B4-BE49-F238E27FC236}">
                <a16:creationId xmlns:a16="http://schemas.microsoft.com/office/drawing/2014/main" xmlns="" id="{1B8656E9-6820-4447-B937-84922840C0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83947" y="5051717"/>
            <a:ext cx="474307" cy="388932"/>
          </a:xfrm>
          <a:prstGeom prst="rect">
            <a:avLst/>
          </a:prstGeom>
        </p:spPr>
      </p:pic>
      <p:cxnSp>
        <p:nvCxnSpPr>
          <p:cNvPr id="29" name="直接连接符 28">
            <a:extLst>
              <a:ext uri="{FF2B5EF4-FFF2-40B4-BE49-F238E27FC236}">
                <a16:creationId xmlns:a16="http://schemas.microsoft.com/office/drawing/2014/main" xmlns="" id="{44ABA43B-89F7-42BE-83B8-2560A34A99B9}"/>
              </a:ext>
            </a:extLst>
          </p:cNvPr>
          <p:cNvCxnSpPr>
            <a:cxnSpLocks/>
            <a:stCxn id="27" idx="3"/>
            <a:endCxn id="13" idx="1"/>
          </p:cNvCxnSpPr>
          <p:nvPr/>
        </p:nvCxnSpPr>
        <p:spPr bwMode="gray">
          <a:xfrm>
            <a:off x="2795381" y="5231185"/>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A2B7B50C-48A1-463E-9B63-65923DA9452F}"/>
              </a:ext>
            </a:extLst>
          </p:cNvPr>
          <p:cNvCxnSpPr>
            <a:cxnSpLocks/>
          </p:cNvCxnSpPr>
          <p:nvPr/>
        </p:nvCxnSpPr>
        <p:spPr bwMode="gray">
          <a:xfrm>
            <a:off x="8278971" y="5231185"/>
            <a:ext cx="7132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3A108ACD-F97A-4678-881F-5A2AE5B3EBD9}"/>
              </a:ext>
            </a:extLst>
          </p:cNvPr>
          <p:cNvSpPr txBox="1"/>
          <p:nvPr/>
        </p:nvSpPr>
        <p:spPr bwMode="gray">
          <a:xfrm>
            <a:off x="5551324" y="5125329"/>
            <a:ext cx="77243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Tree>
    <p:extLst>
      <p:ext uri="{BB962C8B-B14F-4D97-AF65-F5344CB8AC3E}">
        <p14:creationId xmlns:p14="http://schemas.microsoft.com/office/powerpoint/2010/main" val="3212202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478738-95C4-4586-8D77-65AD8D84F96D}"/>
              </a:ext>
            </a:extLst>
          </p:cNvPr>
          <p:cNvSpPr>
            <a:spLocks noGrp="1"/>
          </p:cNvSpPr>
          <p:nvPr>
            <p:ph type="title"/>
          </p:nvPr>
        </p:nvSpPr>
        <p:spPr bwMode="gray"/>
        <p:txBody>
          <a:bodyPr/>
          <a:lstStyle/>
          <a:p>
            <a:r>
              <a:rPr lang="en-US" smtClean="0"/>
              <a:t>Inter-AS E2E SR-MPLS TE (1)</a:t>
            </a:r>
            <a:endParaRPr lang="en-US" dirty="0"/>
          </a:p>
        </p:txBody>
      </p:sp>
      <p:sp>
        <p:nvSpPr>
          <p:cNvPr id="4" name="文本占位符 3">
            <a:extLst>
              <a:ext uri="{FF2B5EF4-FFF2-40B4-BE49-F238E27FC236}">
                <a16:creationId xmlns:a16="http://schemas.microsoft.com/office/drawing/2014/main" xmlns="" id="{36C6A696-3936-43AD-B09F-8B42E66D12E4}"/>
              </a:ext>
            </a:extLst>
          </p:cNvPr>
          <p:cNvSpPr>
            <a:spLocks noGrp="1"/>
          </p:cNvSpPr>
          <p:nvPr>
            <p:ph type="body" sz="quarter" idx="10"/>
          </p:nvPr>
        </p:nvSpPr>
        <p:spPr bwMode="gray"/>
        <p:txBody>
          <a:bodyPr/>
          <a:lstStyle/>
          <a:p>
            <a:r>
              <a:rPr lang="en-US" sz="1600" smtClean="0">
                <a:sym typeface="Huawei Sans" panose="020C0503030203020204" pitchFamily="34" charset="0"/>
              </a:rPr>
              <a:t>In inter-AS access scenarios, it is recommended that the controller perform centralized computation and deliver E2E SR-MPLS TE paths.</a:t>
            </a:r>
          </a:p>
          <a:p>
            <a:r>
              <a:rPr lang="en-US" sz="1600" smtClean="0">
                <a:sym typeface="Huawei Sans" panose="020C0503030203020204" pitchFamily="34" charset="0"/>
              </a:rPr>
              <a:t>BGP egress peer engineering (EPE) is configured on ASBRs for them to allocate a BGP peer SID to each other.</a:t>
            </a:r>
          </a:p>
          <a:p>
            <a:r>
              <a:rPr lang="en-US" sz="1600" smtClean="0">
                <a:sym typeface="Huawei Sans" panose="020C0503030203020204" pitchFamily="34" charset="0"/>
              </a:rPr>
              <a:t>The ASBRs then use BGP-LS to report the BGP EPE-generated labels and network topology information.</a:t>
            </a:r>
            <a:endParaRPr lang="en-US" sz="1600" dirty="0">
              <a:sym typeface="Huawei Sans" panose="020C0503030203020204" pitchFamily="34" charset="0"/>
            </a:endParaRPr>
          </a:p>
        </p:txBody>
      </p:sp>
      <p:cxnSp>
        <p:nvCxnSpPr>
          <p:cNvPr id="5" name="直接连接符 4">
            <a:extLst>
              <a:ext uri="{FF2B5EF4-FFF2-40B4-BE49-F238E27FC236}">
                <a16:creationId xmlns:a16="http://schemas.microsoft.com/office/drawing/2014/main" xmlns="" id="{234201B9-05AB-453F-90C3-70D97370E38E}"/>
              </a:ext>
            </a:extLst>
          </p:cNvPr>
          <p:cNvCxnSpPr>
            <a:cxnSpLocks/>
            <a:stCxn id="33" idx="1"/>
            <a:endCxn id="16" idx="3"/>
          </p:cNvCxnSpPr>
          <p:nvPr/>
        </p:nvCxnSpPr>
        <p:spPr bwMode="gray">
          <a:xfrm flipH="1" flipV="1">
            <a:off x="4836762" y="4600715"/>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1E4BF6EC-88E4-4415-814E-5F6FF520FD8E}"/>
              </a:ext>
            </a:extLst>
          </p:cNvPr>
          <p:cNvCxnSpPr>
            <a:cxnSpLocks/>
            <a:stCxn id="16" idx="2"/>
            <a:endCxn id="17" idx="0"/>
          </p:cNvCxnSpPr>
          <p:nvPr/>
        </p:nvCxnSpPr>
        <p:spPr bwMode="gray">
          <a:xfrm>
            <a:off x="4599609" y="4795181"/>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930C7F75-902B-47E2-892F-081EF0182571}"/>
              </a:ext>
            </a:extLst>
          </p:cNvPr>
          <p:cNvCxnSpPr>
            <a:cxnSpLocks/>
            <a:stCxn id="13" idx="3"/>
            <a:endCxn id="15" idx="1"/>
          </p:cNvCxnSpPr>
          <p:nvPr/>
        </p:nvCxnSpPr>
        <p:spPr bwMode="gray">
          <a:xfrm>
            <a:off x="2410446" y="5151571"/>
            <a:ext cx="615396"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42D26D4-9C9E-48D4-B8EF-33CD534A2A5D}"/>
              </a:ext>
            </a:extLst>
          </p:cNvPr>
          <p:cNvCxnSpPr>
            <a:cxnSpLocks/>
            <a:stCxn id="13" idx="3"/>
            <a:endCxn id="14" idx="1"/>
          </p:cNvCxnSpPr>
          <p:nvPr/>
        </p:nvCxnSpPr>
        <p:spPr bwMode="gray">
          <a:xfrm flipV="1">
            <a:off x="2410446" y="4600715"/>
            <a:ext cx="615396"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F7C2DC5-B428-46E2-8009-5480BCDA47F9}"/>
              </a:ext>
            </a:extLst>
          </p:cNvPr>
          <p:cNvCxnSpPr>
            <a:cxnSpLocks/>
          </p:cNvCxnSpPr>
          <p:nvPr/>
        </p:nvCxnSpPr>
        <p:spPr bwMode="gray">
          <a:xfrm flipH="1">
            <a:off x="3298213" y="460624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B9DCB50D-1433-490B-8A63-77CB84410A04}"/>
              </a:ext>
            </a:extLst>
          </p:cNvPr>
          <p:cNvCxnSpPr>
            <a:cxnSpLocks/>
          </p:cNvCxnSpPr>
          <p:nvPr/>
        </p:nvCxnSpPr>
        <p:spPr bwMode="gray">
          <a:xfrm flipH="1">
            <a:off x="3298213" y="5838367"/>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xmlns="" id="{CCC565AA-990D-4D3E-A8C9-86887661B06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6139" y="4957105"/>
            <a:ext cx="474307" cy="388932"/>
          </a:xfrm>
          <a:prstGeom prst="rect">
            <a:avLst/>
          </a:prstGeom>
        </p:spPr>
      </p:pic>
      <p:pic>
        <p:nvPicPr>
          <p:cNvPr id="14" name="图片 13">
            <a:extLst>
              <a:ext uri="{FF2B5EF4-FFF2-40B4-BE49-F238E27FC236}">
                <a16:creationId xmlns:a16="http://schemas.microsoft.com/office/drawing/2014/main" xmlns="" id="{A4AE2642-B6DF-4150-90C5-4A70D9AC648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4406249"/>
            <a:ext cx="474307" cy="388932"/>
          </a:xfrm>
          <a:prstGeom prst="rect">
            <a:avLst/>
          </a:prstGeom>
        </p:spPr>
      </p:pic>
      <p:pic>
        <p:nvPicPr>
          <p:cNvPr id="15" name="图片 14">
            <a:extLst>
              <a:ext uri="{FF2B5EF4-FFF2-40B4-BE49-F238E27FC236}">
                <a16:creationId xmlns:a16="http://schemas.microsoft.com/office/drawing/2014/main" xmlns="" id="{99B88B4E-C4FC-4A11-B2B3-2BB47A03E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5593732"/>
            <a:ext cx="474307" cy="388932"/>
          </a:xfrm>
          <a:prstGeom prst="rect">
            <a:avLst/>
          </a:prstGeom>
        </p:spPr>
      </p:pic>
      <p:pic>
        <p:nvPicPr>
          <p:cNvPr id="16" name="图片 15">
            <a:extLst>
              <a:ext uri="{FF2B5EF4-FFF2-40B4-BE49-F238E27FC236}">
                <a16:creationId xmlns:a16="http://schemas.microsoft.com/office/drawing/2014/main" xmlns="" id="{8541C101-E849-4859-90AB-36756A0953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4406249"/>
            <a:ext cx="474307" cy="388932"/>
          </a:xfrm>
          <a:prstGeom prst="rect">
            <a:avLst/>
          </a:prstGeom>
        </p:spPr>
      </p:pic>
      <p:pic>
        <p:nvPicPr>
          <p:cNvPr id="17" name="图片 16">
            <a:extLst>
              <a:ext uri="{FF2B5EF4-FFF2-40B4-BE49-F238E27FC236}">
                <a16:creationId xmlns:a16="http://schemas.microsoft.com/office/drawing/2014/main" xmlns="" id="{192D68A8-27E6-41B7-A461-5127DE16E3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5593732"/>
            <a:ext cx="474307" cy="388932"/>
          </a:xfrm>
          <a:prstGeom prst="rect">
            <a:avLst/>
          </a:prstGeom>
        </p:spPr>
      </p:pic>
      <p:pic>
        <p:nvPicPr>
          <p:cNvPr id="19" name="图片 18" descr="通用网管-蓝.png">
            <a:extLst>
              <a:ext uri="{FF2B5EF4-FFF2-40B4-BE49-F238E27FC236}">
                <a16:creationId xmlns:a16="http://schemas.microsoft.com/office/drawing/2014/main" xmlns="" id="{28173570-3F81-4D44-B11B-19B71EFE0F64}"/>
              </a:ext>
            </a:extLst>
          </p:cNvPr>
          <p:cNvPicPr>
            <a:picLocks noChangeAspect="1"/>
          </p:cNvPicPr>
          <p:nvPr/>
        </p:nvPicPr>
        <p:blipFill>
          <a:blip r:embed="rId4" cstate="print"/>
          <a:stretch>
            <a:fillRect/>
          </a:stretch>
        </p:blipFill>
        <p:spPr bwMode="gray">
          <a:xfrm>
            <a:off x="5606761" y="2911101"/>
            <a:ext cx="474307" cy="388070"/>
          </a:xfrm>
          <a:prstGeom prst="rect">
            <a:avLst/>
          </a:prstGeom>
        </p:spPr>
      </p:pic>
      <p:sp>
        <p:nvSpPr>
          <p:cNvPr id="25" name="文本框 24">
            <a:extLst>
              <a:ext uri="{FF2B5EF4-FFF2-40B4-BE49-F238E27FC236}">
                <a16:creationId xmlns:a16="http://schemas.microsoft.com/office/drawing/2014/main" xmlns="" id="{F336348F-71C1-4EFC-8920-86ABACC5AEAF}"/>
              </a:ext>
            </a:extLst>
          </p:cNvPr>
          <p:cNvSpPr txBox="1"/>
          <p:nvPr/>
        </p:nvSpPr>
        <p:spPr bwMode="gray">
          <a:xfrm>
            <a:off x="3220056" y="5005959"/>
            <a:ext cx="1158524"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cxnSp>
        <p:nvCxnSpPr>
          <p:cNvPr id="28" name="直接连接符 27">
            <a:extLst>
              <a:ext uri="{FF2B5EF4-FFF2-40B4-BE49-F238E27FC236}">
                <a16:creationId xmlns:a16="http://schemas.microsoft.com/office/drawing/2014/main" xmlns="" id="{7411AEDE-4158-42CC-B5C8-C3EC99C6F822}"/>
              </a:ext>
            </a:extLst>
          </p:cNvPr>
          <p:cNvCxnSpPr>
            <a:cxnSpLocks/>
            <a:stCxn id="32" idx="1"/>
            <a:endCxn id="36" idx="3"/>
          </p:cNvCxnSpPr>
          <p:nvPr/>
        </p:nvCxnSpPr>
        <p:spPr bwMode="gray">
          <a:xfrm flipH="1">
            <a:off x="8762614" y="5157103"/>
            <a:ext cx="667964"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64CDA1D0-31E8-4301-A459-D15361A2833B}"/>
              </a:ext>
            </a:extLst>
          </p:cNvPr>
          <p:cNvCxnSpPr>
            <a:cxnSpLocks/>
            <a:stCxn id="32" idx="1"/>
            <a:endCxn id="35" idx="3"/>
          </p:cNvCxnSpPr>
          <p:nvPr/>
        </p:nvCxnSpPr>
        <p:spPr bwMode="gray">
          <a:xfrm flipH="1" flipV="1">
            <a:off x="8762614" y="4606247"/>
            <a:ext cx="667964"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EFD5E08F-15E4-4B51-8C35-2EDE405C3CC1}"/>
              </a:ext>
            </a:extLst>
          </p:cNvPr>
          <p:cNvCxnSpPr>
            <a:cxnSpLocks/>
          </p:cNvCxnSpPr>
          <p:nvPr/>
        </p:nvCxnSpPr>
        <p:spPr bwMode="gray">
          <a:xfrm flipH="1">
            <a:off x="7224065" y="461177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73C482E-1AFE-4B62-9478-9610E119E03A}"/>
              </a:ext>
            </a:extLst>
          </p:cNvPr>
          <p:cNvCxnSpPr>
            <a:cxnSpLocks/>
          </p:cNvCxnSpPr>
          <p:nvPr/>
        </p:nvCxnSpPr>
        <p:spPr bwMode="gray">
          <a:xfrm flipH="1">
            <a:off x="7224065" y="5843899"/>
            <a:ext cx="1561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a16="http://schemas.microsoft.com/office/drawing/2014/main" xmlns="" id="{E728DB14-114C-433F-9E76-D713C92F007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30578" y="4962637"/>
            <a:ext cx="474307" cy="388932"/>
          </a:xfrm>
          <a:prstGeom prst="rect">
            <a:avLst/>
          </a:prstGeom>
        </p:spPr>
      </p:pic>
      <p:pic>
        <p:nvPicPr>
          <p:cNvPr id="33" name="图片 32">
            <a:extLst>
              <a:ext uri="{FF2B5EF4-FFF2-40B4-BE49-F238E27FC236}">
                <a16:creationId xmlns:a16="http://schemas.microsoft.com/office/drawing/2014/main" xmlns="" id="{ED9D95ED-4ED8-4EAB-8596-9A197203D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4411781"/>
            <a:ext cx="474307" cy="388932"/>
          </a:xfrm>
          <a:prstGeom prst="rect">
            <a:avLst/>
          </a:prstGeom>
        </p:spPr>
      </p:pic>
      <p:pic>
        <p:nvPicPr>
          <p:cNvPr id="34" name="图片 33">
            <a:extLst>
              <a:ext uri="{FF2B5EF4-FFF2-40B4-BE49-F238E27FC236}">
                <a16:creationId xmlns:a16="http://schemas.microsoft.com/office/drawing/2014/main" xmlns="" id="{45D76668-5718-496D-9A11-31C9D58E3EC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5599264"/>
            <a:ext cx="474307" cy="388932"/>
          </a:xfrm>
          <a:prstGeom prst="rect">
            <a:avLst/>
          </a:prstGeom>
        </p:spPr>
      </p:pic>
      <p:pic>
        <p:nvPicPr>
          <p:cNvPr id="35" name="图片 34">
            <a:extLst>
              <a:ext uri="{FF2B5EF4-FFF2-40B4-BE49-F238E27FC236}">
                <a16:creationId xmlns:a16="http://schemas.microsoft.com/office/drawing/2014/main" xmlns="" id="{5C43B0BB-27C5-4DC6-9BF9-61BB8AAF2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4411781"/>
            <a:ext cx="474307" cy="388932"/>
          </a:xfrm>
          <a:prstGeom prst="rect">
            <a:avLst/>
          </a:prstGeom>
        </p:spPr>
      </p:pic>
      <p:pic>
        <p:nvPicPr>
          <p:cNvPr id="36" name="图片 35">
            <a:extLst>
              <a:ext uri="{FF2B5EF4-FFF2-40B4-BE49-F238E27FC236}">
                <a16:creationId xmlns:a16="http://schemas.microsoft.com/office/drawing/2014/main" xmlns="" id="{55D3B157-B62C-4D69-93B8-49A8FE19F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5599264"/>
            <a:ext cx="474307" cy="388932"/>
          </a:xfrm>
          <a:prstGeom prst="rect">
            <a:avLst/>
          </a:prstGeom>
        </p:spPr>
      </p:pic>
      <p:sp>
        <p:nvSpPr>
          <p:cNvPr id="37" name="文本框 36">
            <a:extLst>
              <a:ext uri="{FF2B5EF4-FFF2-40B4-BE49-F238E27FC236}">
                <a16:creationId xmlns:a16="http://schemas.microsoft.com/office/drawing/2014/main" xmlns="" id="{417CD910-1963-4748-8CCD-7518468A0496}"/>
              </a:ext>
            </a:extLst>
          </p:cNvPr>
          <p:cNvSpPr txBox="1"/>
          <p:nvPr/>
        </p:nvSpPr>
        <p:spPr bwMode="gray">
          <a:xfrm>
            <a:off x="7809931" y="5011491"/>
            <a:ext cx="108960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p>
        </p:txBody>
      </p:sp>
      <p:cxnSp>
        <p:nvCxnSpPr>
          <p:cNvPr id="42" name="直接连接符 41">
            <a:extLst>
              <a:ext uri="{FF2B5EF4-FFF2-40B4-BE49-F238E27FC236}">
                <a16:creationId xmlns:a16="http://schemas.microsoft.com/office/drawing/2014/main" xmlns="" id="{C2743268-588C-43FB-A39F-A442745A726F}"/>
              </a:ext>
            </a:extLst>
          </p:cNvPr>
          <p:cNvCxnSpPr>
            <a:cxnSpLocks/>
          </p:cNvCxnSpPr>
          <p:nvPr/>
        </p:nvCxnSpPr>
        <p:spPr bwMode="gray">
          <a:xfrm>
            <a:off x="7198304" y="4800713"/>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F85275DD-DD0B-4F2D-A2E0-B18BBE9F8CD8}"/>
              </a:ext>
            </a:extLst>
          </p:cNvPr>
          <p:cNvCxnSpPr>
            <a:cxnSpLocks/>
            <a:stCxn id="34" idx="1"/>
            <a:endCxn id="17" idx="3"/>
          </p:cNvCxnSpPr>
          <p:nvPr/>
        </p:nvCxnSpPr>
        <p:spPr bwMode="gray">
          <a:xfrm flipH="1" flipV="1">
            <a:off x="4836762" y="5788198"/>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圆角 48">
            <a:extLst>
              <a:ext uri="{FF2B5EF4-FFF2-40B4-BE49-F238E27FC236}">
                <a16:creationId xmlns:a16="http://schemas.microsoft.com/office/drawing/2014/main" xmlns="" id="{474A6806-2F75-458E-937A-ED0784D54FD7}"/>
              </a:ext>
            </a:extLst>
          </p:cNvPr>
          <p:cNvSpPr/>
          <p:nvPr/>
        </p:nvSpPr>
        <p:spPr bwMode="gray">
          <a:xfrm>
            <a:off x="1759750" y="4085756"/>
            <a:ext cx="3418509"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a16="http://schemas.microsoft.com/office/drawing/2014/main" xmlns="" id="{3E8584D1-9237-400E-8F93-5722C81BB32F}"/>
              </a:ext>
            </a:extLst>
          </p:cNvPr>
          <p:cNvSpPr/>
          <p:nvPr/>
        </p:nvSpPr>
        <p:spPr bwMode="gray">
          <a:xfrm>
            <a:off x="6645656" y="4085756"/>
            <a:ext cx="3399492"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xmlns="" id="{7F7762C8-7739-4E77-9CF5-A90B2FDBAAB0}"/>
              </a:ext>
            </a:extLst>
          </p:cNvPr>
          <p:cNvSpPr txBox="1"/>
          <p:nvPr/>
        </p:nvSpPr>
        <p:spPr bwMode="gray">
          <a:xfrm>
            <a:off x="6243342" y="2956452"/>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7" name="文本框 56">
            <a:extLst>
              <a:ext uri="{FF2B5EF4-FFF2-40B4-BE49-F238E27FC236}">
                <a16:creationId xmlns:a16="http://schemas.microsoft.com/office/drawing/2014/main" xmlns="" id="{F2C24F48-1DA5-44A9-8CA4-5DFD1C0AF7BB}"/>
              </a:ext>
            </a:extLst>
          </p:cNvPr>
          <p:cNvSpPr txBox="1"/>
          <p:nvPr/>
        </p:nvSpPr>
        <p:spPr bwMode="gray">
          <a:xfrm>
            <a:off x="4576688"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8" name="文本框 57">
            <a:extLst>
              <a:ext uri="{FF2B5EF4-FFF2-40B4-BE49-F238E27FC236}">
                <a16:creationId xmlns:a16="http://schemas.microsoft.com/office/drawing/2014/main" xmlns="" id="{7AE28115-F8A9-462B-8EB5-C478AB986F47}"/>
              </a:ext>
            </a:extLst>
          </p:cNvPr>
          <p:cNvSpPr txBox="1"/>
          <p:nvPr/>
        </p:nvSpPr>
        <p:spPr bwMode="gray">
          <a:xfrm>
            <a:off x="6645655"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9" name="文本框 58">
            <a:extLst>
              <a:ext uri="{FF2B5EF4-FFF2-40B4-BE49-F238E27FC236}">
                <a16:creationId xmlns:a16="http://schemas.microsoft.com/office/drawing/2014/main" xmlns="" id="{D0315BDD-28B2-48C1-96F1-0725BCFEE26C}"/>
              </a:ext>
            </a:extLst>
          </p:cNvPr>
          <p:cNvSpPr txBox="1"/>
          <p:nvPr/>
        </p:nvSpPr>
        <p:spPr bwMode="gray">
          <a:xfrm>
            <a:off x="1932600"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a16="http://schemas.microsoft.com/office/drawing/2014/main" xmlns="" id="{38420619-6674-4B84-8287-23B95507C626}"/>
              </a:ext>
            </a:extLst>
          </p:cNvPr>
          <p:cNvSpPr txBox="1"/>
          <p:nvPr/>
        </p:nvSpPr>
        <p:spPr bwMode="gray">
          <a:xfrm>
            <a:off x="9418855"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6" name="Text Box 19">
            <a:extLst>
              <a:ext uri="{FF2B5EF4-FFF2-40B4-BE49-F238E27FC236}">
                <a16:creationId xmlns:a16="http://schemas.microsoft.com/office/drawing/2014/main" xmlns="" id="{9C51EFE0-A2DD-421A-AEF0-66B4A580F634}"/>
              </a:ext>
            </a:extLst>
          </p:cNvPr>
          <p:cNvSpPr txBox="1">
            <a:spLocks noChangeArrowheads="1"/>
          </p:cNvSpPr>
          <p:nvPr/>
        </p:nvSpPr>
        <p:spPr bwMode="gray">
          <a:xfrm>
            <a:off x="5271842" y="3944923"/>
            <a:ext cx="1218345" cy="307777"/>
          </a:xfrm>
          <a:prstGeom prst="rect">
            <a:avLst/>
          </a:prstGeom>
          <a:solidFill>
            <a:srgbClr val="EC7061"/>
          </a:solidFill>
          <a:ln w="19050">
            <a:solidFill>
              <a:srgbClr val="EC7061"/>
            </a:solidFill>
            <a:miter lim="800000"/>
            <a:headEnd/>
            <a:tailEnd/>
          </a:ln>
          <a:effec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EPE</a:t>
            </a:r>
          </a:p>
        </p:txBody>
      </p:sp>
      <p:sp>
        <p:nvSpPr>
          <p:cNvPr id="68" name="任意多边形: 形状 67">
            <a:extLst>
              <a:ext uri="{FF2B5EF4-FFF2-40B4-BE49-F238E27FC236}">
                <a16:creationId xmlns:a16="http://schemas.microsoft.com/office/drawing/2014/main" xmlns="" id="{2ADAB973-4536-4225-9C43-14267D35309F}"/>
              </a:ext>
            </a:extLst>
          </p:cNvPr>
          <p:cNvSpPr/>
          <p:nvPr/>
        </p:nvSpPr>
        <p:spPr bwMode="gray">
          <a:xfrm>
            <a:off x="4876800"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任意多边形: 形状 69">
            <a:extLst>
              <a:ext uri="{FF2B5EF4-FFF2-40B4-BE49-F238E27FC236}">
                <a16:creationId xmlns:a16="http://schemas.microsoft.com/office/drawing/2014/main" xmlns="" id="{FECF93D9-A592-40D9-A47B-0A40CBAA967E}"/>
              </a:ext>
            </a:extLst>
          </p:cNvPr>
          <p:cNvSpPr/>
          <p:nvPr/>
        </p:nvSpPr>
        <p:spPr bwMode="gray">
          <a:xfrm flipH="1">
            <a:off x="6529629"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a16="http://schemas.microsoft.com/office/drawing/2014/main" xmlns="" id="{8FD5E5F1-20C7-40E1-8E84-1A223C518D84}"/>
              </a:ext>
            </a:extLst>
          </p:cNvPr>
          <p:cNvSpPr txBox="1"/>
          <p:nvPr/>
        </p:nvSpPr>
        <p:spPr bwMode="gray">
          <a:xfrm>
            <a:off x="3317598" y="3426323"/>
            <a:ext cx="2226892" cy="521316"/>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peer SID reporting through BGP-LS</a:t>
            </a:r>
          </a:p>
        </p:txBody>
      </p:sp>
      <p:sp>
        <p:nvSpPr>
          <p:cNvPr id="51" name="矩形 32">
            <a:extLst>
              <a:ext uri="{FF2B5EF4-FFF2-40B4-BE49-F238E27FC236}">
                <a16:creationId xmlns:a16="http://schemas.microsoft.com/office/drawing/2014/main" xmlns="" id="{4266BF2E-39DF-4D71-8D8E-6D0F94CC4CAE}"/>
              </a:ext>
            </a:extLst>
          </p:cNvPr>
          <p:cNvSpPr>
            <a:spLocks/>
          </p:cNvSpPr>
          <p:nvPr/>
        </p:nvSpPr>
        <p:spPr bwMode="gray">
          <a:xfrm>
            <a:off x="4951497"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304</a:t>
            </a:r>
          </a:p>
        </p:txBody>
      </p:sp>
      <p:sp>
        <p:nvSpPr>
          <p:cNvPr id="62" name="矩形 32">
            <a:extLst>
              <a:ext uri="{FF2B5EF4-FFF2-40B4-BE49-F238E27FC236}">
                <a16:creationId xmlns:a16="http://schemas.microsoft.com/office/drawing/2014/main" xmlns="" id="{48A73080-2EB1-40FB-A270-BE63A7173D05}"/>
              </a:ext>
            </a:extLst>
          </p:cNvPr>
          <p:cNvSpPr>
            <a:spLocks/>
          </p:cNvSpPr>
          <p:nvPr/>
        </p:nvSpPr>
        <p:spPr bwMode="gray">
          <a:xfrm>
            <a:off x="5955273"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403</a:t>
            </a:r>
          </a:p>
        </p:txBody>
      </p:sp>
      <p:cxnSp>
        <p:nvCxnSpPr>
          <p:cNvPr id="67" name="直接箭头连接符 66">
            <a:extLst>
              <a:ext uri="{FF2B5EF4-FFF2-40B4-BE49-F238E27FC236}">
                <a16:creationId xmlns:a16="http://schemas.microsoft.com/office/drawing/2014/main" xmlns="" id="{2BF28699-193B-43DB-8057-2CFB3B22AE68}"/>
              </a:ext>
            </a:extLst>
          </p:cNvPr>
          <p:cNvCxnSpPr>
            <a:cxnSpLocks/>
            <a:endCxn id="16" idx="0"/>
          </p:cNvCxnSpPr>
          <p:nvPr/>
        </p:nvCxnSpPr>
        <p:spPr bwMode="gray">
          <a:xfrm flipH="1">
            <a:off x="4599609" y="3349775"/>
            <a:ext cx="1098114" cy="1056474"/>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68">
            <a:extLst>
              <a:ext uri="{FF2B5EF4-FFF2-40B4-BE49-F238E27FC236}">
                <a16:creationId xmlns:a16="http://schemas.microsoft.com/office/drawing/2014/main" xmlns="" id="{80E7C937-4DAA-4C66-8B63-46067F3890D8}"/>
              </a:ext>
            </a:extLst>
          </p:cNvPr>
          <p:cNvCxnSpPr>
            <a:cxnSpLocks/>
            <a:endCxn id="33" idx="0"/>
          </p:cNvCxnSpPr>
          <p:nvPr/>
        </p:nvCxnSpPr>
        <p:spPr bwMode="gray">
          <a:xfrm>
            <a:off x="5955273" y="3349775"/>
            <a:ext cx="1233575" cy="1062006"/>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1348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inVertical)">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任意多边形: 形状 93">
            <a:extLst>
              <a:ext uri="{FF2B5EF4-FFF2-40B4-BE49-F238E27FC236}">
                <a16:creationId xmlns:a16="http://schemas.microsoft.com/office/drawing/2014/main" xmlns="" id="{4E5563AA-C24F-4EDB-9CAD-16793EFC7205}"/>
              </a:ext>
            </a:extLst>
          </p:cNvPr>
          <p:cNvSpPr/>
          <p:nvPr/>
        </p:nvSpPr>
        <p:spPr bwMode="gray">
          <a:xfrm>
            <a:off x="2095500" y="3276600"/>
            <a:ext cx="7607300" cy="1880503"/>
          </a:xfrm>
          <a:custGeom>
            <a:avLst/>
            <a:gdLst>
              <a:gd name="connsiteX0" fmla="*/ 3543300 w 7607300"/>
              <a:gd name="connsiteY0" fmla="*/ 0 h 2578100"/>
              <a:gd name="connsiteX1" fmla="*/ 0 w 7607300"/>
              <a:gd name="connsiteY1" fmla="*/ 2578100 h 2578100"/>
              <a:gd name="connsiteX2" fmla="*/ 7607300 w 7607300"/>
              <a:gd name="connsiteY2" fmla="*/ 2578100 h 2578100"/>
              <a:gd name="connsiteX3" fmla="*/ 3962400 w 7607300"/>
              <a:gd name="connsiteY3" fmla="*/ 0 h 2578100"/>
            </a:gdLst>
            <a:ahLst/>
            <a:cxnLst>
              <a:cxn ang="0">
                <a:pos x="connsiteX0" y="connsiteY0"/>
              </a:cxn>
              <a:cxn ang="0">
                <a:pos x="connsiteX1" y="connsiteY1"/>
              </a:cxn>
              <a:cxn ang="0">
                <a:pos x="connsiteX2" y="connsiteY2"/>
              </a:cxn>
              <a:cxn ang="0">
                <a:pos x="connsiteX3" y="connsiteY3"/>
              </a:cxn>
            </a:cxnLst>
            <a:rect l="l" t="t" r="r" b="b"/>
            <a:pathLst>
              <a:path w="7607300" h="2578100">
                <a:moveTo>
                  <a:pt x="3543300" y="0"/>
                </a:moveTo>
                <a:lnTo>
                  <a:pt x="0" y="2578100"/>
                </a:lnTo>
                <a:lnTo>
                  <a:pt x="7607300" y="2578100"/>
                </a:lnTo>
                <a:lnTo>
                  <a:pt x="3962400" y="0"/>
                </a:lnTo>
              </a:path>
            </a:pathLst>
          </a:custGeom>
          <a:gradFill>
            <a:gsLst>
              <a:gs pos="100000">
                <a:schemeClr val="bg1">
                  <a:lumMod val="95000"/>
                </a:schemeClr>
              </a:gs>
              <a:gs pos="6000">
                <a:schemeClr val="bg1"/>
              </a:gs>
              <a:gs pos="62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45478738-95C4-4586-8D77-65AD8D84F96D}"/>
              </a:ext>
            </a:extLst>
          </p:cNvPr>
          <p:cNvSpPr>
            <a:spLocks noGrp="1"/>
          </p:cNvSpPr>
          <p:nvPr>
            <p:ph type="title"/>
          </p:nvPr>
        </p:nvSpPr>
        <p:spPr bwMode="gray"/>
        <p:txBody>
          <a:bodyPr/>
          <a:lstStyle/>
          <a:p>
            <a:r>
              <a:rPr lang="en-US" smtClean="0"/>
              <a:t>Inter-AS E2E SR-MPLS TE (2)</a:t>
            </a:r>
            <a:endParaRPr lang="en-US" dirty="0"/>
          </a:p>
        </p:txBody>
      </p:sp>
      <p:sp>
        <p:nvSpPr>
          <p:cNvPr id="4" name="文本占位符 3">
            <a:extLst>
              <a:ext uri="{FF2B5EF4-FFF2-40B4-BE49-F238E27FC236}">
                <a16:creationId xmlns:a16="http://schemas.microsoft.com/office/drawing/2014/main" xmlns="" id="{36C6A696-3936-43AD-B09F-8B42E66D12E4}"/>
              </a:ext>
            </a:extLst>
          </p:cNvPr>
          <p:cNvSpPr>
            <a:spLocks noGrp="1"/>
          </p:cNvSpPr>
          <p:nvPr>
            <p:ph type="body" sz="quarter" idx="10"/>
          </p:nvPr>
        </p:nvSpPr>
        <p:spPr bwMode="gray"/>
        <p:txBody>
          <a:bodyPr/>
          <a:lstStyle/>
          <a:p>
            <a:r>
              <a:rPr lang="en-US" sz="1800" smtClean="0">
                <a:sym typeface="Huawei Sans" panose="020C0503030203020204" pitchFamily="34" charset="0"/>
              </a:rPr>
              <a:t>Before an E2E SR-MPLS TE tunnel is created, the controller needs to create intra-AS SR-MPLS TE tunnels.</a:t>
            </a:r>
          </a:p>
          <a:p>
            <a:r>
              <a:rPr lang="en-US" sz="1800" smtClean="0">
                <a:sym typeface="Huawei Sans" panose="020C0503030203020204" pitchFamily="34" charset="0"/>
              </a:rPr>
              <a:t>To reduce the label stack depth, you can configure a BSID for each intra-AS tunnel.</a:t>
            </a:r>
          </a:p>
          <a:p>
            <a:r>
              <a:rPr lang="en-US" sz="1800" smtClean="0">
                <a:sym typeface="Huawei Sans" panose="020C0503030203020204" pitchFamily="34" charset="0"/>
              </a:rPr>
              <a:t>In this example, BSID 1000 is configured for the tunnel from PE1 to one ASBR, and BSID 2000 for the tunnel from PE2 to the other ASBR.</a:t>
            </a:r>
            <a:endParaRPr lang="en-US" sz="1800" dirty="0">
              <a:sym typeface="Huawei Sans" panose="020C0503030203020204" pitchFamily="34" charset="0"/>
            </a:endParaRPr>
          </a:p>
        </p:txBody>
      </p:sp>
      <p:cxnSp>
        <p:nvCxnSpPr>
          <p:cNvPr id="5" name="直接连接符 4">
            <a:extLst>
              <a:ext uri="{FF2B5EF4-FFF2-40B4-BE49-F238E27FC236}">
                <a16:creationId xmlns:a16="http://schemas.microsoft.com/office/drawing/2014/main" xmlns="" id="{234201B9-05AB-453F-90C3-70D97370E38E}"/>
              </a:ext>
            </a:extLst>
          </p:cNvPr>
          <p:cNvCxnSpPr>
            <a:cxnSpLocks/>
            <a:stCxn id="33" idx="1"/>
            <a:endCxn id="16" idx="3"/>
          </p:cNvCxnSpPr>
          <p:nvPr/>
        </p:nvCxnSpPr>
        <p:spPr bwMode="gray">
          <a:xfrm flipH="1" flipV="1">
            <a:off x="4836762" y="4600715"/>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1E4BF6EC-88E4-4415-814E-5F6FF520FD8E}"/>
              </a:ext>
            </a:extLst>
          </p:cNvPr>
          <p:cNvCxnSpPr>
            <a:cxnSpLocks/>
            <a:stCxn id="16" idx="2"/>
            <a:endCxn id="17" idx="0"/>
          </p:cNvCxnSpPr>
          <p:nvPr/>
        </p:nvCxnSpPr>
        <p:spPr bwMode="gray">
          <a:xfrm>
            <a:off x="4599609" y="4795181"/>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930C7F75-902B-47E2-892F-081EF0182571}"/>
              </a:ext>
            </a:extLst>
          </p:cNvPr>
          <p:cNvCxnSpPr>
            <a:cxnSpLocks/>
            <a:stCxn id="13" idx="3"/>
            <a:endCxn id="15" idx="1"/>
          </p:cNvCxnSpPr>
          <p:nvPr/>
        </p:nvCxnSpPr>
        <p:spPr bwMode="gray">
          <a:xfrm>
            <a:off x="2410446" y="5151571"/>
            <a:ext cx="615396"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42D26D4-9C9E-48D4-B8EF-33CD534A2A5D}"/>
              </a:ext>
            </a:extLst>
          </p:cNvPr>
          <p:cNvCxnSpPr>
            <a:cxnSpLocks/>
            <a:stCxn id="13" idx="3"/>
            <a:endCxn id="14" idx="1"/>
          </p:cNvCxnSpPr>
          <p:nvPr/>
        </p:nvCxnSpPr>
        <p:spPr bwMode="gray">
          <a:xfrm flipV="1">
            <a:off x="2410446" y="4600715"/>
            <a:ext cx="615396"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F7C2DC5-B428-46E2-8009-5480BCDA47F9}"/>
              </a:ext>
            </a:extLst>
          </p:cNvPr>
          <p:cNvCxnSpPr>
            <a:cxnSpLocks/>
            <a:stCxn id="16" idx="1"/>
            <a:endCxn id="14" idx="3"/>
          </p:cNvCxnSpPr>
          <p:nvPr/>
        </p:nvCxnSpPr>
        <p:spPr bwMode="gray">
          <a:xfrm flipH="1">
            <a:off x="3500149" y="4600715"/>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B9DCB50D-1433-490B-8A63-77CB84410A04}"/>
              </a:ext>
            </a:extLst>
          </p:cNvPr>
          <p:cNvCxnSpPr>
            <a:cxnSpLocks/>
            <a:stCxn id="17" idx="1"/>
            <a:endCxn id="15" idx="3"/>
          </p:cNvCxnSpPr>
          <p:nvPr/>
        </p:nvCxnSpPr>
        <p:spPr bwMode="gray">
          <a:xfrm flipH="1">
            <a:off x="3500149" y="5788198"/>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xmlns="" id="{CCC565AA-990D-4D3E-A8C9-86887661B06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6139" y="4957105"/>
            <a:ext cx="474307" cy="388932"/>
          </a:xfrm>
          <a:prstGeom prst="rect">
            <a:avLst/>
          </a:prstGeom>
        </p:spPr>
      </p:pic>
      <p:pic>
        <p:nvPicPr>
          <p:cNvPr id="14" name="图片 13">
            <a:extLst>
              <a:ext uri="{FF2B5EF4-FFF2-40B4-BE49-F238E27FC236}">
                <a16:creationId xmlns:a16="http://schemas.microsoft.com/office/drawing/2014/main" xmlns="" id="{A4AE2642-B6DF-4150-90C5-4A70D9AC648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4406249"/>
            <a:ext cx="474307" cy="388932"/>
          </a:xfrm>
          <a:prstGeom prst="rect">
            <a:avLst/>
          </a:prstGeom>
        </p:spPr>
      </p:pic>
      <p:pic>
        <p:nvPicPr>
          <p:cNvPr id="15" name="图片 14">
            <a:extLst>
              <a:ext uri="{FF2B5EF4-FFF2-40B4-BE49-F238E27FC236}">
                <a16:creationId xmlns:a16="http://schemas.microsoft.com/office/drawing/2014/main" xmlns="" id="{99B88B4E-C4FC-4A11-B2B3-2BB47A03E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5593732"/>
            <a:ext cx="474307" cy="388932"/>
          </a:xfrm>
          <a:prstGeom prst="rect">
            <a:avLst/>
          </a:prstGeom>
        </p:spPr>
      </p:pic>
      <p:pic>
        <p:nvPicPr>
          <p:cNvPr id="16" name="图片 15">
            <a:extLst>
              <a:ext uri="{FF2B5EF4-FFF2-40B4-BE49-F238E27FC236}">
                <a16:creationId xmlns:a16="http://schemas.microsoft.com/office/drawing/2014/main" xmlns="" id="{8541C101-E849-4859-90AB-36756A0953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4406249"/>
            <a:ext cx="474307" cy="388932"/>
          </a:xfrm>
          <a:prstGeom prst="rect">
            <a:avLst/>
          </a:prstGeom>
        </p:spPr>
      </p:pic>
      <p:pic>
        <p:nvPicPr>
          <p:cNvPr id="17" name="图片 16">
            <a:extLst>
              <a:ext uri="{FF2B5EF4-FFF2-40B4-BE49-F238E27FC236}">
                <a16:creationId xmlns:a16="http://schemas.microsoft.com/office/drawing/2014/main" xmlns="" id="{192D68A8-27E6-41B7-A461-5127DE16E3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5593732"/>
            <a:ext cx="474307" cy="388932"/>
          </a:xfrm>
          <a:prstGeom prst="rect">
            <a:avLst/>
          </a:prstGeom>
        </p:spPr>
      </p:pic>
      <p:pic>
        <p:nvPicPr>
          <p:cNvPr id="19" name="图片 18" descr="通用网管-蓝.png">
            <a:extLst>
              <a:ext uri="{FF2B5EF4-FFF2-40B4-BE49-F238E27FC236}">
                <a16:creationId xmlns:a16="http://schemas.microsoft.com/office/drawing/2014/main" xmlns="" id="{28173570-3F81-4D44-B11B-19B71EFE0F64}"/>
              </a:ext>
            </a:extLst>
          </p:cNvPr>
          <p:cNvPicPr>
            <a:picLocks noChangeAspect="1"/>
          </p:cNvPicPr>
          <p:nvPr/>
        </p:nvPicPr>
        <p:blipFill>
          <a:blip r:embed="rId4" cstate="print"/>
          <a:stretch>
            <a:fillRect/>
          </a:stretch>
        </p:blipFill>
        <p:spPr bwMode="gray">
          <a:xfrm>
            <a:off x="5606761" y="2911101"/>
            <a:ext cx="474307" cy="388070"/>
          </a:xfrm>
          <a:prstGeom prst="rect">
            <a:avLst/>
          </a:prstGeom>
        </p:spPr>
      </p:pic>
      <p:sp>
        <p:nvSpPr>
          <p:cNvPr id="25" name="文本框 24">
            <a:extLst>
              <a:ext uri="{FF2B5EF4-FFF2-40B4-BE49-F238E27FC236}">
                <a16:creationId xmlns:a16="http://schemas.microsoft.com/office/drawing/2014/main" xmlns="" id="{F336348F-71C1-4EFC-8920-86ABACC5AEAF}"/>
              </a:ext>
            </a:extLst>
          </p:cNvPr>
          <p:cNvSpPr txBox="1"/>
          <p:nvPr/>
        </p:nvSpPr>
        <p:spPr bwMode="gray">
          <a:xfrm>
            <a:off x="3220056" y="5005959"/>
            <a:ext cx="1158524"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cxnSp>
        <p:nvCxnSpPr>
          <p:cNvPr id="28" name="直接连接符 27">
            <a:extLst>
              <a:ext uri="{FF2B5EF4-FFF2-40B4-BE49-F238E27FC236}">
                <a16:creationId xmlns:a16="http://schemas.microsoft.com/office/drawing/2014/main" xmlns="" id="{7411AEDE-4158-42CC-B5C8-C3EC99C6F822}"/>
              </a:ext>
            </a:extLst>
          </p:cNvPr>
          <p:cNvCxnSpPr>
            <a:cxnSpLocks/>
            <a:stCxn id="32" idx="1"/>
            <a:endCxn id="36" idx="3"/>
          </p:cNvCxnSpPr>
          <p:nvPr/>
        </p:nvCxnSpPr>
        <p:spPr bwMode="gray">
          <a:xfrm flipH="1">
            <a:off x="8762614" y="5157103"/>
            <a:ext cx="667964"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64CDA1D0-31E8-4301-A459-D15361A2833B}"/>
              </a:ext>
            </a:extLst>
          </p:cNvPr>
          <p:cNvCxnSpPr>
            <a:cxnSpLocks/>
            <a:stCxn id="32" idx="1"/>
            <a:endCxn id="35" idx="3"/>
          </p:cNvCxnSpPr>
          <p:nvPr/>
        </p:nvCxnSpPr>
        <p:spPr bwMode="gray">
          <a:xfrm flipH="1" flipV="1">
            <a:off x="8762614" y="4606247"/>
            <a:ext cx="667964"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EFD5E08F-15E4-4B51-8C35-2EDE405C3CC1}"/>
              </a:ext>
            </a:extLst>
          </p:cNvPr>
          <p:cNvCxnSpPr>
            <a:cxnSpLocks/>
            <a:stCxn id="35" idx="1"/>
            <a:endCxn id="33" idx="3"/>
          </p:cNvCxnSpPr>
          <p:nvPr/>
        </p:nvCxnSpPr>
        <p:spPr bwMode="gray">
          <a:xfrm flipH="1">
            <a:off x="7426001" y="4606247"/>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73C482E-1AFE-4B62-9478-9610E119E03A}"/>
              </a:ext>
            </a:extLst>
          </p:cNvPr>
          <p:cNvCxnSpPr>
            <a:cxnSpLocks/>
            <a:stCxn id="36" idx="1"/>
            <a:endCxn id="34" idx="3"/>
          </p:cNvCxnSpPr>
          <p:nvPr/>
        </p:nvCxnSpPr>
        <p:spPr bwMode="gray">
          <a:xfrm flipH="1">
            <a:off x="7426001" y="5793730"/>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a16="http://schemas.microsoft.com/office/drawing/2014/main" xmlns="" id="{E728DB14-114C-433F-9E76-D713C92F007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30578" y="4962637"/>
            <a:ext cx="474307" cy="388932"/>
          </a:xfrm>
          <a:prstGeom prst="rect">
            <a:avLst/>
          </a:prstGeom>
        </p:spPr>
      </p:pic>
      <p:pic>
        <p:nvPicPr>
          <p:cNvPr id="33" name="图片 32">
            <a:extLst>
              <a:ext uri="{FF2B5EF4-FFF2-40B4-BE49-F238E27FC236}">
                <a16:creationId xmlns:a16="http://schemas.microsoft.com/office/drawing/2014/main" xmlns="" id="{ED9D95ED-4ED8-4EAB-8596-9A197203D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4411781"/>
            <a:ext cx="474307" cy="388932"/>
          </a:xfrm>
          <a:prstGeom prst="rect">
            <a:avLst/>
          </a:prstGeom>
        </p:spPr>
      </p:pic>
      <p:pic>
        <p:nvPicPr>
          <p:cNvPr id="34" name="图片 33">
            <a:extLst>
              <a:ext uri="{FF2B5EF4-FFF2-40B4-BE49-F238E27FC236}">
                <a16:creationId xmlns:a16="http://schemas.microsoft.com/office/drawing/2014/main" xmlns="" id="{45D76668-5718-496D-9A11-31C9D58E3EC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5599264"/>
            <a:ext cx="474307" cy="388932"/>
          </a:xfrm>
          <a:prstGeom prst="rect">
            <a:avLst/>
          </a:prstGeom>
        </p:spPr>
      </p:pic>
      <p:pic>
        <p:nvPicPr>
          <p:cNvPr id="35" name="图片 34">
            <a:extLst>
              <a:ext uri="{FF2B5EF4-FFF2-40B4-BE49-F238E27FC236}">
                <a16:creationId xmlns:a16="http://schemas.microsoft.com/office/drawing/2014/main" xmlns="" id="{5C43B0BB-27C5-4DC6-9BF9-61BB8AAF2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4411781"/>
            <a:ext cx="474307" cy="388932"/>
          </a:xfrm>
          <a:prstGeom prst="rect">
            <a:avLst/>
          </a:prstGeom>
        </p:spPr>
      </p:pic>
      <p:pic>
        <p:nvPicPr>
          <p:cNvPr id="36" name="图片 35">
            <a:extLst>
              <a:ext uri="{FF2B5EF4-FFF2-40B4-BE49-F238E27FC236}">
                <a16:creationId xmlns:a16="http://schemas.microsoft.com/office/drawing/2014/main" xmlns="" id="{55D3B157-B62C-4D69-93B8-49A8FE19F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5599264"/>
            <a:ext cx="474307" cy="388932"/>
          </a:xfrm>
          <a:prstGeom prst="rect">
            <a:avLst/>
          </a:prstGeom>
        </p:spPr>
      </p:pic>
      <p:sp>
        <p:nvSpPr>
          <p:cNvPr id="37" name="文本框 36">
            <a:extLst>
              <a:ext uri="{FF2B5EF4-FFF2-40B4-BE49-F238E27FC236}">
                <a16:creationId xmlns:a16="http://schemas.microsoft.com/office/drawing/2014/main" xmlns="" id="{417CD910-1963-4748-8CCD-7518468A0496}"/>
              </a:ext>
            </a:extLst>
          </p:cNvPr>
          <p:cNvSpPr txBox="1"/>
          <p:nvPr/>
        </p:nvSpPr>
        <p:spPr bwMode="gray">
          <a:xfrm>
            <a:off x="7809931" y="5011491"/>
            <a:ext cx="108960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p>
        </p:txBody>
      </p:sp>
      <p:cxnSp>
        <p:nvCxnSpPr>
          <p:cNvPr id="42" name="直接连接符 41">
            <a:extLst>
              <a:ext uri="{FF2B5EF4-FFF2-40B4-BE49-F238E27FC236}">
                <a16:creationId xmlns:a16="http://schemas.microsoft.com/office/drawing/2014/main" xmlns="" id="{C2743268-588C-43FB-A39F-A442745A726F}"/>
              </a:ext>
            </a:extLst>
          </p:cNvPr>
          <p:cNvCxnSpPr>
            <a:cxnSpLocks/>
          </p:cNvCxnSpPr>
          <p:nvPr/>
        </p:nvCxnSpPr>
        <p:spPr bwMode="gray">
          <a:xfrm>
            <a:off x="7198304" y="4800713"/>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F85275DD-DD0B-4F2D-A2E0-B18BBE9F8CD8}"/>
              </a:ext>
            </a:extLst>
          </p:cNvPr>
          <p:cNvCxnSpPr>
            <a:cxnSpLocks/>
            <a:stCxn id="34" idx="1"/>
            <a:endCxn id="17" idx="3"/>
          </p:cNvCxnSpPr>
          <p:nvPr/>
        </p:nvCxnSpPr>
        <p:spPr bwMode="gray">
          <a:xfrm flipH="1" flipV="1">
            <a:off x="4836762" y="5788198"/>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圆角 48">
            <a:extLst>
              <a:ext uri="{FF2B5EF4-FFF2-40B4-BE49-F238E27FC236}">
                <a16:creationId xmlns:a16="http://schemas.microsoft.com/office/drawing/2014/main" xmlns="" id="{474A6806-2F75-458E-937A-ED0784D54FD7}"/>
              </a:ext>
            </a:extLst>
          </p:cNvPr>
          <p:cNvSpPr/>
          <p:nvPr/>
        </p:nvSpPr>
        <p:spPr bwMode="gray">
          <a:xfrm>
            <a:off x="1759750" y="4085756"/>
            <a:ext cx="3418509"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a16="http://schemas.microsoft.com/office/drawing/2014/main" xmlns="" id="{3E8584D1-9237-400E-8F93-5722C81BB32F}"/>
              </a:ext>
            </a:extLst>
          </p:cNvPr>
          <p:cNvSpPr/>
          <p:nvPr/>
        </p:nvSpPr>
        <p:spPr bwMode="gray">
          <a:xfrm>
            <a:off x="6645656" y="4085756"/>
            <a:ext cx="3399492"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xmlns="" id="{7F7762C8-7739-4E77-9CF5-A90B2FDBAAB0}"/>
              </a:ext>
            </a:extLst>
          </p:cNvPr>
          <p:cNvSpPr txBox="1"/>
          <p:nvPr/>
        </p:nvSpPr>
        <p:spPr bwMode="gray">
          <a:xfrm>
            <a:off x="6243342" y="2956452"/>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4" name="Can 41">
            <a:extLst>
              <a:ext uri="{FF2B5EF4-FFF2-40B4-BE49-F238E27FC236}">
                <a16:creationId xmlns:a16="http://schemas.microsoft.com/office/drawing/2014/main" xmlns="" id="{39589338-4E13-478C-AE8B-1990E5189A6C}"/>
              </a:ext>
            </a:extLst>
          </p:cNvPr>
          <p:cNvSpPr/>
          <p:nvPr/>
        </p:nvSpPr>
        <p:spPr bwMode="gray">
          <a:xfrm rot="2935642">
            <a:off x="2641368" y="4080165"/>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Can 41">
            <a:extLst>
              <a:ext uri="{FF2B5EF4-FFF2-40B4-BE49-F238E27FC236}">
                <a16:creationId xmlns:a16="http://schemas.microsoft.com/office/drawing/2014/main" xmlns="" id="{83DE210F-D627-44A0-AE31-36C32E5D5E33}"/>
              </a:ext>
            </a:extLst>
          </p:cNvPr>
          <p:cNvSpPr/>
          <p:nvPr/>
        </p:nvSpPr>
        <p:spPr bwMode="gray">
          <a:xfrm rot="5400000">
            <a:off x="3798909" y="3463436"/>
            <a:ext cx="155376" cy="165058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Can 41">
            <a:extLst>
              <a:ext uri="{FF2B5EF4-FFF2-40B4-BE49-F238E27FC236}">
                <a16:creationId xmlns:a16="http://schemas.microsoft.com/office/drawing/2014/main" xmlns="" id="{85FEFE97-A864-471E-A7CF-A638BA4B96C7}"/>
              </a:ext>
            </a:extLst>
          </p:cNvPr>
          <p:cNvSpPr/>
          <p:nvPr/>
        </p:nvSpPr>
        <p:spPr bwMode="gray">
          <a:xfrm rot="18547191">
            <a:off x="9032610" y="4080164"/>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41">
            <a:extLst>
              <a:ext uri="{FF2B5EF4-FFF2-40B4-BE49-F238E27FC236}">
                <a16:creationId xmlns:a16="http://schemas.microsoft.com/office/drawing/2014/main" xmlns="" id="{3DD0746E-950F-4B40-A447-3F0B4C57829F}"/>
              </a:ext>
            </a:extLst>
          </p:cNvPr>
          <p:cNvSpPr/>
          <p:nvPr/>
        </p:nvSpPr>
        <p:spPr bwMode="gray">
          <a:xfrm rot="16200000">
            <a:off x="7841494" y="3463442"/>
            <a:ext cx="155375" cy="165057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a:extLst>
              <a:ext uri="{FF2B5EF4-FFF2-40B4-BE49-F238E27FC236}">
                <a16:creationId xmlns:a16="http://schemas.microsoft.com/office/drawing/2014/main" xmlns="" id="{F2C24F48-1DA5-44A9-8CA4-5DFD1C0AF7BB}"/>
              </a:ext>
            </a:extLst>
          </p:cNvPr>
          <p:cNvSpPr txBox="1"/>
          <p:nvPr/>
        </p:nvSpPr>
        <p:spPr bwMode="gray">
          <a:xfrm>
            <a:off x="4576688"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8" name="文本框 57">
            <a:extLst>
              <a:ext uri="{FF2B5EF4-FFF2-40B4-BE49-F238E27FC236}">
                <a16:creationId xmlns:a16="http://schemas.microsoft.com/office/drawing/2014/main" xmlns="" id="{7AE28115-F8A9-462B-8EB5-C478AB986F47}"/>
              </a:ext>
            </a:extLst>
          </p:cNvPr>
          <p:cNvSpPr txBox="1"/>
          <p:nvPr/>
        </p:nvSpPr>
        <p:spPr bwMode="gray">
          <a:xfrm>
            <a:off x="6645655"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9" name="文本框 58">
            <a:extLst>
              <a:ext uri="{FF2B5EF4-FFF2-40B4-BE49-F238E27FC236}">
                <a16:creationId xmlns:a16="http://schemas.microsoft.com/office/drawing/2014/main" xmlns="" id="{D0315BDD-28B2-48C1-96F1-0725BCFEE26C}"/>
              </a:ext>
            </a:extLst>
          </p:cNvPr>
          <p:cNvSpPr txBox="1"/>
          <p:nvPr/>
        </p:nvSpPr>
        <p:spPr bwMode="gray">
          <a:xfrm>
            <a:off x="1932600"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a16="http://schemas.microsoft.com/office/drawing/2014/main" xmlns="" id="{38420619-6674-4B84-8287-23B95507C626}"/>
              </a:ext>
            </a:extLst>
          </p:cNvPr>
          <p:cNvSpPr txBox="1"/>
          <p:nvPr/>
        </p:nvSpPr>
        <p:spPr bwMode="gray">
          <a:xfrm>
            <a:off x="9418855"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61" name="矩形 32">
            <a:extLst>
              <a:ext uri="{FF2B5EF4-FFF2-40B4-BE49-F238E27FC236}">
                <a16:creationId xmlns:a16="http://schemas.microsoft.com/office/drawing/2014/main" xmlns="" id="{6A50B691-087B-4644-B115-CAE4ECACBEA0}"/>
              </a:ext>
            </a:extLst>
          </p:cNvPr>
          <p:cNvSpPr>
            <a:spLocks/>
          </p:cNvSpPr>
          <p:nvPr/>
        </p:nvSpPr>
        <p:spPr bwMode="gray">
          <a:xfrm>
            <a:off x="2544045"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1000</a:t>
            </a:r>
          </a:p>
        </p:txBody>
      </p:sp>
      <p:cxnSp>
        <p:nvCxnSpPr>
          <p:cNvPr id="63" name="直接箭头连接符 62">
            <a:extLst>
              <a:ext uri="{FF2B5EF4-FFF2-40B4-BE49-F238E27FC236}">
                <a16:creationId xmlns:a16="http://schemas.microsoft.com/office/drawing/2014/main" xmlns="" id="{FAACDB57-99AC-4294-8ACA-A0E148D84DEE}"/>
              </a:ext>
            </a:extLst>
          </p:cNvPr>
          <p:cNvCxnSpPr>
            <a:stCxn id="61" idx="2"/>
          </p:cNvCxnSpPr>
          <p:nvPr/>
        </p:nvCxnSpPr>
        <p:spPr bwMode="gray">
          <a:xfrm>
            <a:off x="3144388"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64" name="矩形 32">
            <a:extLst>
              <a:ext uri="{FF2B5EF4-FFF2-40B4-BE49-F238E27FC236}">
                <a16:creationId xmlns:a16="http://schemas.microsoft.com/office/drawing/2014/main" xmlns="" id="{5EBEEF85-2589-43C8-B9D2-C77B26D3C1A3}"/>
              </a:ext>
            </a:extLst>
          </p:cNvPr>
          <p:cNvSpPr>
            <a:spLocks/>
          </p:cNvSpPr>
          <p:nvPr/>
        </p:nvSpPr>
        <p:spPr bwMode="gray">
          <a:xfrm>
            <a:off x="7685164"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2000</a:t>
            </a:r>
          </a:p>
        </p:txBody>
      </p:sp>
      <p:cxnSp>
        <p:nvCxnSpPr>
          <p:cNvPr id="65" name="直接箭头连接符 64">
            <a:extLst>
              <a:ext uri="{FF2B5EF4-FFF2-40B4-BE49-F238E27FC236}">
                <a16:creationId xmlns:a16="http://schemas.microsoft.com/office/drawing/2014/main" xmlns="" id="{43920436-2076-41A4-9A90-3203FF5B8BB2}"/>
              </a:ext>
            </a:extLst>
          </p:cNvPr>
          <p:cNvCxnSpPr>
            <a:stCxn id="64" idx="2"/>
          </p:cNvCxnSpPr>
          <p:nvPr/>
        </p:nvCxnSpPr>
        <p:spPr bwMode="gray">
          <a:xfrm>
            <a:off x="8285507"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a16="http://schemas.microsoft.com/office/drawing/2014/main" xmlns="" id="{6E8860AC-4D13-4BBB-9918-1BAF40814615}"/>
              </a:ext>
            </a:extLst>
          </p:cNvPr>
          <p:cNvCxnSpPr>
            <a:cxnSpLocks/>
          </p:cNvCxnSpPr>
          <p:nvPr/>
        </p:nvCxnSpPr>
        <p:spPr bwMode="gray">
          <a:xfrm flipH="1">
            <a:off x="4555699" y="3349775"/>
            <a:ext cx="1142024" cy="786585"/>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a:extLst>
              <a:ext uri="{FF2B5EF4-FFF2-40B4-BE49-F238E27FC236}">
                <a16:creationId xmlns:a16="http://schemas.microsoft.com/office/drawing/2014/main" xmlns="" id="{C776EA28-79B6-47B4-807E-5A606EC63667}"/>
              </a:ext>
            </a:extLst>
          </p:cNvPr>
          <p:cNvCxnSpPr>
            <a:cxnSpLocks/>
          </p:cNvCxnSpPr>
          <p:nvPr/>
        </p:nvCxnSpPr>
        <p:spPr bwMode="gray">
          <a:xfrm>
            <a:off x="5947025" y="3365500"/>
            <a:ext cx="1277040" cy="760690"/>
          </a:xfrm>
          <a:prstGeom prst="straightConnector1">
            <a:avLst/>
          </a:prstGeom>
          <a:ln w="38100">
            <a:solidFill>
              <a:schemeClr val="accent2">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0" name="Text Box 19">
            <a:extLst>
              <a:ext uri="{FF2B5EF4-FFF2-40B4-BE49-F238E27FC236}">
                <a16:creationId xmlns:a16="http://schemas.microsoft.com/office/drawing/2014/main" xmlns="" id="{E57A7ACF-13E3-492C-A54B-AA00AF9F8FDD}"/>
              </a:ext>
            </a:extLst>
          </p:cNvPr>
          <p:cNvSpPr txBox="1">
            <a:spLocks noChangeArrowheads="1"/>
          </p:cNvSpPr>
          <p:nvPr/>
        </p:nvSpPr>
        <p:spPr bwMode="gray">
          <a:xfrm>
            <a:off x="5276748" y="3906516"/>
            <a:ext cx="1218345" cy="307777"/>
          </a:xfrm>
          <a:prstGeom prst="rect">
            <a:avLst/>
          </a:prstGeom>
          <a:solidFill>
            <a:srgbClr val="EC7061"/>
          </a:solidFill>
          <a:ln w="19050">
            <a:solidFill>
              <a:srgbClr val="EC7061"/>
            </a:solidFill>
            <a:miter lim="800000"/>
            <a:headEnd/>
            <a:tailEnd/>
          </a:ln>
          <a:effec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EPE</a:t>
            </a:r>
          </a:p>
        </p:txBody>
      </p:sp>
      <p:sp>
        <p:nvSpPr>
          <p:cNvPr id="71" name="任意多边形: 形状 70">
            <a:extLst>
              <a:ext uri="{FF2B5EF4-FFF2-40B4-BE49-F238E27FC236}">
                <a16:creationId xmlns:a16="http://schemas.microsoft.com/office/drawing/2014/main" xmlns="" id="{AD1C0F39-6B56-4B41-BFDE-F89576CD52D9}"/>
              </a:ext>
            </a:extLst>
          </p:cNvPr>
          <p:cNvSpPr/>
          <p:nvPr/>
        </p:nvSpPr>
        <p:spPr bwMode="gray">
          <a:xfrm>
            <a:off x="4876800"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形状 72">
            <a:extLst>
              <a:ext uri="{FF2B5EF4-FFF2-40B4-BE49-F238E27FC236}">
                <a16:creationId xmlns:a16="http://schemas.microsoft.com/office/drawing/2014/main" xmlns="" id="{A97D2EA7-5399-4139-9E18-E815A86976CF}"/>
              </a:ext>
            </a:extLst>
          </p:cNvPr>
          <p:cNvSpPr/>
          <p:nvPr/>
        </p:nvSpPr>
        <p:spPr bwMode="gray">
          <a:xfrm flipH="1">
            <a:off x="6529629" y="4121150"/>
            <a:ext cx="355600" cy="361950"/>
          </a:xfrm>
          <a:custGeom>
            <a:avLst/>
            <a:gdLst>
              <a:gd name="connsiteX0" fmla="*/ 317500 w 317500"/>
              <a:gd name="connsiteY0" fmla="*/ 0 h 330200"/>
              <a:gd name="connsiteX1" fmla="*/ 63500 w 317500"/>
              <a:gd name="connsiteY1" fmla="*/ 15240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17500 w 317500"/>
              <a:gd name="connsiteY0" fmla="*/ 0 h 330200"/>
              <a:gd name="connsiteX1" fmla="*/ 158750 w 317500"/>
              <a:gd name="connsiteY1" fmla="*/ 69850 h 330200"/>
              <a:gd name="connsiteX2" fmla="*/ 0 w 317500"/>
              <a:gd name="connsiteY2" fmla="*/ 330200 h 33020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 name="connsiteX0" fmla="*/ 355600 w 355600"/>
              <a:gd name="connsiteY0" fmla="*/ 0 h 361950"/>
              <a:gd name="connsiteX1" fmla="*/ 158750 w 355600"/>
              <a:gd name="connsiteY1" fmla="*/ 101600 h 361950"/>
              <a:gd name="connsiteX2" fmla="*/ 0 w 355600"/>
              <a:gd name="connsiteY2" fmla="*/ 361950 h 361950"/>
            </a:gdLst>
            <a:ahLst/>
            <a:cxnLst>
              <a:cxn ang="0">
                <a:pos x="connsiteX0" y="connsiteY0"/>
              </a:cxn>
              <a:cxn ang="0">
                <a:pos x="connsiteX1" y="connsiteY1"/>
              </a:cxn>
              <a:cxn ang="0">
                <a:pos x="connsiteX2" y="connsiteY2"/>
              </a:cxn>
            </a:cxnLst>
            <a:rect l="l" t="t" r="r" b="b"/>
            <a:pathLst>
              <a:path w="355600" h="361950">
                <a:moveTo>
                  <a:pt x="355600" y="0"/>
                </a:moveTo>
                <a:cubicBezTo>
                  <a:pt x="223308" y="42333"/>
                  <a:pt x="205317" y="46567"/>
                  <a:pt x="158750" y="101600"/>
                </a:cubicBezTo>
                <a:cubicBezTo>
                  <a:pt x="105833" y="156633"/>
                  <a:pt x="5291" y="300566"/>
                  <a:pt x="0" y="36195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38100">
                <a:solidFill>
                  <a:schemeClr val="tx1"/>
                </a:solidFill>
              </a:l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32">
            <a:extLst>
              <a:ext uri="{FF2B5EF4-FFF2-40B4-BE49-F238E27FC236}">
                <a16:creationId xmlns:a16="http://schemas.microsoft.com/office/drawing/2014/main" xmlns="" id="{632DECE5-9D05-4A3F-BF0C-15E85F3EDECA}"/>
              </a:ext>
            </a:extLst>
          </p:cNvPr>
          <p:cNvSpPr>
            <a:spLocks/>
          </p:cNvSpPr>
          <p:nvPr/>
        </p:nvSpPr>
        <p:spPr bwMode="gray">
          <a:xfrm>
            <a:off x="4951497"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304</a:t>
            </a:r>
          </a:p>
        </p:txBody>
      </p:sp>
      <p:sp>
        <p:nvSpPr>
          <p:cNvPr id="75" name="矩形 32">
            <a:extLst>
              <a:ext uri="{FF2B5EF4-FFF2-40B4-BE49-F238E27FC236}">
                <a16:creationId xmlns:a16="http://schemas.microsoft.com/office/drawing/2014/main" xmlns="" id="{D61D8822-EEAE-4702-B8FB-7679D2F98CFE}"/>
              </a:ext>
            </a:extLst>
          </p:cNvPr>
          <p:cNvSpPr>
            <a:spLocks/>
          </p:cNvSpPr>
          <p:nvPr/>
        </p:nvSpPr>
        <p:spPr bwMode="gray">
          <a:xfrm>
            <a:off x="5955273"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403</a:t>
            </a:r>
          </a:p>
        </p:txBody>
      </p:sp>
    </p:spTree>
    <p:extLst>
      <p:ext uri="{BB962C8B-B14F-4D97-AF65-F5344CB8AC3E}">
        <p14:creationId xmlns:p14="http://schemas.microsoft.com/office/powerpoint/2010/main" val="3865753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arn(inVertical)">
                                      <p:cBhvr>
                                        <p:cTn id="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478738-95C4-4586-8D77-65AD8D84F96D}"/>
              </a:ext>
            </a:extLst>
          </p:cNvPr>
          <p:cNvSpPr>
            <a:spLocks noGrp="1"/>
          </p:cNvSpPr>
          <p:nvPr>
            <p:ph type="title"/>
          </p:nvPr>
        </p:nvSpPr>
        <p:spPr bwMode="gray"/>
        <p:txBody>
          <a:bodyPr/>
          <a:lstStyle/>
          <a:p>
            <a:r>
              <a:rPr lang="en-US" smtClean="0"/>
              <a:t>Inter-AS E2E SR-MPLS TE (3)</a:t>
            </a:r>
            <a:endParaRPr lang="en-US" dirty="0"/>
          </a:p>
        </p:txBody>
      </p:sp>
      <p:sp>
        <p:nvSpPr>
          <p:cNvPr id="4" name="文本占位符 3">
            <a:extLst>
              <a:ext uri="{FF2B5EF4-FFF2-40B4-BE49-F238E27FC236}">
                <a16:creationId xmlns:a16="http://schemas.microsoft.com/office/drawing/2014/main" xmlns="" id="{36C6A696-3936-43AD-B09F-8B42E66D12E4}"/>
              </a:ext>
            </a:extLst>
          </p:cNvPr>
          <p:cNvSpPr>
            <a:spLocks noGrp="1"/>
          </p:cNvSpPr>
          <p:nvPr>
            <p:ph type="body" sz="quarter" idx="10"/>
          </p:nvPr>
        </p:nvSpPr>
        <p:spPr bwMode="gray"/>
        <p:txBody>
          <a:bodyPr/>
          <a:lstStyle/>
          <a:p>
            <a:r>
              <a:rPr lang="en-US" sz="1800" smtClean="0">
                <a:sym typeface="Huawei Sans" panose="020C0503030203020204" pitchFamily="34" charset="0"/>
              </a:rPr>
              <a:t>The controller performs global computation, integrates path labels into a label stack, and then delivers it to forwarders.</a:t>
            </a:r>
          </a:p>
          <a:p>
            <a:r>
              <a:rPr lang="en-US" sz="1800" smtClean="0">
                <a:sym typeface="Huawei Sans" panose="020C0503030203020204" pitchFamily="34" charset="0"/>
              </a:rPr>
              <a:t>In this example, the label stack for the path from PE1 to PE2 is &lt;1000, 304, 2000&gt;.</a:t>
            </a:r>
          </a:p>
          <a:p>
            <a:r>
              <a:rPr lang="en-US" sz="1800" smtClean="0">
                <a:sym typeface="Huawei Sans" panose="020C0503030203020204" pitchFamily="34" charset="0"/>
              </a:rPr>
              <a:t>In the label stack, 1000 and 2000 are BSIDs, which will be replaced with corresponding SR label stacks during intra-AS forwarding.</a:t>
            </a:r>
            <a:endParaRPr lang="en-US" sz="1800" dirty="0">
              <a:sym typeface="Huawei Sans" panose="020C0503030203020204" pitchFamily="34" charset="0"/>
            </a:endParaRPr>
          </a:p>
        </p:txBody>
      </p:sp>
      <p:cxnSp>
        <p:nvCxnSpPr>
          <p:cNvPr id="5" name="直接连接符 4">
            <a:extLst>
              <a:ext uri="{FF2B5EF4-FFF2-40B4-BE49-F238E27FC236}">
                <a16:creationId xmlns:a16="http://schemas.microsoft.com/office/drawing/2014/main" xmlns="" id="{234201B9-05AB-453F-90C3-70D97370E38E}"/>
              </a:ext>
            </a:extLst>
          </p:cNvPr>
          <p:cNvCxnSpPr>
            <a:cxnSpLocks/>
            <a:stCxn id="33" idx="1"/>
            <a:endCxn id="16" idx="3"/>
          </p:cNvCxnSpPr>
          <p:nvPr/>
        </p:nvCxnSpPr>
        <p:spPr bwMode="gray">
          <a:xfrm flipH="1" flipV="1">
            <a:off x="4836762" y="4600715"/>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1E4BF6EC-88E4-4415-814E-5F6FF520FD8E}"/>
              </a:ext>
            </a:extLst>
          </p:cNvPr>
          <p:cNvCxnSpPr>
            <a:cxnSpLocks/>
            <a:stCxn id="16" idx="2"/>
            <a:endCxn id="17" idx="0"/>
          </p:cNvCxnSpPr>
          <p:nvPr/>
        </p:nvCxnSpPr>
        <p:spPr bwMode="gray">
          <a:xfrm>
            <a:off x="4599609" y="4795181"/>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930C7F75-902B-47E2-892F-081EF0182571}"/>
              </a:ext>
            </a:extLst>
          </p:cNvPr>
          <p:cNvCxnSpPr>
            <a:cxnSpLocks/>
            <a:stCxn id="13" idx="3"/>
            <a:endCxn id="15" idx="1"/>
          </p:cNvCxnSpPr>
          <p:nvPr/>
        </p:nvCxnSpPr>
        <p:spPr bwMode="gray">
          <a:xfrm>
            <a:off x="2410446" y="5151571"/>
            <a:ext cx="615396"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42D26D4-9C9E-48D4-B8EF-33CD534A2A5D}"/>
              </a:ext>
            </a:extLst>
          </p:cNvPr>
          <p:cNvCxnSpPr>
            <a:cxnSpLocks/>
            <a:stCxn id="13" idx="3"/>
            <a:endCxn id="14" idx="1"/>
          </p:cNvCxnSpPr>
          <p:nvPr/>
        </p:nvCxnSpPr>
        <p:spPr bwMode="gray">
          <a:xfrm flipV="1">
            <a:off x="2410446" y="4600715"/>
            <a:ext cx="615396"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F7C2DC5-B428-46E2-8009-5480BCDA47F9}"/>
              </a:ext>
            </a:extLst>
          </p:cNvPr>
          <p:cNvCxnSpPr>
            <a:cxnSpLocks/>
            <a:stCxn id="16" idx="1"/>
            <a:endCxn id="14" idx="3"/>
          </p:cNvCxnSpPr>
          <p:nvPr/>
        </p:nvCxnSpPr>
        <p:spPr bwMode="gray">
          <a:xfrm flipH="1">
            <a:off x="3500149" y="4600715"/>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B9DCB50D-1433-490B-8A63-77CB84410A04}"/>
              </a:ext>
            </a:extLst>
          </p:cNvPr>
          <p:cNvCxnSpPr>
            <a:cxnSpLocks/>
            <a:stCxn id="17" idx="1"/>
            <a:endCxn id="15" idx="3"/>
          </p:cNvCxnSpPr>
          <p:nvPr/>
        </p:nvCxnSpPr>
        <p:spPr bwMode="gray">
          <a:xfrm flipH="1">
            <a:off x="3500149" y="5788198"/>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xmlns="" id="{CCC565AA-990D-4D3E-A8C9-86887661B06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6139" y="4957105"/>
            <a:ext cx="474307" cy="388932"/>
          </a:xfrm>
          <a:prstGeom prst="rect">
            <a:avLst/>
          </a:prstGeom>
        </p:spPr>
      </p:pic>
      <p:pic>
        <p:nvPicPr>
          <p:cNvPr id="14" name="图片 13">
            <a:extLst>
              <a:ext uri="{FF2B5EF4-FFF2-40B4-BE49-F238E27FC236}">
                <a16:creationId xmlns:a16="http://schemas.microsoft.com/office/drawing/2014/main" xmlns="" id="{A4AE2642-B6DF-4150-90C5-4A70D9AC648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4406249"/>
            <a:ext cx="474307" cy="388932"/>
          </a:xfrm>
          <a:prstGeom prst="rect">
            <a:avLst/>
          </a:prstGeom>
        </p:spPr>
      </p:pic>
      <p:pic>
        <p:nvPicPr>
          <p:cNvPr id="15" name="图片 14">
            <a:extLst>
              <a:ext uri="{FF2B5EF4-FFF2-40B4-BE49-F238E27FC236}">
                <a16:creationId xmlns:a16="http://schemas.microsoft.com/office/drawing/2014/main" xmlns="" id="{99B88B4E-C4FC-4A11-B2B3-2BB47A03E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5842" y="5593732"/>
            <a:ext cx="474307" cy="388932"/>
          </a:xfrm>
          <a:prstGeom prst="rect">
            <a:avLst/>
          </a:prstGeom>
        </p:spPr>
      </p:pic>
      <p:pic>
        <p:nvPicPr>
          <p:cNvPr id="16" name="图片 15">
            <a:extLst>
              <a:ext uri="{FF2B5EF4-FFF2-40B4-BE49-F238E27FC236}">
                <a16:creationId xmlns:a16="http://schemas.microsoft.com/office/drawing/2014/main" xmlns="" id="{8541C101-E849-4859-90AB-36756A0953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4406249"/>
            <a:ext cx="474307" cy="388932"/>
          </a:xfrm>
          <a:prstGeom prst="rect">
            <a:avLst/>
          </a:prstGeom>
        </p:spPr>
      </p:pic>
      <p:pic>
        <p:nvPicPr>
          <p:cNvPr id="17" name="图片 16">
            <a:extLst>
              <a:ext uri="{FF2B5EF4-FFF2-40B4-BE49-F238E27FC236}">
                <a16:creationId xmlns:a16="http://schemas.microsoft.com/office/drawing/2014/main" xmlns="" id="{192D68A8-27E6-41B7-A461-5127DE16E3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62455" y="5593732"/>
            <a:ext cx="474307" cy="388932"/>
          </a:xfrm>
          <a:prstGeom prst="rect">
            <a:avLst/>
          </a:prstGeom>
        </p:spPr>
      </p:pic>
      <p:pic>
        <p:nvPicPr>
          <p:cNvPr id="19" name="图片 18" descr="通用网管-蓝.png">
            <a:extLst>
              <a:ext uri="{FF2B5EF4-FFF2-40B4-BE49-F238E27FC236}">
                <a16:creationId xmlns:a16="http://schemas.microsoft.com/office/drawing/2014/main" xmlns="" id="{28173570-3F81-4D44-B11B-19B71EFE0F64}"/>
              </a:ext>
            </a:extLst>
          </p:cNvPr>
          <p:cNvPicPr>
            <a:picLocks noChangeAspect="1"/>
          </p:cNvPicPr>
          <p:nvPr/>
        </p:nvPicPr>
        <p:blipFill>
          <a:blip r:embed="rId4" cstate="print"/>
          <a:stretch>
            <a:fillRect/>
          </a:stretch>
        </p:blipFill>
        <p:spPr bwMode="gray">
          <a:xfrm>
            <a:off x="5606761" y="3262791"/>
            <a:ext cx="474307" cy="388070"/>
          </a:xfrm>
          <a:prstGeom prst="rect">
            <a:avLst/>
          </a:prstGeom>
        </p:spPr>
      </p:pic>
      <p:sp>
        <p:nvSpPr>
          <p:cNvPr id="25" name="文本框 24">
            <a:extLst>
              <a:ext uri="{FF2B5EF4-FFF2-40B4-BE49-F238E27FC236}">
                <a16:creationId xmlns:a16="http://schemas.microsoft.com/office/drawing/2014/main" xmlns="" id="{F336348F-71C1-4EFC-8920-86ABACC5AEAF}"/>
              </a:ext>
            </a:extLst>
          </p:cNvPr>
          <p:cNvSpPr txBox="1"/>
          <p:nvPr/>
        </p:nvSpPr>
        <p:spPr bwMode="gray">
          <a:xfrm>
            <a:off x="3220056" y="5005959"/>
            <a:ext cx="1158524"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100</a:t>
            </a:r>
          </a:p>
        </p:txBody>
      </p:sp>
      <p:cxnSp>
        <p:nvCxnSpPr>
          <p:cNvPr id="28" name="直接连接符 27">
            <a:extLst>
              <a:ext uri="{FF2B5EF4-FFF2-40B4-BE49-F238E27FC236}">
                <a16:creationId xmlns:a16="http://schemas.microsoft.com/office/drawing/2014/main" xmlns="" id="{7411AEDE-4158-42CC-B5C8-C3EC99C6F822}"/>
              </a:ext>
            </a:extLst>
          </p:cNvPr>
          <p:cNvCxnSpPr>
            <a:cxnSpLocks/>
            <a:stCxn id="32" idx="1"/>
            <a:endCxn id="36" idx="3"/>
          </p:cNvCxnSpPr>
          <p:nvPr/>
        </p:nvCxnSpPr>
        <p:spPr bwMode="gray">
          <a:xfrm flipH="1">
            <a:off x="8762614" y="5157103"/>
            <a:ext cx="667964" cy="6366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64CDA1D0-31E8-4301-A459-D15361A2833B}"/>
              </a:ext>
            </a:extLst>
          </p:cNvPr>
          <p:cNvCxnSpPr>
            <a:cxnSpLocks/>
            <a:stCxn id="32" idx="1"/>
            <a:endCxn id="35" idx="3"/>
          </p:cNvCxnSpPr>
          <p:nvPr/>
        </p:nvCxnSpPr>
        <p:spPr bwMode="gray">
          <a:xfrm flipH="1" flipV="1">
            <a:off x="8762614" y="4606247"/>
            <a:ext cx="667964" cy="5508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EFD5E08F-15E4-4B51-8C35-2EDE405C3CC1}"/>
              </a:ext>
            </a:extLst>
          </p:cNvPr>
          <p:cNvCxnSpPr>
            <a:cxnSpLocks/>
            <a:stCxn id="35" idx="1"/>
            <a:endCxn id="33" idx="3"/>
          </p:cNvCxnSpPr>
          <p:nvPr/>
        </p:nvCxnSpPr>
        <p:spPr bwMode="gray">
          <a:xfrm flipH="1">
            <a:off x="7426001" y="4606247"/>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73C482E-1AFE-4B62-9478-9610E119E03A}"/>
              </a:ext>
            </a:extLst>
          </p:cNvPr>
          <p:cNvCxnSpPr>
            <a:cxnSpLocks/>
            <a:stCxn id="36" idx="1"/>
            <a:endCxn id="34" idx="3"/>
          </p:cNvCxnSpPr>
          <p:nvPr/>
        </p:nvCxnSpPr>
        <p:spPr bwMode="gray">
          <a:xfrm flipH="1">
            <a:off x="7426001" y="5793730"/>
            <a:ext cx="8623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a16="http://schemas.microsoft.com/office/drawing/2014/main" xmlns="" id="{E728DB14-114C-433F-9E76-D713C92F007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30578" y="4962637"/>
            <a:ext cx="474307" cy="388932"/>
          </a:xfrm>
          <a:prstGeom prst="rect">
            <a:avLst/>
          </a:prstGeom>
        </p:spPr>
      </p:pic>
      <p:pic>
        <p:nvPicPr>
          <p:cNvPr id="33" name="图片 32">
            <a:extLst>
              <a:ext uri="{FF2B5EF4-FFF2-40B4-BE49-F238E27FC236}">
                <a16:creationId xmlns:a16="http://schemas.microsoft.com/office/drawing/2014/main" xmlns="" id="{ED9D95ED-4ED8-4EAB-8596-9A197203D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4411781"/>
            <a:ext cx="474307" cy="388932"/>
          </a:xfrm>
          <a:prstGeom prst="rect">
            <a:avLst/>
          </a:prstGeom>
        </p:spPr>
      </p:pic>
      <p:pic>
        <p:nvPicPr>
          <p:cNvPr id="34" name="图片 33">
            <a:extLst>
              <a:ext uri="{FF2B5EF4-FFF2-40B4-BE49-F238E27FC236}">
                <a16:creationId xmlns:a16="http://schemas.microsoft.com/office/drawing/2014/main" xmlns="" id="{45D76668-5718-496D-9A11-31C9D58E3EC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51694" y="5599264"/>
            <a:ext cx="474307" cy="388932"/>
          </a:xfrm>
          <a:prstGeom prst="rect">
            <a:avLst/>
          </a:prstGeom>
        </p:spPr>
      </p:pic>
      <p:pic>
        <p:nvPicPr>
          <p:cNvPr id="35" name="图片 34">
            <a:extLst>
              <a:ext uri="{FF2B5EF4-FFF2-40B4-BE49-F238E27FC236}">
                <a16:creationId xmlns:a16="http://schemas.microsoft.com/office/drawing/2014/main" xmlns="" id="{5C43B0BB-27C5-4DC6-9BF9-61BB8AAF24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4411781"/>
            <a:ext cx="474307" cy="388932"/>
          </a:xfrm>
          <a:prstGeom prst="rect">
            <a:avLst/>
          </a:prstGeom>
        </p:spPr>
      </p:pic>
      <p:pic>
        <p:nvPicPr>
          <p:cNvPr id="36" name="图片 35">
            <a:extLst>
              <a:ext uri="{FF2B5EF4-FFF2-40B4-BE49-F238E27FC236}">
                <a16:creationId xmlns:a16="http://schemas.microsoft.com/office/drawing/2014/main" xmlns="" id="{55D3B157-B62C-4D69-93B8-49A8FE19F4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88307" y="5599264"/>
            <a:ext cx="474307" cy="388932"/>
          </a:xfrm>
          <a:prstGeom prst="rect">
            <a:avLst/>
          </a:prstGeom>
        </p:spPr>
      </p:pic>
      <p:sp>
        <p:nvSpPr>
          <p:cNvPr id="37" name="文本框 36">
            <a:extLst>
              <a:ext uri="{FF2B5EF4-FFF2-40B4-BE49-F238E27FC236}">
                <a16:creationId xmlns:a16="http://schemas.microsoft.com/office/drawing/2014/main" xmlns="" id="{417CD910-1963-4748-8CCD-7518468A0496}"/>
              </a:ext>
            </a:extLst>
          </p:cNvPr>
          <p:cNvSpPr txBox="1"/>
          <p:nvPr/>
        </p:nvSpPr>
        <p:spPr bwMode="gray">
          <a:xfrm>
            <a:off x="7809931" y="5011491"/>
            <a:ext cx="1089603" cy="338554"/>
          </a:xfrm>
          <a:prstGeom prst="rect">
            <a:avLst/>
          </a:prstGeom>
          <a:noFill/>
        </p:spPr>
        <p:txBody>
          <a:bodyPr wrap="square" rtlCol="0">
            <a:noAutofit/>
          </a:bodyPr>
          <a:lstStyle/>
          <a:p>
            <a:pPr fontAlgn="ctr"/>
            <a:r>
              <a:rPr lang="en-US" sz="1600" dirty="0">
                <a:solidFill>
                  <a:schemeClr val="accent2">
                    <a:lumMod val="75000"/>
                  </a:schemeClr>
                </a:solidFill>
                <a:latin typeface="Huawei Sans" panose="020C0503030203020204" pitchFamily="34" charset="0"/>
                <a:ea typeface="方正兰亭黑简体" panose="02000000000000000000" pitchFamily="2" charset="-122"/>
                <a:sym typeface="Huawei Sans" panose="020C0503030203020204" pitchFamily="34" charset="0"/>
              </a:rPr>
              <a:t>AS 200</a:t>
            </a:r>
          </a:p>
        </p:txBody>
      </p:sp>
      <p:cxnSp>
        <p:nvCxnSpPr>
          <p:cNvPr id="42" name="直接连接符 41">
            <a:extLst>
              <a:ext uri="{FF2B5EF4-FFF2-40B4-BE49-F238E27FC236}">
                <a16:creationId xmlns:a16="http://schemas.microsoft.com/office/drawing/2014/main" xmlns="" id="{C2743268-588C-43FB-A39F-A442745A726F}"/>
              </a:ext>
            </a:extLst>
          </p:cNvPr>
          <p:cNvCxnSpPr>
            <a:cxnSpLocks/>
          </p:cNvCxnSpPr>
          <p:nvPr/>
        </p:nvCxnSpPr>
        <p:spPr bwMode="gray">
          <a:xfrm>
            <a:off x="7198304" y="4800713"/>
            <a:ext cx="0" cy="7985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F85275DD-DD0B-4F2D-A2E0-B18BBE9F8CD8}"/>
              </a:ext>
            </a:extLst>
          </p:cNvPr>
          <p:cNvCxnSpPr>
            <a:cxnSpLocks/>
            <a:stCxn id="34" idx="1"/>
            <a:endCxn id="17" idx="3"/>
          </p:cNvCxnSpPr>
          <p:nvPr/>
        </p:nvCxnSpPr>
        <p:spPr bwMode="gray">
          <a:xfrm flipH="1" flipV="1">
            <a:off x="4836762" y="5788198"/>
            <a:ext cx="2114932" cy="55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圆角 48">
            <a:extLst>
              <a:ext uri="{FF2B5EF4-FFF2-40B4-BE49-F238E27FC236}">
                <a16:creationId xmlns:a16="http://schemas.microsoft.com/office/drawing/2014/main" xmlns="" id="{474A6806-2F75-458E-937A-ED0784D54FD7}"/>
              </a:ext>
            </a:extLst>
          </p:cNvPr>
          <p:cNvSpPr/>
          <p:nvPr/>
        </p:nvSpPr>
        <p:spPr bwMode="gray">
          <a:xfrm>
            <a:off x="1759750" y="4085756"/>
            <a:ext cx="3418509"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a16="http://schemas.microsoft.com/office/drawing/2014/main" xmlns="" id="{3E8584D1-9237-400E-8F93-5722C81BB32F}"/>
              </a:ext>
            </a:extLst>
          </p:cNvPr>
          <p:cNvSpPr/>
          <p:nvPr/>
        </p:nvSpPr>
        <p:spPr bwMode="gray">
          <a:xfrm>
            <a:off x="6645656" y="4085756"/>
            <a:ext cx="3399492" cy="2044427"/>
          </a:xfrm>
          <a:prstGeom prst="roundRect">
            <a:avLst/>
          </a:pr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xmlns="" id="{7F7762C8-7739-4E77-9CF5-A90B2FDBAAB0}"/>
              </a:ext>
            </a:extLst>
          </p:cNvPr>
          <p:cNvSpPr txBox="1"/>
          <p:nvPr/>
        </p:nvSpPr>
        <p:spPr bwMode="gray">
          <a:xfrm>
            <a:off x="6243342" y="3308142"/>
            <a:ext cx="1186543"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4" name="Can 41">
            <a:extLst>
              <a:ext uri="{FF2B5EF4-FFF2-40B4-BE49-F238E27FC236}">
                <a16:creationId xmlns:a16="http://schemas.microsoft.com/office/drawing/2014/main" xmlns="" id="{39589338-4E13-478C-AE8B-1990E5189A6C}"/>
              </a:ext>
            </a:extLst>
          </p:cNvPr>
          <p:cNvSpPr/>
          <p:nvPr/>
        </p:nvSpPr>
        <p:spPr bwMode="gray">
          <a:xfrm rot="2935642">
            <a:off x="2641368" y="4080165"/>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Can 41">
            <a:extLst>
              <a:ext uri="{FF2B5EF4-FFF2-40B4-BE49-F238E27FC236}">
                <a16:creationId xmlns:a16="http://schemas.microsoft.com/office/drawing/2014/main" xmlns="" id="{83DE210F-D627-44A0-AE31-36C32E5D5E33}"/>
              </a:ext>
            </a:extLst>
          </p:cNvPr>
          <p:cNvSpPr/>
          <p:nvPr/>
        </p:nvSpPr>
        <p:spPr bwMode="gray">
          <a:xfrm rot="5400000">
            <a:off x="3798909" y="3463436"/>
            <a:ext cx="155376" cy="165058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Can 41">
            <a:extLst>
              <a:ext uri="{FF2B5EF4-FFF2-40B4-BE49-F238E27FC236}">
                <a16:creationId xmlns:a16="http://schemas.microsoft.com/office/drawing/2014/main" xmlns="" id="{85FEFE97-A864-471E-A7CF-A638BA4B96C7}"/>
              </a:ext>
            </a:extLst>
          </p:cNvPr>
          <p:cNvSpPr/>
          <p:nvPr/>
        </p:nvSpPr>
        <p:spPr bwMode="gray">
          <a:xfrm rot="18547191">
            <a:off x="9032610" y="4080164"/>
            <a:ext cx="132988" cy="1052162"/>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41">
            <a:extLst>
              <a:ext uri="{FF2B5EF4-FFF2-40B4-BE49-F238E27FC236}">
                <a16:creationId xmlns:a16="http://schemas.microsoft.com/office/drawing/2014/main" xmlns="" id="{3DD0746E-950F-4B40-A447-3F0B4C57829F}"/>
              </a:ext>
            </a:extLst>
          </p:cNvPr>
          <p:cNvSpPr/>
          <p:nvPr/>
        </p:nvSpPr>
        <p:spPr bwMode="gray">
          <a:xfrm rot="16200000">
            <a:off x="7841494" y="3463442"/>
            <a:ext cx="155375" cy="1650576"/>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a:extLst>
              <a:ext uri="{FF2B5EF4-FFF2-40B4-BE49-F238E27FC236}">
                <a16:creationId xmlns:a16="http://schemas.microsoft.com/office/drawing/2014/main" xmlns="" id="{F2C24F48-1DA5-44A9-8CA4-5DFD1C0AF7BB}"/>
              </a:ext>
            </a:extLst>
          </p:cNvPr>
          <p:cNvSpPr txBox="1"/>
          <p:nvPr/>
        </p:nvSpPr>
        <p:spPr bwMode="gray">
          <a:xfrm>
            <a:off x="4576688"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8" name="文本框 57">
            <a:extLst>
              <a:ext uri="{FF2B5EF4-FFF2-40B4-BE49-F238E27FC236}">
                <a16:creationId xmlns:a16="http://schemas.microsoft.com/office/drawing/2014/main" xmlns="" id="{7AE28115-F8A9-462B-8EB5-C478AB986F47}"/>
              </a:ext>
            </a:extLst>
          </p:cNvPr>
          <p:cNvSpPr txBox="1"/>
          <p:nvPr/>
        </p:nvSpPr>
        <p:spPr bwMode="gray">
          <a:xfrm>
            <a:off x="6645655" y="5017077"/>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ASBR</a:t>
            </a:r>
          </a:p>
        </p:txBody>
      </p:sp>
      <p:sp>
        <p:nvSpPr>
          <p:cNvPr id="59" name="文本框 58">
            <a:extLst>
              <a:ext uri="{FF2B5EF4-FFF2-40B4-BE49-F238E27FC236}">
                <a16:creationId xmlns:a16="http://schemas.microsoft.com/office/drawing/2014/main" xmlns="" id="{D0315BDD-28B2-48C1-96F1-0725BCFEE26C}"/>
              </a:ext>
            </a:extLst>
          </p:cNvPr>
          <p:cNvSpPr txBox="1"/>
          <p:nvPr/>
        </p:nvSpPr>
        <p:spPr bwMode="gray">
          <a:xfrm>
            <a:off x="1932600"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文本框 59">
            <a:extLst>
              <a:ext uri="{FF2B5EF4-FFF2-40B4-BE49-F238E27FC236}">
                <a16:creationId xmlns:a16="http://schemas.microsoft.com/office/drawing/2014/main" xmlns="" id="{38420619-6674-4B84-8287-23B95507C626}"/>
              </a:ext>
            </a:extLst>
          </p:cNvPr>
          <p:cNvSpPr txBox="1"/>
          <p:nvPr/>
        </p:nvSpPr>
        <p:spPr bwMode="gray">
          <a:xfrm>
            <a:off x="9418855" y="5394650"/>
            <a:ext cx="48603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51" name="矩形 32">
            <a:extLst>
              <a:ext uri="{FF2B5EF4-FFF2-40B4-BE49-F238E27FC236}">
                <a16:creationId xmlns:a16="http://schemas.microsoft.com/office/drawing/2014/main" xmlns="" id="{4266BF2E-39DF-4D71-8D8E-6D0F94CC4CAE}"/>
              </a:ext>
            </a:extLst>
          </p:cNvPr>
          <p:cNvSpPr>
            <a:spLocks/>
          </p:cNvSpPr>
          <p:nvPr/>
        </p:nvSpPr>
        <p:spPr bwMode="gray">
          <a:xfrm>
            <a:off x="4951497"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304</a:t>
            </a:r>
          </a:p>
        </p:txBody>
      </p:sp>
      <p:sp>
        <p:nvSpPr>
          <p:cNvPr id="62" name="矩形 32">
            <a:extLst>
              <a:ext uri="{FF2B5EF4-FFF2-40B4-BE49-F238E27FC236}">
                <a16:creationId xmlns:a16="http://schemas.microsoft.com/office/drawing/2014/main" xmlns="" id="{48A73080-2EB1-40FB-A270-BE63A7173D05}"/>
              </a:ext>
            </a:extLst>
          </p:cNvPr>
          <p:cNvSpPr>
            <a:spLocks/>
          </p:cNvSpPr>
          <p:nvPr/>
        </p:nvSpPr>
        <p:spPr bwMode="gray">
          <a:xfrm>
            <a:off x="5955273" y="4470486"/>
            <a:ext cx="835633" cy="3092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403</a:t>
            </a:r>
          </a:p>
        </p:txBody>
      </p:sp>
      <p:sp>
        <p:nvSpPr>
          <p:cNvPr id="48" name="矩形 32">
            <a:extLst>
              <a:ext uri="{FF2B5EF4-FFF2-40B4-BE49-F238E27FC236}">
                <a16:creationId xmlns:a16="http://schemas.microsoft.com/office/drawing/2014/main" xmlns="" id="{9B3C2640-72FA-4E46-811C-DD81957425AE}"/>
              </a:ext>
            </a:extLst>
          </p:cNvPr>
          <p:cNvSpPr>
            <a:spLocks/>
          </p:cNvSpPr>
          <p:nvPr/>
        </p:nvSpPr>
        <p:spPr bwMode="gray">
          <a:xfrm>
            <a:off x="2544045"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1000</a:t>
            </a:r>
          </a:p>
        </p:txBody>
      </p:sp>
      <p:cxnSp>
        <p:nvCxnSpPr>
          <p:cNvPr id="61" name="直接箭头连接符 60">
            <a:extLst>
              <a:ext uri="{FF2B5EF4-FFF2-40B4-BE49-F238E27FC236}">
                <a16:creationId xmlns:a16="http://schemas.microsoft.com/office/drawing/2014/main" xmlns="" id="{2CF19EA4-B5F4-4BCE-9B2F-BF7E74242088}"/>
              </a:ext>
            </a:extLst>
          </p:cNvPr>
          <p:cNvCxnSpPr>
            <a:stCxn id="48" idx="2"/>
          </p:cNvCxnSpPr>
          <p:nvPr/>
        </p:nvCxnSpPr>
        <p:spPr bwMode="gray">
          <a:xfrm>
            <a:off x="3144388"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32">
            <a:extLst>
              <a:ext uri="{FF2B5EF4-FFF2-40B4-BE49-F238E27FC236}">
                <a16:creationId xmlns:a16="http://schemas.microsoft.com/office/drawing/2014/main" xmlns="" id="{3C0C0A4B-12EE-4EF8-876E-B3EB28A792FD}"/>
              </a:ext>
            </a:extLst>
          </p:cNvPr>
          <p:cNvSpPr>
            <a:spLocks/>
          </p:cNvSpPr>
          <p:nvPr/>
        </p:nvSpPr>
        <p:spPr bwMode="gray">
          <a:xfrm>
            <a:off x="7685164" y="3311871"/>
            <a:ext cx="1200686" cy="278872"/>
          </a:xfrm>
          <a:prstGeom prst="rect">
            <a:avLst/>
          </a:prstGeom>
          <a:solidFill>
            <a:srgbClr val="30B5C5"/>
          </a:solidFill>
          <a:ln w="12700" cap="flat" cmpd="sng" algn="ctr">
            <a:solidFill>
              <a:schemeClr val="bg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BSID 2000</a:t>
            </a:r>
          </a:p>
        </p:txBody>
      </p:sp>
      <p:cxnSp>
        <p:nvCxnSpPr>
          <p:cNvPr id="64" name="直接箭头连接符 63">
            <a:extLst>
              <a:ext uri="{FF2B5EF4-FFF2-40B4-BE49-F238E27FC236}">
                <a16:creationId xmlns:a16="http://schemas.microsoft.com/office/drawing/2014/main" xmlns="" id="{1FF1B1D0-8A56-42ED-8568-8C7306BB6FC4}"/>
              </a:ext>
            </a:extLst>
          </p:cNvPr>
          <p:cNvCxnSpPr>
            <a:stCxn id="63" idx="2"/>
          </p:cNvCxnSpPr>
          <p:nvPr/>
        </p:nvCxnSpPr>
        <p:spPr bwMode="gray">
          <a:xfrm>
            <a:off x="8285507" y="3590743"/>
            <a:ext cx="3763" cy="666452"/>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3" name="箭头: 下 2">
            <a:extLst>
              <a:ext uri="{FF2B5EF4-FFF2-40B4-BE49-F238E27FC236}">
                <a16:creationId xmlns:a16="http://schemas.microsoft.com/office/drawing/2014/main" xmlns="" id="{78D4D495-BDB6-4352-B1D0-DDF062C7B56A}"/>
              </a:ext>
            </a:extLst>
          </p:cNvPr>
          <p:cNvSpPr/>
          <p:nvPr/>
        </p:nvSpPr>
        <p:spPr bwMode="gray">
          <a:xfrm>
            <a:off x="5709323" y="3779777"/>
            <a:ext cx="272599" cy="385406"/>
          </a:xfrm>
          <a:prstGeom prst="downArrow">
            <a:avLst/>
          </a:prstGeom>
          <a:solidFill>
            <a:srgbClr val="56C4D2"/>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Can 41">
            <a:extLst>
              <a:ext uri="{FF2B5EF4-FFF2-40B4-BE49-F238E27FC236}">
                <a16:creationId xmlns:a16="http://schemas.microsoft.com/office/drawing/2014/main" xmlns="" id="{6E9397EC-D74A-4B72-BAF1-FBA29354490E}"/>
              </a:ext>
            </a:extLst>
          </p:cNvPr>
          <p:cNvSpPr/>
          <p:nvPr/>
        </p:nvSpPr>
        <p:spPr bwMode="gray">
          <a:xfrm rot="16200000">
            <a:off x="5790712" y="3321648"/>
            <a:ext cx="185674" cy="1972451"/>
          </a:xfrm>
          <a:prstGeom prst="can">
            <a:avLst>
              <a:gd name="adj" fmla="val 55435"/>
            </a:avLst>
          </a:prstGeom>
          <a:solidFill>
            <a:srgbClr val="F28944"/>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94719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SR Solution</a:t>
            </a:r>
            <a:endParaRPr lang="en-US" dirty="0"/>
          </a:p>
        </p:txBody>
      </p:sp>
      <p:sp>
        <p:nvSpPr>
          <p:cNvPr id="6" name="文本占位符 5">
            <a:extLst>
              <a:ext uri="{FF2B5EF4-FFF2-40B4-BE49-F238E27FC236}">
                <a16:creationId xmlns:a16="http://schemas.microsoft.com/office/drawing/2014/main" xmlns="" id="{5F181781-4B9C-40BE-B697-8B9E32C7A95E}"/>
              </a:ext>
            </a:extLst>
          </p:cNvPr>
          <p:cNvSpPr>
            <a:spLocks noGrp="1"/>
          </p:cNvSpPr>
          <p:nvPr>
            <p:ph type="body" sz="quarter" idx="10"/>
          </p:nvPr>
        </p:nvSpPr>
        <p:spPr bwMode="gray">
          <a:xfrm>
            <a:off x="455612" y="1052514"/>
            <a:ext cx="11293476" cy="837016"/>
          </a:xfrm>
        </p:spPr>
        <p:txBody>
          <a:bodyPr/>
          <a:lstStyle/>
          <a:p>
            <a:r>
              <a:rPr lang="en-US" sz="1800" dirty="0" smtClean="0">
                <a:sym typeface="Huawei Sans" panose="020C0503030203020204" pitchFamily="34" charset="0"/>
              </a:rPr>
              <a:t>After services raise network requirements (e.g. latency, bandwidth, and packet loss rate), a controller computes an explicit path in a centralized manner and delivers an SR path to carry the services.</a:t>
            </a:r>
            <a:endParaRPr lang="en-US" altLang="zh-CN" sz="1800" dirty="0">
              <a:sym typeface="Huawei Sans" panose="020C0503030203020204" pitchFamily="34" charset="0"/>
            </a:endParaRPr>
          </a:p>
        </p:txBody>
      </p:sp>
      <p:grpSp>
        <p:nvGrpSpPr>
          <p:cNvPr id="91" name="组合 90"/>
          <p:cNvGrpSpPr/>
          <p:nvPr/>
        </p:nvGrpSpPr>
        <p:grpSpPr bwMode="gray">
          <a:xfrm rot="10800000">
            <a:off x="9275528" y="3513349"/>
            <a:ext cx="1032830" cy="1941018"/>
            <a:chOff x="4518703" y="2205748"/>
            <a:chExt cx="1512166" cy="2521312"/>
          </a:xfrm>
        </p:grpSpPr>
        <p:cxnSp>
          <p:nvCxnSpPr>
            <p:cNvPr id="92" name="直接连接符 91"/>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0" name="直接连接符 99"/>
          <p:cNvCxnSpPr/>
          <p:nvPr/>
        </p:nvCxnSpPr>
        <p:spPr bwMode="gray">
          <a:xfrm flipH="1">
            <a:off x="5985050" y="3521202"/>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bwMode="gray">
          <a:xfrm flipH="1" flipV="1">
            <a:off x="5983105" y="3507853"/>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4920898" y="3513349"/>
            <a:ext cx="1032830" cy="1941018"/>
            <a:chOff x="4518703" y="2205748"/>
            <a:chExt cx="1512166" cy="2521312"/>
          </a:xfrm>
        </p:grpSpPr>
        <p:cxnSp>
          <p:nvCxnSpPr>
            <p:cNvPr id="86" name="直接连接符 85"/>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2" name="直接连接符 71"/>
          <p:cNvCxnSpPr/>
          <p:nvPr/>
        </p:nvCxnSpPr>
        <p:spPr bwMode="gray">
          <a:xfrm flipH="1">
            <a:off x="5967445" y="351334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a:off x="5967445" y="5462220"/>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flipV="1">
            <a:off x="7745369" y="3513349"/>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p:nvPr/>
        </p:nvCxnSpPr>
        <p:spPr bwMode="gray">
          <a:xfrm>
            <a:off x="2415877" y="4115233"/>
            <a:ext cx="2036095" cy="0"/>
          </a:xfrm>
          <a:prstGeom prst="straightConnector1">
            <a:avLst/>
          </a:prstGeom>
          <a:ln w="38100">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p:nvPr/>
        </p:nvCxnSpPr>
        <p:spPr bwMode="gray">
          <a:xfrm>
            <a:off x="3207965" y="4500873"/>
            <a:ext cx="1146398" cy="0"/>
          </a:xfrm>
          <a:prstGeom prst="straightConnector1">
            <a:avLst/>
          </a:prstGeom>
          <a:ln w="3810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bwMode="gray">
          <a:xfrm>
            <a:off x="4084333" y="4903158"/>
            <a:ext cx="540060" cy="0"/>
          </a:xfrm>
          <a:prstGeom prst="straightConnector1">
            <a:avLst/>
          </a:prstGeom>
          <a:ln w="38100">
            <a:solidFill>
              <a:srgbClr val="6666FF"/>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bwMode="gray">
          <a:xfrm flipV="1">
            <a:off x="2212424" y="2469161"/>
            <a:ext cx="2053968" cy="1530853"/>
          </a:xfrm>
          <a:prstGeom prst="straightConnector1">
            <a:avLst/>
          </a:prstGeom>
          <a:ln w="19050">
            <a:solidFill>
              <a:srgbClr val="FF9933"/>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bwMode="gray">
          <a:xfrm rot="19358263">
            <a:off x="2466088" y="2984325"/>
            <a:ext cx="1309438" cy="307777"/>
          </a:xfrm>
          <a:prstGeom prst="rect">
            <a:avLst/>
          </a:prstGeom>
          <a:noFill/>
        </p:spPr>
        <p:txBody>
          <a:bodyPr wrap="square" rtlCol="0">
            <a:noAutofit/>
          </a:bodyPr>
          <a:lstStyle/>
          <a:p>
            <a:pPr algn="ctr" fontAlgn="ctr"/>
            <a:r>
              <a:rPr lang="en-US" sz="12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cxnSp>
        <p:nvCxnSpPr>
          <p:cNvPr id="116" name="直接箭头连接符 115"/>
          <p:cNvCxnSpPr/>
          <p:nvPr/>
        </p:nvCxnSpPr>
        <p:spPr bwMode="gray">
          <a:xfrm flipV="1">
            <a:off x="2964576" y="2469161"/>
            <a:ext cx="1490315" cy="1883101"/>
          </a:xfrm>
          <a:prstGeom prst="straightConnector1">
            <a:avLst/>
          </a:prstGeom>
          <a:ln w="19050">
            <a:solidFill>
              <a:srgbClr val="FF3399"/>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7" name="文本框 116"/>
          <p:cNvSpPr txBox="1"/>
          <p:nvPr/>
        </p:nvSpPr>
        <p:spPr bwMode="gray">
          <a:xfrm rot="18488369">
            <a:off x="2817879" y="3311141"/>
            <a:ext cx="1309438" cy="307777"/>
          </a:xfrm>
          <a:prstGeom prst="rect">
            <a:avLst/>
          </a:prstGeom>
          <a:noFill/>
        </p:spPr>
        <p:txBody>
          <a:bodyPr wrap="square" rtlCol="0">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cxnSp>
        <p:nvCxnSpPr>
          <p:cNvPr id="119" name="直接箭头连接符 118"/>
          <p:cNvCxnSpPr/>
          <p:nvPr/>
        </p:nvCxnSpPr>
        <p:spPr bwMode="gray">
          <a:xfrm flipV="1">
            <a:off x="4012146" y="2469161"/>
            <a:ext cx="579657" cy="2283610"/>
          </a:xfrm>
          <a:prstGeom prst="straightConnector1">
            <a:avLst/>
          </a:prstGeom>
          <a:ln w="19050">
            <a:solidFill>
              <a:srgbClr val="6666FF"/>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rot="17197518">
            <a:off x="3334733" y="3170368"/>
            <a:ext cx="1750379" cy="307777"/>
          </a:xfrm>
          <a:prstGeom prst="rect">
            <a:avLst/>
          </a:prstGeom>
          <a:noFill/>
        </p:spPr>
        <p:txBody>
          <a:bodyPr wrap="square" rtlCol="0">
            <a:noAutofit/>
          </a:bodyPr>
          <a:lstStyle/>
          <a:p>
            <a:pPr algn="ctr" fontAlgn="ctr"/>
            <a:r>
              <a:rPr lang="en-US" sz="12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 packet loss rate</a:t>
            </a:r>
          </a:p>
        </p:txBody>
      </p:sp>
      <p:cxnSp>
        <p:nvCxnSpPr>
          <p:cNvPr id="123" name="直接箭头连接符 122"/>
          <p:cNvCxnSpPr/>
          <p:nvPr/>
        </p:nvCxnSpPr>
        <p:spPr bwMode="gray">
          <a:xfrm>
            <a:off x="4976528" y="2469161"/>
            <a:ext cx="0" cy="1770912"/>
          </a:xfrm>
          <a:prstGeom prst="straightConnector1">
            <a:avLst/>
          </a:prstGeom>
          <a:ln w="1905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bwMode="gray">
          <a:xfrm>
            <a:off x="4855308" y="2469161"/>
            <a:ext cx="0" cy="1770912"/>
          </a:xfrm>
          <a:prstGeom prst="straightConnector1">
            <a:avLst/>
          </a:prstGeom>
          <a:ln w="19050">
            <a:solidFill>
              <a:schemeClr val="bg1">
                <a:lumMod val="75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bwMode="gray">
          <a:xfrm>
            <a:off x="4981417" y="2637748"/>
            <a:ext cx="1891865"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PCEP/NETCONF/BGP</a:t>
            </a:r>
          </a:p>
        </p:txBody>
      </p:sp>
      <p:sp>
        <p:nvSpPr>
          <p:cNvPr id="31" name="任意多边形 30"/>
          <p:cNvSpPr/>
          <p:nvPr/>
        </p:nvSpPr>
        <p:spPr bwMode="gray">
          <a:xfrm>
            <a:off x="5421716" y="3175567"/>
            <a:ext cx="5143204" cy="12774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 fmla="*/ 0 w 5519251"/>
              <a:gd name="connsiteY0" fmla="*/ 1277472 h 1277472"/>
              <a:gd name="connsiteX1" fmla="*/ 1444792 w 5519251"/>
              <a:gd name="connsiteY1" fmla="*/ 0 h 1277472"/>
              <a:gd name="connsiteX2" fmla="*/ 4645192 w 5519251"/>
              <a:gd name="connsiteY2" fmla="*/ 0 h 1277472"/>
              <a:gd name="connsiteX3" fmla="*/ 5519251 w 5519251"/>
              <a:gd name="connsiteY3" fmla="*/ 860612 h 1277472"/>
              <a:gd name="connsiteX0" fmla="*/ 0 w 5759559"/>
              <a:gd name="connsiteY0" fmla="*/ 1277472 h 1277472"/>
              <a:gd name="connsiteX1" fmla="*/ 1444792 w 5759559"/>
              <a:gd name="connsiteY1" fmla="*/ 0 h 1277472"/>
              <a:gd name="connsiteX2" fmla="*/ 4645192 w 5759559"/>
              <a:gd name="connsiteY2" fmla="*/ 0 h 1277472"/>
              <a:gd name="connsiteX3" fmla="*/ 5759559 w 5759559"/>
              <a:gd name="connsiteY3" fmla="*/ 820271 h 1277472"/>
              <a:gd name="connsiteX0" fmla="*/ 0 w 5729521"/>
              <a:gd name="connsiteY0" fmla="*/ 1277472 h 1277472"/>
              <a:gd name="connsiteX1" fmla="*/ 1444792 w 5729521"/>
              <a:gd name="connsiteY1" fmla="*/ 0 h 1277472"/>
              <a:gd name="connsiteX2" fmla="*/ 4645192 w 5729521"/>
              <a:gd name="connsiteY2" fmla="*/ 0 h 1277472"/>
              <a:gd name="connsiteX3" fmla="*/ 5729521 w 5729521"/>
              <a:gd name="connsiteY3" fmla="*/ 820271 h 1277472"/>
              <a:gd name="connsiteX0" fmla="*/ 0 w 5669444"/>
              <a:gd name="connsiteY0" fmla="*/ 1277472 h 1277472"/>
              <a:gd name="connsiteX1" fmla="*/ 1444792 w 5669444"/>
              <a:gd name="connsiteY1" fmla="*/ 0 h 1277472"/>
              <a:gd name="connsiteX2" fmla="*/ 4645192 w 5669444"/>
              <a:gd name="connsiteY2" fmla="*/ 0 h 1277472"/>
              <a:gd name="connsiteX3" fmla="*/ 5669444 w 5669444"/>
              <a:gd name="connsiteY3" fmla="*/ 833718 h 1277472"/>
              <a:gd name="connsiteX0" fmla="*/ 0 w 5744540"/>
              <a:gd name="connsiteY0" fmla="*/ 1277472 h 1277472"/>
              <a:gd name="connsiteX1" fmla="*/ 1444792 w 5744540"/>
              <a:gd name="connsiteY1" fmla="*/ 0 h 1277472"/>
              <a:gd name="connsiteX2" fmla="*/ 4645192 w 5744540"/>
              <a:gd name="connsiteY2" fmla="*/ 0 h 1277472"/>
              <a:gd name="connsiteX3" fmla="*/ 5744540 w 5744540"/>
              <a:gd name="connsiteY3" fmla="*/ 860612 h 1277472"/>
            </a:gdLst>
            <a:ahLst/>
            <a:cxnLst>
              <a:cxn ang="0">
                <a:pos x="connsiteX0" y="connsiteY0"/>
              </a:cxn>
              <a:cxn ang="0">
                <a:pos x="connsiteX1" y="connsiteY1"/>
              </a:cxn>
              <a:cxn ang="0">
                <a:pos x="connsiteX2" y="connsiteY2"/>
              </a:cxn>
              <a:cxn ang="0">
                <a:pos x="connsiteX3" y="connsiteY3"/>
              </a:cxn>
            </a:cxnLst>
            <a:rect l="l" t="t" r="r" b="b"/>
            <a:pathLst>
              <a:path w="5744540" h="1277472">
                <a:moveTo>
                  <a:pt x="0" y="1277472"/>
                </a:moveTo>
                <a:lnTo>
                  <a:pt x="1444792" y="0"/>
                </a:lnTo>
                <a:lnTo>
                  <a:pt x="4645192" y="0"/>
                </a:lnTo>
                <a:lnTo>
                  <a:pt x="5744540" y="860612"/>
                </a:lnTo>
              </a:path>
            </a:pathLst>
          </a:custGeom>
          <a:noFill/>
          <a:ln w="5715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任意多边形 31"/>
          <p:cNvSpPr/>
          <p:nvPr/>
        </p:nvSpPr>
        <p:spPr bwMode="gray">
          <a:xfrm>
            <a:off x="5353633" y="3825469"/>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7150">
            <a:solidFill>
              <a:srgbClr val="FF3399"/>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任意多边形 32"/>
          <p:cNvSpPr/>
          <p:nvPr/>
        </p:nvSpPr>
        <p:spPr bwMode="gray">
          <a:xfrm>
            <a:off x="4802304" y="4892020"/>
            <a:ext cx="5553635" cy="1008529"/>
          </a:xfrm>
          <a:custGeom>
            <a:avLst/>
            <a:gdLst>
              <a:gd name="connsiteX0" fmla="*/ 0 w 5526741"/>
              <a:gd name="connsiteY0" fmla="*/ 0 h 1008529"/>
              <a:gd name="connsiteX1" fmla="*/ 1008530 w 5526741"/>
              <a:gd name="connsiteY1" fmla="*/ 1008529 h 1008529"/>
              <a:gd name="connsiteX2" fmla="*/ 4639235 w 5526741"/>
              <a:gd name="connsiteY2" fmla="*/ 1008529 h 1008529"/>
              <a:gd name="connsiteX3" fmla="*/ 5526741 w 5526741"/>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107576 h 1008529"/>
            </a:gdLst>
            <a:ahLst/>
            <a:cxnLst>
              <a:cxn ang="0">
                <a:pos x="connsiteX0" y="connsiteY0"/>
              </a:cxn>
              <a:cxn ang="0">
                <a:pos x="connsiteX1" y="connsiteY1"/>
              </a:cxn>
              <a:cxn ang="0">
                <a:pos x="connsiteX2" y="connsiteY2"/>
              </a:cxn>
              <a:cxn ang="0">
                <a:pos x="connsiteX3" y="connsiteY3"/>
              </a:cxn>
            </a:cxnLst>
            <a:rect l="l" t="t" r="r" b="b"/>
            <a:pathLst>
              <a:path w="5553635" h="1008529">
                <a:moveTo>
                  <a:pt x="0" y="0"/>
                </a:moveTo>
                <a:lnTo>
                  <a:pt x="1035424" y="1008529"/>
                </a:lnTo>
                <a:lnTo>
                  <a:pt x="4666129" y="1008529"/>
                </a:lnTo>
                <a:lnTo>
                  <a:pt x="5553635" y="107576"/>
                </a:lnTo>
              </a:path>
            </a:pathLst>
          </a:custGeom>
          <a:noFill/>
          <a:ln w="57150">
            <a:solidFill>
              <a:srgbClr val="6666FF"/>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gray">
          <a:xfrm>
            <a:off x="7120532" y="2867790"/>
            <a:ext cx="1946624" cy="307777"/>
          </a:xfrm>
          <a:prstGeom prst="rect">
            <a:avLst/>
          </a:prstGeom>
          <a:noFill/>
        </p:spPr>
        <p:txBody>
          <a:bodyPr wrap="square" rtlCol="0">
            <a:noAutofit/>
          </a:bodyPr>
          <a:lstStyle/>
          <a:p>
            <a:pPr algn="ctr" fontAlgn="ctr"/>
            <a:r>
              <a:rPr lang="en-US" sz="12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High-bandwidth path</a:t>
            </a:r>
          </a:p>
        </p:txBody>
      </p:sp>
      <p:sp>
        <p:nvSpPr>
          <p:cNvPr id="136" name="文本框 135"/>
          <p:cNvSpPr txBox="1"/>
          <p:nvPr/>
        </p:nvSpPr>
        <p:spPr bwMode="gray">
          <a:xfrm>
            <a:off x="7483887" y="3836402"/>
            <a:ext cx="1946624" cy="307777"/>
          </a:xfrm>
          <a:prstGeom prst="rect">
            <a:avLst/>
          </a:prstGeom>
          <a:noFill/>
        </p:spPr>
        <p:txBody>
          <a:bodyPr wrap="square" rtlCol="0">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Low-latency path</a:t>
            </a:r>
          </a:p>
        </p:txBody>
      </p:sp>
      <p:sp>
        <p:nvSpPr>
          <p:cNvPr id="137" name="文本框 136"/>
          <p:cNvSpPr txBox="1"/>
          <p:nvPr/>
        </p:nvSpPr>
        <p:spPr bwMode="gray">
          <a:xfrm>
            <a:off x="6705879" y="5916089"/>
            <a:ext cx="2269523" cy="307777"/>
          </a:xfrm>
          <a:prstGeom prst="rect">
            <a:avLst/>
          </a:prstGeom>
          <a:noFill/>
        </p:spPr>
        <p:txBody>
          <a:bodyPr wrap="square" rtlCol="0">
            <a:noAutofit/>
          </a:bodyPr>
          <a:lstStyle/>
          <a:p>
            <a:pPr algn="ctr" fontAlgn="ctr"/>
            <a:r>
              <a:rPr lang="en-US" sz="1200" dirty="0">
                <a:solidFill>
                  <a:srgbClr val="6666FF"/>
                </a:solidFill>
                <a:latin typeface="Huawei Sans" panose="020C0503030203020204" pitchFamily="34" charset="0"/>
                <a:ea typeface="方正兰亭黑简体" panose="02000000000000000000" pitchFamily="2" charset="-122"/>
                <a:sym typeface="Huawei Sans" panose="020C0503030203020204" pitchFamily="34" charset="0"/>
              </a:rPr>
              <a:t>Low-packet-loss-rate path</a:t>
            </a:r>
          </a:p>
        </p:txBody>
      </p:sp>
      <p:sp>
        <p:nvSpPr>
          <p:cNvPr id="138" name="文本框 137"/>
          <p:cNvSpPr txBox="1"/>
          <p:nvPr/>
        </p:nvSpPr>
        <p:spPr bwMode="gray">
          <a:xfrm>
            <a:off x="3412850" y="1993886"/>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33143" y="4234677"/>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57350" y="3285651"/>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57350" y="5183703"/>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3887" y="3285651"/>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3887" y="5183703"/>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75402" y="3285651"/>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75402" y="5183703"/>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27140" y="4234677"/>
            <a:ext cx="540000" cy="442800"/>
          </a:xfrm>
          <a:prstGeom prst="rect">
            <a:avLst/>
          </a:prstGeom>
        </p:spPr>
      </p:pic>
      <p:pic>
        <p:nvPicPr>
          <p:cNvPr id="60" name="图片 59" descr="通用网管-蓝.png"/>
          <p:cNvPicPr>
            <a:picLocks noChangeAspect="1"/>
          </p:cNvPicPr>
          <p:nvPr/>
        </p:nvPicPr>
        <p:blipFill>
          <a:blip r:embed="rId4" cstate="print"/>
          <a:stretch>
            <a:fillRect/>
          </a:stretch>
        </p:blipFill>
        <p:spPr bwMode="gray">
          <a:xfrm>
            <a:off x="4468609" y="1940922"/>
            <a:ext cx="540000" cy="441818"/>
          </a:xfrm>
          <a:prstGeom prst="rect">
            <a:avLst/>
          </a:prstGeom>
        </p:spPr>
      </p:pic>
      <p:sp>
        <p:nvSpPr>
          <p:cNvPr id="2" name="文本框 1">
            <a:extLst>
              <a:ext uri="{FF2B5EF4-FFF2-40B4-BE49-F238E27FC236}">
                <a16:creationId xmlns:a16="http://schemas.microsoft.com/office/drawing/2014/main" xmlns="" id="{DE88A67D-483F-462B-8357-747674E087B1}"/>
              </a:ext>
            </a:extLst>
          </p:cNvPr>
          <p:cNvSpPr txBox="1"/>
          <p:nvPr/>
        </p:nvSpPr>
        <p:spPr bwMode="gray">
          <a:xfrm>
            <a:off x="5750350" y="1981186"/>
            <a:ext cx="1143801" cy="469782"/>
          </a:xfrm>
          <a:prstGeom prst="rect">
            <a:avLst/>
          </a:prstGeom>
          <a:solidFill>
            <a:schemeClr val="bg1">
              <a:lumMod val="65000"/>
            </a:schemeClr>
          </a:solidFill>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requirement</a:t>
            </a:r>
          </a:p>
        </p:txBody>
      </p:sp>
      <p:sp>
        <p:nvSpPr>
          <p:cNvPr id="50" name="文本框 49">
            <a:extLst>
              <a:ext uri="{FF2B5EF4-FFF2-40B4-BE49-F238E27FC236}">
                <a16:creationId xmlns:a16="http://schemas.microsoft.com/office/drawing/2014/main" xmlns="" id="{8CB22947-F985-45A6-A0DD-647342B47593}"/>
              </a:ext>
            </a:extLst>
          </p:cNvPr>
          <p:cNvSpPr txBox="1"/>
          <p:nvPr/>
        </p:nvSpPr>
        <p:spPr bwMode="gray">
          <a:xfrm>
            <a:off x="7842372" y="1981186"/>
            <a:ext cx="1011815" cy="469782"/>
          </a:xfrm>
          <a:prstGeom prst="rect">
            <a:avLst/>
          </a:prstGeom>
          <a:solidFill>
            <a:schemeClr val="bg1">
              <a:lumMod val="65000"/>
            </a:schemeClr>
          </a:solidFill>
        </p:spPr>
        <p:txBody>
          <a:bodyPr wrap="square" rtlCol="0" anchor="ctr">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Explicit path</a:t>
            </a:r>
          </a:p>
        </p:txBody>
      </p:sp>
      <p:cxnSp>
        <p:nvCxnSpPr>
          <p:cNvPr id="5" name="直接箭头连接符 4">
            <a:extLst>
              <a:ext uri="{FF2B5EF4-FFF2-40B4-BE49-F238E27FC236}">
                <a16:creationId xmlns:a16="http://schemas.microsoft.com/office/drawing/2014/main" xmlns="" id="{8EF1F4BB-98D6-4C34-BCFE-DF95F2FADC2C}"/>
              </a:ext>
            </a:extLst>
          </p:cNvPr>
          <p:cNvCxnSpPr>
            <a:stCxn id="2" idx="3"/>
            <a:endCxn id="50" idx="1"/>
          </p:cNvCxnSpPr>
          <p:nvPr/>
        </p:nvCxnSpPr>
        <p:spPr bwMode="gray">
          <a:xfrm>
            <a:off x="6894151" y="2216077"/>
            <a:ext cx="948221" cy="0"/>
          </a:xfrm>
          <a:prstGeom prst="straightConnector1">
            <a:avLst/>
          </a:prstGeom>
          <a:ln w="38100">
            <a:solidFill>
              <a:schemeClr val="bg1">
                <a:lumMod val="8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bwMode="gray">
          <a:xfrm>
            <a:off x="949571" y="4006826"/>
            <a:ext cx="1666450" cy="278077"/>
          </a:xfrm>
          <a:prstGeom prst="roundRect">
            <a:avLst/>
          </a:prstGeom>
          <a:solidFill>
            <a:srgbClr val="FF993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download</a:t>
            </a:r>
          </a:p>
        </p:txBody>
      </p:sp>
      <p:sp>
        <p:nvSpPr>
          <p:cNvPr id="104" name="圆角矩形 103"/>
          <p:cNvSpPr/>
          <p:nvPr/>
        </p:nvSpPr>
        <p:spPr bwMode="gray">
          <a:xfrm>
            <a:off x="2287640" y="4379798"/>
            <a:ext cx="1080120" cy="278077"/>
          </a:xfrm>
          <a:prstGeom prst="roundRect">
            <a:avLst/>
          </a:prstGeom>
          <a:solidFill>
            <a:srgbClr val="FF33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a:t>
            </a:r>
          </a:p>
        </p:txBody>
      </p:sp>
      <p:sp>
        <p:nvSpPr>
          <p:cNvPr id="105" name="圆角矩形 104"/>
          <p:cNvSpPr/>
          <p:nvPr/>
        </p:nvSpPr>
        <p:spPr bwMode="gray">
          <a:xfrm>
            <a:off x="3004213" y="4752770"/>
            <a:ext cx="1080120" cy="278077"/>
          </a:xfrm>
          <a:prstGeom prst="roundRect">
            <a:avLst/>
          </a:prstGeom>
          <a:solidFill>
            <a:srgbClr val="6666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Voice</a:t>
            </a:r>
          </a:p>
        </p:txBody>
      </p:sp>
    </p:spTree>
    <p:extLst>
      <p:ext uri="{BB962C8B-B14F-4D97-AF65-F5344CB8AC3E}">
        <p14:creationId xmlns:p14="http://schemas.microsoft.com/office/powerpoint/2010/main" val="849736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a:xfrm>
            <a:off x="1019175" y="1844675"/>
            <a:ext cx="10153650" cy="4356100"/>
          </a:xfrm>
        </p:spPr>
        <p:txBody>
          <a:bodyPr wrap="square">
            <a:noAutofit/>
          </a:bodyPr>
          <a:lstStyle/>
          <a:p>
            <a:r>
              <a:rPr lang="en-US" dirty="0" smtClean="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smtClean="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smtClean="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smtClean="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b="1" dirty="0" smtClean="0">
                <a:latin typeface="Huawei Sans" panose="020C0503030203020204" pitchFamily="34" charset="0"/>
                <a:sym typeface="Huawei Sans" panose="020C0503030203020204" pitchFamily="34" charset="0"/>
              </a:rPr>
              <a:t>Basic Configurations of Segment Routing</a:t>
            </a:r>
          </a:p>
          <a:p>
            <a:pPr lvl="1">
              <a:buSzPct val="60000"/>
              <a:buFont typeface="Wingdings" panose="05000000000000000000" pitchFamily="2" charset="2"/>
              <a:buChar char="n"/>
            </a:pPr>
            <a:r>
              <a:rPr lang="en-US" sz="2000" dirty="0" smtClean="0"/>
              <a:t>SR-MPLS BE</a:t>
            </a:r>
          </a:p>
          <a:p>
            <a:pPr lvl="1"/>
            <a:r>
              <a:rPr lang="en-US" sz="2000" dirty="0" smtClean="0">
                <a:solidFill>
                  <a:schemeClr val="bg1">
                    <a:lumMod val="50000"/>
                  </a:schemeClr>
                </a:solidFill>
                <a:sym typeface="Huawei Sans" panose="020C0503030203020204" pitchFamily="34" charset="0"/>
              </a:rPr>
              <a:t>SR-MPLS TE</a:t>
            </a:r>
          </a:p>
          <a:p>
            <a:pPr lvl="1"/>
            <a:r>
              <a:rPr lang="en-US" sz="2000" dirty="0" smtClean="0">
                <a:solidFill>
                  <a:schemeClr val="bg1">
                    <a:lumMod val="50000"/>
                  </a:schemeClr>
                </a:solidFill>
                <a:sym typeface="Huawei Sans" panose="020C0503030203020204" pitchFamily="34" charset="0"/>
              </a:rPr>
              <a:t>SR-MPLS Policy</a:t>
            </a:r>
            <a:endParaRPr lang="en-US" sz="2000"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271578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8" name="矩形 47"/>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1" name="矩形 10"/>
          <p:cNvSpPr/>
          <p:nvPr/>
        </p:nvSpPr>
        <p:spPr bwMode="gray">
          <a:xfrm>
            <a:off x="522292" y="1295401"/>
            <a:ext cx="5494550" cy="1430140"/>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L3VPN over SR-MPLS BE (1)</a:t>
            </a:r>
            <a:endParaRPr lang="en-US" dirty="0"/>
          </a:p>
        </p:txBody>
      </p:sp>
      <p:sp>
        <p:nvSpPr>
          <p:cNvPr id="23" name="矩形 22"/>
          <p:cNvSpPr/>
          <p:nvPr/>
        </p:nvSpPr>
        <p:spPr bwMode="gray">
          <a:xfrm>
            <a:off x="6378394" y="2032112"/>
            <a:ext cx="5370694" cy="2932995"/>
          </a:xfrm>
          <a:prstGeom prst="rect">
            <a:avLst/>
          </a:prstGeom>
          <a:ln>
            <a:noFill/>
          </a:ln>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lnSpc>
                <a:spcPts val="24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lnSpc>
                <a:spcPts val="2400"/>
              </a:lnSpc>
              <a:buFont typeface="+mj-lt"/>
              <a:buAutoNum type="arabicPeriod"/>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lnSpc>
                <a:spcPts val="2400"/>
              </a:lnSpc>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Verify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configuration.</a:t>
            </a:r>
          </a:p>
        </p:txBody>
      </p:sp>
      <p:cxnSp>
        <p:nvCxnSpPr>
          <p:cNvPr id="31" name="直接连接符 30"/>
          <p:cNvCxnSpPr>
            <a:stCxn id="33" idx="3"/>
            <a:endCxn id="3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34" name="矩形 33"/>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36" name="矩形 35"/>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41" name="矩形 40"/>
          <p:cNvSpPr/>
          <p:nvPr/>
        </p:nvSpPr>
        <p:spPr bwMode="gray">
          <a:xfrm>
            <a:off x="1501727" y="2216256"/>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44" name="矩形 43"/>
          <p:cNvSpPr/>
          <p:nvPr/>
        </p:nvSpPr>
        <p:spPr bwMode="gray">
          <a:xfrm>
            <a:off x="522292" y="153512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45" name="矩形 44"/>
          <p:cNvSpPr/>
          <p:nvPr/>
        </p:nvSpPr>
        <p:spPr bwMode="gray">
          <a:xfrm>
            <a:off x="2770282" y="153512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46" name="矩形 45"/>
          <p:cNvSpPr/>
          <p:nvPr/>
        </p:nvSpPr>
        <p:spPr bwMode="gray">
          <a:xfrm>
            <a:off x="5061132" y="153512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47" name="矩形 46"/>
          <p:cNvSpPr/>
          <p:nvPr/>
        </p:nvSpPr>
        <p:spPr bwMode="gray">
          <a:xfrm>
            <a:off x="3834028" y="2216256"/>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50" name="文本框 49"/>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4146935"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52" name="矩形 51"/>
          <p:cNvSpPr/>
          <p:nvPr/>
        </p:nvSpPr>
        <p:spPr bwMode="gray">
          <a:xfrm>
            <a:off x="522292" y="3901378"/>
            <a:ext cx="5136046" cy="2157589"/>
          </a:xfrm>
          <a:prstGeom prst="rect">
            <a:avLst/>
          </a:prstGeom>
          <a:ln>
            <a:noFill/>
          </a:ln>
        </p:spPr>
        <p:txBody>
          <a:bodyPr wrap="square">
            <a:noAutofit/>
          </a:bodyPr>
          <a:lstStyle/>
          <a:p>
            <a:pPr fontAlgn="ctr">
              <a:lnSpc>
                <a:spcPts val="2400"/>
              </a:lnSpc>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Networking requirements:</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Connect PE1 and PE2 to different CEs that belong to VPN instance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marL="176213" indent="-176213" fontAlgn="ctr">
              <a:lnSpc>
                <a:spcPts val="2400"/>
              </a:lnSpc>
              <a:spcAft>
                <a:spcPts val="600"/>
              </a:spcAft>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Deploy L3VPN service recursion to SR-MPLS BE tunnel on the backbone network so that CE1 and CE2 can communicate through Loopback1.</a:t>
            </a:r>
          </a:p>
        </p:txBody>
      </p:sp>
      <p:sp>
        <p:nvSpPr>
          <p:cNvPr id="53" name="矩形 52"/>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4" name="矩形 53"/>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5" name="矩形 54"/>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6" name="矩形 55"/>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8" name="直接连接符 7"/>
          <p:cNvCxnSpPr>
            <a:stCxn id="33" idx="2"/>
            <a:endCxn id="2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7" idx="2"/>
            <a:endCxn id="3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746588" y="345349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0" name="矩形 39"/>
          <p:cNvSpPr/>
          <p:nvPr/>
        </p:nvSpPr>
        <p:spPr bwMode="gray">
          <a:xfrm>
            <a:off x="5281403" y="345349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2" name="文本框 41"/>
          <p:cNvSpPr txBox="1"/>
          <p:nvPr/>
        </p:nvSpPr>
        <p:spPr bwMode="gray">
          <a:xfrm>
            <a:off x="1357542"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43" name="文本框 42"/>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490973" y="3487131"/>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57" name="文本框 56"/>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59" name="文本框 58"/>
          <p:cNvSpPr txBox="1"/>
          <p:nvPr/>
        </p:nvSpPr>
        <p:spPr bwMode="gray">
          <a:xfrm>
            <a:off x="542427" y="1303328"/>
            <a:ext cx="1677943"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61" name="矩形 60"/>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62" name="矩形 61"/>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614707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L3VPN over SR-MPLS BE (2)</a:t>
            </a:r>
            <a:endParaRPr lang="en-US" dirty="0"/>
          </a:p>
        </p:txBody>
      </p:sp>
      <p:sp>
        <p:nvSpPr>
          <p:cNvPr id="23" name="矩形 22"/>
          <p:cNvSpPr/>
          <p:nvPr/>
        </p:nvSpPr>
        <p:spPr bwMode="gray">
          <a:xfrm>
            <a:off x="425178" y="3898636"/>
            <a:ext cx="597028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bwMode="gray">
          <a:xfrm>
            <a:off x="6459490" y="2489567"/>
            <a:ext cx="4222631" cy="3046988"/>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opaque-capability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-id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[~PE1-mpls]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segment-routing</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[*PE1-segment-routing]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segment-routing global-block 16000 23999</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[*PE1-ospf-1]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prefix-</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[*PE1-LoopBack1]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6" name="文本框 25"/>
          <p:cNvSpPr txBox="1"/>
          <p:nvPr/>
        </p:nvSpPr>
        <p:spPr bwMode="gray">
          <a:xfrm>
            <a:off x="6406532" y="1884628"/>
            <a:ext cx="489011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 and PE2 configurations are not provided.)</a:t>
            </a:r>
          </a:p>
        </p:txBody>
      </p:sp>
      <p:sp>
        <p:nvSpPr>
          <p:cNvPr id="29" name="矩形 28"/>
          <p:cNvSpPr/>
          <p:nvPr/>
        </p:nvSpPr>
        <p:spPr bwMode="gray">
          <a:xfrm>
            <a:off x="8850489" y="4919004"/>
            <a:ext cx="609601"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8048722" y="5642854"/>
            <a:ext cx="1518364" cy="424571"/>
          </a:xfrm>
          <a:prstGeom prst="rect">
            <a:avLst/>
          </a:prstGeom>
          <a:solidFill>
            <a:srgbClr val="BEE9EE"/>
          </a:solidFill>
          <a:ln>
            <a:solidFill>
              <a:srgbClr val="94DAE2"/>
            </a:solidFill>
          </a:ln>
        </p:spPr>
        <p:txBody>
          <a:bodyPr wrap="square" rtlCol="0" anchor="ctr">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index 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PE2: index 3</a:t>
            </a:r>
          </a:p>
        </p:txBody>
      </p:sp>
      <p:cxnSp>
        <p:nvCxnSpPr>
          <p:cNvPr id="38" name="肘形连接符 37"/>
          <p:cNvCxnSpPr>
            <a:stCxn id="29" idx="3"/>
            <a:endCxn id="30" idx="3"/>
          </p:cNvCxnSpPr>
          <p:nvPr/>
        </p:nvCxnSpPr>
        <p:spPr bwMode="gray">
          <a:xfrm>
            <a:off x="9460090" y="5022021"/>
            <a:ext cx="106996" cy="833119"/>
          </a:xfrm>
          <a:prstGeom prst="bentConnector3">
            <a:avLst>
              <a:gd name="adj1" fmla="val 313653"/>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9606845" y="4343270"/>
            <a:ext cx="970844"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9908715" y="4867275"/>
            <a:ext cx="1216054" cy="453837"/>
          </a:xfrm>
          <a:prstGeom prst="rect">
            <a:avLst/>
          </a:prstGeom>
          <a:solidFill>
            <a:srgbClr val="BEE9EE"/>
          </a:solidFill>
          <a:ln>
            <a:solidFill>
              <a:srgbClr val="94DAE2"/>
            </a:solidFill>
          </a:ln>
        </p:spPr>
        <p:txBody>
          <a:bodyPr wrap="square" rtlCol="0" anchor="ctr">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 the same SRGB.</a:t>
            </a:r>
          </a:p>
        </p:txBody>
      </p:sp>
      <p:cxnSp>
        <p:nvCxnSpPr>
          <p:cNvPr id="42" name="肘形连接符 41"/>
          <p:cNvCxnSpPr>
            <a:stCxn id="39" idx="3"/>
            <a:endCxn id="40" idx="3"/>
          </p:cNvCxnSpPr>
          <p:nvPr/>
        </p:nvCxnSpPr>
        <p:spPr bwMode="gray">
          <a:xfrm>
            <a:off x="10577689" y="4446287"/>
            <a:ext cx="547080" cy="647907"/>
          </a:xfrm>
          <a:prstGeom prst="bentConnector3">
            <a:avLst>
              <a:gd name="adj1" fmla="val 14178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81" name="矩形 80"/>
          <p:cNvSpPr/>
          <p:nvPr/>
        </p:nvSpPr>
        <p:spPr bwMode="gray">
          <a:xfrm>
            <a:off x="4190770" y="2950258"/>
            <a:ext cx="1826072" cy="821642"/>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2" name="矩形 81"/>
          <p:cNvSpPr/>
          <p:nvPr/>
        </p:nvSpPr>
        <p:spPr bwMode="gray">
          <a:xfrm>
            <a:off x="522292" y="2950258"/>
            <a:ext cx="1826072" cy="821642"/>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3" name="矩形 82"/>
          <p:cNvSpPr/>
          <p:nvPr/>
        </p:nvSpPr>
        <p:spPr bwMode="gray">
          <a:xfrm>
            <a:off x="522292" y="1335507"/>
            <a:ext cx="5494550" cy="1390033"/>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4" name="直接连接符 83"/>
          <p:cNvCxnSpPr>
            <a:stCxn id="86" idx="3"/>
            <a:endCxn id="90"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7" name="矩形 86"/>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9" name="矩形 88"/>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91" name="矩形 90"/>
          <p:cNvSpPr/>
          <p:nvPr/>
        </p:nvSpPr>
        <p:spPr bwMode="gray">
          <a:xfrm>
            <a:off x="1542925" y="2207473"/>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92" name="矩形 91"/>
          <p:cNvSpPr/>
          <p:nvPr/>
        </p:nvSpPr>
        <p:spPr bwMode="gray">
          <a:xfrm>
            <a:off x="522292" y="15640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3" name="矩形 92"/>
          <p:cNvSpPr/>
          <p:nvPr/>
        </p:nvSpPr>
        <p:spPr bwMode="gray">
          <a:xfrm>
            <a:off x="2770282" y="15640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4" name="矩形 93"/>
          <p:cNvSpPr/>
          <p:nvPr/>
        </p:nvSpPr>
        <p:spPr bwMode="gray">
          <a:xfrm>
            <a:off x="5061132" y="1564053"/>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5" name="矩形 94"/>
          <p:cNvSpPr/>
          <p:nvPr/>
        </p:nvSpPr>
        <p:spPr bwMode="gray">
          <a:xfrm>
            <a:off x="3875226" y="2207473"/>
            <a:ext cx="1186543" cy="307777"/>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6" name="文本框 95"/>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8" name="矩形 97"/>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9" name="矩形 98"/>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0" name="矩形 99"/>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1" name="矩形 100"/>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4" name="直接连接符 103"/>
          <p:cNvCxnSpPr>
            <a:stCxn id="86" idx="2"/>
            <a:endCxn id="102"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0" idx="2"/>
            <a:endCxn id="103"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7" name="矩形 106"/>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8" name="文本框 107"/>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9" name="文本框 108"/>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11" name="文本框 110"/>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12" name="文本框 111"/>
          <p:cNvSpPr txBox="1"/>
          <p:nvPr/>
        </p:nvSpPr>
        <p:spPr bwMode="gray">
          <a:xfrm>
            <a:off x="542427" y="1377298"/>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3" name="矩形 112"/>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4" name="矩形 113"/>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321958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32999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BE (3)</a:t>
            </a:r>
            <a:endParaRPr lang="en-US" dirty="0"/>
          </a:p>
        </p:txBody>
      </p:sp>
      <p:sp>
        <p:nvSpPr>
          <p:cNvPr id="23" name="矩形 22"/>
          <p:cNvSpPr/>
          <p:nvPr/>
        </p:nvSpPr>
        <p:spPr bwMode="gray">
          <a:xfrm>
            <a:off x="455613" y="3821931"/>
            <a:ext cx="5973762"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bwMode="gray">
          <a:xfrm>
            <a:off x="6924320" y="1920945"/>
            <a:ext cx="3978974" cy="1569660"/>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ipv4-family vpnv4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peer 10.0.3.3 enable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[~PE1-bgp-af-vpnv4]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 quit</a:t>
            </a:r>
          </a:p>
        </p:txBody>
      </p:sp>
      <p:sp>
        <p:nvSpPr>
          <p:cNvPr id="26" name="文本框 25"/>
          <p:cNvSpPr txBox="1"/>
          <p:nvPr/>
        </p:nvSpPr>
        <p:spPr bwMode="gray">
          <a:xfrm>
            <a:off x="6871361" y="1360294"/>
            <a:ext cx="4995195" cy="560651"/>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29" name="文本框 28"/>
          <p:cNvSpPr txBox="1"/>
          <p:nvPr/>
        </p:nvSpPr>
        <p:spPr bwMode="gray">
          <a:xfrm>
            <a:off x="6924320" y="4135495"/>
            <a:ext cx="4325223" cy="175432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-target 111:1 both</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[*PE1-bgp]ipv4-family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[*PE1-bgp-vpna]peer 10.0.14.4 as-number 65000</a:t>
            </a:r>
          </a:p>
        </p:txBody>
      </p:sp>
      <p:sp>
        <p:nvSpPr>
          <p:cNvPr id="30" name="文本框 29"/>
          <p:cNvSpPr txBox="1"/>
          <p:nvPr/>
        </p:nvSpPr>
        <p:spPr bwMode="gray">
          <a:xfrm>
            <a:off x="6871361" y="3608490"/>
            <a:ext cx="4995195" cy="527005"/>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76" name="矩形 75"/>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7" name="矩形 76"/>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8" name="矩形 77"/>
          <p:cNvSpPr/>
          <p:nvPr/>
        </p:nvSpPr>
        <p:spPr bwMode="gray">
          <a:xfrm>
            <a:off x="522292" y="1335507"/>
            <a:ext cx="5494550" cy="1390033"/>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79" name="直接连接符 78"/>
          <p:cNvCxnSpPr>
            <a:stCxn id="81" idx="3"/>
            <a:endCxn id="85"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2" name="矩形 81"/>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4" name="矩形 83"/>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86" name="矩形 85"/>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87" name="矩形 86"/>
          <p:cNvSpPr/>
          <p:nvPr/>
        </p:nvSpPr>
        <p:spPr bwMode="gray">
          <a:xfrm>
            <a:off x="522292" y="15827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88" name="矩形 87"/>
          <p:cNvSpPr/>
          <p:nvPr/>
        </p:nvSpPr>
        <p:spPr bwMode="gray">
          <a:xfrm>
            <a:off x="2770282" y="16680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89" name="矩形 88"/>
          <p:cNvSpPr/>
          <p:nvPr/>
        </p:nvSpPr>
        <p:spPr bwMode="gray">
          <a:xfrm>
            <a:off x="5061132" y="15827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0" name="矩形 89"/>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1" name="文本框 90"/>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3" name="矩形 92"/>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4" name="矩形 93"/>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5" name="矩形 94"/>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6" name="矩形 95"/>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7" name="图片 9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98" name="图片 9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99" name="直接连接符 98"/>
          <p:cNvCxnSpPr>
            <a:stCxn id="81" idx="2"/>
            <a:endCxn id="97"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85" idx="2"/>
            <a:endCxn id="98"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bwMode="gray">
          <a:xfrm>
            <a:off x="746588" y="34630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2" name="矩形 101"/>
          <p:cNvSpPr/>
          <p:nvPr/>
        </p:nvSpPr>
        <p:spPr bwMode="gray">
          <a:xfrm>
            <a:off x="5281403" y="3463017"/>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3" name="文本框 102"/>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4" name="文本框 103"/>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6" name="文本框 105"/>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7" name="文本框 106"/>
          <p:cNvSpPr txBox="1"/>
          <p:nvPr/>
        </p:nvSpPr>
        <p:spPr bwMode="gray">
          <a:xfrm>
            <a:off x="542427" y="1396579"/>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08" name="矩形 107"/>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09" name="矩形 108"/>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117704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BE (4)</a:t>
            </a:r>
            <a:endParaRPr lang="en-US" dirty="0"/>
          </a:p>
        </p:txBody>
      </p:sp>
      <p:sp>
        <p:nvSpPr>
          <p:cNvPr id="3" name="文本框 2"/>
          <p:cNvSpPr txBox="1"/>
          <p:nvPr/>
        </p:nvSpPr>
        <p:spPr bwMode="gray">
          <a:xfrm>
            <a:off x="6457768" y="1668071"/>
            <a:ext cx="5195653" cy="1938992"/>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tunnel-policy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tunnel select-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load-balance-number 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[*PE1-tunnel-policy-p1]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p1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[*PE1] commit</a:t>
            </a:r>
          </a:p>
        </p:txBody>
      </p:sp>
      <p:sp>
        <p:nvSpPr>
          <p:cNvPr id="28" name="文本框 27"/>
          <p:cNvSpPr txBox="1"/>
          <p:nvPr/>
        </p:nvSpPr>
        <p:spPr bwMode="gray">
          <a:xfrm>
            <a:off x="6457768" y="4304656"/>
            <a:ext cx="5195653" cy="1015663"/>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tunnel-info all</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ID                      Type                Destination                Status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0x000000002900000042 </a:t>
            </a:r>
            <a:r>
              <a:rPr lang="en-US" sz="1200" b="1"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10.0.3.3                       UP</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0x000000002900000043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srbe-lsp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10.0.2.2                       UP</a:t>
            </a:r>
          </a:p>
        </p:txBody>
      </p:sp>
      <p:sp>
        <p:nvSpPr>
          <p:cNvPr id="38" name="文本框 37"/>
          <p:cNvSpPr txBox="1"/>
          <p:nvPr/>
        </p:nvSpPr>
        <p:spPr bwMode="gray">
          <a:xfrm>
            <a:off x="6404810" y="3791482"/>
            <a:ext cx="497283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Run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tunnel-info all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on PE1 to check SR LSP information.</a:t>
            </a:r>
          </a:p>
        </p:txBody>
      </p:sp>
      <p:sp>
        <p:nvSpPr>
          <p:cNvPr id="29" name="文本框 28"/>
          <p:cNvSpPr txBox="1"/>
          <p:nvPr/>
        </p:nvSpPr>
        <p:spPr bwMode="gray">
          <a:xfrm>
            <a:off x="6404809" y="1119109"/>
            <a:ext cx="50904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 configurations are as follows: (PE2 configurations are not provided.)</a:t>
            </a:r>
          </a:p>
        </p:txBody>
      </p:sp>
      <p:sp>
        <p:nvSpPr>
          <p:cNvPr id="6" name="矩形 5"/>
          <p:cNvSpPr/>
          <p:nvPr/>
        </p:nvSpPr>
        <p:spPr bwMode="gray">
          <a:xfrm>
            <a:off x="6523910" y="4882193"/>
            <a:ext cx="1794934"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404810" y="5579668"/>
            <a:ext cx="2318670"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ID of the tunnel to PE2</a:t>
            </a:r>
          </a:p>
        </p:txBody>
      </p:sp>
      <p:cxnSp>
        <p:nvCxnSpPr>
          <p:cNvPr id="8" name="肘形连接符 7"/>
          <p:cNvCxnSpPr>
            <a:stCxn id="6" idx="1"/>
            <a:endCxn id="40" idx="1"/>
          </p:cNvCxnSpPr>
          <p:nvPr/>
        </p:nvCxnSpPr>
        <p:spPr bwMode="gray">
          <a:xfrm rot="10800000" flipV="1">
            <a:off x="6404810" y="4985209"/>
            <a:ext cx="119100" cy="748347"/>
          </a:xfrm>
          <a:prstGeom prst="bentConnector3">
            <a:avLst>
              <a:gd name="adj1" fmla="val 29194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9" name="矩形 78"/>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1" name="矩形 80"/>
          <p:cNvSpPr/>
          <p:nvPr/>
        </p:nvSpPr>
        <p:spPr bwMode="gray">
          <a:xfrm>
            <a:off x="522292" y="1397957"/>
            <a:ext cx="5494550" cy="1327584"/>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2" name="直接连接符 81"/>
          <p:cNvCxnSpPr>
            <a:stCxn id="84" idx="3"/>
            <a:endCxn id="88"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5" name="矩形 84"/>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7" name="矩形 86"/>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89" name="矩形 88"/>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90" name="矩形 89"/>
          <p:cNvSpPr/>
          <p:nvPr/>
        </p:nvSpPr>
        <p:spPr bwMode="gray">
          <a:xfrm>
            <a:off x="522292" y="158178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1" name="矩形 90"/>
          <p:cNvSpPr/>
          <p:nvPr/>
        </p:nvSpPr>
        <p:spPr bwMode="gray">
          <a:xfrm>
            <a:off x="2770282" y="158178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2" name="矩形 91"/>
          <p:cNvSpPr/>
          <p:nvPr/>
        </p:nvSpPr>
        <p:spPr bwMode="gray">
          <a:xfrm>
            <a:off x="5061132" y="1581785"/>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3" name="矩形 92"/>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4" name="文本框 93"/>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6" name="矩形 95"/>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7" name="矩形 96"/>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9" name="矩形 98"/>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2" name="直接连接符 101"/>
          <p:cNvCxnSpPr>
            <a:stCxn id="84" idx="2"/>
            <a:endCxn id="100"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88" idx="2"/>
            <a:endCxn id="101"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5" name="矩形 104"/>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6" name="文本框 105"/>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7" name="文本框 106"/>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9" name="文本框 108"/>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10" name="文本框 109"/>
          <p:cNvSpPr txBox="1"/>
          <p:nvPr/>
        </p:nvSpPr>
        <p:spPr bwMode="gray">
          <a:xfrm>
            <a:off x="542427" y="1423176"/>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1" name="矩形 110"/>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2" name="矩形 111"/>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
        <p:nvSpPr>
          <p:cNvPr id="45" name="矩形 44"/>
          <p:cNvSpPr/>
          <p:nvPr/>
        </p:nvSpPr>
        <p:spPr bwMode="gray">
          <a:xfrm>
            <a:off x="563863" y="3795620"/>
            <a:ext cx="5427361"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Tree>
    <p:extLst>
      <p:ext uri="{BB962C8B-B14F-4D97-AF65-F5344CB8AC3E}">
        <p14:creationId xmlns:p14="http://schemas.microsoft.com/office/powerpoint/2010/main" val="122522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BE (5)</a:t>
            </a:r>
            <a:endParaRPr lang="en-US" dirty="0"/>
          </a:p>
        </p:txBody>
      </p:sp>
      <p:sp>
        <p:nvSpPr>
          <p:cNvPr id="23" name="矩形 22"/>
          <p:cNvSpPr/>
          <p:nvPr/>
        </p:nvSpPr>
        <p:spPr bwMode="gray">
          <a:xfrm>
            <a:off x="563863" y="3795620"/>
            <a:ext cx="5427361"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bwMode="gray">
          <a:xfrm>
            <a:off x="6536599" y="1793013"/>
            <a:ext cx="5195653" cy="3600986"/>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vpnv4 all routing-table 10.1.5.5</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Distinguisher(100:1): 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48122</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/NULL</a:t>
            </a:r>
          </a:p>
          <a:p>
            <a:pPr fontAlgn="ct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From: 10.0.3.3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Route Duration: 0d00h39m18s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IP Out-Interface: GigabitEthernet0/3/1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Relay Tunnel Out-Interface: GigabitEthernet0/3/1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Ext-Community: RT &lt;111 : 1&gt;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AS-path 65001, origin incomplete, MED 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valid, internal, best, select, pre 255, IGP cost 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p>
        </p:txBody>
      </p:sp>
      <p:sp>
        <p:nvSpPr>
          <p:cNvPr id="26" name="文本框 25"/>
          <p:cNvSpPr txBox="1"/>
          <p:nvPr/>
        </p:nvSpPr>
        <p:spPr bwMode="gray">
          <a:xfrm>
            <a:off x="6483641" y="1514182"/>
            <a:ext cx="455704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VPNv4 routing information on PE1.</a:t>
            </a:r>
          </a:p>
        </p:txBody>
      </p:sp>
      <p:sp>
        <p:nvSpPr>
          <p:cNvPr id="39" name="矩形 38"/>
          <p:cNvSpPr/>
          <p:nvPr/>
        </p:nvSpPr>
        <p:spPr bwMode="gray">
          <a:xfrm>
            <a:off x="6577047" y="3107733"/>
            <a:ext cx="3830050"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483640" y="5487129"/>
            <a:ext cx="4033171"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allocated by PE2 to 10.1.5.5/32</a:t>
            </a:r>
          </a:p>
        </p:txBody>
      </p:sp>
      <p:cxnSp>
        <p:nvCxnSpPr>
          <p:cNvPr id="42" name="肘形连接符 41"/>
          <p:cNvCxnSpPr>
            <a:stCxn id="39" idx="1"/>
            <a:endCxn id="40" idx="1"/>
          </p:cNvCxnSpPr>
          <p:nvPr/>
        </p:nvCxnSpPr>
        <p:spPr bwMode="gray">
          <a:xfrm rot="10800000" flipV="1">
            <a:off x="6483641" y="3210750"/>
            <a:ext cx="93407" cy="2430268"/>
          </a:xfrm>
          <a:prstGeom prst="bentConnector3">
            <a:avLst>
              <a:gd name="adj1" fmla="val 344735"/>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bwMode="gray">
          <a:xfrm>
            <a:off x="5061132" y="1668071"/>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78" name="矩形 77"/>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9" name="矩形 78"/>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bwMode="gray">
          <a:xfrm>
            <a:off x="522292" y="1397957"/>
            <a:ext cx="5494550" cy="1327584"/>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1" name="直接连接符 80"/>
          <p:cNvCxnSpPr>
            <a:stCxn id="83" idx="3"/>
            <a:endCxn id="8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4" name="矩形 83"/>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6" name="矩形 85"/>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88" name="矩形 87"/>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89" name="矩形 88"/>
          <p:cNvSpPr/>
          <p:nvPr/>
        </p:nvSpPr>
        <p:spPr bwMode="gray">
          <a:xfrm>
            <a:off x="522292" y="1599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0" name="矩形 89"/>
          <p:cNvSpPr/>
          <p:nvPr/>
        </p:nvSpPr>
        <p:spPr bwMode="gray">
          <a:xfrm>
            <a:off x="2770282" y="1599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1" name="矩形 90"/>
          <p:cNvSpPr/>
          <p:nvPr/>
        </p:nvSpPr>
        <p:spPr bwMode="gray">
          <a:xfrm>
            <a:off x="5061132" y="1599500"/>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2" name="矩形 91"/>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3" name="文本框 92"/>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5" name="矩形 94"/>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6" name="矩形 95"/>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矩形 96"/>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1" name="直接连接符 100"/>
          <p:cNvCxnSpPr>
            <a:stCxn id="83" idx="2"/>
            <a:endCxn id="9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7" idx="2"/>
            <a:endCxn id="10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4" name="矩形 103"/>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5" name="文本框 10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6" name="文本框 105"/>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8" name="文本框 10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9" name="文本框 108"/>
          <p:cNvSpPr txBox="1"/>
          <p:nvPr/>
        </p:nvSpPr>
        <p:spPr bwMode="gray">
          <a:xfrm>
            <a:off x="542427" y="1440891"/>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0" name="矩形 10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1" name="矩形 11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1526170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BE (6)</a:t>
            </a:r>
            <a:endParaRPr lang="en-US" dirty="0"/>
          </a:p>
        </p:txBody>
      </p:sp>
      <p:sp>
        <p:nvSpPr>
          <p:cNvPr id="23" name="矩形 22"/>
          <p:cNvSpPr/>
          <p:nvPr/>
        </p:nvSpPr>
        <p:spPr bwMode="gray">
          <a:xfrm>
            <a:off x="563864" y="3795620"/>
            <a:ext cx="5455936"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bwMode="gray">
          <a:xfrm>
            <a:off x="6528103" y="1730105"/>
            <a:ext cx="5195653" cy="3231654"/>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10.1.5.5 verbose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 T -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Summary Count : 1</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10.1.5.5/32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Protocol: IBGP               Process ID: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Preference: 255                      Cost: 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Neighbour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State: Active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Adv</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Relied         Age: 00h35m03s</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Tag: 0                    Priority: low</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Label: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48122</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QoSInfo</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0x0</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IndirectID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0x100013A            Instance: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RelayNextHop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10.0.12.2           Interface: GigabitEthernet0/3/1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TunnelID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0x000000002900000042</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Flags: RD</a:t>
            </a: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6475145" y="1413174"/>
            <a:ext cx="4690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Check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information on PE1.</a:t>
            </a:r>
          </a:p>
        </p:txBody>
      </p:sp>
      <p:sp>
        <p:nvSpPr>
          <p:cNvPr id="27" name="矩形 26"/>
          <p:cNvSpPr/>
          <p:nvPr/>
        </p:nvSpPr>
        <p:spPr bwMode="gray">
          <a:xfrm>
            <a:off x="6568551" y="3947936"/>
            <a:ext cx="2023828"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568550" y="4511292"/>
            <a:ext cx="2761863" cy="20603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6528102" y="5424221"/>
            <a:ext cx="3938231" cy="523146"/>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VPNv4 label and SR LSP are combined to guide packet forwarding.</a:t>
            </a:r>
          </a:p>
        </p:txBody>
      </p:sp>
      <p:cxnSp>
        <p:nvCxnSpPr>
          <p:cNvPr id="30" name="肘形连接符 29"/>
          <p:cNvCxnSpPr>
            <a:stCxn id="27" idx="1"/>
            <a:endCxn id="29" idx="1"/>
          </p:cNvCxnSpPr>
          <p:nvPr/>
        </p:nvCxnSpPr>
        <p:spPr bwMode="gray">
          <a:xfrm rot="10800000" flipV="1">
            <a:off x="6528103" y="4050952"/>
            <a:ext cx="40449" cy="1634841"/>
          </a:xfrm>
          <a:prstGeom prst="bentConnector3">
            <a:avLst>
              <a:gd name="adj1" fmla="val 665156"/>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8" name="肘形连接符 37"/>
          <p:cNvCxnSpPr>
            <a:stCxn id="28" idx="1"/>
            <a:endCxn id="29" idx="1"/>
          </p:cNvCxnSpPr>
          <p:nvPr/>
        </p:nvCxnSpPr>
        <p:spPr bwMode="gray">
          <a:xfrm rot="10800000" flipV="1">
            <a:off x="6528102" y="4614308"/>
            <a:ext cx="40448" cy="1071485"/>
          </a:xfrm>
          <a:prstGeom prst="bentConnector3">
            <a:avLst>
              <a:gd name="adj1" fmla="val 66517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8" name="矩形 77"/>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9" name="矩形 78"/>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bwMode="gray">
          <a:xfrm>
            <a:off x="522292" y="1400175"/>
            <a:ext cx="5494550" cy="132536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1" name="直接连接符 80"/>
          <p:cNvCxnSpPr>
            <a:stCxn id="83" idx="3"/>
            <a:endCxn id="87"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3" name="图片 8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4" name="矩形 83"/>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6" name="矩形 85"/>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88" name="矩形 87"/>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89" name="矩形 88"/>
          <p:cNvSpPr/>
          <p:nvPr/>
        </p:nvSpPr>
        <p:spPr bwMode="gray">
          <a:xfrm>
            <a:off x="522292" y="159112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0" name="矩形 89"/>
          <p:cNvSpPr/>
          <p:nvPr/>
        </p:nvSpPr>
        <p:spPr bwMode="gray">
          <a:xfrm>
            <a:off x="2770282" y="159112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1" name="矩形 90"/>
          <p:cNvSpPr/>
          <p:nvPr/>
        </p:nvSpPr>
        <p:spPr bwMode="gray">
          <a:xfrm>
            <a:off x="5061132" y="159112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2" name="矩形 91"/>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3" name="文本框 92"/>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5" name="矩形 94"/>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6" name="矩形 95"/>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矩形 96"/>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1" name="直接连接符 100"/>
          <p:cNvCxnSpPr>
            <a:stCxn id="83" idx="2"/>
            <a:endCxn id="99"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87" idx="2"/>
            <a:endCxn id="100"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4" name="矩形 103"/>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5" name="文本框 104"/>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6" name="文本框 105"/>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8" name="文本框 107"/>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09" name="文本框 108"/>
          <p:cNvSpPr txBox="1"/>
          <p:nvPr/>
        </p:nvSpPr>
        <p:spPr bwMode="gray">
          <a:xfrm>
            <a:off x="542427" y="143251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0" name="矩形 109"/>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1" name="矩形 110"/>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167202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L3VPN over SR-MPLS BE (7)</a:t>
            </a:r>
            <a:endParaRPr lang="en-US" dirty="0"/>
          </a:p>
        </p:txBody>
      </p:sp>
      <p:sp>
        <p:nvSpPr>
          <p:cNvPr id="23" name="矩形 22"/>
          <p:cNvSpPr/>
          <p:nvPr/>
        </p:nvSpPr>
        <p:spPr bwMode="gray">
          <a:xfrm>
            <a:off x="563864" y="3795620"/>
            <a:ext cx="5452978" cy="2246769"/>
          </a:xfrm>
          <a:prstGeom prst="rect">
            <a:avLst/>
          </a:prstGeom>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Configuration roadmap:</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Configure interface IP addresses and OSPF. (Configuration details are not provided.)</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MPLS, configure SR, and establish SR LSPs on the backbone network.</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Establish an MP-BGP peer relationship between PE1 and PE2.</a:t>
            </a:r>
          </a:p>
          <a:p>
            <a:pPr marL="176213" indent="-176213" fontAlgn="ctr">
              <a:buFont typeface="+mj-lt"/>
              <a:buAutoNum type="arabicPeriod"/>
            </a:pP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Enable the VPN instance IPv4 address family on each PE.</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Configure a tunnel policy for the PEs to preferentially select SR LSPs.</a:t>
            </a:r>
          </a:p>
          <a:p>
            <a:pPr marL="176213" indent="-176213" fontAlgn="ctr">
              <a:buFont typeface="+mj-lt"/>
              <a:buAutoNum type="arabicPeriod"/>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Verify the configuration.</a:t>
            </a:r>
          </a:p>
        </p:txBody>
      </p:sp>
      <p:sp>
        <p:nvSpPr>
          <p:cNvPr id="3" name="文本框 2"/>
          <p:cNvSpPr txBox="1"/>
          <p:nvPr/>
        </p:nvSpPr>
        <p:spPr bwMode="gray">
          <a:xfrm>
            <a:off x="6278213" y="1793013"/>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&lt;PE1&gt;</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segment-routing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10.0.3.3 32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LSP Trace Route FEC: SEGMENT ROUTING IPV4 PREFIX 10.0.3.3/32 ,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TTL    Replier            Time    Type      Downstream</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0                                          Ingress   10.0.12.2</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/[16003 ]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1      10.0.12.2            8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Transit   10.0.23.3</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/[3 ]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2      10.0.3.3              9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Egress</a:t>
            </a:r>
          </a:p>
        </p:txBody>
      </p:sp>
      <p:sp>
        <p:nvSpPr>
          <p:cNvPr id="26" name="文本框 25"/>
          <p:cNvSpPr txBox="1"/>
          <p:nvPr/>
        </p:nvSpPr>
        <p:spPr bwMode="gray">
          <a:xfrm>
            <a:off x="6225255" y="1504657"/>
            <a:ext cx="2388795" cy="307777"/>
          </a:xfrm>
          <a:prstGeom prst="rect">
            <a:avLst/>
          </a:prstGeom>
          <a:noFill/>
        </p:spPr>
        <p:txBody>
          <a:bodyPr wrap="square" rtlCol="0">
            <a:noAutofit/>
          </a:bodyPr>
          <a:lstStyle/>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Tracert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SR LSP on PE1.</a:t>
            </a:r>
          </a:p>
        </p:txBody>
      </p:sp>
      <p:sp>
        <p:nvSpPr>
          <p:cNvPr id="27" name="矩形 26"/>
          <p:cNvSpPr/>
          <p:nvPr/>
        </p:nvSpPr>
        <p:spPr bwMode="gray">
          <a:xfrm>
            <a:off x="9115425" y="2562225"/>
            <a:ext cx="1518708" cy="37844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7229475" y="3386576"/>
            <a:ext cx="3593101" cy="307777"/>
          </a:xfrm>
          <a:prstGeom prst="rect">
            <a:avLst/>
          </a:prstGeom>
          <a:solidFill>
            <a:srgbClr val="BEE9EE"/>
          </a:solidFill>
          <a:ln>
            <a:solidFill>
              <a:srgbClr val="94DAE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Question: How are the labels computed?</a:t>
            </a:r>
          </a:p>
        </p:txBody>
      </p:sp>
      <p:cxnSp>
        <p:nvCxnSpPr>
          <p:cNvPr id="30" name="肘形连接符 29"/>
          <p:cNvCxnSpPr>
            <a:stCxn id="27" idx="3"/>
            <a:endCxn id="29" idx="3"/>
          </p:cNvCxnSpPr>
          <p:nvPr/>
        </p:nvCxnSpPr>
        <p:spPr bwMode="gray">
          <a:xfrm>
            <a:off x="10634133" y="2751448"/>
            <a:ext cx="188443" cy="789017"/>
          </a:xfrm>
          <a:prstGeom prst="bentConnector3">
            <a:avLst>
              <a:gd name="adj1" fmla="val 221310"/>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bwMode="gray">
          <a:xfrm>
            <a:off x="6278213" y="4345128"/>
            <a:ext cx="5195653" cy="1384995"/>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&lt;CE1&gt;ping -a 10.1.4.4 10.1.5.5</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PING 10.1.5.5: 56  data bytes, press CTRL_C to break</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Sequence=2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Sequence=3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Sequence=4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Reply from 10.1.5.5: bytes=56 Sequence=5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ttl</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=254 time=1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225254" y="4047247"/>
            <a:ext cx="45973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Verify the configuration on CE1.</a:t>
            </a:r>
          </a:p>
        </p:txBody>
      </p:sp>
      <p:sp>
        <p:nvSpPr>
          <p:cNvPr id="79" name="矩形 78"/>
          <p:cNvSpPr/>
          <p:nvPr/>
        </p:nvSpPr>
        <p:spPr bwMode="gray">
          <a:xfrm>
            <a:off x="4190770"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0" name="矩形 79"/>
          <p:cNvSpPr/>
          <p:nvPr/>
        </p:nvSpPr>
        <p:spPr bwMode="gray">
          <a:xfrm>
            <a:off x="522292" y="2950258"/>
            <a:ext cx="1826072" cy="780536"/>
          </a:xfrm>
          <a:prstGeom prst="rect">
            <a:avLst/>
          </a:prstGeom>
          <a:solidFill>
            <a:srgbClr val="D0E8C4"/>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1" name="矩形 80"/>
          <p:cNvSpPr/>
          <p:nvPr/>
        </p:nvSpPr>
        <p:spPr bwMode="gray">
          <a:xfrm>
            <a:off x="522292" y="1419225"/>
            <a:ext cx="5494550" cy="130631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82" name="直接连接符 81"/>
          <p:cNvCxnSpPr>
            <a:stCxn id="84" idx="3"/>
            <a:endCxn id="88" idx="1"/>
          </p:cNvCxnSpPr>
          <p:nvPr/>
        </p:nvCxnSpPr>
        <p:spPr bwMode="gray">
          <a:xfrm>
            <a:off x="1267619" y="2489567"/>
            <a:ext cx="3985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748992"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2268167"/>
            <a:ext cx="540000" cy="442800"/>
          </a:xfrm>
          <a:prstGeom prst="rect">
            <a:avLst/>
          </a:prstGeom>
        </p:spPr>
      </p:pic>
      <p:sp>
        <p:nvSpPr>
          <p:cNvPr id="85" name="矩形 84"/>
          <p:cNvSpPr/>
          <p:nvPr/>
        </p:nvSpPr>
        <p:spPr bwMode="gray">
          <a:xfrm>
            <a:off x="3138299" y="1996788"/>
            <a:ext cx="292068"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91152" y="2268167"/>
            <a:ext cx="540000" cy="442800"/>
          </a:xfrm>
          <a:prstGeom prst="rect">
            <a:avLst/>
          </a:prstGeom>
        </p:spPr>
      </p:pic>
      <p:sp>
        <p:nvSpPr>
          <p:cNvPr id="87" name="矩形 86"/>
          <p:cNvSpPr/>
          <p:nvPr/>
        </p:nvSpPr>
        <p:spPr bwMode="gray">
          <a:xfrm>
            <a:off x="5283807" y="1996788"/>
            <a:ext cx="497252"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2268167"/>
            <a:ext cx="540000" cy="442800"/>
          </a:xfrm>
          <a:prstGeom prst="rect">
            <a:avLst/>
          </a:prstGeom>
        </p:spPr>
      </p:pic>
      <p:sp>
        <p:nvSpPr>
          <p:cNvPr id="89" name="矩形 88"/>
          <p:cNvSpPr/>
          <p:nvPr/>
        </p:nvSpPr>
        <p:spPr bwMode="gray">
          <a:xfrm>
            <a:off x="1542925"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90" name="矩形 89"/>
          <p:cNvSpPr/>
          <p:nvPr/>
        </p:nvSpPr>
        <p:spPr bwMode="gray">
          <a:xfrm>
            <a:off x="522292" y="160334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10.0.1.1/32</a:t>
            </a:r>
          </a:p>
        </p:txBody>
      </p:sp>
      <p:sp>
        <p:nvSpPr>
          <p:cNvPr id="91" name="矩形 90"/>
          <p:cNvSpPr/>
          <p:nvPr/>
        </p:nvSpPr>
        <p:spPr bwMode="gray">
          <a:xfrm>
            <a:off x="2770282" y="160334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10.0.2.2/32</a:t>
            </a:r>
          </a:p>
        </p:txBody>
      </p:sp>
      <p:sp>
        <p:nvSpPr>
          <p:cNvPr id="92" name="矩形 91"/>
          <p:cNvSpPr/>
          <p:nvPr/>
        </p:nvSpPr>
        <p:spPr bwMode="gray">
          <a:xfrm>
            <a:off x="5061132" y="1603346"/>
            <a:ext cx="955710" cy="461665"/>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10.0.3.3/32</a:t>
            </a:r>
          </a:p>
        </p:txBody>
      </p:sp>
      <p:sp>
        <p:nvSpPr>
          <p:cNvPr id="93" name="矩形 92"/>
          <p:cNvSpPr/>
          <p:nvPr/>
        </p:nvSpPr>
        <p:spPr bwMode="gray">
          <a:xfrm>
            <a:off x="3875226" y="2216998"/>
            <a:ext cx="1186543" cy="307777"/>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94" name="文本框 93"/>
          <p:cNvSpPr txBox="1"/>
          <p:nvPr/>
        </p:nvSpPr>
        <p:spPr bwMode="gray">
          <a:xfrm>
            <a:off x="1439141"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425173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96" name="矩形 95"/>
          <p:cNvSpPr/>
          <p:nvPr/>
        </p:nvSpPr>
        <p:spPr bwMode="gray">
          <a:xfrm>
            <a:off x="122308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7" name="矩形 96"/>
          <p:cNvSpPr/>
          <p:nvPr/>
        </p:nvSpPr>
        <p:spPr bwMode="gray">
          <a:xfrm>
            <a:off x="2705360"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矩形 97"/>
          <p:cNvSpPr/>
          <p:nvPr/>
        </p:nvSpPr>
        <p:spPr bwMode="gray">
          <a:xfrm>
            <a:off x="3494934"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9" name="矩形 98"/>
          <p:cNvSpPr/>
          <p:nvPr/>
        </p:nvSpPr>
        <p:spPr bwMode="gray">
          <a:xfrm>
            <a:off x="4977212" y="2230628"/>
            <a:ext cx="3273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a:t>
            </a:r>
          </a:p>
        </p:txBody>
      </p: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7619" y="3010900"/>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957" y="3010900"/>
            <a:ext cx="540000" cy="442800"/>
          </a:xfrm>
          <a:prstGeom prst="rect">
            <a:avLst/>
          </a:prstGeom>
        </p:spPr>
      </p:pic>
      <p:cxnSp>
        <p:nvCxnSpPr>
          <p:cNvPr id="102" name="直接连接符 101"/>
          <p:cNvCxnSpPr>
            <a:stCxn id="84" idx="2"/>
            <a:endCxn id="100" idx="0"/>
          </p:cNvCxnSpPr>
          <p:nvPr/>
        </p:nvCxnSpPr>
        <p:spPr bwMode="gray">
          <a:xfrm>
            <a:off x="997619"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88" idx="2"/>
            <a:endCxn id="101" idx="0"/>
          </p:cNvCxnSpPr>
          <p:nvPr/>
        </p:nvCxnSpPr>
        <p:spPr bwMode="gray">
          <a:xfrm>
            <a:off x="5522957" y="2710967"/>
            <a:ext cx="0" cy="2999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bwMode="gray">
          <a:xfrm>
            <a:off x="746588"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5" name="矩形 104"/>
          <p:cNvSpPr/>
          <p:nvPr/>
        </p:nvSpPr>
        <p:spPr bwMode="gray">
          <a:xfrm>
            <a:off x="5281403" y="3472542"/>
            <a:ext cx="50206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6" name="文本框 105"/>
          <p:cNvSpPr txBox="1"/>
          <p:nvPr/>
        </p:nvSpPr>
        <p:spPr bwMode="gray">
          <a:xfrm>
            <a:off x="1290546" y="3039452"/>
            <a:ext cx="987770" cy="461665"/>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Loopback1 </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10.1.4.4/32</a:t>
            </a:r>
          </a:p>
        </p:txBody>
      </p:sp>
      <p:sp>
        <p:nvSpPr>
          <p:cNvPr id="107" name="文本框 106"/>
          <p:cNvSpPr txBox="1"/>
          <p:nvPr/>
        </p:nvSpPr>
        <p:spPr bwMode="gray">
          <a:xfrm>
            <a:off x="4235198" y="1884628"/>
            <a:ext cx="909223" cy="276999"/>
          </a:xfrm>
          <a:prstGeom prst="rect">
            <a:avLst/>
          </a:prstGeom>
          <a:noFill/>
          <a:ln>
            <a:solidFill>
              <a:schemeClr val="tx1"/>
            </a:solid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vpna</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1576705"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65000</a:t>
            </a:r>
          </a:p>
        </p:txBody>
      </p:sp>
      <p:sp>
        <p:nvSpPr>
          <p:cNvPr id="109" name="文本框 108"/>
          <p:cNvSpPr txBox="1"/>
          <p:nvPr/>
        </p:nvSpPr>
        <p:spPr bwMode="gray">
          <a:xfrm>
            <a:off x="4190770" y="3492845"/>
            <a:ext cx="848309"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65001</a:t>
            </a:r>
          </a:p>
        </p:txBody>
      </p:sp>
      <p:sp>
        <p:nvSpPr>
          <p:cNvPr id="110" name="文本框 109"/>
          <p:cNvSpPr txBox="1"/>
          <p:nvPr/>
        </p:nvSpPr>
        <p:spPr bwMode="gray">
          <a:xfrm>
            <a:off x="542427" y="1444737"/>
            <a:ext cx="675185"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AS 100</a:t>
            </a:r>
          </a:p>
        </p:txBody>
      </p:sp>
      <p:sp>
        <p:nvSpPr>
          <p:cNvPr id="111" name="矩形 110"/>
          <p:cNvSpPr/>
          <p:nvPr/>
        </p:nvSpPr>
        <p:spPr bwMode="gray">
          <a:xfrm>
            <a:off x="942842"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10.0.14.0/24</a:t>
            </a:r>
          </a:p>
        </p:txBody>
      </p:sp>
      <p:sp>
        <p:nvSpPr>
          <p:cNvPr id="112" name="矩形 111"/>
          <p:cNvSpPr/>
          <p:nvPr/>
        </p:nvSpPr>
        <p:spPr bwMode="gray">
          <a:xfrm>
            <a:off x="4397520" y="2695509"/>
            <a:ext cx="118654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10.0.35.0/24</a:t>
            </a:r>
          </a:p>
        </p:txBody>
      </p:sp>
    </p:spTree>
    <p:extLst>
      <p:ext uri="{BB962C8B-B14F-4D97-AF65-F5344CB8AC3E}">
        <p14:creationId xmlns:p14="http://schemas.microsoft.com/office/powerpoint/2010/main" val="2711172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Segment Routing Overview</a:t>
            </a:r>
          </a:p>
          <a:p>
            <a:r>
              <a:rPr lang="en-US" dirty="0">
                <a:solidFill>
                  <a:schemeClr val="bg1">
                    <a:lumMod val="50000"/>
                  </a:schemeClr>
                </a:solidFill>
                <a:latin typeface="Huawei Sans" panose="020C0503030203020204" pitchFamily="34" charset="0"/>
                <a:sym typeface="Huawei Sans" panose="020C0503030203020204" pitchFamily="34" charset="0"/>
              </a:rPr>
              <a:t>Segment Routing Fundamentals</a:t>
            </a:r>
          </a:p>
          <a:p>
            <a:r>
              <a:rPr lang="en-US" dirty="0">
                <a:solidFill>
                  <a:schemeClr val="bg1">
                    <a:lumMod val="50000"/>
                  </a:schemeClr>
                </a:solidFill>
                <a:latin typeface="Huawei Sans" panose="020C0503030203020204" pitchFamily="34" charset="0"/>
                <a:sym typeface="Huawei Sans" panose="020C0503030203020204" pitchFamily="34" charset="0"/>
              </a:rPr>
              <a:t>Segment Routing Tunnel Protection and Detection Technologies</a:t>
            </a:r>
          </a:p>
          <a:p>
            <a:r>
              <a:rPr lang="en-US" dirty="0">
                <a:solidFill>
                  <a:schemeClr val="bg1">
                    <a:lumMod val="50000"/>
                  </a:schemeClr>
                </a:solidFill>
                <a:latin typeface="Huawei Sans" panose="020C0503030203020204" pitchFamily="34" charset="0"/>
                <a:sym typeface="Huawei Sans" panose="020C0503030203020204" pitchFamily="34" charset="0"/>
              </a:rPr>
              <a:t>Typical Usage Scenarios of Segment Routing</a:t>
            </a:r>
          </a:p>
          <a:p>
            <a:r>
              <a:rPr lang="en-US" b="1" dirty="0">
                <a:latin typeface="Huawei Sans" panose="020C0503030203020204" pitchFamily="34" charset="0"/>
                <a:sym typeface="Huawei Sans" panose="020C0503030203020204" pitchFamily="34" charset="0"/>
              </a:rPr>
              <a:t>Basic Configurations of Segment Routing</a:t>
            </a:r>
          </a:p>
          <a:p>
            <a:pPr lvl="1"/>
            <a:r>
              <a:rPr lang="en-US" sz="2000" dirty="0">
                <a:solidFill>
                  <a:schemeClr val="bg1">
                    <a:lumMod val="50000"/>
                  </a:schemeClr>
                </a:solidFill>
                <a:sym typeface="Huawei Sans" panose="020C0503030203020204" pitchFamily="34" charset="0"/>
              </a:rPr>
              <a:t>SR-MPLS BE</a:t>
            </a:r>
          </a:p>
          <a:p>
            <a:pPr lvl="1">
              <a:buSzPct val="60000"/>
              <a:buFont typeface="Wingdings" panose="05000000000000000000" pitchFamily="2" charset="2"/>
              <a:buChar char="n"/>
            </a:pPr>
            <a:r>
              <a:rPr lang="en-US" sz="2000" dirty="0"/>
              <a:t>SR-MPLS TE</a:t>
            </a:r>
          </a:p>
          <a:p>
            <a:pPr lvl="1"/>
            <a:r>
              <a:rPr lang="en-US" sz="2000" dirty="0">
                <a:solidFill>
                  <a:schemeClr val="bg1">
                    <a:lumMod val="50000"/>
                  </a:schemeClr>
                </a:solidFill>
                <a:sym typeface="Huawei Sans" panose="020C0503030203020204" pitchFamily="34" charset="0"/>
              </a:rPr>
              <a:t>SR-MPLS Policy</a:t>
            </a:r>
          </a:p>
        </p:txBody>
      </p:sp>
    </p:spTree>
    <p:extLst>
      <p:ext uri="{BB962C8B-B14F-4D97-AF65-F5344CB8AC3E}">
        <p14:creationId xmlns:p14="http://schemas.microsoft.com/office/powerpoint/2010/main" val="2995149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 ds:uri="http://purl.org/dc/dcmitype/"/>
    <ds:schemaRef ds:uri="http://schemas.openxmlformats.org/package/2006/metadata/core-properties"/>
    <ds:schemaRef ds:uri="475f1e55-3009-46d8-9566-5d569a2b3a98"/>
    <ds:schemaRef ds:uri="http://purl.org/dc/elements/1.1/"/>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C0CA03EC-E6EE-4EDF-B6AF-A4457D6E78CA}"/>
</file>

<file path=docProps/app.xml><?xml version="1.0" encoding="utf-8"?>
<Properties xmlns="http://schemas.openxmlformats.org/officeDocument/2006/extended-properties" xmlns:vt="http://schemas.openxmlformats.org/officeDocument/2006/docPropsVTypes">
  <Template/>
  <TotalTime>1229</TotalTime>
  <Words>20098</Words>
  <Application>Microsoft Office PowerPoint</Application>
  <PresentationFormat>宽屏</PresentationFormat>
  <Paragraphs>3314</Paragraphs>
  <Slides>122</Slides>
  <Notes>122</Notes>
  <HiddenSlides>6</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122</vt:i4>
      </vt:variant>
    </vt:vector>
  </HeadingPairs>
  <TitlesOfParts>
    <vt:vector size="132" baseType="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Segment Routing</vt:lpstr>
      <vt:lpstr>PowerPoint 演示文稿</vt:lpstr>
      <vt:lpstr>PowerPoint 演示文稿</vt:lpstr>
      <vt:lpstr>PowerPoint 演示文稿</vt:lpstr>
      <vt:lpstr>Problems in MPLS LDP and RSVP-TE</vt:lpstr>
      <vt:lpstr>Service-Driven Network: Services Define the Network Architecture</vt:lpstr>
      <vt:lpstr>SR Roadmap</vt:lpstr>
      <vt:lpstr>SR Solution</vt:lpstr>
      <vt:lpstr>SR Overview</vt:lpstr>
      <vt:lpstr>SR Advantages</vt:lpstr>
      <vt:lpstr>PowerPoint 演示文稿</vt:lpstr>
      <vt:lpstr>Basic Concept: Segment</vt:lpstr>
      <vt:lpstr>Basic Concept: Segment ID</vt:lpstr>
      <vt:lpstr>Basic Concept: Source Routing</vt:lpstr>
      <vt:lpstr>Basic Concept: Segment Classification</vt:lpstr>
      <vt:lpstr>Basic Concept: Prefix Segment</vt:lpstr>
      <vt:lpstr>Basic Concept: SRGB</vt:lpstr>
      <vt:lpstr>Basic Concept: Adjacency Segment</vt:lpstr>
      <vt:lpstr>Intra-AS Propagation of Node SIDs and Adjacency SIDs</vt:lpstr>
      <vt:lpstr>OSPF for SR-MPLS</vt:lpstr>
      <vt:lpstr>IS-IS for SR-MPLS</vt:lpstr>
      <vt:lpstr>Basic Concept: SR Policy</vt:lpstr>
      <vt:lpstr>SR Policy Example</vt:lpstr>
      <vt:lpstr>Basic Concept: SR-MPLS and SRv6</vt:lpstr>
      <vt:lpstr>Label Stack, Stitching Label, and Stitching Node</vt:lpstr>
      <vt:lpstr>How Are SIDs Used</vt:lpstr>
      <vt:lpstr>Scenario 1: Prefix Segment-based Forwarding Path</vt:lpstr>
      <vt:lpstr>Scenario 2: Adjacency Segment-based Forwarding Path</vt:lpstr>
      <vt:lpstr>Scenario 3: Adjacency Segment+Node Segment-based Forwarding Path</vt:lpstr>
      <vt:lpstr>SR-MPLS BE</vt:lpstr>
      <vt:lpstr>SR-MPLS TE</vt:lpstr>
      <vt:lpstr>SR-MPLS BE LSP</vt:lpstr>
      <vt:lpstr>SR-MPLS BE LSP Creation</vt:lpstr>
      <vt:lpstr>Data Forwarding Process</vt:lpstr>
      <vt:lpstr>Traffic Engineering</vt:lpstr>
      <vt:lpstr>Traditional Distributed MPLS TE Architecture</vt:lpstr>
      <vt:lpstr>Centralized SR-MPLS TE Architecture</vt:lpstr>
      <vt:lpstr>Comparison Between SR-MPLS TE and RSVP-TE</vt:lpstr>
      <vt:lpstr>SR-MPLS TE: Network Topology Collection</vt:lpstr>
      <vt:lpstr>SR-MPLS TE: Label Allocation</vt:lpstr>
      <vt:lpstr>Label Allocation Example</vt:lpstr>
      <vt:lpstr>SR-MPLS TE LSP Creation</vt:lpstr>
      <vt:lpstr>SR-MPLS TE Tunnel Attribute Configuration</vt:lpstr>
      <vt:lpstr>SR-MPLS TE Tunnel Establishment (Path Computation by the Controller)</vt:lpstr>
      <vt:lpstr>Advantages of Controller-based SR-MPLS TE Tunnel Establishment</vt:lpstr>
      <vt:lpstr>SR-MPLS TE Data Forwarding</vt:lpstr>
      <vt:lpstr>SR-MPLS BE and SR-MPLS TE Traffic Steering</vt:lpstr>
      <vt:lpstr>SR-MPLS TE Disadvantages in the Early Stage</vt:lpstr>
      <vt:lpstr>SR Policy Overview</vt:lpstr>
      <vt:lpstr>SR-MPLS Policy Tuple</vt:lpstr>
      <vt:lpstr>SR-MPLS Policy Standards</vt:lpstr>
      <vt:lpstr>SR-MPLS Policy Solution Architecture</vt:lpstr>
      <vt:lpstr>SR-MPLS Policy Model</vt:lpstr>
      <vt:lpstr>Binding SID</vt:lpstr>
      <vt:lpstr>SR-MPLS Policy Service Process: Information Collection</vt:lpstr>
      <vt:lpstr>SR Policy Service Process: Route Coloring</vt:lpstr>
      <vt:lpstr>SR Policy Service Process: Route Advertisement</vt:lpstr>
      <vt:lpstr>SR Policy Service Process: SR Policy Delivery</vt:lpstr>
      <vt:lpstr>SR Policy Service Process: Traffic Steering and Packet Forwarding</vt:lpstr>
      <vt:lpstr>Summary: SR-MPLS Path Generation Modes</vt:lpstr>
      <vt:lpstr>PowerPoint 演示文稿</vt:lpstr>
      <vt:lpstr>Overview of SR-MPLS Protection Technologies</vt:lpstr>
      <vt:lpstr>TI-LFA FRR</vt:lpstr>
      <vt:lpstr>TI-LFA FRR Protection Path Computation</vt:lpstr>
      <vt:lpstr>TI-LFA FRR Usage Scenarios and Configuration</vt:lpstr>
      <vt:lpstr>Limitations of TI-LFA FRR</vt:lpstr>
      <vt:lpstr>Anycast FRR</vt:lpstr>
      <vt:lpstr>Anycast FRR Protection</vt:lpstr>
      <vt:lpstr>Hot Standby</vt:lpstr>
      <vt:lpstr>Hot Standby Implementation for SR-MPLS Policy</vt:lpstr>
      <vt:lpstr>Limitations of Hot Standby</vt:lpstr>
      <vt:lpstr>VPN FRR</vt:lpstr>
      <vt:lpstr>VPN FRR Failover Example</vt:lpstr>
      <vt:lpstr>SR Microloop Avoidance Overview </vt:lpstr>
      <vt:lpstr>SR Local Microloop Avoidance in a Traffic Switchover Scenario</vt:lpstr>
      <vt:lpstr>SR Local Microloop Avoidance in a Traffic Switchback Scenario</vt:lpstr>
      <vt:lpstr>SR Remote Microloop Avoidance</vt:lpstr>
      <vt:lpstr>Summary: Comparison Between TI-LFA and Microloop Avoidance</vt:lpstr>
      <vt:lpstr>SBFD Overview</vt:lpstr>
      <vt:lpstr>SBFD Implementation</vt:lpstr>
      <vt:lpstr>One-Arm BFD</vt:lpstr>
      <vt:lpstr>PowerPoint 演示文稿</vt:lpstr>
      <vt:lpstr>Intra-AS SR-MPLS BE</vt:lpstr>
      <vt:lpstr>Intra-AS SR-MPLS TE</vt:lpstr>
      <vt:lpstr>Intra-AS SR-MPLS Policy</vt:lpstr>
      <vt:lpstr>Inter-AS E2E SR-MPLS TE (1)</vt:lpstr>
      <vt:lpstr>Inter-AS E2E SR-MPLS TE (2)</vt:lpstr>
      <vt:lpstr>Inter-AS E2E SR-MPLS TE (3)</vt:lpstr>
      <vt:lpstr>PowerPoint 演示文稿</vt:lpstr>
      <vt:lpstr>L3VPN over SR-MPLS BE (1)</vt:lpstr>
      <vt:lpstr>L3VPN over SR-MPLS BE (2)</vt:lpstr>
      <vt:lpstr>PowerPoint 演示文稿</vt:lpstr>
      <vt:lpstr>L3VPN over SR-MPLS BE (3)</vt:lpstr>
      <vt:lpstr>L3VPN over SR-MPLS BE (4)</vt:lpstr>
      <vt:lpstr>L3VPN over SR-MPLS BE (5)</vt:lpstr>
      <vt:lpstr>L3VPN over SR-MPLS BE (6)</vt:lpstr>
      <vt:lpstr>L3VPN over SR-MPLS BE (7)</vt:lpstr>
      <vt:lpstr>PowerPoint 演示文稿</vt:lpstr>
      <vt:lpstr>L3VPN over SR-MPLS TE (1)</vt:lpstr>
      <vt:lpstr>L3VPN over SR-MPLS TE (2)</vt:lpstr>
      <vt:lpstr>PowerPoint 演示文稿</vt:lpstr>
      <vt:lpstr>L3VPN over SR-MPLS TE (3)</vt:lpstr>
      <vt:lpstr>PowerPoint 演示文稿</vt:lpstr>
      <vt:lpstr>L3VPN over SR-MPLS TE (4)</vt:lpstr>
      <vt:lpstr>L3VPN over SR-MPLS TE (5)</vt:lpstr>
      <vt:lpstr>L3VPN over SR-MPLS TE (6)</vt:lpstr>
      <vt:lpstr>L3VPN over SR-MPLS TE (7)</vt:lpstr>
      <vt:lpstr>PowerPoint 演示文稿</vt:lpstr>
      <vt:lpstr>L3VPN over Static SR-MPLS Policy (1)</vt:lpstr>
      <vt:lpstr>L3VPN over Static SR-MPLS Policy (2)</vt:lpstr>
      <vt:lpstr>L3VPN over Static SR-MPLS Policy (3)</vt:lpstr>
      <vt:lpstr>PowerPoint 演示文稿</vt:lpstr>
      <vt:lpstr>L3VPN over Static SR-MPLS Policy (4)</vt:lpstr>
      <vt:lpstr>PowerPoint 演示文稿</vt:lpstr>
      <vt:lpstr>L3VPN over Static SR-MPLS Policy (5)</vt:lpstr>
      <vt:lpstr>L3VPN over Static SR-MPLS Policy (6)</vt:lpstr>
      <vt:lpstr>L3VPN over Static SR-MPLS Policy (7)</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228</cp:revision>
  <dcterms:created xsi:type="dcterms:W3CDTF">2018-11-29T10:16:29Z</dcterms:created>
  <dcterms:modified xsi:type="dcterms:W3CDTF">2021-11-04T09:23:56Z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(3)qfNZ28fAY5TG1cTBpWqEIqZyGabWE5vwvgRxG09q81VVh8gCvXnct2lcosHsleFORLXV6HOa
ph9G1zubupx/Mtnf0eCvk/0S0NR48Z7Pbta6Xts4kECyYk9DqMZV7xgpqDPip/OfmhD0TCej
L8a4Z3BV3TSOvkym/fdBLQ6pLyJKQ8VVYe2PhTWAncpkg0RjWYHHdwULWFRXJeEaGt7856Ub
l7MrR6jk6qQ1OciYj+</vt:lpwstr>
  </property>
  <property fmtid="{D5CDD505-2E9C-101B-9397-08002B2CF9AE}" pid="3" name="_2015_ms_pID_7253431">
    <vt:lpwstr>rEajMWG+QuvofYEt0iq4NHyLlp7rZSXM6B+vXujlXpqhK8RhAW1LjK
SOxb8kHV6zufV9tS+TY3vShXOwQ3CAXrO83TYICW9eHX0KebMEi8EheN983aeZXFqJPE9tlf
lN3ltqEZS4CRyXBFnaYnVlc37Y80zpq8Q841KyzYHduQYt7cOHtVsRulfAGIGKGItbHUl2x+
3sGODtXfULfVqOk/BRRh22ejCBQ4bTcHOX9V</vt:lpwstr>
  </property>
  <property fmtid="{D5CDD505-2E9C-101B-9397-08002B2CF9AE}" pid="4" name="_2015_ms_pID_7253432">
    <vt:lpwstr>2hmupXtW5Yg+nOM9Mnh8qCI=</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1635985869</vt:lpwstr>
  </property>
</Properties>
</file>