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881" r:id="rId4"/>
    <p:sldMasterId id="2147483883" r:id="rId5"/>
    <p:sldMasterId id="2147483894" r:id="rId6"/>
    <p:sldMasterId id="2147483900" r:id="rId7"/>
  </p:sldMasterIdLst>
  <p:notesMasterIdLst>
    <p:notesMasterId r:id="rId70"/>
  </p:notesMasterIdLst>
  <p:handoutMasterIdLst>
    <p:handoutMasterId r:id="rId71"/>
  </p:handoutMasterIdLst>
  <p:sldIdLst>
    <p:sldId id="339" r:id="rId8"/>
    <p:sldId id="338" r:id="rId9"/>
    <p:sldId id="273" r:id="rId10"/>
    <p:sldId id="340" r:id="rId11"/>
    <p:sldId id="275" r:id="rId12"/>
    <p:sldId id="276" r:id="rId13"/>
    <p:sldId id="277" r:id="rId14"/>
    <p:sldId id="278" r:id="rId15"/>
    <p:sldId id="279" r:id="rId16"/>
    <p:sldId id="280" r:id="rId17"/>
    <p:sldId id="281" r:id="rId18"/>
    <p:sldId id="282" r:id="rId19"/>
    <p:sldId id="283" r:id="rId20"/>
    <p:sldId id="284" r:id="rId21"/>
    <p:sldId id="285" r:id="rId22"/>
    <p:sldId id="286" r:id="rId23"/>
    <p:sldId id="287" r:id="rId24"/>
    <p:sldId id="288" r:id="rId25"/>
    <p:sldId id="289" r:id="rId26"/>
    <p:sldId id="290" r:id="rId27"/>
    <p:sldId id="291" r:id="rId28"/>
    <p:sldId id="292" r:id="rId29"/>
    <p:sldId id="293" r:id="rId30"/>
    <p:sldId id="294" r:id="rId31"/>
    <p:sldId id="333" r:id="rId32"/>
    <p:sldId id="296" r:id="rId33"/>
    <p:sldId id="334" r:id="rId34"/>
    <p:sldId id="298" r:id="rId35"/>
    <p:sldId id="335" r:id="rId36"/>
    <p:sldId id="300" r:id="rId37"/>
    <p:sldId id="301" r:id="rId38"/>
    <p:sldId id="302" r:id="rId39"/>
    <p:sldId id="303" r:id="rId40"/>
    <p:sldId id="336" r:id="rId41"/>
    <p:sldId id="305" r:id="rId42"/>
    <p:sldId id="306" r:id="rId43"/>
    <p:sldId id="307" r:id="rId44"/>
    <p:sldId id="308" r:id="rId45"/>
    <p:sldId id="309" r:id="rId46"/>
    <p:sldId id="310" r:id="rId47"/>
    <p:sldId id="311" r:id="rId48"/>
    <p:sldId id="312" r:id="rId49"/>
    <p:sldId id="313" r:id="rId50"/>
    <p:sldId id="314" r:id="rId51"/>
    <p:sldId id="315" r:id="rId52"/>
    <p:sldId id="316" r:id="rId53"/>
    <p:sldId id="317" r:id="rId54"/>
    <p:sldId id="318" r:id="rId55"/>
    <p:sldId id="319" r:id="rId56"/>
    <p:sldId id="320" r:id="rId57"/>
    <p:sldId id="337" r:id="rId58"/>
    <p:sldId id="322" r:id="rId59"/>
    <p:sldId id="323" r:id="rId60"/>
    <p:sldId id="324" r:id="rId61"/>
    <p:sldId id="325" r:id="rId62"/>
    <p:sldId id="326" r:id="rId63"/>
    <p:sldId id="327" r:id="rId64"/>
    <p:sldId id="328" r:id="rId65"/>
    <p:sldId id="329" r:id="rId66"/>
    <p:sldId id="330" r:id="rId67"/>
    <p:sldId id="331" r:id="rId68"/>
    <p:sldId id="332" r:id="rId69"/>
  </p:sldIdLst>
  <p:sldSz cx="12192000" cy="6858000"/>
  <p:notesSz cx="6797675" cy="9926638"/>
  <p:embeddedFontLst>
    <p:embeddedFont>
      <p:font typeface="Huawei Sans" panose="020C0503030203020204" pitchFamily="34" charset="0"/>
      <p:regular r:id="rId72"/>
      <p:bold r:id="rId73"/>
    </p:embeddedFont>
    <p:embeddedFont>
      <p:font typeface="方正兰亭黑简体" panose="02000000000000000000" pitchFamily="2" charset="-122"/>
      <p:regular r:id="rId74"/>
    </p:embeddedFont>
    <p:embeddedFont>
      <p:font typeface="微软雅黑" panose="020B0503020204020204" pitchFamily="34" charset="-122"/>
      <p:regular r:id="rId75"/>
      <p:bold r:id="rId76"/>
    </p:embeddedFont>
    <p:embeddedFont>
      <p:font typeface="微软雅黑" panose="020B0503020204020204" pitchFamily="34" charset="-122"/>
      <p:regular r:id="rId75"/>
      <p:bold r:id="rId76"/>
    </p:embeddedFont>
  </p:embeddedFontLst>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uyueyuezjhw" initials="l" lastIdx="15" clrIdx="0">
    <p:extLst>
      <p:ext uri="{19B8F6BF-5375-455C-9EA6-DF929625EA0E}">
        <p15:presenceInfo xmlns:p15="http://schemas.microsoft.com/office/powerpoint/2012/main" userId="S-1-5-21-147214757-305610072-1517763936-473611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1515"/>
    <a:srgbClr val="C7000B"/>
    <a:srgbClr val="575756"/>
    <a:srgbClr val="FFFFFF"/>
    <a:srgbClr val="DD4654"/>
    <a:srgbClr val="F3D2D5"/>
    <a:srgbClr val="E6A8AD"/>
    <a:srgbClr val="E57B84"/>
    <a:srgbClr val="E57984"/>
    <a:srgbClr val="BF000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581" autoAdjust="0"/>
    <p:restoredTop sz="92170" autoAdjust="0"/>
  </p:normalViewPr>
  <p:slideViewPr>
    <p:cSldViewPr snapToGrid="0" snapToObjects="1">
      <p:cViewPr varScale="1">
        <p:scale>
          <a:sx n="94" d="100"/>
          <a:sy n="94" d="100"/>
        </p:scale>
        <p:origin x="66" y="8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100" d="100"/>
          <a:sy n="100" d="100"/>
        </p:scale>
        <p:origin x="3486" y="-876"/>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font" Target="fonts/font3.fntdata"/><Relationship Id="rId79" Type="http://schemas.openxmlformats.org/officeDocument/2006/relationships/viewProps" Target="viewProps.xml"/><Relationship Id="rId5" Type="http://schemas.openxmlformats.org/officeDocument/2006/relationships/slideMaster" Target="slideMasters/slideMaster2.xml"/><Relationship Id="rId61" Type="http://schemas.openxmlformats.org/officeDocument/2006/relationships/slide" Target="slides/slide54.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commentAuthors" Target="commentAuthors.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font" Target="fonts/font1.fntdata"/><Relationship Id="rId80"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notesMaster" Target="notesMasters/notesMaster1.xml"/><Relationship Id="rId75" Type="http://schemas.openxmlformats.org/officeDocument/2006/relationships/font" Target="fonts/font4.fntdata"/><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font" Target="fonts/font2.fntdata"/><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font" Target="fonts/font5.fntdata"/><Relationship Id="rId7" Type="http://schemas.openxmlformats.org/officeDocument/2006/relationships/slideMaster" Target="slideMasters/slideMaster4.xml"/><Relationship Id="rId71" Type="http://schemas.openxmlformats.org/officeDocument/2006/relationships/handoutMaster" Target="handoutMasters/handoutMaster1.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11/17/2021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54896" y="766800"/>
            <a:ext cx="5932800" cy="3337748"/>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454896" y="4603008"/>
            <a:ext cx="5932800" cy="510840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guide id="6" pos="4021" userDrawn="1">
          <p15:clr>
            <a:srgbClr val="F26B43"/>
          </p15:clr>
        </p15:guide>
        <p15:guide id="7" pos="279" userDrawn="1">
          <p15:clr>
            <a:srgbClr val="F26B43"/>
          </p15:clr>
        </p15:guide>
        <p15:guide id="8" pos="2139"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890386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151D7B01-C366-4788-B086-BAA9C644791C}"/>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8C88C6DA-395F-4277-BBC9-F419B2635202}"/>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522560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2773C7B4-C9C6-4305-9619-74B12C96B735}"/>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0974A80A-B79A-413D-9ACC-C55D140FF9FD}"/>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227915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Port 22 is enabled on the server, waiting for the client to connect. The client initiates a TCP connection to the server. The two parties complete the handshake and establish a connection. The client sends a packet to the server. The packet contains the version field, in the format of Major version number.Secondary version number-Software version number. After receiving the packet, the server parses it to obtain the protocol version number. If the protocol version number of the client is earlier than that of the server and the server supports the earlier version of the client, the server uses the protocol version number of the client. Otherwise, the server uses its own protocol version number.</a:t>
            </a:r>
          </a:p>
          <a:p>
            <a:endParaRPr lang="zh-CN" altLang="en-US" dirty="0"/>
          </a:p>
        </p:txBody>
      </p:sp>
      <p:sp>
        <p:nvSpPr>
          <p:cNvPr id="4" name="幻灯片图像占位符 3">
            <a:extLst>
              <a:ext uri="{FF2B5EF4-FFF2-40B4-BE49-F238E27FC236}">
                <a16:creationId xmlns:a16="http://schemas.microsoft.com/office/drawing/2014/main" id="{4DE5A968-EA83-48ED-B934-AB268E389D0E}"/>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2033274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t>The algorithm negotiation process is as follows: The server obtains the first algorithm from the algorithm list of the client and searches its own algorithm list for the same algorithm. If the same algorithm is found, the negotiation succeeds, and the server continues to negotiate the algorithm of the next type. Otherwise, the server searches its own algorithm list for the next algorithm in the client's algorithm list until a match is found.</a:t>
            </a:r>
            <a:endParaRPr lang="en-US" dirty="0"/>
          </a:p>
        </p:txBody>
      </p:sp>
      <p:sp>
        <p:nvSpPr>
          <p:cNvPr id="5" name="幻灯片图像占位符 4">
            <a:extLst>
              <a:ext uri="{FF2B5EF4-FFF2-40B4-BE49-F238E27FC236}">
                <a16:creationId xmlns:a16="http://schemas.microsoft.com/office/drawing/2014/main" id="{AA2C1A7E-6AA1-4084-82CF-B2920404E96C}"/>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2856950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t>The client and the server first agree on two public prime numbers p and g.</a:t>
            </a:r>
          </a:p>
          <a:p>
            <a:pPr lvl="0"/>
            <a:r>
              <a:rPr lang="en-US"/>
              <a:t>The client and server each randomly generate a private key Xc and Xs, respectively.</a:t>
            </a:r>
          </a:p>
          <a:p>
            <a:pPr lvl="0"/>
            <a:r>
              <a:rPr lang="en-US"/>
              <a:t>The client and server each calculate their own public key Yc and Ys, respectively.</a:t>
            </a:r>
          </a:p>
          <a:p>
            <a:pPr lvl="0"/>
            <a:r>
              <a:rPr lang="en-US"/>
              <a:t>The client and server exchange their own public key.</a:t>
            </a:r>
          </a:p>
          <a:p>
            <a:pPr lvl="0"/>
            <a:r>
              <a:rPr lang="en-US"/>
              <a:t>The client and server calculate the session key for encryption based on the public and private keys.</a:t>
            </a:r>
          </a:p>
          <a:p>
            <a:pPr lvl="0"/>
            <a:r>
              <a:rPr lang="en-US"/>
              <a:t>The Diffie-Hellman key exchange algorithm is used for key exchange, which is based on the mathematical discrete logarithm and is not described in this course. During key exchange, the private keys Xc and Xs are not transferred and, due to the difficulty in computing discrete logarithms, they cannot be decrypted by other users even if p, g, Yc, and Ys are obtained. This ensures the confidentiality of the session keys.</a:t>
            </a:r>
          </a:p>
          <a:p>
            <a:pPr lvl="0"/>
            <a:r>
              <a:rPr lang="en-US"/>
              <a:t>Note that the public and private keys generated in this phase are used only to generate session keys and are irrelevant to subsequent user authentication. After the key exchange phase is complete, all subsequent packets are encrypted based on the session keys.</a:t>
            </a:r>
          </a:p>
          <a:p>
            <a:pPr lvl="0"/>
            <a:endParaRPr lang="zh-CN" altLang="en-US" dirty="0"/>
          </a:p>
        </p:txBody>
      </p:sp>
      <p:sp>
        <p:nvSpPr>
          <p:cNvPr id="5" name="幻灯片图像占位符 4">
            <a:extLst>
              <a:ext uri="{FF2B5EF4-FFF2-40B4-BE49-F238E27FC236}">
                <a16:creationId xmlns:a16="http://schemas.microsoft.com/office/drawing/2014/main" id="{ECD5D7C1-8E28-4EB9-B48D-D8D4B4B3439E}"/>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4837592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BB73300-C3FC-438D-A4B2-A99DEFF1BBDD}"/>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FC0252CF-C5F6-477A-A61B-E4D017BFD0C6}"/>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513011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a:t>The digital signature is encrypted by client’s private key. To see the content, we need public key to decrypt it.</a:t>
            </a:r>
            <a:endParaRPr lang="zh-CN" altLang="en-US"/>
          </a:p>
        </p:txBody>
      </p:sp>
      <p:sp>
        <p:nvSpPr>
          <p:cNvPr id="5" name="幻灯片图像占位符 4">
            <a:extLst>
              <a:ext uri="{FF2B5EF4-FFF2-40B4-BE49-F238E27FC236}">
                <a16:creationId xmlns:a16="http://schemas.microsoft.com/office/drawing/2014/main" id="{ECF94525-0ED2-4797-8175-2EC8BB6D6D16}"/>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0510984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t>The channel types include session, x11, forwarded-tcpip, and direct-tcpip.</a:t>
            </a:r>
          </a:p>
          <a:p>
            <a:pPr lvl="0"/>
            <a:r>
              <a:rPr lang="en-US"/>
              <a:t>For details, see section 4.9.1 "Connection Protocol Channel Types" in RFC4250 at https://www.ietf.org/rfc/rfc4250.txt.</a:t>
            </a:r>
          </a:p>
          <a:p>
            <a:pPr lvl="0"/>
            <a:r>
              <a:rPr lang="en-US"/>
              <a:t>Different ssh logical channels can multiplex one ssh session.</a:t>
            </a:r>
          </a:p>
        </p:txBody>
      </p:sp>
      <p:sp>
        <p:nvSpPr>
          <p:cNvPr id="5" name="幻灯片图像占位符 4">
            <a:extLst>
              <a:ext uri="{FF2B5EF4-FFF2-40B4-BE49-F238E27FC236}">
                <a16:creationId xmlns:a16="http://schemas.microsoft.com/office/drawing/2014/main" id="{B5C4B6AB-9E5D-43CE-967D-51E34344ADDE}"/>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7204480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C1770AAC-C89F-4050-B3E0-020DB3794AAD}"/>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B2D2400A-AC29-49FE-839A-BB46CA02CC80}"/>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155373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In HCIA courses, we learned how to use the telnetlib module for Telnet remote connections. In the production environment, the more secure Paramiko module is recommended for SSH remote connections.</a:t>
            </a:r>
          </a:p>
        </p:txBody>
      </p:sp>
      <p:sp>
        <p:nvSpPr>
          <p:cNvPr id="5" name="幻灯片图像占位符 4">
            <a:extLst>
              <a:ext uri="{FF2B5EF4-FFF2-40B4-BE49-F238E27FC236}">
                <a16:creationId xmlns:a16="http://schemas.microsoft.com/office/drawing/2014/main" id="{731649D7-7F49-4631-8869-777E629CC29A}"/>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3220164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B780FA27-36B0-4345-8C35-81566AD7AF79}"/>
              </a:ext>
            </a:extLst>
          </p:cNvPr>
          <p:cNvSpPr>
            <a:spLocks noGrp="1" noRot="1" noChangeAspect="1"/>
          </p:cNvSpPr>
          <p:nvPr>
            <p:ph type="sldImg"/>
          </p:nvPr>
        </p:nvSpPr>
        <p:spPr/>
      </p:sp>
      <p:sp>
        <p:nvSpPr>
          <p:cNvPr id="5" name="备注占位符 4">
            <a:extLst>
              <a:ext uri="{FF2B5EF4-FFF2-40B4-BE49-F238E27FC236}">
                <a16:creationId xmlns:a16="http://schemas.microsoft.com/office/drawing/2014/main" id="{82E0EBF4-CC93-4D93-8C19-6B6D0202ED08}"/>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245327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0B1ED87D-B742-4B45-BA0B-D9B69F7E096A}"/>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6F7D17B5-D49C-4BC1-91F9-6A0F11D217A8}"/>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368459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en-US" altLang="zh-CN"/>
          </a:p>
          <a:p>
            <a:endParaRPr lang="zh-CN" altLang="en-US"/>
          </a:p>
        </p:txBody>
      </p:sp>
      <p:sp>
        <p:nvSpPr>
          <p:cNvPr id="5" name="幻灯片图像占位符 4">
            <a:extLst>
              <a:ext uri="{FF2B5EF4-FFF2-40B4-BE49-F238E27FC236}">
                <a16:creationId xmlns:a16="http://schemas.microsoft.com/office/drawing/2014/main" id="{BA98465C-BCE3-4234-AF0E-9672AE91D215}"/>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7451711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t>The Channel class provides methods for executing commands, requesting X11 sessions, sending data, and opening interactive sessions. Generally, these common methods from the Channel class have been packaged in the SSHClient class.</a:t>
            </a:r>
          </a:p>
          <a:p>
            <a:pPr lvl="0"/>
            <a:r>
              <a:rPr lang="en-US"/>
              <a:t>The Message class provides methods for writing bytes to a stream and extracting bytes.</a:t>
            </a:r>
          </a:p>
          <a:p>
            <a:pPr lvl="0"/>
            <a:r>
              <a:rPr lang="en-US"/>
              <a:t>The Packetizer class provides methods for checking handshakes and obtaining channel IDs.</a:t>
            </a:r>
          </a:p>
          <a:p>
            <a:pPr lvl="0"/>
            <a:r>
              <a:rPr lang="en-US"/>
              <a:t>The Transport class provides methods such as public key authentication, private key authentication, and channel opening.</a:t>
            </a:r>
          </a:p>
          <a:p>
            <a:pPr lvl="0"/>
            <a:r>
              <a:rPr lang="en-US"/>
              <a:t>The SSHClient class provides methods for establishing connections and opening interactive sessions.</a:t>
            </a:r>
          </a:p>
          <a:p>
            <a:pPr lvl="0"/>
            <a:r>
              <a:rPr lang="en-US"/>
              <a:t>The SFTPClient class provides methods such as file upload and download.</a:t>
            </a:r>
          </a:p>
          <a:p>
            <a:endParaRPr lang="zh-CN" altLang="en-US" dirty="0"/>
          </a:p>
        </p:txBody>
      </p:sp>
      <p:sp>
        <p:nvSpPr>
          <p:cNvPr id="5" name="幻灯片图像占位符 4">
            <a:extLst>
              <a:ext uri="{FF2B5EF4-FFF2-40B4-BE49-F238E27FC236}">
                <a16:creationId xmlns:a16="http://schemas.microsoft.com/office/drawing/2014/main" id="{7DA61291-39E4-43DE-8ABB-730BCFF6EBDF}"/>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858722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t>OpenSSH is a free open-source implementation of the SSH protocol. It provides server programs and client tools. OpenSSH is integrated in all Linux operating systems. OpenSSH records the public key of each computer that a user has accessed in ~/.ssh/known_hosts. When the same computer is accessed next time, OpenSSH checks the public key. If the public keys are different, OpenSSH generates a warning to prevent man-in-the-middle attacks.</a:t>
            </a:r>
          </a:p>
          <a:p>
            <a:pPr lvl="0"/>
            <a:endParaRPr lang="en-US" altLang="zh-CN"/>
          </a:p>
          <a:p>
            <a:endParaRPr lang="zh-CN" altLang="en-US"/>
          </a:p>
        </p:txBody>
      </p:sp>
      <p:sp>
        <p:nvSpPr>
          <p:cNvPr id="5" name="幻灯片图像占位符 4">
            <a:extLst>
              <a:ext uri="{FF2B5EF4-FFF2-40B4-BE49-F238E27FC236}">
                <a16:creationId xmlns:a16="http://schemas.microsoft.com/office/drawing/2014/main" id="{26FD732B-BD76-4F7E-A8C0-5EA85C07F308}"/>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3435054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t>This course describes methods of four classes: Transport, key handling, SSHClient, and SFTPClient.</a:t>
            </a:r>
          </a:p>
          <a:p>
            <a:r>
              <a:rPr lang="en-US"/>
              <a:t>This process uses the Paramiko SFTP session as an example. Because the SSHClient class integrates the Transport, Channel, and SFTPClient classes, the preceding methods can be implemented by the SSHClient class. This is especially true for SSH sessions.</a:t>
            </a:r>
            <a:endParaRPr lang="en-US" dirty="0"/>
          </a:p>
        </p:txBody>
      </p:sp>
      <p:sp>
        <p:nvSpPr>
          <p:cNvPr id="5" name="幻灯片图像占位符 4">
            <a:extLst>
              <a:ext uri="{FF2B5EF4-FFF2-40B4-BE49-F238E27FC236}">
                <a16:creationId xmlns:a16="http://schemas.microsoft.com/office/drawing/2014/main" id="{DD89CB7F-EB02-45B6-BD37-F0791F30B936}"/>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5286891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8BB409AC-5527-4B2D-88BA-BFF5E630310F}"/>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72D9A82D-7CA0-4D30-BB7A-6A91933885CF}"/>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970999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t>For ease of use, you can use an address (as a tuple) or a host string as the sock parameter. The host string is the host name with an optional port, separated by a colon (:). If a port is transferred, it is converted to a tuple in the format (host name, port).</a:t>
            </a:r>
          </a:p>
        </p:txBody>
      </p:sp>
      <p:sp>
        <p:nvSpPr>
          <p:cNvPr id="4" name="幻灯片图像占位符 3">
            <a:extLst>
              <a:ext uri="{FF2B5EF4-FFF2-40B4-BE49-F238E27FC236}">
                <a16:creationId xmlns:a16="http://schemas.microsoft.com/office/drawing/2014/main" id="{10DFDF79-5229-4BF7-B729-86FC89E49BF1}"/>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6112056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AE41F508-BB00-46C2-B3BD-20C6081D8089}"/>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19F5DE39-F749-4337-8F11-CC9832F2CB88}"/>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813470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044A6FFB-5C5A-450B-BA49-5A61ABAD1A25}"/>
              </a:ext>
            </a:extLst>
          </p:cNvPr>
          <p:cNvSpPr>
            <a:spLocks noGrp="1" noRot="1" noChangeAspect="1"/>
          </p:cNvSpPr>
          <p:nvPr>
            <p:ph type="sldImg"/>
          </p:nvPr>
        </p:nvSpPr>
        <p:spPr>
          <a:xfrm>
            <a:off x="455613" y="766763"/>
            <a:ext cx="5932487" cy="3338512"/>
          </a:xfrm>
        </p:spPr>
      </p:sp>
      <p:sp>
        <p:nvSpPr>
          <p:cNvPr id="4" name="备注占位符 3">
            <a:extLst>
              <a:ext uri="{FF2B5EF4-FFF2-40B4-BE49-F238E27FC236}">
                <a16:creationId xmlns:a16="http://schemas.microsoft.com/office/drawing/2014/main" id="{5A3A8576-A402-41FD-90F4-20C2F7DDE506}"/>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447093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a:extLst>
              <a:ext uri="{FF2B5EF4-FFF2-40B4-BE49-F238E27FC236}">
                <a16:creationId xmlns:a16="http://schemas.microsoft.com/office/drawing/2014/main" id="{3B34F144-B950-4003-BED9-5FD5247FC4AA}"/>
              </a:ext>
            </a:extLst>
          </p:cNvPr>
          <p:cNvSpPr>
            <a:spLocks noGrp="1" noRot="1" noChangeAspect="1"/>
          </p:cNvSpPr>
          <p:nvPr>
            <p:ph type="sldImg"/>
          </p:nvPr>
        </p:nvSpPr>
        <p:spPr>
          <a:xfrm>
            <a:off x="455613" y="766763"/>
            <a:ext cx="5932487" cy="3338512"/>
          </a:xfrm>
        </p:spPr>
      </p:sp>
      <p:sp>
        <p:nvSpPr>
          <p:cNvPr id="7" name="备注占位符 6">
            <a:extLst>
              <a:ext uri="{FF2B5EF4-FFF2-40B4-BE49-F238E27FC236}">
                <a16:creationId xmlns:a16="http://schemas.microsoft.com/office/drawing/2014/main" id="{DC54634C-3B3C-4DA1-9AA3-5465A466E15C}"/>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544071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26B626EA-9B9B-4182-A364-5A553E659381}"/>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BE0F729D-8342-4BFF-9D7A-A8EC891F3F66}"/>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7134691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218FE425-BDB0-4D44-B240-9A58F02653D0}"/>
              </a:ext>
            </a:extLst>
          </p:cNvPr>
          <p:cNvSpPr>
            <a:spLocks noGrp="1" noRot="1" noChangeAspect="1"/>
          </p:cNvSpPr>
          <p:nvPr>
            <p:ph type="sldImg"/>
          </p:nvPr>
        </p:nvSpPr>
        <p:spPr>
          <a:xfrm>
            <a:off x="455613" y="766763"/>
            <a:ext cx="5932487" cy="3338512"/>
          </a:xfrm>
        </p:spPr>
      </p:sp>
      <p:sp>
        <p:nvSpPr>
          <p:cNvPr id="4" name="备注占位符 3">
            <a:extLst>
              <a:ext uri="{FF2B5EF4-FFF2-40B4-BE49-F238E27FC236}">
                <a16:creationId xmlns:a16="http://schemas.microsoft.com/office/drawing/2014/main" id="{99A022C2-1EF3-4BCB-B004-12A56F1BDC9C}"/>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5379126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669942C0-F44D-4BFF-85F2-65305D28969D}"/>
              </a:ext>
            </a:extLst>
          </p:cNvPr>
          <p:cNvSpPr>
            <a:spLocks noGrp="1" noRot="1" noChangeAspect="1"/>
          </p:cNvSpPr>
          <p:nvPr>
            <p:ph type="sldImg"/>
          </p:nvPr>
        </p:nvSpPr>
        <p:spPr>
          <a:xfrm>
            <a:off x="455613" y="766763"/>
            <a:ext cx="5932487" cy="3338512"/>
          </a:xfrm>
        </p:spPr>
      </p:sp>
      <p:sp>
        <p:nvSpPr>
          <p:cNvPr id="4" name="备注占位符 3">
            <a:extLst>
              <a:ext uri="{FF2B5EF4-FFF2-40B4-BE49-F238E27FC236}">
                <a16:creationId xmlns:a16="http://schemas.microsoft.com/office/drawing/2014/main" id="{36EE0C86-8C4D-4AF9-99E9-5F63593EFD86}"/>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1586029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9E9CCD5-17F5-49F4-A78C-82640DA0F170}"/>
              </a:ext>
            </a:extLst>
          </p:cNvPr>
          <p:cNvSpPr>
            <a:spLocks noGrp="1" noRot="1" noChangeAspect="1"/>
          </p:cNvSpPr>
          <p:nvPr>
            <p:ph type="sldImg"/>
          </p:nvPr>
        </p:nvSpPr>
        <p:spPr>
          <a:xfrm>
            <a:off x="455613" y="766763"/>
            <a:ext cx="5932487" cy="3338512"/>
          </a:xfrm>
        </p:spPr>
      </p:sp>
      <p:sp>
        <p:nvSpPr>
          <p:cNvPr id="4" name="备注占位符 3">
            <a:extLst>
              <a:ext uri="{FF2B5EF4-FFF2-40B4-BE49-F238E27FC236}">
                <a16:creationId xmlns:a16="http://schemas.microsoft.com/office/drawing/2014/main" id="{5C0F2692-71E2-4879-B799-CCA2C9B4DC44}"/>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3573482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a:extLst>
              <a:ext uri="{FF2B5EF4-FFF2-40B4-BE49-F238E27FC236}">
                <a16:creationId xmlns:a16="http://schemas.microsoft.com/office/drawing/2014/main" id="{5E3080B9-EEE4-41CB-9DF1-012C57CE0C12}"/>
              </a:ext>
            </a:extLst>
          </p:cNvPr>
          <p:cNvSpPr>
            <a:spLocks noGrp="1" noRot="1" noChangeAspect="1"/>
          </p:cNvSpPr>
          <p:nvPr>
            <p:ph type="sldImg"/>
          </p:nvPr>
        </p:nvSpPr>
        <p:spPr>
          <a:xfrm>
            <a:off x="455613" y="766763"/>
            <a:ext cx="5932487" cy="3338512"/>
          </a:xfrm>
        </p:spPr>
      </p:sp>
      <p:sp>
        <p:nvSpPr>
          <p:cNvPr id="7" name="备注占位符 6">
            <a:extLst>
              <a:ext uri="{FF2B5EF4-FFF2-40B4-BE49-F238E27FC236}">
                <a16:creationId xmlns:a16="http://schemas.microsoft.com/office/drawing/2014/main" id="{E3AC337F-6256-4C1C-8043-0D89720B72D6}"/>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2992006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D23C0D54-2950-4EC0-A697-83C8A4840EFD}"/>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2DFA03FA-C9B4-48EC-868B-DEB040F39872}"/>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4199451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FCA27D59-3474-4AD9-BFB9-09460FF1DB70}"/>
              </a:ext>
            </a:extLst>
          </p:cNvPr>
          <p:cNvSpPr>
            <a:spLocks noGrp="1" noRot="1" noChangeAspect="1"/>
          </p:cNvSpPr>
          <p:nvPr>
            <p:ph type="sldImg"/>
          </p:nvPr>
        </p:nvSpPr>
        <p:spPr>
          <a:xfrm>
            <a:off x="455613" y="766763"/>
            <a:ext cx="5932487" cy="3338512"/>
          </a:xfrm>
        </p:spPr>
      </p:sp>
      <p:sp>
        <p:nvSpPr>
          <p:cNvPr id="4" name="备注占位符 3">
            <a:extLst>
              <a:ext uri="{FF2B5EF4-FFF2-40B4-BE49-F238E27FC236}">
                <a16:creationId xmlns:a16="http://schemas.microsoft.com/office/drawing/2014/main" id="{620070A2-5EFD-4164-A94C-3388CE93A3B7}"/>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5191336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32BCBEAD-699F-4ACA-AB9D-83A3F51B11E1}"/>
              </a:ext>
            </a:extLst>
          </p:cNvPr>
          <p:cNvSpPr>
            <a:spLocks noGrp="1" noRot="1" noChangeAspect="1"/>
          </p:cNvSpPr>
          <p:nvPr>
            <p:ph type="sldImg"/>
          </p:nvPr>
        </p:nvSpPr>
        <p:spPr>
          <a:xfrm>
            <a:off x="455613" y="766763"/>
            <a:ext cx="5932487" cy="3338512"/>
          </a:xfrm>
        </p:spPr>
      </p:sp>
      <p:sp>
        <p:nvSpPr>
          <p:cNvPr id="4" name="备注占位符 3">
            <a:extLst>
              <a:ext uri="{FF2B5EF4-FFF2-40B4-BE49-F238E27FC236}">
                <a16:creationId xmlns:a16="http://schemas.microsoft.com/office/drawing/2014/main" id="{762826D5-5A44-4321-903B-D851403B7F31}"/>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7974402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t>OpenSSH records the public key of each computer that a user has accessed in ~/.ssh/known_hosts. When the same computer is accessed next time, OpenSSH checks the public key. If the public keys are different, OpenSSH generates a warning to prevent man-in-the-middle attacks. Generally, when a client connects to the SSH server for the first time, you need to enter Yes or No for confirmation.</a:t>
            </a:r>
          </a:p>
          <a:p>
            <a:endParaRPr lang="zh-CN" altLang="en-US"/>
          </a:p>
        </p:txBody>
      </p:sp>
      <p:sp>
        <p:nvSpPr>
          <p:cNvPr id="4" name="幻灯片图像占位符 3">
            <a:extLst>
              <a:ext uri="{FF2B5EF4-FFF2-40B4-BE49-F238E27FC236}">
                <a16:creationId xmlns:a16="http://schemas.microsoft.com/office/drawing/2014/main" id="{2B45D54D-ABDD-4CB9-9AAF-06552C60973D}"/>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60145202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6DF44804-58D8-48F9-8883-CC144CF39B60}"/>
              </a:ext>
            </a:extLst>
          </p:cNvPr>
          <p:cNvSpPr>
            <a:spLocks noGrp="1" noRot="1" noChangeAspect="1"/>
          </p:cNvSpPr>
          <p:nvPr>
            <p:ph type="sldImg"/>
          </p:nvPr>
        </p:nvSpPr>
        <p:spPr>
          <a:xfrm>
            <a:off x="455613" y="766763"/>
            <a:ext cx="5932487" cy="3338512"/>
          </a:xfrm>
        </p:spPr>
      </p:sp>
      <p:sp>
        <p:nvSpPr>
          <p:cNvPr id="4" name="备注占位符 3">
            <a:extLst>
              <a:ext uri="{FF2B5EF4-FFF2-40B4-BE49-F238E27FC236}">
                <a16:creationId xmlns:a16="http://schemas.microsoft.com/office/drawing/2014/main" id="{A93CAAC0-7602-4833-AB48-D98A13B61090}"/>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5675733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a:extLst>
              <a:ext uri="{FF2B5EF4-FFF2-40B4-BE49-F238E27FC236}">
                <a16:creationId xmlns:a16="http://schemas.microsoft.com/office/drawing/2014/main" id="{60E48C29-EAF6-45E5-A624-F39839323F8E}"/>
              </a:ext>
            </a:extLst>
          </p:cNvPr>
          <p:cNvSpPr>
            <a:spLocks noGrp="1" noRot="1" noChangeAspect="1"/>
          </p:cNvSpPr>
          <p:nvPr>
            <p:ph type="sldImg"/>
          </p:nvPr>
        </p:nvSpPr>
        <p:spPr>
          <a:xfrm>
            <a:off x="455613" y="766763"/>
            <a:ext cx="5932487" cy="3338512"/>
          </a:xfrm>
        </p:spPr>
      </p:sp>
      <p:sp>
        <p:nvSpPr>
          <p:cNvPr id="7" name="备注占位符 6">
            <a:extLst>
              <a:ext uri="{FF2B5EF4-FFF2-40B4-BE49-F238E27FC236}">
                <a16:creationId xmlns:a16="http://schemas.microsoft.com/office/drawing/2014/main" id="{528CEC70-36F1-4C1C-B509-A5739A05A390}"/>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7716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34116BEA-CC4C-4409-A290-8C6514143907}"/>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19CD8EB4-9507-4926-ACED-EE091EDE13F6}"/>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51241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0DA2CCEF-48EB-42E2-9761-48223D245A4D}"/>
              </a:ext>
            </a:extLst>
          </p:cNvPr>
          <p:cNvSpPr>
            <a:spLocks noGrp="1" noRot="1" noChangeAspect="1"/>
          </p:cNvSpPr>
          <p:nvPr>
            <p:ph type="sldImg"/>
          </p:nvPr>
        </p:nvSpPr>
        <p:spPr>
          <a:xfrm>
            <a:off x="455613" y="766763"/>
            <a:ext cx="5932487" cy="3338512"/>
          </a:xfrm>
        </p:spPr>
      </p:sp>
      <p:sp>
        <p:nvSpPr>
          <p:cNvPr id="4" name="备注占位符 3">
            <a:extLst>
              <a:ext uri="{FF2B5EF4-FFF2-40B4-BE49-F238E27FC236}">
                <a16:creationId xmlns:a16="http://schemas.microsoft.com/office/drawing/2014/main" id="{59872490-671F-4730-A8AC-FA709DDD9A53}"/>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9653515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3B05121B-9F21-42B6-99E8-12D8986F3649}"/>
              </a:ext>
            </a:extLst>
          </p:cNvPr>
          <p:cNvSpPr>
            <a:spLocks noGrp="1" noRot="1" noChangeAspect="1"/>
          </p:cNvSpPr>
          <p:nvPr>
            <p:ph type="sldImg"/>
          </p:nvPr>
        </p:nvSpPr>
        <p:spPr>
          <a:xfrm>
            <a:off x="455613" y="766763"/>
            <a:ext cx="5932487" cy="3338512"/>
          </a:xfrm>
        </p:spPr>
      </p:sp>
      <p:sp>
        <p:nvSpPr>
          <p:cNvPr id="4" name="备注占位符 3">
            <a:extLst>
              <a:ext uri="{FF2B5EF4-FFF2-40B4-BE49-F238E27FC236}">
                <a16:creationId xmlns:a16="http://schemas.microsoft.com/office/drawing/2014/main" id="{78C5403F-A4F2-4B85-AA7F-A79E30313AD0}"/>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6930981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269D2194-C406-4621-B37A-688C8D2E761D}"/>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6C887FF2-6EF5-4C7A-AB40-C2EC78B2913E}"/>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1436847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E98A96D1-08D7-4786-BA69-670263B6E8FD}"/>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E81A4914-C4E6-473F-9AF1-B7F3944DBF1B}"/>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6314191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D37EE703-B9BD-49FD-97A3-153E4C99CA3C}"/>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4D6F9DC0-500E-40AE-8795-7FC271789CAE}"/>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8512007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7F4E3A40-F107-4D1A-A9F6-4ADA2376FFE6}"/>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477D34AF-4B8D-40AB-82B5-EB4DBD1DDFED}"/>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6976488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4183E264-3CFC-4C59-BBF9-9B8222105B1D}"/>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E212BF3C-CF24-4F9B-B50A-B94317B2D15D}"/>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762513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4C861A0F-ADDB-4A0A-8F53-D82820D9C587}"/>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488F7627-B688-4A41-A5DE-D9AFE01E0281}"/>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6426597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For details about the commands, refer to the product documentation at https://support.huawei.com/enterprise/en/doc/EDOC1000097293/466984de?idPath=24030814|21432787|21430822|22318704|9794900.</a:t>
            </a:r>
          </a:p>
          <a:p>
            <a:endParaRPr lang="zh-CN" altLang="en-US"/>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75583291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a:extLst>
              <a:ext uri="{FF2B5EF4-FFF2-40B4-BE49-F238E27FC236}">
                <a16:creationId xmlns:a16="http://schemas.microsoft.com/office/drawing/2014/main" id="{6425FAE4-9771-446E-BCEB-ECB2DEFD127E}"/>
              </a:ext>
            </a:extLst>
          </p:cNvPr>
          <p:cNvSpPr>
            <a:spLocks noGrp="1" noRot="1" noChangeAspect="1"/>
          </p:cNvSpPr>
          <p:nvPr>
            <p:ph type="sldImg"/>
          </p:nvPr>
        </p:nvSpPr>
        <p:spPr>
          <a:xfrm>
            <a:off x="455613" y="766763"/>
            <a:ext cx="5932487" cy="3338512"/>
          </a:xfrm>
        </p:spPr>
      </p:sp>
      <p:sp>
        <p:nvSpPr>
          <p:cNvPr id="7" name="备注占位符 6">
            <a:extLst>
              <a:ext uri="{FF2B5EF4-FFF2-40B4-BE49-F238E27FC236}">
                <a16:creationId xmlns:a16="http://schemas.microsoft.com/office/drawing/2014/main" id="{F49EF305-FA71-4EAF-9C5D-3565138BF054}"/>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719322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97A5E856-E9CA-4110-90EA-2AC736795050}"/>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AF3D7E6F-A90C-4E3A-8D89-524978411FE2}"/>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7337629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5D4E9622-EBEE-446D-A701-E9D910CBAE31}"/>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1B85BBC1-3F58-43FA-8A8B-F24F7D3F73B0}"/>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0375041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E9233EC1-BE3B-4145-97A7-715FD2869422}"/>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F52ED187-CA12-49A1-8487-2838D78BACE8}"/>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5460687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35406040-7699-4A26-928A-B700C1A3B850}"/>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7DDE78CD-6AB9-419D-8147-C6900D6CE6D7}"/>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7505007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3422A617-B09C-472C-9678-88F3698AC7B6}"/>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68782FCF-B2B0-405A-9D38-F722D3ED60A3}"/>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5848581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91A107FD-953E-4CB6-B139-9D99CD977BCE}"/>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DFD8FF10-2D36-4E43-A945-A20DA09813A1}"/>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9152078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6C36B158-5EDE-4CDD-8EF3-1E10DCDBA407}"/>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F94CF535-1EEC-47E3-95B1-66786AD8009C}"/>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2698072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For details about the commands, refer to the product documentation at https://support.huawei.com/enterprise/en/doc/EDOC1000097293/466984de?idPath=24030814|21432787|21430822|22318704|9794900.</a:t>
            </a:r>
          </a:p>
          <a:p>
            <a:endParaRPr lang="zh-CN" altLang="en-US"/>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91818355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E8516A1D-CB08-4417-9097-F40394B5DA4C}"/>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82BE69FC-943C-446F-8E64-A5E2B7D8212F}"/>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7147589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84A60EE3-5303-4BBA-B7FF-39E64537C91F}"/>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027CCDA2-BFB4-43FB-B450-A07221478722}"/>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0086896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lang="en-US" dirty="0"/>
              <a:t>ABCDE</a:t>
            </a:r>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21510205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748831BC-9CA7-446B-B015-54AE18F4052E}"/>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F3F6FBFC-0809-4EDE-B6EA-A30B7BC1D992}"/>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932529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FC3DCB9A-5333-4C7E-8437-91773CAC820E}"/>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8E16F8FE-9B06-472F-BADB-2EABDB95FF74}"/>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7274621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8731C399-1332-43B3-A7D6-5DBD0EE170F2}"/>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8651961F-C053-4B80-964D-450AB58F0444}"/>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2396551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64053999-967C-4524-8ADD-C4DBB750608C}"/>
              </a:ext>
            </a:extLst>
          </p:cNvPr>
          <p:cNvSpPr>
            <a:spLocks noGrp="1" noRot="1" noChangeAspect="1"/>
          </p:cNvSpPr>
          <p:nvPr>
            <p:ph type="sldImg"/>
          </p:nvPr>
        </p:nvSpPr>
        <p:spPr/>
      </p:sp>
      <p:sp>
        <p:nvSpPr>
          <p:cNvPr id="5" name="备注占位符 4">
            <a:extLst>
              <a:ext uri="{FF2B5EF4-FFF2-40B4-BE49-F238E27FC236}">
                <a16:creationId xmlns:a16="http://schemas.microsoft.com/office/drawing/2014/main" id="{469625D0-670C-48A0-AE21-F02B978B9ABD}"/>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070189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t>Perfect Forward Secrecy (PFS) is a property of secure communication protocols. PFS was proposed by Christoph G. Gunther in 1990. PFS is essentially defined as the cryptographic property of a key-establishment protocol in which the compromise of a session key or long-term private key after a given session does not cause the compromise of any earlier session. PFS ensures that any future disclosure of passwords or keys cannot be used to decrypt any communications sessions recorded in the past, even if the attacker proactively intervenes.</a:t>
            </a:r>
          </a:p>
          <a:p>
            <a:pPr lvl="0"/>
            <a:r>
              <a:rPr lang="en-US"/>
              <a:t>The SSH transport layer protocol uses the Diffie-Hellman key exchange algorithm to implement PFS.</a:t>
            </a:r>
          </a:p>
          <a:p>
            <a:pPr lvl="0"/>
            <a:r>
              <a:rPr lang="en-US"/>
              <a:t>For details, see section 9.3.7 "Forward Secrecy" in RFC 4251 (https://www.ietf.org/rfc/rfc4251.txt).</a:t>
            </a:r>
            <a:endParaRPr 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8407321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A public key is used to decrypt information to ensure message authenticity and </a:t>
            </a:r>
            <a:r>
              <a:rPr lang="en-US" altLang="zh-CN"/>
              <a:t>integrity</a:t>
            </a:r>
            <a:r>
              <a:rPr lang="en-US"/>
              <a:t>. Therefore, the receiver knows that the information comes from someone who has a private key. The encrypted information is called a digital signature. The public key is in the form of a digital certificate.</a:t>
            </a:r>
          </a:p>
          <a:p>
            <a:pPr lvl="0"/>
            <a:r>
              <a:rPr lang="en-US"/>
              <a:t>When the SSH user authentication protocol is started, it receives a session ID from the SSH transport layer protocol. The session ID uniquely identifies a session and is a part of the digital signature to indicate the ownership of the private key.</a:t>
            </a:r>
          </a:p>
          <a:p>
            <a:endParaRPr lang="en-US" altLang="zh-CN" dirty="0"/>
          </a:p>
        </p:txBody>
      </p:sp>
      <p:sp>
        <p:nvSpPr>
          <p:cNvPr id="5" name="幻灯片图像占位符 4">
            <a:extLst>
              <a:ext uri="{FF2B5EF4-FFF2-40B4-BE49-F238E27FC236}">
                <a16:creationId xmlns:a16="http://schemas.microsoft.com/office/drawing/2014/main" id="{62BCE415-90B7-4AC1-A500-62FA3D4FD9A3}"/>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0681365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t>A TCP/IP connection can forward network data of other TCP ports through SSH channels, ensuring security.</a:t>
            </a:r>
          </a:p>
          <a:p>
            <a:r>
              <a:rPr lang="en-US" dirty="0"/>
              <a:t>Data of Telnet, SMTP, IMAP, and other TCP/IP-based insecure protocols can be forwarded through SSH, which prevents the transmission of user names, passwords, and privacy information in plaintext and therefore enhances security. In addition, if the firewall restricts the use of some network ports but allows the SSH connection, communication can be implemented through the SSH TCP/IP connection.</a:t>
            </a:r>
          </a:p>
          <a:p>
            <a:r>
              <a:rPr lang="en-US" dirty="0"/>
              <a:t>In X11, X refers to the X protocol, and 11 is the eleventh version of the X protocol. The Linux graphical user interface (GUI) is based on the X protocol at the bottom layer. When remote interaction with graphical applications on the Linux server is required, a method for enhancing communication security is to use SSH to display the GUI on the local client through the X11 tunnel.</a:t>
            </a:r>
          </a:p>
          <a:p>
            <a:r>
              <a:rPr lang="en-US" dirty="0"/>
              <a:t>A session is a remote execution of a program. A program can be a shell, an application, a system command, or some built-in subsystems. Multiple session channels can be active at the same time. An interactive login session can be implemented using the </a:t>
            </a:r>
            <a:r>
              <a:rPr lang="en-US" dirty="0" err="1"/>
              <a:t>invoke_shell</a:t>
            </a:r>
            <a:r>
              <a:rPr lang="en-US" dirty="0"/>
              <a:t>() method, and the remote command can be implemented using the </a:t>
            </a:r>
            <a:r>
              <a:rPr lang="en-US" dirty="0" err="1"/>
              <a:t>exec_command</a:t>
            </a:r>
            <a:r>
              <a:rPr lang="en-US" dirty="0"/>
              <a:t>() method, which will be described in detail later.</a:t>
            </a:r>
          </a:p>
        </p:txBody>
      </p:sp>
      <p:sp>
        <p:nvSpPr>
          <p:cNvPr id="5" name="幻灯片图像占位符 4">
            <a:extLst>
              <a:ext uri="{FF2B5EF4-FFF2-40B4-BE49-F238E27FC236}">
                <a16:creationId xmlns:a16="http://schemas.microsoft.com/office/drawing/2014/main" id="{6F65FE14-636A-447B-8D4C-E66F6945B882}"/>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9896519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1" lang="zh-CN" altLang="en-US" sz="900" b="0" i="0" u="none" strike="noStrike" kern="1200" cap="none" spc="0" normalizeH="0" baseline="0" noProof="0">
              <a:ln>
                <a:noFill/>
              </a:ln>
              <a:solidFill>
                <a:prstClr val="white"/>
              </a:solidFill>
              <a:effectLst/>
              <a:uLnTx/>
              <a:uFillTx/>
              <a:latin typeface="Huawei Sans" panose="020C0503030203020204" pitchFamily="34" charset="0"/>
              <a:ea typeface="方正兰亭黑简体" panose="02000000000000000000" pitchFamily="2" charset="-122"/>
              <a:cs typeface="+mn-cs"/>
            </a:endParaRPr>
          </a:p>
        </p:txBody>
      </p:sp>
      <p:sp>
        <p:nvSpPr>
          <p:cNvPr id="9"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a:t>Click to Edit Title</a:t>
            </a:r>
            <a:endParaRPr lang="en-US" dirty="0"/>
          </a:p>
        </p:txBody>
      </p:sp>
      <p:sp>
        <p:nvSpPr>
          <p:cNvPr id="10"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a:t>Click to Edit Title</a:t>
            </a:r>
            <a:endParaRPr lang="en-US" dirty="0"/>
          </a:p>
        </p:txBody>
      </p:sp>
    </p:spTree>
    <p:extLst>
      <p:ext uri="{BB962C8B-B14F-4D97-AF65-F5344CB8AC3E}">
        <p14:creationId xmlns:p14="http://schemas.microsoft.com/office/powerpoint/2010/main" val="37129952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a:t>More information for trainees</a:t>
            </a:r>
            <a:endParaRPr lang="zh-CN" altLang="en-US" dirty="0"/>
          </a:p>
          <a:p>
            <a:endParaRPr lang="zh-CN" altLang="en-US" dirty="0"/>
          </a:p>
        </p:txBody>
      </p:sp>
      <p:cxnSp>
        <p:nvCxnSpPr>
          <p:cNvPr id="12"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marL="0" marR="0" lvl="0" indent="0" algn="l" defTabSz="1001624" rtl="0" eaLnBrk="0" fontAlgn="ctr" latinLnBrk="0" hangingPunct="0">
              <a:lnSpc>
                <a:spcPct val="100000"/>
              </a:lnSpc>
              <a:spcBef>
                <a:spcPct val="0"/>
              </a:spcBef>
              <a:spcAft>
                <a:spcPct val="0"/>
              </a:spcAft>
              <a:buClrTx/>
              <a:buSzTx/>
              <a:buFontTx/>
              <a:buNone/>
              <a:tabLst/>
              <a:defRPr/>
            </a:pPr>
            <a:r>
              <a:rPr kumimoji="0" lang="en-US" altLang="zh-CN" sz="4000" b="0" i="0" u="none" strike="noStrike" kern="1200" cap="none" spc="0" normalizeH="0" baseline="0" noProof="0" dirty="0">
                <a:ln>
                  <a:noFill/>
                </a:ln>
                <a:solidFill>
                  <a:srgbClr val="404040"/>
                </a:solidFill>
                <a:effectLst/>
                <a:uLnTx/>
                <a:uFillTx/>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Tree>
    <p:extLst>
      <p:ext uri="{BB962C8B-B14F-4D97-AF65-F5344CB8AC3E}">
        <p14:creationId xmlns:p14="http://schemas.microsoft.com/office/powerpoint/2010/main" val="2974874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marL="0" marR="0" lvl="0" indent="0" algn="l" defTabSz="1001624" rtl="0" eaLnBrk="0" fontAlgn="ctr" latinLnBrk="0" hangingPunct="0">
              <a:lnSpc>
                <a:spcPct val="100000"/>
              </a:lnSpc>
              <a:spcBef>
                <a:spcPct val="0"/>
              </a:spcBef>
              <a:spcAft>
                <a:spcPct val="0"/>
              </a:spcAft>
              <a:buClrTx/>
              <a:buSzTx/>
              <a:buFontTx/>
              <a:buNone/>
              <a:tabLst/>
              <a:defRPr/>
            </a:pPr>
            <a:r>
              <a:rPr kumimoji="0" lang="en-US" altLang="zh-CN" sz="4000" b="0" i="0" u="none" strike="noStrike" kern="1200" cap="none" spc="0" normalizeH="0" baseline="0" noProof="0" dirty="0">
                <a:ln>
                  <a:noFill/>
                </a:ln>
                <a:solidFill>
                  <a:srgbClr val="404040"/>
                </a:solidFill>
                <a:effectLst/>
                <a:uLnTx/>
                <a:uFillTx/>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Tree>
    <p:extLst>
      <p:ext uri="{BB962C8B-B14F-4D97-AF65-F5344CB8AC3E}">
        <p14:creationId xmlns:p14="http://schemas.microsoft.com/office/powerpoint/2010/main" val="35105802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3016314102"/>
      </p:ext>
    </p:extLst>
  </p:cSld>
  <p:clrMapOvr>
    <a:masterClrMapping/>
  </p:clrMapOvr>
  <p:extLst mod="1">
    <p:ext uri="{DCECCB84-F9BA-43D5-87BE-67443E8EF086}">
      <p15:sldGuideLst xmlns:p15="http://schemas.microsoft.com/office/powerpoint/2012/main">
        <p15:guide id="1" orient="horz" pos="935">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2377570677"/>
      </p:ext>
    </p:extLst>
  </p:cSld>
  <p:clrMapOvr>
    <a:masterClrMapping/>
  </p:clrMapOvr>
  <p:extLst mod="1">
    <p:ext uri="{DCECCB84-F9BA-43D5-87BE-67443E8EF086}">
      <p15:sldGuideLst xmlns:p15="http://schemas.microsoft.com/office/powerpoint/2012/main">
        <p15:guide id="1" orient="horz" pos="595">
          <p15:clr>
            <a:srgbClr val="FBAE40"/>
          </p15:clr>
        </p15:guide>
        <p15:guide id="0" orient="horz" pos="663">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24928770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1191196485"/>
      </p:ext>
    </p:extLst>
  </p:cSld>
  <p:clrMapOvr>
    <a:masterClrMapping/>
  </p:clrMapOvr>
  <p:extLst mod="1">
    <p:ext uri="{DCECCB84-F9BA-43D5-87BE-67443E8EF086}">
      <p15:sldGuideLst xmlns:p15="http://schemas.microsoft.com/office/powerpoint/2012/main">
        <p15:guide id="1" orient="horz" pos="595">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90839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bwMode="gray">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0" lang="en-US" sz="4940" b="0" i="0" u="none" strike="noStrike" kern="1200" cap="none" spc="0" normalizeH="0" baseline="0" noProof="0" dirty="0">
                <a:ln>
                  <a:noFill/>
                </a:ln>
                <a:solidFill>
                  <a:srgbClr val="1D1D1A"/>
                </a:solidFill>
                <a:effectLst/>
                <a:uLnTx/>
                <a:uFillTx/>
                <a:latin typeface="Arial" panose="020B0604020202020204"/>
                <a:ea typeface="+mn-ea"/>
                <a:cs typeface="+mn-cs"/>
              </a:rPr>
              <a:t>Thank you.</a:t>
            </a:r>
          </a:p>
        </p:txBody>
      </p:sp>
    </p:spTree>
    <p:extLst>
      <p:ext uri="{BB962C8B-B14F-4D97-AF65-F5344CB8AC3E}">
        <p14:creationId xmlns:p14="http://schemas.microsoft.com/office/powerpoint/2010/main" val="34281899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kumimoji="0" lang="en-US" altLang="zh-CN" sz="3500" b="0" i="0" u="none" strike="noStrike" kern="1200" cap="none" spc="0" normalizeH="0" baseline="0" noProof="0" dirty="0">
                <a:ln>
                  <a:noFill/>
                </a:ln>
                <a:solidFill>
                  <a:srgbClr val="404040"/>
                </a:solidFill>
                <a:effectLst/>
                <a:uLnTx/>
                <a:uFillTx/>
                <a:latin typeface="Huawei Sans" panose="020C0503030203020204" pitchFamily="34" charset="0"/>
                <a:ea typeface="方正兰亭黑简体" panose="02000000000000000000" pitchFamily="2" charset="-122"/>
                <a:cs typeface="+mn-cs"/>
              </a:rPr>
              <a:t>Revision Record</a:t>
            </a:r>
            <a:endParaRPr kumimoji="0" lang="zh-CN" altLang="en-US" sz="3500" b="0" i="0" u="none" strike="noStrike" kern="1200" cap="none" spc="0" normalizeH="0" baseline="0" noProof="0" dirty="0">
              <a:ln>
                <a:noFill/>
              </a:ln>
              <a:solidFill>
                <a:srgbClr val="404040"/>
              </a:solidFill>
              <a:effectLst/>
              <a:uLnTx/>
              <a:uFillTx/>
              <a:latin typeface="Huawei Sans" panose="020C0503030203020204" pitchFamily="34" charset="0"/>
              <a:ea typeface="方正兰亭黑简体" panose="02000000000000000000" pitchFamily="2" charset="-122"/>
              <a:cs typeface="+mn-cs"/>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marL="0" marR="0" lvl="0" indent="0" algn="l" defTabSz="914478" rtl="0" eaLnBrk="1" fontAlgn="ctr" latinLnBrk="0" hangingPunct="1">
              <a:lnSpc>
                <a:spcPct val="100000"/>
              </a:lnSpc>
              <a:spcBef>
                <a:spcPct val="50000"/>
              </a:spcBef>
              <a:spcAft>
                <a:spcPts val="0"/>
              </a:spcAft>
              <a:buClrTx/>
              <a:buSzTx/>
              <a:buFontTx/>
              <a:buNone/>
              <a:tabLst/>
              <a:defRPr/>
            </a:pPr>
            <a:r>
              <a:rPr kumimoji="0" lang="en-US" altLang="zh-CN" sz="2800" b="0" i="0" u="none" strike="noStrike" kern="1200" cap="none" spc="0" normalizeH="0" baseline="0" noProof="0" dirty="0">
                <a:ln>
                  <a:noFill/>
                </a:ln>
                <a:solidFill>
                  <a:srgbClr val="404040"/>
                </a:solidFill>
                <a:effectLst/>
                <a:uLnTx/>
                <a:uFillTx/>
                <a:latin typeface="Huawei Sans" panose="020C0503030203020204" pitchFamily="34" charset="0"/>
                <a:ea typeface="方正兰亭黑简体" panose="02000000000000000000" pitchFamily="2" charset="-122"/>
                <a:cs typeface="+mn-cs"/>
              </a:rPr>
              <a:t>Do Not Print this Page</a:t>
            </a:r>
            <a:endParaRPr kumimoji="0" lang="zh-CN" altLang="en-US" sz="2800" b="0" i="0" u="none" strike="noStrike" kern="1200" cap="none" spc="0" normalizeH="0" baseline="0" noProof="0" dirty="0">
              <a:ln>
                <a:noFill/>
              </a:ln>
              <a:solidFill>
                <a:srgbClr val="404040"/>
              </a:solidFill>
              <a:effectLst/>
              <a:uLnTx/>
              <a:uFillTx/>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val="20000"/>
                    </a:ext>
                  </a:extLst>
                </a:gridCol>
                <a:gridCol w="2155444">
                  <a:extLst>
                    <a:ext uri="{9D8B030D-6E8A-4147-A177-3AD203B41FA5}">
                      <a16:colId xmlns:a16="http://schemas.microsoft.com/office/drawing/2014/main" val="20001"/>
                    </a:ext>
                  </a:extLst>
                </a:gridCol>
                <a:gridCol w="2873927">
                  <a:extLst>
                    <a:ext uri="{9D8B030D-6E8A-4147-A177-3AD203B41FA5}">
                      <a16:colId xmlns:a16="http://schemas.microsoft.com/office/drawing/2014/main" val="20002"/>
                    </a:ext>
                  </a:extLst>
                </a:gridCol>
                <a:gridCol w="2077613">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34" name="Group 21"/>
          <p:cNvGraphicFramePr>
            <a:graphicFrameLocks noGrp="1"/>
          </p:cNvGraphicFramePr>
          <p:nvPr userDrawn="1">
            <p:extLst/>
          </p:nvPr>
        </p:nvGraphicFramePr>
        <p:xfrm>
          <a:off x="1007533" y="2680416"/>
          <a:ext cx="10177140" cy="3038475"/>
        </p:xfrm>
        <a:graphic>
          <a:graphicData uri="http://schemas.openxmlformats.org/drawingml/2006/table">
            <a:tbl>
              <a:tblPr/>
              <a:tblGrid>
                <a:gridCol w="3085809">
                  <a:extLst>
                    <a:ext uri="{9D8B030D-6E8A-4147-A177-3AD203B41FA5}">
                      <a16:colId xmlns:a16="http://schemas.microsoft.com/office/drawing/2014/main" val="20000"/>
                    </a:ext>
                  </a:extLst>
                </a:gridCol>
                <a:gridCol w="2155920">
                  <a:extLst>
                    <a:ext uri="{9D8B030D-6E8A-4147-A177-3AD203B41FA5}">
                      <a16:colId xmlns:a16="http://schemas.microsoft.com/office/drawing/2014/main" val="20001"/>
                    </a:ext>
                  </a:extLst>
                </a:gridCol>
                <a:gridCol w="2912127">
                  <a:extLst>
                    <a:ext uri="{9D8B030D-6E8A-4147-A177-3AD203B41FA5}">
                      <a16:colId xmlns:a16="http://schemas.microsoft.com/office/drawing/2014/main" val="20002"/>
                    </a:ext>
                  </a:extLst>
                </a:gridCol>
                <a:gridCol w="2023284">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V5R2</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V1.0</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17575471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bwMode="auto">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a:t>The chapter describes ...</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srgbClr val="404040"/>
                </a:solidFill>
                <a:effectLst/>
                <a:uLnTx/>
                <a:uFillTx/>
                <a:latin typeface="Huawei Sans" panose="020C0503030203020204" pitchFamily="34" charset="0"/>
                <a:ea typeface="方正兰亭黑简体" panose="02000000000000000000" pitchFamily="2" charset="-122"/>
                <a:cs typeface="Huawei Sans" panose="020C0503030203020204" pitchFamily="34" charset="0"/>
              </a:rPr>
              <a:t>Foreword</a:t>
            </a:r>
            <a:endParaRPr kumimoji="0" lang="zh-CN" altLang="en-US" sz="4000" b="0" i="0" u="none" strike="noStrike" kern="1200" cap="none" spc="0" normalizeH="0" baseline="0" noProof="0" dirty="0">
              <a:ln>
                <a:noFill/>
              </a:ln>
              <a:solidFill>
                <a:srgbClr val="404040"/>
              </a:solidFill>
              <a:effectLst/>
              <a:uLnTx/>
              <a:uFillTx/>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05069206"/>
      </p:ext>
    </p:extLst>
  </p:cSld>
  <p:clrMapOvr>
    <a:masterClrMapping/>
  </p:clrMapOvr>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bwMode="auto">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en-US" altLang="zh-CN"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marL="0" marR="0" lvl="0" indent="0" algn="l" defTabSz="914478" rtl="0" eaLnBrk="1" fontAlgn="ctr"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srgbClr val="404040"/>
                </a:solidFill>
                <a:effectLst/>
                <a:uLnTx/>
                <a:uFillTx/>
                <a:latin typeface="Huawei Sans" panose="020C0503030203020204" pitchFamily="34" charset="0"/>
                <a:ea typeface="方正兰亭黑简体" panose="02000000000000000000" pitchFamily="2" charset="-122"/>
                <a:cs typeface="Huawei Sans" panose="020C0503030203020204" pitchFamily="34" charset="0"/>
              </a:rPr>
              <a:t>Objectives</a:t>
            </a:r>
          </a:p>
        </p:txBody>
      </p:sp>
    </p:spTree>
    <p:extLst>
      <p:ext uri="{BB962C8B-B14F-4D97-AF65-F5344CB8AC3E}">
        <p14:creationId xmlns:p14="http://schemas.microsoft.com/office/powerpoint/2010/main" val="2163450713"/>
      </p:ext>
    </p:extLst>
  </p:cSld>
  <p:clrMapOvr>
    <a:masterClrMapping/>
  </p:clrMapOvr>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bwMode="gray">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marL="0" marR="0" lvl="0" indent="0" algn="l" defTabSz="1001624" rtl="0" eaLnBrk="0" fontAlgn="ctr" latinLnBrk="0" hangingPunct="0">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srgbClr val="404040"/>
                </a:solidFill>
                <a:effectLst/>
                <a:uLnTx/>
                <a:uFillTx/>
                <a:latin typeface="Huawei Sans" panose="020C0503030203020204" pitchFamily="34" charset="0"/>
                <a:ea typeface="方正兰亭黑简体" panose="02000000000000000000" pitchFamily="2" charset="-122"/>
                <a:cs typeface="Huawei Sans" panose="020C0503030203020204" pitchFamily="34" charset="0"/>
              </a:rPr>
              <a:t>Contents</a:t>
            </a:r>
          </a:p>
        </p:txBody>
      </p:sp>
    </p:spTree>
    <p:extLst>
      <p:ext uri="{BB962C8B-B14F-4D97-AF65-F5344CB8AC3E}">
        <p14:creationId xmlns:p14="http://schemas.microsoft.com/office/powerpoint/2010/main" val="3559488233"/>
      </p:ext>
    </p:extLst>
  </p:cSld>
  <p:clrMapOvr>
    <a:masterClrMapping/>
  </p:clrMapOvr>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marL="0" marR="0" lvl="0" indent="0" algn="l" defTabSz="914478" rtl="0" eaLnBrk="1" fontAlgn="ctr"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srgbClr val="404040"/>
                </a:solidFill>
                <a:effectLst/>
                <a:uLnTx/>
                <a:uFillTx/>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Tree>
    <p:extLst>
      <p:ext uri="{BB962C8B-B14F-4D97-AF65-F5344CB8AC3E}">
        <p14:creationId xmlns:p14="http://schemas.microsoft.com/office/powerpoint/2010/main" val="949404105"/>
      </p:ext>
    </p:extLst>
  </p:cSld>
  <p:clrMapOvr>
    <a:masterClrMapping/>
  </p:clrMapOvr>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a:t>Question description.</a:t>
            </a:r>
          </a:p>
          <a:p>
            <a:pPr lvl="1"/>
            <a:endParaRPr lang="en-US" altLang="zh-CN" dirty="0"/>
          </a:p>
        </p:txBody>
      </p:sp>
      <p:cxnSp>
        <p:nvCxnSpPr>
          <p:cNvPr id="5"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marL="0" marR="0" lvl="0" indent="0" algn="l" defTabSz="914478" rtl="0" eaLnBrk="1" fontAlgn="ctr"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srgbClr val="404040"/>
                </a:solidFill>
                <a:effectLst/>
                <a:uLnTx/>
                <a:uFillTx/>
                <a:latin typeface="Huawei Sans" panose="020C0503030203020204" pitchFamily="34" charset="0"/>
                <a:ea typeface="方正兰亭黑简体" panose="02000000000000000000" pitchFamily="2" charset="-122"/>
                <a:cs typeface="Huawei Sans" panose="020C0503030203020204" pitchFamily="34" charset="0"/>
              </a:rPr>
              <a:t>Quiz</a:t>
            </a:r>
          </a:p>
        </p:txBody>
      </p:sp>
    </p:spTree>
    <p:extLst>
      <p:ext uri="{BB962C8B-B14F-4D97-AF65-F5344CB8AC3E}">
        <p14:creationId xmlns:p14="http://schemas.microsoft.com/office/powerpoint/2010/main" val="4600557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a:t>Click here to edit summary</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marL="0" marR="0" lvl="0" indent="0" algn="l" defTabSz="914478" rtl="0" eaLnBrk="1" fontAlgn="ctr"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srgbClr val="404040"/>
                </a:solidFill>
                <a:effectLst/>
                <a:uLnTx/>
                <a:uFillTx/>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Tree>
    <p:extLst>
      <p:ext uri="{BB962C8B-B14F-4D97-AF65-F5344CB8AC3E}">
        <p14:creationId xmlns:p14="http://schemas.microsoft.com/office/powerpoint/2010/main" val="419967343"/>
      </p:ext>
    </p:extLst>
  </p:cSld>
  <p:clrMapOvr>
    <a:masterClrMapping/>
  </p:clrMapOvr>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marL="0" marR="0" lvl="0" indent="0" algn="l" defTabSz="1001624" rtl="0" eaLnBrk="0" fontAlgn="ctr" latinLnBrk="0" hangingPunct="0">
              <a:lnSpc>
                <a:spcPct val="100000"/>
              </a:lnSpc>
              <a:spcBef>
                <a:spcPct val="0"/>
              </a:spcBef>
              <a:spcAft>
                <a:spcPct val="0"/>
              </a:spcAft>
              <a:buClrTx/>
              <a:buSzTx/>
              <a:buFontTx/>
              <a:buNone/>
              <a:tabLst/>
              <a:defRPr/>
            </a:pPr>
            <a:r>
              <a:rPr kumimoji="0" lang="en-US" altLang="zh-CN" sz="4000" b="0" i="0" u="none" strike="noStrike" kern="1200" cap="none" spc="0" normalizeH="0" baseline="0" noProof="0" dirty="0">
                <a:ln>
                  <a:noFill/>
                </a:ln>
                <a:solidFill>
                  <a:srgbClr val="404040"/>
                </a:solidFill>
                <a:effectLst/>
                <a:uLnTx/>
                <a:uFillTx/>
                <a:latin typeface="Huawei Sans" panose="020C0503030203020204" pitchFamily="34" charset="0"/>
                <a:ea typeface="方正兰亭黑简体" panose="02000000000000000000" pitchFamily="2" charset="-122"/>
                <a:cs typeface="Huawei Sans" panose="020C0503030203020204" pitchFamily="34" charset="0"/>
              </a:rPr>
              <a:t>Summary</a:t>
            </a:r>
          </a:p>
        </p:txBody>
      </p:sp>
    </p:spTree>
    <p:extLst>
      <p:ext uri="{BB962C8B-B14F-4D97-AF65-F5344CB8AC3E}">
        <p14:creationId xmlns:p14="http://schemas.microsoft.com/office/powerpoint/2010/main" val="143945133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196/0/84</a:t>
              </a:r>
            </a:p>
          </p:txBody>
        </p:sp>
        <p:sp>
          <p:nvSpPr>
            <p:cNvPr id="32" name="文本框 15">
              <a:extLst>
                <a:ext uri="{FF2B5EF4-FFF2-40B4-BE49-F238E27FC236}">
                  <a16:creationId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1" lang="zh-CN" altLang="en-US" sz="800" b="0" i="0" u="none" strike="noStrike" kern="120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cs typeface="+mn-cs"/>
                </a:rPr>
                <a:t>公司辅助色</a:t>
              </a:r>
            </a:p>
          </p:txBody>
        </p:sp>
        <p:sp>
          <p:nvSpPr>
            <p:cNvPr id="33" name="矩形 13">
              <a:extLst>
                <a:ext uri="{FF2B5EF4-FFF2-40B4-BE49-F238E27FC236}">
                  <a16:creationId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203/55/120</a:t>
              </a:r>
            </a:p>
          </p:txBody>
        </p:sp>
        <p:sp>
          <p:nvSpPr>
            <p:cNvPr id="34" name="矩形 13">
              <a:extLst>
                <a:ext uri="{FF2B5EF4-FFF2-40B4-BE49-F238E27FC236}">
                  <a16:creationId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237/109/0</a:t>
              </a:r>
            </a:p>
          </p:txBody>
        </p:sp>
        <p:sp>
          <p:nvSpPr>
            <p:cNvPr id="35" name="矩形 13">
              <a:extLst>
                <a:ext uri="{FF2B5EF4-FFF2-40B4-BE49-F238E27FC236}">
                  <a16:creationId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153/54/54</a:t>
              </a:r>
            </a:p>
          </p:txBody>
        </p:sp>
        <p:sp>
          <p:nvSpPr>
            <p:cNvPr id="36" name="矩形 13">
              <a:extLst>
                <a:ext uri="{FF2B5EF4-FFF2-40B4-BE49-F238E27FC236}">
                  <a16:creationId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98/178/48</a:t>
              </a:r>
            </a:p>
          </p:txBody>
        </p:sp>
        <p:sp>
          <p:nvSpPr>
            <p:cNvPr id="37" name="矩形 13">
              <a:extLst>
                <a:ext uri="{FF2B5EF4-FFF2-40B4-BE49-F238E27FC236}">
                  <a16:creationId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242/137/68</a:t>
              </a:r>
              <a:endParaRPr kumimoji="1" lang="mr-IN" altLang="zh-CN" sz="5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38" name="矩形 13">
              <a:extLst>
                <a:ext uri="{FF2B5EF4-FFF2-40B4-BE49-F238E27FC236}">
                  <a16:creationId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PANTONE 185C</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199/0/11  </a:t>
              </a:r>
            </a:p>
          </p:txBody>
        </p:sp>
        <p:sp>
          <p:nvSpPr>
            <p:cNvPr id="39" name="文本框 15">
              <a:extLst>
                <a:ext uri="{FF2B5EF4-FFF2-40B4-BE49-F238E27FC236}">
                  <a16:creationId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1" lang="zh-CN" altLang="en-US" sz="800" b="0" i="0" u="none" strike="noStrike" kern="120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cs typeface="+mn-cs"/>
                </a:rPr>
                <a:t>公司色</a:t>
              </a:r>
            </a:p>
          </p:txBody>
        </p:sp>
        <p:sp>
          <p:nvSpPr>
            <p:cNvPr id="40" name="矩形 13">
              <a:extLst>
                <a:ext uri="{FF2B5EF4-FFF2-40B4-BE49-F238E27FC236}">
                  <a16:creationId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PANTONE 186C</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200/16/46  </a:t>
              </a:r>
            </a:p>
          </p:txBody>
        </p:sp>
        <p:sp>
          <p:nvSpPr>
            <p:cNvPr id="41" name="矩形 13">
              <a:extLst>
                <a:ext uri="{FF2B5EF4-FFF2-40B4-BE49-F238E27FC236}">
                  <a16:creationId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127/0/1</a:t>
              </a:r>
            </a:p>
          </p:txBody>
        </p:sp>
        <p:sp>
          <p:nvSpPr>
            <p:cNvPr id="42" name="矩形 13">
              <a:extLst>
                <a:ext uri="{FF2B5EF4-FFF2-40B4-BE49-F238E27FC236}">
                  <a16:creationId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52/200/0</a:t>
              </a:r>
            </a:p>
          </p:txBody>
        </p:sp>
        <p:sp>
          <p:nvSpPr>
            <p:cNvPr id="43" name="矩形 13">
              <a:extLst>
                <a:ext uri="{FF2B5EF4-FFF2-40B4-BE49-F238E27FC236}">
                  <a16:creationId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48/181/197</a:t>
              </a:r>
            </a:p>
          </p:txBody>
        </p:sp>
        <p:sp>
          <p:nvSpPr>
            <p:cNvPr id="44" name="矩形 13">
              <a:extLst>
                <a:ext uri="{FF2B5EF4-FFF2-40B4-BE49-F238E27FC236}">
                  <a16:creationId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129/193/95</a:t>
              </a:r>
            </a:p>
          </p:txBody>
        </p:sp>
        <p:sp>
          <p:nvSpPr>
            <p:cNvPr id="45" name="矩形 13">
              <a:extLst>
                <a:ext uri="{FF2B5EF4-FFF2-40B4-BE49-F238E27FC236}">
                  <a16:creationId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253/211/81</a:t>
              </a:r>
            </a:p>
          </p:txBody>
        </p:sp>
        <p:sp>
          <p:nvSpPr>
            <p:cNvPr id="46" name="矩形 13">
              <a:extLst>
                <a:ext uri="{FF2B5EF4-FFF2-40B4-BE49-F238E27FC236}">
                  <a16:creationId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86/196/210</a:t>
              </a:r>
            </a:p>
          </p:txBody>
        </p:sp>
        <p:sp>
          <p:nvSpPr>
            <p:cNvPr id="47" name="矩形 13">
              <a:extLst>
                <a:ext uri="{FF2B5EF4-FFF2-40B4-BE49-F238E27FC236}">
                  <a16:creationId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211/57/65</a:t>
              </a:r>
            </a:p>
          </p:txBody>
        </p:sp>
        <p:sp>
          <p:nvSpPr>
            <p:cNvPr id="48" name="矩形 13">
              <a:extLst>
                <a:ext uri="{FF2B5EF4-FFF2-40B4-BE49-F238E27FC236}">
                  <a16:creationId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211/56/89</a:t>
              </a:r>
            </a:p>
          </p:txBody>
        </p:sp>
        <p:sp>
          <p:nvSpPr>
            <p:cNvPr id="49" name="矩形 13">
              <a:extLst>
                <a:ext uri="{FF2B5EF4-FFF2-40B4-BE49-F238E27FC236}">
                  <a16:creationId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221/128/170</a:t>
              </a:r>
            </a:p>
          </p:txBody>
        </p:sp>
        <p:sp>
          <p:nvSpPr>
            <p:cNvPr id="50" name="矩形 13">
              <a:extLst>
                <a:ext uri="{FF2B5EF4-FFF2-40B4-BE49-F238E27FC236}">
                  <a16:creationId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191/128/130</a:t>
              </a:r>
            </a:p>
          </p:txBody>
        </p:sp>
        <p:sp>
          <p:nvSpPr>
            <p:cNvPr id="51" name="矩形 13">
              <a:extLst>
                <a:ext uri="{FF2B5EF4-FFF2-40B4-BE49-F238E27FC236}">
                  <a16:creationId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246/183/140</a:t>
              </a:r>
              <a:endParaRPr kumimoji="1" lang="mr-IN" altLang="zh-CN" sz="500" b="1" i="0" u="none" strike="noStrike" kern="1200" cap="none" spc="0" normalizeH="0" baseline="0" noProof="0" dirty="0">
                <a:ln>
                  <a:noFill/>
                </a:ln>
                <a:solidFill>
                  <a:srgbClr val="595757"/>
                </a:solidFill>
                <a:effectLst/>
                <a:uLnTx/>
                <a:uFillTx/>
                <a:latin typeface="Arial" charset="0"/>
                <a:ea typeface="Arial" charset="0"/>
                <a:cs typeface="Arial" charset="0"/>
              </a:endParaRPr>
            </a:p>
          </p:txBody>
        </p:sp>
        <p:sp>
          <p:nvSpPr>
            <p:cNvPr id="52" name="矩形 13">
              <a:extLst>
                <a:ext uri="{FF2B5EF4-FFF2-40B4-BE49-F238E27FC236}">
                  <a16:creationId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176/216/156</a:t>
              </a:r>
            </a:p>
          </p:txBody>
        </p:sp>
        <p:sp>
          <p:nvSpPr>
            <p:cNvPr id="53" name="矩形 13">
              <a:extLst>
                <a:ext uri="{FF2B5EF4-FFF2-40B4-BE49-F238E27FC236}">
                  <a16:creationId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253/227/181</a:t>
              </a:r>
            </a:p>
          </p:txBody>
        </p:sp>
        <p:sp>
          <p:nvSpPr>
            <p:cNvPr id="54" name="矩形 13">
              <a:extLst>
                <a:ext uri="{FF2B5EF4-FFF2-40B4-BE49-F238E27FC236}">
                  <a16:creationId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148/218/226</a:t>
              </a:r>
            </a:p>
          </p:txBody>
        </p:sp>
        <p:sp>
          <p:nvSpPr>
            <p:cNvPr id="55" name="矩形 13">
              <a:extLst>
                <a:ext uri="{FF2B5EF4-FFF2-40B4-BE49-F238E27FC236}">
                  <a16:creationId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226/129/137</a:t>
              </a:r>
            </a:p>
          </p:txBody>
        </p:sp>
        <p:sp>
          <p:nvSpPr>
            <p:cNvPr id="56" name="矩形 13">
              <a:extLst>
                <a:ext uri="{FF2B5EF4-FFF2-40B4-BE49-F238E27FC236}">
                  <a16:creationId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226/129/152</a:t>
              </a:r>
            </a:p>
          </p:txBody>
        </p:sp>
        <p:sp>
          <p:nvSpPr>
            <p:cNvPr id="57" name="矩形 13">
              <a:extLst>
                <a:ext uri="{FF2B5EF4-FFF2-40B4-BE49-F238E27FC236}">
                  <a16:creationId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235/179/204</a:t>
              </a:r>
            </a:p>
          </p:txBody>
        </p:sp>
        <p:sp>
          <p:nvSpPr>
            <p:cNvPr id="58" name="矩形 13">
              <a:extLst>
                <a:ext uri="{FF2B5EF4-FFF2-40B4-BE49-F238E27FC236}">
                  <a16:creationId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216/179/179</a:t>
              </a:r>
            </a:p>
          </p:txBody>
        </p:sp>
        <p:sp>
          <p:nvSpPr>
            <p:cNvPr id="59" name="矩形 13">
              <a:extLst>
                <a:ext uri="{FF2B5EF4-FFF2-40B4-BE49-F238E27FC236}">
                  <a16:creationId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250/211/187</a:t>
              </a:r>
              <a:endParaRPr kumimoji="1" lang="mr-IN" altLang="zh-CN" sz="500" b="1" i="0" u="none" strike="noStrike" kern="1200" cap="none" spc="0" normalizeH="0" baseline="0" noProof="0" dirty="0">
                <a:ln>
                  <a:noFill/>
                </a:ln>
                <a:solidFill>
                  <a:srgbClr val="595757"/>
                </a:solidFill>
                <a:effectLst/>
                <a:uLnTx/>
                <a:uFillTx/>
                <a:latin typeface="Arial" charset="0"/>
                <a:ea typeface="Arial" charset="0"/>
                <a:cs typeface="Arial" charset="0"/>
              </a:endParaRPr>
            </a:p>
          </p:txBody>
        </p:sp>
        <p:sp>
          <p:nvSpPr>
            <p:cNvPr id="60" name="矩形 13">
              <a:extLst>
                <a:ext uri="{FF2B5EF4-FFF2-40B4-BE49-F238E27FC236}">
                  <a16:creationId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208/232/196</a:t>
              </a:r>
            </a:p>
          </p:txBody>
        </p:sp>
        <p:sp>
          <p:nvSpPr>
            <p:cNvPr id="61" name="矩形 13">
              <a:extLst>
                <a:ext uri="{FF2B5EF4-FFF2-40B4-BE49-F238E27FC236}">
                  <a16:creationId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254/238/193</a:t>
              </a:r>
            </a:p>
          </p:txBody>
        </p:sp>
        <p:sp>
          <p:nvSpPr>
            <p:cNvPr id="62" name="矩形 13">
              <a:extLst>
                <a:ext uri="{FF2B5EF4-FFF2-40B4-BE49-F238E27FC236}">
                  <a16:creationId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190/23/238</a:t>
              </a:r>
            </a:p>
          </p:txBody>
        </p:sp>
        <p:sp>
          <p:nvSpPr>
            <p:cNvPr id="63" name="矩形 13">
              <a:extLst>
                <a:ext uri="{FF2B5EF4-FFF2-40B4-BE49-F238E27FC236}">
                  <a16:creationId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239/178/184</a:t>
              </a:r>
            </a:p>
          </p:txBody>
        </p:sp>
        <p:sp>
          <p:nvSpPr>
            <p:cNvPr id="64" name="矩形 13">
              <a:extLst>
                <a:ext uri="{FF2B5EF4-FFF2-40B4-BE49-F238E27FC236}">
                  <a16:creationId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238/179/193</a:t>
              </a:r>
            </a:p>
          </p:txBody>
        </p:sp>
        <p:sp>
          <p:nvSpPr>
            <p:cNvPr id="65" name="矩形 13">
              <a:extLst>
                <a:ext uri="{FF2B5EF4-FFF2-40B4-BE49-F238E27FC236}">
                  <a16:creationId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35/24/21</a:t>
              </a:r>
            </a:p>
          </p:txBody>
        </p:sp>
        <p:sp>
          <p:nvSpPr>
            <p:cNvPr id="66" name="矩形 13">
              <a:extLst>
                <a:ext uri="{FF2B5EF4-FFF2-40B4-BE49-F238E27FC236}">
                  <a16:creationId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89/87/87</a:t>
              </a:r>
            </a:p>
          </p:txBody>
        </p:sp>
        <p:sp>
          <p:nvSpPr>
            <p:cNvPr id="67" name="矩形 13">
              <a:extLst>
                <a:ext uri="{FF2B5EF4-FFF2-40B4-BE49-F238E27FC236}">
                  <a16:creationId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137/137/</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137</a:t>
              </a:r>
            </a:p>
          </p:txBody>
        </p:sp>
        <p:sp>
          <p:nvSpPr>
            <p:cNvPr id="68" name="矩形 13">
              <a:extLst>
                <a:ext uri="{FF2B5EF4-FFF2-40B4-BE49-F238E27FC236}">
                  <a16:creationId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181/181/</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181</a:t>
              </a:r>
            </a:p>
          </p:txBody>
        </p:sp>
        <p:sp>
          <p:nvSpPr>
            <p:cNvPr id="69" name="矩形 13">
              <a:extLst>
                <a:ext uri="{FF2B5EF4-FFF2-40B4-BE49-F238E27FC236}">
                  <a16:creationId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221/221/</a:t>
              </a:r>
              <a:b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221</a:t>
              </a:r>
            </a:p>
          </p:txBody>
        </p:sp>
        <p:sp>
          <p:nvSpPr>
            <p:cNvPr id="70" name="矩形 13">
              <a:extLst>
                <a:ext uri="{FF2B5EF4-FFF2-40B4-BE49-F238E27FC236}">
                  <a16:creationId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255/255/</a:t>
              </a:r>
              <a:b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255</a:t>
              </a:r>
            </a:p>
          </p:txBody>
        </p:sp>
      </p:grpSp>
    </p:spTree>
    <p:extLst>
      <p:ext uri="{BB962C8B-B14F-4D97-AF65-F5344CB8AC3E}">
        <p14:creationId xmlns:p14="http://schemas.microsoft.com/office/powerpoint/2010/main" val="3447643391"/>
      </p:ext>
    </p:extLst>
  </p:cSld>
  <p:clrMap bg1="lt1" tx1="dk1" bg2="lt2" tx2="dk2" accent1="accent1" accent2="accent2" accent3="accent3" accent4="accent4" accent5="accent5" accent6="accent6" hlink="hlink" folHlink="folHlink"/>
  <p:sldLayoutIdLst>
    <p:sldLayoutId id="2147483882"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906">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0" lang="en-US" sz="974" b="0" i="0" u="none" strike="noStrike" kern="1200" cap="none" spc="0" normalizeH="0" baseline="0" noProof="0" dirty="0">
                <a:ln>
                  <a:noFill/>
                </a:ln>
                <a:solidFill>
                  <a:srgbClr val="1D1D1B"/>
                </a:solidFill>
                <a:effectLst/>
                <a:uLnTx/>
                <a:uFillTx/>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kumimoji="0" lang="en-US" sz="974" b="0" i="0" u="none" strike="noStrike" kern="1200" cap="none" spc="0" normalizeH="0" baseline="0" noProof="0" smtClean="0">
                <a:ln>
                  <a:noFill/>
                </a:ln>
                <a:solidFill>
                  <a:srgbClr val="1D1D1B"/>
                </a:solidFill>
                <a:effectLst/>
                <a:uLnTx/>
                <a:uFillTx/>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kumimoji="0" lang="en-US" sz="974" b="0" i="0" u="none" strike="noStrike" kern="1200" cap="none" spc="0" normalizeH="0" baseline="0" noProof="0" dirty="0">
              <a:ln>
                <a:noFill/>
              </a:ln>
              <a:solidFill>
                <a:srgbClr val="1D1D1B"/>
              </a:solidFill>
              <a:effectLst/>
              <a:uLnTx/>
              <a:uFillTx/>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196/0/84</a:t>
              </a:r>
            </a:p>
          </p:txBody>
        </p:sp>
        <p:sp>
          <p:nvSpPr>
            <p:cNvPr id="29" name="文本框 15">
              <a:extLst>
                <a:ext uri="{FF2B5EF4-FFF2-40B4-BE49-F238E27FC236}">
                  <a16:creationId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1" lang="zh-CN" altLang="en-US" sz="800" b="0" i="0" u="none" strike="noStrike" kern="120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cs typeface="+mn-cs"/>
                </a:rPr>
                <a:t>公司辅助色</a:t>
              </a:r>
            </a:p>
          </p:txBody>
        </p:sp>
        <p:sp>
          <p:nvSpPr>
            <p:cNvPr id="30" name="矩形 13">
              <a:extLst>
                <a:ext uri="{FF2B5EF4-FFF2-40B4-BE49-F238E27FC236}">
                  <a16:creationId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203/55/120</a:t>
              </a:r>
            </a:p>
          </p:txBody>
        </p:sp>
        <p:sp>
          <p:nvSpPr>
            <p:cNvPr id="31" name="矩形 13">
              <a:extLst>
                <a:ext uri="{FF2B5EF4-FFF2-40B4-BE49-F238E27FC236}">
                  <a16:creationId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237/109/0</a:t>
              </a:r>
            </a:p>
          </p:txBody>
        </p:sp>
        <p:sp>
          <p:nvSpPr>
            <p:cNvPr id="32" name="矩形 13">
              <a:extLst>
                <a:ext uri="{FF2B5EF4-FFF2-40B4-BE49-F238E27FC236}">
                  <a16:creationId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153/54/54</a:t>
              </a:r>
            </a:p>
          </p:txBody>
        </p:sp>
        <p:sp>
          <p:nvSpPr>
            <p:cNvPr id="33" name="矩形 13">
              <a:extLst>
                <a:ext uri="{FF2B5EF4-FFF2-40B4-BE49-F238E27FC236}">
                  <a16:creationId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98/178/48</a:t>
              </a:r>
            </a:p>
          </p:txBody>
        </p:sp>
        <p:sp>
          <p:nvSpPr>
            <p:cNvPr id="34" name="矩形 13">
              <a:extLst>
                <a:ext uri="{FF2B5EF4-FFF2-40B4-BE49-F238E27FC236}">
                  <a16:creationId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242/137/68</a:t>
              </a:r>
              <a:endParaRPr kumimoji="1" lang="mr-IN" altLang="zh-CN" sz="5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35" name="矩形 13">
              <a:extLst>
                <a:ext uri="{FF2B5EF4-FFF2-40B4-BE49-F238E27FC236}">
                  <a16:creationId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PANTONE 185C</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199/0/11  </a:t>
              </a:r>
            </a:p>
          </p:txBody>
        </p:sp>
        <p:sp>
          <p:nvSpPr>
            <p:cNvPr id="36" name="文本框 15">
              <a:extLst>
                <a:ext uri="{FF2B5EF4-FFF2-40B4-BE49-F238E27FC236}">
                  <a16:creationId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1" lang="zh-CN" altLang="en-US" sz="800" b="0" i="0" u="none" strike="noStrike" kern="120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cs typeface="+mn-cs"/>
                </a:rPr>
                <a:t>公司色</a:t>
              </a:r>
            </a:p>
          </p:txBody>
        </p:sp>
        <p:sp>
          <p:nvSpPr>
            <p:cNvPr id="37" name="矩形 13">
              <a:extLst>
                <a:ext uri="{FF2B5EF4-FFF2-40B4-BE49-F238E27FC236}">
                  <a16:creationId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PANTONE 186C</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200/16/46  </a:t>
              </a:r>
            </a:p>
          </p:txBody>
        </p:sp>
        <p:sp>
          <p:nvSpPr>
            <p:cNvPr id="38" name="矩形 13">
              <a:extLst>
                <a:ext uri="{FF2B5EF4-FFF2-40B4-BE49-F238E27FC236}">
                  <a16:creationId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127/0/1</a:t>
              </a:r>
            </a:p>
          </p:txBody>
        </p:sp>
        <p:sp>
          <p:nvSpPr>
            <p:cNvPr id="39" name="矩形 13">
              <a:extLst>
                <a:ext uri="{FF2B5EF4-FFF2-40B4-BE49-F238E27FC236}">
                  <a16:creationId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52/200/0</a:t>
              </a:r>
            </a:p>
          </p:txBody>
        </p:sp>
        <p:sp>
          <p:nvSpPr>
            <p:cNvPr id="40" name="矩形 13">
              <a:extLst>
                <a:ext uri="{FF2B5EF4-FFF2-40B4-BE49-F238E27FC236}">
                  <a16:creationId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48/181/197</a:t>
              </a:r>
            </a:p>
          </p:txBody>
        </p:sp>
        <p:sp>
          <p:nvSpPr>
            <p:cNvPr id="41" name="矩形 13">
              <a:extLst>
                <a:ext uri="{FF2B5EF4-FFF2-40B4-BE49-F238E27FC236}">
                  <a16:creationId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129/193/95</a:t>
              </a:r>
            </a:p>
          </p:txBody>
        </p:sp>
        <p:sp>
          <p:nvSpPr>
            <p:cNvPr id="42" name="矩形 13">
              <a:extLst>
                <a:ext uri="{FF2B5EF4-FFF2-40B4-BE49-F238E27FC236}">
                  <a16:creationId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253/211/81</a:t>
              </a:r>
            </a:p>
          </p:txBody>
        </p:sp>
        <p:sp>
          <p:nvSpPr>
            <p:cNvPr id="43" name="矩形 13">
              <a:extLst>
                <a:ext uri="{FF2B5EF4-FFF2-40B4-BE49-F238E27FC236}">
                  <a16:creationId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86/196/210</a:t>
              </a:r>
            </a:p>
          </p:txBody>
        </p:sp>
        <p:sp>
          <p:nvSpPr>
            <p:cNvPr id="44" name="矩形 13">
              <a:extLst>
                <a:ext uri="{FF2B5EF4-FFF2-40B4-BE49-F238E27FC236}">
                  <a16:creationId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211/57/65</a:t>
              </a:r>
            </a:p>
          </p:txBody>
        </p:sp>
        <p:sp>
          <p:nvSpPr>
            <p:cNvPr id="65" name="矩形 13">
              <a:extLst>
                <a:ext uri="{FF2B5EF4-FFF2-40B4-BE49-F238E27FC236}">
                  <a16:creationId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211/56/89</a:t>
              </a:r>
            </a:p>
          </p:txBody>
        </p:sp>
        <p:sp>
          <p:nvSpPr>
            <p:cNvPr id="66" name="矩形 13">
              <a:extLst>
                <a:ext uri="{FF2B5EF4-FFF2-40B4-BE49-F238E27FC236}">
                  <a16:creationId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221/128/170</a:t>
              </a:r>
            </a:p>
          </p:txBody>
        </p:sp>
        <p:sp>
          <p:nvSpPr>
            <p:cNvPr id="67" name="矩形 13">
              <a:extLst>
                <a:ext uri="{FF2B5EF4-FFF2-40B4-BE49-F238E27FC236}">
                  <a16:creationId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191/128/130</a:t>
              </a:r>
            </a:p>
          </p:txBody>
        </p:sp>
        <p:sp>
          <p:nvSpPr>
            <p:cNvPr id="68" name="矩形 13">
              <a:extLst>
                <a:ext uri="{FF2B5EF4-FFF2-40B4-BE49-F238E27FC236}">
                  <a16:creationId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246/183/140</a:t>
              </a:r>
              <a:endParaRPr kumimoji="1" lang="mr-IN" altLang="zh-CN" sz="500" b="1" i="0" u="none" strike="noStrike" kern="1200" cap="none" spc="0" normalizeH="0" baseline="0" noProof="0" dirty="0">
                <a:ln>
                  <a:noFill/>
                </a:ln>
                <a:solidFill>
                  <a:srgbClr val="595757"/>
                </a:solidFill>
                <a:effectLst/>
                <a:uLnTx/>
                <a:uFillTx/>
                <a:latin typeface="Arial" charset="0"/>
                <a:ea typeface="Arial" charset="0"/>
                <a:cs typeface="Arial" charset="0"/>
              </a:endParaRPr>
            </a:p>
          </p:txBody>
        </p:sp>
        <p:sp>
          <p:nvSpPr>
            <p:cNvPr id="69" name="矩形 13">
              <a:extLst>
                <a:ext uri="{FF2B5EF4-FFF2-40B4-BE49-F238E27FC236}">
                  <a16:creationId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176/216/156</a:t>
              </a:r>
            </a:p>
          </p:txBody>
        </p:sp>
        <p:sp>
          <p:nvSpPr>
            <p:cNvPr id="70" name="矩形 13">
              <a:extLst>
                <a:ext uri="{FF2B5EF4-FFF2-40B4-BE49-F238E27FC236}">
                  <a16:creationId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253/227/181</a:t>
              </a:r>
            </a:p>
          </p:txBody>
        </p:sp>
        <p:sp>
          <p:nvSpPr>
            <p:cNvPr id="71" name="矩形 13">
              <a:extLst>
                <a:ext uri="{FF2B5EF4-FFF2-40B4-BE49-F238E27FC236}">
                  <a16:creationId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148/218/226</a:t>
              </a:r>
            </a:p>
          </p:txBody>
        </p:sp>
        <p:sp>
          <p:nvSpPr>
            <p:cNvPr id="72" name="矩形 13">
              <a:extLst>
                <a:ext uri="{FF2B5EF4-FFF2-40B4-BE49-F238E27FC236}">
                  <a16:creationId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226/129/137</a:t>
              </a:r>
            </a:p>
          </p:txBody>
        </p:sp>
        <p:sp>
          <p:nvSpPr>
            <p:cNvPr id="73" name="矩形 13">
              <a:extLst>
                <a:ext uri="{FF2B5EF4-FFF2-40B4-BE49-F238E27FC236}">
                  <a16:creationId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226/129/152</a:t>
              </a:r>
            </a:p>
          </p:txBody>
        </p:sp>
        <p:sp>
          <p:nvSpPr>
            <p:cNvPr id="74" name="矩形 13">
              <a:extLst>
                <a:ext uri="{FF2B5EF4-FFF2-40B4-BE49-F238E27FC236}">
                  <a16:creationId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235/179/204</a:t>
              </a:r>
            </a:p>
          </p:txBody>
        </p:sp>
        <p:sp>
          <p:nvSpPr>
            <p:cNvPr id="75" name="矩形 13">
              <a:extLst>
                <a:ext uri="{FF2B5EF4-FFF2-40B4-BE49-F238E27FC236}">
                  <a16:creationId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216/179/179</a:t>
              </a:r>
            </a:p>
          </p:txBody>
        </p:sp>
        <p:sp>
          <p:nvSpPr>
            <p:cNvPr id="76" name="矩形 13">
              <a:extLst>
                <a:ext uri="{FF2B5EF4-FFF2-40B4-BE49-F238E27FC236}">
                  <a16:creationId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250/211/187</a:t>
              </a:r>
              <a:endParaRPr kumimoji="1" lang="mr-IN" altLang="zh-CN" sz="500" b="1" i="0" u="none" strike="noStrike" kern="1200" cap="none" spc="0" normalizeH="0" baseline="0" noProof="0" dirty="0">
                <a:ln>
                  <a:noFill/>
                </a:ln>
                <a:solidFill>
                  <a:srgbClr val="595757"/>
                </a:solidFill>
                <a:effectLst/>
                <a:uLnTx/>
                <a:uFillTx/>
                <a:latin typeface="Arial" charset="0"/>
                <a:ea typeface="Arial" charset="0"/>
                <a:cs typeface="Arial" charset="0"/>
              </a:endParaRPr>
            </a:p>
          </p:txBody>
        </p:sp>
        <p:sp>
          <p:nvSpPr>
            <p:cNvPr id="77" name="矩形 13">
              <a:extLst>
                <a:ext uri="{FF2B5EF4-FFF2-40B4-BE49-F238E27FC236}">
                  <a16:creationId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208/232/196</a:t>
              </a:r>
            </a:p>
          </p:txBody>
        </p:sp>
        <p:sp>
          <p:nvSpPr>
            <p:cNvPr id="78" name="矩形 13">
              <a:extLst>
                <a:ext uri="{FF2B5EF4-FFF2-40B4-BE49-F238E27FC236}">
                  <a16:creationId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254/238/193</a:t>
              </a:r>
            </a:p>
          </p:txBody>
        </p:sp>
        <p:sp>
          <p:nvSpPr>
            <p:cNvPr id="79" name="矩形 13">
              <a:extLst>
                <a:ext uri="{FF2B5EF4-FFF2-40B4-BE49-F238E27FC236}">
                  <a16:creationId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190/23/238</a:t>
              </a:r>
            </a:p>
          </p:txBody>
        </p:sp>
        <p:sp>
          <p:nvSpPr>
            <p:cNvPr id="80" name="矩形 13">
              <a:extLst>
                <a:ext uri="{FF2B5EF4-FFF2-40B4-BE49-F238E27FC236}">
                  <a16:creationId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239/178/184</a:t>
              </a:r>
            </a:p>
          </p:txBody>
        </p:sp>
        <p:sp>
          <p:nvSpPr>
            <p:cNvPr id="81" name="矩形 13">
              <a:extLst>
                <a:ext uri="{FF2B5EF4-FFF2-40B4-BE49-F238E27FC236}">
                  <a16:creationId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238/179/193</a:t>
              </a:r>
            </a:p>
          </p:txBody>
        </p:sp>
        <p:sp>
          <p:nvSpPr>
            <p:cNvPr id="82" name="矩形 13">
              <a:extLst>
                <a:ext uri="{FF2B5EF4-FFF2-40B4-BE49-F238E27FC236}">
                  <a16:creationId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35/24/21</a:t>
              </a:r>
            </a:p>
          </p:txBody>
        </p:sp>
        <p:sp>
          <p:nvSpPr>
            <p:cNvPr id="83" name="矩形 13">
              <a:extLst>
                <a:ext uri="{FF2B5EF4-FFF2-40B4-BE49-F238E27FC236}">
                  <a16:creationId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89/87/87</a:t>
              </a:r>
            </a:p>
          </p:txBody>
        </p:sp>
        <p:sp>
          <p:nvSpPr>
            <p:cNvPr id="84" name="矩形 13">
              <a:extLst>
                <a:ext uri="{FF2B5EF4-FFF2-40B4-BE49-F238E27FC236}">
                  <a16:creationId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137/137/</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137</a:t>
              </a:r>
            </a:p>
          </p:txBody>
        </p:sp>
        <p:sp>
          <p:nvSpPr>
            <p:cNvPr id="85" name="矩形 13">
              <a:extLst>
                <a:ext uri="{FF2B5EF4-FFF2-40B4-BE49-F238E27FC236}">
                  <a16:creationId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181/181/</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181</a:t>
              </a:r>
            </a:p>
          </p:txBody>
        </p:sp>
        <p:sp>
          <p:nvSpPr>
            <p:cNvPr id="86" name="矩形 13">
              <a:extLst>
                <a:ext uri="{FF2B5EF4-FFF2-40B4-BE49-F238E27FC236}">
                  <a16:creationId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221/221/</a:t>
              </a:r>
              <a:b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221</a:t>
              </a:r>
            </a:p>
          </p:txBody>
        </p:sp>
        <p:sp>
          <p:nvSpPr>
            <p:cNvPr id="87" name="矩形 13">
              <a:extLst>
                <a:ext uri="{FF2B5EF4-FFF2-40B4-BE49-F238E27FC236}">
                  <a16:creationId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255/255/</a:t>
              </a:r>
              <a:b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255</a:t>
              </a:r>
            </a:p>
          </p:txBody>
        </p:sp>
      </p:grpSp>
    </p:spTree>
    <p:extLst>
      <p:ext uri="{BB962C8B-B14F-4D97-AF65-F5344CB8AC3E}">
        <p14:creationId xmlns:p14="http://schemas.microsoft.com/office/powerpoint/2010/main" val="3155090569"/>
      </p:ext>
    </p:extLst>
  </p:cSld>
  <p:clrMap bg1="lt1" tx1="dk1" bg2="lt2" tx2="dk2" accent1="accent1" accent2="accent2" accent3="accent3" accent4="accent4" accent5="accent5" accent6="accent6" hlink="hlink" folHlink="folHlink"/>
  <p:sldLayoutIdLst>
    <p:sldLayoutId id="2147483884" r:id="rId1"/>
    <p:sldLayoutId id="2147483885" r:id="rId2"/>
    <p:sldLayoutId id="2147483886" r:id="rId3"/>
    <p:sldLayoutId id="2147483887" r:id="rId4"/>
    <p:sldLayoutId id="2147483888" r:id="rId5"/>
    <p:sldLayoutId id="2147483889" r:id="rId6"/>
    <p:sldLayoutId id="2147483890" r:id="rId7"/>
    <p:sldLayoutId id="2147483891" r:id="rId8"/>
    <p:sldLayoutId id="2147483892" r:id="rId9"/>
    <p:sldLayoutId id="2147483893" r:id="rId10"/>
  </p:sldLayoutIdLst>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a:t>单击此处编辑母版标题样式</a:t>
            </a:r>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0" lang="en-US" sz="974" b="0" i="0" u="none" strike="noStrike" kern="1200" cap="none" spc="0" normalizeH="0" baseline="0" noProof="0" dirty="0">
                <a:ln>
                  <a:noFill/>
                </a:ln>
                <a:solidFill>
                  <a:srgbClr val="1D1D1B"/>
                </a:solidFill>
                <a:effectLst/>
                <a:uLnTx/>
                <a:uFillTx/>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kumimoji="0" lang="en-US" sz="974" b="0" i="0" u="none" strike="noStrike" kern="1200" cap="none" spc="0" normalizeH="0" baseline="0" noProof="0" smtClean="0">
                <a:ln>
                  <a:noFill/>
                </a:ln>
                <a:solidFill>
                  <a:srgbClr val="1D1D1B"/>
                </a:solidFill>
                <a:effectLst/>
                <a:uLnTx/>
                <a:uFillTx/>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kumimoji="0" lang="en-US" sz="974" b="0" i="0" u="none" strike="noStrike" kern="1200" cap="none" spc="0" normalizeH="0" baseline="0" noProof="0" dirty="0">
              <a:ln>
                <a:noFill/>
              </a:ln>
              <a:solidFill>
                <a:srgbClr val="1D1D1B"/>
              </a:solidFill>
              <a:effectLst/>
              <a:uLnTx/>
              <a:uFillTx/>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196/0/84</a:t>
              </a:r>
            </a:p>
          </p:txBody>
        </p:sp>
        <p:sp>
          <p:nvSpPr>
            <p:cNvPr id="31" name="文本框 15">
              <a:extLst>
                <a:ext uri="{FF2B5EF4-FFF2-40B4-BE49-F238E27FC236}">
                  <a16:creationId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1" lang="zh-CN" altLang="en-US" sz="800" b="0" i="0" u="none" strike="noStrike" kern="120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cs typeface="+mn-cs"/>
                </a:rPr>
                <a:t>公司辅助色</a:t>
              </a:r>
            </a:p>
          </p:txBody>
        </p:sp>
        <p:sp>
          <p:nvSpPr>
            <p:cNvPr id="32" name="矩形 13">
              <a:extLst>
                <a:ext uri="{FF2B5EF4-FFF2-40B4-BE49-F238E27FC236}">
                  <a16:creationId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203/55/120</a:t>
              </a:r>
            </a:p>
          </p:txBody>
        </p:sp>
        <p:sp>
          <p:nvSpPr>
            <p:cNvPr id="33" name="矩形 13">
              <a:extLst>
                <a:ext uri="{FF2B5EF4-FFF2-40B4-BE49-F238E27FC236}">
                  <a16:creationId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237/109/0</a:t>
              </a:r>
            </a:p>
          </p:txBody>
        </p:sp>
        <p:sp>
          <p:nvSpPr>
            <p:cNvPr id="34" name="矩形 13">
              <a:extLst>
                <a:ext uri="{FF2B5EF4-FFF2-40B4-BE49-F238E27FC236}">
                  <a16:creationId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153/54/54</a:t>
              </a:r>
            </a:p>
          </p:txBody>
        </p:sp>
        <p:sp>
          <p:nvSpPr>
            <p:cNvPr id="35" name="矩形 13">
              <a:extLst>
                <a:ext uri="{FF2B5EF4-FFF2-40B4-BE49-F238E27FC236}">
                  <a16:creationId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98/178/48</a:t>
              </a:r>
            </a:p>
          </p:txBody>
        </p:sp>
        <p:sp>
          <p:nvSpPr>
            <p:cNvPr id="36" name="矩形 13">
              <a:extLst>
                <a:ext uri="{FF2B5EF4-FFF2-40B4-BE49-F238E27FC236}">
                  <a16:creationId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242/137/68</a:t>
              </a:r>
              <a:endParaRPr kumimoji="1" lang="mr-IN" altLang="zh-CN" sz="5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37" name="矩形 13">
              <a:extLst>
                <a:ext uri="{FF2B5EF4-FFF2-40B4-BE49-F238E27FC236}">
                  <a16:creationId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PANTONE 185C</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199/0/11  </a:t>
              </a:r>
            </a:p>
          </p:txBody>
        </p:sp>
        <p:sp>
          <p:nvSpPr>
            <p:cNvPr id="38" name="文本框 15">
              <a:extLst>
                <a:ext uri="{FF2B5EF4-FFF2-40B4-BE49-F238E27FC236}">
                  <a16:creationId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1" lang="zh-CN" altLang="en-US" sz="800" b="0" i="0" u="none" strike="noStrike" kern="120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cs typeface="+mn-cs"/>
                </a:rPr>
                <a:t>公司色</a:t>
              </a:r>
            </a:p>
          </p:txBody>
        </p:sp>
        <p:sp>
          <p:nvSpPr>
            <p:cNvPr id="39" name="矩形 13">
              <a:extLst>
                <a:ext uri="{FF2B5EF4-FFF2-40B4-BE49-F238E27FC236}">
                  <a16:creationId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PANTONE 186C</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44546A"/>
                  </a:solidFill>
                  <a:effectLst/>
                  <a:uLnTx/>
                  <a:uFillTx/>
                  <a:latin typeface="Arial" charset="0"/>
                  <a:ea typeface="Arial" charset="0"/>
                  <a:cs typeface="Arial" charset="0"/>
                </a:rPr>
                <a:t>200/16/46  </a:t>
              </a:r>
            </a:p>
          </p:txBody>
        </p:sp>
        <p:sp>
          <p:nvSpPr>
            <p:cNvPr id="40" name="矩形 13">
              <a:extLst>
                <a:ext uri="{FF2B5EF4-FFF2-40B4-BE49-F238E27FC236}">
                  <a16:creationId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127/0/1</a:t>
              </a:r>
            </a:p>
          </p:txBody>
        </p:sp>
        <p:sp>
          <p:nvSpPr>
            <p:cNvPr id="41" name="矩形 13">
              <a:extLst>
                <a:ext uri="{FF2B5EF4-FFF2-40B4-BE49-F238E27FC236}">
                  <a16:creationId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52/200/0</a:t>
              </a:r>
            </a:p>
          </p:txBody>
        </p:sp>
        <p:sp>
          <p:nvSpPr>
            <p:cNvPr id="42" name="矩形 13">
              <a:extLst>
                <a:ext uri="{FF2B5EF4-FFF2-40B4-BE49-F238E27FC236}">
                  <a16:creationId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48/181/197</a:t>
              </a:r>
            </a:p>
          </p:txBody>
        </p:sp>
        <p:sp>
          <p:nvSpPr>
            <p:cNvPr id="43" name="矩形 13">
              <a:extLst>
                <a:ext uri="{FF2B5EF4-FFF2-40B4-BE49-F238E27FC236}">
                  <a16:creationId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129/193/95</a:t>
              </a:r>
            </a:p>
          </p:txBody>
        </p:sp>
        <p:sp>
          <p:nvSpPr>
            <p:cNvPr id="44" name="矩形 13">
              <a:extLst>
                <a:ext uri="{FF2B5EF4-FFF2-40B4-BE49-F238E27FC236}">
                  <a16:creationId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253/211/81</a:t>
              </a:r>
            </a:p>
          </p:txBody>
        </p:sp>
        <p:sp>
          <p:nvSpPr>
            <p:cNvPr id="65" name="矩形 13">
              <a:extLst>
                <a:ext uri="{FF2B5EF4-FFF2-40B4-BE49-F238E27FC236}">
                  <a16:creationId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86/196/210</a:t>
              </a:r>
            </a:p>
          </p:txBody>
        </p:sp>
        <p:sp>
          <p:nvSpPr>
            <p:cNvPr id="66" name="矩形 13">
              <a:extLst>
                <a:ext uri="{FF2B5EF4-FFF2-40B4-BE49-F238E27FC236}">
                  <a16:creationId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211/57/65</a:t>
              </a:r>
            </a:p>
          </p:txBody>
        </p:sp>
        <p:sp>
          <p:nvSpPr>
            <p:cNvPr id="67" name="矩形 13">
              <a:extLst>
                <a:ext uri="{FF2B5EF4-FFF2-40B4-BE49-F238E27FC236}">
                  <a16:creationId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211/56/89</a:t>
              </a:r>
            </a:p>
          </p:txBody>
        </p:sp>
        <p:sp>
          <p:nvSpPr>
            <p:cNvPr id="68" name="矩形 13">
              <a:extLst>
                <a:ext uri="{FF2B5EF4-FFF2-40B4-BE49-F238E27FC236}">
                  <a16:creationId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221/128/170</a:t>
              </a:r>
            </a:p>
          </p:txBody>
        </p:sp>
        <p:sp>
          <p:nvSpPr>
            <p:cNvPr id="69" name="矩形 13">
              <a:extLst>
                <a:ext uri="{FF2B5EF4-FFF2-40B4-BE49-F238E27FC236}">
                  <a16:creationId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191/128/130</a:t>
              </a:r>
            </a:p>
          </p:txBody>
        </p:sp>
        <p:sp>
          <p:nvSpPr>
            <p:cNvPr id="70" name="矩形 13">
              <a:extLst>
                <a:ext uri="{FF2B5EF4-FFF2-40B4-BE49-F238E27FC236}">
                  <a16:creationId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246/183/140</a:t>
              </a:r>
              <a:endParaRPr kumimoji="1" lang="mr-IN" altLang="zh-CN" sz="500" b="1" i="0" u="none" strike="noStrike" kern="1200" cap="none" spc="0" normalizeH="0" baseline="0" noProof="0" dirty="0">
                <a:ln>
                  <a:noFill/>
                </a:ln>
                <a:solidFill>
                  <a:srgbClr val="595757"/>
                </a:solidFill>
                <a:effectLst/>
                <a:uLnTx/>
                <a:uFillTx/>
                <a:latin typeface="Arial" charset="0"/>
                <a:ea typeface="Arial" charset="0"/>
                <a:cs typeface="Arial" charset="0"/>
              </a:endParaRPr>
            </a:p>
          </p:txBody>
        </p:sp>
        <p:sp>
          <p:nvSpPr>
            <p:cNvPr id="71" name="矩形 13">
              <a:extLst>
                <a:ext uri="{FF2B5EF4-FFF2-40B4-BE49-F238E27FC236}">
                  <a16:creationId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176/216/156</a:t>
              </a:r>
            </a:p>
          </p:txBody>
        </p:sp>
        <p:sp>
          <p:nvSpPr>
            <p:cNvPr id="72" name="矩形 13">
              <a:extLst>
                <a:ext uri="{FF2B5EF4-FFF2-40B4-BE49-F238E27FC236}">
                  <a16:creationId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253/227/181</a:t>
              </a:r>
            </a:p>
          </p:txBody>
        </p:sp>
        <p:sp>
          <p:nvSpPr>
            <p:cNvPr id="73" name="矩形 13">
              <a:extLst>
                <a:ext uri="{FF2B5EF4-FFF2-40B4-BE49-F238E27FC236}">
                  <a16:creationId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148/218/226</a:t>
              </a:r>
            </a:p>
          </p:txBody>
        </p:sp>
        <p:sp>
          <p:nvSpPr>
            <p:cNvPr id="74" name="矩形 13">
              <a:extLst>
                <a:ext uri="{FF2B5EF4-FFF2-40B4-BE49-F238E27FC236}">
                  <a16:creationId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226/129/137</a:t>
              </a:r>
            </a:p>
          </p:txBody>
        </p:sp>
        <p:sp>
          <p:nvSpPr>
            <p:cNvPr id="75" name="矩形 13">
              <a:extLst>
                <a:ext uri="{FF2B5EF4-FFF2-40B4-BE49-F238E27FC236}">
                  <a16:creationId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226/129/152</a:t>
              </a:r>
            </a:p>
          </p:txBody>
        </p:sp>
        <p:sp>
          <p:nvSpPr>
            <p:cNvPr id="76" name="矩形 13">
              <a:extLst>
                <a:ext uri="{FF2B5EF4-FFF2-40B4-BE49-F238E27FC236}">
                  <a16:creationId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235/179/204</a:t>
              </a:r>
            </a:p>
          </p:txBody>
        </p:sp>
        <p:sp>
          <p:nvSpPr>
            <p:cNvPr id="77" name="矩形 13">
              <a:extLst>
                <a:ext uri="{FF2B5EF4-FFF2-40B4-BE49-F238E27FC236}">
                  <a16:creationId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216/179/179</a:t>
              </a:r>
            </a:p>
          </p:txBody>
        </p:sp>
        <p:sp>
          <p:nvSpPr>
            <p:cNvPr id="78" name="矩形 13">
              <a:extLst>
                <a:ext uri="{FF2B5EF4-FFF2-40B4-BE49-F238E27FC236}">
                  <a16:creationId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250/211/187</a:t>
              </a:r>
              <a:endParaRPr kumimoji="1" lang="mr-IN" altLang="zh-CN" sz="500" b="1" i="0" u="none" strike="noStrike" kern="1200" cap="none" spc="0" normalizeH="0" baseline="0" noProof="0" dirty="0">
                <a:ln>
                  <a:noFill/>
                </a:ln>
                <a:solidFill>
                  <a:srgbClr val="595757"/>
                </a:solidFill>
                <a:effectLst/>
                <a:uLnTx/>
                <a:uFillTx/>
                <a:latin typeface="Arial" charset="0"/>
                <a:ea typeface="Arial" charset="0"/>
                <a:cs typeface="Arial" charset="0"/>
              </a:endParaRPr>
            </a:p>
          </p:txBody>
        </p:sp>
        <p:sp>
          <p:nvSpPr>
            <p:cNvPr id="79" name="矩形 13">
              <a:extLst>
                <a:ext uri="{FF2B5EF4-FFF2-40B4-BE49-F238E27FC236}">
                  <a16:creationId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208/232/196</a:t>
              </a:r>
            </a:p>
          </p:txBody>
        </p:sp>
        <p:sp>
          <p:nvSpPr>
            <p:cNvPr id="80" name="矩形 13">
              <a:extLst>
                <a:ext uri="{FF2B5EF4-FFF2-40B4-BE49-F238E27FC236}">
                  <a16:creationId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254/238/193</a:t>
              </a:r>
            </a:p>
          </p:txBody>
        </p:sp>
        <p:sp>
          <p:nvSpPr>
            <p:cNvPr id="81" name="矩形 13">
              <a:extLst>
                <a:ext uri="{FF2B5EF4-FFF2-40B4-BE49-F238E27FC236}">
                  <a16:creationId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190/23/238</a:t>
              </a:r>
            </a:p>
          </p:txBody>
        </p:sp>
        <p:sp>
          <p:nvSpPr>
            <p:cNvPr id="82" name="矩形 13">
              <a:extLst>
                <a:ext uri="{FF2B5EF4-FFF2-40B4-BE49-F238E27FC236}">
                  <a16:creationId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239/178/184</a:t>
              </a:r>
            </a:p>
          </p:txBody>
        </p:sp>
        <p:sp>
          <p:nvSpPr>
            <p:cNvPr id="83" name="矩形 13">
              <a:extLst>
                <a:ext uri="{FF2B5EF4-FFF2-40B4-BE49-F238E27FC236}">
                  <a16:creationId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238/179/193</a:t>
              </a:r>
            </a:p>
          </p:txBody>
        </p:sp>
        <p:sp>
          <p:nvSpPr>
            <p:cNvPr id="84" name="矩形 13">
              <a:extLst>
                <a:ext uri="{FF2B5EF4-FFF2-40B4-BE49-F238E27FC236}">
                  <a16:creationId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35/24/21</a:t>
              </a:r>
            </a:p>
          </p:txBody>
        </p:sp>
        <p:sp>
          <p:nvSpPr>
            <p:cNvPr id="85" name="矩形 13">
              <a:extLst>
                <a:ext uri="{FF2B5EF4-FFF2-40B4-BE49-F238E27FC236}">
                  <a16:creationId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89/87/87</a:t>
              </a:r>
            </a:p>
          </p:txBody>
        </p:sp>
        <p:sp>
          <p:nvSpPr>
            <p:cNvPr id="86" name="矩形 13">
              <a:extLst>
                <a:ext uri="{FF2B5EF4-FFF2-40B4-BE49-F238E27FC236}">
                  <a16:creationId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137/137/</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137</a:t>
              </a:r>
            </a:p>
          </p:txBody>
        </p:sp>
        <p:sp>
          <p:nvSpPr>
            <p:cNvPr id="87" name="矩形 13">
              <a:extLst>
                <a:ext uri="{FF2B5EF4-FFF2-40B4-BE49-F238E27FC236}">
                  <a16:creationId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181/181/</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181</a:t>
              </a:r>
            </a:p>
          </p:txBody>
        </p:sp>
        <p:sp>
          <p:nvSpPr>
            <p:cNvPr id="88" name="矩形 13">
              <a:extLst>
                <a:ext uri="{FF2B5EF4-FFF2-40B4-BE49-F238E27FC236}">
                  <a16:creationId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221/221/</a:t>
              </a:r>
              <a:b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221</a:t>
              </a:r>
            </a:p>
          </p:txBody>
        </p:sp>
        <p:sp>
          <p:nvSpPr>
            <p:cNvPr id="89" name="矩形 13">
              <a:extLst>
                <a:ext uri="{FF2B5EF4-FFF2-40B4-BE49-F238E27FC236}">
                  <a16:creationId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255/255/</a:t>
              </a:r>
              <a:b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255</a:t>
              </a:r>
            </a:p>
          </p:txBody>
        </p:sp>
      </p:grpSp>
    </p:spTree>
    <p:extLst>
      <p:ext uri="{BB962C8B-B14F-4D97-AF65-F5344CB8AC3E}">
        <p14:creationId xmlns:p14="http://schemas.microsoft.com/office/powerpoint/2010/main" val="863167474"/>
      </p:ext>
    </p:extLst>
  </p:cSld>
  <p:clrMap bg1="lt1" tx1="dk1" bg2="lt2" tx2="dk2" accent1="accent1" accent2="accent2" accent3="accent3" accent4="accent4" accent5="accent5" accent6="accent6" hlink="hlink" folHlink="folHlink"/>
  <p:sldLayoutIdLst>
    <p:sldLayoutId id="2147483895" r:id="rId1"/>
    <p:sldLayoutId id="2147483896" r:id="rId2"/>
    <p:sldLayoutId id="2147483897" r:id="rId3"/>
    <p:sldLayoutId id="2147483898" r:id="rId4"/>
    <p:sldLayoutId id="2147483899" r:id="rId5"/>
  </p:sldLayoutIdLst>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p15:clr>
            <a:srgbClr val="F26B43"/>
          </p15:clr>
        </p15:guide>
        <p15:guide id="2" pos="7401">
          <p15:clr>
            <a:srgbClr val="F26B43"/>
          </p15:clr>
        </p15:guide>
        <p15:guide id="4" orient="horz" pos="3906">
          <p15:clr>
            <a:srgbClr val="F26B43"/>
          </p15:clr>
        </p15:guide>
        <p15:guide id="6" pos="3840">
          <p15:clr>
            <a:srgbClr val="F26B43"/>
          </p15:clr>
        </p15:guide>
        <p15:guide id="7" orient="horz" pos="278">
          <p15:clr>
            <a:srgbClr val="F26B43"/>
          </p15:clr>
        </p15:guide>
        <p15:guide id="8" orient="horz" pos="234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196/0/84</a:t>
              </a:r>
            </a:p>
          </p:txBody>
        </p:sp>
        <p:sp>
          <p:nvSpPr>
            <p:cNvPr id="31" name="文本框 15">
              <a:extLst>
                <a:ext uri="{FF2B5EF4-FFF2-40B4-BE49-F238E27FC236}">
                  <a16:creationId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1" lang="zh-CN" altLang="en-US" sz="800" b="0" i="0" u="none" strike="noStrike" kern="1200" cap="none" spc="0" normalizeH="0" baseline="0" noProof="0" dirty="0">
                  <a:ln>
                    <a:noFill/>
                  </a:ln>
                  <a:solidFill>
                    <a:srgbClr val="1D1D1A"/>
                  </a:solidFill>
                  <a:effectLst/>
                  <a:uLnTx/>
                  <a:uFillTx/>
                  <a:latin typeface="Microsoft YaHei" panose="020B0503020204020204" pitchFamily="34" charset="-122"/>
                  <a:ea typeface="Microsoft YaHei" panose="020B0503020204020204" pitchFamily="34" charset="-122"/>
                  <a:cs typeface="+mn-cs"/>
                </a:rPr>
                <a:t>公司辅助色</a:t>
              </a:r>
            </a:p>
          </p:txBody>
        </p:sp>
        <p:sp>
          <p:nvSpPr>
            <p:cNvPr id="32" name="矩形 13">
              <a:extLst>
                <a:ext uri="{FF2B5EF4-FFF2-40B4-BE49-F238E27FC236}">
                  <a16:creationId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203/55/120</a:t>
              </a:r>
            </a:p>
          </p:txBody>
        </p:sp>
        <p:sp>
          <p:nvSpPr>
            <p:cNvPr id="33" name="矩形 13">
              <a:extLst>
                <a:ext uri="{FF2B5EF4-FFF2-40B4-BE49-F238E27FC236}">
                  <a16:creationId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237/109/0</a:t>
              </a:r>
            </a:p>
          </p:txBody>
        </p:sp>
        <p:sp>
          <p:nvSpPr>
            <p:cNvPr id="34" name="矩形 13">
              <a:extLst>
                <a:ext uri="{FF2B5EF4-FFF2-40B4-BE49-F238E27FC236}">
                  <a16:creationId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153/54/54</a:t>
              </a:r>
            </a:p>
          </p:txBody>
        </p:sp>
        <p:sp>
          <p:nvSpPr>
            <p:cNvPr id="35" name="矩形 13">
              <a:extLst>
                <a:ext uri="{FF2B5EF4-FFF2-40B4-BE49-F238E27FC236}">
                  <a16:creationId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98/178/48</a:t>
              </a:r>
            </a:p>
          </p:txBody>
        </p:sp>
        <p:sp>
          <p:nvSpPr>
            <p:cNvPr id="36" name="矩形 13">
              <a:extLst>
                <a:ext uri="{FF2B5EF4-FFF2-40B4-BE49-F238E27FC236}">
                  <a16:creationId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242/137/68</a:t>
              </a:r>
              <a:endParaRPr kumimoji="1" lang="mr-IN" altLang="zh-CN" sz="5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37" name="矩形 13">
              <a:extLst>
                <a:ext uri="{FF2B5EF4-FFF2-40B4-BE49-F238E27FC236}">
                  <a16:creationId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PANTONE 185C</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199/0/11  </a:t>
              </a:r>
            </a:p>
          </p:txBody>
        </p:sp>
        <p:sp>
          <p:nvSpPr>
            <p:cNvPr id="38" name="文本框 15">
              <a:extLst>
                <a:ext uri="{FF2B5EF4-FFF2-40B4-BE49-F238E27FC236}">
                  <a16:creationId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1" lang="zh-CN" altLang="en-US" sz="800" b="0" i="0" u="none" strike="noStrike" kern="1200" cap="none" spc="0" normalizeH="0" baseline="0" noProof="0" dirty="0">
                  <a:ln>
                    <a:noFill/>
                  </a:ln>
                  <a:solidFill>
                    <a:srgbClr val="1D1D1A"/>
                  </a:solidFill>
                  <a:effectLst/>
                  <a:uLnTx/>
                  <a:uFillTx/>
                  <a:latin typeface="Microsoft YaHei" panose="020B0503020204020204" pitchFamily="34" charset="-122"/>
                  <a:ea typeface="Microsoft YaHei" panose="020B0503020204020204" pitchFamily="34" charset="-122"/>
                  <a:cs typeface="+mn-cs"/>
                </a:rPr>
                <a:t>公司色</a:t>
              </a:r>
            </a:p>
          </p:txBody>
        </p:sp>
        <p:sp>
          <p:nvSpPr>
            <p:cNvPr id="39" name="矩形 13">
              <a:extLst>
                <a:ext uri="{FF2B5EF4-FFF2-40B4-BE49-F238E27FC236}">
                  <a16:creationId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PANTONE 186C</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200/16/46  </a:t>
              </a:r>
            </a:p>
          </p:txBody>
        </p:sp>
        <p:sp>
          <p:nvSpPr>
            <p:cNvPr id="40" name="矩形 13">
              <a:extLst>
                <a:ext uri="{FF2B5EF4-FFF2-40B4-BE49-F238E27FC236}">
                  <a16:creationId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127/0/1</a:t>
              </a:r>
            </a:p>
          </p:txBody>
        </p:sp>
        <p:sp>
          <p:nvSpPr>
            <p:cNvPr id="41" name="矩形 13">
              <a:extLst>
                <a:ext uri="{FF2B5EF4-FFF2-40B4-BE49-F238E27FC236}">
                  <a16:creationId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52/200/0</a:t>
              </a:r>
            </a:p>
          </p:txBody>
        </p:sp>
        <p:sp>
          <p:nvSpPr>
            <p:cNvPr id="42" name="矩形 13">
              <a:extLst>
                <a:ext uri="{FF2B5EF4-FFF2-40B4-BE49-F238E27FC236}">
                  <a16:creationId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48/181/197</a:t>
              </a:r>
            </a:p>
          </p:txBody>
        </p:sp>
        <p:sp>
          <p:nvSpPr>
            <p:cNvPr id="43" name="矩形 13">
              <a:extLst>
                <a:ext uri="{FF2B5EF4-FFF2-40B4-BE49-F238E27FC236}">
                  <a16:creationId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129/193/95</a:t>
              </a:r>
            </a:p>
          </p:txBody>
        </p:sp>
        <p:sp>
          <p:nvSpPr>
            <p:cNvPr id="44" name="矩形 13">
              <a:extLst>
                <a:ext uri="{FF2B5EF4-FFF2-40B4-BE49-F238E27FC236}">
                  <a16:creationId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253/211/81</a:t>
              </a:r>
            </a:p>
          </p:txBody>
        </p:sp>
        <p:sp>
          <p:nvSpPr>
            <p:cNvPr id="45" name="矩形 13">
              <a:extLst>
                <a:ext uri="{FF2B5EF4-FFF2-40B4-BE49-F238E27FC236}">
                  <a16:creationId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86/196/210</a:t>
              </a:r>
            </a:p>
          </p:txBody>
        </p:sp>
        <p:sp>
          <p:nvSpPr>
            <p:cNvPr id="46" name="矩形 13">
              <a:extLst>
                <a:ext uri="{FF2B5EF4-FFF2-40B4-BE49-F238E27FC236}">
                  <a16:creationId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211/57/65</a:t>
              </a:r>
            </a:p>
          </p:txBody>
        </p:sp>
        <p:sp>
          <p:nvSpPr>
            <p:cNvPr id="47" name="矩形 13">
              <a:extLst>
                <a:ext uri="{FF2B5EF4-FFF2-40B4-BE49-F238E27FC236}">
                  <a16:creationId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211/56/89</a:t>
              </a:r>
            </a:p>
          </p:txBody>
        </p:sp>
        <p:sp>
          <p:nvSpPr>
            <p:cNvPr id="48" name="矩形 13">
              <a:extLst>
                <a:ext uri="{FF2B5EF4-FFF2-40B4-BE49-F238E27FC236}">
                  <a16:creationId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221/128/170</a:t>
              </a:r>
            </a:p>
          </p:txBody>
        </p:sp>
        <p:sp>
          <p:nvSpPr>
            <p:cNvPr id="49" name="矩形 13">
              <a:extLst>
                <a:ext uri="{FF2B5EF4-FFF2-40B4-BE49-F238E27FC236}">
                  <a16:creationId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191/128/130</a:t>
              </a:r>
            </a:p>
          </p:txBody>
        </p:sp>
        <p:sp>
          <p:nvSpPr>
            <p:cNvPr id="50" name="矩形 13">
              <a:extLst>
                <a:ext uri="{FF2B5EF4-FFF2-40B4-BE49-F238E27FC236}">
                  <a16:creationId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246/183/140</a:t>
              </a:r>
              <a:endParaRPr kumimoji="1" lang="mr-IN" altLang="zh-CN" sz="500" b="1" i="0" u="none" strike="noStrike" kern="1200" cap="none" spc="0" normalizeH="0" baseline="0" noProof="0" dirty="0">
                <a:ln>
                  <a:noFill/>
                </a:ln>
                <a:solidFill>
                  <a:srgbClr val="595757"/>
                </a:solidFill>
                <a:effectLst/>
                <a:uLnTx/>
                <a:uFillTx/>
                <a:latin typeface="Arial" charset="0"/>
                <a:ea typeface="Arial" charset="0"/>
                <a:cs typeface="Arial" charset="0"/>
              </a:endParaRPr>
            </a:p>
          </p:txBody>
        </p:sp>
        <p:sp>
          <p:nvSpPr>
            <p:cNvPr id="51" name="矩形 13">
              <a:extLst>
                <a:ext uri="{FF2B5EF4-FFF2-40B4-BE49-F238E27FC236}">
                  <a16:creationId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176/216/156</a:t>
              </a:r>
            </a:p>
          </p:txBody>
        </p:sp>
        <p:sp>
          <p:nvSpPr>
            <p:cNvPr id="52" name="矩形 13">
              <a:extLst>
                <a:ext uri="{FF2B5EF4-FFF2-40B4-BE49-F238E27FC236}">
                  <a16:creationId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253/227/181</a:t>
              </a:r>
            </a:p>
          </p:txBody>
        </p:sp>
        <p:sp>
          <p:nvSpPr>
            <p:cNvPr id="53" name="矩形 13">
              <a:extLst>
                <a:ext uri="{FF2B5EF4-FFF2-40B4-BE49-F238E27FC236}">
                  <a16:creationId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148/218/226</a:t>
              </a:r>
            </a:p>
          </p:txBody>
        </p:sp>
        <p:sp>
          <p:nvSpPr>
            <p:cNvPr id="54" name="矩形 13">
              <a:extLst>
                <a:ext uri="{FF2B5EF4-FFF2-40B4-BE49-F238E27FC236}">
                  <a16:creationId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226/129/137</a:t>
              </a:r>
            </a:p>
          </p:txBody>
        </p:sp>
        <p:sp>
          <p:nvSpPr>
            <p:cNvPr id="55" name="矩形 13">
              <a:extLst>
                <a:ext uri="{FF2B5EF4-FFF2-40B4-BE49-F238E27FC236}">
                  <a16:creationId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226/129/152</a:t>
              </a:r>
            </a:p>
          </p:txBody>
        </p:sp>
        <p:sp>
          <p:nvSpPr>
            <p:cNvPr id="56" name="矩形 13">
              <a:extLst>
                <a:ext uri="{FF2B5EF4-FFF2-40B4-BE49-F238E27FC236}">
                  <a16:creationId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235/179/204</a:t>
              </a:r>
            </a:p>
          </p:txBody>
        </p:sp>
        <p:sp>
          <p:nvSpPr>
            <p:cNvPr id="57" name="矩形 13">
              <a:extLst>
                <a:ext uri="{FF2B5EF4-FFF2-40B4-BE49-F238E27FC236}">
                  <a16:creationId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216/179/179</a:t>
              </a:r>
            </a:p>
          </p:txBody>
        </p:sp>
        <p:sp>
          <p:nvSpPr>
            <p:cNvPr id="58" name="矩形 13">
              <a:extLst>
                <a:ext uri="{FF2B5EF4-FFF2-40B4-BE49-F238E27FC236}">
                  <a16:creationId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250/211/187</a:t>
              </a:r>
              <a:endParaRPr kumimoji="1" lang="mr-IN" altLang="zh-CN" sz="500" b="1" i="0" u="none" strike="noStrike" kern="1200" cap="none" spc="0" normalizeH="0" baseline="0" noProof="0" dirty="0">
                <a:ln>
                  <a:noFill/>
                </a:ln>
                <a:solidFill>
                  <a:srgbClr val="595757"/>
                </a:solidFill>
                <a:effectLst/>
                <a:uLnTx/>
                <a:uFillTx/>
                <a:latin typeface="Arial" charset="0"/>
                <a:ea typeface="Arial" charset="0"/>
                <a:cs typeface="Arial" charset="0"/>
              </a:endParaRPr>
            </a:p>
          </p:txBody>
        </p:sp>
        <p:sp>
          <p:nvSpPr>
            <p:cNvPr id="59" name="矩形 13">
              <a:extLst>
                <a:ext uri="{FF2B5EF4-FFF2-40B4-BE49-F238E27FC236}">
                  <a16:creationId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208/232/196</a:t>
              </a:r>
            </a:p>
          </p:txBody>
        </p:sp>
        <p:sp>
          <p:nvSpPr>
            <p:cNvPr id="60" name="矩形 13">
              <a:extLst>
                <a:ext uri="{FF2B5EF4-FFF2-40B4-BE49-F238E27FC236}">
                  <a16:creationId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254/238/193</a:t>
              </a:r>
            </a:p>
          </p:txBody>
        </p:sp>
        <p:sp>
          <p:nvSpPr>
            <p:cNvPr id="61" name="矩形 13">
              <a:extLst>
                <a:ext uri="{FF2B5EF4-FFF2-40B4-BE49-F238E27FC236}">
                  <a16:creationId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a:t>
              </a:r>
              <a:b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190/23/238</a:t>
              </a:r>
            </a:p>
          </p:txBody>
        </p:sp>
        <p:sp>
          <p:nvSpPr>
            <p:cNvPr id="62" name="矩形 13">
              <a:extLst>
                <a:ext uri="{FF2B5EF4-FFF2-40B4-BE49-F238E27FC236}">
                  <a16:creationId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239/178/184</a:t>
              </a:r>
            </a:p>
          </p:txBody>
        </p:sp>
        <p:sp>
          <p:nvSpPr>
            <p:cNvPr id="63" name="矩形 13">
              <a:extLst>
                <a:ext uri="{FF2B5EF4-FFF2-40B4-BE49-F238E27FC236}">
                  <a16:creationId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238/179/193</a:t>
              </a:r>
            </a:p>
          </p:txBody>
        </p:sp>
        <p:sp>
          <p:nvSpPr>
            <p:cNvPr id="64" name="矩形 13">
              <a:extLst>
                <a:ext uri="{FF2B5EF4-FFF2-40B4-BE49-F238E27FC236}">
                  <a16:creationId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35/24/21</a:t>
              </a:r>
            </a:p>
          </p:txBody>
        </p:sp>
        <p:sp>
          <p:nvSpPr>
            <p:cNvPr id="65" name="矩形 13">
              <a:extLst>
                <a:ext uri="{FF2B5EF4-FFF2-40B4-BE49-F238E27FC236}">
                  <a16:creationId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 </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89/87/87</a:t>
              </a:r>
            </a:p>
          </p:txBody>
        </p:sp>
        <p:sp>
          <p:nvSpPr>
            <p:cNvPr id="66" name="矩形 13">
              <a:extLst>
                <a:ext uri="{FF2B5EF4-FFF2-40B4-BE49-F238E27FC236}">
                  <a16:creationId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137/137/</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137</a:t>
              </a:r>
            </a:p>
          </p:txBody>
        </p:sp>
        <p:sp>
          <p:nvSpPr>
            <p:cNvPr id="67" name="矩形 13">
              <a:extLst>
                <a:ext uri="{FF2B5EF4-FFF2-40B4-BE49-F238E27FC236}">
                  <a16:creationId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RGB</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181/181/</a:t>
              </a:r>
              <a:b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FFFFFF"/>
                  </a:solidFill>
                  <a:effectLst/>
                  <a:uLnTx/>
                  <a:uFillTx/>
                  <a:latin typeface="Arial" charset="0"/>
                  <a:ea typeface="Arial" charset="0"/>
                  <a:cs typeface="Arial" charset="0"/>
                </a:rPr>
                <a:t>181</a:t>
              </a:r>
            </a:p>
          </p:txBody>
        </p:sp>
        <p:sp>
          <p:nvSpPr>
            <p:cNvPr id="68" name="矩形 13">
              <a:extLst>
                <a:ext uri="{FF2B5EF4-FFF2-40B4-BE49-F238E27FC236}">
                  <a16:creationId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 221/221/</a:t>
              </a:r>
              <a:b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221</a:t>
              </a:r>
            </a:p>
          </p:txBody>
        </p:sp>
        <p:sp>
          <p:nvSpPr>
            <p:cNvPr id="69" name="矩形 13">
              <a:extLst>
                <a:ext uri="{FF2B5EF4-FFF2-40B4-BE49-F238E27FC236}">
                  <a16:creationId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RGB</a:t>
              </a:r>
            </a:p>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255/255/</a:t>
              </a:r>
              <a:b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br>
              <a:r>
                <a:rPr kumimoji="1" lang="en-US" altLang="zh-CN" sz="500" b="1" i="0" u="none" strike="noStrike" kern="1200" cap="none" spc="0" normalizeH="0" baseline="0" noProof="0" dirty="0">
                  <a:ln>
                    <a:noFill/>
                  </a:ln>
                  <a:solidFill>
                    <a:srgbClr val="595757"/>
                  </a:solidFill>
                  <a:effectLst/>
                  <a:uLnTx/>
                  <a:uFillTx/>
                  <a:latin typeface="Arial" charset="0"/>
                  <a:ea typeface="Arial" charset="0"/>
                  <a:cs typeface="Arial" charset="0"/>
                </a:rPr>
                <a:t>255</a:t>
              </a:r>
            </a:p>
          </p:txBody>
        </p:sp>
      </p:grpSp>
      <p:sp>
        <p:nvSpPr>
          <p:cNvPr id="70" name="Title Placeholder 1">
            <a:extLst>
              <a:ext uri="{FF2B5EF4-FFF2-40B4-BE49-F238E27FC236}">
                <a16:creationId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ts val="1065"/>
              </a:lnSpc>
              <a:spcBef>
                <a:spcPts val="1000"/>
              </a:spcBef>
              <a:spcAft>
                <a:spcPts val="0"/>
              </a:spcAft>
              <a:buClrTx/>
              <a:buSzTx/>
              <a:buFont typeface="Arial" panose="020B0604020202020204" pitchFamily="34" charset="0"/>
              <a:buNone/>
              <a:tabLst/>
              <a:defRPr/>
            </a:pPr>
            <a:r>
              <a:rPr kumimoji="1" lang="en-US" altLang="zh-CN" sz="850" b="1"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mn-cs"/>
              </a:rPr>
              <a:t>Copyright©2021 Huawei Technologies Co., Ltd.</a:t>
            </a:r>
            <a:br>
              <a:rPr kumimoji="1" lang="en-US" altLang="zh-CN" sz="850" b="1"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mn-cs"/>
              </a:rPr>
            </a:br>
            <a:r>
              <a:rPr kumimoji="1" lang="en-US" altLang="zh-CN" sz="850" b="1"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mn-cs"/>
              </a:rPr>
              <a:t>All Rights Reserved.</a:t>
            </a:r>
            <a:br>
              <a:rPr kumimoji="1" lang="en-US" altLang="zh-CN" sz="779"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mn-cs"/>
              </a:rPr>
            </a:br>
            <a:br>
              <a:rPr kumimoji="1" lang="en-US" altLang="zh-CN" sz="779"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mn-cs"/>
              </a:rPr>
            </a:br>
            <a:r>
              <a:rPr kumimoji="1" lang="en-US" altLang="zh-CN" sz="85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t>The information in this document may contain predictive </a:t>
            </a:r>
            <a:br>
              <a:rPr kumimoji="1" lang="en-US" altLang="zh-CN" sz="85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br>
            <a:r>
              <a:rPr kumimoji="1" lang="en-US" altLang="zh-CN" sz="85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t>statements including, without limitation, statements regarding </a:t>
            </a:r>
            <a:br>
              <a:rPr kumimoji="1" lang="en-US" altLang="zh-CN" sz="85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br>
            <a:r>
              <a:rPr kumimoji="1" lang="en-US" altLang="zh-CN" sz="85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t>the future financial and operating results, future product </a:t>
            </a:r>
            <a:br>
              <a:rPr kumimoji="1" lang="en-US" altLang="zh-CN" sz="85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br>
            <a:r>
              <a:rPr kumimoji="1" lang="en-US" altLang="zh-CN" sz="85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t>portfolio, new technology, etc. There are a number of factors that </a:t>
            </a:r>
            <a:br>
              <a:rPr kumimoji="1" lang="en-US" altLang="zh-CN" sz="85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br>
            <a:r>
              <a:rPr kumimoji="1" lang="en-US" altLang="zh-CN" sz="85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t>could cause actual results and developments to differ materially </a:t>
            </a:r>
            <a:br>
              <a:rPr kumimoji="1" lang="en-US" altLang="zh-CN" sz="85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br>
            <a:r>
              <a:rPr kumimoji="1" lang="en-US" altLang="zh-CN" sz="85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t>from those expressed or implied in the predictive statements. </a:t>
            </a:r>
            <a:br>
              <a:rPr kumimoji="1" lang="en-US" altLang="zh-CN" sz="85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br>
            <a:r>
              <a:rPr kumimoji="1" lang="en-US" altLang="zh-CN" sz="85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t>Therefore, such information is provided for reference purpose </a:t>
            </a:r>
            <a:br>
              <a:rPr kumimoji="1" lang="en-US" altLang="zh-CN" sz="85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br>
            <a:r>
              <a:rPr kumimoji="1" lang="en-US" altLang="zh-CN" sz="85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t>only and constitutes neither an offer nor an acceptance. Huawei </a:t>
            </a:r>
            <a:br>
              <a:rPr kumimoji="1" lang="en-US" altLang="zh-CN" sz="85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br>
            <a:r>
              <a:rPr kumimoji="1" lang="en-US" altLang="zh-CN" sz="85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t>may change the information at any time without notice. </a:t>
            </a:r>
          </a:p>
          <a:p>
            <a:pPr marL="0" marR="0" lvl="0" indent="0" algn="l" defTabSz="914400" rtl="0" eaLnBrk="1" fontAlgn="auto" latinLnBrk="0" hangingPunct="1">
              <a:lnSpc>
                <a:spcPts val="1065"/>
              </a:lnSpc>
              <a:spcBef>
                <a:spcPts val="1000"/>
              </a:spcBef>
              <a:spcAft>
                <a:spcPts val="0"/>
              </a:spcAft>
              <a:buClrTx/>
              <a:buSzTx/>
              <a:buFont typeface="Arial" panose="020B0604020202020204" pitchFamily="34" charset="0"/>
              <a:buNone/>
              <a:tabLst/>
              <a:defRPr/>
            </a:pPr>
            <a:endParaRPr kumimoji="1" lang="zh-CN" altLang="en-US" sz="779"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mn-cs"/>
            </a:endParaRPr>
          </a:p>
        </p:txBody>
      </p:sp>
      <p:sp>
        <p:nvSpPr>
          <p:cNvPr id="72" name="Subtitle 6">
            <a:extLst>
              <a:ext uri="{FF2B5EF4-FFF2-40B4-BE49-F238E27FC236}">
                <a16:creationId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ts val="1681"/>
              </a:lnSpc>
              <a:spcBef>
                <a:spcPts val="0"/>
              </a:spcBef>
              <a:spcAft>
                <a:spcPts val="0"/>
              </a:spcAft>
              <a:buClrTx/>
              <a:buSzTx/>
              <a:buFont typeface="Arial" panose="020B0604020202020204" pitchFamily="34" charset="0"/>
              <a:buNone/>
              <a:tabLst/>
              <a:defRPr/>
            </a:pPr>
            <a:r>
              <a:rPr kumimoji="1" lang="zh-CN" altLang="en-US" sz="1300" b="0" i="0" u="none" strike="noStrike" kern="1200" cap="none" spc="0" normalizeH="0" baseline="0" noProof="0" dirty="0">
                <a:ln>
                  <a:noFill/>
                </a:ln>
                <a:solidFill>
                  <a:srgbClr val="1D1D1B"/>
                </a:solidFill>
                <a:effectLst/>
                <a:uLnTx/>
                <a:uFillTx/>
                <a:latin typeface="Microsoft YaHei" charset="-122"/>
                <a:ea typeface="Microsoft YaHei" charset="-122"/>
                <a:cs typeface="Microsoft YaHei" charset="-122"/>
              </a:rPr>
              <a:t>把数字世界带入每个人、每个家庭、</a:t>
            </a:r>
            <a:br>
              <a:rPr kumimoji="1" lang="en-US" altLang="zh-CN" sz="1300" b="0" i="0" u="none" strike="noStrike" kern="1200" cap="none" spc="0" normalizeH="0" baseline="0" noProof="0" dirty="0">
                <a:ln>
                  <a:noFill/>
                </a:ln>
                <a:solidFill>
                  <a:srgbClr val="1D1D1B"/>
                </a:solidFill>
                <a:effectLst/>
                <a:uLnTx/>
                <a:uFillTx/>
                <a:latin typeface="Microsoft YaHei" charset="-122"/>
                <a:ea typeface="Microsoft YaHei" charset="-122"/>
                <a:cs typeface="Microsoft YaHei" charset="-122"/>
              </a:rPr>
            </a:br>
            <a:r>
              <a:rPr kumimoji="1" lang="zh-CN" altLang="en-US" sz="1300" b="0" i="0" u="none" strike="noStrike" kern="1200" cap="none" spc="0" normalizeH="0" baseline="0" noProof="0" dirty="0">
                <a:ln>
                  <a:noFill/>
                </a:ln>
                <a:solidFill>
                  <a:srgbClr val="1D1D1B"/>
                </a:solidFill>
                <a:effectLst/>
                <a:uLnTx/>
                <a:uFillTx/>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ts val="1294"/>
              </a:lnSpc>
              <a:spcBef>
                <a:spcPts val="1000"/>
              </a:spcBef>
              <a:spcAft>
                <a:spcPts val="0"/>
              </a:spcAft>
              <a:buClrTx/>
              <a:buSzTx/>
              <a:buFont typeface="Arial" panose="020B0604020202020204" pitchFamily="34" charset="0"/>
              <a:buNone/>
              <a:tabLst/>
              <a:defRPr/>
            </a:pPr>
            <a:r>
              <a:rPr kumimoji="1" lang="en-US" altLang="zh-CN" sz="120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t>Bring digital to every person, home, and </a:t>
            </a:r>
            <a:br>
              <a:rPr kumimoji="1" lang="en-US" altLang="zh-CN" sz="120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br>
            <a:r>
              <a:rPr kumimoji="1" lang="en-US" altLang="zh-CN" sz="120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t>organization for a fully connected, </a:t>
            </a:r>
            <a:br>
              <a:rPr kumimoji="1" lang="en-US" altLang="zh-CN" sz="120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br>
            <a:r>
              <a:rPr kumimoji="1" lang="en-US" altLang="zh-CN" sz="1200" b="0" i="0" u="none" strike="noStrike" kern="1200" cap="none" spc="0" normalizeH="0" baseline="0" noProof="0" dirty="0">
                <a:ln>
                  <a:noFill/>
                </a:ln>
                <a:solidFill>
                  <a:srgbClr val="1D1D1B"/>
                </a:solidFill>
                <a:effectLst/>
                <a:uLnTx/>
                <a:uFillTx/>
                <a:latin typeface="Arial" panose="020B0604020202020204"/>
                <a:ea typeface="Microsoft YaHei" panose="020B0503020204020204" pitchFamily="34" charset="-122"/>
                <a:cs typeface="Arial" panose="020B0604020202020204" pitchFamily="34" charset="0"/>
              </a:rPr>
              <a:t>intelligent world.</a:t>
            </a:r>
            <a:endParaRPr kumimoji="1" lang="zh-CN" altLang="en-US" sz="1200" b="0" i="0" u="none" strike="noStrike" kern="1200" cap="none" spc="0" normalizeH="0" baseline="0" noProof="0" dirty="0">
              <a:ln>
                <a:noFill/>
              </a:ln>
              <a:solidFill>
                <a:srgbClr val="1D1D1B"/>
              </a:solidFill>
              <a:effectLst/>
              <a:uLnTx/>
              <a:uFillTx/>
              <a:latin typeface="Arial" panose="020B0604020202020204"/>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2987404980"/>
      </p:ext>
    </p:extLst>
  </p:cSld>
  <p:clrMap bg1="lt1" tx1="dk1" bg2="lt2" tx2="dk2" accent1="accent1" accent2="accent2" accent3="accent3" accent4="accent4" accent5="accent5" accent6="accent6" hlink="hlink" folHlink="folHlink"/>
  <p:sldLayoutIdLst>
    <p:sldLayoutId id="2147483901" r:id="rId1"/>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6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3.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4.xml"/><Relationship Id="rId1" Type="http://schemas.openxmlformats.org/officeDocument/2006/relationships/slideLayout" Target="../slideLayouts/slideLayout15.xml"/><Relationship Id="rId4" Type="http://schemas.openxmlformats.org/officeDocument/2006/relationships/image" Target="../media/image4.png"/></Relationships>
</file>

<file path=ppt/slides/_rels/slide4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5.xml"/><Relationship Id="rId1" Type="http://schemas.openxmlformats.org/officeDocument/2006/relationships/slideLayout" Target="../slideLayouts/slideLayout15.xml"/><Relationship Id="rId4" Type="http://schemas.openxmlformats.org/officeDocument/2006/relationships/image" Target="../media/image4.png"/></Relationships>
</file>

<file path=ppt/slides/_rels/slide4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6.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2.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5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3.xml"/><Relationship Id="rId1" Type="http://schemas.openxmlformats.org/officeDocument/2006/relationships/slideLayout" Target="../slideLayouts/slideLayout15.xml"/><Relationship Id="rId4" Type="http://schemas.openxmlformats.org/officeDocument/2006/relationships/image" Target="../media/image4.png"/></Relationships>
</file>

<file path=ppt/slides/_rels/slide5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4.xml"/><Relationship Id="rId1" Type="http://schemas.openxmlformats.org/officeDocument/2006/relationships/slideLayout" Target="../slideLayouts/slideLayout15.xml"/><Relationship Id="rId4" Type="http://schemas.openxmlformats.org/officeDocument/2006/relationships/image" Target="../media/image4.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8.xml"/><Relationship Id="rId1" Type="http://schemas.openxmlformats.org/officeDocument/2006/relationships/slideLayout" Target="../slideLayouts/slideLayout15.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8" name="文本占位符 37">
            <a:extLst>
              <a:ext uri="{FF2B5EF4-FFF2-40B4-BE49-F238E27FC236}">
                <a16:creationId xmlns:a16="http://schemas.microsoft.com/office/drawing/2014/main" id="{F452C126-7FD8-43A6-A623-5153F02947FB}"/>
              </a:ext>
            </a:extLst>
          </p:cNvPr>
          <p:cNvSpPr>
            <a:spLocks noGrp="1"/>
          </p:cNvSpPr>
          <p:nvPr>
            <p:ph type="body" sz="quarter" idx="17"/>
          </p:nvPr>
        </p:nvSpPr>
        <p:spPr bwMode="gray"/>
        <p:txBody>
          <a:bodyPr/>
          <a:lstStyle/>
          <a:p>
            <a:endParaRPr lang="zh-CN" altLang="en-US"/>
          </a:p>
        </p:txBody>
      </p:sp>
      <p:sp>
        <p:nvSpPr>
          <p:cNvPr id="9" name="文本占位符 8">
            <a:extLst>
              <a:ext uri="{FF2B5EF4-FFF2-40B4-BE49-F238E27FC236}">
                <a16:creationId xmlns:a16="http://schemas.microsoft.com/office/drawing/2014/main" id="{CAA7080B-E2CB-4FFF-84C6-386C2922C9E1}"/>
              </a:ext>
            </a:extLst>
          </p:cNvPr>
          <p:cNvSpPr>
            <a:spLocks noGrp="1"/>
          </p:cNvSpPr>
          <p:nvPr>
            <p:ph type="body" sz="quarter" idx="18"/>
          </p:nvPr>
        </p:nvSpPr>
        <p:spPr bwMode="gray"/>
        <p:txBody>
          <a:bodyPr/>
          <a:lstStyle/>
          <a:p>
            <a:r>
              <a:rPr lang="en-US" altLang="zh-CN" dirty="0"/>
              <a:t>Datacom</a:t>
            </a:r>
            <a:endParaRPr lang="zh-CN" altLang="en-US" dirty="0"/>
          </a:p>
        </p:txBody>
      </p:sp>
      <p:sp>
        <p:nvSpPr>
          <p:cNvPr id="10" name="文本占位符 9">
            <a:extLst>
              <a:ext uri="{FF2B5EF4-FFF2-40B4-BE49-F238E27FC236}">
                <a16:creationId xmlns:a16="http://schemas.microsoft.com/office/drawing/2014/main" id="{8A726486-381B-4EA2-8C5F-73251152DBE6}"/>
              </a:ext>
            </a:extLst>
          </p:cNvPr>
          <p:cNvSpPr>
            <a:spLocks noGrp="1"/>
          </p:cNvSpPr>
          <p:nvPr>
            <p:ph type="body" sz="quarter" idx="19"/>
          </p:nvPr>
        </p:nvSpPr>
        <p:spPr bwMode="gray"/>
        <p:txBody>
          <a:bodyPr/>
          <a:lstStyle/>
          <a:p>
            <a:r>
              <a:rPr lang="en-US" altLang="zh-CN" dirty="0"/>
              <a:t>General</a:t>
            </a:r>
            <a:endParaRPr lang="zh-CN" altLang="en-US" dirty="0"/>
          </a:p>
        </p:txBody>
      </p:sp>
      <p:sp>
        <p:nvSpPr>
          <p:cNvPr id="39" name="文本占位符 38">
            <a:extLst>
              <a:ext uri="{FF2B5EF4-FFF2-40B4-BE49-F238E27FC236}">
                <a16:creationId xmlns:a16="http://schemas.microsoft.com/office/drawing/2014/main" id="{5A41410D-98FE-4BA8-A690-8D1A7A88ACA4}"/>
              </a:ext>
            </a:extLst>
          </p:cNvPr>
          <p:cNvSpPr>
            <a:spLocks noGrp="1"/>
          </p:cNvSpPr>
          <p:nvPr>
            <p:ph type="body" sz="quarter" idx="20"/>
          </p:nvPr>
        </p:nvSpPr>
        <p:spPr bwMode="gray"/>
        <p:txBody>
          <a:bodyPr/>
          <a:lstStyle/>
          <a:p>
            <a:r>
              <a:rPr lang="en-US" altLang="zh-CN" dirty="0"/>
              <a:t>V1.0</a:t>
            </a:r>
            <a:endParaRPr lang="zh-CN" altLang="en-US" dirty="0"/>
          </a:p>
        </p:txBody>
      </p:sp>
      <p:sp>
        <p:nvSpPr>
          <p:cNvPr id="4" name="文本占位符 3">
            <a:extLst>
              <a:ext uri="{FF2B5EF4-FFF2-40B4-BE49-F238E27FC236}">
                <a16:creationId xmlns:a16="http://schemas.microsoft.com/office/drawing/2014/main" id="{450DDD23-0F04-439F-9439-B3263571B90C}"/>
              </a:ext>
            </a:extLst>
          </p:cNvPr>
          <p:cNvSpPr>
            <a:spLocks noGrp="1"/>
          </p:cNvSpPr>
          <p:nvPr>
            <p:ph type="body" sz="quarter" idx="13"/>
          </p:nvPr>
        </p:nvSpPr>
        <p:spPr bwMode="gray"/>
        <p:txBody>
          <a:bodyPr/>
          <a:lstStyle/>
          <a:p>
            <a:r>
              <a:rPr lang="en-US" altLang="zh-CN" dirty="0"/>
              <a:t>Chen Can/WX934766</a:t>
            </a:r>
            <a:endParaRPr lang="zh-CN" altLang="en-US" dirty="0"/>
          </a:p>
        </p:txBody>
      </p:sp>
      <p:sp>
        <p:nvSpPr>
          <p:cNvPr id="5" name="文本占位符 4">
            <a:extLst>
              <a:ext uri="{FF2B5EF4-FFF2-40B4-BE49-F238E27FC236}">
                <a16:creationId xmlns:a16="http://schemas.microsoft.com/office/drawing/2014/main" id="{90DB9190-4752-4CDF-A077-D406876F53EF}"/>
              </a:ext>
            </a:extLst>
          </p:cNvPr>
          <p:cNvSpPr>
            <a:spLocks noGrp="1"/>
          </p:cNvSpPr>
          <p:nvPr>
            <p:ph type="body" sz="quarter" idx="14"/>
          </p:nvPr>
        </p:nvSpPr>
        <p:spPr bwMode="gray"/>
        <p:txBody>
          <a:bodyPr/>
          <a:lstStyle/>
          <a:p>
            <a:r>
              <a:rPr lang="en-US" altLang="zh-CN" dirty="0"/>
              <a:t>2020.05.25</a:t>
            </a:r>
            <a:endParaRPr lang="zh-CN" altLang="en-US" dirty="0"/>
          </a:p>
        </p:txBody>
      </p:sp>
      <p:sp>
        <p:nvSpPr>
          <p:cNvPr id="6" name="文本占位符 5">
            <a:extLst>
              <a:ext uri="{FF2B5EF4-FFF2-40B4-BE49-F238E27FC236}">
                <a16:creationId xmlns:a16="http://schemas.microsoft.com/office/drawing/2014/main" id="{9B37A01E-8BA1-4F51-8E80-084D30CF6A21}"/>
              </a:ext>
            </a:extLst>
          </p:cNvPr>
          <p:cNvSpPr>
            <a:spLocks noGrp="1"/>
          </p:cNvSpPr>
          <p:nvPr>
            <p:ph type="body" sz="quarter" idx="15"/>
          </p:nvPr>
        </p:nvSpPr>
        <p:spPr bwMode="gray"/>
        <p:txBody>
          <a:bodyPr/>
          <a:lstStyle/>
          <a:p>
            <a:r>
              <a:rPr lang="en-US" altLang="zh-CN" dirty="0"/>
              <a:t>Li Xianzhi/00354681</a:t>
            </a:r>
            <a:endParaRPr lang="zh-CN" altLang="en-US" dirty="0"/>
          </a:p>
        </p:txBody>
      </p:sp>
      <p:sp>
        <p:nvSpPr>
          <p:cNvPr id="7" name="文本占位符 6">
            <a:extLst>
              <a:ext uri="{FF2B5EF4-FFF2-40B4-BE49-F238E27FC236}">
                <a16:creationId xmlns:a16="http://schemas.microsoft.com/office/drawing/2014/main" id="{A57A310F-7AD7-4244-B244-66F612E643DF}"/>
              </a:ext>
            </a:extLst>
          </p:cNvPr>
          <p:cNvSpPr>
            <a:spLocks noGrp="1"/>
          </p:cNvSpPr>
          <p:nvPr>
            <p:ph type="body" sz="quarter" idx="16"/>
          </p:nvPr>
        </p:nvSpPr>
        <p:spPr bwMode="gray"/>
        <p:txBody>
          <a:bodyPr/>
          <a:lstStyle/>
          <a:p>
            <a:r>
              <a:rPr lang="en-US" altLang="zh-CN" dirty="0"/>
              <a:t>New</a:t>
            </a:r>
            <a:endParaRPr lang="zh-CN" altLang="en-US" dirty="0"/>
          </a:p>
        </p:txBody>
      </p:sp>
      <p:sp>
        <p:nvSpPr>
          <p:cNvPr id="12" name="文本占位符 11">
            <a:extLst>
              <a:ext uri="{FF2B5EF4-FFF2-40B4-BE49-F238E27FC236}">
                <a16:creationId xmlns:a16="http://schemas.microsoft.com/office/drawing/2014/main" id="{81D38262-F626-4126-8698-B63EF10D8D74}"/>
              </a:ext>
            </a:extLst>
          </p:cNvPr>
          <p:cNvSpPr>
            <a:spLocks noGrp="1"/>
          </p:cNvSpPr>
          <p:nvPr>
            <p:ph type="body" sz="quarter" idx="21"/>
          </p:nvPr>
        </p:nvSpPr>
        <p:spPr bwMode="gray"/>
        <p:txBody>
          <a:bodyPr/>
          <a:lstStyle/>
          <a:p>
            <a:r>
              <a:rPr lang="en-US" altLang="zh-CN" dirty="0"/>
              <a:t>He </a:t>
            </a:r>
            <a:r>
              <a:rPr lang="en-US" altLang="zh-CN" dirty="0" err="1"/>
              <a:t>Junjian</a:t>
            </a:r>
            <a:r>
              <a:rPr lang="en-US" altLang="zh-CN" dirty="0"/>
              <a:t>/WX580230</a:t>
            </a:r>
            <a:endParaRPr lang="zh-CN" altLang="en-US" dirty="0"/>
          </a:p>
        </p:txBody>
      </p:sp>
      <p:sp>
        <p:nvSpPr>
          <p:cNvPr id="13" name="文本占位符 12">
            <a:extLst>
              <a:ext uri="{FF2B5EF4-FFF2-40B4-BE49-F238E27FC236}">
                <a16:creationId xmlns:a16="http://schemas.microsoft.com/office/drawing/2014/main" id="{BEFC6993-7C8D-4438-B04B-556A78936D08}"/>
              </a:ext>
            </a:extLst>
          </p:cNvPr>
          <p:cNvSpPr>
            <a:spLocks noGrp="1"/>
          </p:cNvSpPr>
          <p:nvPr>
            <p:ph type="body" sz="quarter" idx="22"/>
          </p:nvPr>
        </p:nvSpPr>
        <p:spPr bwMode="gray"/>
        <p:txBody>
          <a:bodyPr/>
          <a:lstStyle/>
          <a:p>
            <a:r>
              <a:rPr lang="en-US" altLang="zh-CN"/>
              <a:t>2021.08.17</a:t>
            </a:r>
            <a:endParaRPr lang="zh-CN" altLang="en-US" dirty="0"/>
          </a:p>
        </p:txBody>
      </p:sp>
      <p:sp>
        <p:nvSpPr>
          <p:cNvPr id="14" name="文本占位符 13">
            <a:extLst>
              <a:ext uri="{FF2B5EF4-FFF2-40B4-BE49-F238E27FC236}">
                <a16:creationId xmlns:a16="http://schemas.microsoft.com/office/drawing/2014/main" id="{CFB70F3E-5C40-4E92-B266-8C7064D4F9F9}"/>
              </a:ext>
            </a:extLst>
          </p:cNvPr>
          <p:cNvSpPr>
            <a:spLocks noGrp="1"/>
          </p:cNvSpPr>
          <p:nvPr>
            <p:ph type="body" sz="quarter" idx="23"/>
          </p:nvPr>
        </p:nvSpPr>
        <p:spPr bwMode="gray"/>
        <p:txBody>
          <a:bodyPr/>
          <a:lstStyle/>
          <a:p>
            <a:r>
              <a:rPr lang="en-US" altLang="zh-CN" dirty="0"/>
              <a:t>Li Xianzhi/00354681</a:t>
            </a:r>
            <a:endParaRPr lang="zh-CN" altLang="en-US" dirty="0"/>
          </a:p>
        </p:txBody>
      </p:sp>
      <p:sp>
        <p:nvSpPr>
          <p:cNvPr id="15" name="文本占位符 14">
            <a:extLst>
              <a:ext uri="{FF2B5EF4-FFF2-40B4-BE49-F238E27FC236}">
                <a16:creationId xmlns:a16="http://schemas.microsoft.com/office/drawing/2014/main" id="{EB85AFA5-E69D-42C3-BB77-4826D90DB50E}"/>
              </a:ext>
            </a:extLst>
          </p:cNvPr>
          <p:cNvSpPr>
            <a:spLocks noGrp="1"/>
          </p:cNvSpPr>
          <p:nvPr>
            <p:ph type="body" sz="quarter" idx="24"/>
          </p:nvPr>
        </p:nvSpPr>
        <p:spPr bwMode="gray"/>
        <p:txBody>
          <a:bodyPr/>
          <a:lstStyle/>
          <a:p>
            <a:r>
              <a:rPr lang="en-US" altLang="zh-CN"/>
              <a:t>Update</a:t>
            </a:r>
            <a:endParaRPr lang="zh-CN" altLang="en-US" dirty="0"/>
          </a:p>
        </p:txBody>
      </p:sp>
      <p:sp>
        <p:nvSpPr>
          <p:cNvPr id="40" name="文本占位符 39">
            <a:extLst>
              <a:ext uri="{FF2B5EF4-FFF2-40B4-BE49-F238E27FC236}">
                <a16:creationId xmlns:a16="http://schemas.microsoft.com/office/drawing/2014/main" id="{44B60141-C5E7-4B61-A50E-9313023DDD55}"/>
              </a:ext>
            </a:extLst>
          </p:cNvPr>
          <p:cNvSpPr>
            <a:spLocks noGrp="1"/>
          </p:cNvSpPr>
          <p:nvPr>
            <p:ph type="body" sz="quarter" idx="25"/>
          </p:nvPr>
        </p:nvSpPr>
        <p:spPr bwMode="gray"/>
        <p:txBody>
          <a:bodyPr/>
          <a:lstStyle/>
          <a:p>
            <a:r>
              <a:rPr lang="en-US" altLang="zh-CN" dirty="0"/>
              <a:t>Yu Sheng/WX1092303</a:t>
            </a:r>
            <a:endParaRPr lang="zh-CN" altLang="en-US" dirty="0"/>
          </a:p>
        </p:txBody>
      </p:sp>
      <p:sp>
        <p:nvSpPr>
          <p:cNvPr id="41" name="文本占位符 40">
            <a:extLst>
              <a:ext uri="{FF2B5EF4-FFF2-40B4-BE49-F238E27FC236}">
                <a16:creationId xmlns:a16="http://schemas.microsoft.com/office/drawing/2014/main" id="{566D0FD5-EEA3-41FF-A446-7FD8C6BA03E6}"/>
              </a:ext>
            </a:extLst>
          </p:cNvPr>
          <p:cNvSpPr>
            <a:spLocks noGrp="1"/>
          </p:cNvSpPr>
          <p:nvPr>
            <p:ph type="body" sz="quarter" idx="26"/>
          </p:nvPr>
        </p:nvSpPr>
        <p:spPr bwMode="gray"/>
        <p:txBody>
          <a:bodyPr/>
          <a:lstStyle/>
          <a:p>
            <a:r>
              <a:rPr lang="en-US" altLang="zh-CN" dirty="0"/>
              <a:t>2021.10.16</a:t>
            </a:r>
            <a:endParaRPr lang="zh-CN" altLang="en-US" dirty="0"/>
          </a:p>
        </p:txBody>
      </p:sp>
      <p:sp>
        <p:nvSpPr>
          <p:cNvPr id="42" name="文本占位符 41">
            <a:extLst>
              <a:ext uri="{FF2B5EF4-FFF2-40B4-BE49-F238E27FC236}">
                <a16:creationId xmlns:a16="http://schemas.microsoft.com/office/drawing/2014/main" id="{FF239124-8AB7-49B3-B415-B9181ECF6820}"/>
              </a:ext>
            </a:extLst>
          </p:cNvPr>
          <p:cNvSpPr>
            <a:spLocks noGrp="1"/>
          </p:cNvSpPr>
          <p:nvPr>
            <p:ph type="body" sz="quarter" idx="27"/>
          </p:nvPr>
        </p:nvSpPr>
        <p:spPr bwMode="gray"/>
        <p:txBody>
          <a:bodyPr/>
          <a:lstStyle/>
          <a:p>
            <a:r>
              <a:rPr lang="en-US" altLang="zh-CN" dirty="0"/>
              <a:t>Lu </a:t>
            </a:r>
            <a:r>
              <a:rPr lang="en-US" altLang="zh-CN" dirty="0" err="1"/>
              <a:t>Yueyue</a:t>
            </a:r>
            <a:r>
              <a:rPr lang="en-US" altLang="zh-CN" dirty="0"/>
              <a:t>/WX445705</a:t>
            </a:r>
            <a:endParaRPr lang="zh-CN" altLang="en-US" dirty="0"/>
          </a:p>
        </p:txBody>
      </p:sp>
      <p:sp>
        <p:nvSpPr>
          <p:cNvPr id="43" name="文本占位符 42">
            <a:extLst>
              <a:ext uri="{FF2B5EF4-FFF2-40B4-BE49-F238E27FC236}">
                <a16:creationId xmlns:a16="http://schemas.microsoft.com/office/drawing/2014/main" id="{F6A3705F-F53A-4A28-9608-BBAB0C2EEA6E}"/>
              </a:ext>
            </a:extLst>
          </p:cNvPr>
          <p:cNvSpPr>
            <a:spLocks noGrp="1"/>
          </p:cNvSpPr>
          <p:nvPr>
            <p:ph type="body" sz="quarter" idx="28"/>
          </p:nvPr>
        </p:nvSpPr>
        <p:spPr bwMode="gray"/>
        <p:txBody>
          <a:bodyPr/>
          <a:lstStyle/>
          <a:p>
            <a:r>
              <a:rPr lang="en-US" altLang="zh-CN" dirty="0"/>
              <a:t>Update</a:t>
            </a:r>
            <a:endParaRPr lang="zh-CN" altLang="en-US" dirty="0"/>
          </a:p>
        </p:txBody>
      </p:sp>
      <p:sp>
        <p:nvSpPr>
          <p:cNvPr id="44" name="文本占位符 43">
            <a:extLst>
              <a:ext uri="{FF2B5EF4-FFF2-40B4-BE49-F238E27FC236}">
                <a16:creationId xmlns:a16="http://schemas.microsoft.com/office/drawing/2014/main" id="{154BBECF-D9DF-45B7-A6E6-6EAC49970BD3}"/>
              </a:ext>
            </a:extLst>
          </p:cNvPr>
          <p:cNvSpPr>
            <a:spLocks noGrp="1"/>
          </p:cNvSpPr>
          <p:nvPr>
            <p:ph type="body" sz="quarter" idx="29"/>
          </p:nvPr>
        </p:nvSpPr>
        <p:spPr bwMode="gray"/>
        <p:txBody>
          <a:bodyPr/>
          <a:lstStyle/>
          <a:p>
            <a:endParaRPr lang="zh-CN" altLang="en-US" dirty="0"/>
          </a:p>
        </p:txBody>
      </p:sp>
      <p:sp>
        <p:nvSpPr>
          <p:cNvPr id="45" name="文本占位符 44">
            <a:extLst>
              <a:ext uri="{FF2B5EF4-FFF2-40B4-BE49-F238E27FC236}">
                <a16:creationId xmlns:a16="http://schemas.microsoft.com/office/drawing/2014/main" id="{3D72762C-4B72-4D5C-9504-C401953C0162}"/>
              </a:ext>
            </a:extLst>
          </p:cNvPr>
          <p:cNvSpPr>
            <a:spLocks noGrp="1"/>
          </p:cNvSpPr>
          <p:nvPr>
            <p:ph type="body" sz="quarter" idx="30"/>
          </p:nvPr>
        </p:nvSpPr>
        <p:spPr bwMode="gray"/>
        <p:txBody>
          <a:bodyPr/>
          <a:lstStyle/>
          <a:p>
            <a:endParaRPr lang="zh-CN" altLang="en-US"/>
          </a:p>
        </p:txBody>
      </p:sp>
      <p:sp>
        <p:nvSpPr>
          <p:cNvPr id="46" name="文本占位符 45">
            <a:extLst>
              <a:ext uri="{FF2B5EF4-FFF2-40B4-BE49-F238E27FC236}">
                <a16:creationId xmlns:a16="http://schemas.microsoft.com/office/drawing/2014/main" id="{16C76750-201F-409D-B98B-2985C5538E5D}"/>
              </a:ext>
            </a:extLst>
          </p:cNvPr>
          <p:cNvSpPr>
            <a:spLocks noGrp="1"/>
          </p:cNvSpPr>
          <p:nvPr>
            <p:ph type="body" sz="quarter" idx="31"/>
          </p:nvPr>
        </p:nvSpPr>
        <p:spPr bwMode="gray"/>
        <p:txBody>
          <a:bodyPr/>
          <a:lstStyle/>
          <a:p>
            <a:endParaRPr lang="zh-CN" altLang="en-US"/>
          </a:p>
        </p:txBody>
      </p:sp>
      <p:sp>
        <p:nvSpPr>
          <p:cNvPr id="47" name="文本占位符 46">
            <a:extLst>
              <a:ext uri="{FF2B5EF4-FFF2-40B4-BE49-F238E27FC236}">
                <a16:creationId xmlns:a16="http://schemas.microsoft.com/office/drawing/2014/main" id="{3F1A8C3C-BFD2-4DD9-B56C-A716521C8C8B}"/>
              </a:ext>
            </a:extLst>
          </p:cNvPr>
          <p:cNvSpPr>
            <a:spLocks noGrp="1"/>
          </p:cNvSpPr>
          <p:nvPr>
            <p:ph type="body" sz="quarter" idx="32"/>
          </p:nvPr>
        </p:nvSpPr>
        <p:spPr bwMode="gray"/>
        <p:txBody>
          <a:bodyPr/>
          <a:lstStyle/>
          <a:p>
            <a:endParaRPr lang="zh-CN" altLang="en-US"/>
          </a:p>
        </p:txBody>
      </p:sp>
      <p:sp>
        <p:nvSpPr>
          <p:cNvPr id="48" name="文本占位符 47">
            <a:extLst>
              <a:ext uri="{FF2B5EF4-FFF2-40B4-BE49-F238E27FC236}">
                <a16:creationId xmlns:a16="http://schemas.microsoft.com/office/drawing/2014/main" id="{11D8B8FE-1A7A-4CEA-B632-B47AABCFEFDF}"/>
              </a:ext>
            </a:extLst>
          </p:cNvPr>
          <p:cNvSpPr>
            <a:spLocks noGrp="1"/>
          </p:cNvSpPr>
          <p:nvPr>
            <p:ph type="body" sz="quarter" idx="33"/>
          </p:nvPr>
        </p:nvSpPr>
        <p:spPr bwMode="gray"/>
        <p:txBody>
          <a:bodyPr/>
          <a:lstStyle/>
          <a:p>
            <a:endParaRPr lang="zh-CN" altLang="en-US"/>
          </a:p>
        </p:txBody>
      </p:sp>
      <p:sp>
        <p:nvSpPr>
          <p:cNvPr id="49" name="文本占位符 48">
            <a:extLst>
              <a:ext uri="{FF2B5EF4-FFF2-40B4-BE49-F238E27FC236}">
                <a16:creationId xmlns:a16="http://schemas.microsoft.com/office/drawing/2014/main" id="{E43343B9-B577-44AB-BD2E-AEA584CEB76C}"/>
              </a:ext>
            </a:extLst>
          </p:cNvPr>
          <p:cNvSpPr>
            <a:spLocks noGrp="1"/>
          </p:cNvSpPr>
          <p:nvPr>
            <p:ph type="body" sz="quarter" idx="34"/>
          </p:nvPr>
        </p:nvSpPr>
        <p:spPr bwMode="gray"/>
        <p:txBody>
          <a:bodyPr/>
          <a:lstStyle/>
          <a:p>
            <a:endParaRPr lang="zh-CN" altLang="en-US"/>
          </a:p>
        </p:txBody>
      </p:sp>
      <p:sp>
        <p:nvSpPr>
          <p:cNvPr id="50" name="文本占位符 49">
            <a:extLst>
              <a:ext uri="{FF2B5EF4-FFF2-40B4-BE49-F238E27FC236}">
                <a16:creationId xmlns:a16="http://schemas.microsoft.com/office/drawing/2014/main" id="{8039AAB2-868D-48A6-924D-CCD2A1295F73}"/>
              </a:ext>
            </a:extLst>
          </p:cNvPr>
          <p:cNvSpPr>
            <a:spLocks noGrp="1"/>
          </p:cNvSpPr>
          <p:nvPr>
            <p:ph type="body" sz="quarter" idx="35"/>
          </p:nvPr>
        </p:nvSpPr>
        <p:spPr bwMode="gray"/>
        <p:txBody>
          <a:bodyPr/>
          <a:lstStyle/>
          <a:p>
            <a:endParaRPr lang="zh-CN" altLang="en-US"/>
          </a:p>
        </p:txBody>
      </p:sp>
      <p:sp>
        <p:nvSpPr>
          <p:cNvPr id="51" name="文本占位符 50">
            <a:extLst>
              <a:ext uri="{FF2B5EF4-FFF2-40B4-BE49-F238E27FC236}">
                <a16:creationId xmlns:a16="http://schemas.microsoft.com/office/drawing/2014/main" id="{AD46CCCA-DF5F-4DD7-932A-C90082BD47FC}"/>
              </a:ext>
            </a:extLst>
          </p:cNvPr>
          <p:cNvSpPr>
            <a:spLocks noGrp="1"/>
          </p:cNvSpPr>
          <p:nvPr>
            <p:ph type="body" sz="quarter" idx="36"/>
          </p:nvPr>
        </p:nvSpPr>
        <p:spPr bwMode="gray"/>
        <p:txBody>
          <a:bodyPr/>
          <a:lstStyle/>
          <a:p>
            <a:endParaRPr lang="zh-CN" altLang="en-US"/>
          </a:p>
        </p:txBody>
      </p:sp>
    </p:spTree>
    <p:extLst>
      <p:ext uri="{BB962C8B-B14F-4D97-AF65-F5344CB8AC3E}">
        <p14:creationId xmlns:p14="http://schemas.microsoft.com/office/powerpoint/2010/main" val="15096797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b="1">
                <a:sym typeface="Huawei Sans" panose="020C0503030203020204" pitchFamily="34" charset="0"/>
              </a:rPr>
              <a:t>Introduction to SSH</a:t>
            </a:r>
          </a:p>
          <a:p>
            <a:pPr lvl="1"/>
            <a:r>
              <a:rPr lang="en-US">
                <a:solidFill>
                  <a:schemeClr val="bg1">
                    <a:lumMod val="50000"/>
                  </a:schemeClr>
                </a:solidFill>
                <a:sym typeface="Huawei Sans" panose="020C0503030203020204" pitchFamily="34" charset="0"/>
              </a:rPr>
              <a:t>Overview of SSH</a:t>
            </a:r>
          </a:p>
          <a:p>
            <a:pPr lvl="1">
              <a:buSzPct val="60000"/>
              <a:buFont typeface="Wingdings" panose="05000000000000000000" pitchFamily="2" charset="2"/>
              <a:buChar char="n"/>
            </a:pPr>
            <a:r>
              <a:rPr lang="en-US">
                <a:sym typeface="Huawei Sans" panose="020C0503030203020204" pitchFamily="34" charset="0"/>
              </a:rPr>
              <a:t>Working Principles of SSH</a:t>
            </a:r>
          </a:p>
          <a:p>
            <a:pPr lvl="1"/>
            <a:r>
              <a:rPr lang="en-US">
                <a:solidFill>
                  <a:schemeClr val="bg1">
                    <a:lumMod val="50000"/>
                  </a:schemeClr>
                </a:solidFill>
                <a:sym typeface="Huawei Sans" panose="020C0503030203020204" pitchFamily="34" charset="0"/>
              </a:rPr>
              <a:t>Overview of Paramiko</a:t>
            </a:r>
          </a:p>
          <a:p>
            <a:r>
              <a:rPr lang="en-US">
                <a:solidFill>
                  <a:schemeClr val="bg1">
                    <a:lumMod val="50000"/>
                  </a:schemeClr>
                </a:solidFill>
                <a:sym typeface="Huawei Sans" panose="020C0503030203020204" pitchFamily="34" charset="0"/>
              </a:rPr>
              <a:t>Paramiko Component Architecture</a:t>
            </a:r>
          </a:p>
          <a:p>
            <a:r>
              <a:rPr lang="en-US">
                <a:solidFill>
                  <a:schemeClr val="bg1">
                    <a:lumMod val="50000"/>
                  </a:schemeClr>
                </a:solidFill>
                <a:sym typeface="Huawei Sans" panose="020C0503030203020204" pitchFamily="34" charset="0"/>
              </a:rPr>
              <a:t>SSH Practices</a:t>
            </a:r>
            <a:endParaRPr lang="en-US"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28787685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Working Principles of SSH</a:t>
            </a:r>
            <a:endParaRPr lang="en-US" dirty="0"/>
          </a:p>
        </p:txBody>
      </p:sp>
      <p:sp>
        <p:nvSpPr>
          <p:cNvPr id="3" name="文本占位符 2"/>
          <p:cNvSpPr>
            <a:spLocks noGrp="1"/>
          </p:cNvSpPr>
          <p:nvPr>
            <p:ph type="body" sz="quarter" idx="10"/>
          </p:nvPr>
        </p:nvSpPr>
        <p:spPr bwMode="gray">
          <a:xfrm>
            <a:off x="455612" y="1052514"/>
            <a:ext cx="11293476" cy="2528725"/>
          </a:xfrm>
        </p:spPr>
        <p:txBody>
          <a:bodyPr/>
          <a:lstStyle/>
          <a:p>
            <a:pPr>
              <a:lnSpc>
                <a:spcPct val="100000"/>
              </a:lnSpc>
            </a:pPr>
            <a:r>
              <a:rPr lang="en-US" sz="1400" dirty="0"/>
              <a:t>In the entire communication process, to implement a secure SSH connection, the server and client go through the following five phases:    </a:t>
            </a:r>
          </a:p>
          <a:p>
            <a:pPr lvl="1">
              <a:lnSpc>
                <a:spcPct val="100000"/>
              </a:lnSpc>
            </a:pPr>
            <a:r>
              <a:rPr lang="en-US" sz="1200" dirty="0"/>
              <a:t>Version negotiation phase: Two versions of SSH are available: SSH Version 1 (SSHv1) and SSH Version 2 (SSHv2). The server and client determine the version to be used through negotiation.    </a:t>
            </a:r>
          </a:p>
          <a:p>
            <a:pPr lvl="1">
              <a:lnSpc>
                <a:spcPct val="100000"/>
              </a:lnSpc>
            </a:pPr>
            <a:r>
              <a:rPr lang="en-US" sz="1200" dirty="0"/>
              <a:t>Algorithm negotiation phase: SSH supports multiple encryption algorithms. The server and client negotiate the encryption algorithm to be used based on the algorithms that they support.</a:t>
            </a:r>
          </a:p>
          <a:p>
            <a:pPr lvl="1">
              <a:lnSpc>
                <a:spcPct val="100000"/>
              </a:lnSpc>
            </a:pPr>
            <a:r>
              <a:rPr lang="en-US" sz="1200" dirty="0"/>
              <a:t>Key exchange phase: A session key is generated by using a key exchange algorithm. The subsequent sessions between the server and client are encrypted by using the session key.</a:t>
            </a:r>
          </a:p>
          <a:p>
            <a:pPr lvl="1">
              <a:lnSpc>
                <a:spcPct val="100000"/>
              </a:lnSpc>
            </a:pPr>
            <a:r>
              <a:rPr lang="en-US" sz="1200" dirty="0"/>
              <a:t>User authentication phase: The SSH client sends an authentication request to the server, and the server authenticates the SSH client.   </a:t>
            </a:r>
          </a:p>
          <a:p>
            <a:pPr lvl="1">
              <a:lnSpc>
                <a:spcPct val="100000"/>
              </a:lnSpc>
            </a:pPr>
            <a:r>
              <a:rPr lang="en-US" sz="1200" dirty="0"/>
              <a:t>Session interaction phase: After the authentication succeeds, the server and client exchange information. </a:t>
            </a:r>
          </a:p>
        </p:txBody>
      </p:sp>
      <p:grpSp>
        <p:nvGrpSpPr>
          <p:cNvPr id="5" name="组合 4">
            <a:extLst>
              <a:ext uri="{FF2B5EF4-FFF2-40B4-BE49-F238E27FC236}">
                <a16:creationId xmlns:a16="http://schemas.microsoft.com/office/drawing/2014/main" id="{E77D8DB9-E9A0-4406-B8ED-3B768B662A42}"/>
              </a:ext>
            </a:extLst>
          </p:cNvPr>
          <p:cNvGrpSpPr/>
          <p:nvPr/>
        </p:nvGrpSpPr>
        <p:grpSpPr>
          <a:xfrm>
            <a:off x="2330631" y="4005338"/>
            <a:ext cx="7405120" cy="2010622"/>
            <a:chOff x="2330631" y="4426252"/>
            <a:chExt cx="7405120" cy="2010622"/>
          </a:xfrm>
        </p:grpSpPr>
        <p:sp>
          <p:nvSpPr>
            <p:cNvPr id="24" name="箭头: 左右 2">
              <a:extLst>
                <a:ext uri="{FF2B5EF4-FFF2-40B4-BE49-F238E27FC236}">
                  <a16:creationId xmlns:a16="http://schemas.microsoft.com/office/drawing/2014/main" id="{1DD5D190-80A5-44E8-A5F6-AC5FFC413C7D}"/>
                </a:ext>
              </a:extLst>
            </p:cNvPr>
            <p:cNvSpPr/>
            <p:nvPr/>
          </p:nvSpPr>
          <p:spPr bwMode="gray">
            <a:xfrm>
              <a:off x="3775629" y="5865520"/>
              <a:ext cx="4027696" cy="571354"/>
            </a:xfrm>
            <a:prstGeom prst="leftRightArrow">
              <a:avLst/>
            </a:prstGeom>
            <a:solidFill>
              <a:srgbClr val="BEE9EE"/>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chemeClr val="tx1"/>
                </a:solidFill>
                <a:latin typeface="Huawei Sans" panose="020C0503030203020204" pitchFamily="34" charset="0"/>
                <a:ea typeface="方正兰亭黑简体" panose="02000000000000000000" pitchFamily="2" charset="-122"/>
              </a:endParaRPr>
            </a:p>
          </p:txBody>
        </p:sp>
        <p:grpSp>
          <p:nvGrpSpPr>
            <p:cNvPr id="25" name="组合 24">
              <a:extLst>
                <a:ext uri="{FF2B5EF4-FFF2-40B4-BE49-F238E27FC236}">
                  <a16:creationId xmlns:a16="http://schemas.microsoft.com/office/drawing/2014/main" id="{B86C6D83-5D88-43F0-8BE9-821D6F23118C}"/>
                </a:ext>
              </a:extLst>
            </p:cNvPr>
            <p:cNvGrpSpPr/>
            <p:nvPr/>
          </p:nvGrpSpPr>
          <p:grpSpPr bwMode="gray">
            <a:xfrm>
              <a:off x="2552797" y="5212556"/>
              <a:ext cx="1421442" cy="461665"/>
              <a:chOff x="5269164" y="3367469"/>
              <a:chExt cx="1421442" cy="461665"/>
            </a:xfrm>
          </p:grpSpPr>
          <p:sp>
            <p:nvSpPr>
              <p:cNvPr id="26" name="文本框 25">
                <a:extLst>
                  <a:ext uri="{FF2B5EF4-FFF2-40B4-BE49-F238E27FC236}">
                    <a16:creationId xmlns:a16="http://schemas.microsoft.com/office/drawing/2014/main" id="{3C3FF089-B9AB-42DE-B035-C48333AFF041}"/>
                  </a:ext>
                </a:extLst>
              </p:cNvPr>
              <p:cNvSpPr txBox="1"/>
              <p:nvPr/>
            </p:nvSpPr>
            <p:spPr bwMode="gray">
              <a:xfrm>
                <a:off x="5414798" y="3367469"/>
                <a:ext cx="1275808" cy="461665"/>
              </a:xfrm>
              <a:prstGeom prst="rect">
                <a:avLst/>
              </a:prstGeom>
              <a:noFill/>
            </p:spPr>
            <p:txBody>
              <a:bodyPr wrap="square" rtlCol="0">
                <a:spAutoFit/>
              </a:bodyPr>
              <a:lstStyle/>
              <a:p>
                <a:pPr algn="ctr" fontAlgn="ctr"/>
                <a:r>
                  <a:rPr lang="en-US" sz="1200" dirty="0">
                    <a:latin typeface="Huawei Sans" panose="020C0503030203020204" pitchFamily="34" charset="0"/>
                  </a:rPr>
                  <a:t>Version negotiation</a:t>
                </a:r>
              </a:p>
            </p:txBody>
          </p:sp>
          <p:sp>
            <p:nvSpPr>
              <p:cNvPr id="27" name="Oval 4">
                <a:extLst>
                  <a:ext uri="{FF2B5EF4-FFF2-40B4-BE49-F238E27FC236}">
                    <a16:creationId xmlns:a16="http://schemas.microsoft.com/office/drawing/2014/main" id="{326250CA-CF09-4735-979F-1C7560E92239}"/>
                  </a:ext>
                </a:extLst>
              </p:cNvPr>
              <p:cNvSpPr>
                <a:spLocks noChangeAspect="1"/>
              </p:cNvSpPr>
              <p:nvPr/>
            </p:nvSpPr>
            <p:spPr bwMode="gray">
              <a:xfrm>
                <a:off x="5269164" y="3471419"/>
                <a:ext cx="252000" cy="252000"/>
              </a:xfrm>
              <a:prstGeom prst="ellipse">
                <a:avLst/>
              </a:prstGeom>
              <a:solidFill>
                <a:srgbClr val="56C4D2"/>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grpSp>
        <p:grpSp>
          <p:nvGrpSpPr>
            <p:cNvPr id="28" name="组合 27">
              <a:extLst>
                <a:ext uri="{FF2B5EF4-FFF2-40B4-BE49-F238E27FC236}">
                  <a16:creationId xmlns:a16="http://schemas.microsoft.com/office/drawing/2014/main" id="{9BEEBDB9-1EBF-4AB7-B2E0-931A7402743D}"/>
                </a:ext>
              </a:extLst>
            </p:cNvPr>
            <p:cNvGrpSpPr/>
            <p:nvPr/>
          </p:nvGrpSpPr>
          <p:grpSpPr bwMode="gray">
            <a:xfrm>
              <a:off x="4061263" y="5193506"/>
              <a:ext cx="1447787" cy="461665"/>
              <a:chOff x="5263836" y="3930565"/>
              <a:chExt cx="1447787" cy="461665"/>
            </a:xfrm>
          </p:grpSpPr>
          <p:sp>
            <p:nvSpPr>
              <p:cNvPr id="29" name="文本框 28">
                <a:extLst>
                  <a:ext uri="{FF2B5EF4-FFF2-40B4-BE49-F238E27FC236}">
                    <a16:creationId xmlns:a16="http://schemas.microsoft.com/office/drawing/2014/main" id="{9F8FF9AC-0966-48FF-9B6A-C55F02E0466D}"/>
                  </a:ext>
                </a:extLst>
              </p:cNvPr>
              <p:cNvSpPr txBox="1"/>
              <p:nvPr/>
            </p:nvSpPr>
            <p:spPr bwMode="gray">
              <a:xfrm>
                <a:off x="5263836" y="3930565"/>
                <a:ext cx="1447787" cy="461665"/>
              </a:xfrm>
              <a:prstGeom prst="rect">
                <a:avLst/>
              </a:prstGeom>
              <a:noFill/>
            </p:spPr>
            <p:txBody>
              <a:bodyPr wrap="square" rtlCol="0">
                <a:spAutoFit/>
              </a:bodyPr>
              <a:lstStyle/>
              <a:p>
                <a:pPr algn="ctr" fontAlgn="ctr"/>
                <a:r>
                  <a:rPr lang="en-US" sz="1200" dirty="0">
                    <a:latin typeface="Huawei Sans" panose="020C0503030203020204" pitchFamily="34" charset="0"/>
                  </a:rPr>
                  <a:t>Algorithm negotiation</a:t>
                </a:r>
              </a:p>
            </p:txBody>
          </p:sp>
          <p:sp>
            <p:nvSpPr>
              <p:cNvPr id="30" name="Oval 4">
                <a:extLst>
                  <a:ext uri="{FF2B5EF4-FFF2-40B4-BE49-F238E27FC236}">
                    <a16:creationId xmlns:a16="http://schemas.microsoft.com/office/drawing/2014/main" id="{AB36BB67-50C4-4E49-B8BF-D809C4603A5F}"/>
                  </a:ext>
                </a:extLst>
              </p:cNvPr>
              <p:cNvSpPr>
                <a:spLocks noChangeAspect="1"/>
              </p:cNvSpPr>
              <p:nvPr/>
            </p:nvSpPr>
            <p:spPr bwMode="gray">
              <a:xfrm>
                <a:off x="5269164" y="4054862"/>
                <a:ext cx="252000" cy="252000"/>
              </a:xfrm>
              <a:prstGeom prst="ellipse">
                <a:avLst/>
              </a:prstGeom>
              <a:solidFill>
                <a:srgbClr val="56C4D2"/>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grpSp>
        <p:grpSp>
          <p:nvGrpSpPr>
            <p:cNvPr id="31" name="组合 30">
              <a:extLst>
                <a:ext uri="{FF2B5EF4-FFF2-40B4-BE49-F238E27FC236}">
                  <a16:creationId xmlns:a16="http://schemas.microsoft.com/office/drawing/2014/main" id="{D1EE8611-47E7-4C95-B9EB-DE65A14963ED}"/>
                </a:ext>
              </a:extLst>
            </p:cNvPr>
            <p:cNvGrpSpPr/>
            <p:nvPr/>
          </p:nvGrpSpPr>
          <p:grpSpPr bwMode="gray">
            <a:xfrm>
              <a:off x="5492525" y="5193506"/>
              <a:ext cx="1254829" cy="461665"/>
              <a:chOff x="5269164" y="4625335"/>
              <a:chExt cx="1254829" cy="461665"/>
            </a:xfrm>
          </p:grpSpPr>
          <p:sp>
            <p:nvSpPr>
              <p:cNvPr id="32" name="文本框 31">
                <a:extLst>
                  <a:ext uri="{FF2B5EF4-FFF2-40B4-BE49-F238E27FC236}">
                    <a16:creationId xmlns:a16="http://schemas.microsoft.com/office/drawing/2014/main" id="{79F6DA42-39F5-4439-BAD4-D91DC70CB75F}"/>
                  </a:ext>
                </a:extLst>
              </p:cNvPr>
              <p:cNvSpPr txBox="1"/>
              <p:nvPr/>
            </p:nvSpPr>
            <p:spPr bwMode="gray">
              <a:xfrm>
                <a:off x="5500522" y="4625335"/>
                <a:ext cx="1023471" cy="461665"/>
              </a:xfrm>
              <a:prstGeom prst="rect">
                <a:avLst/>
              </a:prstGeom>
              <a:noFill/>
            </p:spPr>
            <p:txBody>
              <a:bodyPr wrap="square" rtlCol="0">
                <a:spAutoFit/>
              </a:bodyPr>
              <a:lstStyle/>
              <a:p>
                <a:pPr algn="ctr" fontAlgn="ctr"/>
                <a:r>
                  <a:rPr lang="en-US" sz="1200" dirty="0">
                    <a:latin typeface="Huawei Sans" panose="020C0503030203020204" pitchFamily="34" charset="0"/>
                  </a:rPr>
                  <a:t>Key exchange</a:t>
                </a:r>
              </a:p>
            </p:txBody>
          </p:sp>
          <p:sp>
            <p:nvSpPr>
              <p:cNvPr id="33" name="Oval 4">
                <a:extLst>
                  <a:ext uri="{FF2B5EF4-FFF2-40B4-BE49-F238E27FC236}">
                    <a16:creationId xmlns:a16="http://schemas.microsoft.com/office/drawing/2014/main" id="{0EE1AD7F-68A4-4413-8AFD-75A231DBC65B}"/>
                  </a:ext>
                </a:extLst>
              </p:cNvPr>
              <p:cNvSpPr>
                <a:spLocks noChangeAspect="1"/>
              </p:cNvSpPr>
              <p:nvPr/>
            </p:nvSpPr>
            <p:spPr bwMode="gray">
              <a:xfrm>
                <a:off x="5269164" y="4748335"/>
                <a:ext cx="252000" cy="252000"/>
              </a:xfrm>
              <a:prstGeom prst="ellipse">
                <a:avLst/>
              </a:prstGeom>
              <a:solidFill>
                <a:srgbClr val="56C4D2"/>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grpSp>
        <p:sp>
          <p:nvSpPr>
            <p:cNvPr id="34" name="文本框 33"/>
            <p:cNvSpPr txBox="1"/>
            <p:nvPr/>
          </p:nvSpPr>
          <p:spPr bwMode="gray">
            <a:xfrm>
              <a:off x="2330631" y="6098320"/>
              <a:ext cx="588623" cy="276999"/>
            </a:xfrm>
            <a:prstGeom prst="rect">
              <a:avLst/>
            </a:prstGeom>
            <a:noFill/>
          </p:spPr>
          <p:txBody>
            <a:bodyPr wrap="none" rtlCol="0">
              <a:spAutoFit/>
            </a:bodyPr>
            <a:lstStyle/>
            <a:p>
              <a:pPr algn="r" fontAlgn="ctr"/>
              <a:r>
                <a:rPr lang="en-US" sz="1200" b="1" dirty="0">
                  <a:latin typeface="Huawei Sans" panose="020C0503030203020204" pitchFamily="34" charset="0"/>
                </a:rPr>
                <a:t>Client</a:t>
              </a:r>
            </a:p>
          </p:txBody>
        </p:sp>
        <p:sp>
          <p:nvSpPr>
            <p:cNvPr id="35" name="文本框 34"/>
            <p:cNvSpPr txBox="1"/>
            <p:nvPr/>
          </p:nvSpPr>
          <p:spPr bwMode="gray">
            <a:xfrm>
              <a:off x="8832184" y="6040955"/>
              <a:ext cx="620683" cy="276999"/>
            </a:xfrm>
            <a:prstGeom prst="rect">
              <a:avLst/>
            </a:prstGeom>
            <a:noFill/>
          </p:spPr>
          <p:txBody>
            <a:bodyPr wrap="none" rtlCol="0">
              <a:spAutoFit/>
            </a:bodyPr>
            <a:lstStyle/>
            <a:p>
              <a:pPr algn="r" fontAlgn="ctr"/>
              <a:r>
                <a:rPr lang="en-US" sz="1200" b="1" dirty="0">
                  <a:latin typeface="Huawei Sans" panose="020C0503030203020204" pitchFamily="34" charset="0"/>
                </a:rPr>
                <a:t>Server</a:t>
              </a:r>
            </a:p>
          </p:txBody>
        </p:sp>
        <p:pic>
          <p:nvPicPr>
            <p:cNvPr id="36" name="图片 35" descr="PC.png"/>
            <p:cNvPicPr>
              <a:picLocks noChangeAspect="1"/>
            </p:cNvPicPr>
            <p:nvPr/>
          </p:nvPicPr>
          <p:blipFill>
            <a:blip r:embed="rId3" cstate="print"/>
            <a:stretch>
              <a:fillRect/>
            </a:stretch>
          </p:blipFill>
          <p:spPr bwMode="gray">
            <a:xfrm>
              <a:off x="2931115" y="5925253"/>
              <a:ext cx="576563" cy="442800"/>
            </a:xfrm>
            <a:prstGeom prst="rect">
              <a:avLst/>
            </a:prstGeom>
          </p:spPr>
        </p:pic>
        <p:pic>
          <p:nvPicPr>
            <p:cNvPr id="37" name="图片 36"/>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084116" y="5890930"/>
              <a:ext cx="540000" cy="442800"/>
            </a:xfrm>
            <a:prstGeom prst="rect">
              <a:avLst/>
            </a:prstGeom>
          </p:spPr>
        </p:pic>
        <p:grpSp>
          <p:nvGrpSpPr>
            <p:cNvPr id="38" name="组合 37">
              <a:extLst>
                <a:ext uri="{FF2B5EF4-FFF2-40B4-BE49-F238E27FC236}">
                  <a16:creationId xmlns:a16="http://schemas.microsoft.com/office/drawing/2014/main" id="{D1EE8611-47E7-4C95-B9EB-DE65A14963ED}"/>
                </a:ext>
              </a:extLst>
            </p:cNvPr>
            <p:cNvGrpSpPr/>
            <p:nvPr/>
          </p:nvGrpSpPr>
          <p:grpSpPr bwMode="gray">
            <a:xfrm>
              <a:off x="6836187" y="5193506"/>
              <a:ext cx="1520515" cy="461665"/>
              <a:chOff x="5269164" y="4625335"/>
              <a:chExt cx="1520515" cy="461665"/>
            </a:xfrm>
          </p:grpSpPr>
          <p:sp>
            <p:nvSpPr>
              <p:cNvPr id="39" name="文本框 38">
                <a:extLst>
                  <a:ext uri="{FF2B5EF4-FFF2-40B4-BE49-F238E27FC236}">
                    <a16:creationId xmlns:a16="http://schemas.microsoft.com/office/drawing/2014/main" id="{79F6DA42-39F5-4439-BAD4-D91DC70CB75F}"/>
                  </a:ext>
                </a:extLst>
              </p:cNvPr>
              <p:cNvSpPr txBox="1"/>
              <p:nvPr/>
            </p:nvSpPr>
            <p:spPr bwMode="gray">
              <a:xfrm>
                <a:off x="5443373" y="4625335"/>
                <a:ext cx="1346306" cy="461665"/>
              </a:xfrm>
              <a:prstGeom prst="rect">
                <a:avLst/>
              </a:prstGeom>
              <a:noFill/>
            </p:spPr>
            <p:txBody>
              <a:bodyPr wrap="square" rtlCol="0">
                <a:spAutoFit/>
              </a:bodyPr>
              <a:lstStyle/>
              <a:p>
                <a:pPr algn="ctr" fontAlgn="ctr"/>
                <a:r>
                  <a:rPr lang="en-US" sz="1200" dirty="0">
                    <a:latin typeface="Huawei Sans" panose="020C0503030203020204" pitchFamily="34" charset="0"/>
                  </a:rPr>
                  <a:t>User authentication</a:t>
                </a:r>
              </a:p>
            </p:txBody>
          </p:sp>
          <p:sp>
            <p:nvSpPr>
              <p:cNvPr id="40" name="Oval 4">
                <a:extLst>
                  <a:ext uri="{FF2B5EF4-FFF2-40B4-BE49-F238E27FC236}">
                    <a16:creationId xmlns:a16="http://schemas.microsoft.com/office/drawing/2014/main" id="{0EE1AD7F-68A4-4413-8AFD-75A231DBC65B}"/>
                  </a:ext>
                </a:extLst>
              </p:cNvPr>
              <p:cNvSpPr>
                <a:spLocks noChangeAspect="1"/>
              </p:cNvSpPr>
              <p:nvPr/>
            </p:nvSpPr>
            <p:spPr bwMode="gray">
              <a:xfrm>
                <a:off x="5269164" y="4748335"/>
                <a:ext cx="252000" cy="252000"/>
              </a:xfrm>
              <a:prstGeom prst="ellipse">
                <a:avLst/>
              </a:prstGeom>
              <a:solidFill>
                <a:srgbClr val="56C4D2"/>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p>
            </p:txBody>
          </p:sp>
        </p:grpSp>
        <p:grpSp>
          <p:nvGrpSpPr>
            <p:cNvPr id="41" name="组合 40">
              <a:extLst>
                <a:ext uri="{FF2B5EF4-FFF2-40B4-BE49-F238E27FC236}">
                  <a16:creationId xmlns:a16="http://schemas.microsoft.com/office/drawing/2014/main" id="{D1EE8611-47E7-4C95-B9EB-DE65A14963ED}"/>
                </a:ext>
              </a:extLst>
            </p:cNvPr>
            <p:cNvGrpSpPr/>
            <p:nvPr/>
          </p:nvGrpSpPr>
          <p:grpSpPr bwMode="gray">
            <a:xfrm>
              <a:off x="8339561" y="5212556"/>
              <a:ext cx="1396190" cy="461665"/>
              <a:chOff x="5269164" y="4644385"/>
              <a:chExt cx="1396190" cy="461665"/>
            </a:xfrm>
          </p:grpSpPr>
          <p:sp>
            <p:nvSpPr>
              <p:cNvPr id="42" name="文本框 41">
                <a:extLst>
                  <a:ext uri="{FF2B5EF4-FFF2-40B4-BE49-F238E27FC236}">
                    <a16:creationId xmlns:a16="http://schemas.microsoft.com/office/drawing/2014/main" id="{79F6DA42-39F5-4439-BAD4-D91DC70CB75F}"/>
                  </a:ext>
                </a:extLst>
              </p:cNvPr>
              <p:cNvSpPr txBox="1"/>
              <p:nvPr/>
            </p:nvSpPr>
            <p:spPr bwMode="gray">
              <a:xfrm>
                <a:off x="5471948" y="4644385"/>
                <a:ext cx="1193406" cy="461665"/>
              </a:xfrm>
              <a:prstGeom prst="rect">
                <a:avLst/>
              </a:prstGeom>
              <a:noFill/>
            </p:spPr>
            <p:txBody>
              <a:bodyPr wrap="square" rtlCol="0">
                <a:spAutoFit/>
              </a:bodyPr>
              <a:lstStyle/>
              <a:p>
                <a:pPr algn="ctr" fontAlgn="ctr"/>
                <a:r>
                  <a:rPr lang="en-US" sz="1200" dirty="0">
                    <a:latin typeface="Huawei Sans" panose="020C0503030203020204" pitchFamily="34" charset="0"/>
                  </a:rPr>
                  <a:t>Session interaction</a:t>
                </a:r>
              </a:p>
            </p:txBody>
          </p:sp>
          <p:sp>
            <p:nvSpPr>
              <p:cNvPr id="43" name="Oval 4">
                <a:extLst>
                  <a:ext uri="{FF2B5EF4-FFF2-40B4-BE49-F238E27FC236}">
                    <a16:creationId xmlns:a16="http://schemas.microsoft.com/office/drawing/2014/main" id="{0EE1AD7F-68A4-4413-8AFD-75A231DBC65B}"/>
                  </a:ext>
                </a:extLst>
              </p:cNvPr>
              <p:cNvSpPr>
                <a:spLocks noChangeAspect="1"/>
              </p:cNvSpPr>
              <p:nvPr/>
            </p:nvSpPr>
            <p:spPr bwMode="gray">
              <a:xfrm>
                <a:off x="5269164" y="4748335"/>
                <a:ext cx="252000" cy="252000"/>
              </a:xfrm>
              <a:prstGeom prst="ellipse">
                <a:avLst/>
              </a:prstGeom>
              <a:solidFill>
                <a:srgbClr val="56C4D2"/>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5</a:t>
                </a:r>
              </a:p>
            </p:txBody>
          </p:sp>
        </p:grpSp>
        <p:cxnSp>
          <p:nvCxnSpPr>
            <p:cNvPr id="13" name="肘形连接符 12"/>
            <p:cNvCxnSpPr/>
            <p:nvPr/>
          </p:nvCxnSpPr>
          <p:spPr bwMode="gray">
            <a:xfrm rot="5400000" flipH="1" flipV="1">
              <a:off x="4148661" y="3804110"/>
              <a:ext cx="12700" cy="2939728"/>
            </a:xfrm>
            <a:prstGeom prst="bentConnector3">
              <a:avLst>
                <a:gd name="adj1" fmla="val 1967441"/>
              </a:avLst>
            </a:prstGeom>
            <a:ln w="19050">
              <a:solidFill>
                <a:srgbClr val="94DAE2"/>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endCxn id="57" idx="2"/>
            </p:cNvCxnSpPr>
            <p:nvPr/>
          </p:nvCxnSpPr>
          <p:spPr bwMode="gray">
            <a:xfrm flipV="1">
              <a:off x="4197543" y="4948016"/>
              <a:ext cx="0" cy="362140"/>
            </a:xfrm>
            <a:prstGeom prst="line">
              <a:avLst/>
            </a:prstGeom>
            <a:ln w="19050">
              <a:solidFill>
                <a:srgbClr val="94DAE2"/>
              </a:solidFill>
              <a:tailEnd type="triangle"/>
            </a:ln>
          </p:spPr>
          <p:style>
            <a:lnRef idx="1">
              <a:schemeClr val="accent1"/>
            </a:lnRef>
            <a:fillRef idx="0">
              <a:schemeClr val="accent1"/>
            </a:fillRef>
            <a:effectRef idx="0">
              <a:schemeClr val="accent1"/>
            </a:effectRef>
            <a:fontRef idx="minor">
              <a:schemeClr val="tx1"/>
            </a:fontRef>
          </p:style>
        </p:cxnSp>
        <p:cxnSp>
          <p:nvCxnSpPr>
            <p:cNvPr id="47" name="直接连接符 46"/>
            <p:cNvCxnSpPr>
              <a:cxnSpLocks/>
              <a:endCxn id="58" idx="2"/>
            </p:cNvCxnSpPr>
            <p:nvPr/>
          </p:nvCxnSpPr>
          <p:spPr bwMode="gray">
            <a:xfrm flipV="1">
              <a:off x="6962187" y="4949306"/>
              <a:ext cx="0" cy="360850"/>
            </a:xfrm>
            <a:prstGeom prst="line">
              <a:avLst/>
            </a:prstGeom>
            <a:ln w="19050">
              <a:solidFill>
                <a:srgbClr val="94DAE2"/>
              </a:solidFill>
              <a:tailEnd type="triangle"/>
            </a:ln>
          </p:spPr>
          <p:style>
            <a:lnRef idx="1">
              <a:schemeClr val="accent1"/>
            </a:lnRef>
            <a:fillRef idx="0">
              <a:schemeClr val="accent1"/>
            </a:fillRef>
            <a:effectRef idx="0">
              <a:schemeClr val="accent1"/>
            </a:effectRef>
            <a:fontRef idx="minor">
              <a:schemeClr val="tx1"/>
            </a:fontRef>
          </p:style>
        </p:cxnSp>
        <p:cxnSp>
          <p:nvCxnSpPr>
            <p:cNvPr id="54" name="直接连接符 53"/>
            <p:cNvCxnSpPr>
              <a:endCxn id="59" idx="2"/>
            </p:cNvCxnSpPr>
            <p:nvPr/>
          </p:nvCxnSpPr>
          <p:spPr bwMode="gray">
            <a:xfrm>
              <a:off x="8465061" y="4831104"/>
              <a:ext cx="0" cy="114098"/>
            </a:xfrm>
            <a:prstGeom prst="line">
              <a:avLst/>
            </a:prstGeom>
          </p:spPr>
          <p:style>
            <a:lnRef idx="1">
              <a:schemeClr val="accent1"/>
            </a:lnRef>
            <a:fillRef idx="0">
              <a:schemeClr val="accent1"/>
            </a:fillRef>
            <a:effectRef idx="0">
              <a:schemeClr val="accent1"/>
            </a:effectRef>
            <a:fontRef idx="minor">
              <a:schemeClr val="tx1"/>
            </a:fontRef>
          </p:style>
        </p:cxnSp>
        <p:sp>
          <p:nvSpPr>
            <p:cNvPr id="57" name="圆角矩形 56"/>
            <p:cNvSpPr/>
            <p:nvPr/>
          </p:nvSpPr>
          <p:spPr bwMode="gray">
            <a:xfrm>
              <a:off x="3450744" y="4426252"/>
              <a:ext cx="1493597" cy="521764"/>
            </a:xfrm>
            <a:prstGeom prst="roundRect">
              <a:avLst>
                <a:gd name="adj" fmla="val 15000"/>
              </a:avLst>
            </a:prstGeom>
            <a:solidFill>
              <a:srgbClr val="56C4D2"/>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b="1" dirty="0">
                  <a:solidFill>
                    <a:schemeClr val="bg1"/>
                  </a:solidFill>
                  <a:latin typeface="Huawei Sans" panose="020C0503030203020204" pitchFamily="34" charset="0"/>
                  <a:ea typeface="方正兰亭黑简体" panose="02000000000000000000" pitchFamily="2" charset="-122"/>
                </a:rPr>
                <a:t>Transport Layer Protocol</a:t>
              </a:r>
            </a:p>
          </p:txBody>
        </p:sp>
        <p:sp>
          <p:nvSpPr>
            <p:cNvPr id="58" name="圆角矩形 57"/>
            <p:cNvSpPr/>
            <p:nvPr/>
          </p:nvSpPr>
          <p:spPr bwMode="gray">
            <a:xfrm>
              <a:off x="6244975" y="4427542"/>
              <a:ext cx="1434423" cy="521764"/>
            </a:xfrm>
            <a:prstGeom prst="roundRect">
              <a:avLst>
                <a:gd name="adj" fmla="val 15000"/>
              </a:avLst>
            </a:prstGeom>
            <a:solidFill>
              <a:srgbClr val="56C4D2"/>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b="1" dirty="0">
                  <a:solidFill>
                    <a:schemeClr val="bg1"/>
                  </a:solidFill>
                  <a:latin typeface="Huawei Sans" panose="020C0503030203020204" pitchFamily="34" charset="0"/>
                  <a:ea typeface="方正兰亭黑简体" panose="02000000000000000000" pitchFamily="2" charset="-122"/>
                </a:rPr>
                <a:t>User Authentication Protocol</a:t>
              </a:r>
            </a:p>
          </p:txBody>
        </p:sp>
        <p:sp>
          <p:nvSpPr>
            <p:cNvPr id="59" name="圆角矩形 58"/>
            <p:cNvSpPr/>
            <p:nvPr/>
          </p:nvSpPr>
          <p:spPr bwMode="gray">
            <a:xfrm>
              <a:off x="7800405" y="4429388"/>
              <a:ext cx="1329312" cy="515814"/>
            </a:xfrm>
            <a:prstGeom prst="roundRect">
              <a:avLst>
                <a:gd name="adj" fmla="val 15000"/>
              </a:avLst>
            </a:prstGeom>
            <a:solidFill>
              <a:srgbClr val="56C4D2"/>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b="1" dirty="0">
                  <a:solidFill>
                    <a:schemeClr val="bg1"/>
                  </a:solidFill>
                  <a:latin typeface="Huawei Sans" panose="020C0503030203020204" pitchFamily="34" charset="0"/>
                  <a:ea typeface="方正兰亭黑简体" panose="02000000000000000000" pitchFamily="2" charset="-122"/>
                </a:rPr>
                <a:t>Connection Protocol</a:t>
              </a:r>
            </a:p>
          </p:txBody>
        </p:sp>
        <p:cxnSp>
          <p:nvCxnSpPr>
            <p:cNvPr id="74" name="直接连接符 73"/>
            <p:cNvCxnSpPr/>
            <p:nvPr/>
          </p:nvCxnSpPr>
          <p:spPr bwMode="gray">
            <a:xfrm flipV="1">
              <a:off x="8465061" y="4946320"/>
              <a:ext cx="0" cy="360850"/>
            </a:xfrm>
            <a:prstGeom prst="line">
              <a:avLst/>
            </a:prstGeom>
            <a:ln w="19050">
              <a:solidFill>
                <a:srgbClr val="94DAE2"/>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466002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Version Negotiation Phase</a:t>
            </a:r>
            <a:endParaRPr lang="en-US" dirty="0"/>
          </a:p>
        </p:txBody>
      </p:sp>
      <p:sp>
        <p:nvSpPr>
          <p:cNvPr id="5" name="文本占位符 4"/>
          <p:cNvSpPr>
            <a:spLocks noGrp="1"/>
          </p:cNvSpPr>
          <p:nvPr>
            <p:ph type="body" sz="quarter" idx="10"/>
          </p:nvPr>
        </p:nvSpPr>
        <p:spPr bwMode="gray">
          <a:xfrm>
            <a:off x="455612" y="1052514"/>
            <a:ext cx="11293476" cy="651638"/>
          </a:xfrm>
        </p:spPr>
        <p:txBody>
          <a:bodyPr/>
          <a:lstStyle/>
          <a:p>
            <a:pPr algn="l"/>
            <a:r>
              <a:rPr lang="en-US" sz="1600" dirty="0"/>
              <a:t>The client and server exchange SSH version negotiation packets to determine whether to use SSHv1 or SSHv2.</a:t>
            </a:r>
          </a:p>
        </p:txBody>
      </p:sp>
      <p:cxnSp>
        <p:nvCxnSpPr>
          <p:cNvPr id="56" name="直接连接符 55"/>
          <p:cNvCxnSpPr/>
          <p:nvPr/>
        </p:nvCxnSpPr>
        <p:spPr bwMode="gray">
          <a:xfrm>
            <a:off x="3173202" y="2021162"/>
            <a:ext cx="2707" cy="4061716"/>
          </a:xfrm>
          <a:prstGeom prst="line">
            <a:avLst/>
          </a:prstGeom>
          <a:ln w="19050">
            <a:solidFill>
              <a:srgbClr val="EC7061"/>
            </a:solidFill>
            <a:prstDash val="sysDot"/>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bwMode="gray">
          <a:xfrm>
            <a:off x="8574570" y="1962421"/>
            <a:ext cx="14964" cy="4120457"/>
          </a:xfrm>
          <a:prstGeom prst="line">
            <a:avLst/>
          </a:prstGeom>
          <a:ln w="19050">
            <a:solidFill>
              <a:srgbClr val="56C4D2"/>
            </a:solidFill>
            <a:prstDash val="sysDot"/>
          </a:ln>
        </p:spPr>
        <p:style>
          <a:lnRef idx="1">
            <a:schemeClr val="accent1"/>
          </a:lnRef>
          <a:fillRef idx="0">
            <a:schemeClr val="accent1"/>
          </a:fillRef>
          <a:effectRef idx="0">
            <a:schemeClr val="accent1"/>
          </a:effectRef>
          <a:fontRef idx="minor">
            <a:schemeClr val="tx1"/>
          </a:fontRef>
        </p:style>
      </p:cxnSp>
      <p:sp>
        <p:nvSpPr>
          <p:cNvPr id="58" name="文本框 57"/>
          <p:cNvSpPr txBox="1"/>
          <p:nvPr/>
        </p:nvSpPr>
        <p:spPr bwMode="gray">
          <a:xfrm>
            <a:off x="2275166" y="1683770"/>
            <a:ext cx="655949" cy="307777"/>
          </a:xfrm>
          <a:prstGeom prst="rect">
            <a:avLst/>
          </a:prstGeom>
          <a:noFill/>
        </p:spPr>
        <p:txBody>
          <a:bodyPr wrap="none" rtlCol="0">
            <a:spAutoFit/>
          </a:bodyPr>
          <a:lstStyle/>
          <a:p>
            <a:pPr algn="r" fontAlgn="ctr"/>
            <a:r>
              <a:rPr lang="en-US" sz="1400" b="1" dirty="0">
                <a:latin typeface="Huawei Sans" panose="020C0503030203020204" pitchFamily="34" charset="0"/>
              </a:rPr>
              <a:t>Client</a:t>
            </a:r>
          </a:p>
        </p:txBody>
      </p:sp>
      <p:sp>
        <p:nvSpPr>
          <p:cNvPr id="59" name="文本框 58"/>
          <p:cNvSpPr txBox="1"/>
          <p:nvPr/>
        </p:nvSpPr>
        <p:spPr bwMode="gray">
          <a:xfrm>
            <a:off x="8822896" y="1668452"/>
            <a:ext cx="692817" cy="307777"/>
          </a:xfrm>
          <a:prstGeom prst="rect">
            <a:avLst/>
          </a:prstGeom>
          <a:noFill/>
        </p:spPr>
        <p:txBody>
          <a:bodyPr wrap="none" rtlCol="0">
            <a:spAutoFit/>
          </a:bodyPr>
          <a:lstStyle/>
          <a:p>
            <a:pPr algn="r" fontAlgn="ctr"/>
            <a:r>
              <a:rPr lang="en-US" sz="1400" b="1" dirty="0">
                <a:latin typeface="Huawei Sans" panose="020C0503030203020204" pitchFamily="34" charset="0"/>
              </a:rPr>
              <a:t>Server</a:t>
            </a:r>
          </a:p>
        </p:txBody>
      </p:sp>
      <p:pic>
        <p:nvPicPr>
          <p:cNvPr id="60" name="图片 59" descr="PC.png"/>
          <p:cNvPicPr>
            <a:picLocks noChangeAspect="1"/>
          </p:cNvPicPr>
          <p:nvPr/>
        </p:nvPicPr>
        <p:blipFill>
          <a:blip r:embed="rId3" cstate="print"/>
          <a:stretch>
            <a:fillRect/>
          </a:stretch>
        </p:blipFill>
        <p:spPr bwMode="gray">
          <a:xfrm>
            <a:off x="2931115" y="1599954"/>
            <a:ext cx="576563" cy="442800"/>
          </a:xfrm>
          <a:prstGeom prst="rect">
            <a:avLst/>
          </a:prstGeom>
        </p:spPr>
      </p:pic>
      <p:pic>
        <p:nvPicPr>
          <p:cNvPr id="75" name="图片 74"/>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282896" y="1599834"/>
            <a:ext cx="540000" cy="442800"/>
          </a:xfrm>
          <a:prstGeom prst="rect">
            <a:avLst/>
          </a:prstGeom>
        </p:spPr>
      </p:pic>
      <p:sp>
        <p:nvSpPr>
          <p:cNvPr id="127" name="矩形 126"/>
          <p:cNvSpPr/>
          <p:nvPr/>
        </p:nvSpPr>
        <p:spPr bwMode="gray">
          <a:xfrm>
            <a:off x="4917162" y="4160185"/>
            <a:ext cx="2002471" cy="276999"/>
          </a:xfrm>
          <a:prstGeom prst="rect">
            <a:avLst/>
          </a:prstGeom>
        </p:spPr>
        <p:txBody>
          <a:bodyPr wrap="none">
            <a:spAutoFit/>
          </a:bodyPr>
          <a:lstStyle/>
          <a:p>
            <a:pPr fontAlgn="ctr"/>
            <a:r>
              <a:rPr lang="en-US" sz="1200" dirty="0">
                <a:latin typeface="Huawei Sans" panose="020C0503030203020204" pitchFamily="34" charset="0"/>
                <a:ea typeface="方正兰亭黑简体" panose="02000000000000000000" pitchFamily="2" charset="-122"/>
              </a:rPr>
              <a:t>Server protocol: SSH-2.0--</a:t>
            </a:r>
          </a:p>
        </p:txBody>
      </p:sp>
      <p:sp>
        <p:nvSpPr>
          <p:cNvPr id="47" name="矩形 46"/>
          <p:cNvSpPr/>
          <p:nvPr/>
        </p:nvSpPr>
        <p:spPr bwMode="gray">
          <a:xfrm>
            <a:off x="1233989" y="3531196"/>
            <a:ext cx="1878349" cy="461665"/>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rPr>
              <a:t>Send an SSH version negotiation packet.</a:t>
            </a:r>
          </a:p>
        </p:txBody>
      </p:sp>
      <p:cxnSp>
        <p:nvCxnSpPr>
          <p:cNvPr id="30" name="直接连接符 29"/>
          <p:cNvCxnSpPr/>
          <p:nvPr/>
        </p:nvCxnSpPr>
        <p:spPr bwMode="gray">
          <a:xfrm>
            <a:off x="3184495" y="3773504"/>
            <a:ext cx="5400000" cy="0"/>
          </a:xfrm>
          <a:prstGeom prst="line">
            <a:avLst/>
          </a:prstGeom>
          <a:ln w="28575">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bwMode="gray">
          <a:xfrm flipH="1">
            <a:off x="3184495" y="4479009"/>
            <a:ext cx="5400000" cy="1"/>
          </a:xfrm>
          <a:prstGeom prst="line">
            <a:avLst/>
          </a:prstGeom>
          <a:ln w="28575">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34" idx="1"/>
          </p:cNvCxnSpPr>
          <p:nvPr/>
        </p:nvCxnSpPr>
        <p:spPr bwMode="gray">
          <a:xfrm flipH="1">
            <a:off x="3173205" y="2817330"/>
            <a:ext cx="1657640" cy="4646"/>
          </a:xfrm>
          <a:prstGeom prst="line">
            <a:avLst/>
          </a:prstGeom>
          <a:ln w="28575">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4" name="矩形 33"/>
          <p:cNvSpPr/>
          <p:nvPr/>
        </p:nvSpPr>
        <p:spPr bwMode="gray">
          <a:xfrm>
            <a:off x="4830845" y="2586497"/>
            <a:ext cx="1659185" cy="461665"/>
          </a:xfrm>
          <a:prstGeom prst="rect">
            <a:avLst/>
          </a:prstGeom>
        </p:spPr>
        <p:txBody>
          <a:bodyPr wrap="square" anchor="ctr">
            <a:spAutoFit/>
          </a:bodyPr>
          <a:lstStyle/>
          <a:p>
            <a:pPr algn="ctr" fontAlgn="ctr"/>
            <a:r>
              <a:rPr lang="en-US" sz="1200" dirty="0">
                <a:latin typeface="Huawei Sans" panose="020C0503030203020204" pitchFamily="34" charset="0"/>
                <a:ea typeface="方正兰亭黑简体" panose="02000000000000000000" pitchFamily="2" charset="-122"/>
              </a:rPr>
              <a:t>Establish a TCP connection.</a:t>
            </a:r>
          </a:p>
        </p:txBody>
      </p:sp>
      <p:cxnSp>
        <p:nvCxnSpPr>
          <p:cNvPr id="35" name="直接连接符 34"/>
          <p:cNvCxnSpPr/>
          <p:nvPr/>
        </p:nvCxnSpPr>
        <p:spPr bwMode="gray">
          <a:xfrm>
            <a:off x="6508057" y="2802223"/>
            <a:ext cx="2073301" cy="0"/>
          </a:xfrm>
          <a:prstGeom prst="line">
            <a:avLst/>
          </a:prstGeom>
          <a:ln w="28575">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1" name="矩形 60"/>
          <p:cNvSpPr/>
          <p:nvPr/>
        </p:nvSpPr>
        <p:spPr bwMode="gray">
          <a:xfrm>
            <a:off x="1233989" y="2624788"/>
            <a:ext cx="1462166" cy="461665"/>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rPr>
              <a:t>Three-way TCP handshake</a:t>
            </a:r>
          </a:p>
        </p:txBody>
      </p:sp>
      <p:sp>
        <p:nvSpPr>
          <p:cNvPr id="4" name="文本框 3"/>
          <p:cNvSpPr txBox="1"/>
          <p:nvPr/>
        </p:nvSpPr>
        <p:spPr bwMode="gray">
          <a:xfrm>
            <a:off x="4560259" y="3454679"/>
            <a:ext cx="3953447" cy="276999"/>
          </a:xfrm>
          <a:prstGeom prst="rect">
            <a:avLst/>
          </a:prstGeom>
          <a:noFill/>
        </p:spPr>
        <p:txBody>
          <a:bodyPr wrap="square" rtlCol="0">
            <a:spAutoFit/>
          </a:bodyPr>
          <a:lstStyle/>
          <a:p>
            <a:pPr fontAlgn="ctr"/>
            <a:r>
              <a:rPr lang="en-US" sz="1200" dirty="0">
                <a:latin typeface="Huawei Sans" panose="020C0503030203020204" pitchFamily="34" charset="0"/>
              </a:rPr>
              <a:t>Client protocol: ssh-2.0-paramiko_2.7.1</a:t>
            </a:r>
          </a:p>
        </p:txBody>
      </p:sp>
      <p:sp>
        <p:nvSpPr>
          <p:cNvPr id="72" name="矩形 71"/>
          <p:cNvSpPr/>
          <p:nvPr/>
        </p:nvSpPr>
        <p:spPr bwMode="gray">
          <a:xfrm>
            <a:off x="8912557" y="4248176"/>
            <a:ext cx="1841167" cy="461665"/>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rPr>
              <a:t>Send an SSH version negotiation packet.</a:t>
            </a:r>
          </a:p>
        </p:txBody>
      </p:sp>
      <p:graphicFrame>
        <p:nvGraphicFramePr>
          <p:cNvPr id="73" name="表格 72"/>
          <p:cNvGraphicFramePr>
            <a:graphicFrameLocks noGrp="1"/>
          </p:cNvGraphicFramePr>
          <p:nvPr>
            <p:extLst>
              <p:ext uri="{D42A27DB-BD31-4B8C-83A1-F6EECF244321}">
                <p14:modId xmlns:p14="http://schemas.microsoft.com/office/powerpoint/2010/main" val="4058329777"/>
              </p:ext>
            </p:extLst>
          </p:nvPr>
        </p:nvGraphicFramePr>
        <p:xfrm>
          <a:off x="3652956" y="5164138"/>
          <a:ext cx="4426173" cy="731520"/>
        </p:xfrm>
        <a:graphic>
          <a:graphicData uri="http://schemas.openxmlformats.org/drawingml/2006/table">
            <a:tbl>
              <a:tblPr firstRow="1" bandRow="1">
                <a:tableStyleId>{7E9639D4-E3E2-4D34-9284-5A2195B3D0D7}</a:tableStyleId>
              </a:tblPr>
              <a:tblGrid>
                <a:gridCol w="986699">
                  <a:extLst>
                    <a:ext uri="{9D8B030D-6E8A-4147-A177-3AD203B41FA5}">
                      <a16:colId xmlns:a16="http://schemas.microsoft.com/office/drawing/2014/main" val="20000"/>
                    </a:ext>
                  </a:extLst>
                </a:gridCol>
                <a:gridCol w="3439474">
                  <a:extLst>
                    <a:ext uri="{9D8B030D-6E8A-4147-A177-3AD203B41FA5}">
                      <a16:colId xmlns:a16="http://schemas.microsoft.com/office/drawing/2014/main" val="20001"/>
                    </a:ext>
                  </a:extLst>
                </a:gridCol>
              </a:tblGrid>
              <a:tr h="462440">
                <a:tc>
                  <a:txBody>
                    <a:bodyPr/>
                    <a:lstStyle/>
                    <a:p>
                      <a:pPr algn="ctr" fontAlgn="ctr"/>
                      <a:r>
                        <a:rPr lang="en-US" sz="1400" b="0" dirty="0">
                          <a:solidFill>
                            <a:schemeClr val="tx1"/>
                          </a:solidFill>
                          <a:latin typeface="Huawei Sans" panose="020C0503030203020204" pitchFamily="34" charset="0"/>
                          <a:ea typeface="+mn-ea"/>
                        </a:rPr>
                        <a:t>Protocol</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4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SSH-&lt;Major protocol version number&gt;</a:t>
                      </a:r>
                    </a:p>
                    <a:p>
                      <a:pPr fontAlgn="ctr"/>
                      <a:r>
                        <a:rPr lang="en-US" sz="14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.&lt;Secondary version number&gt;-&lt;Software version number&gt;</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
        <p:nvSpPr>
          <p:cNvPr id="36" name="Oval 4"/>
          <p:cNvSpPr>
            <a:spLocks noChangeAspect="1"/>
          </p:cNvSpPr>
          <p:nvPr/>
        </p:nvSpPr>
        <p:spPr bwMode="gray">
          <a:xfrm>
            <a:off x="2888926" y="3637533"/>
            <a:ext cx="252000" cy="252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37" name="Oval 4"/>
          <p:cNvSpPr>
            <a:spLocks noChangeAspect="1"/>
          </p:cNvSpPr>
          <p:nvPr/>
        </p:nvSpPr>
        <p:spPr bwMode="gray">
          <a:xfrm>
            <a:off x="8625197" y="4341962"/>
            <a:ext cx="252000" cy="252000"/>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38" name="Oval 4"/>
          <p:cNvSpPr>
            <a:spLocks noChangeAspect="1"/>
          </p:cNvSpPr>
          <p:nvPr/>
        </p:nvSpPr>
        <p:spPr bwMode="gray">
          <a:xfrm>
            <a:off x="2890770" y="2687073"/>
            <a:ext cx="252000" cy="252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cxnSp>
        <p:nvCxnSpPr>
          <p:cNvPr id="33" name="直接箭头连接符 32">
            <a:extLst>
              <a:ext uri="{FF2B5EF4-FFF2-40B4-BE49-F238E27FC236}">
                <a16:creationId xmlns:a16="http://schemas.microsoft.com/office/drawing/2014/main" id="{18113BD3-156D-4A74-AB92-66086F0F618B}"/>
              </a:ext>
            </a:extLst>
          </p:cNvPr>
          <p:cNvCxnSpPr/>
          <p:nvPr/>
        </p:nvCxnSpPr>
        <p:spPr bwMode="gray">
          <a:xfrm flipH="1">
            <a:off x="5775873" y="4475817"/>
            <a:ext cx="176834" cy="696176"/>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070603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Algorithm Negotiation Phase</a:t>
            </a:r>
            <a:endParaRPr lang="en-US" dirty="0"/>
          </a:p>
        </p:txBody>
      </p:sp>
      <p:sp>
        <p:nvSpPr>
          <p:cNvPr id="28" name="文本占位符 4"/>
          <p:cNvSpPr>
            <a:spLocks noGrp="1"/>
          </p:cNvSpPr>
          <p:nvPr>
            <p:ph type="body" sz="quarter" idx="10"/>
          </p:nvPr>
        </p:nvSpPr>
        <p:spPr bwMode="gray">
          <a:xfrm>
            <a:off x="455612" y="965430"/>
            <a:ext cx="11293476" cy="778548"/>
          </a:xfrm>
        </p:spPr>
        <p:txBody>
          <a:bodyPr/>
          <a:lstStyle/>
          <a:p>
            <a:r>
              <a:rPr lang="en-US" sz="1400" dirty="0"/>
              <a:t>The client and the server exchange a list of algorithms that they support. The list includes specific names of the four types of supported algorithms.</a:t>
            </a:r>
          </a:p>
        </p:txBody>
      </p:sp>
      <p:sp>
        <p:nvSpPr>
          <p:cNvPr id="127" name="矩形 126"/>
          <p:cNvSpPr/>
          <p:nvPr/>
        </p:nvSpPr>
        <p:spPr bwMode="gray">
          <a:xfrm>
            <a:off x="5010921" y="1684785"/>
            <a:ext cx="1896673" cy="276999"/>
          </a:xfrm>
          <a:prstGeom prst="rect">
            <a:avLst/>
          </a:prstGeom>
        </p:spPr>
        <p:txBody>
          <a:bodyPr wrap="none">
            <a:spAutoFit/>
          </a:bodyPr>
          <a:lstStyle/>
          <a:p>
            <a:pPr fontAlgn="ctr"/>
            <a:r>
              <a:rPr lang="en-US" sz="1200" dirty="0" err="1">
                <a:latin typeface="Huawei Sans" panose="020C0503030203020204" pitchFamily="34" charset="0"/>
                <a:ea typeface="方正兰亭黑简体" panose="02000000000000000000" pitchFamily="2" charset="-122"/>
              </a:rPr>
              <a:t>Server:Key</a:t>
            </a:r>
            <a:r>
              <a:rPr lang="en-US" sz="1200" dirty="0">
                <a:latin typeface="Huawei Sans" panose="020C0503030203020204" pitchFamily="34" charset="0"/>
                <a:ea typeface="方正兰亭黑简体" panose="02000000000000000000" pitchFamily="2" charset="-122"/>
              </a:rPr>
              <a:t> Exchange </a:t>
            </a:r>
            <a:r>
              <a:rPr lang="en-US" sz="1200" dirty="0" err="1">
                <a:latin typeface="Huawei Sans" panose="020C0503030203020204" pitchFamily="34" charset="0"/>
                <a:ea typeface="方正兰亭黑简体" panose="02000000000000000000" pitchFamily="2" charset="-122"/>
              </a:rPr>
              <a:t>Init</a:t>
            </a:r>
            <a:endParaRPr lang="en-US" sz="1200" dirty="0">
              <a:latin typeface="Huawei Sans" panose="020C0503030203020204" pitchFamily="34" charset="0"/>
              <a:ea typeface="方正兰亭黑简体" panose="02000000000000000000" pitchFamily="2" charset="-122"/>
            </a:endParaRPr>
          </a:p>
        </p:txBody>
      </p:sp>
      <p:sp>
        <p:nvSpPr>
          <p:cNvPr id="47" name="矩形 46"/>
          <p:cNvSpPr/>
          <p:nvPr/>
        </p:nvSpPr>
        <p:spPr bwMode="gray">
          <a:xfrm>
            <a:off x="1156628" y="4156444"/>
            <a:ext cx="1785841" cy="609398"/>
          </a:xfrm>
          <a:prstGeom prst="rect">
            <a:avLst/>
          </a:prstGeom>
        </p:spPr>
        <p:txBody>
          <a:bodyPr wrap="square">
            <a:spAutoFit/>
          </a:bodyPr>
          <a:lstStyle/>
          <a:p>
            <a:pPr fontAlgn="ctr">
              <a:lnSpc>
                <a:spcPct val="140000"/>
              </a:lnSpc>
            </a:pPr>
            <a:r>
              <a:rPr lang="en-US" sz="1200" dirty="0">
                <a:latin typeface="Huawei Sans" panose="020C0503030203020204" pitchFamily="34" charset="0"/>
                <a:ea typeface="方正兰亭黑简体" panose="02000000000000000000" pitchFamily="2" charset="-122"/>
              </a:rPr>
              <a:t>Send a list of supported algorithms.</a:t>
            </a:r>
          </a:p>
        </p:txBody>
      </p:sp>
      <p:sp>
        <p:nvSpPr>
          <p:cNvPr id="4" name="文本框 3"/>
          <p:cNvSpPr txBox="1"/>
          <p:nvPr/>
        </p:nvSpPr>
        <p:spPr bwMode="gray">
          <a:xfrm>
            <a:off x="4869367" y="3930716"/>
            <a:ext cx="2871715" cy="276999"/>
          </a:xfrm>
          <a:prstGeom prst="rect">
            <a:avLst/>
          </a:prstGeom>
          <a:noFill/>
        </p:spPr>
        <p:txBody>
          <a:bodyPr wrap="square" rtlCol="0">
            <a:spAutoFit/>
          </a:bodyPr>
          <a:lstStyle/>
          <a:p>
            <a:pPr fontAlgn="ctr"/>
            <a:r>
              <a:rPr lang="en-US" sz="1200" dirty="0" err="1">
                <a:latin typeface="Huawei Sans" panose="020C0503030203020204" pitchFamily="34" charset="0"/>
              </a:rPr>
              <a:t>Client:Key</a:t>
            </a:r>
            <a:r>
              <a:rPr lang="en-US" sz="1200" dirty="0">
                <a:latin typeface="Huawei Sans" panose="020C0503030203020204" pitchFamily="34" charset="0"/>
              </a:rPr>
              <a:t> Exchange </a:t>
            </a:r>
            <a:r>
              <a:rPr lang="en-US" sz="1200" dirty="0" err="1">
                <a:latin typeface="Huawei Sans" panose="020C0503030203020204" pitchFamily="34" charset="0"/>
              </a:rPr>
              <a:t>Init</a:t>
            </a:r>
            <a:endParaRPr lang="en-US" sz="1200" dirty="0">
              <a:latin typeface="Huawei Sans" panose="020C0503030203020204" pitchFamily="34" charset="0"/>
            </a:endParaRPr>
          </a:p>
        </p:txBody>
      </p:sp>
      <p:sp>
        <p:nvSpPr>
          <p:cNvPr id="72" name="矩形 71"/>
          <p:cNvSpPr/>
          <p:nvPr/>
        </p:nvSpPr>
        <p:spPr bwMode="gray">
          <a:xfrm>
            <a:off x="8872793" y="2116735"/>
            <a:ext cx="1765710" cy="609398"/>
          </a:xfrm>
          <a:prstGeom prst="rect">
            <a:avLst/>
          </a:prstGeom>
        </p:spPr>
        <p:txBody>
          <a:bodyPr wrap="square">
            <a:spAutoFit/>
          </a:bodyPr>
          <a:lstStyle/>
          <a:p>
            <a:pPr fontAlgn="ctr">
              <a:lnSpc>
                <a:spcPct val="140000"/>
              </a:lnSpc>
            </a:pPr>
            <a:r>
              <a:rPr lang="en-US" sz="1200" dirty="0">
                <a:latin typeface="Huawei Sans" panose="020C0503030203020204" pitchFamily="34" charset="0"/>
                <a:ea typeface="方正兰亭黑简体" panose="02000000000000000000" pitchFamily="2" charset="-122"/>
              </a:rPr>
              <a:t>Send a list of supported algorithms.</a:t>
            </a:r>
          </a:p>
        </p:txBody>
      </p:sp>
      <p:sp>
        <p:nvSpPr>
          <p:cNvPr id="37" name="矩形 36"/>
          <p:cNvSpPr/>
          <p:nvPr/>
        </p:nvSpPr>
        <p:spPr bwMode="gray">
          <a:xfrm>
            <a:off x="8894124" y="4033522"/>
            <a:ext cx="2495532" cy="1643527"/>
          </a:xfrm>
          <a:prstGeom prst="rect">
            <a:avLst/>
          </a:prstGeom>
        </p:spPr>
        <p:txBody>
          <a:bodyPr wrap="square">
            <a:spAutoFit/>
          </a:bodyPr>
          <a:lstStyle/>
          <a:p>
            <a:pPr fontAlgn="ctr">
              <a:lnSpc>
                <a:spcPct val="140000"/>
              </a:lnSpc>
            </a:pPr>
            <a:r>
              <a:rPr lang="en-US" sz="1200" dirty="0">
                <a:latin typeface="Huawei Sans" panose="020C0503030203020204" pitchFamily="34" charset="0"/>
                <a:ea typeface="方正兰亭黑简体" panose="02000000000000000000" pitchFamily="2" charset="-122"/>
              </a:rPr>
              <a:t>The server searches its algorithm list for matching algorithms. If a match is found for each type of algorithm, the next phase starts. Otherwise, the connection is disconnected.</a:t>
            </a:r>
          </a:p>
        </p:txBody>
      </p:sp>
      <p:graphicFrame>
        <p:nvGraphicFramePr>
          <p:cNvPr id="29" name="表格 28">
            <a:extLst>
              <a:ext uri="{FF2B5EF4-FFF2-40B4-BE49-F238E27FC236}">
                <a16:creationId xmlns:a16="http://schemas.microsoft.com/office/drawing/2014/main" id="{561E9E20-516E-4C33-825C-3305B7899ACC}"/>
              </a:ext>
            </a:extLst>
          </p:cNvPr>
          <p:cNvGraphicFramePr>
            <a:graphicFrameLocks noGrp="1"/>
          </p:cNvGraphicFramePr>
          <p:nvPr>
            <p:extLst>
              <p:ext uri="{D42A27DB-BD31-4B8C-83A1-F6EECF244321}">
                <p14:modId xmlns:p14="http://schemas.microsoft.com/office/powerpoint/2010/main" val="2305662825"/>
              </p:ext>
            </p:extLst>
          </p:nvPr>
        </p:nvGraphicFramePr>
        <p:xfrm>
          <a:off x="3348192" y="4256578"/>
          <a:ext cx="5094078" cy="1828800"/>
        </p:xfrm>
        <a:graphic>
          <a:graphicData uri="http://schemas.openxmlformats.org/drawingml/2006/table">
            <a:tbl>
              <a:tblPr firstRow="1" bandRow="1">
                <a:tableStyleId>{7E9639D4-E3E2-4D34-9284-5A2195B3D0D7}</a:tableStyleId>
              </a:tblPr>
              <a:tblGrid>
                <a:gridCol w="2235407">
                  <a:extLst>
                    <a:ext uri="{9D8B030D-6E8A-4147-A177-3AD203B41FA5}">
                      <a16:colId xmlns:a16="http://schemas.microsoft.com/office/drawing/2014/main" val="20000"/>
                    </a:ext>
                  </a:extLst>
                </a:gridCol>
                <a:gridCol w="2858671">
                  <a:extLst>
                    <a:ext uri="{9D8B030D-6E8A-4147-A177-3AD203B41FA5}">
                      <a16:colId xmlns:a16="http://schemas.microsoft.com/office/drawing/2014/main" val="20001"/>
                    </a:ext>
                  </a:extLst>
                </a:gridCol>
              </a:tblGrid>
              <a:tr h="550396">
                <a:tc>
                  <a:txBody>
                    <a:bodyPr/>
                    <a:lstStyle/>
                    <a:p>
                      <a:pPr algn="ctr" fontAlgn="ctr"/>
                      <a:r>
                        <a:rPr lang="en-US" sz="1200" b="1" dirty="0">
                          <a:solidFill>
                            <a:schemeClr val="tx1"/>
                          </a:solidFill>
                          <a:latin typeface="Huawei Sans" panose="020C0503030203020204" pitchFamily="34" charset="0"/>
                          <a:ea typeface="+mn-ea"/>
                        </a:rPr>
                        <a:t>Key exchange algorithm</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b="0" dirty="0">
                          <a:solidFill>
                            <a:schemeClr val="tx1"/>
                          </a:solidFill>
                          <a:latin typeface="Huawei Sans" panose="020C0503030203020204" pitchFamily="34" charset="0"/>
                          <a:ea typeface="+mn-ea"/>
                          <a:cs typeface="+mn-cs"/>
                        </a:rPr>
                        <a:t>diffie-hellman-group1-sha1,diffie-hellman-group-exchange-sha256,</a:t>
                      </a:r>
                      <a:r>
                        <a:rPr lang="en-US" sz="1200" b="1" dirty="0">
                          <a:solidFill>
                            <a:schemeClr val="tx1"/>
                          </a:solidFill>
                          <a:latin typeface="Huawei Sans" panose="020C0503030203020204" pitchFamily="34" charset="0"/>
                          <a:ea typeface="+mn-ea"/>
                          <a:cs typeface="+mn-cs"/>
                        </a:rPr>
                        <a:t>diffie-hellman-group14-sha1</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235884">
                <a:tc>
                  <a:txBody>
                    <a:bodyPr/>
                    <a:lstStyle/>
                    <a:p>
                      <a:pPr algn="ctr" fontAlgn="ctr"/>
                      <a:r>
                        <a:rPr lang="en-US" sz="1200" b="1" dirty="0">
                          <a:latin typeface="Huawei Sans" panose="020C0503030203020204" pitchFamily="34" charset="0"/>
                          <a:ea typeface="+mn-ea"/>
                        </a:rPr>
                        <a:t>Public key algorithm</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dirty="0">
                          <a:solidFill>
                            <a:schemeClr val="tx1"/>
                          </a:solidFill>
                          <a:latin typeface="Huawei Sans" panose="020C0503030203020204" pitchFamily="34" charset="0"/>
                          <a:ea typeface="+mn-ea"/>
                        </a:rPr>
                        <a:t>ecdsa-sha2-nistp384,</a:t>
                      </a:r>
                      <a:r>
                        <a:rPr lang="en-US" sz="1200" b="1" dirty="0">
                          <a:solidFill>
                            <a:schemeClr val="tx1"/>
                          </a:solidFill>
                          <a:latin typeface="Huawei Sans" panose="020C0503030203020204" pitchFamily="34" charset="0"/>
                          <a:ea typeface="+mn-ea"/>
                        </a:rPr>
                        <a:t>ssh-rsa</a:t>
                      </a:r>
                      <a:r>
                        <a:rPr lang="en-US" sz="1200" dirty="0">
                          <a:solidFill>
                            <a:schemeClr val="tx1"/>
                          </a:solidFill>
                          <a:latin typeface="Huawei Sans" panose="020C0503030203020204" pitchFamily="34" charset="0"/>
                          <a:ea typeface="+mn-ea"/>
                        </a:rPr>
                        <a:t>,ssh-dss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93140">
                <a:tc>
                  <a:txBody>
                    <a:bodyPr/>
                    <a:lstStyle/>
                    <a:p>
                      <a:pPr algn="ctr" fontAlgn="ctr"/>
                      <a:r>
                        <a:rPr lang="en-US" sz="1200" b="1" dirty="0">
                          <a:latin typeface="Huawei Sans" panose="020C0503030203020204" pitchFamily="34" charset="0"/>
                          <a:ea typeface="+mn-ea"/>
                        </a:rPr>
                        <a:t>Symmetric encryption algorithm</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ea typeface="+mn-ea"/>
                          <a:cs typeface="+mn-cs"/>
                        </a:rPr>
                        <a:t>aes192-ctr,</a:t>
                      </a:r>
                      <a:r>
                        <a:rPr lang="en-US" sz="1200" b="1" dirty="0">
                          <a:solidFill>
                            <a:schemeClr val="tx1"/>
                          </a:solidFill>
                          <a:latin typeface="Huawei Sans" panose="020C0503030203020204" pitchFamily="34" charset="0"/>
                          <a:ea typeface="+mn-ea"/>
                          <a:cs typeface="+mn-cs"/>
                        </a:rPr>
                        <a:t>aes256-ctr</a:t>
                      </a:r>
                      <a:r>
                        <a:rPr lang="en-US" sz="1200" dirty="0">
                          <a:solidFill>
                            <a:schemeClr val="tx1"/>
                          </a:solidFill>
                          <a:latin typeface="Huawei Sans" panose="020C0503030203020204" pitchFamily="34" charset="0"/>
                          <a:ea typeface="+mn-ea"/>
                          <a:cs typeface="+mn-cs"/>
                        </a:rPr>
                        <a:t>,aes128-ctr</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393140">
                <a:tc>
                  <a:txBody>
                    <a:bodyPr/>
                    <a:lstStyle/>
                    <a:p>
                      <a:pPr algn="ctr" fontAlgn="ctr"/>
                      <a:r>
                        <a:rPr lang="en-US" sz="1200" b="1" dirty="0">
                          <a:latin typeface="Huawei Sans" panose="020C0503030203020204" pitchFamily="34" charset="0"/>
                          <a:ea typeface="+mn-ea"/>
                        </a:rPr>
                        <a:t>Message authentication algorithm</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1" dirty="0">
                          <a:solidFill>
                            <a:schemeClr val="tx1"/>
                          </a:solidFill>
                          <a:latin typeface="Huawei Sans" panose="020C0503030203020204" pitchFamily="34" charset="0"/>
                          <a:ea typeface="+mn-ea"/>
                          <a:cs typeface="+mn-cs"/>
                        </a:rPr>
                        <a:t>hmac-sha2-512</a:t>
                      </a:r>
                      <a:r>
                        <a:rPr lang="en-US" sz="1200" b="0" dirty="0">
                          <a:solidFill>
                            <a:schemeClr val="tx1"/>
                          </a:solidFill>
                          <a:latin typeface="Huawei Sans" panose="020C0503030203020204" pitchFamily="34" charset="0"/>
                          <a:ea typeface="+mn-ea"/>
                          <a:cs typeface="+mn-cs"/>
                        </a:rPr>
                        <a:t>,</a:t>
                      </a:r>
                      <a:r>
                        <a:rPr lang="en-US" sz="1200" dirty="0">
                          <a:solidFill>
                            <a:schemeClr val="tx1"/>
                          </a:solidFill>
                          <a:latin typeface="Huawei Sans" panose="020C0503030203020204" pitchFamily="34" charset="0"/>
                          <a:ea typeface="+mn-ea"/>
                          <a:cs typeface="+mn-cs"/>
                        </a:rPr>
                        <a:t>hmac-sha1,hmac-md5</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bl>
          </a:graphicData>
        </a:graphic>
      </p:graphicFrame>
      <p:sp>
        <p:nvSpPr>
          <p:cNvPr id="44" name="文本框 43"/>
          <p:cNvSpPr txBox="1"/>
          <p:nvPr/>
        </p:nvSpPr>
        <p:spPr bwMode="gray">
          <a:xfrm>
            <a:off x="8881309" y="1737624"/>
            <a:ext cx="692817" cy="307777"/>
          </a:xfrm>
          <a:prstGeom prst="rect">
            <a:avLst/>
          </a:prstGeom>
          <a:noFill/>
        </p:spPr>
        <p:txBody>
          <a:bodyPr wrap="none" rtlCol="0">
            <a:spAutoFit/>
          </a:bodyPr>
          <a:lstStyle/>
          <a:p>
            <a:pPr algn="r" fontAlgn="ctr"/>
            <a:r>
              <a:rPr lang="en-US" sz="1400" b="1" dirty="0">
                <a:latin typeface="Huawei Sans" panose="020C0503030203020204" pitchFamily="34" charset="0"/>
              </a:rPr>
              <a:t>Server</a:t>
            </a:r>
          </a:p>
        </p:txBody>
      </p:sp>
      <p:cxnSp>
        <p:nvCxnSpPr>
          <p:cNvPr id="62" name="直接连接符 61">
            <a:extLst>
              <a:ext uri="{FF2B5EF4-FFF2-40B4-BE49-F238E27FC236}">
                <a16:creationId xmlns:a16="http://schemas.microsoft.com/office/drawing/2014/main" id="{33724165-BAF4-43AF-8F39-BDA92621C937}"/>
              </a:ext>
            </a:extLst>
          </p:cNvPr>
          <p:cNvCxnSpPr>
            <a:cxnSpLocks/>
          </p:cNvCxnSpPr>
          <p:nvPr/>
        </p:nvCxnSpPr>
        <p:spPr bwMode="gray">
          <a:xfrm>
            <a:off x="3173202" y="1805485"/>
            <a:ext cx="0" cy="4395290"/>
          </a:xfrm>
          <a:prstGeom prst="line">
            <a:avLst/>
          </a:prstGeom>
          <a:ln w="19050">
            <a:solidFill>
              <a:srgbClr val="EC7061"/>
            </a:solidFill>
            <a:prstDash val="sysDot"/>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id="{59A8AB0B-9A4F-4831-9195-A6B244E4A8ED}"/>
              </a:ext>
            </a:extLst>
          </p:cNvPr>
          <p:cNvCxnSpPr>
            <a:cxnSpLocks/>
          </p:cNvCxnSpPr>
          <p:nvPr/>
        </p:nvCxnSpPr>
        <p:spPr bwMode="gray">
          <a:xfrm>
            <a:off x="8574570" y="1746744"/>
            <a:ext cx="0" cy="4454031"/>
          </a:xfrm>
          <a:prstGeom prst="line">
            <a:avLst/>
          </a:prstGeom>
          <a:ln w="19050">
            <a:solidFill>
              <a:srgbClr val="56C4D2"/>
            </a:solidFill>
            <a:prstDash val="sysDot"/>
          </a:ln>
        </p:spPr>
        <p:style>
          <a:lnRef idx="1">
            <a:schemeClr val="accent1"/>
          </a:lnRef>
          <a:fillRef idx="0">
            <a:schemeClr val="accent1"/>
          </a:fillRef>
          <a:effectRef idx="0">
            <a:schemeClr val="accent1"/>
          </a:effectRef>
          <a:fontRef idx="minor">
            <a:schemeClr val="tx1"/>
          </a:fontRef>
        </p:style>
      </p:cxnSp>
      <p:pic>
        <p:nvPicPr>
          <p:cNvPr id="64" name="图片 63" descr="PC.png">
            <a:extLst>
              <a:ext uri="{FF2B5EF4-FFF2-40B4-BE49-F238E27FC236}">
                <a16:creationId xmlns:a16="http://schemas.microsoft.com/office/drawing/2014/main" id="{DD0C9E1E-DB9C-479F-9A59-0E49FF95DE87}"/>
              </a:ext>
            </a:extLst>
          </p:cNvPr>
          <p:cNvPicPr>
            <a:picLocks noChangeAspect="1"/>
          </p:cNvPicPr>
          <p:nvPr/>
        </p:nvPicPr>
        <p:blipFill>
          <a:blip r:embed="rId3" cstate="print"/>
          <a:stretch>
            <a:fillRect/>
          </a:stretch>
        </p:blipFill>
        <p:spPr bwMode="gray">
          <a:xfrm>
            <a:off x="2931115" y="1349433"/>
            <a:ext cx="576563" cy="442800"/>
          </a:xfrm>
          <a:prstGeom prst="rect">
            <a:avLst/>
          </a:prstGeom>
        </p:spPr>
      </p:pic>
      <p:pic>
        <p:nvPicPr>
          <p:cNvPr id="65" name="图片 64">
            <a:extLst>
              <a:ext uri="{FF2B5EF4-FFF2-40B4-BE49-F238E27FC236}">
                <a16:creationId xmlns:a16="http://schemas.microsoft.com/office/drawing/2014/main" id="{59E33FE9-EA39-4EC2-B0B8-E3D439209112}"/>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282896" y="1349433"/>
            <a:ext cx="540000" cy="442800"/>
          </a:xfrm>
          <a:prstGeom prst="rect">
            <a:avLst/>
          </a:prstGeom>
        </p:spPr>
      </p:pic>
      <p:cxnSp>
        <p:nvCxnSpPr>
          <p:cNvPr id="66" name="直接连接符 65">
            <a:extLst>
              <a:ext uri="{FF2B5EF4-FFF2-40B4-BE49-F238E27FC236}">
                <a16:creationId xmlns:a16="http://schemas.microsoft.com/office/drawing/2014/main" id="{C7D4CEA7-C50B-4F9D-9525-5D147ADC2AFB}"/>
              </a:ext>
            </a:extLst>
          </p:cNvPr>
          <p:cNvCxnSpPr/>
          <p:nvPr/>
        </p:nvCxnSpPr>
        <p:spPr bwMode="gray">
          <a:xfrm>
            <a:off x="3173202" y="4190756"/>
            <a:ext cx="5400000" cy="0"/>
          </a:xfrm>
          <a:prstGeom prst="line">
            <a:avLst/>
          </a:prstGeom>
          <a:ln w="28575">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id="{3323FFB3-872C-40AD-BF03-1E3B74297527}"/>
              </a:ext>
            </a:extLst>
          </p:cNvPr>
          <p:cNvCxnSpPr/>
          <p:nvPr/>
        </p:nvCxnSpPr>
        <p:spPr bwMode="gray">
          <a:xfrm flipH="1" flipV="1">
            <a:off x="3184495" y="1994695"/>
            <a:ext cx="5368401" cy="14670"/>
          </a:xfrm>
          <a:prstGeom prst="line">
            <a:avLst/>
          </a:prstGeom>
          <a:ln w="28575">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0" name="Oval 4">
            <a:extLst>
              <a:ext uri="{FF2B5EF4-FFF2-40B4-BE49-F238E27FC236}">
                <a16:creationId xmlns:a16="http://schemas.microsoft.com/office/drawing/2014/main" id="{1DE5DD0E-2E29-44E1-916F-D23A8CD37B89}"/>
              </a:ext>
            </a:extLst>
          </p:cNvPr>
          <p:cNvSpPr>
            <a:spLocks noChangeAspect="1"/>
          </p:cNvSpPr>
          <p:nvPr/>
        </p:nvSpPr>
        <p:spPr bwMode="gray">
          <a:xfrm>
            <a:off x="8601940" y="1894630"/>
            <a:ext cx="252000" cy="252000"/>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Oval 4">
            <a:extLst>
              <a:ext uri="{FF2B5EF4-FFF2-40B4-BE49-F238E27FC236}">
                <a16:creationId xmlns:a16="http://schemas.microsoft.com/office/drawing/2014/main" id="{567D0E66-44F7-44BC-A507-BEAADA9E97CA}"/>
              </a:ext>
            </a:extLst>
          </p:cNvPr>
          <p:cNvSpPr>
            <a:spLocks noChangeAspect="1"/>
          </p:cNvSpPr>
          <p:nvPr/>
        </p:nvSpPr>
        <p:spPr bwMode="gray">
          <a:xfrm>
            <a:off x="2890053" y="4033522"/>
            <a:ext cx="252000" cy="252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Oval 4">
            <a:extLst>
              <a:ext uri="{FF2B5EF4-FFF2-40B4-BE49-F238E27FC236}">
                <a16:creationId xmlns:a16="http://schemas.microsoft.com/office/drawing/2014/main" id="{73B1571B-E5F0-446B-95A0-2B60747641B5}"/>
              </a:ext>
            </a:extLst>
          </p:cNvPr>
          <p:cNvSpPr>
            <a:spLocks noChangeAspect="1"/>
          </p:cNvSpPr>
          <p:nvPr/>
        </p:nvSpPr>
        <p:spPr bwMode="gray">
          <a:xfrm>
            <a:off x="8620793" y="4029980"/>
            <a:ext cx="252000" cy="252000"/>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6" name="直接连接符 75">
            <a:extLst>
              <a:ext uri="{FF2B5EF4-FFF2-40B4-BE49-F238E27FC236}">
                <a16:creationId xmlns:a16="http://schemas.microsoft.com/office/drawing/2014/main" id="{CF4AA900-0F1E-4B12-B9F2-92FEB919706A}"/>
              </a:ext>
            </a:extLst>
          </p:cNvPr>
          <p:cNvCxnSpPr/>
          <p:nvPr/>
        </p:nvCxnSpPr>
        <p:spPr bwMode="gray">
          <a:xfrm flipH="1" flipV="1">
            <a:off x="3190334" y="1994695"/>
            <a:ext cx="5368401" cy="14670"/>
          </a:xfrm>
          <a:prstGeom prst="line">
            <a:avLst/>
          </a:prstGeom>
          <a:ln w="28575">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7" name="文本框 76">
            <a:extLst>
              <a:ext uri="{FF2B5EF4-FFF2-40B4-BE49-F238E27FC236}">
                <a16:creationId xmlns:a16="http://schemas.microsoft.com/office/drawing/2014/main" id="{A85E5894-3685-4DEE-B0ED-67554BD3E787}"/>
              </a:ext>
            </a:extLst>
          </p:cNvPr>
          <p:cNvSpPr txBox="1"/>
          <p:nvPr/>
        </p:nvSpPr>
        <p:spPr bwMode="gray">
          <a:xfrm>
            <a:off x="2271271" y="1739576"/>
            <a:ext cx="655949" cy="307777"/>
          </a:xfrm>
          <a:prstGeom prst="rect">
            <a:avLst/>
          </a:prstGeom>
          <a:noFill/>
        </p:spPr>
        <p:txBody>
          <a:bodyPr wrap="none" rtlCol="0">
            <a:spAutoFit/>
          </a:bodyPr>
          <a:lstStyle/>
          <a:p>
            <a:pPr algn="r" fontAlgn="ctr"/>
            <a:r>
              <a:rPr lang="en-US" altLang="zh-CN" sz="1400" b="1" dirty="0">
                <a:latin typeface="Huawei Sans" panose="020C0503030203020204" pitchFamily="34" charset="0"/>
              </a:rPr>
              <a:t>Client</a:t>
            </a:r>
            <a:endParaRPr lang="en-US" sz="1400" b="1" dirty="0">
              <a:latin typeface="Huawei Sans" panose="020C0503030203020204" pitchFamily="34" charset="0"/>
            </a:endParaRPr>
          </a:p>
        </p:txBody>
      </p:sp>
      <p:graphicFrame>
        <p:nvGraphicFramePr>
          <p:cNvPr id="91" name="表格 90">
            <a:extLst>
              <a:ext uri="{FF2B5EF4-FFF2-40B4-BE49-F238E27FC236}">
                <a16:creationId xmlns:a16="http://schemas.microsoft.com/office/drawing/2014/main" id="{40897105-5C3A-480D-9D94-853DF04BA3C0}"/>
              </a:ext>
            </a:extLst>
          </p:cNvPr>
          <p:cNvGraphicFramePr>
            <a:graphicFrameLocks noGrp="1"/>
          </p:cNvGraphicFramePr>
          <p:nvPr>
            <p:extLst>
              <p:ext uri="{D42A27DB-BD31-4B8C-83A1-F6EECF244321}">
                <p14:modId xmlns:p14="http://schemas.microsoft.com/office/powerpoint/2010/main" val="1871169091"/>
              </p:ext>
            </p:extLst>
          </p:nvPr>
        </p:nvGraphicFramePr>
        <p:xfrm>
          <a:off x="3347838" y="2071978"/>
          <a:ext cx="5094078" cy="1739116"/>
        </p:xfrm>
        <a:graphic>
          <a:graphicData uri="http://schemas.openxmlformats.org/drawingml/2006/table">
            <a:tbl>
              <a:tblPr firstRow="1" bandRow="1">
                <a:tableStyleId>{7E9639D4-E3E2-4D34-9284-5A2195B3D0D7}</a:tableStyleId>
              </a:tblPr>
              <a:tblGrid>
                <a:gridCol w="2235407">
                  <a:extLst>
                    <a:ext uri="{9D8B030D-6E8A-4147-A177-3AD203B41FA5}">
                      <a16:colId xmlns:a16="http://schemas.microsoft.com/office/drawing/2014/main" val="20000"/>
                    </a:ext>
                  </a:extLst>
                </a:gridCol>
                <a:gridCol w="2858671">
                  <a:extLst>
                    <a:ext uri="{9D8B030D-6E8A-4147-A177-3AD203B41FA5}">
                      <a16:colId xmlns:a16="http://schemas.microsoft.com/office/drawing/2014/main" val="20001"/>
                    </a:ext>
                  </a:extLst>
                </a:gridCol>
              </a:tblGrid>
              <a:tr h="550396">
                <a:tc>
                  <a:txBody>
                    <a:bodyPr/>
                    <a:lstStyle/>
                    <a:p>
                      <a:pPr algn="ctr" fontAlgn="ctr"/>
                      <a:r>
                        <a:rPr lang="en-US" sz="1200" b="1" dirty="0">
                          <a:solidFill>
                            <a:schemeClr val="tx1"/>
                          </a:solidFill>
                          <a:latin typeface="Huawei Sans" panose="020C0503030203020204" pitchFamily="34" charset="0"/>
                          <a:ea typeface="+mn-ea"/>
                        </a:rPr>
                        <a:t>Key exchange algorithm</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algn="ctr" defTabSz="914034" rtl="0" eaLnBrk="1" fontAlgn="ctr" latinLnBrk="0" hangingPunct="1"/>
                      <a:r>
                        <a:rPr lang="en-US" sz="1200" b="1" dirty="0">
                          <a:solidFill>
                            <a:schemeClr val="tx1"/>
                          </a:solidFill>
                          <a:latin typeface="Huawei Sans" panose="020C0503030203020204" pitchFamily="34" charset="0"/>
                          <a:ea typeface="+mn-ea"/>
                          <a:cs typeface="+mn-cs"/>
                        </a:rPr>
                        <a:t>diffie-hellman-group14-sha1</a:t>
                      </a:r>
                      <a:r>
                        <a:rPr lang="en-US" sz="1200" b="0" dirty="0">
                          <a:solidFill>
                            <a:schemeClr val="tx1"/>
                          </a:solidFill>
                          <a:latin typeface="Huawei Sans" panose="020C0503030203020204" pitchFamily="34" charset="0"/>
                          <a:ea typeface="+mn-ea"/>
                          <a:cs typeface="+mn-cs"/>
                        </a:rPr>
                        <a:t>,ecdh-sha2-nistp521</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235884">
                <a:tc>
                  <a:txBody>
                    <a:bodyPr/>
                    <a:lstStyle/>
                    <a:p>
                      <a:pPr algn="ctr" fontAlgn="ctr"/>
                      <a:r>
                        <a:rPr lang="en-US" sz="1200" b="1" dirty="0">
                          <a:latin typeface="Huawei Sans" panose="020C0503030203020204" pitchFamily="34" charset="0"/>
                          <a:ea typeface="+mn-ea"/>
                        </a:rPr>
                        <a:t>Public key algorithm</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dirty="0">
                          <a:solidFill>
                            <a:schemeClr val="tx1"/>
                          </a:solidFill>
                          <a:latin typeface="Huawei Sans" panose="020C0503030203020204" pitchFamily="34" charset="0"/>
                          <a:ea typeface="+mn-ea"/>
                        </a:rPr>
                        <a:t>ssh-dss,</a:t>
                      </a:r>
                      <a:r>
                        <a:rPr lang="en-US" sz="1200" b="1" dirty="0">
                          <a:solidFill>
                            <a:schemeClr val="tx1"/>
                          </a:solidFill>
                          <a:latin typeface="Huawei Sans" panose="020C0503030203020204" pitchFamily="34" charset="0"/>
                          <a:ea typeface="+mn-ea"/>
                        </a:rPr>
                        <a:t>ssh-rsa</a:t>
                      </a:r>
                      <a:r>
                        <a:rPr lang="en-US" sz="1200" dirty="0">
                          <a:solidFill>
                            <a:schemeClr val="tx1"/>
                          </a:solidFill>
                          <a:latin typeface="Huawei Sans" panose="020C0503030203020204" pitchFamily="34" charset="0"/>
                          <a:ea typeface="+mn-ea"/>
                        </a:rPr>
                        <a:t>,ecdsa-sha2-nistp521</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93140">
                <a:tc>
                  <a:txBody>
                    <a:bodyPr/>
                    <a:lstStyle/>
                    <a:p>
                      <a:pPr algn="ctr" fontAlgn="ctr"/>
                      <a:r>
                        <a:rPr lang="en-US" sz="1200" b="1" dirty="0">
                          <a:latin typeface="Huawei Sans" panose="020C0503030203020204" pitchFamily="34" charset="0"/>
                          <a:ea typeface="+mn-ea"/>
                        </a:rPr>
                        <a:t>Symmetric encryption algorithm</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dirty="0">
                          <a:solidFill>
                            <a:schemeClr val="tx1"/>
                          </a:solidFill>
                          <a:latin typeface="Huawei Sans" panose="020C0503030203020204" pitchFamily="34" charset="0"/>
                          <a:ea typeface="+mn-ea"/>
                          <a:cs typeface="+mn-cs"/>
                        </a:rPr>
                        <a:t>aes128-ctr,3des-cbc,</a:t>
                      </a:r>
                      <a:r>
                        <a:rPr lang="en-US" sz="1200" b="1" dirty="0">
                          <a:solidFill>
                            <a:schemeClr val="tx1"/>
                          </a:solidFill>
                          <a:latin typeface="Huawei Sans" panose="020C0503030203020204" pitchFamily="34" charset="0"/>
                          <a:ea typeface="+mn-ea"/>
                          <a:cs typeface="+mn-cs"/>
                        </a:rPr>
                        <a:t>aes256-ctr</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393140">
                <a:tc>
                  <a:txBody>
                    <a:bodyPr/>
                    <a:lstStyle/>
                    <a:p>
                      <a:pPr algn="ctr" fontAlgn="ctr"/>
                      <a:r>
                        <a:rPr lang="en-US" sz="1200" b="1" dirty="0">
                          <a:latin typeface="Huawei Sans" panose="020C0503030203020204" pitchFamily="34" charset="0"/>
                          <a:ea typeface="+mn-ea"/>
                        </a:rPr>
                        <a:t>Message authentication algorithm</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b="1" dirty="0">
                          <a:solidFill>
                            <a:schemeClr val="tx1"/>
                          </a:solidFill>
                          <a:latin typeface="Huawei Sans" panose="020C0503030203020204" pitchFamily="34" charset="0"/>
                          <a:ea typeface="+mn-ea"/>
                          <a:cs typeface="+mn-cs"/>
                        </a:rPr>
                        <a:t>hmac-sha2-512</a:t>
                      </a:r>
                      <a:r>
                        <a:rPr lang="en-US" sz="1200" dirty="0">
                          <a:solidFill>
                            <a:schemeClr val="tx1"/>
                          </a:solidFill>
                          <a:latin typeface="Huawei Sans" panose="020C0503030203020204" pitchFamily="34" charset="0"/>
                          <a:ea typeface="+mn-ea"/>
                          <a:cs typeface="+mn-cs"/>
                        </a:rPr>
                        <a:t>, hmac-sha1,hmac-md5</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5165680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Key Exchange Phase</a:t>
            </a:r>
            <a:endParaRPr lang="en-US" dirty="0"/>
          </a:p>
        </p:txBody>
      </p:sp>
      <p:sp>
        <p:nvSpPr>
          <p:cNvPr id="41" name="文本占位符 4"/>
          <p:cNvSpPr>
            <a:spLocks noGrp="1"/>
          </p:cNvSpPr>
          <p:nvPr>
            <p:ph type="body" sz="quarter" idx="10"/>
          </p:nvPr>
        </p:nvSpPr>
        <p:spPr bwMode="gray">
          <a:xfrm>
            <a:off x="455612" y="1052514"/>
            <a:ext cx="11293476" cy="523883"/>
          </a:xfrm>
        </p:spPr>
        <p:txBody>
          <a:bodyPr/>
          <a:lstStyle/>
          <a:p>
            <a:pPr>
              <a:lnSpc>
                <a:spcPct val="100000"/>
              </a:lnSpc>
            </a:pPr>
            <a:r>
              <a:rPr lang="en-US" sz="1600" dirty="0"/>
              <a:t>Based on the key exchange algorithm, the server and client dynamically generate a session key for subsequent session encryption. The session key cannot be intercepted by a third party, enhancing security and reliability.</a:t>
            </a:r>
          </a:p>
        </p:txBody>
      </p:sp>
      <p:sp>
        <p:nvSpPr>
          <p:cNvPr id="47" name="矩形 46"/>
          <p:cNvSpPr/>
          <p:nvPr/>
        </p:nvSpPr>
        <p:spPr bwMode="gray">
          <a:xfrm>
            <a:off x="3666977" y="2584454"/>
            <a:ext cx="4615919" cy="461665"/>
          </a:xfrm>
          <a:prstGeom prst="rect">
            <a:avLst/>
          </a:prstGeom>
        </p:spPr>
        <p:txBody>
          <a:bodyPr wrap="square">
            <a:spAutoFit/>
          </a:bodyPr>
          <a:lstStyle/>
          <a:p>
            <a:pPr fontAlgn="ctr"/>
            <a:r>
              <a:rPr lang="en-US" sz="1200" dirty="0">
                <a:latin typeface="Huawei Sans" panose="020C0503030203020204" pitchFamily="34" charset="0"/>
              </a:rPr>
              <a:t>The client generates a random private key </a:t>
            </a:r>
            <a:r>
              <a:rPr lang="en-US" sz="1200" dirty="0" err="1">
                <a:latin typeface="Huawei Sans" panose="020C0503030203020204" pitchFamily="34" charset="0"/>
              </a:rPr>
              <a:t>Xc</a:t>
            </a:r>
            <a:r>
              <a:rPr lang="en-US" sz="1200" dirty="0">
                <a:latin typeface="Huawei Sans" panose="020C0503030203020204" pitchFamily="34" charset="0"/>
              </a:rPr>
              <a:t>, calculates a public key </a:t>
            </a:r>
            <a:r>
              <a:rPr lang="en-US" sz="1200" dirty="0" err="1">
                <a:latin typeface="Huawei Sans" panose="020C0503030203020204" pitchFamily="34" charset="0"/>
              </a:rPr>
              <a:t>Yc</a:t>
            </a:r>
            <a:r>
              <a:rPr lang="en-US" sz="1200" dirty="0">
                <a:latin typeface="Huawei Sans" panose="020C0503030203020204" pitchFamily="34" charset="0"/>
              </a:rPr>
              <a:t>, and sends the public key </a:t>
            </a:r>
            <a:r>
              <a:rPr lang="en-US" sz="1200" dirty="0" err="1">
                <a:latin typeface="Huawei Sans" panose="020C0503030203020204" pitchFamily="34" charset="0"/>
              </a:rPr>
              <a:t>Yc</a:t>
            </a:r>
            <a:r>
              <a:rPr lang="en-US" sz="1200" dirty="0">
                <a:latin typeface="Huawei Sans" panose="020C0503030203020204" pitchFamily="34" charset="0"/>
              </a:rPr>
              <a:t> to the server.</a:t>
            </a:r>
          </a:p>
        </p:txBody>
      </p:sp>
      <p:sp>
        <p:nvSpPr>
          <p:cNvPr id="72" name="矩形 71"/>
          <p:cNvSpPr/>
          <p:nvPr/>
        </p:nvSpPr>
        <p:spPr bwMode="gray">
          <a:xfrm>
            <a:off x="3644396" y="3103408"/>
            <a:ext cx="4602135" cy="461665"/>
          </a:xfrm>
          <a:prstGeom prst="rect">
            <a:avLst/>
          </a:prstGeom>
        </p:spPr>
        <p:txBody>
          <a:bodyPr wrap="square">
            <a:spAutoFit/>
          </a:bodyPr>
          <a:lstStyle/>
          <a:p>
            <a:pPr fontAlgn="ctr"/>
            <a:r>
              <a:rPr lang="en-US" sz="1200" dirty="0">
                <a:latin typeface="Huawei Sans" panose="020C0503030203020204" pitchFamily="34" charset="0"/>
              </a:rPr>
              <a:t>The server generates a random private key </a:t>
            </a:r>
            <a:r>
              <a:rPr lang="en-US" sz="1200" dirty="0" err="1">
                <a:latin typeface="Huawei Sans" panose="020C0503030203020204" pitchFamily="34" charset="0"/>
              </a:rPr>
              <a:t>Xs</a:t>
            </a:r>
            <a:r>
              <a:rPr lang="en-US" sz="1200" dirty="0">
                <a:latin typeface="Huawei Sans" panose="020C0503030203020204" pitchFamily="34" charset="0"/>
              </a:rPr>
              <a:t>, calculates the public key Ys, and sends the public key Ys to the client.</a:t>
            </a:r>
          </a:p>
        </p:txBody>
      </p:sp>
      <p:sp>
        <p:nvSpPr>
          <p:cNvPr id="23" name="矩形 22"/>
          <p:cNvSpPr/>
          <p:nvPr/>
        </p:nvSpPr>
        <p:spPr bwMode="gray">
          <a:xfrm>
            <a:off x="500898" y="3581618"/>
            <a:ext cx="2444343" cy="867930"/>
          </a:xfrm>
          <a:prstGeom prst="rect">
            <a:avLst/>
          </a:prstGeom>
        </p:spPr>
        <p:txBody>
          <a:bodyPr wrap="square">
            <a:spAutoFit/>
          </a:bodyPr>
          <a:lstStyle/>
          <a:p>
            <a:pPr fontAlgn="ctr">
              <a:lnSpc>
                <a:spcPct val="140000"/>
              </a:lnSpc>
            </a:pPr>
            <a:r>
              <a:rPr lang="en-US" sz="1200" dirty="0">
                <a:latin typeface="Huawei Sans" panose="020C0503030203020204" pitchFamily="34" charset="0"/>
                <a:ea typeface="方正兰亭黑简体" panose="02000000000000000000" pitchFamily="2" charset="-122"/>
              </a:rPr>
              <a:t>The client calculates the session key based on the public key Ys and private key </a:t>
            </a:r>
            <a:r>
              <a:rPr lang="en-US" sz="1200" dirty="0" err="1">
                <a:latin typeface="Huawei Sans" panose="020C0503030203020204" pitchFamily="34" charset="0"/>
                <a:ea typeface="方正兰亭黑简体" panose="02000000000000000000" pitchFamily="2" charset="-122"/>
              </a:rPr>
              <a:t>Xc</a:t>
            </a:r>
            <a:r>
              <a:rPr lang="en-US" sz="1200" dirty="0">
                <a:latin typeface="Huawei Sans" panose="020C0503030203020204" pitchFamily="34" charset="0"/>
                <a:ea typeface="方正兰亭黑简体" panose="02000000000000000000" pitchFamily="2" charset="-122"/>
              </a:rPr>
              <a:t>.</a:t>
            </a:r>
          </a:p>
        </p:txBody>
      </p:sp>
      <p:sp>
        <p:nvSpPr>
          <p:cNvPr id="29" name="矩形 28"/>
          <p:cNvSpPr/>
          <p:nvPr/>
        </p:nvSpPr>
        <p:spPr bwMode="gray">
          <a:xfrm>
            <a:off x="8902610" y="3566005"/>
            <a:ext cx="2445189" cy="867930"/>
          </a:xfrm>
          <a:prstGeom prst="rect">
            <a:avLst/>
          </a:prstGeom>
        </p:spPr>
        <p:txBody>
          <a:bodyPr wrap="square">
            <a:spAutoFit/>
          </a:bodyPr>
          <a:lstStyle/>
          <a:p>
            <a:pPr fontAlgn="ctr">
              <a:lnSpc>
                <a:spcPct val="140000"/>
              </a:lnSpc>
            </a:pPr>
            <a:r>
              <a:rPr lang="en-US" sz="1200" dirty="0">
                <a:latin typeface="Huawei Sans" panose="020C0503030203020204" pitchFamily="34" charset="0"/>
                <a:ea typeface="方正兰亭黑简体" panose="02000000000000000000" pitchFamily="2" charset="-122"/>
              </a:rPr>
              <a:t>The server calculates the session key based on the public key </a:t>
            </a:r>
            <a:r>
              <a:rPr lang="en-US" sz="1200" dirty="0" err="1">
                <a:latin typeface="Huawei Sans" panose="020C0503030203020204" pitchFamily="34" charset="0"/>
                <a:ea typeface="方正兰亭黑简体" panose="02000000000000000000" pitchFamily="2" charset="-122"/>
              </a:rPr>
              <a:t>Yc</a:t>
            </a:r>
            <a:r>
              <a:rPr lang="en-US" sz="1200" dirty="0">
                <a:latin typeface="Huawei Sans" panose="020C0503030203020204" pitchFamily="34" charset="0"/>
                <a:ea typeface="方正兰亭黑简体" panose="02000000000000000000" pitchFamily="2" charset="-122"/>
              </a:rPr>
              <a:t> and the private key </a:t>
            </a:r>
            <a:r>
              <a:rPr lang="en-US" sz="1200" dirty="0" err="1">
                <a:latin typeface="Huawei Sans" panose="020C0503030203020204" pitchFamily="34" charset="0"/>
                <a:ea typeface="方正兰亭黑简体" panose="02000000000000000000" pitchFamily="2" charset="-122"/>
              </a:rPr>
              <a:t>Xs</a:t>
            </a:r>
            <a:r>
              <a:rPr lang="en-US" sz="1200" dirty="0">
                <a:latin typeface="Huawei Sans" panose="020C0503030203020204" pitchFamily="34" charset="0"/>
                <a:ea typeface="方正兰亭黑简体" panose="02000000000000000000" pitchFamily="2" charset="-122"/>
              </a:rPr>
              <a:t>.</a:t>
            </a:r>
          </a:p>
        </p:txBody>
      </p:sp>
      <p:sp>
        <p:nvSpPr>
          <p:cNvPr id="61" name="矩形 60"/>
          <p:cNvSpPr/>
          <p:nvPr/>
        </p:nvSpPr>
        <p:spPr bwMode="gray">
          <a:xfrm>
            <a:off x="3674143" y="4538712"/>
            <a:ext cx="4127342" cy="830997"/>
          </a:xfrm>
          <a:prstGeom prst="rect">
            <a:avLst/>
          </a:prstGeom>
        </p:spPr>
        <p:txBody>
          <a:bodyPr wrap="square" anchor="ctr">
            <a:spAutoFit/>
          </a:bodyPr>
          <a:lstStyle/>
          <a:p>
            <a:pPr fontAlgn="ctr"/>
            <a:r>
              <a:rPr lang="en-US" sz="1200" dirty="0">
                <a:latin typeface="Huawei Sans" panose="020C0503030203020204" pitchFamily="34" charset="0"/>
                <a:ea typeface="方正兰亭黑简体" panose="02000000000000000000" pitchFamily="2" charset="-122"/>
              </a:rPr>
              <a:t>Subsequent packets are encrypted based on the session key, and the encryption algorithm is the symmetric encryption algorithm determined in the algorithm negotiation phase.</a:t>
            </a:r>
          </a:p>
        </p:txBody>
      </p:sp>
      <p:sp>
        <p:nvSpPr>
          <p:cNvPr id="45" name="矩形 44"/>
          <p:cNvSpPr/>
          <p:nvPr/>
        </p:nvSpPr>
        <p:spPr bwMode="gray">
          <a:xfrm>
            <a:off x="4151703" y="2169565"/>
            <a:ext cx="3457066" cy="461665"/>
          </a:xfrm>
          <a:prstGeom prst="rect">
            <a:avLst/>
          </a:prstGeom>
        </p:spPr>
        <p:txBody>
          <a:bodyPr wrap="square" anchor="ctr">
            <a:spAutoFit/>
          </a:bodyPr>
          <a:lstStyle/>
          <a:p>
            <a:pPr algn="ctr" fontAlgn="ctr"/>
            <a:r>
              <a:rPr lang="en-US" sz="1200" dirty="0">
                <a:latin typeface="Huawei Sans" panose="020C0503030203020204" pitchFamily="34" charset="0"/>
                <a:ea typeface="方正兰亭黑简体" panose="02000000000000000000" pitchFamily="2" charset="-122"/>
              </a:rPr>
              <a:t>The server and client agree on the prime numbers p and g.</a:t>
            </a:r>
          </a:p>
        </p:txBody>
      </p:sp>
      <p:sp>
        <p:nvSpPr>
          <p:cNvPr id="53" name="文本框 52"/>
          <p:cNvSpPr txBox="1"/>
          <p:nvPr/>
        </p:nvSpPr>
        <p:spPr bwMode="gray">
          <a:xfrm>
            <a:off x="2260724" y="1826150"/>
            <a:ext cx="655949" cy="307777"/>
          </a:xfrm>
          <a:prstGeom prst="rect">
            <a:avLst/>
          </a:prstGeom>
          <a:noFill/>
        </p:spPr>
        <p:txBody>
          <a:bodyPr wrap="none" rtlCol="0">
            <a:spAutoFit/>
          </a:bodyPr>
          <a:lstStyle/>
          <a:p>
            <a:pPr algn="r" fontAlgn="ctr"/>
            <a:r>
              <a:rPr lang="en-US" sz="1400" b="1" dirty="0">
                <a:latin typeface="Huawei Sans" panose="020C0503030203020204" pitchFamily="34" charset="0"/>
              </a:rPr>
              <a:t>Client</a:t>
            </a:r>
          </a:p>
        </p:txBody>
      </p:sp>
      <p:sp>
        <p:nvSpPr>
          <p:cNvPr id="62" name="文本框 61"/>
          <p:cNvSpPr txBox="1"/>
          <p:nvPr/>
        </p:nvSpPr>
        <p:spPr bwMode="gray">
          <a:xfrm>
            <a:off x="8816307" y="1841072"/>
            <a:ext cx="692817" cy="307777"/>
          </a:xfrm>
          <a:prstGeom prst="rect">
            <a:avLst/>
          </a:prstGeom>
          <a:noFill/>
        </p:spPr>
        <p:txBody>
          <a:bodyPr wrap="none" rtlCol="0">
            <a:spAutoFit/>
          </a:bodyPr>
          <a:lstStyle/>
          <a:p>
            <a:pPr algn="r" fontAlgn="ctr"/>
            <a:r>
              <a:rPr lang="en-US" sz="1400" b="1" dirty="0">
                <a:latin typeface="Huawei Sans" panose="020C0503030203020204" pitchFamily="34" charset="0"/>
              </a:rPr>
              <a:t>Server</a:t>
            </a:r>
          </a:p>
        </p:txBody>
      </p:sp>
      <p:cxnSp>
        <p:nvCxnSpPr>
          <p:cNvPr id="69" name="直接连接符 68">
            <a:extLst>
              <a:ext uri="{FF2B5EF4-FFF2-40B4-BE49-F238E27FC236}">
                <a16:creationId xmlns:a16="http://schemas.microsoft.com/office/drawing/2014/main" id="{F5CC844D-7E86-414E-B6C2-A294D9144E13}"/>
              </a:ext>
            </a:extLst>
          </p:cNvPr>
          <p:cNvCxnSpPr/>
          <p:nvPr/>
        </p:nvCxnSpPr>
        <p:spPr bwMode="gray">
          <a:xfrm>
            <a:off x="3173202" y="2143366"/>
            <a:ext cx="2707" cy="4061716"/>
          </a:xfrm>
          <a:prstGeom prst="line">
            <a:avLst/>
          </a:prstGeom>
          <a:ln w="19050">
            <a:solidFill>
              <a:srgbClr val="EC7061"/>
            </a:solidFill>
            <a:prstDash val="sysDot"/>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id="{891FA030-0E3F-497B-B31C-96499522DBD2}"/>
              </a:ext>
            </a:extLst>
          </p:cNvPr>
          <p:cNvCxnSpPr/>
          <p:nvPr/>
        </p:nvCxnSpPr>
        <p:spPr bwMode="gray">
          <a:xfrm>
            <a:off x="8574570" y="2084625"/>
            <a:ext cx="0" cy="4061716"/>
          </a:xfrm>
          <a:prstGeom prst="line">
            <a:avLst/>
          </a:prstGeom>
          <a:ln w="19050">
            <a:solidFill>
              <a:srgbClr val="56C4D2"/>
            </a:solidFill>
            <a:prstDash val="sysDot"/>
          </a:ln>
        </p:spPr>
        <p:style>
          <a:lnRef idx="1">
            <a:schemeClr val="accent1"/>
          </a:lnRef>
          <a:fillRef idx="0">
            <a:schemeClr val="accent1"/>
          </a:fillRef>
          <a:effectRef idx="0">
            <a:schemeClr val="accent1"/>
          </a:effectRef>
          <a:fontRef idx="minor">
            <a:schemeClr val="tx1"/>
          </a:fontRef>
        </p:style>
      </p:cxnSp>
      <p:pic>
        <p:nvPicPr>
          <p:cNvPr id="73" name="图片 72" descr="PC.png">
            <a:extLst>
              <a:ext uri="{FF2B5EF4-FFF2-40B4-BE49-F238E27FC236}">
                <a16:creationId xmlns:a16="http://schemas.microsoft.com/office/drawing/2014/main" id="{651578F7-1BBB-4746-A6B1-28E69837B36F}"/>
              </a:ext>
            </a:extLst>
          </p:cNvPr>
          <p:cNvPicPr>
            <a:picLocks noChangeAspect="1"/>
          </p:cNvPicPr>
          <p:nvPr/>
        </p:nvPicPr>
        <p:blipFill>
          <a:blip r:embed="rId3" cstate="print"/>
          <a:stretch>
            <a:fillRect/>
          </a:stretch>
        </p:blipFill>
        <p:spPr bwMode="gray">
          <a:xfrm>
            <a:off x="2931115" y="1790623"/>
            <a:ext cx="576563" cy="442800"/>
          </a:xfrm>
          <a:prstGeom prst="rect">
            <a:avLst/>
          </a:prstGeom>
        </p:spPr>
      </p:pic>
      <p:pic>
        <p:nvPicPr>
          <p:cNvPr id="74" name="图片 73">
            <a:extLst>
              <a:ext uri="{FF2B5EF4-FFF2-40B4-BE49-F238E27FC236}">
                <a16:creationId xmlns:a16="http://schemas.microsoft.com/office/drawing/2014/main" id="{8A146315-CCF6-4C0A-8CC5-0BF7E21718C0}"/>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282896" y="1790623"/>
            <a:ext cx="540000" cy="442800"/>
          </a:xfrm>
          <a:prstGeom prst="rect">
            <a:avLst/>
          </a:prstGeom>
        </p:spPr>
      </p:pic>
      <p:cxnSp>
        <p:nvCxnSpPr>
          <p:cNvPr id="76" name="直接连接符 75">
            <a:extLst>
              <a:ext uri="{FF2B5EF4-FFF2-40B4-BE49-F238E27FC236}">
                <a16:creationId xmlns:a16="http://schemas.microsoft.com/office/drawing/2014/main" id="{A16D262A-F084-4773-B115-22E6F83A46C8}"/>
              </a:ext>
            </a:extLst>
          </p:cNvPr>
          <p:cNvCxnSpPr/>
          <p:nvPr/>
        </p:nvCxnSpPr>
        <p:spPr bwMode="gray">
          <a:xfrm>
            <a:off x="3184495" y="3038158"/>
            <a:ext cx="5400000" cy="0"/>
          </a:xfrm>
          <a:prstGeom prst="line">
            <a:avLst/>
          </a:prstGeom>
          <a:ln w="28575">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id="{B941D4A0-C9E1-4489-B8A1-3F697B3A4837}"/>
              </a:ext>
            </a:extLst>
          </p:cNvPr>
          <p:cNvCxnSpPr/>
          <p:nvPr/>
        </p:nvCxnSpPr>
        <p:spPr bwMode="gray">
          <a:xfrm flipH="1">
            <a:off x="3184495" y="3575626"/>
            <a:ext cx="5368401" cy="5992"/>
          </a:xfrm>
          <a:prstGeom prst="line">
            <a:avLst/>
          </a:prstGeom>
          <a:ln w="28575">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aphicFrame>
        <p:nvGraphicFramePr>
          <p:cNvPr id="83" name="表格 82">
            <a:extLst>
              <a:ext uri="{FF2B5EF4-FFF2-40B4-BE49-F238E27FC236}">
                <a16:creationId xmlns:a16="http://schemas.microsoft.com/office/drawing/2014/main" id="{CD32DDAB-591B-4830-98E4-7F05DCFDB950}"/>
              </a:ext>
            </a:extLst>
          </p:cNvPr>
          <p:cNvGraphicFramePr>
            <a:graphicFrameLocks noGrp="1"/>
          </p:cNvGraphicFramePr>
          <p:nvPr>
            <p:extLst>
              <p:ext uri="{D42A27DB-BD31-4B8C-83A1-F6EECF244321}">
                <p14:modId xmlns:p14="http://schemas.microsoft.com/office/powerpoint/2010/main" val="1961699628"/>
              </p:ext>
            </p:extLst>
          </p:nvPr>
        </p:nvGraphicFramePr>
        <p:xfrm>
          <a:off x="1485381" y="2400398"/>
          <a:ext cx="1195715" cy="1219200"/>
        </p:xfrm>
        <a:graphic>
          <a:graphicData uri="http://schemas.openxmlformats.org/drawingml/2006/table">
            <a:tbl>
              <a:tblPr firstRow="1" bandRow="1">
                <a:tableStyleId>{72833802-FEF1-4C79-8D5D-14CF1EAF98D9}</a:tableStyleId>
              </a:tblPr>
              <a:tblGrid>
                <a:gridCol w="1195715">
                  <a:extLst>
                    <a:ext uri="{9D8B030D-6E8A-4147-A177-3AD203B41FA5}">
                      <a16:colId xmlns:a16="http://schemas.microsoft.com/office/drawing/2014/main" val="20000"/>
                    </a:ext>
                  </a:extLst>
                </a:gridCol>
              </a:tblGrid>
              <a:tr h="251443">
                <a:tc>
                  <a:txBody>
                    <a:bodyPr/>
                    <a:lstStyle/>
                    <a:p>
                      <a:pPr marL="0" algn="ctr" defTabSz="914034" rtl="0" eaLnBrk="1" latinLnBrk="0" hangingPunct="1"/>
                      <a:r>
                        <a:rPr lang="en-US" altLang="zh-CN" sz="1400" b="1"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Data</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262147">
                <a:tc>
                  <a:txBody>
                    <a:bodyPr/>
                    <a:lstStyle/>
                    <a:p>
                      <a:pPr marL="0" algn="ctr" defTabSz="914034" rtl="0" eaLnBrk="1" latinLnBrk="0" hangingPunct="1"/>
                      <a:r>
                        <a:rPr lang="en-US" altLang="zh-CN" sz="140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p,</a:t>
                      </a:r>
                      <a:r>
                        <a:rPr lang="zh-CN" altLang="en-US" sz="140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 </a:t>
                      </a:r>
                      <a:r>
                        <a:rPr lang="en-US" altLang="zh-CN" sz="140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g</a:t>
                      </a:r>
                      <a:endParaRPr lang="zh-CN" altLang="en-US" sz="140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262147">
                <a:tc>
                  <a:txBody>
                    <a:bodyPr/>
                    <a:lstStyle/>
                    <a:p>
                      <a:pPr marL="0" algn="ctr" defTabSz="914034" rtl="0" eaLnBrk="1" latinLnBrk="0" hangingPunct="1"/>
                      <a:r>
                        <a:rPr lang="en-US" altLang="zh-CN" sz="1400" kern="1200" dirty="0" err="1">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Xc</a:t>
                      </a:r>
                      <a:endParaRPr lang="zh-CN" altLang="en-US" sz="140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262147">
                <a:tc>
                  <a:txBody>
                    <a:bodyPr/>
                    <a:lstStyle/>
                    <a:p>
                      <a:pPr marL="0" algn="ctr" defTabSz="914034" rtl="0" eaLnBrk="1" latinLnBrk="0" hangingPunct="1"/>
                      <a:r>
                        <a:rPr lang="en-US" altLang="zh-CN" sz="1400" b="1" kern="1200" dirty="0" err="1">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Yc</a:t>
                      </a:r>
                      <a:endParaRPr lang="zh-CN" altLang="en-US" sz="1400" b="1"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graphicFrame>
        <p:nvGraphicFramePr>
          <p:cNvPr id="84" name="表格 83">
            <a:extLst>
              <a:ext uri="{FF2B5EF4-FFF2-40B4-BE49-F238E27FC236}">
                <a16:creationId xmlns:a16="http://schemas.microsoft.com/office/drawing/2014/main" id="{24834D34-CAF2-4584-B63B-C08E1A055D22}"/>
              </a:ext>
            </a:extLst>
          </p:cNvPr>
          <p:cNvGraphicFramePr>
            <a:graphicFrameLocks noGrp="1"/>
          </p:cNvGraphicFramePr>
          <p:nvPr>
            <p:extLst>
              <p:ext uri="{D42A27DB-BD31-4B8C-83A1-F6EECF244321}">
                <p14:modId xmlns:p14="http://schemas.microsoft.com/office/powerpoint/2010/main" val="429036190"/>
              </p:ext>
            </p:extLst>
          </p:nvPr>
        </p:nvGraphicFramePr>
        <p:xfrm>
          <a:off x="1485381" y="4620505"/>
          <a:ext cx="1189587" cy="1524000"/>
        </p:xfrm>
        <a:graphic>
          <a:graphicData uri="http://schemas.openxmlformats.org/drawingml/2006/table">
            <a:tbl>
              <a:tblPr firstRow="1" bandRow="1">
                <a:tableStyleId>{72833802-FEF1-4C79-8D5D-14CF1EAF98D9}</a:tableStyleId>
              </a:tblPr>
              <a:tblGrid>
                <a:gridCol w="1189587">
                  <a:extLst>
                    <a:ext uri="{9D8B030D-6E8A-4147-A177-3AD203B41FA5}">
                      <a16:colId xmlns:a16="http://schemas.microsoft.com/office/drawing/2014/main" val="20000"/>
                    </a:ext>
                  </a:extLst>
                </a:gridCol>
              </a:tblGrid>
              <a:tr h="251443">
                <a:tc>
                  <a:txBody>
                    <a:bodyPr/>
                    <a:lstStyle/>
                    <a:p>
                      <a:pPr marL="0" algn="ctr" defTabSz="914034" rtl="0" eaLnBrk="1" latinLnBrk="0" hangingPunct="1"/>
                      <a:r>
                        <a:rPr lang="en-US" altLang="zh-CN" sz="1400" b="1"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Data</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4"/>
                  </a:ext>
                </a:extLst>
              </a:tr>
              <a:tr h="251443">
                <a:tc>
                  <a:txBody>
                    <a:bodyPr/>
                    <a:lstStyle/>
                    <a:p>
                      <a:pPr marL="0" algn="ctr" defTabSz="914034" rtl="0" eaLnBrk="1" latinLnBrk="0" hangingPunct="1"/>
                      <a:r>
                        <a:rPr lang="en-US" altLang="zh-CN" sz="140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p,</a:t>
                      </a:r>
                      <a:r>
                        <a:rPr lang="zh-CN" altLang="en-US" sz="140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 </a:t>
                      </a:r>
                      <a:r>
                        <a:rPr lang="en-US" altLang="zh-CN" sz="140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g</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262147">
                <a:tc>
                  <a:txBody>
                    <a:bodyPr/>
                    <a:lstStyle/>
                    <a:p>
                      <a:pPr marL="0" algn="ctr" defTabSz="914034" rtl="0" eaLnBrk="1" latinLnBrk="0" hangingPunct="1"/>
                      <a:r>
                        <a:rPr lang="en-US" altLang="zh-CN" sz="1400" kern="1200" dirty="0" err="1">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Xc</a:t>
                      </a:r>
                      <a:endParaRPr lang="zh-CN" altLang="en-US" sz="140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262147">
                <a:tc>
                  <a:txBody>
                    <a:bodyPr/>
                    <a:lstStyle/>
                    <a:p>
                      <a:pPr marL="0" algn="ctr" defTabSz="914034" rtl="0" eaLnBrk="1" latinLnBrk="0" hangingPunct="1"/>
                      <a:r>
                        <a:rPr lang="en-US" altLang="zh-CN" sz="140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Ys</a:t>
                      </a:r>
                      <a:endParaRPr lang="zh-CN" altLang="en-US" sz="140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262147">
                <a:tc>
                  <a:txBody>
                    <a:bodyPr/>
                    <a:lstStyle/>
                    <a:p>
                      <a:pPr marL="0" algn="ctr" defTabSz="914034" rtl="0" eaLnBrk="1" latinLnBrk="0" hangingPunct="1"/>
                      <a:r>
                        <a:rPr lang="en-US" altLang="zh-CN" sz="1400" b="1"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Session Key</a:t>
                      </a:r>
                      <a:endParaRPr lang="zh-CN" altLang="en-US" sz="1400" b="1"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
        <p:nvSpPr>
          <p:cNvPr id="85" name="任意多边形 42">
            <a:extLst>
              <a:ext uri="{FF2B5EF4-FFF2-40B4-BE49-F238E27FC236}">
                <a16:creationId xmlns:a16="http://schemas.microsoft.com/office/drawing/2014/main" id="{98A151F0-D6D8-44FA-B821-3E84085DBF4F}"/>
              </a:ext>
            </a:extLst>
          </p:cNvPr>
          <p:cNvSpPr/>
          <p:nvPr/>
        </p:nvSpPr>
        <p:spPr bwMode="gray">
          <a:xfrm rot="10800000">
            <a:off x="1025111" y="5071704"/>
            <a:ext cx="444805" cy="902466"/>
          </a:xfrm>
          <a:custGeom>
            <a:avLst/>
            <a:gdLst>
              <a:gd name="connsiteX0" fmla="*/ 0 w 471054"/>
              <a:gd name="connsiteY0" fmla="*/ 748145 h 748145"/>
              <a:gd name="connsiteX1" fmla="*/ 471054 w 471054"/>
              <a:gd name="connsiteY1" fmla="*/ 748145 h 748145"/>
              <a:gd name="connsiteX2" fmla="*/ 471054 w 471054"/>
              <a:gd name="connsiteY2" fmla="*/ 0 h 748145"/>
              <a:gd name="connsiteX3" fmla="*/ 18472 w 471054"/>
              <a:gd name="connsiteY3" fmla="*/ 0 h 748145"/>
            </a:gdLst>
            <a:ahLst/>
            <a:cxnLst>
              <a:cxn ang="0">
                <a:pos x="connsiteX0" y="connsiteY0"/>
              </a:cxn>
              <a:cxn ang="0">
                <a:pos x="connsiteX1" y="connsiteY1"/>
              </a:cxn>
              <a:cxn ang="0">
                <a:pos x="connsiteX2" y="connsiteY2"/>
              </a:cxn>
              <a:cxn ang="0">
                <a:pos x="connsiteX3" y="connsiteY3"/>
              </a:cxn>
            </a:cxnLst>
            <a:rect l="l" t="t" r="r" b="b"/>
            <a:pathLst>
              <a:path w="471054" h="748145">
                <a:moveTo>
                  <a:pt x="0" y="748145"/>
                </a:moveTo>
                <a:lnTo>
                  <a:pt x="471054" y="748145"/>
                </a:lnTo>
                <a:lnTo>
                  <a:pt x="471054" y="0"/>
                </a:lnTo>
                <a:lnTo>
                  <a:pt x="18472" y="0"/>
                </a:lnTo>
              </a:path>
            </a:pathLst>
          </a:custGeom>
          <a:noFill/>
          <a:ln w="19050" cap="flat" cmpd="sng" algn="ctr">
            <a:solidFill>
              <a:schemeClr val="tx1"/>
            </a:solidFill>
            <a:prstDash val="solid"/>
            <a:round/>
            <a:headEnd type="none" w="med" len="med"/>
            <a:tailEnd type="triangle"/>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t" latinLnBrk="0" hangingPunct="1">
              <a:lnSpc>
                <a:spcPct val="100000"/>
              </a:lnSpc>
              <a:spcBef>
                <a:spcPct val="0"/>
              </a:spcBef>
              <a:spcAft>
                <a:spcPct val="0"/>
              </a:spcAft>
              <a:buClrTx/>
              <a:buSzTx/>
              <a:buFontTx/>
              <a:buNone/>
              <a:tabLst/>
            </a:pPr>
            <a:endParaRPr kumimoji="0" lang="zh-CN" altLang="en-US" sz="12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6" name="直接连接符 85">
            <a:extLst>
              <a:ext uri="{FF2B5EF4-FFF2-40B4-BE49-F238E27FC236}">
                <a16:creationId xmlns:a16="http://schemas.microsoft.com/office/drawing/2014/main" id="{394CE7AC-B6A5-4CA6-B507-4013FDA1BAEF}"/>
              </a:ext>
            </a:extLst>
          </p:cNvPr>
          <p:cNvCxnSpPr/>
          <p:nvPr/>
        </p:nvCxnSpPr>
        <p:spPr bwMode="gray">
          <a:xfrm>
            <a:off x="1034348" y="5622789"/>
            <a:ext cx="44480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7" name="任意多边形 50">
            <a:extLst>
              <a:ext uri="{FF2B5EF4-FFF2-40B4-BE49-F238E27FC236}">
                <a16:creationId xmlns:a16="http://schemas.microsoft.com/office/drawing/2014/main" id="{1C6FFD38-F596-48FF-807C-F7D2A731BD91}"/>
              </a:ext>
            </a:extLst>
          </p:cNvPr>
          <p:cNvSpPr/>
          <p:nvPr/>
        </p:nvSpPr>
        <p:spPr bwMode="gray">
          <a:xfrm rot="10800000" flipH="1">
            <a:off x="10245937" y="5079627"/>
            <a:ext cx="451210" cy="866597"/>
          </a:xfrm>
          <a:custGeom>
            <a:avLst/>
            <a:gdLst>
              <a:gd name="connsiteX0" fmla="*/ 0 w 471054"/>
              <a:gd name="connsiteY0" fmla="*/ 748145 h 748145"/>
              <a:gd name="connsiteX1" fmla="*/ 471054 w 471054"/>
              <a:gd name="connsiteY1" fmla="*/ 748145 h 748145"/>
              <a:gd name="connsiteX2" fmla="*/ 471054 w 471054"/>
              <a:gd name="connsiteY2" fmla="*/ 0 h 748145"/>
              <a:gd name="connsiteX3" fmla="*/ 18472 w 471054"/>
              <a:gd name="connsiteY3" fmla="*/ 0 h 748145"/>
            </a:gdLst>
            <a:ahLst/>
            <a:cxnLst>
              <a:cxn ang="0">
                <a:pos x="connsiteX0" y="connsiteY0"/>
              </a:cxn>
              <a:cxn ang="0">
                <a:pos x="connsiteX1" y="connsiteY1"/>
              </a:cxn>
              <a:cxn ang="0">
                <a:pos x="connsiteX2" y="connsiteY2"/>
              </a:cxn>
              <a:cxn ang="0">
                <a:pos x="connsiteX3" y="connsiteY3"/>
              </a:cxn>
            </a:cxnLst>
            <a:rect l="l" t="t" r="r" b="b"/>
            <a:pathLst>
              <a:path w="471054" h="748145">
                <a:moveTo>
                  <a:pt x="0" y="748145"/>
                </a:moveTo>
                <a:lnTo>
                  <a:pt x="471054" y="748145"/>
                </a:lnTo>
                <a:lnTo>
                  <a:pt x="471054" y="0"/>
                </a:lnTo>
                <a:lnTo>
                  <a:pt x="18472" y="0"/>
                </a:lnTo>
              </a:path>
            </a:pathLst>
          </a:custGeom>
          <a:noFill/>
          <a:ln w="19050" cap="flat" cmpd="sng" algn="ctr">
            <a:solidFill>
              <a:schemeClr val="tx1"/>
            </a:solidFill>
            <a:prstDash val="solid"/>
            <a:round/>
            <a:headEnd type="none" w="med" len="med"/>
            <a:tailEnd type="triangle"/>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t" latinLnBrk="0" hangingPunct="1">
              <a:lnSpc>
                <a:spcPct val="100000"/>
              </a:lnSpc>
              <a:spcBef>
                <a:spcPct val="0"/>
              </a:spcBef>
              <a:spcAft>
                <a:spcPct val="0"/>
              </a:spcAft>
              <a:buClrTx/>
              <a:buSzTx/>
              <a:buFontTx/>
              <a:buNone/>
              <a:tabLst/>
            </a:pPr>
            <a:endParaRPr kumimoji="0" lang="zh-CN" altLang="en-US" sz="12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8" name="直接连接符 87">
            <a:extLst>
              <a:ext uri="{FF2B5EF4-FFF2-40B4-BE49-F238E27FC236}">
                <a16:creationId xmlns:a16="http://schemas.microsoft.com/office/drawing/2014/main" id="{04C5FB50-FCEC-4A44-B1A2-CAA5564AC5F4}"/>
              </a:ext>
            </a:extLst>
          </p:cNvPr>
          <p:cNvCxnSpPr/>
          <p:nvPr/>
        </p:nvCxnSpPr>
        <p:spPr bwMode="gray">
          <a:xfrm>
            <a:off x="10256899" y="5633310"/>
            <a:ext cx="44244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id="{F073F980-6E5D-42F4-98F9-0B73828C5C48}"/>
              </a:ext>
            </a:extLst>
          </p:cNvPr>
          <p:cNvCxnSpPr/>
          <p:nvPr/>
        </p:nvCxnSpPr>
        <p:spPr bwMode="gray">
          <a:xfrm flipV="1">
            <a:off x="3184495" y="5402463"/>
            <a:ext cx="5396863" cy="21610"/>
          </a:xfrm>
          <a:prstGeom prst="line">
            <a:avLst/>
          </a:prstGeom>
          <a:ln w="28575">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id="{301D8915-07A3-4919-9043-BC6BAC16BCD5}"/>
              </a:ext>
            </a:extLst>
          </p:cNvPr>
          <p:cNvCxnSpPr/>
          <p:nvPr/>
        </p:nvCxnSpPr>
        <p:spPr bwMode="gray">
          <a:xfrm flipH="1">
            <a:off x="3186420" y="5645748"/>
            <a:ext cx="5366476" cy="11742"/>
          </a:xfrm>
          <a:prstGeom prst="line">
            <a:avLst/>
          </a:prstGeom>
          <a:ln w="28575">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1" name="任意多边形 65">
            <a:extLst>
              <a:ext uri="{FF2B5EF4-FFF2-40B4-BE49-F238E27FC236}">
                <a16:creationId xmlns:a16="http://schemas.microsoft.com/office/drawing/2014/main" id="{C34909D9-43E4-4E44-B7F2-93B296525F61}"/>
              </a:ext>
            </a:extLst>
          </p:cNvPr>
          <p:cNvSpPr/>
          <p:nvPr/>
        </p:nvSpPr>
        <p:spPr bwMode="gray">
          <a:xfrm rot="10800000">
            <a:off x="1032111" y="2838963"/>
            <a:ext cx="444805" cy="647649"/>
          </a:xfrm>
          <a:custGeom>
            <a:avLst/>
            <a:gdLst>
              <a:gd name="connsiteX0" fmla="*/ 0 w 471054"/>
              <a:gd name="connsiteY0" fmla="*/ 748145 h 748145"/>
              <a:gd name="connsiteX1" fmla="*/ 471054 w 471054"/>
              <a:gd name="connsiteY1" fmla="*/ 748145 h 748145"/>
              <a:gd name="connsiteX2" fmla="*/ 471054 w 471054"/>
              <a:gd name="connsiteY2" fmla="*/ 0 h 748145"/>
              <a:gd name="connsiteX3" fmla="*/ 18472 w 471054"/>
              <a:gd name="connsiteY3" fmla="*/ 0 h 748145"/>
            </a:gdLst>
            <a:ahLst/>
            <a:cxnLst>
              <a:cxn ang="0">
                <a:pos x="connsiteX0" y="connsiteY0"/>
              </a:cxn>
              <a:cxn ang="0">
                <a:pos x="connsiteX1" y="connsiteY1"/>
              </a:cxn>
              <a:cxn ang="0">
                <a:pos x="connsiteX2" y="connsiteY2"/>
              </a:cxn>
              <a:cxn ang="0">
                <a:pos x="connsiteX3" y="connsiteY3"/>
              </a:cxn>
            </a:cxnLst>
            <a:rect l="l" t="t" r="r" b="b"/>
            <a:pathLst>
              <a:path w="471054" h="748145">
                <a:moveTo>
                  <a:pt x="0" y="748145"/>
                </a:moveTo>
                <a:lnTo>
                  <a:pt x="471054" y="748145"/>
                </a:lnTo>
                <a:lnTo>
                  <a:pt x="471054" y="0"/>
                </a:lnTo>
                <a:lnTo>
                  <a:pt x="18472" y="0"/>
                </a:lnTo>
              </a:path>
            </a:pathLst>
          </a:custGeom>
          <a:noFill/>
          <a:ln w="19050" cap="flat" cmpd="sng" algn="ctr">
            <a:solidFill>
              <a:schemeClr val="tx1"/>
            </a:solidFill>
            <a:prstDash val="solid"/>
            <a:round/>
            <a:headEnd type="none" w="med" len="med"/>
            <a:tailEnd type="triangle"/>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t" latinLnBrk="0" hangingPunct="1">
              <a:lnSpc>
                <a:spcPct val="100000"/>
              </a:lnSpc>
              <a:spcBef>
                <a:spcPct val="0"/>
              </a:spcBef>
              <a:spcAft>
                <a:spcPct val="0"/>
              </a:spcAft>
              <a:buClrTx/>
              <a:buSzTx/>
              <a:buFontTx/>
              <a:buNone/>
              <a:tabLst/>
            </a:pPr>
            <a:endParaRPr kumimoji="0" lang="zh-CN" altLang="en-US" sz="12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任意多边形 66">
            <a:extLst>
              <a:ext uri="{FF2B5EF4-FFF2-40B4-BE49-F238E27FC236}">
                <a16:creationId xmlns:a16="http://schemas.microsoft.com/office/drawing/2014/main" id="{F7733673-2DBE-41AD-8B9B-52229EDCDADD}"/>
              </a:ext>
            </a:extLst>
          </p:cNvPr>
          <p:cNvSpPr/>
          <p:nvPr/>
        </p:nvSpPr>
        <p:spPr bwMode="gray">
          <a:xfrm rot="10800000" flipH="1">
            <a:off x="10242961" y="2756377"/>
            <a:ext cx="456381" cy="657917"/>
          </a:xfrm>
          <a:custGeom>
            <a:avLst/>
            <a:gdLst>
              <a:gd name="connsiteX0" fmla="*/ 0 w 471054"/>
              <a:gd name="connsiteY0" fmla="*/ 748145 h 748145"/>
              <a:gd name="connsiteX1" fmla="*/ 471054 w 471054"/>
              <a:gd name="connsiteY1" fmla="*/ 748145 h 748145"/>
              <a:gd name="connsiteX2" fmla="*/ 471054 w 471054"/>
              <a:gd name="connsiteY2" fmla="*/ 0 h 748145"/>
              <a:gd name="connsiteX3" fmla="*/ 18472 w 471054"/>
              <a:gd name="connsiteY3" fmla="*/ 0 h 748145"/>
            </a:gdLst>
            <a:ahLst/>
            <a:cxnLst>
              <a:cxn ang="0">
                <a:pos x="connsiteX0" y="connsiteY0"/>
              </a:cxn>
              <a:cxn ang="0">
                <a:pos x="connsiteX1" y="connsiteY1"/>
              </a:cxn>
              <a:cxn ang="0">
                <a:pos x="connsiteX2" y="connsiteY2"/>
              </a:cxn>
              <a:cxn ang="0">
                <a:pos x="connsiteX3" y="connsiteY3"/>
              </a:cxn>
            </a:cxnLst>
            <a:rect l="l" t="t" r="r" b="b"/>
            <a:pathLst>
              <a:path w="471054" h="748145">
                <a:moveTo>
                  <a:pt x="0" y="748145"/>
                </a:moveTo>
                <a:lnTo>
                  <a:pt x="471054" y="748145"/>
                </a:lnTo>
                <a:lnTo>
                  <a:pt x="471054" y="0"/>
                </a:lnTo>
                <a:lnTo>
                  <a:pt x="18472" y="0"/>
                </a:lnTo>
              </a:path>
            </a:pathLst>
          </a:custGeom>
          <a:noFill/>
          <a:ln w="19050" cap="flat" cmpd="sng" algn="ctr">
            <a:solidFill>
              <a:schemeClr val="tx1"/>
            </a:solidFill>
            <a:prstDash val="solid"/>
            <a:round/>
            <a:headEnd type="none" w="med" len="med"/>
            <a:tailEnd type="triangle"/>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t" latinLnBrk="0" hangingPunct="1">
              <a:lnSpc>
                <a:spcPct val="100000"/>
              </a:lnSpc>
              <a:spcBef>
                <a:spcPct val="0"/>
              </a:spcBef>
              <a:spcAft>
                <a:spcPct val="0"/>
              </a:spcAft>
              <a:buClrTx/>
              <a:buSzTx/>
              <a:buFontTx/>
              <a:buNone/>
              <a:tabLst/>
            </a:pPr>
            <a:endParaRPr kumimoji="0" lang="zh-CN" altLang="en-US" sz="12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3" name="直接连接符 92">
            <a:extLst>
              <a:ext uri="{FF2B5EF4-FFF2-40B4-BE49-F238E27FC236}">
                <a16:creationId xmlns:a16="http://schemas.microsoft.com/office/drawing/2014/main" id="{4B786589-637E-4C29-9EC1-2241E761D361}"/>
              </a:ext>
            </a:extLst>
          </p:cNvPr>
          <p:cNvCxnSpPr/>
          <p:nvPr/>
        </p:nvCxnSpPr>
        <p:spPr bwMode="gray">
          <a:xfrm flipH="1">
            <a:off x="3173202" y="2534418"/>
            <a:ext cx="1931366" cy="4646"/>
          </a:xfrm>
          <a:prstGeom prst="line">
            <a:avLst/>
          </a:prstGeom>
          <a:ln w="28575">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id="{8E4E760D-1CAE-40F9-8ABC-D95C6059DCC4}"/>
              </a:ext>
            </a:extLst>
          </p:cNvPr>
          <p:cNvCxnSpPr/>
          <p:nvPr/>
        </p:nvCxnSpPr>
        <p:spPr bwMode="gray">
          <a:xfrm>
            <a:off x="6678592" y="2519311"/>
            <a:ext cx="1902766" cy="0"/>
          </a:xfrm>
          <a:prstGeom prst="line">
            <a:avLst/>
          </a:prstGeom>
          <a:ln w="28575">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id="{208A3BDA-4034-41FE-AFB2-24F3BDE6E085}"/>
              </a:ext>
            </a:extLst>
          </p:cNvPr>
          <p:cNvCxnSpPr/>
          <p:nvPr/>
        </p:nvCxnSpPr>
        <p:spPr bwMode="gray">
          <a:xfrm>
            <a:off x="1042949" y="3168615"/>
            <a:ext cx="44480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id="{F417E47A-257C-41D6-84C9-FA89549E0564}"/>
              </a:ext>
            </a:extLst>
          </p:cNvPr>
          <p:cNvCxnSpPr/>
          <p:nvPr/>
        </p:nvCxnSpPr>
        <p:spPr bwMode="gray">
          <a:xfrm>
            <a:off x="10242961" y="3072831"/>
            <a:ext cx="44480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id="{7B539C50-E155-45D5-AC70-5EE3005C997C}"/>
              </a:ext>
            </a:extLst>
          </p:cNvPr>
          <p:cNvCxnSpPr/>
          <p:nvPr/>
        </p:nvCxnSpPr>
        <p:spPr bwMode="gray">
          <a:xfrm>
            <a:off x="1041983" y="5381650"/>
            <a:ext cx="44480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id="{424E165A-FE0F-4B01-99FE-3D1621357A02}"/>
              </a:ext>
            </a:extLst>
          </p:cNvPr>
          <p:cNvCxnSpPr/>
          <p:nvPr/>
        </p:nvCxnSpPr>
        <p:spPr bwMode="gray">
          <a:xfrm>
            <a:off x="10252340" y="5379255"/>
            <a:ext cx="42853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9" name="Oval 4">
            <a:extLst>
              <a:ext uri="{FF2B5EF4-FFF2-40B4-BE49-F238E27FC236}">
                <a16:creationId xmlns:a16="http://schemas.microsoft.com/office/drawing/2014/main" id="{A3D8C9F7-49BD-4BEF-8A47-FCFB1BD1BA21}"/>
              </a:ext>
            </a:extLst>
          </p:cNvPr>
          <p:cNvSpPr>
            <a:spLocks noChangeAspect="1"/>
          </p:cNvSpPr>
          <p:nvPr/>
        </p:nvSpPr>
        <p:spPr bwMode="gray">
          <a:xfrm>
            <a:off x="2880970" y="2903169"/>
            <a:ext cx="252000" cy="252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zh-CN" alt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Oval 4">
            <a:extLst>
              <a:ext uri="{FF2B5EF4-FFF2-40B4-BE49-F238E27FC236}">
                <a16:creationId xmlns:a16="http://schemas.microsoft.com/office/drawing/2014/main" id="{FDC80B4C-16A7-4DB3-9E86-5A72E86F8D5F}"/>
              </a:ext>
            </a:extLst>
          </p:cNvPr>
          <p:cNvSpPr>
            <a:spLocks noChangeAspect="1"/>
          </p:cNvSpPr>
          <p:nvPr/>
        </p:nvSpPr>
        <p:spPr bwMode="gray">
          <a:xfrm>
            <a:off x="8608120" y="3367598"/>
            <a:ext cx="252000" cy="252000"/>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Oval 4">
            <a:extLst>
              <a:ext uri="{FF2B5EF4-FFF2-40B4-BE49-F238E27FC236}">
                <a16:creationId xmlns:a16="http://schemas.microsoft.com/office/drawing/2014/main" id="{59D061A5-A5C3-4E87-B637-64116E88B832}"/>
              </a:ext>
            </a:extLst>
          </p:cNvPr>
          <p:cNvSpPr>
            <a:spLocks noChangeAspect="1"/>
          </p:cNvSpPr>
          <p:nvPr/>
        </p:nvSpPr>
        <p:spPr bwMode="gray">
          <a:xfrm>
            <a:off x="2887256" y="4048224"/>
            <a:ext cx="252000" cy="252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zh-CN" alt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Oval 4">
            <a:extLst>
              <a:ext uri="{FF2B5EF4-FFF2-40B4-BE49-F238E27FC236}">
                <a16:creationId xmlns:a16="http://schemas.microsoft.com/office/drawing/2014/main" id="{7B9452CF-3F6B-48D5-9584-C9F04F0C816A}"/>
              </a:ext>
            </a:extLst>
          </p:cNvPr>
          <p:cNvSpPr>
            <a:spLocks noChangeAspect="1"/>
          </p:cNvSpPr>
          <p:nvPr/>
        </p:nvSpPr>
        <p:spPr bwMode="gray">
          <a:xfrm>
            <a:off x="8608120" y="4048224"/>
            <a:ext cx="252000" cy="252000"/>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zh-CN" alt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103" name="表格 102">
            <a:extLst>
              <a:ext uri="{FF2B5EF4-FFF2-40B4-BE49-F238E27FC236}">
                <a16:creationId xmlns:a16="http://schemas.microsoft.com/office/drawing/2014/main" id="{FB86B16B-97CA-44AA-B79E-6A6A64076403}"/>
              </a:ext>
            </a:extLst>
          </p:cNvPr>
          <p:cNvGraphicFramePr>
            <a:graphicFrameLocks noGrp="1"/>
          </p:cNvGraphicFramePr>
          <p:nvPr>
            <p:extLst>
              <p:ext uri="{D42A27DB-BD31-4B8C-83A1-F6EECF244321}">
                <p14:modId xmlns:p14="http://schemas.microsoft.com/office/powerpoint/2010/main" val="3970063999"/>
              </p:ext>
            </p:extLst>
          </p:nvPr>
        </p:nvGraphicFramePr>
        <p:xfrm>
          <a:off x="9052982" y="4629161"/>
          <a:ext cx="1189587" cy="1524000"/>
        </p:xfrm>
        <a:graphic>
          <a:graphicData uri="http://schemas.openxmlformats.org/drawingml/2006/table">
            <a:tbl>
              <a:tblPr firstRow="1" bandRow="1">
                <a:tableStyleId>{72833802-FEF1-4C79-8D5D-14CF1EAF98D9}</a:tableStyleId>
              </a:tblPr>
              <a:tblGrid>
                <a:gridCol w="1189587">
                  <a:extLst>
                    <a:ext uri="{9D8B030D-6E8A-4147-A177-3AD203B41FA5}">
                      <a16:colId xmlns:a16="http://schemas.microsoft.com/office/drawing/2014/main" val="20000"/>
                    </a:ext>
                  </a:extLst>
                </a:gridCol>
              </a:tblGrid>
              <a:tr h="251443">
                <a:tc>
                  <a:txBody>
                    <a:bodyPr/>
                    <a:lstStyle/>
                    <a:p>
                      <a:pPr marL="0" algn="ctr" defTabSz="914034" rtl="0" eaLnBrk="1" latinLnBrk="0" hangingPunct="1"/>
                      <a:r>
                        <a:rPr lang="en-US" altLang="zh-CN" sz="1400" b="1"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Data</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4"/>
                  </a:ext>
                </a:extLst>
              </a:tr>
              <a:tr h="251443">
                <a:tc>
                  <a:txBody>
                    <a:bodyPr/>
                    <a:lstStyle/>
                    <a:p>
                      <a:pPr marL="0" algn="ctr" defTabSz="914034" rtl="0" eaLnBrk="1" latinLnBrk="0" hangingPunct="1"/>
                      <a:r>
                        <a:rPr lang="en-US" altLang="zh-CN" sz="140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p, g</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262147">
                <a:tc>
                  <a:txBody>
                    <a:bodyPr/>
                    <a:lstStyle/>
                    <a:p>
                      <a:pPr marL="0" algn="ctr" defTabSz="914034" rtl="0" eaLnBrk="1" latinLnBrk="0" hangingPunct="1"/>
                      <a:r>
                        <a:rPr lang="en-US" altLang="zh-CN" sz="1400" kern="1200" dirty="0" err="1">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Xs</a:t>
                      </a:r>
                      <a:endParaRPr lang="zh-CN" altLang="en-US" sz="140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262147">
                <a:tc>
                  <a:txBody>
                    <a:bodyPr/>
                    <a:lstStyle/>
                    <a:p>
                      <a:pPr marL="0" algn="ctr" defTabSz="914034" rtl="0" eaLnBrk="1" latinLnBrk="0" hangingPunct="1"/>
                      <a:r>
                        <a:rPr lang="en-US" altLang="zh-CN" sz="1400" kern="1200" dirty="0" err="1">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Yc</a:t>
                      </a:r>
                      <a:endParaRPr lang="zh-CN" altLang="en-US" sz="140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262147">
                <a:tc>
                  <a:txBody>
                    <a:bodyPr/>
                    <a:lstStyle/>
                    <a:p>
                      <a:pPr marL="0" algn="ctr" defTabSz="914034" rtl="0" eaLnBrk="1" latinLnBrk="0" hangingPunct="1"/>
                      <a:r>
                        <a:rPr lang="en-US" altLang="zh-CN" sz="1400" b="1"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Session Key</a:t>
                      </a:r>
                      <a:endParaRPr lang="zh-CN" altLang="en-US" sz="1400" b="1"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graphicFrame>
        <p:nvGraphicFramePr>
          <p:cNvPr id="104" name="表格 103">
            <a:extLst>
              <a:ext uri="{FF2B5EF4-FFF2-40B4-BE49-F238E27FC236}">
                <a16:creationId xmlns:a16="http://schemas.microsoft.com/office/drawing/2014/main" id="{827FD79C-1126-42F7-A43A-93A42B95C311}"/>
              </a:ext>
            </a:extLst>
          </p:cNvPr>
          <p:cNvGraphicFramePr>
            <a:graphicFrameLocks noGrp="1"/>
          </p:cNvGraphicFramePr>
          <p:nvPr>
            <p:extLst>
              <p:ext uri="{D42A27DB-BD31-4B8C-83A1-F6EECF244321}">
                <p14:modId xmlns:p14="http://schemas.microsoft.com/office/powerpoint/2010/main" val="1528630274"/>
              </p:ext>
            </p:extLst>
          </p:nvPr>
        </p:nvGraphicFramePr>
        <p:xfrm>
          <a:off x="9052982" y="2339708"/>
          <a:ext cx="1184163" cy="1219200"/>
        </p:xfrm>
        <a:graphic>
          <a:graphicData uri="http://schemas.openxmlformats.org/drawingml/2006/table">
            <a:tbl>
              <a:tblPr firstRow="1" bandRow="1">
                <a:tableStyleId>{72833802-FEF1-4C79-8D5D-14CF1EAF98D9}</a:tableStyleId>
              </a:tblPr>
              <a:tblGrid>
                <a:gridCol w="1184163">
                  <a:extLst>
                    <a:ext uri="{9D8B030D-6E8A-4147-A177-3AD203B41FA5}">
                      <a16:colId xmlns:a16="http://schemas.microsoft.com/office/drawing/2014/main" val="20000"/>
                    </a:ext>
                  </a:extLst>
                </a:gridCol>
              </a:tblGrid>
              <a:tr h="251443">
                <a:tc>
                  <a:txBody>
                    <a:bodyPr/>
                    <a:lstStyle/>
                    <a:p>
                      <a:pPr marL="0" algn="ctr" defTabSz="914034" rtl="0" eaLnBrk="1" latinLnBrk="0" hangingPunct="1"/>
                      <a:r>
                        <a:rPr lang="en-US" altLang="zh-CN" sz="1400" b="1"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Data</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262147">
                <a:tc>
                  <a:txBody>
                    <a:bodyPr/>
                    <a:lstStyle/>
                    <a:p>
                      <a:pPr marL="0" algn="ctr" defTabSz="914034" rtl="0" eaLnBrk="1" latinLnBrk="0" hangingPunct="1"/>
                      <a:r>
                        <a:rPr lang="en-US" altLang="zh-CN" sz="140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p,</a:t>
                      </a:r>
                      <a:r>
                        <a:rPr lang="zh-CN" altLang="en-US" sz="140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 </a:t>
                      </a:r>
                      <a:r>
                        <a:rPr lang="en-US" altLang="zh-CN" sz="140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g</a:t>
                      </a:r>
                      <a:endParaRPr lang="zh-CN" altLang="en-US" sz="140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262147">
                <a:tc>
                  <a:txBody>
                    <a:bodyPr/>
                    <a:lstStyle/>
                    <a:p>
                      <a:pPr marL="0" algn="ctr" defTabSz="914034" rtl="0" eaLnBrk="1" latinLnBrk="0" hangingPunct="1"/>
                      <a:r>
                        <a:rPr lang="en-US" altLang="zh-CN" sz="1400" kern="1200" dirty="0" err="1">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Xs</a:t>
                      </a:r>
                      <a:endParaRPr lang="zh-CN" altLang="en-US" sz="1400"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262147">
                <a:tc>
                  <a:txBody>
                    <a:bodyPr/>
                    <a:lstStyle/>
                    <a:p>
                      <a:pPr marL="0" algn="ctr" defTabSz="914034" rtl="0" eaLnBrk="1" latinLnBrk="0" hangingPunct="1"/>
                      <a:r>
                        <a:rPr lang="en-US" altLang="zh-CN" sz="1400" b="1"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Ys</a:t>
                      </a:r>
                      <a:endParaRPr lang="zh-CN" altLang="en-US" sz="1400" b="1"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8697326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a:t>User Authentication Phase: Password Authentication</a:t>
            </a:r>
          </a:p>
        </p:txBody>
      </p:sp>
      <p:sp>
        <p:nvSpPr>
          <p:cNvPr id="27" name="文本占位符 4"/>
          <p:cNvSpPr>
            <a:spLocks noGrp="1"/>
          </p:cNvSpPr>
          <p:nvPr>
            <p:ph type="body" sz="quarter" idx="10"/>
          </p:nvPr>
        </p:nvSpPr>
        <p:spPr bwMode="gray">
          <a:xfrm>
            <a:off x="455612" y="1052514"/>
            <a:ext cx="11293476" cy="913097"/>
          </a:xfrm>
        </p:spPr>
        <p:txBody>
          <a:bodyPr/>
          <a:lstStyle/>
          <a:p>
            <a:pPr>
              <a:lnSpc>
                <a:spcPct val="100000"/>
              </a:lnSpc>
            </a:pPr>
            <a:r>
              <a:rPr lang="en-US" sz="1600" dirty="0"/>
              <a:t>There are two user authentication modes: password authentication and public key authentication. </a:t>
            </a:r>
          </a:p>
          <a:p>
            <a:pPr>
              <a:lnSpc>
                <a:spcPct val="100000"/>
              </a:lnSpc>
            </a:pPr>
            <a:r>
              <a:rPr lang="en-US" sz="1600" dirty="0"/>
              <a:t>During password authentication, the client sends an authentication request carrying the user name and password, and the server authenticates the received user information against the local </a:t>
            </a:r>
            <a:r>
              <a:rPr lang="en-US" altLang="zh-CN" sz="1600" dirty="0"/>
              <a:t>user information</a:t>
            </a:r>
            <a:r>
              <a:rPr lang="en-US" sz="1600" dirty="0"/>
              <a:t>.</a:t>
            </a:r>
          </a:p>
        </p:txBody>
      </p:sp>
      <p:sp>
        <p:nvSpPr>
          <p:cNvPr id="47" name="矩形 46"/>
          <p:cNvSpPr/>
          <p:nvPr/>
        </p:nvSpPr>
        <p:spPr bwMode="gray">
          <a:xfrm>
            <a:off x="1104900" y="2853857"/>
            <a:ext cx="1831270" cy="609398"/>
          </a:xfrm>
          <a:prstGeom prst="rect">
            <a:avLst/>
          </a:prstGeom>
        </p:spPr>
        <p:txBody>
          <a:bodyPr wrap="square">
            <a:spAutoFit/>
          </a:bodyPr>
          <a:lstStyle/>
          <a:p>
            <a:pPr fontAlgn="ctr">
              <a:lnSpc>
                <a:spcPct val="140000"/>
              </a:lnSpc>
            </a:pPr>
            <a:r>
              <a:rPr lang="en-US" sz="1200" dirty="0">
                <a:latin typeface="Huawei Sans" panose="020C0503030203020204" pitchFamily="34" charset="0"/>
                <a:ea typeface="方正兰亭黑简体" panose="02000000000000000000" pitchFamily="2" charset="-122"/>
              </a:rPr>
              <a:t>Initiate an authentication request.</a:t>
            </a:r>
          </a:p>
        </p:txBody>
      </p:sp>
      <p:sp>
        <p:nvSpPr>
          <p:cNvPr id="4" name="文本框 3"/>
          <p:cNvSpPr txBox="1"/>
          <p:nvPr/>
        </p:nvSpPr>
        <p:spPr bwMode="gray">
          <a:xfrm>
            <a:off x="4519030" y="2717501"/>
            <a:ext cx="4450032" cy="276999"/>
          </a:xfrm>
          <a:prstGeom prst="rect">
            <a:avLst/>
          </a:prstGeom>
          <a:noFill/>
        </p:spPr>
        <p:txBody>
          <a:bodyPr wrap="square" rtlCol="0">
            <a:spAutoFit/>
          </a:bodyPr>
          <a:lstStyle/>
          <a:p>
            <a:pPr fontAlgn="ctr"/>
            <a:r>
              <a:rPr lang="en-US" sz="1200" dirty="0">
                <a:latin typeface="Huawei Sans" panose="020C0503030203020204" pitchFamily="34" charset="0"/>
              </a:rPr>
              <a:t>SSH_MSG_USERAUTH_REQUEST</a:t>
            </a:r>
          </a:p>
        </p:txBody>
      </p:sp>
      <p:sp>
        <p:nvSpPr>
          <p:cNvPr id="72" name="矩形 71"/>
          <p:cNvSpPr/>
          <p:nvPr/>
        </p:nvSpPr>
        <p:spPr bwMode="gray">
          <a:xfrm>
            <a:off x="8879179" y="4093019"/>
            <a:ext cx="2870031" cy="1126462"/>
          </a:xfrm>
          <a:prstGeom prst="rect">
            <a:avLst/>
          </a:prstGeom>
        </p:spPr>
        <p:txBody>
          <a:bodyPr wrap="square">
            <a:spAutoFit/>
          </a:bodyPr>
          <a:lstStyle/>
          <a:p>
            <a:pPr fontAlgn="ctr">
              <a:lnSpc>
                <a:spcPct val="140000"/>
              </a:lnSpc>
            </a:pPr>
            <a:r>
              <a:rPr lang="en-US" sz="1200" dirty="0">
                <a:latin typeface="Huawei Sans" panose="020C0503030203020204" pitchFamily="34" charset="0"/>
                <a:ea typeface="方正兰亭黑简体" panose="02000000000000000000" pitchFamily="2" charset="-122"/>
              </a:rPr>
              <a:t>Compare the user name and password with those saved locally. If they are the same, an authentication success message is returned.</a:t>
            </a:r>
          </a:p>
        </p:txBody>
      </p:sp>
      <p:sp>
        <p:nvSpPr>
          <p:cNvPr id="31" name="矩形 30"/>
          <p:cNvSpPr/>
          <p:nvPr/>
        </p:nvSpPr>
        <p:spPr bwMode="gray">
          <a:xfrm>
            <a:off x="4635932" y="4808931"/>
            <a:ext cx="2432076" cy="276999"/>
          </a:xfrm>
          <a:prstGeom prst="rect">
            <a:avLst/>
          </a:prstGeom>
        </p:spPr>
        <p:txBody>
          <a:bodyPr wrap="none">
            <a:spAutoFit/>
          </a:bodyPr>
          <a:lstStyle/>
          <a:p>
            <a:pPr fontAlgn="ctr"/>
            <a:r>
              <a:rPr lang="en-US" sz="1200" dirty="0">
                <a:latin typeface="Huawei Sans" panose="020C0503030203020204" pitchFamily="34" charset="0"/>
                <a:ea typeface="方正兰亭黑简体" panose="02000000000000000000" pitchFamily="2" charset="-122"/>
              </a:rPr>
              <a:t>SSH_MSG_USERAUTH_SUCCESS</a:t>
            </a:r>
          </a:p>
        </p:txBody>
      </p:sp>
      <p:sp>
        <p:nvSpPr>
          <p:cNvPr id="29" name="文本框 28"/>
          <p:cNvSpPr txBox="1"/>
          <p:nvPr/>
        </p:nvSpPr>
        <p:spPr bwMode="gray">
          <a:xfrm>
            <a:off x="2275166" y="2310726"/>
            <a:ext cx="655949" cy="307777"/>
          </a:xfrm>
          <a:prstGeom prst="rect">
            <a:avLst/>
          </a:prstGeom>
          <a:noFill/>
        </p:spPr>
        <p:txBody>
          <a:bodyPr wrap="none" rtlCol="0">
            <a:spAutoFit/>
          </a:bodyPr>
          <a:lstStyle/>
          <a:p>
            <a:pPr algn="r" fontAlgn="ctr"/>
            <a:r>
              <a:rPr lang="en-US" sz="1400" b="1" dirty="0">
                <a:latin typeface="Huawei Sans" panose="020C0503030203020204" pitchFamily="34" charset="0"/>
              </a:rPr>
              <a:t>Client</a:t>
            </a:r>
          </a:p>
        </p:txBody>
      </p:sp>
      <p:sp>
        <p:nvSpPr>
          <p:cNvPr id="32" name="文本框 31"/>
          <p:cNvSpPr txBox="1"/>
          <p:nvPr/>
        </p:nvSpPr>
        <p:spPr bwMode="gray">
          <a:xfrm>
            <a:off x="8988093" y="2250192"/>
            <a:ext cx="692817" cy="307777"/>
          </a:xfrm>
          <a:prstGeom prst="rect">
            <a:avLst/>
          </a:prstGeom>
          <a:noFill/>
        </p:spPr>
        <p:txBody>
          <a:bodyPr wrap="none" rtlCol="0">
            <a:spAutoFit/>
          </a:bodyPr>
          <a:lstStyle/>
          <a:p>
            <a:pPr algn="r" fontAlgn="ctr"/>
            <a:r>
              <a:rPr lang="en-US" sz="1400" b="1" dirty="0">
                <a:latin typeface="Huawei Sans" panose="020C0503030203020204" pitchFamily="34" charset="0"/>
              </a:rPr>
              <a:t>Server</a:t>
            </a:r>
          </a:p>
        </p:txBody>
      </p:sp>
      <p:graphicFrame>
        <p:nvGraphicFramePr>
          <p:cNvPr id="61" name="表格 60">
            <a:extLst>
              <a:ext uri="{FF2B5EF4-FFF2-40B4-BE49-F238E27FC236}">
                <a16:creationId xmlns:a16="http://schemas.microsoft.com/office/drawing/2014/main" id="{4B303F7B-2B6C-4680-A2CA-84A98E4C3594}"/>
              </a:ext>
            </a:extLst>
          </p:cNvPr>
          <p:cNvGraphicFramePr>
            <a:graphicFrameLocks noGrp="1"/>
          </p:cNvGraphicFramePr>
          <p:nvPr>
            <p:extLst>
              <p:ext uri="{D42A27DB-BD31-4B8C-83A1-F6EECF244321}">
                <p14:modId xmlns:p14="http://schemas.microsoft.com/office/powerpoint/2010/main" val="3024595137"/>
              </p:ext>
            </p:extLst>
          </p:nvPr>
        </p:nvGraphicFramePr>
        <p:xfrm>
          <a:off x="3664378" y="3525303"/>
          <a:ext cx="4521199" cy="938513"/>
        </p:xfrm>
        <a:graphic>
          <a:graphicData uri="http://schemas.openxmlformats.org/drawingml/2006/table">
            <a:tbl>
              <a:tblPr firstRow="1" bandRow="1">
                <a:tableStyleId>{7E9639D4-E3E2-4D34-9284-5A2195B3D0D7}</a:tableStyleId>
              </a:tblPr>
              <a:tblGrid>
                <a:gridCol w="2277534">
                  <a:extLst>
                    <a:ext uri="{9D8B030D-6E8A-4147-A177-3AD203B41FA5}">
                      <a16:colId xmlns:a16="http://schemas.microsoft.com/office/drawing/2014/main" val="20000"/>
                    </a:ext>
                  </a:extLst>
                </a:gridCol>
                <a:gridCol w="2243665">
                  <a:extLst>
                    <a:ext uri="{9D8B030D-6E8A-4147-A177-3AD203B41FA5}">
                      <a16:colId xmlns:a16="http://schemas.microsoft.com/office/drawing/2014/main" val="20001"/>
                    </a:ext>
                  </a:extLst>
                </a:gridCol>
              </a:tblGrid>
              <a:tr h="328913">
                <a:tc>
                  <a:txBody>
                    <a:bodyPr/>
                    <a:lstStyle/>
                    <a:p>
                      <a:pPr algn="ctr" fontAlgn="ctr"/>
                      <a:r>
                        <a:rPr lang="en-US" sz="1200" b="1" dirty="0">
                          <a:solidFill>
                            <a:schemeClr val="tx1"/>
                          </a:solidFill>
                          <a:latin typeface="Huawei Sans" panose="020C0503030203020204" pitchFamily="34" charset="0"/>
                          <a:ea typeface="+mn-ea"/>
                        </a:rPr>
                        <a:t>User name</a:t>
                      </a: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1400" b="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testuser</a:t>
                      </a:r>
                      <a:endParaRPr lang="zh-CN" altLang="en-US" sz="14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237656">
                <a:tc>
                  <a:txBody>
                    <a:bodyPr/>
                    <a:lstStyle/>
                    <a:p>
                      <a:pPr algn="ctr" fontAlgn="ctr"/>
                      <a:r>
                        <a:rPr lang="en-US" sz="1200" b="1" dirty="0">
                          <a:latin typeface="Huawei Sans" panose="020C0503030203020204" pitchFamily="34" charset="0"/>
                          <a:ea typeface="+mn-ea"/>
                        </a:rPr>
                        <a:t>Authentication method</a:t>
                      </a: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password</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237656">
                <a:tc>
                  <a:txBody>
                    <a:bodyPr/>
                    <a:lstStyle/>
                    <a:p>
                      <a:pPr algn="ctr" fontAlgn="ctr"/>
                      <a:r>
                        <a:rPr lang="en-US" sz="1200" b="1" dirty="0">
                          <a:latin typeface="Huawei Sans" panose="020C0503030203020204" pitchFamily="34" charset="0"/>
                          <a:ea typeface="+mn-ea"/>
                        </a:rPr>
                        <a:t>Password</a:t>
                      </a: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1400" dirty="0" err="1">
                          <a:latin typeface="Huawei Sans" panose="020C0503030203020204" pitchFamily="34" charset="0"/>
                          <a:ea typeface="方正兰亭黑简体" panose="02000000000000000000" pitchFamily="2" charset="-122"/>
                          <a:sym typeface="Huawei Sans" panose="020C0503030203020204" pitchFamily="34" charset="0"/>
                        </a:rPr>
                        <a:t>testpwd</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cxnSp>
        <p:nvCxnSpPr>
          <p:cNvPr id="62" name="直接连接符 61">
            <a:extLst>
              <a:ext uri="{FF2B5EF4-FFF2-40B4-BE49-F238E27FC236}">
                <a16:creationId xmlns:a16="http://schemas.microsoft.com/office/drawing/2014/main" id="{E74325D1-DE1F-4164-A449-AA6B61B16C29}"/>
              </a:ext>
            </a:extLst>
          </p:cNvPr>
          <p:cNvCxnSpPr/>
          <p:nvPr/>
        </p:nvCxnSpPr>
        <p:spPr bwMode="gray">
          <a:xfrm>
            <a:off x="3229485" y="2561674"/>
            <a:ext cx="0" cy="3441548"/>
          </a:xfrm>
          <a:prstGeom prst="line">
            <a:avLst/>
          </a:prstGeom>
          <a:ln w="19050">
            <a:solidFill>
              <a:srgbClr val="EC7061"/>
            </a:solidFill>
            <a:prstDash val="sysDot"/>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id="{2EEBD99F-C00E-43F7-B172-62A84F6D1945}"/>
              </a:ext>
            </a:extLst>
          </p:cNvPr>
          <p:cNvCxnSpPr/>
          <p:nvPr/>
        </p:nvCxnSpPr>
        <p:spPr bwMode="gray">
          <a:xfrm>
            <a:off x="8630853" y="2502933"/>
            <a:ext cx="0" cy="3500289"/>
          </a:xfrm>
          <a:prstGeom prst="line">
            <a:avLst/>
          </a:prstGeom>
          <a:ln w="19050">
            <a:solidFill>
              <a:srgbClr val="56C4D2"/>
            </a:solidFill>
            <a:prstDash val="sysDot"/>
          </a:ln>
        </p:spPr>
        <p:style>
          <a:lnRef idx="1">
            <a:schemeClr val="accent1"/>
          </a:lnRef>
          <a:fillRef idx="0">
            <a:schemeClr val="accent1"/>
          </a:fillRef>
          <a:effectRef idx="0">
            <a:schemeClr val="accent1"/>
          </a:effectRef>
          <a:fontRef idx="minor">
            <a:schemeClr val="tx1"/>
          </a:fontRef>
        </p:style>
      </p:cxnSp>
      <p:pic>
        <p:nvPicPr>
          <p:cNvPr id="64" name="图片 63" descr="PC.png">
            <a:extLst>
              <a:ext uri="{FF2B5EF4-FFF2-40B4-BE49-F238E27FC236}">
                <a16:creationId xmlns:a16="http://schemas.microsoft.com/office/drawing/2014/main" id="{506BAD0E-D647-4657-B5A3-7B2FB94D80D6}"/>
              </a:ext>
            </a:extLst>
          </p:cNvPr>
          <p:cNvPicPr>
            <a:picLocks noChangeAspect="1"/>
          </p:cNvPicPr>
          <p:nvPr/>
        </p:nvPicPr>
        <p:blipFill>
          <a:blip r:embed="rId3" cstate="print"/>
          <a:stretch>
            <a:fillRect/>
          </a:stretch>
        </p:blipFill>
        <p:spPr bwMode="gray">
          <a:xfrm>
            <a:off x="2987398" y="2140466"/>
            <a:ext cx="576563" cy="442800"/>
          </a:xfrm>
          <a:prstGeom prst="rect">
            <a:avLst/>
          </a:prstGeom>
        </p:spPr>
      </p:pic>
      <p:pic>
        <p:nvPicPr>
          <p:cNvPr id="65" name="图片 64">
            <a:extLst>
              <a:ext uri="{FF2B5EF4-FFF2-40B4-BE49-F238E27FC236}">
                <a16:creationId xmlns:a16="http://schemas.microsoft.com/office/drawing/2014/main" id="{00C744D1-D131-4D38-A0AD-6AA496AF46D9}"/>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339179" y="2053135"/>
            <a:ext cx="540000" cy="442800"/>
          </a:xfrm>
          <a:prstGeom prst="rect">
            <a:avLst/>
          </a:prstGeom>
        </p:spPr>
      </p:pic>
      <p:cxnSp>
        <p:nvCxnSpPr>
          <p:cNvPr id="66" name="直接连接符 65">
            <a:extLst>
              <a:ext uri="{FF2B5EF4-FFF2-40B4-BE49-F238E27FC236}">
                <a16:creationId xmlns:a16="http://schemas.microsoft.com/office/drawing/2014/main" id="{658C17DA-1818-4270-B57B-D94D9E8847EF}"/>
              </a:ext>
            </a:extLst>
          </p:cNvPr>
          <p:cNvCxnSpPr/>
          <p:nvPr/>
        </p:nvCxnSpPr>
        <p:spPr bwMode="gray">
          <a:xfrm>
            <a:off x="3240778" y="2994500"/>
            <a:ext cx="5400000" cy="0"/>
          </a:xfrm>
          <a:prstGeom prst="line">
            <a:avLst/>
          </a:prstGeom>
          <a:ln w="28575">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id="{DAAA9305-5EBB-4007-8C5E-27115CD39D74}"/>
              </a:ext>
            </a:extLst>
          </p:cNvPr>
          <p:cNvCxnSpPr/>
          <p:nvPr/>
        </p:nvCxnSpPr>
        <p:spPr bwMode="gray">
          <a:xfrm flipH="1">
            <a:off x="3240778" y="5117450"/>
            <a:ext cx="5368401" cy="1"/>
          </a:xfrm>
          <a:prstGeom prst="line">
            <a:avLst/>
          </a:prstGeom>
          <a:ln w="28575">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8" name="Oval 4">
            <a:extLst>
              <a:ext uri="{FF2B5EF4-FFF2-40B4-BE49-F238E27FC236}">
                <a16:creationId xmlns:a16="http://schemas.microsoft.com/office/drawing/2014/main" id="{47CF17A8-F74F-4879-AD46-871E6838F907}"/>
              </a:ext>
            </a:extLst>
          </p:cNvPr>
          <p:cNvSpPr>
            <a:spLocks noChangeAspect="1"/>
          </p:cNvSpPr>
          <p:nvPr/>
        </p:nvSpPr>
        <p:spPr bwMode="gray">
          <a:xfrm>
            <a:off x="2948133" y="2901182"/>
            <a:ext cx="252000" cy="252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Oval 4">
            <a:extLst>
              <a:ext uri="{FF2B5EF4-FFF2-40B4-BE49-F238E27FC236}">
                <a16:creationId xmlns:a16="http://schemas.microsoft.com/office/drawing/2014/main" id="{EF5D2D20-21BF-487A-B287-09513973328B}"/>
              </a:ext>
            </a:extLst>
          </p:cNvPr>
          <p:cNvSpPr>
            <a:spLocks noChangeAspect="1"/>
          </p:cNvSpPr>
          <p:nvPr/>
        </p:nvSpPr>
        <p:spPr bwMode="gray">
          <a:xfrm>
            <a:off x="8664441" y="4991450"/>
            <a:ext cx="252000" cy="252000"/>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0" name="直接箭头连接符 69">
            <a:extLst>
              <a:ext uri="{FF2B5EF4-FFF2-40B4-BE49-F238E27FC236}">
                <a16:creationId xmlns:a16="http://schemas.microsoft.com/office/drawing/2014/main" id="{285189B0-A301-44F3-AA89-A59977E44491}"/>
              </a:ext>
            </a:extLst>
          </p:cNvPr>
          <p:cNvCxnSpPr/>
          <p:nvPr/>
        </p:nvCxnSpPr>
        <p:spPr bwMode="gray">
          <a:xfrm flipH="1">
            <a:off x="5710043" y="3014354"/>
            <a:ext cx="353926" cy="391381"/>
          </a:xfrm>
          <a:prstGeom prst="straightConnector1">
            <a:avLst/>
          </a:prstGeom>
          <a:ln w="28575">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05979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User Authentication Phase: Public Key Authentication</a:t>
            </a:r>
            <a:endParaRPr lang="en-US" dirty="0"/>
          </a:p>
        </p:txBody>
      </p:sp>
      <p:sp>
        <p:nvSpPr>
          <p:cNvPr id="27" name="文本占位符 4"/>
          <p:cNvSpPr>
            <a:spLocks noGrp="1"/>
          </p:cNvSpPr>
          <p:nvPr>
            <p:ph type="body" sz="quarter" idx="10"/>
          </p:nvPr>
        </p:nvSpPr>
        <p:spPr bwMode="gray">
          <a:xfrm>
            <a:off x="455612" y="1052514"/>
            <a:ext cx="11293476" cy="1529812"/>
          </a:xfrm>
        </p:spPr>
        <p:txBody>
          <a:bodyPr/>
          <a:lstStyle/>
          <a:p>
            <a:pPr>
              <a:lnSpc>
                <a:spcPct val="110000"/>
              </a:lnSpc>
            </a:pPr>
            <a:r>
              <a:rPr lang="en-US" sz="1800" dirty="0"/>
              <a:t>During public key authentication, a client sends an authentication request carrying a digital signature, and the server decrypts the digital signature based on the public key to implement authentication.</a:t>
            </a:r>
          </a:p>
        </p:txBody>
      </p:sp>
      <p:sp>
        <p:nvSpPr>
          <p:cNvPr id="72" name="矩形 71"/>
          <p:cNvSpPr/>
          <p:nvPr/>
        </p:nvSpPr>
        <p:spPr bwMode="gray">
          <a:xfrm>
            <a:off x="8764864" y="4275674"/>
            <a:ext cx="3031080" cy="1643527"/>
          </a:xfrm>
          <a:prstGeom prst="rect">
            <a:avLst/>
          </a:prstGeom>
        </p:spPr>
        <p:txBody>
          <a:bodyPr wrap="square">
            <a:spAutoFit/>
          </a:bodyPr>
          <a:lstStyle/>
          <a:p>
            <a:pPr algn="just" fontAlgn="ctr">
              <a:lnSpc>
                <a:spcPct val="140000"/>
              </a:lnSpc>
            </a:pPr>
            <a:r>
              <a:rPr lang="en-US" sz="1200" dirty="0">
                <a:latin typeface="Huawei Sans" panose="020C0503030203020204" pitchFamily="34" charset="0"/>
                <a:ea typeface="方正兰亭黑简体" panose="02000000000000000000" pitchFamily="2" charset="-122"/>
              </a:rPr>
              <a:t>Decrypt the digital signature using the locally stored public key, and check the correctness of the public key and digital signature provided by the client. If they are correct, an authentication success message is returned.</a:t>
            </a:r>
          </a:p>
        </p:txBody>
      </p:sp>
      <p:sp>
        <p:nvSpPr>
          <p:cNvPr id="34" name="矩形 33"/>
          <p:cNvSpPr/>
          <p:nvPr/>
        </p:nvSpPr>
        <p:spPr bwMode="gray">
          <a:xfrm>
            <a:off x="1196304" y="3121952"/>
            <a:ext cx="1896279" cy="609398"/>
          </a:xfrm>
          <a:prstGeom prst="rect">
            <a:avLst/>
          </a:prstGeom>
        </p:spPr>
        <p:txBody>
          <a:bodyPr wrap="square">
            <a:spAutoFit/>
          </a:bodyPr>
          <a:lstStyle/>
          <a:p>
            <a:pPr fontAlgn="ctr">
              <a:lnSpc>
                <a:spcPct val="140000"/>
              </a:lnSpc>
            </a:pPr>
            <a:r>
              <a:rPr lang="en-US" sz="1200" dirty="0">
                <a:latin typeface="Huawei Sans" panose="020C0503030203020204" pitchFamily="34" charset="0"/>
                <a:ea typeface="方正兰亭黑简体" panose="02000000000000000000" pitchFamily="2" charset="-122"/>
              </a:rPr>
              <a:t>Initiate an authentication request.</a:t>
            </a:r>
          </a:p>
        </p:txBody>
      </p:sp>
      <p:sp>
        <p:nvSpPr>
          <p:cNvPr id="42" name="矩形 41"/>
          <p:cNvSpPr/>
          <p:nvPr/>
        </p:nvSpPr>
        <p:spPr bwMode="gray">
          <a:xfrm>
            <a:off x="1199451" y="2310309"/>
            <a:ext cx="1919842" cy="609398"/>
          </a:xfrm>
          <a:prstGeom prst="rect">
            <a:avLst/>
          </a:prstGeom>
        </p:spPr>
        <p:txBody>
          <a:bodyPr wrap="square">
            <a:spAutoFit/>
          </a:bodyPr>
          <a:lstStyle/>
          <a:p>
            <a:pPr fontAlgn="ctr">
              <a:lnSpc>
                <a:spcPct val="140000"/>
              </a:lnSpc>
            </a:pPr>
            <a:r>
              <a:rPr lang="en-US" sz="1200" dirty="0">
                <a:latin typeface="Huawei Sans" panose="020C0503030203020204" pitchFamily="34" charset="0"/>
                <a:ea typeface="方正兰亭黑简体" panose="02000000000000000000" pitchFamily="2" charset="-122"/>
              </a:rPr>
              <a:t>Manually generate the public and private keys.</a:t>
            </a:r>
          </a:p>
        </p:txBody>
      </p:sp>
      <p:sp>
        <p:nvSpPr>
          <p:cNvPr id="43" name="矩形 42"/>
          <p:cNvSpPr/>
          <p:nvPr/>
        </p:nvSpPr>
        <p:spPr bwMode="gray">
          <a:xfrm>
            <a:off x="8507673" y="2322708"/>
            <a:ext cx="2090558" cy="609398"/>
          </a:xfrm>
          <a:prstGeom prst="rect">
            <a:avLst/>
          </a:prstGeom>
        </p:spPr>
        <p:txBody>
          <a:bodyPr wrap="square">
            <a:spAutoFit/>
          </a:bodyPr>
          <a:lstStyle/>
          <a:p>
            <a:pPr fontAlgn="ctr">
              <a:lnSpc>
                <a:spcPct val="140000"/>
              </a:lnSpc>
            </a:pPr>
            <a:r>
              <a:rPr lang="en-US" sz="1200" dirty="0">
                <a:latin typeface="Huawei Sans" panose="020C0503030203020204" pitchFamily="34" charset="0"/>
                <a:ea typeface="方正兰亭黑简体" panose="02000000000000000000" pitchFamily="2" charset="-122"/>
              </a:rPr>
              <a:t>Manually copy the public key to the server.</a:t>
            </a:r>
          </a:p>
        </p:txBody>
      </p:sp>
      <p:sp>
        <p:nvSpPr>
          <p:cNvPr id="44" name="文本框 43"/>
          <p:cNvSpPr txBox="1"/>
          <p:nvPr/>
        </p:nvSpPr>
        <p:spPr bwMode="gray">
          <a:xfrm>
            <a:off x="2029070" y="1832084"/>
            <a:ext cx="655949" cy="307777"/>
          </a:xfrm>
          <a:prstGeom prst="rect">
            <a:avLst/>
          </a:prstGeom>
          <a:noFill/>
        </p:spPr>
        <p:txBody>
          <a:bodyPr wrap="none" rtlCol="0">
            <a:spAutoFit/>
          </a:bodyPr>
          <a:lstStyle/>
          <a:p>
            <a:pPr algn="r" fontAlgn="ctr"/>
            <a:r>
              <a:rPr lang="en-US" sz="1400" b="1" dirty="0">
                <a:latin typeface="Huawei Sans" panose="020C0503030203020204" pitchFamily="34" charset="0"/>
              </a:rPr>
              <a:t>Client</a:t>
            </a:r>
          </a:p>
        </p:txBody>
      </p:sp>
      <p:sp>
        <p:nvSpPr>
          <p:cNvPr id="45" name="文本框 44"/>
          <p:cNvSpPr txBox="1"/>
          <p:nvPr/>
        </p:nvSpPr>
        <p:spPr bwMode="gray">
          <a:xfrm>
            <a:off x="8894981" y="1819245"/>
            <a:ext cx="692817" cy="307777"/>
          </a:xfrm>
          <a:prstGeom prst="rect">
            <a:avLst/>
          </a:prstGeom>
          <a:noFill/>
        </p:spPr>
        <p:txBody>
          <a:bodyPr wrap="none" rtlCol="0">
            <a:spAutoFit/>
          </a:bodyPr>
          <a:lstStyle/>
          <a:p>
            <a:pPr algn="r" fontAlgn="ctr"/>
            <a:r>
              <a:rPr lang="en-US" sz="1400" b="1" dirty="0">
                <a:latin typeface="Huawei Sans" panose="020C0503030203020204" pitchFamily="34" charset="0"/>
              </a:rPr>
              <a:t>Server</a:t>
            </a:r>
          </a:p>
        </p:txBody>
      </p:sp>
      <p:graphicFrame>
        <p:nvGraphicFramePr>
          <p:cNvPr id="50" name="表格 49">
            <a:extLst>
              <a:ext uri="{FF2B5EF4-FFF2-40B4-BE49-F238E27FC236}">
                <a16:creationId xmlns:a16="http://schemas.microsoft.com/office/drawing/2014/main" id="{02D800BE-5E0E-4875-88BC-9EB07BEB97CA}"/>
              </a:ext>
            </a:extLst>
          </p:cNvPr>
          <p:cNvGraphicFramePr>
            <a:graphicFrameLocks noGrp="1"/>
          </p:cNvGraphicFramePr>
          <p:nvPr>
            <p:extLst>
              <p:ext uri="{D42A27DB-BD31-4B8C-83A1-F6EECF244321}">
                <p14:modId xmlns:p14="http://schemas.microsoft.com/office/powerpoint/2010/main" val="4051932120"/>
              </p:ext>
            </p:extLst>
          </p:nvPr>
        </p:nvGraphicFramePr>
        <p:xfrm>
          <a:off x="3487352" y="3440542"/>
          <a:ext cx="4736911" cy="2006206"/>
        </p:xfrm>
        <a:graphic>
          <a:graphicData uri="http://schemas.openxmlformats.org/drawingml/2006/table">
            <a:tbl>
              <a:tblPr firstRow="1" bandRow="1">
                <a:tableStyleId>{7E9639D4-E3E2-4D34-9284-5A2195B3D0D7}</a:tableStyleId>
              </a:tblPr>
              <a:tblGrid>
                <a:gridCol w="1793238">
                  <a:extLst>
                    <a:ext uri="{9D8B030D-6E8A-4147-A177-3AD203B41FA5}">
                      <a16:colId xmlns:a16="http://schemas.microsoft.com/office/drawing/2014/main" val="20000"/>
                    </a:ext>
                  </a:extLst>
                </a:gridCol>
                <a:gridCol w="2943673">
                  <a:extLst>
                    <a:ext uri="{9D8B030D-6E8A-4147-A177-3AD203B41FA5}">
                      <a16:colId xmlns:a16="http://schemas.microsoft.com/office/drawing/2014/main" val="20001"/>
                    </a:ext>
                  </a:extLst>
                </a:gridCol>
              </a:tblGrid>
              <a:tr h="360286">
                <a:tc>
                  <a:txBody>
                    <a:bodyPr/>
                    <a:lstStyle/>
                    <a:p>
                      <a:pPr algn="ctr" fontAlgn="ctr"/>
                      <a:r>
                        <a:rPr lang="en-US" sz="1200" b="1" dirty="0">
                          <a:solidFill>
                            <a:schemeClr val="tx1"/>
                          </a:solidFill>
                          <a:latin typeface="Huawei Sans" panose="020C0503030203020204" pitchFamily="34" charset="0"/>
                          <a:ea typeface="+mn-ea"/>
                        </a:rPr>
                        <a:t>User name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b="0" dirty="0" err="1">
                          <a:solidFill>
                            <a:schemeClr val="tx1"/>
                          </a:solidFill>
                          <a:latin typeface="Huawei Sans" panose="020C0503030203020204" pitchFamily="34" charset="0"/>
                        </a:rPr>
                        <a:t>testuser</a:t>
                      </a:r>
                      <a:endParaRPr lang="en-US" sz="1200" b="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237656">
                <a:tc>
                  <a:txBody>
                    <a:bodyPr/>
                    <a:lstStyle/>
                    <a:p>
                      <a:pPr algn="ctr" fontAlgn="ctr"/>
                      <a:r>
                        <a:rPr lang="en-US" sz="1200" b="1" dirty="0">
                          <a:latin typeface="Huawei Sans" panose="020C0503030203020204" pitchFamily="34" charset="0"/>
                          <a:ea typeface="+mn-ea"/>
                        </a:rPr>
                        <a:t>Authentication method</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dirty="0" err="1">
                          <a:latin typeface="Huawei Sans" panose="020C0503030203020204" pitchFamily="34" charset="0"/>
                          <a:ea typeface="+mn-ea"/>
                        </a:rPr>
                        <a:t>publickey</a:t>
                      </a:r>
                      <a:endParaRPr lang="en-US" sz="1200" dirty="0">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237656">
                <a:tc>
                  <a:txBody>
                    <a:bodyPr/>
                    <a:lstStyle/>
                    <a:p>
                      <a:pPr algn="ctr" fontAlgn="ctr"/>
                      <a:r>
                        <a:rPr lang="en-US" sz="1200" b="1" dirty="0">
                          <a:latin typeface="Huawei Sans" panose="020C0503030203020204" pitchFamily="34" charset="0"/>
                          <a:ea typeface="+mn-ea"/>
                        </a:rPr>
                        <a:t>Public key algorithm</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dirty="0" err="1">
                          <a:latin typeface="Huawei Sans" panose="020C0503030203020204" pitchFamily="34" charset="0"/>
                          <a:ea typeface="+mn-ea"/>
                        </a:rPr>
                        <a:t>ssh-rsa</a:t>
                      </a:r>
                      <a:r>
                        <a:rPr lang="en-US" sz="1200" dirty="0">
                          <a:latin typeface="Huawei Sans" panose="020C0503030203020204" pitchFamily="34" charset="0"/>
                          <a:ea typeface="+mn-ea"/>
                        </a:rPr>
                        <a:t>/</a:t>
                      </a:r>
                      <a:r>
                        <a:rPr lang="en-US" sz="1200" dirty="0" err="1">
                          <a:latin typeface="Huawei Sans" panose="020C0503030203020204" pitchFamily="34" charset="0"/>
                          <a:ea typeface="+mn-ea"/>
                        </a:rPr>
                        <a:t>ssh-dss</a:t>
                      </a:r>
                      <a:r>
                        <a:rPr lang="en-US" sz="1200" baseline="0" dirty="0">
                          <a:latin typeface="Huawei Sans" panose="020C0503030203020204" pitchFamily="34" charset="0"/>
                          <a:ea typeface="+mn-ea"/>
                        </a:rPr>
                        <a:t> …</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237656">
                <a:tc>
                  <a:txBody>
                    <a:bodyPr/>
                    <a:lstStyle/>
                    <a:p>
                      <a:pPr algn="ctr" fontAlgn="ctr"/>
                      <a:r>
                        <a:rPr lang="en-US" sz="1200" b="1" dirty="0">
                          <a:latin typeface="Huawei Sans" panose="020C0503030203020204" pitchFamily="34" charset="0"/>
                          <a:ea typeface="+mn-ea"/>
                        </a:rPr>
                        <a:t>Public key</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dirty="0" err="1">
                          <a:latin typeface="Huawei Sans" panose="020C0503030203020204" pitchFamily="34" charset="0"/>
                          <a:ea typeface="+mn-ea"/>
                        </a:rPr>
                        <a:t>ssh-rsa</a:t>
                      </a:r>
                      <a:r>
                        <a:rPr lang="en-US" sz="1200" dirty="0">
                          <a:latin typeface="Huawei Sans" panose="020C0503030203020204" pitchFamily="34" charset="0"/>
                          <a:ea typeface="+mn-ea"/>
                        </a:rPr>
                        <a:t> AAAAB3NzaC1yc2EA…</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237656">
                <a:tc>
                  <a:txBody>
                    <a:bodyPr/>
                    <a:lstStyle/>
                    <a:p>
                      <a:pPr algn="ctr" fontAlgn="ctr"/>
                      <a:r>
                        <a:rPr lang="en-US" sz="1200" b="1" dirty="0">
                          <a:latin typeface="Huawei Sans" panose="020C0503030203020204" pitchFamily="34" charset="0"/>
                          <a:ea typeface="+mn-ea"/>
                        </a:rPr>
                        <a:t>Digital signature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dirty="0">
                          <a:latin typeface="Huawei Sans" panose="020C0503030203020204" pitchFamily="34" charset="0"/>
                          <a:ea typeface="+mn-ea"/>
                        </a:rPr>
                        <a:t>Contains data such as the user name, session ID, public key algorithm, and public key.</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bl>
          </a:graphicData>
        </a:graphic>
      </p:graphicFrame>
      <p:cxnSp>
        <p:nvCxnSpPr>
          <p:cNvPr id="51" name="直接连接符 50">
            <a:extLst>
              <a:ext uri="{FF2B5EF4-FFF2-40B4-BE49-F238E27FC236}">
                <a16:creationId xmlns:a16="http://schemas.microsoft.com/office/drawing/2014/main" id="{7F7A03B9-AB1C-4D48-A52F-2077397AD38E}"/>
              </a:ext>
            </a:extLst>
          </p:cNvPr>
          <p:cNvCxnSpPr/>
          <p:nvPr/>
        </p:nvCxnSpPr>
        <p:spPr bwMode="gray">
          <a:xfrm>
            <a:off x="3108000" y="2234760"/>
            <a:ext cx="0" cy="3912599"/>
          </a:xfrm>
          <a:prstGeom prst="line">
            <a:avLst/>
          </a:prstGeom>
          <a:ln w="19050">
            <a:solidFill>
              <a:srgbClr val="EC7061"/>
            </a:solidFill>
            <a:prstDash val="sysDot"/>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118E09B8-E2D3-4C42-8520-1B190BA3B892}"/>
              </a:ext>
            </a:extLst>
          </p:cNvPr>
          <p:cNvCxnSpPr/>
          <p:nvPr/>
        </p:nvCxnSpPr>
        <p:spPr bwMode="gray">
          <a:xfrm>
            <a:off x="8509368" y="2176019"/>
            <a:ext cx="0" cy="3971340"/>
          </a:xfrm>
          <a:prstGeom prst="line">
            <a:avLst/>
          </a:prstGeom>
          <a:ln w="19050">
            <a:solidFill>
              <a:srgbClr val="56C4D2"/>
            </a:solidFill>
            <a:prstDash val="sysDot"/>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88C421DE-DEB6-4727-A708-44004BAFF9F8}"/>
              </a:ext>
            </a:extLst>
          </p:cNvPr>
          <p:cNvCxnSpPr/>
          <p:nvPr/>
        </p:nvCxnSpPr>
        <p:spPr bwMode="gray">
          <a:xfrm>
            <a:off x="3119293" y="3162886"/>
            <a:ext cx="5400000" cy="0"/>
          </a:xfrm>
          <a:prstGeom prst="line">
            <a:avLst/>
          </a:prstGeom>
          <a:ln w="28575">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4" name="文本框 53">
            <a:extLst>
              <a:ext uri="{FF2B5EF4-FFF2-40B4-BE49-F238E27FC236}">
                <a16:creationId xmlns:a16="http://schemas.microsoft.com/office/drawing/2014/main" id="{D2B0CF90-037C-468C-B110-18F97CA77E24}"/>
              </a:ext>
            </a:extLst>
          </p:cNvPr>
          <p:cNvSpPr txBox="1"/>
          <p:nvPr/>
        </p:nvSpPr>
        <p:spPr bwMode="gray">
          <a:xfrm>
            <a:off x="4453828" y="2843714"/>
            <a:ext cx="4450032" cy="307777"/>
          </a:xfrm>
          <a:prstGeom prst="rect">
            <a:avLst/>
          </a:prstGeom>
          <a:noFill/>
        </p:spPr>
        <p:txBody>
          <a:bodyPr wrap="square" rtlCol="0">
            <a:spAutoFit/>
          </a:bodyPr>
          <a:lstStyle/>
          <a:p>
            <a:r>
              <a:rPr lang="en-US" altLang="zh-CN" sz="1400">
                <a:latin typeface="Huawei Sans" panose="020C0503030203020204" pitchFamily="34" charset="0"/>
                <a:ea typeface="方正兰亭黑简体" panose="02000000000000000000" pitchFamily="2" charset="-122"/>
                <a:sym typeface="Huawei Sans" panose="020C0503030203020204" pitchFamily="34" charset="0"/>
              </a:rPr>
              <a:t>SSH_MSG_USERAUTH_REQUEST</a:t>
            </a:r>
            <a:endParaRPr lang="zh-CN" alt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矩形 54">
            <a:extLst>
              <a:ext uri="{FF2B5EF4-FFF2-40B4-BE49-F238E27FC236}">
                <a16:creationId xmlns:a16="http://schemas.microsoft.com/office/drawing/2014/main" id="{848C987B-C9C3-44BF-9F2E-223258E5CF5A}"/>
              </a:ext>
            </a:extLst>
          </p:cNvPr>
          <p:cNvSpPr/>
          <p:nvPr/>
        </p:nvSpPr>
        <p:spPr bwMode="gray">
          <a:xfrm>
            <a:off x="4570730" y="5642646"/>
            <a:ext cx="2810385" cy="307777"/>
          </a:xfrm>
          <a:prstGeom prst="rect">
            <a:avLst/>
          </a:prstGeom>
        </p:spPr>
        <p:txBody>
          <a:bodyPr wrap="none">
            <a:spAutoFit/>
          </a:bodyPr>
          <a:lstStyle/>
          <a:p>
            <a:r>
              <a:rPr lang="en-US" altLang="zh-CN" sz="1400">
                <a:latin typeface="Huawei Sans" panose="020C0503030203020204" pitchFamily="34" charset="0"/>
                <a:ea typeface="方正兰亭黑简体" panose="02000000000000000000" pitchFamily="2" charset="-122"/>
                <a:sym typeface="Huawei Sans" panose="020C0503030203020204" pitchFamily="34" charset="0"/>
              </a:rPr>
              <a:t>SSH_MSG_USERAUTH_SUCCESS</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8" name="直接连接符 57">
            <a:extLst>
              <a:ext uri="{FF2B5EF4-FFF2-40B4-BE49-F238E27FC236}">
                <a16:creationId xmlns:a16="http://schemas.microsoft.com/office/drawing/2014/main" id="{D5D9BFA2-0841-4220-80E9-61DC54B25B56}"/>
              </a:ext>
            </a:extLst>
          </p:cNvPr>
          <p:cNvCxnSpPr/>
          <p:nvPr/>
        </p:nvCxnSpPr>
        <p:spPr bwMode="gray">
          <a:xfrm flipH="1">
            <a:off x="3119293" y="5993339"/>
            <a:ext cx="5368401" cy="0"/>
          </a:xfrm>
          <a:prstGeom prst="line">
            <a:avLst/>
          </a:prstGeom>
          <a:ln w="28575">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9" name="Oval 4">
            <a:extLst>
              <a:ext uri="{FF2B5EF4-FFF2-40B4-BE49-F238E27FC236}">
                <a16:creationId xmlns:a16="http://schemas.microsoft.com/office/drawing/2014/main" id="{ADA9E9A9-DA0F-415F-ADB6-EBFAE9562987}"/>
              </a:ext>
            </a:extLst>
          </p:cNvPr>
          <p:cNvSpPr>
            <a:spLocks noChangeAspect="1"/>
          </p:cNvSpPr>
          <p:nvPr/>
        </p:nvSpPr>
        <p:spPr bwMode="gray">
          <a:xfrm>
            <a:off x="2825166" y="3036886"/>
            <a:ext cx="252000" cy="252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Oval 4">
            <a:extLst>
              <a:ext uri="{FF2B5EF4-FFF2-40B4-BE49-F238E27FC236}">
                <a16:creationId xmlns:a16="http://schemas.microsoft.com/office/drawing/2014/main" id="{0376420D-BB6E-41FE-B988-454E2B0A0741}"/>
              </a:ext>
            </a:extLst>
          </p:cNvPr>
          <p:cNvSpPr>
            <a:spLocks noChangeAspect="1"/>
          </p:cNvSpPr>
          <p:nvPr/>
        </p:nvSpPr>
        <p:spPr bwMode="gray">
          <a:xfrm>
            <a:off x="8557335" y="5390646"/>
            <a:ext cx="252000" cy="252000"/>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2" name="直接箭头连接符 61">
            <a:extLst>
              <a:ext uri="{FF2B5EF4-FFF2-40B4-BE49-F238E27FC236}">
                <a16:creationId xmlns:a16="http://schemas.microsoft.com/office/drawing/2014/main" id="{C2CD802B-6A20-40BC-9734-7D09AF51FB65}"/>
              </a:ext>
            </a:extLst>
          </p:cNvPr>
          <p:cNvCxnSpPr/>
          <p:nvPr/>
        </p:nvCxnSpPr>
        <p:spPr bwMode="gray">
          <a:xfrm flipH="1">
            <a:off x="5256098" y="3162886"/>
            <a:ext cx="228600" cy="277656"/>
          </a:xfrm>
          <a:prstGeom prst="straightConnector1">
            <a:avLst/>
          </a:prstGeom>
          <a:ln w="28575">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63" name="图片 62" descr="PC.png">
            <a:extLst>
              <a:ext uri="{FF2B5EF4-FFF2-40B4-BE49-F238E27FC236}">
                <a16:creationId xmlns:a16="http://schemas.microsoft.com/office/drawing/2014/main" id="{A116B5C5-607C-45A5-9290-560AEC055994}"/>
              </a:ext>
            </a:extLst>
          </p:cNvPr>
          <p:cNvPicPr>
            <a:picLocks noChangeAspect="1"/>
          </p:cNvPicPr>
          <p:nvPr/>
        </p:nvPicPr>
        <p:blipFill>
          <a:blip r:embed="rId3" cstate="print"/>
          <a:stretch>
            <a:fillRect/>
          </a:stretch>
        </p:blipFill>
        <p:spPr bwMode="gray">
          <a:xfrm>
            <a:off x="2805882" y="1751734"/>
            <a:ext cx="576563" cy="442800"/>
          </a:xfrm>
          <a:prstGeom prst="rect">
            <a:avLst/>
          </a:prstGeom>
        </p:spPr>
      </p:pic>
      <p:pic>
        <p:nvPicPr>
          <p:cNvPr id="64" name="图片 63">
            <a:extLst>
              <a:ext uri="{FF2B5EF4-FFF2-40B4-BE49-F238E27FC236}">
                <a16:creationId xmlns:a16="http://schemas.microsoft.com/office/drawing/2014/main" id="{3058D23E-75BE-469B-8195-D60606AFB268}"/>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224864" y="1751734"/>
            <a:ext cx="540000" cy="442800"/>
          </a:xfrm>
          <a:prstGeom prst="rect">
            <a:avLst/>
          </a:prstGeom>
        </p:spPr>
      </p:pic>
    </p:spTree>
    <p:extLst>
      <p:ext uri="{BB962C8B-B14F-4D97-AF65-F5344CB8AC3E}">
        <p14:creationId xmlns:p14="http://schemas.microsoft.com/office/powerpoint/2010/main" val="20453998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Session Interaction Phase</a:t>
            </a:r>
            <a:endParaRPr lang="en-US" dirty="0"/>
          </a:p>
        </p:txBody>
      </p:sp>
      <p:sp>
        <p:nvSpPr>
          <p:cNvPr id="34" name="文本占位符 4"/>
          <p:cNvSpPr>
            <a:spLocks noGrp="1"/>
          </p:cNvSpPr>
          <p:nvPr>
            <p:ph type="body" sz="quarter" idx="10"/>
          </p:nvPr>
        </p:nvSpPr>
        <p:spPr bwMode="gray">
          <a:xfrm>
            <a:off x="455612" y="1052514"/>
            <a:ext cx="11293476" cy="1188272"/>
          </a:xfrm>
        </p:spPr>
        <p:txBody>
          <a:bodyPr/>
          <a:lstStyle/>
          <a:p>
            <a:r>
              <a:rPr lang="en-US" sz="1800" dirty="0"/>
              <a:t>After the user is authenticated, the client sends a request to the server for establishing a channel to transmit data.</a:t>
            </a:r>
          </a:p>
        </p:txBody>
      </p:sp>
      <p:sp>
        <p:nvSpPr>
          <p:cNvPr id="47" name="矩形 46"/>
          <p:cNvSpPr/>
          <p:nvPr/>
        </p:nvSpPr>
        <p:spPr bwMode="gray">
          <a:xfrm>
            <a:off x="1520751" y="2436703"/>
            <a:ext cx="1550244" cy="1126462"/>
          </a:xfrm>
          <a:prstGeom prst="rect">
            <a:avLst/>
          </a:prstGeom>
        </p:spPr>
        <p:txBody>
          <a:bodyPr wrap="square">
            <a:spAutoFit/>
          </a:bodyPr>
          <a:lstStyle/>
          <a:p>
            <a:pPr fontAlgn="ctr">
              <a:lnSpc>
                <a:spcPct val="140000"/>
              </a:lnSpc>
            </a:pPr>
            <a:r>
              <a:rPr lang="en-US" sz="1200" dirty="0">
                <a:latin typeface="Huawei Sans" panose="020C0503030203020204" pitchFamily="34" charset="0"/>
                <a:ea typeface="方正兰亭黑简体" panose="02000000000000000000" pitchFamily="2" charset="-122"/>
              </a:rPr>
              <a:t>Initiate a request to establish a session channel.</a:t>
            </a:r>
          </a:p>
          <a:p>
            <a:pPr fontAlgn="ctr">
              <a:lnSpc>
                <a:spcPct val="140000"/>
              </a:lnSpc>
            </a:pPr>
            <a:endParaRPr lang="en-US" sz="1200" dirty="0">
              <a:latin typeface="Huawei Sans" panose="020C0503030203020204" pitchFamily="34" charset="0"/>
              <a:ea typeface="方正兰亭黑简体" panose="02000000000000000000" pitchFamily="2" charset="-122"/>
            </a:endParaRPr>
          </a:p>
        </p:txBody>
      </p:sp>
      <p:sp>
        <p:nvSpPr>
          <p:cNvPr id="4" name="文本框 3"/>
          <p:cNvSpPr txBox="1"/>
          <p:nvPr/>
        </p:nvSpPr>
        <p:spPr bwMode="gray">
          <a:xfrm>
            <a:off x="4519030" y="2298204"/>
            <a:ext cx="2651942" cy="284514"/>
          </a:xfrm>
          <a:prstGeom prst="rect">
            <a:avLst/>
          </a:prstGeom>
          <a:noFill/>
        </p:spPr>
        <p:txBody>
          <a:bodyPr wrap="square" rtlCol="0">
            <a:spAutoFit/>
          </a:bodyPr>
          <a:lstStyle/>
          <a:p>
            <a:pPr fontAlgn="ctr"/>
            <a:r>
              <a:rPr lang="en-US" sz="1200" dirty="0">
                <a:latin typeface="Huawei Sans" panose="020C0503030203020204" pitchFamily="34" charset="0"/>
              </a:rPr>
              <a:t>SSH_MSG_CHANNEL_OPEN</a:t>
            </a:r>
          </a:p>
        </p:txBody>
      </p:sp>
      <p:sp>
        <p:nvSpPr>
          <p:cNvPr id="72" name="矩形 71"/>
          <p:cNvSpPr/>
          <p:nvPr/>
        </p:nvSpPr>
        <p:spPr bwMode="gray">
          <a:xfrm>
            <a:off x="9009984" y="3350176"/>
            <a:ext cx="2735929" cy="1126462"/>
          </a:xfrm>
          <a:prstGeom prst="rect">
            <a:avLst/>
          </a:prstGeom>
        </p:spPr>
        <p:txBody>
          <a:bodyPr wrap="square">
            <a:spAutoFit/>
          </a:bodyPr>
          <a:lstStyle/>
          <a:p>
            <a:pPr fontAlgn="ctr">
              <a:lnSpc>
                <a:spcPct val="140000"/>
              </a:lnSpc>
            </a:pPr>
            <a:r>
              <a:rPr lang="en-US" sz="1200" dirty="0">
                <a:latin typeface="Huawei Sans" panose="020C0503030203020204" pitchFamily="34" charset="0"/>
                <a:ea typeface="方正兰亭黑简体" panose="02000000000000000000" pitchFamily="2" charset="-122"/>
              </a:rPr>
              <a:t>Check whether the channel type is supported. If so, a message is returned, indicating that the session channel is successfully created.</a:t>
            </a:r>
          </a:p>
        </p:txBody>
      </p:sp>
      <p:sp>
        <p:nvSpPr>
          <p:cNvPr id="31" name="矩形 30"/>
          <p:cNvSpPr/>
          <p:nvPr/>
        </p:nvSpPr>
        <p:spPr bwMode="gray">
          <a:xfrm>
            <a:off x="4166827" y="3138796"/>
            <a:ext cx="3363421"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rPr>
              <a:t>SSH_MSG_CHANNEL_OPEN_CONFIRMATION</a:t>
            </a:r>
          </a:p>
        </p:txBody>
      </p:sp>
      <p:sp>
        <p:nvSpPr>
          <p:cNvPr id="29" name="矩形 28"/>
          <p:cNvSpPr/>
          <p:nvPr/>
        </p:nvSpPr>
        <p:spPr bwMode="gray">
          <a:xfrm>
            <a:off x="5127564" y="4130789"/>
            <a:ext cx="1200970" cy="276999"/>
          </a:xfrm>
          <a:prstGeom prst="rect">
            <a:avLst/>
          </a:prstGeom>
        </p:spPr>
        <p:txBody>
          <a:bodyPr wrap="square" anchor="ctr">
            <a:spAutoFit/>
          </a:bodyPr>
          <a:lstStyle/>
          <a:p>
            <a:pPr algn="r" fontAlgn="ctr"/>
            <a:r>
              <a:rPr lang="en-US" sz="1200" dirty="0">
                <a:latin typeface="Huawei Sans" panose="020C0503030203020204" pitchFamily="34" charset="0"/>
                <a:ea typeface="方正兰亭黑简体" panose="02000000000000000000" pitchFamily="2" charset="-122"/>
              </a:rPr>
              <a:t>Transmit data.</a:t>
            </a:r>
          </a:p>
        </p:txBody>
      </p:sp>
      <p:sp>
        <p:nvSpPr>
          <p:cNvPr id="43" name="文本框 42"/>
          <p:cNvSpPr txBox="1"/>
          <p:nvPr/>
        </p:nvSpPr>
        <p:spPr bwMode="gray">
          <a:xfrm>
            <a:off x="2236694" y="1705531"/>
            <a:ext cx="694421" cy="307777"/>
          </a:xfrm>
          <a:prstGeom prst="rect">
            <a:avLst/>
          </a:prstGeom>
          <a:noFill/>
        </p:spPr>
        <p:txBody>
          <a:bodyPr wrap="square" rtlCol="0">
            <a:spAutoFit/>
          </a:bodyPr>
          <a:lstStyle/>
          <a:p>
            <a:pPr algn="r" fontAlgn="ctr"/>
            <a:r>
              <a:rPr lang="en-US" sz="1400" b="1" dirty="0">
                <a:latin typeface="Huawei Sans" panose="020C0503030203020204" pitchFamily="34" charset="0"/>
              </a:rPr>
              <a:t>Client</a:t>
            </a:r>
          </a:p>
        </p:txBody>
      </p:sp>
      <p:sp>
        <p:nvSpPr>
          <p:cNvPr id="44" name="文本框 43"/>
          <p:cNvSpPr txBox="1"/>
          <p:nvPr/>
        </p:nvSpPr>
        <p:spPr bwMode="gray">
          <a:xfrm>
            <a:off x="8833006" y="1704712"/>
            <a:ext cx="729687" cy="307777"/>
          </a:xfrm>
          <a:prstGeom prst="rect">
            <a:avLst/>
          </a:prstGeom>
          <a:noFill/>
        </p:spPr>
        <p:txBody>
          <a:bodyPr wrap="square" rtlCol="0">
            <a:spAutoFit/>
          </a:bodyPr>
          <a:lstStyle/>
          <a:p>
            <a:pPr algn="r" fontAlgn="ctr"/>
            <a:r>
              <a:rPr lang="en-US" sz="1400" b="1" dirty="0">
                <a:latin typeface="Huawei Sans" panose="020C0503030203020204" pitchFamily="34" charset="0"/>
              </a:rPr>
              <a:t>Server</a:t>
            </a:r>
          </a:p>
        </p:txBody>
      </p:sp>
      <p:cxnSp>
        <p:nvCxnSpPr>
          <p:cNvPr id="46" name="直接连接符 45">
            <a:extLst>
              <a:ext uri="{FF2B5EF4-FFF2-40B4-BE49-F238E27FC236}">
                <a16:creationId xmlns:a16="http://schemas.microsoft.com/office/drawing/2014/main" id="{13540376-3CB2-492E-A18A-AF46D4DDAC00}"/>
              </a:ext>
            </a:extLst>
          </p:cNvPr>
          <p:cNvCxnSpPr>
            <a:cxnSpLocks/>
          </p:cNvCxnSpPr>
          <p:nvPr/>
        </p:nvCxnSpPr>
        <p:spPr bwMode="gray">
          <a:xfrm>
            <a:off x="3183312" y="2048118"/>
            <a:ext cx="0" cy="4006200"/>
          </a:xfrm>
          <a:prstGeom prst="line">
            <a:avLst/>
          </a:prstGeom>
          <a:ln w="19050">
            <a:solidFill>
              <a:srgbClr val="EC7061"/>
            </a:solidFill>
            <a:prstDash val="sysDot"/>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B7E67942-227A-49A7-98A2-2E66ED72B187}"/>
              </a:ext>
            </a:extLst>
          </p:cNvPr>
          <p:cNvCxnSpPr>
            <a:cxnSpLocks/>
          </p:cNvCxnSpPr>
          <p:nvPr/>
        </p:nvCxnSpPr>
        <p:spPr bwMode="gray">
          <a:xfrm>
            <a:off x="8585310" y="2048118"/>
            <a:ext cx="21674" cy="4006200"/>
          </a:xfrm>
          <a:prstGeom prst="line">
            <a:avLst/>
          </a:prstGeom>
          <a:ln w="19050">
            <a:solidFill>
              <a:srgbClr val="56C4D2"/>
            </a:solidFill>
            <a:prstDash val="sysDot"/>
          </a:ln>
        </p:spPr>
        <p:style>
          <a:lnRef idx="1">
            <a:schemeClr val="accent1"/>
          </a:lnRef>
          <a:fillRef idx="0">
            <a:schemeClr val="accent1"/>
          </a:fillRef>
          <a:effectRef idx="0">
            <a:schemeClr val="accent1"/>
          </a:effectRef>
          <a:fontRef idx="minor">
            <a:schemeClr val="tx1"/>
          </a:fontRef>
        </p:style>
      </p:cxnSp>
      <p:pic>
        <p:nvPicPr>
          <p:cNvPr id="49" name="图片 48" descr="PC.png">
            <a:extLst>
              <a:ext uri="{FF2B5EF4-FFF2-40B4-BE49-F238E27FC236}">
                <a16:creationId xmlns:a16="http://schemas.microsoft.com/office/drawing/2014/main" id="{11B76844-6E2F-404F-98F1-DB5D06725F0A}"/>
              </a:ext>
            </a:extLst>
          </p:cNvPr>
          <p:cNvPicPr>
            <a:picLocks noChangeAspect="1"/>
          </p:cNvPicPr>
          <p:nvPr/>
        </p:nvPicPr>
        <p:blipFill>
          <a:blip r:embed="rId3" cstate="print"/>
          <a:stretch>
            <a:fillRect/>
          </a:stretch>
        </p:blipFill>
        <p:spPr bwMode="gray">
          <a:xfrm>
            <a:off x="2941225" y="1605318"/>
            <a:ext cx="576563" cy="442800"/>
          </a:xfrm>
          <a:prstGeom prst="rect">
            <a:avLst/>
          </a:prstGeom>
        </p:spPr>
      </p:pic>
      <p:pic>
        <p:nvPicPr>
          <p:cNvPr id="50" name="图片 49">
            <a:extLst>
              <a:ext uri="{FF2B5EF4-FFF2-40B4-BE49-F238E27FC236}">
                <a16:creationId xmlns:a16="http://schemas.microsoft.com/office/drawing/2014/main" id="{A641EB75-1DE6-4AB9-9D7B-CF6787CD8B2A}"/>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293006" y="1605318"/>
            <a:ext cx="540000" cy="442800"/>
          </a:xfrm>
          <a:prstGeom prst="rect">
            <a:avLst/>
          </a:prstGeom>
        </p:spPr>
      </p:pic>
      <p:cxnSp>
        <p:nvCxnSpPr>
          <p:cNvPr id="51" name="直接连接符 50">
            <a:extLst>
              <a:ext uri="{FF2B5EF4-FFF2-40B4-BE49-F238E27FC236}">
                <a16:creationId xmlns:a16="http://schemas.microsoft.com/office/drawing/2014/main" id="{404C9CDE-DD6E-40DB-9382-DD6724CEF09A}"/>
              </a:ext>
            </a:extLst>
          </p:cNvPr>
          <p:cNvCxnSpPr>
            <a:cxnSpLocks/>
          </p:cNvCxnSpPr>
          <p:nvPr/>
        </p:nvCxnSpPr>
        <p:spPr bwMode="gray">
          <a:xfrm>
            <a:off x="3194605" y="2601099"/>
            <a:ext cx="5400000" cy="0"/>
          </a:xfrm>
          <a:prstGeom prst="line">
            <a:avLst/>
          </a:prstGeom>
          <a:ln w="28575">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D60B843D-85C9-4449-A985-5AFE2FF521E3}"/>
              </a:ext>
            </a:extLst>
          </p:cNvPr>
          <p:cNvCxnSpPr>
            <a:cxnSpLocks/>
          </p:cNvCxnSpPr>
          <p:nvPr/>
        </p:nvCxnSpPr>
        <p:spPr bwMode="gray">
          <a:xfrm flipH="1">
            <a:off x="3194605" y="3473212"/>
            <a:ext cx="5368401" cy="0"/>
          </a:xfrm>
          <a:prstGeom prst="line">
            <a:avLst/>
          </a:prstGeom>
          <a:ln w="28575">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2D52F31B-1CB2-42CA-A929-75F8432C4FE7}"/>
              </a:ext>
            </a:extLst>
          </p:cNvPr>
          <p:cNvCxnSpPr>
            <a:cxnSpLocks/>
          </p:cNvCxnSpPr>
          <p:nvPr/>
        </p:nvCxnSpPr>
        <p:spPr bwMode="gray">
          <a:xfrm flipH="1">
            <a:off x="3214266" y="4426168"/>
            <a:ext cx="1931366" cy="4646"/>
          </a:xfrm>
          <a:prstGeom prst="line">
            <a:avLst/>
          </a:prstGeom>
          <a:ln w="28575">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CC9FF25C-74CF-4BBA-AC62-2551A9C393E5}"/>
              </a:ext>
            </a:extLst>
          </p:cNvPr>
          <p:cNvCxnSpPr>
            <a:cxnSpLocks/>
          </p:cNvCxnSpPr>
          <p:nvPr/>
        </p:nvCxnSpPr>
        <p:spPr bwMode="gray">
          <a:xfrm>
            <a:off x="6314542" y="4405424"/>
            <a:ext cx="2270138" cy="5637"/>
          </a:xfrm>
          <a:prstGeom prst="line">
            <a:avLst/>
          </a:prstGeom>
          <a:ln w="28575">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5" name="Oval 4">
            <a:extLst>
              <a:ext uri="{FF2B5EF4-FFF2-40B4-BE49-F238E27FC236}">
                <a16:creationId xmlns:a16="http://schemas.microsoft.com/office/drawing/2014/main" id="{BEFA1CC7-8846-4E1E-A7A3-72C030D563F8}"/>
              </a:ext>
            </a:extLst>
          </p:cNvPr>
          <p:cNvSpPr>
            <a:spLocks noChangeAspect="1"/>
          </p:cNvSpPr>
          <p:nvPr/>
        </p:nvSpPr>
        <p:spPr bwMode="gray">
          <a:xfrm>
            <a:off x="2900478" y="2511645"/>
            <a:ext cx="252000" cy="252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Oval 4">
            <a:extLst>
              <a:ext uri="{FF2B5EF4-FFF2-40B4-BE49-F238E27FC236}">
                <a16:creationId xmlns:a16="http://schemas.microsoft.com/office/drawing/2014/main" id="{57017C7F-4142-41E8-9888-15067140B159}"/>
              </a:ext>
            </a:extLst>
          </p:cNvPr>
          <p:cNvSpPr>
            <a:spLocks noChangeAspect="1"/>
          </p:cNvSpPr>
          <p:nvPr/>
        </p:nvSpPr>
        <p:spPr bwMode="gray">
          <a:xfrm>
            <a:off x="8707006" y="3347212"/>
            <a:ext cx="252000" cy="252000"/>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9" name="直接箭头连接符 58">
            <a:extLst>
              <a:ext uri="{FF2B5EF4-FFF2-40B4-BE49-F238E27FC236}">
                <a16:creationId xmlns:a16="http://schemas.microsoft.com/office/drawing/2014/main" id="{4D7DF269-EB4F-467C-9DCE-4286D1A4FE0D}"/>
              </a:ext>
            </a:extLst>
          </p:cNvPr>
          <p:cNvCxnSpPr>
            <a:cxnSpLocks/>
          </p:cNvCxnSpPr>
          <p:nvPr/>
        </p:nvCxnSpPr>
        <p:spPr bwMode="gray">
          <a:xfrm flipH="1">
            <a:off x="5433097" y="4568483"/>
            <a:ext cx="338599" cy="703612"/>
          </a:xfrm>
          <a:prstGeom prst="straightConnector1">
            <a:avLst/>
          </a:prstGeom>
          <a:ln w="28575">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aphicFrame>
        <p:nvGraphicFramePr>
          <p:cNvPr id="61" name="表格 60">
            <a:extLst>
              <a:ext uri="{FF2B5EF4-FFF2-40B4-BE49-F238E27FC236}">
                <a16:creationId xmlns:a16="http://schemas.microsoft.com/office/drawing/2014/main" id="{E9300251-59CC-4915-8EFD-C050A892582B}"/>
              </a:ext>
            </a:extLst>
          </p:cNvPr>
          <p:cNvGraphicFramePr>
            <a:graphicFrameLocks noGrp="1"/>
          </p:cNvGraphicFramePr>
          <p:nvPr>
            <p:extLst>
              <p:ext uri="{D42A27DB-BD31-4B8C-83A1-F6EECF244321}">
                <p14:modId xmlns:p14="http://schemas.microsoft.com/office/powerpoint/2010/main" val="2004990562"/>
              </p:ext>
            </p:extLst>
          </p:nvPr>
        </p:nvGraphicFramePr>
        <p:xfrm>
          <a:off x="4098946" y="5319606"/>
          <a:ext cx="3310460" cy="640080"/>
        </p:xfrm>
        <a:graphic>
          <a:graphicData uri="http://schemas.openxmlformats.org/drawingml/2006/table">
            <a:tbl>
              <a:tblPr firstRow="1" bandRow="1">
                <a:tableStyleId>{7E9639D4-E3E2-4D34-9284-5A2195B3D0D7}</a:tableStyleId>
              </a:tblPr>
              <a:tblGrid>
                <a:gridCol w="3310460">
                  <a:extLst>
                    <a:ext uri="{9D8B030D-6E8A-4147-A177-3AD203B41FA5}">
                      <a16:colId xmlns:a16="http://schemas.microsoft.com/office/drawing/2014/main" val="20000"/>
                    </a:ext>
                  </a:extLst>
                </a:gridCol>
              </a:tblGrid>
              <a:tr h="350824">
                <a:tc>
                  <a:txBody>
                    <a:bodyPr/>
                    <a:lstStyle/>
                    <a:p>
                      <a:pPr marL="0" algn="ctr" defTabSz="914034" rtl="0" eaLnBrk="1" fontAlgn="ctr" latinLnBrk="0" hangingPunct="1"/>
                      <a:r>
                        <a:rPr lang="en-US" altLang="zh-CN" sz="1200" b="1" kern="1200" dirty="0">
                          <a:solidFill>
                            <a:schemeClr val="tx1"/>
                          </a:solidFill>
                          <a:latin typeface="Huawei Sans" panose="020C0503030203020204" pitchFamily="34" charset="0"/>
                          <a:ea typeface="方正兰亭黑简体" panose="02000000000000000000" pitchFamily="2" charset="-122"/>
                          <a:cs typeface="+mn-cs"/>
                        </a:rPr>
                        <a:t>The data is encrypted by using a symmetric encryption algorithm based on session keys.</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BEE9EE"/>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3576435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b="1">
                <a:sym typeface="Huawei Sans" panose="020C0503030203020204" pitchFamily="34" charset="0"/>
              </a:rPr>
              <a:t>Introduction to SSH</a:t>
            </a:r>
          </a:p>
          <a:p>
            <a:pPr lvl="1"/>
            <a:r>
              <a:rPr lang="en-US">
                <a:solidFill>
                  <a:schemeClr val="bg1">
                    <a:lumMod val="50000"/>
                  </a:schemeClr>
                </a:solidFill>
                <a:sym typeface="Huawei Sans" panose="020C0503030203020204" pitchFamily="34" charset="0"/>
              </a:rPr>
              <a:t>Overview of SSH</a:t>
            </a:r>
          </a:p>
          <a:p>
            <a:pPr lvl="1"/>
            <a:r>
              <a:rPr lang="en-US">
                <a:solidFill>
                  <a:schemeClr val="bg1">
                    <a:lumMod val="50000"/>
                  </a:schemeClr>
                </a:solidFill>
                <a:sym typeface="Huawei Sans" panose="020C0503030203020204" pitchFamily="34" charset="0"/>
              </a:rPr>
              <a:t>Working Principles of SSH</a:t>
            </a:r>
          </a:p>
          <a:p>
            <a:pPr lvl="1">
              <a:buSzPct val="60000"/>
              <a:buFont typeface="Wingdings" panose="05000000000000000000" pitchFamily="2" charset="2"/>
              <a:buChar char="n"/>
            </a:pPr>
            <a:r>
              <a:rPr lang="en-US">
                <a:sym typeface="Huawei Sans" panose="020C0503030203020204" pitchFamily="34" charset="0"/>
              </a:rPr>
              <a:t>Overview of Paramiko</a:t>
            </a:r>
          </a:p>
          <a:p>
            <a:r>
              <a:rPr lang="en-US">
                <a:solidFill>
                  <a:schemeClr val="bg1">
                    <a:lumMod val="50000"/>
                  </a:schemeClr>
                </a:solidFill>
                <a:sym typeface="Huawei Sans" panose="020C0503030203020204" pitchFamily="34" charset="0"/>
              </a:rPr>
              <a:t>Paramiko Component Architecture</a:t>
            </a:r>
          </a:p>
          <a:p>
            <a:r>
              <a:rPr lang="en-US">
                <a:solidFill>
                  <a:schemeClr val="bg1">
                    <a:lumMod val="50000"/>
                  </a:schemeClr>
                </a:solidFill>
                <a:sym typeface="Huawei Sans" panose="020C0503030203020204" pitchFamily="34" charset="0"/>
              </a:rPr>
              <a:t>SSH Practices</a:t>
            </a:r>
          </a:p>
          <a:p>
            <a:pPr lvl="1"/>
            <a:endParaRPr lang="en-US" altLang="zh-CN">
              <a:sym typeface="Huawei Sans" panose="020C0503030203020204" pitchFamily="34" charset="0"/>
            </a:endParaRPr>
          </a:p>
          <a:p>
            <a:pPr lvl="1"/>
            <a:endParaRPr lang="en-US" altLang="zh-CN" dirty="0">
              <a:sym typeface="Huawei Sans" panose="020C0503030203020204" pitchFamily="34" charset="0"/>
            </a:endParaRPr>
          </a:p>
        </p:txBody>
      </p:sp>
    </p:spTree>
    <p:extLst>
      <p:ext uri="{BB962C8B-B14F-4D97-AF65-F5344CB8AC3E}">
        <p14:creationId xmlns:p14="http://schemas.microsoft.com/office/powerpoint/2010/main" val="38194751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a:sym typeface="Huawei Sans" panose="020C0503030203020204" pitchFamily="34" charset="0"/>
              </a:rPr>
              <a:t>Overview of Paramiko</a:t>
            </a:r>
            <a:endParaRPr lang="en-US" dirty="0">
              <a:sym typeface="Huawei Sans" panose="020C0503030203020204" pitchFamily="34" charset="0"/>
            </a:endParaRPr>
          </a:p>
        </p:txBody>
      </p:sp>
      <p:sp>
        <p:nvSpPr>
          <p:cNvPr id="4" name="文本占位符 3"/>
          <p:cNvSpPr>
            <a:spLocks noGrp="1"/>
          </p:cNvSpPr>
          <p:nvPr>
            <p:ph type="body" sz="quarter" idx="10"/>
          </p:nvPr>
        </p:nvSpPr>
        <p:spPr bwMode="gray">
          <a:xfrm>
            <a:off x="455612" y="1052514"/>
            <a:ext cx="11293476" cy="2498552"/>
          </a:xfrm>
        </p:spPr>
        <p:txBody>
          <a:bodyPr/>
          <a:lstStyle/>
          <a:p>
            <a:r>
              <a:rPr lang="en-US" dirty="0" err="1"/>
              <a:t>Paramiko</a:t>
            </a:r>
            <a:r>
              <a:rPr lang="en-US" dirty="0"/>
              <a:t> is a Python module that implements the SSHv2 protocol. It supports password authentication and public key authentication and implements functions such as secure remote command execution and file transfer.</a:t>
            </a:r>
          </a:p>
          <a:p>
            <a:r>
              <a:rPr lang="en-US" dirty="0"/>
              <a:t>Engineers can compile Python code based on the </a:t>
            </a:r>
            <a:r>
              <a:rPr lang="en-US" dirty="0" err="1"/>
              <a:t>Paramiko</a:t>
            </a:r>
            <a:r>
              <a:rPr lang="en-US" dirty="0"/>
              <a:t> module to implement SSH functions.</a:t>
            </a:r>
          </a:p>
          <a:p>
            <a:endParaRPr lang="en-US" altLang="zh-CN" dirty="0">
              <a:sym typeface="Huawei Sans" panose="020C0503030203020204" pitchFamily="34" charset="0"/>
            </a:endParaRPr>
          </a:p>
        </p:txBody>
      </p:sp>
      <p:sp>
        <p:nvSpPr>
          <p:cNvPr id="8" name="文本框 7">
            <a:extLst>
              <a:ext uri="{FF2B5EF4-FFF2-40B4-BE49-F238E27FC236}">
                <a16:creationId xmlns:a16="http://schemas.microsoft.com/office/drawing/2014/main" id="{77A4502C-F66C-4C6A-81AF-DBD4FF816CA0}"/>
              </a:ext>
            </a:extLst>
          </p:cNvPr>
          <p:cNvSpPr txBox="1"/>
          <p:nvPr/>
        </p:nvSpPr>
        <p:spPr bwMode="gray">
          <a:xfrm>
            <a:off x="2723037" y="4354004"/>
            <a:ext cx="1173719" cy="338554"/>
          </a:xfrm>
          <a:prstGeom prst="rect">
            <a:avLst/>
          </a:prstGeom>
        </p:spPr>
        <p:txBody>
          <a:bodyPr wrap="none" rtlCol="0">
            <a:spAutoFit/>
          </a:bodyPr>
          <a:lstStyle/>
          <a:p>
            <a:pPr algn="ctr" fontAlgn="ctr"/>
            <a:r>
              <a:rPr lang="en-US" sz="1600" dirty="0">
                <a:latin typeface="Huawei Sans" panose="020C0503030203020204" pitchFamily="34" charset="0"/>
              </a:rPr>
              <a:t>SSH server</a:t>
            </a:r>
          </a:p>
        </p:txBody>
      </p:sp>
      <p:sp>
        <p:nvSpPr>
          <p:cNvPr id="9" name="文本框 8">
            <a:extLst>
              <a:ext uri="{FF2B5EF4-FFF2-40B4-BE49-F238E27FC236}">
                <a16:creationId xmlns:a16="http://schemas.microsoft.com/office/drawing/2014/main" id="{B885BED1-0EC0-435F-AECC-01CB43FD768C}"/>
              </a:ext>
            </a:extLst>
          </p:cNvPr>
          <p:cNvSpPr txBox="1"/>
          <p:nvPr/>
        </p:nvSpPr>
        <p:spPr bwMode="gray">
          <a:xfrm>
            <a:off x="8189522" y="4354004"/>
            <a:ext cx="1173719" cy="338554"/>
          </a:xfrm>
          <a:prstGeom prst="rect">
            <a:avLst/>
          </a:prstGeom>
        </p:spPr>
        <p:txBody>
          <a:bodyPr wrap="none" rtlCol="0">
            <a:spAutoFit/>
          </a:bodyPr>
          <a:lstStyle/>
          <a:p>
            <a:pPr algn="ctr" fontAlgn="ctr"/>
            <a:r>
              <a:rPr lang="en-US" sz="1600" dirty="0">
                <a:latin typeface="Huawei Sans" panose="020C0503030203020204" pitchFamily="34" charset="0"/>
              </a:rPr>
              <a:t>SSH client</a:t>
            </a:r>
          </a:p>
        </p:txBody>
      </p:sp>
      <p:sp>
        <p:nvSpPr>
          <p:cNvPr id="15" name="文本框 14">
            <a:extLst>
              <a:ext uri="{FF2B5EF4-FFF2-40B4-BE49-F238E27FC236}">
                <a16:creationId xmlns:a16="http://schemas.microsoft.com/office/drawing/2014/main" id="{B885BED1-0EC0-435F-AECC-01CB43FD768C}"/>
              </a:ext>
            </a:extLst>
          </p:cNvPr>
          <p:cNvSpPr txBox="1"/>
          <p:nvPr/>
        </p:nvSpPr>
        <p:spPr bwMode="gray">
          <a:xfrm>
            <a:off x="4748811" y="4570179"/>
            <a:ext cx="2472152" cy="338554"/>
          </a:xfrm>
          <a:prstGeom prst="rect">
            <a:avLst/>
          </a:prstGeom>
        </p:spPr>
        <p:txBody>
          <a:bodyPr wrap="none" rtlCol="0">
            <a:spAutoFit/>
          </a:bodyPr>
          <a:lstStyle/>
          <a:p>
            <a:pPr algn="ctr" fontAlgn="ctr"/>
            <a:r>
              <a:rPr lang="en-US" sz="1600" dirty="0">
                <a:latin typeface="Huawei Sans" panose="020C0503030203020204" pitchFamily="34" charset="0"/>
              </a:rPr>
              <a:t>SSH protocol interaction</a:t>
            </a:r>
          </a:p>
        </p:txBody>
      </p:sp>
      <p:pic>
        <p:nvPicPr>
          <p:cNvPr id="16" name="图片 15">
            <a:extLst>
              <a:ext uri="{FF2B5EF4-FFF2-40B4-BE49-F238E27FC236}">
                <a16:creationId xmlns:a16="http://schemas.microsoft.com/office/drawing/2014/main" id="{EB1A29E7-DF8C-4665-BD3B-16798BE8E97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72787" y="4301268"/>
            <a:ext cx="540000" cy="442800"/>
          </a:xfrm>
          <a:prstGeom prst="rect">
            <a:avLst/>
          </a:prstGeom>
        </p:spPr>
      </p:pic>
      <p:pic>
        <p:nvPicPr>
          <p:cNvPr id="17" name="图片 16" descr="PC.png">
            <a:extLst>
              <a:ext uri="{FF2B5EF4-FFF2-40B4-BE49-F238E27FC236}">
                <a16:creationId xmlns:a16="http://schemas.microsoft.com/office/drawing/2014/main" id="{D5970895-8BE5-455A-9A5A-56B94E184CC7}"/>
              </a:ext>
            </a:extLst>
          </p:cNvPr>
          <p:cNvPicPr>
            <a:picLocks noChangeAspect="1"/>
          </p:cNvPicPr>
          <p:nvPr/>
        </p:nvPicPr>
        <p:blipFill>
          <a:blip r:embed="rId4" cstate="print"/>
          <a:stretch>
            <a:fillRect/>
          </a:stretch>
        </p:blipFill>
        <p:spPr bwMode="gray">
          <a:xfrm>
            <a:off x="7542715" y="4312413"/>
            <a:ext cx="539063" cy="414000"/>
          </a:xfrm>
          <a:prstGeom prst="rect">
            <a:avLst/>
          </a:prstGeom>
        </p:spPr>
      </p:pic>
      <p:cxnSp>
        <p:nvCxnSpPr>
          <p:cNvPr id="18" name="直接连接符 17">
            <a:extLst>
              <a:ext uri="{FF2B5EF4-FFF2-40B4-BE49-F238E27FC236}">
                <a16:creationId xmlns:a16="http://schemas.microsoft.com/office/drawing/2014/main" id="{CD67799C-D8DE-45F0-9896-2AB1272ABC96}"/>
              </a:ext>
            </a:extLst>
          </p:cNvPr>
          <p:cNvCxnSpPr>
            <a:cxnSpLocks/>
            <a:stCxn id="17" idx="1"/>
            <a:endCxn id="16" idx="3"/>
          </p:cNvCxnSpPr>
          <p:nvPr/>
        </p:nvCxnSpPr>
        <p:spPr bwMode="gray">
          <a:xfrm flipH="1">
            <a:off x="4612787" y="4519413"/>
            <a:ext cx="2929928" cy="32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文本框 18">
            <a:extLst>
              <a:ext uri="{FF2B5EF4-FFF2-40B4-BE49-F238E27FC236}">
                <a16:creationId xmlns:a16="http://schemas.microsoft.com/office/drawing/2014/main" id="{3C8865C2-96F1-4B7E-A946-AF90F1A96058}"/>
              </a:ext>
            </a:extLst>
          </p:cNvPr>
          <p:cNvSpPr txBox="1"/>
          <p:nvPr/>
        </p:nvSpPr>
        <p:spPr bwMode="gray">
          <a:xfrm>
            <a:off x="6980128" y="3867590"/>
            <a:ext cx="1664238" cy="338554"/>
          </a:xfrm>
          <a:prstGeom prst="rect">
            <a:avLst/>
          </a:prstGeom>
          <a:solidFill>
            <a:srgbClr val="56C4D2"/>
          </a:solidFill>
        </p:spPr>
        <p:txBody>
          <a:bodyPr wrap="none" rtlCol="0">
            <a:spAutoFit/>
          </a:bodyPr>
          <a:lstStyle/>
          <a:p>
            <a:pPr algn="ctr"/>
            <a:r>
              <a:rPr lang="en-US" altLang="zh-CN" sz="1600" b="1" dirty="0" err="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Paramiko</a:t>
            </a:r>
            <a:r>
              <a:rPr lang="en-US" altLang="zh-CN"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Script</a:t>
            </a:r>
            <a:endParaRPr lang="zh-CN" alt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4388549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bwMode="gray"/>
        <p:txBody>
          <a:bodyPr/>
          <a:lstStyle/>
          <a:p>
            <a:r>
              <a:rPr lang="en-US" altLang="zh-CN" dirty="0"/>
              <a:t>SSH Fundamentals and Practice</a:t>
            </a:r>
            <a:endParaRPr lang="en-US" dirty="0">
              <a:sym typeface="Huawei Sans" panose="020C0503030203020204" pitchFamily="34" charset="0"/>
            </a:endParaRPr>
          </a:p>
        </p:txBody>
      </p:sp>
    </p:spTree>
    <p:extLst>
      <p:ext uri="{BB962C8B-B14F-4D97-AF65-F5344CB8AC3E}">
        <p14:creationId xmlns:p14="http://schemas.microsoft.com/office/powerpoint/2010/main" val="17049704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a:solidFill>
                  <a:schemeClr val="bg1">
                    <a:lumMod val="50000"/>
                  </a:schemeClr>
                </a:solidFill>
                <a:sym typeface="Huawei Sans" panose="020C0503030203020204" pitchFamily="34" charset="0"/>
              </a:rPr>
              <a:t>Introduction to SSH</a:t>
            </a:r>
          </a:p>
          <a:p>
            <a:r>
              <a:rPr lang="en-US" b="1">
                <a:solidFill>
                  <a:srgbClr val="151515"/>
                </a:solidFill>
                <a:sym typeface="Huawei Sans" panose="020C0503030203020204" pitchFamily="34" charset="0"/>
              </a:rPr>
              <a:t>Paramiko Component Architecture</a:t>
            </a:r>
          </a:p>
          <a:p>
            <a:pPr lvl="1">
              <a:buSzPct val="60000"/>
              <a:buFont typeface="Wingdings" panose="05000000000000000000" pitchFamily="2" charset="2"/>
              <a:buChar char="n"/>
            </a:pPr>
            <a:r>
              <a:rPr lang="en-US">
                <a:solidFill>
                  <a:srgbClr val="151515"/>
                </a:solidFill>
                <a:sym typeface="Huawei Sans" panose="020C0503030203020204" pitchFamily="34" charset="0"/>
              </a:rPr>
              <a:t>Paramiko Component Architecture</a:t>
            </a:r>
          </a:p>
          <a:p>
            <a:pPr lvl="1"/>
            <a:r>
              <a:rPr lang="en-US">
                <a:solidFill>
                  <a:schemeClr val="bg1">
                    <a:lumMod val="50000"/>
                  </a:schemeClr>
                </a:solidFill>
                <a:sym typeface="Huawei Sans" panose="020C0503030203020204" pitchFamily="34" charset="0"/>
              </a:rPr>
              <a:t>Transport Class and Its Methods</a:t>
            </a:r>
          </a:p>
          <a:p>
            <a:pPr lvl="1"/>
            <a:r>
              <a:rPr lang="en-US">
                <a:solidFill>
                  <a:schemeClr val="bg1">
                    <a:lumMod val="50000"/>
                  </a:schemeClr>
                </a:solidFill>
                <a:sym typeface="Huawei Sans" panose="020C0503030203020204" pitchFamily="34" charset="0"/>
              </a:rPr>
              <a:t>Key Handling Class and Its Methods</a:t>
            </a:r>
          </a:p>
          <a:p>
            <a:pPr lvl="1"/>
            <a:r>
              <a:rPr lang="en-US">
                <a:solidFill>
                  <a:schemeClr val="bg1">
                    <a:lumMod val="50000"/>
                  </a:schemeClr>
                </a:solidFill>
                <a:sym typeface="Huawei Sans" panose="020C0503030203020204" pitchFamily="34" charset="0"/>
              </a:rPr>
              <a:t>SFTPClient Class and Its Methods</a:t>
            </a:r>
          </a:p>
          <a:p>
            <a:pPr lvl="1"/>
            <a:r>
              <a:rPr lang="en-US">
                <a:solidFill>
                  <a:schemeClr val="bg1">
                    <a:lumMod val="50000"/>
                  </a:schemeClr>
                </a:solidFill>
                <a:sym typeface="Huawei Sans" panose="020C0503030203020204" pitchFamily="34" charset="0"/>
              </a:rPr>
              <a:t>SSHClient Class and Its Methods</a:t>
            </a:r>
          </a:p>
          <a:p>
            <a:r>
              <a:rPr lang="en-US">
                <a:solidFill>
                  <a:schemeClr val="bg1">
                    <a:lumMod val="50000"/>
                  </a:schemeClr>
                </a:solidFill>
                <a:sym typeface="Huawei Sans" panose="020C0503030203020204" pitchFamily="34" charset="0"/>
              </a:rPr>
              <a:t>SSH Practices</a:t>
            </a:r>
          </a:p>
          <a:p>
            <a:pPr lvl="1"/>
            <a:endParaRPr lang="en-US" altLang="zh-CN">
              <a:sym typeface="Huawei Sans" panose="020C0503030203020204" pitchFamily="34" charset="0"/>
            </a:endParaRPr>
          </a:p>
          <a:p>
            <a:endParaRPr lang="en-US" altLang="zh-CN">
              <a:sym typeface="Huawei Sans" panose="020C0503030203020204" pitchFamily="34" charset="0"/>
            </a:endParaRPr>
          </a:p>
          <a:p>
            <a:endParaRPr lang="en-US" altLang="zh-CN">
              <a:sym typeface="Huawei Sans" panose="020C0503030203020204" pitchFamily="34" charset="0"/>
            </a:endParaRPr>
          </a:p>
          <a:p>
            <a:pPr lvl="1"/>
            <a:endParaRPr lang="en-US" altLang="zh-CN" dirty="0">
              <a:sym typeface="Huawei Sans" panose="020C0503030203020204" pitchFamily="34" charset="0"/>
            </a:endParaRPr>
          </a:p>
        </p:txBody>
      </p:sp>
    </p:spTree>
    <p:extLst>
      <p:ext uri="{BB962C8B-B14F-4D97-AF65-F5344CB8AC3E}">
        <p14:creationId xmlns:p14="http://schemas.microsoft.com/office/powerpoint/2010/main" val="23223990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Paramiko Component Architecture</a:t>
            </a:r>
            <a:endParaRPr lang="en-US" dirty="0"/>
          </a:p>
        </p:txBody>
      </p:sp>
      <p:sp>
        <p:nvSpPr>
          <p:cNvPr id="6" name="文本占位符 5"/>
          <p:cNvSpPr>
            <a:spLocks noGrp="1"/>
          </p:cNvSpPr>
          <p:nvPr>
            <p:ph type="body" sz="quarter" idx="10"/>
          </p:nvPr>
        </p:nvSpPr>
        <p:spPr bwMode="gray">
          <a:xfrm>
            <a:off x="455612" y="1052514"/>
            <a:ext cx="11293476" cy="1557168"/>
          </a:xfrm>
        </p:spPr>
        <p:txBody>
          <a:bodyPr/>
          <a:lstStyle/>
          <a:p>
            <a:r>
              <a:rPr lang="en-US" sz="1800" dirty="0"/>
              <a:t>The following figure shows the components of the </a:t>
            </a:r>
            <a:r>
              <a:rPr lang="en-US" sz="1800" dirty="0" err="1"/>
              <a:t>Paramiko</a:t>
            </a:r>
            <a:r>
              <a:rPr lang="en-US" sz="1800" dirty="0"/>
              <a:t> module. </a:t>
            </a:r>
            <a:r>
              <a:rPr lang="en-US" sz="1800" dirty="0" err="1"/>
              <a:t>SSHClient</a:t>
            </a:r>
            <a:r>
              <a:rPr lang="en-US" sz="1800" dirty="0"/>
              <a:t> and </a:t>
            </a:r>
            <a:r>
              <a:rPr lang="en-US" sz="1800" dirty="0" err="1"/>
              <a:t>SFTPClient</a:t>
            </a:r>
            <a:r>
              <a:rPr lang="en-US" sz="1800" dirty="0"/>
              <a:t> are its most commonly used classes, which provide the SSH and SFTP functions, respectively.</a:t>
            </a:r>
          </a:p>
          <a:p>
            <a:r>
              <a:rPr lang="en-US" sz="1800" dirty="0"/>
              <a:t>This course describes the methods of the Transport, key handling, </a:t>
            </a:r>
            <a:r>
              <a:rPr lang="en-US" sz="1800" dirty="0" err="1"/>
              <a:t>SSHClient</a:t>
            </a:r>
            <a:r>
              <a:rPr lang="en-US" sz="1800" dirty="0"/>
              <a:t>, and </a:t>
            </a:r>
            <a:r>
              <a:rPr lang="en-US" sz="1800" dirty="0" err="1"/>
              <a:t>SFTPClient</a:t>
            </a:r>
            <a:r>
              <a:rPr lang="en-US" sz="1800" dirty="0"/>
              <a:t> classes.</a:t>
            </a:r>
          </a:p>
        </p:txBody>
      </p:sp>
      <p:sp>
        <p:nvSpPr>
          <p:cNvPr id="10" name="圆角矩形 9"/>
          <p:cNvSpPr/>
          <p:nvPr/>
        </p:nvSpPr>
        <p:spPr bwMode="gray">
          <a:xfrm>
            <a:off x="3973277" y="4349041"/>
            <a:ext cx="1348048" cy="862446"/>
          </a:xfrm>
          <a:prstGeom prst="roundRect">
            <a:avLst>
              <a:gd name="adj" fmla="val 15000"/>
            </a:avLst>
          </a:prstGeom>
          <a:solidFill>
            <a:srgbClr val="56C4D2"/>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b="1" ker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Packetizer</a:t>
            </a:r>
            <a:endParaRPr lang="en-US" sz="16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圆角矩形 10"/>
          <p:cNvSpPr/>
          <p:nvPr/>
        </p:nvSpPr>
        <p:spPr bwMode="gray">
          <a:xfrm>
            <a:off x="2488279" y="4349041"/>
            <a:ext cx="1348048" cy="862446"/>
          </a:xfrm>
          <a:prstGeom prst="roundRect">
            <a:avLst>
              <a:gd name="adj" fmla="val 15000"/>
            </a:avLst>
          </a:prstGeom>
          <a:solidFill>
            <a:srgbClr val="56C4D2"/>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Message</a:t>
            </a:r>
          </a:p>
        </p:txBody>
      </p:sp>
      <p:sp>
        <p:nvSpPr>
          <p:cNvPr id="12" name="圆角矩形 11"/>
          <p:cNvSpPr/>
          <p:nvPr/>
        </p:nvSpPr>
        <p:spPr bwMode="gray">
          <a:xfrm>
            <a:off x="6943273" y="4349041"/>
            <a:ext cx="1348048" cy="862446"/>
          </a:xfrm>
          <a:prstGeom prst="roundRect">
            <a:avLst>
              <a:gd name="adj" fmla="val 15000"/>
            </a:avLst>
          </a:prstGeom>
          <a:solidFill>
            <a:srgbClr val="EC7061"/>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b="1" ker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SSHClient</a:t>
            </a:r>
            <a:endParaRPr lang="en-US" sz="16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圆角矩形 12"/>
          <p:cNvSpPr/>
          <p:nvPr/>
        </p:nvSpPr>
        <p:spPr bwMode="gray">
          <a:xfrm>
            <a:off x="1003281" y="4349041"/>
            <a:ext cx="1348048" cy="862446"/>
          </a:xfrm>
          <a:prstGeom prst="roundRect">
            <a:avLst>
              <a:gd name="adj" fmla="val 15000"/>
            </a:avLst>
          </a:prstGeom>
          <a:solidFill>
            <a:srgbClr val="56C4D2"/>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Channel</a:t>
            </a:r>
          </a:p>
        </p:txBody>
      </p:sp>
      <p:sp>
        <p:nvSpPr>
          <p:cNvPr id="14" name="圆角矩形 13"/>
          <p:cNvSpPr/>
          <p:nvPr/>
        </p:nvSpPr>
        <p:spPr bwMode="gray">
          <a:xfrm>
            <a:off x="5458275" y="4349041"/>
            <a:ext cx="1348048" cy="862446"/>
          </a:xfrm>
          <a:prstGeom prst="roundRect">
            <a:avLst>
              <a:gd name="adj" fmla="val 15000"/>
            </a:avLst>
          </a:prstGeom>
          <a:solidFill>
            <a:srgbClr val="EC7061"/>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Transport</a:t>
            </a:r>
          </a:p>
        </p:txBody>
      </p:sp>
      <p:sp>
        <p:nvSpPr>
          <p:cNvPr id="15" name="圆角矩形 14"/>
          <p:cNvSpPr/>
          <p:nvPr/>
        </p:nvSpPr>
        <p:spPr bwMode="gray">
          <a:xfrm>
            <a:off x="910360" y="5472188"/>
            <a:ext cx="10062439" cy="610690"/>
          </a:xfrm>
          <a:prstGeom prst="roundRect">
            <a:avLst>
              <a:gd name="adj" fmla="val 15000"/>
            </a:avLst>
          </a:prstGeom>
          <a:solidFill>
            <a:srgbClr val="56C4D2"/>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b="1" ker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Paramiko</a:t>
            </a:r>
            <a:endParaRPr lang="en-US" sz="16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圆角矩形 18"/>
          <p:cNvSpPr/>
          <p:nvPr/>
        </p:nvSpPr>
        <p:spPr bwMode="gray">
          <a:xfrm>
            <a:off x="7773666" y="3055125"/>
            <a:ext cx="1348048" cy="862446"/>
          </a:xfrm>
          <a:prstGeom prst="roundRect">
            <a:avLst>
              <a:gd name="adj" fmla="val 15000"/>
            </a:avLst>
          </a:prstGeom>
          <a:solidFill>
            <a:srgbClr val="EC7061"/>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Key handling</a:t>
            </a:r>
          </a:p>
        </p:txBody>
      </p:sp>
      <p:sp>
        <p:nvSpPr>
          <p:cNvPr id="20" name="圆角矩形 19"/>
          <p:cNvSpPr/>
          <p:nvPr/>
        </p:nvSpPr>
        <p:spPr bwMode="gray">
          <a:xfrm>
            <a:off x="4853439" y="3055125"/>
            <a:ext cx="1348048" cy="862446"/>
          </a:xfrm>
          <a:prstGeom prst="roundRect">
            <a:avLst>
              <a:gd name="adj" fmla="val 15000"/>
            </a:avLst>
          </a:prstGeom>
          <a:solidFill>
            <a:srgbClr val="56C4D2"/>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Host keys</a:t>
            </a:r>
          </a:p>
        </p:txBody>
      </p:sp>
      <p:sp>
        <p:nvSpPr>
          <p:cNvPr id="21" name="圆角矩形 20"/>
          <p:cNvSpPr/>
          <p:nvPr/>
        </p:nvSpPr>
        <p:spPr bwMode="gray">
          <a:xfrm>
            <a:off x="1933211" y="3055125"/>
            <a:ext cx="1348048" cy="862446"/>
          </a:xfrm>
          <a:prstGeom prst="roundRect">
            <a:avLst>
              <a:gd name="adj" fmla="val 15000"/>
            </a:avLst>
          </a:prstGeom>
          <a:solidFill>
            <a:srgbClr val="56C4D2"/>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b="1" ker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SSH agents</a:t>
            </a:r>
            <a:endParaRPr lang="en-US" sz="16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圆角矩形 28"/>
          <p:cNvSpPr/>
          <p:nvPr/>
        </p:nvSpPr>
        <p:spPr bwMode="gray">
          <a:xfrm>
            <a:off x="8428270" y="4349041"/>
            <a:ext cx="1348048" cy="862446"/>
          </a:xfrm>
          <a:prstGeom prst="roundRect">
            <a:avLst>
              <a:gd name="adj" fmla="val 15000"/>
            </a:avLst>
          </a:prstGeom>
          <a:solidFill>
            <a:srgbClr val="EC7061"/>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b="1" ker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SFTPClient</a:t>
            </a:r>
            <a:endParaRPr lang="en-US" sz="16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3"/>
          <p:cNvSpPr/>
          <p:nvPr/>
        </p:nvSpPr>
        <p:spPr bwMode="gray">
          <a:xfrm>
            <a:off x="910360" y="2943681"/>
            <a:ext cx="10062439" cy="1109097"/>
          </a:xfrm>
          <a:prstGeom prst="roundRect">
            <a:avLst/>
          </a:prstGeom>
          <a:no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000" b="1" dirty="0">
              <a:latin typeface="Huawei Sans" panose="020C0503030203020204" pitchFamily="34" charset="0"/>
              <a:ea typeface="方正兰亭黑简体" panose="02000000000000000000" pitchFamily="2" charset="-122"/>
            </a:endParaRPr>
          </a:p>
        </p:txBody>
      </p:sp>
      <p:sp>
        <p:nvSpPr>
          <p:cNvPr id="5" name="文本框 4"/>
          <p:cNvSpPr txBox="1"/>
          <p:nvPr/>
        </p:nvSpPr>
        <p:spPr bwMode="gray">
          <a:xfrm>
            <a:off x="9304023" y="3179918"/>
            <a:ext cx="1486467" cy="584775"/>
          </a:xfrm>
          <a:prstGeom prst="rect">
            <a:avLst/>
          </a:prstGeom>
          <a:noFill/>
        </p:spPr>
        <p:txBody>
          <a:bodyPr wrap="square" rtlCol="0" anchor="ctr">
            <a:spAutoFit/>
          </a:bodyPr>
          <a:lstStyle/>
          <a:p>
            <a:pPr fontAlgn="ctr"/>
            <a:r>
              <a:rPr lang="en-US" sz="1600" b="1" dirty="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Key-related </a:t>
            </a:r>
          </a:p>
          <a:p>
            <a:pPr fontAlgn="ctr"/>
            <a:r>
              <a:rPr lang="en-US" sz="1600" b="1" dirty="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classes</a:t>
            </a:r>
            <a:endParaRPr lang="en-US" altLang="zh-CN" sz="1600" b="1" dirty="0">
              <a:solidFill>
                <a:srgbClr val="151515"/>
              </a:solidFill>
              <a:latin typeface="Huawei Sans" panose="020C0503030203020204" pitchFamily="34" charset="0"/>
            </a:endParaRPr>
          </a:p>
        </p:txBody>
      </p:sp>
      <p:sp>
        <p:nvSpPr>
          <p:cNvPr id="24" name="圆角矩形 23"/>
          <p:cNvSpPr/>
          <p:nvPr/>
        </p:nvSpPr>
        <p:spPr bwMode="gray">
          <a:xfrm>
            <a:off x="910361" y="4223289"/>
            <a:ext cx="10062439" cy="1109097"/>
          </a:xfrm>
          <a:prstGeom prst="roundRect">
            <a:avLst/>
          </a:prstGeom>
          <a:no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000" b="1" dirty="0">
              <a:latin typeface="Huawei Sans" panose="020C0503030203020204" pitchFamily="34" charset="0"/>
              <a:ea typeface="方正兰亭黑简体" panose="02000000000000000000" pitchFamily="2" charset="-122"/>
            </a:endParaRPr>
          </a:p>
        </p:txBody>
      </p:sp>
      <p:sp>
        <p:nvSpPr>
          <p:cNvPr id="25" name="文本框 24"/>
          <p:cNvSpPr txBox="1"/>
          <p:nvPr/>
        </p:nvSpPr>
        <p:spPr bwMode="gray">
          <a:xfrm>
            <a:off x="9913267" y="4385196"/>
            <a:ext cx="1363911" cy="830997"/>
          </a:xfrm>
          <a:prstGeom prst="rect">
            <a:avLst/>
          </a:prstGeom>
          <a:noFill/>
        </p:spPr>
        <p:txBody>
          <a:bodyPr wrap="square" rtlCol="0">
            <a:spAutoFit/>
          </a:bodyPr>
          <a:lstStyle/>
          <a:p>
            <a:pPr fontAlgn="ctr"/>
            <a:r>
              <a:rPr lang="en-US" sz="1600" b="1" dirty="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Common protocol classes</a:t>
            </a:r>
          </a:p>
        </p:txBody>
      </p:sp>
    </p:spTree>
    <p:extLst>
      <p:ext uri="{BB962C8B-B14F-4D97-AF65-F5344CB8AC3E}">
        <p14:creationId xmlns:p14="http://schemas.microsoft.com/office/powerpoint/2010/main" val="3170712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Common Paramiko Classes</a:t>
            </a:r>
            <a:endParaRPr lang="en-US" dirty="0"/>
          </a:p>
        </p:txBody>
      </p:sp>
      <p:sp>
        <p:nvSpPr>
          <p:cNvPr id="3" name="文本占位符 2"/>
          <p:cNvSpPr>
            <a:spLocks noGrp="1"/>
          </p:cNvSpPr>
          <p:nvPr>
            <p:ph type="body" sz="quarter" idx="10"/>
          </p:nvPr>
        </p:nvSpPr>
        <p:spPr bwMode="gray">
          <a:xfrm>
            <a:off x="455612" y="1052514"/>
            <a:ext cx="11293476" cy="3941313"/>
          </a:xfrm>
        </p:spPr>
        <p:txBody>
          <a:bodyPr/>
          <a:lstStyle/>
          <a:p>
            <a:pPr>
              <a:lnSpc>
                <a:spcPct val="120000"/>
              </a:lnSpc>
            </a:pPr>
            <a:r>
              <a:rPr lang="en-US" sz="1800"/>
              <a:t>Channel: This class is used to create a secure channel over the SSH transport layer.</a:t>
            </a:r>
          </a:p>
          <a:p>
            <a:pPr>
              <a:lnSpc>
                <a:spcPct val="120000"/>
              </a:lnSpc>
            </a:pPr>
            <a:r>
              <a:rPr lang="en-US" sz="1800"/>
              <a:t>Message: An SSH message is a stream of bytes that encodes some combination</a:t>
            </a:r>
            <a:r>
              <a:rPr lang="en-US" altLang="zh-CN" sz="1800"/>
              <a:t>s</a:t>
            </a:r>
            <a:r>
              <a:rPr lang="en-US" sz="1800"/>
              <a:t> of strings, integers, bools, and infinite-precision integers (known in Python as longs).</a:t>
            </a:r>
          </a:p>
          <a:p>
            <a:pPr>
              <a:lnSpc>
                <a:spcPct val="120000"/>
              </a:lnSpc>
            </a:pPr>
            <a:r>
              <a:rPr lang="en-US" sz="1800"/>
              <a:t>Packetizer: This class is used for packet handling.</a:t>
            </a:r>
          </a:p>
          <a:p>
            <a:pPr>
              <a:lnSpc>
                <a:spcPct val="120000"/>
              </a:lnSpc>
            </a:pPr>
            <a:r>
              <a:rPr lang="en-US" sz="1800"/>
              <a:t>Transport: This class is used to create a transport session object over an existing socket or socket-like object.</a:t>
            </a:r>
          </a:p>
          <a:p>
            <a:pPr>
              <a:lnSpc>
                <a:spcPct val="120000"/>
              </a:lnSpc>
            </a:pPr>
            <a:r>
              <a:rPr lang="en-US" sz="1800"/>
              <a:t>SFTPClient: This class creates an SFTP session </a:t>
            </a:r>
            <a:r>
              <a:rPr lang="en-US" altLang="zh-CN" sz="1800"/>
              <a:t>connection </a:t>
            </a:r>
            <a:r>
              <a:rPr lang="en-US" sz="1800"/>
              <a:t>through an open SSH transport session and performs remote file operations.</a:t>
            </a:r>
          </a:p>
          <a:p>
            <a:pPr>
              <a:lnSpc>
                <a:spcPct val="120000"/>
              </a:lnSpc>
            </a:pPr>
            <a:r>
              <a:rPr lang="en-US" sz="1800"/>
              <a:t>SSHClient: This class is an advanced representation of a session with the SSH server. This class integrates the Transport, Channel, and SFTPClient classes.</a:t>
            </a:r>
          </a:p>
          <a:p>
            <a:pPr>
              <a:lnSpc>
                <a:spcPct val="120000"/>
              </a:lnSpc>
            </a:pPr>
            <a:endParaRPr lang="en-US" altLang="zh-CN" sz="1800"/>
          </a:p>
          <a:p>
            <a:pPr>
              <a:lnSpc>
                <a:spcPct val="120000"/>
              </a:lnSpc>
            </a:pPr>
            <a:endParaRPr lang="en-US" altLang="zh-CN" sz="1800"/>
          </a:p>
          <a:p>
            <a:pPr>
              <a:lnSpc>
                <a:spcPct val="120000"/>
              </a:lnSpc>
            </a:pPr>
            <a:endParaRPr lang="en-US" altLang="zh-CN" sz="1800" dirty="0"/>
          </a:p>
        </p:txBody>
      </p:sp>
      <p:sp>
        <p:nvSpPr>
          <p:cNvPr id="4" name="圆角矩形 3"/>
          <p:cNvSpPr/>
          <p:nvPr/>
        </p:nvSpPr>
        <p:spPr bwMode="gray">
          <a:xfrm>
            <a:off x="3944675" y="5134603"/>
            <a:ext cx="1348048" cy="862446"/>
          </a:xfrm>
          <a:prstGeom prst="roundRect">
            <a:avLst>
              <a:gd name="adj" fmla="val 15000"/>
            </a:avLst>
          </a:prstGeom>
          <a:solidFill>
            <a:srgbClr val="56C4D2"/>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400" b="1" ker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Packetizer</a:t>
            </a:r>
            <a:endParaRPr lang="en-US" sz="14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4"/>
          <p:cNvSpPr/>
          <p:nvPr/>
        </p:nvSpPr>
        <p:spPr bwMode="gray">
          <a:xfrm>
            <a:off x="2445453" y="5134603"/>
            <a:ext cx="1348048" cy="862446"/>
          </a:xfrm>
          <a:prstGeom prst="roundRect">
            <a:avLst>
              <a:gd name="adj" fmla="val 15000"/>
            </a:avLst>
          </a:prstGeom>
          <a:solidFill>
            <a:srgbClr val="56C4D2"/>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4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Message</a:t>
            </a:r>
          </a:p>
        </p:txBody>
      </p:sp>
      <p:sp>
        <p:nvSpPr>
          <p:cNvPr id="6" name="圆角矩形 5"/>
          <p:cNvSpPr/>
          <p:nvPr/>
        </p:nvSpPr>
        <p:spPr bwMode="gray">
          <a:xfrm>
            <a:off x="6943119" y="5134603"/>
            <a:ext cx="1348048" cy="862446"/>
          </a:xfrm>
          <a:prstGeom prst="roundRect">
            <a:avLst>
              <a:gd name="adj" fmla="val 15000"/>
            </a:avLst>
          </a:prstGeom>
          <a:solidFill>
            <a:srgbClr val="EC7061"/>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400" b="1" ker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SSHClient</a:t>
            </a:r>
            <a:endParaRPr lang="en-US" sz="14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6"/>
          <p:cNvSpPr/>
          <p:nvPr/>
        </p:nvSpPr>
        <p:spPr bwMode="gray">
          <a:xfrm>
            <a:off x="946231" y="5134603"/>
            <a:ext cx="1348048" cy="862446"/>
          </a:xfrm>
          <a:prstGeom prst="roundRect">
            <a:avLst>
              <a:gd name="adj" fmla="val 15000"/>
            </a:avLst>
          </a:prstGeom>
          <a:solidFill>
            <a:srgbClr val="56C4D2"/>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4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Channel</a:t>
            </a:r>
          </a:p>
        </p:txBody>
      </p:sp>
      <p:sp>
        <p:nvSpPr>
          <p:cNvPr id="8" name="圆角矩形 7"/>
          <p:cNvSpPr/>
          <p:nvPr/>
        </p:nvSpPr>
        <p:spPr bwMode="gray">
          <a:xfrm>
            <a:off x="5443897" y="5134603"/>
            <a:ext cx="1348048" cy="862446"/>
          </a:xfrm>
          <a:prstGeom prst="roundRect">
            <a:avLst>
              <a:gd name="adj" fmla="val 15000"/>
            </a:avLst>
          </a:prstGeom>
          <a:solidFill>
            <a:srgbClr val="EC7061"/>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Transport</a:t>
            </a:r>
          </a:p>
        </p:txBody>
      </p:sp>
      <p:sp>
        <p:nvSpPr>
          <p:cNvPr id="10" name="圆角矩形 9"/>
          <p:cNvSpPr/>
          <p:nvPr/>
        </p:nvSpPr>
        <p:spPr bwMode="gray">
          <a:xfrm>
            <a:off x="8442340" y="5134603"/>
            <a:ext cx="1348048" cy="862446"/>
          </a:xfrm>
          <a:prstGeom prst="roundRect">
            <a:avLst>
              <a:gd name="adj" fmla="val 15000"/>
            </a:avLst>
          </a:prstGeom>
          <a:solidFill>
            <a:srgbClr val="EC7061"/>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400" b="1" ker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SFTPClient</a:t>
            </a:r>
            <a:endParaRPr lang="en-US" sz="14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圆角矩形 10"/>
          <p:cNvSpPr/>
          <p:nvPr/>
        </p:nvSpPr>
        <p:spPr bwMode="gray">
          <a:xfrm>
            <a:off x="853311" y="4993317"/>
            <a:ext cx="10235159" cy="1109097"/>
          </a:xfrm>
          <a:prstGeom prst="roundRect">
            <a:avLst/>
          </a:prstGeom>
          <a:no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sp>
        <p:nvSpPr>
          <p:cNvPr id="12" name="文本框 11"/>
          <p:cNvSpPr txBox="1"/>
          <p:nvPr/>
        </p:nvSpPr>
        <p:spPr bwMode="gray">
          <a:xfrm>
            <a:off x="9941561" y="5128499"/>
            <a:ext cx="1355801" cy="830997"/>
          </a:xfrm>
          <a:prstGeom prst="rect">
            <a:avLst/>
          </a:prstGeom>
          <a:noFill/>
        </p:spPr>
        <p:txBody>
          <a:bodyPr wrap="square" rtlCol="0">
            <a:spAutoFit/>
          </a:bodyPr>
          <a:lstStyle/>
          <a:p>
            <a:pPr fontAlgn="ctr"/>
            <a:r>
              <a:rPr lang="en-US" sz="1600" b="1" dirty="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Common protocol classes</a:t>
            </a:r>
          </a:p>
        </p:txBody>
      </p:sp>
    </p:spTree>
    <p:extLst>
      <p:ext uri="{BB962C8B-B14F-4D97-AF65-F5344CB8AC3E}">
        <p14:creationId xmlns:p14="http://schemas.microsoft.com/office/powerpoint/2010/main" val="28424667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Key-Related Classes of the Paramiko Module</a:t>
            </a:r>
            <a:endParaRPr lang="en-US" dirty="0"/>
          </a:p>
        </p:txBody>
      </p:sp>
      <p:sp>
        <p:nvSpPr>
          <p:cNvPr id="3" name="文本占位符 2"/>
          <p:cNvSpPr>
            <a:spLocks noGrp="1"/>
          </p:cNvSpPr>
          <p:nvPr>
            <p:ph type="body" sz="quarter" idx="10"/>
          </p:nvPr>
        </p:nvSpPr>
        <p:spPr bwMode="gray">
          <a:xfrm>
            <a:off x="455612" y="1052514"/>
            <a:ext cx="11293476" cy="2835468"/>
          </a:xfrm>
        </p:spPr>
        <p:txBody>
          <a:bodyPr/>
          <a:lstStyle/>
          <a:p>
            <a:r>
              <a:rPr lang="en-US" dirty="0"/>
              <a:t>SSH Agent: This class is used for the SSH agent.</a:t>
            </a:r>
          </a:p>
          <a:p>
            <a:r>
              <a:rPr lang="en-US" dirty="0"/>
              <a:t>Host keys: This class is related to the OpenSSH </a:t>
            </a:r>
            <a:r>
              <a:rPr lang="en-US" dirty="0" err="1"/>
              <a:t>known_hosts</a:t>
            </a:r>
            <a:r>
              <a:rPr lang="en-US" dirty="0"/>
              <a:t> file and is used to create a host keys object.</a:t>
            </a:r>
          </a:p>
          <a:p>
            <a:r>
              <a:rPr lang="en-US" dirty="0"/>
              <a:t>Key handling: This class is used to create instances of the corresponding key type, for example, RSA keys and DSS (DSA) keys.</a:t>
            </a:r>
          </a:p>
          <a:p>
            <a:endParaRPr lang="en-US" altLang="zh-CN" dirty="0"/>
          </a:p>
          <a:p>
            <a:endParaRPr lang="en-US" altLang="zh-CN" dirty="0"/>
          </a:p>
        </p:txBody>
      </p:sp>
      <p:sp>
        <p:nvSpPr>
          <p:cNvPr id="24" name="文本框 23"/>
          <p:cNvSpPr txBox="1"/>
          <p:nvPr/>
        </p:nvSpPr>
        <p:spPr bwMode="gray">
          <a:xfrm>
            <a:off x="9254212" y="4300860"/>
            <a:ext cx="1381575" cy="584775"/>
          </a:xfrm>
          <a:prstGeom prst="rect">
            <a:avLst/>
          </a:prstGeom>
          <a:noFill/>
        </p:spPr>
        <p:txBody>
          <a:bodyPr wrap="square" rtlCol="0">
            <a:spAutoFit/>
          </a:bodyPr>
          <a:lstStyle/>
          <a:p>
            <a:pPr fontAlgn="ctr"/>
            <a:r>
              <a:rPr lang="en-US" sz="1600" b="1" dirty="0">
                <a:solidFill>
                  <a:srgbClr val="151515"/>
                </a:solidFill>
                <a:latin typeface="Huawei Sans" panose="020C0503030203020204" pitchFamily="34" charset="0"/>
                <a:ea typeface="方正兰亭黑简体" panose="02000000000000000000" pitchFamily="2" charset="-122"/>
                <a:sym typeface="Huawei Sans" panose="020C0503030203020204" pitchFamily="34" charset="0"/>
              </a:rPr>
              <a:t>Key-related classes</a:t>
            </a:r>
          </a:p>
        </p:txBody>
      </p:sp>
      <p:sp>
        <p:nvSpPr>
          <p:cNvPr id="10" name="圆角矩形 19">
            <a:extLst>
              <a:ext uri="{FF2B5EF4-FFF2-40B4-BE49-F238E27FC236}">
                <a16:creationId xmlns:a16="http://schemas.microsoft.com/office/drawing/2014/main" id="{65D7C846-0587-4F9B-8C4E-D58CDB848317}"/>
              </a:ext>
            </a:extLst>
          </p:cNvPr>
          <p:cNvSpPr/>
          <p:nvPr/>
        </p:nvSpPr>
        <p:spPr bwMode="gray">
          <a:xfrm>
            <a:off x="7687039" y="4103650"/>
            <a:ext cx="1348048" cy="862446"/>
          </a:xfrm>
          <a:prstGeom prst="roundRect">
            <a:avLst>
              <a:gd name="adj" fmla="val 15000"/>
            </a:avLst>
          </a:prstGeom>
          <a:solidFill>
            <a:srgbClr val="EC7061"/>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1400" b="1" ker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Key handling</a:t>
            </a:r>
            <a:endParaRPr lang="zh-CN" altLang="en-US" sz="1400" b="1" ker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圆角矩形 20">
            <a:extLst>
              <a:ext uri="{FF2B5EF4-FFF2-40B4-BE49-F238E27FC236}">
                <a16:creationId xmlns:a16="http://schemas.microsoft.com/office/drawing/2014/main" id="{BD0D0D9F-F2D1-44FF-ABFB-4B518CCFF14A}"/>
              </a:ext>
            </a:extLst>
          </p:cNvPr>
          <p:cNvSpPr/>
          <p:nvPr/>
        </p:nvSpPr>
        <p:spPr bwMode="gray">
          <a:xfrm>
            <a:off x="4766812" y="4103650"/>
            <a:ext cx="1348048" cy="862446"/>
          </a:xfrm>
          <a:prstGeom prst="roundRect">
            <a:avLst>
              <a:gd name="adj" fmla="val 15000"/>
            </a:avLst>
          </a:prstGeom>
          <a:solidFill>
            <a:srgbClr val="56C4D2"/>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1400" b="1" ker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Host keys</a:t>
            </a:r>
            <a:endParaRPr lang="zh-CN" altLang="en-US" sz="1400" b="1" ker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圆角矩形 21">
            <a:extLst>
              <a:ext uri="{FF2B5EF4-FFF2-40B4-BE49-F238E27FC236}">
                <a16:creationId xmlns:a16="http://schemas.microsoft.com/office/drawing/2014/main" id="{F5383C36-881C-45A4-90E2-B800955AF05F}"/>
              </a:ext>
            </a:extLst>
          </p:cNvPr>
          <p:cNvSpPr/>
          <p:nvPr/>
        </p:nvSpPr>
        <p:spPr bwMode="gray">
          <a:xfrm>
            <a:off x="1846584" y="4103650"/>
            <a:ext cx="1348048" cy="862446"/>
          </a:xfrm>
          <a:prstGeom prst="roundRect">
            <a:avLst>
              <a:gd name="adj" fmla="val 15000"/>
            </a:avLst>
          </a:prstGeom>
          <a:solidFill>
            <a:srgbClr val="56C4D2"/>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14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SSH agents</a:t>
            </a:r>
            <a:endParaRPr lang="zh-CN" altLang="en-US" sz="14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圆角矩形 22">
            <a:extLst>
              <a:ext uri="{FF2B5EF4-FFF2-40B4-BE49-F238E27FC236}">
                <a16:creationId xmlns:a16="http://schemas.microsoft.com/office/drawing/2014/main" id="{1FFB1187-9068-4ADA-A1EA-B693513A6B1C}"/>
              </a:ext>
            </a:extLst>
          </p:cNvPr>
          <p:cNvSpPr/>
          <p:nvPr/>
        </p:nvSpPr>
        <p:spPr bwMode="gray">
          <a:xfrm>
            <a:off x="823734" y="3992206"/>
            <a:ext cx="9927356" cy="1109097"/>
          </a:xfrm>
          <a:prstGeom prst="roundRect">
            <a:avLst/>
          </a:prstGeom>
          <a:no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6077412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Process of Using Paramiko</a:t>
            </a:r>
            <a:endParaRPr lang="en-US" dirty="0"/>
          </a:p>
        </p:txBody>
      </p:sp>
      <p:grpSp>
        <p:nvGrpSpPr>
          <p:cNvPr id="4" name="组合 3"/>
          <p:cNvGrpSpPr/>
          <p:nvPr/>
        </p:nvGrpSpPr>
        <p:grpSpPr bwMode="gray">
          <a:xfrm>
            <a:off x="524725" y="1400201"/>
            <a:ext cx="4208610" cy="2828312"/>
            <a:chOff x="1528125" y="1836411"/>
            <a:chExt cx="2873885" cy="2263481"/>
          </a:xfrm>
        </p:grpSpPr>
        <p:sp>
          <p:nvSpPr>
            <p:cNvPr id="5" name="圆角矩形 4"/>
            <p:cNvSpPr/>
            <p:nvPr/>
          </p:nvSpPr>
          <p:spPr bwMode="gray">
            <a:xfrm>
              <a:off x="2579597" y="1836411"/>
              <a:ext cx="1800000" cy="432000"/>
            </a:xfrm>
            <a:prstGeom prst="roundRect">
              <a:avLst>
                <a:gd name="adj" fmla="val 15000"/>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Instantiate the SSH session channel</a:t>
              </a:r>
              <a:endPar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5"/>
            <p:cNvSpPr/>
            <p:nvPr/>
          </p:nvSpPr>
          <p:spPr bwMode="gray">
            <a:xfrm>
              <a:off x="1528125" y="2726922"/>
              <a:ext cx="1800000" cy="432000"/>
            </a:xfrm>
            <a:prstGeom prst="roundRect">
              <a:avLst>
                <a:gd name="adj" fmla="val 15000"/>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Configure password authentication</a:t>
              </a:r>
              <a:endPar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6"/>
            <p:cNvSpPr/>
            <p:nvPr/>
          </p:nvSpPr>
          <p:spPr bwMode="gray">
            <a:xfrm>
              <a:off x="2602010" y="3667892"/>
              <a:ext cx="1800000" cy="432000"/>
            </a:xfrm>
            <a:prstGeom prst="roundRect">
              <a:avLst>
                <a:gd name="adj" fmla="val 15000"/>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Set up an SSH </a:t>
              </a:r>
              <a:r>
                <a:rPr lang="en-US" sz="16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session connection</a:t>
              </a:r>
              <a:endPar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 name="直接箭头连接符 7"/>
            <p:cNvCxnSpPr>
              <a:stCxn id="5" idx="2"/>
              <a:endCxn id="6" idx="0"/>
            </p:cNvCxnSpPr>
            <p:nvPr/>
          </p:nvCxnSpPr>
          <p:spPr bwMode="gray">
            <a:xfrm flipH="1">
              <a:off x="2428125" y="2268411"/>
              <a:ext cx="1051472" cy="458511"/>
            </a:xfrm>
            <a:prstGeom prst="straightConnector1">
              <a:avLst/>
            </a:prstGeom>
            <a:noFill/>
            <a:ln w="19050" cap="flat" cmpd="sng" algn="ctr">
              <a:solidFill>
                <a:schemeClr val="tx1"/>
              </a:solidFill>
              <a:prstDash val="solid"/>
              <a:round/>
              <a:headEnd type="none" w="med" len="med"/>
              <a:tailEnd type="triangle"/>
            </a:ln>
            <a:effectLst/>
          </p:spPr>
        </p:cxnSp>
        <p:cxnSp>
          <p:nvCxnSpPr>
            <p:cNvPr id="9" name="直接箭头连接符 8"/>
            <p:cNvCxnSpPr>
              <a:stCxn id="6" idx="2"/>
              <a:endCxn id="7" idx="0"/>
            </p:cNvCxnSpPr>
            <p:nvPr/>
          </p:nvCxnSpPr>
          <p:spPr bwMode="gray">
            <a:xfrm>
              <a:off x="2428125" y="3158922"/>
              <a:ext cx="1073885" cy="508969"/>
            </a:xfrm>
            <a:prstGeom prst="straightConnector1">
              <a:avLst/>
            </a:prstGeom>
            <a:noFill/>
            <a:ln w="19050" cap="flat" cmpd="sng" algn="ctr">
              <a:solidFill>
                <a:schemeClr val="tx1"/>
              </a:solidFill>
              <a:prstDash val="solid"/>
              <a:round/>
              <a:headEnd type="none" w="med" len="med"/>
              <a:tailEnd type="triangle"/>
            </a:ln>
            <a:effectLst/>
          </p:spPr>
        </p:cxnSp>
      </p:grpSp>
      <p:sp>
        <p:nvSpPr>
          <p:cNvPr id="13" name="圆角矩形 12"/>
          <p:cNvSpPr/>
          <p:nvPr/>
        </p:nvSpPr>
        <p:spPr bwMode="gray">
          <a:xfrm>
            <a:off x="3698772" y="2497535"/>
            <a:ext cx="2635978" cy="539802"/>
          </a:xfrm>
          <a:prstGeom prst="roundRect">
            <a:avLst>
              <a:gd name="adj" fmla="val 15000"/>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Configure public key authentication</a:t>
            </a:r>
          </a:p>
        </p:txBody>
      </p:sp>
      <p:cxnSp>
        <p:nvCxnSpPr>
          <p:cNvPr id="15" name="直接箭头连接符 14"/>
          <p:cNvCxnSpPr>
            <a:stCxn id="5" idx="2"/>
          </p:cNvCxnSpPr>
          <p:nvPr/>
        </p:nvCxnSpPr>
        <p:spPr bwMode="gray">
          <a:xfrm>
            <a:off x="3382522" y="1940003"/>
            <a:ext cx="1853599" cy="557532"/>
          </a:xfrm>
          <a:prstGeom prst="straightConnector1">
            <a:avLst/>
          </a:prstGeom>
          <a:noFill/>
          <a:ln w="19050" cap="flat" cmpd="sng" algn="ctr">
            <a:solidFill>
              <a:schemeClr val="tx1"/>
            </a:solidFill>
            <a:prstDash val="solid"/>
            <a:round/>
            <a:headEnd type="none" w="med" len="med"/>
            <a:tailEnd type="triangle"/>
          </a:ln>
          <a:effectLst/>
        </p:spPr>
      </p:cxnSp>
      <p:cxnSp>
        <p:nvCxnSpPr>
          <p:cNvPr id="19" name="直接箭头连接符 18"/>
          <p:cNvCxnSpPr>
            <a:endCxn id="7" idx="0"/>
          </p:cNvCxnSpPr>
          <p:nvPr/>
        </p:nvCxnSpPr>
        <p:spPr bwMode="gray">
          <a:xfrm flipH="1">
            <a:off x="3415344" y="3037337"/>
            <a:ext cx="1775039" cy="651374"/>
          </a:xfrm>
          <a:prstGeom prst="straightConnector1">
            <a:avLst/>
          </a:prstGeom>
          <a:noFill/>
          <a:ln w="19050" cap="flat" cmpd="sng" algn="ctr">
            <a:solidFill>
              <a:schemeClr val="tx1"/>
            </a:solidFill>
            <a:prstDash val="solid"/>
            <a:round/>
            <a:headEnd type="none" w="med" len="med"/>
            <a:tailEnd type="triangle"/>
          </a:ln>
          <a:effectLst/>
        </p:spPr>
      </p:cxnSp>
      <p:sp>
        <p:nvSpPr>
          <p:cNvPr id="21" name="圆角矩形 20"/>
          <p:cNvSpPr/>
          <p:nvPr/>
        </p:nvSpPr>
        <p:spPr bwMode="gray">
          <a:xfrm>
            <a:off x="2097355" y="4594590"/>
            <a:ext cx="2635978" cy="539802"/>
          </a:xfrm>
          <a:prstGeom prst="roundRect">
            <a:avLst>
              <a:gd name="adj" fmla="val 15000"/>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Send related instructions</a:t>
            </a:r>
          </a:p>
        </p:txBody>
      </p:sp>
      <p:cxnSp>
        <p:nvCxnSpPr>
          <p:cNvPr id="22" name="直接箭头连接符 21"/>
          <p:cNvCxnSpPr>
            <a:stCxn id="7" idx="2"/>
            <a:endCxn id="21" idx="0"/>
          </p:cNvCxnSpPr>
          <p:nvPr/>
        </p:nvCxnSpPr>
        <p:spPr bwMode="gray">
          <a:xfrm flipH="1">
            <a:off x="3415344" y="4228513"/>
            <a:ext cx="2" cy="366077"/>
          </a:xfrm>
          <a:prstGeom prst="straightConnector1">
            <a:avLst/>
          </a:prstGeom>
          <a:noFill/>
          <a:ln w="19050" cap="flat" cmpd="sng" algn="ctr">
            <a:solidFill>
              <a:schemeClr val="tx1"/>
            </a:solidFill>
            <a:prstDash val="solid"/>
            <a:round/>
            <a:headEnd type="none" w="med" len="med"/>
            <a:tailEnd type="triangle"/>
          </a:ln>
          <a:effectLst/>
        </p:spPr>
      </p:cxnSp>
      <p:sp>
        <p:nvSpPr>
          <p:cNvPr id="25" name="圆角矩形 24"/>
          <p:cNvSpPr/>
          <p:nvPr/>
        </p:nvSpPr>
        <p:spPr bwMode="gray">
          <a:xfrm>
            <a:off x="2097355" y="5532161"/>
            <a:ext cx="2635978" cy="539802"/>
          </a:xfrm>
          <a:prstGeom prst="roundRect">
            <a:avLst>
              <a:gd name="adj" fmla="val 15000"/>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Close the session channel</a:t>
            </a:r>
          </a:p>
        </p:txBody>
      </p:sp>
      <p:cxnSp>
        <p:nvCxnSpPr>
          <p:cNvPr id="26" name="直接箭头连接符 25"/>
          <p:cNvCxnSpPr/>
          <p:nvPr/>
        </p:nvCxnSpPr>
        <p:spPr bwMode="gray">
          <a:xfrm>
            <a:off x="3415344" y="5166084"/>
            <a:ext cx="0" cy="366077"/>
          </a:xfrm>
          <a:prstGeom prst="straightConnector1">
            <a:avLst/>
          </a:prstGeom>
          <a:noFill/>
          <a:ln w="19050" cap="flat" cmpd="sng" algn="ctr">
            <a:solidFill>
              <a:schemeClr val="tx1"/>
            </a:solidFill>
            <a:prstDash val="solid"/>
            <a:round/>
            <a:headEnd type="none" w="med" len="med"/>
            <a:tailEnd type="triangle"/>
          </a:ln>
          <a:effectLst/>
        </p:spPr>
      </p:cxnSp>
      <p:graphicFrame>
        <p:nvGraphicFramePr>
          <p:cNvPr id="38" name="表格 37">
            <a:extLst>
              <a:ext uri="{FF2B5EF4-FFF2-40B4-BE49-F238E27FC236}">
                <a16:creationId xmlns:a16="http://schemas.microsoft.com/office/drawing/2014/main" id="{1748148C-800A-4492-8F03-56620BE7C544}"/>
              </a:ext>
            </a:extLst>
          </p:cNvPr>
          <p:cNvGraphicFramePr>
            <a:graphicFrameLocks noGrp="1"/>
          </p:cNvGraphicFramePr>
          <p:nvPr>
            <p:extLst>
              <p:ext uri="{D42A27DB-BD31-4B8C-83A1-F6EECF244321}">
                <p14:modId xmlns:p14="http://schemas.microsoft.com/office/powerpoint/2010/main" val="1891056039"/>
              </p:ext>
            </p:extLst>
          </p:nvPr>
        </p:nvGraphicFramePr>
        <p:xfrm>
          <a:off x="6704846" y="1435624"/>
          <a:ext cx="4410194" cy="624840"/>
        </p:xfrm>
        <a:graphic>
          <a:graphicData uri="http://schemas.openxmlformats.org/drawingml/2006/table">
            <a:tbl>
              <a:tblPr firstRow="1" bandRow="1">
                <a:tableStyleId>{72833802-FEF1-4C79-8D5D-14CF1EAF98D9}</a:tableStyleId>
              </a:tblPr>
              <a:tblGrid>
                <a:gridCol w="4410194">
                  <a:extLst>
                    <a:ext uri="{9D8B030D-6E8A-4147-A177-3AD203B41FA5}">
                      <a16:colId xmlns:a16="http://schemas.microsoft.com/office/drawing/2014/main" val="20000"/>
                    </a:ext>
                  </a:extLst>
                </a:gridCol>
              </a:tblGrid>
              <a:tr h="251443">
                <a:tc>
                  <a:txBody>
                    <a:bodyPr/>
                    <a:lstStyle/>
                    <a:p>
                      <a:pPr marL="0" algn="ctr" defTabSz="914034" rtl="0" eaLnBrk="1" latinLnBrk="0" hangingPunct="1"/>
                      <a:r>
                        <a:rPr lang="en-US" altLang="zh-CN" sz="1500" b="0" kern="1200" dirty="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rPr>
                        <a:t>Transport</a:t>
                      </a:r>
                      <a:r>
                        <a:rPr lang="zh-CN" altLang="en-US" sz="1500" b="0" kern="1200" dirty="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rPr>
                        <a:t> </a:t>
                      </a:r>
                      <a:r>
                        <a:rPr lang="en-US" altLang="zh-CN" sz="1500" b="0" kern="1200" dirty="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rPr>
                        <a:t>class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56C4D2"/>
                    </a:solidFill>
                  </a:tcPr>
                </a:tc>
                <a:extLst>
                  <a:ext uri="{0D108BD9-81ED-4DB2-BD59-A6C34878D82A}">
                    <a16:rowId xmlns:a16="http://schemas.microsoft.com/office/drawing/2014/main" val="10000"/>
                  </a:ext>
                </a:extLst>
              </a:tr>
              <a:tr h="262147">
                <a:tc>
                  <a:txBody>
                    <a:bodyPr/>
                    <a:lstStyle/>
                    <a:p>
                      <a:r>
                        <a:rPr lang="en-US" altLang="zh-CN" sz="1400" dirty="0" err="1">
                          <a:latin typeface="Huawei Sans" panose="020C0503030203020204" pitchFamily="34" charset="0"/>
                          <a:ea typeface="方正兰亭黑简体" panose="02000000000000000000" pitchFamily="2" charset="-122"/>
                          <a:sym typeface="Huawei Sans" panose="020C0503030203020204" pitchFamily="34" charset="0"/>
                        </a:rPr>
                        <a:t>tran</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 = </a:t>
                      </a:r>
                      <a:r>
                        <a:rPr lang="en-US" altLang="zh-CN" sz="1400" dirty="0" err="1">
                          <a:latin typeface="Huawei Sans" panose="020C0503030203020204" pitchFamily="34" charset="0"/>
                          <a:ea typeface="方正兰亭黑简体" panose="02000000000000000000" pitchFamily="2" charset="-122"/>
                          <a:sym typeface="Huawei Sans" panose="020C0503030203020204" pitchFamily="34" charset="0"/>
                        </a:rPr>
                        <a:t>paramiko.Transport</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(('192.168.56.100',22)) </a:t>
                      </a:r>
                    </a:p>
                  </a:txBody>
                  <a:tcPr>
                    <a:lnL w="12700" cap="flat" cmpd="sng" algn="ctr">
                      <a:solidFill>
                        <a:srgbClr val="30B5C5"/>
                      </a:solidFill>
                      <a:prstDash val="solid"/>
                      <a:round/>
                      <a:headEnd type="none" w="med" len="med"/>
                      <a:tailEnd type="none" w="med" len="med"/>
                    </a:lnL>
                    <a:lnR w="12700" cap="flat" cmpd="sng" algn="ctr">
                      <a:solidFill>
                        <a:srgbClr val="30B5C5"/>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30B5C5"/>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graphicFrame>
        <p:nvGraphicFramePr>
          <p:cNvPr id="39" name="表格 38">
            <a:extLst>
              <a:ext uri="{FF2B5EF4-FFF2-40B4-BE49-F238E27FC236}">
                <a16:creationId xmlns:a16="http://schemas.microsoft.com/office/drawing/2014/main" id="{28AD6894-B7E9-4E9F-988E-4ED288BC790C}"/>
              </a:ext>
            </a:extLst>
          </p:cNvPr>
          <p:cNvGraphicFramePr>
            <a:graphicFrameLocks noGrp="1"/>
          </p:cNvGraphicFramePr>
          <p:nvPr>
            <p:extLst>
              <p:ext uri="{D42A27DB-BD31-4B8C-83A1-F6EECF244321}">
                <p14:modId xmlns:p14="http://schemas.microsoft.com/office/powerpoint/2010/main" val="264588870"/>
              </p:ext>
            </p:extLst>
          </p:nvPr>
        </p:nvGraphicFramePr>
        <p:xfrm>
          <a:off x="8068384" y="2429648"/>
          <a:ext cx="3453056" cy="838200"/>
        </p:xfrm>
        <a:graphic>
          <a:graphicData uri="http://schemas.openxmlformats.org/drawingml/2006/table">
            <a:tbl>
              <a:tblPr firstRow="1" bandRow="1">
                <a:tableStyleId>{72833802-FEF1-4C79-8D5D-14CF1EAF98D9}</a:tableStyleId>
              </a:tblPr>
              <a:tblGrid>
                <a:gridCol w="3453056">
                  <a:extLst>
                    <a:ext uri="{9D8B030D-6E8A-4147-A177-3AD203B41FA5}">
                      <a16:colId xmlns:a16="http://schemas.microsoft.com/office/drawing/2014/main" val="20000"/>
                    </a:ext>
                  </a:extLst>
                </a:gridCol>
              </a:tblGrid>
              <a:tr h="251443">
                <a:tc>
                  <a:txBody>
                    <a:bodyPr/>
                    <a:lstStyle/>
                    <a:p>
                      <a:pPr marL="0" algn="ctr" defTabSz="914034" rtl="0" eaLnBrk="1" latinLnBrk="0" hangingPunct="1"/>
                      <a:r>
                        <a:rPr lang="en-US" altLang="zh-CN" sz="1500" b="0" kern="1200" dirty="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rPr>
                        <a:t>Key handling</a:t>
                      </a:r>
                      <a:r>
                        <a:rPr lang="zh-CN" altLang="en-US" sz="1500" b="0" kern="1200" dirty="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rPr>
                        <a:t> </a:t>
                      </a:r>
                      <a:r>
                        <a:rPr lang="en-US" altLang="zh-CN" sz="1500" b="0" kern="1200" dirty="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rPr>
                        <a:t>class</a:t>
                      </a:r>
                    </a:p>
                  </a:txBody>
                  <a:tcPr>
                    <a:lnL w="12700" cap="flat" cmpd="sng" algn="ctr">
                      <a:solidFill>
                        <a:srgbClr val="30B5C5"/>
                      </a:solidFill>
                      <a:prstDash val="solid"/>
                      <a:round/>
                      <a:headEnd type="none" w="med" len="med"/>
                      <a:tailEnd type="none" w="med" len="med"/>
                    </a:lnL>
                    <a:lnR w="12700" cap="flat" cmpd="sng" algn="ctr">
                      <a:solidFill>
                        <a:srgbClr val="30B5C5"/>
                      </a:solidFill>
                      <a:prstDash val="solid"/>
                      <a:round/>
                      <a:headEnd type="none" w="med" len="med"/>
                      <a:tailEnd type="none" w="med" len="med"/>
                    </a:lnR>
                    <a:lnT w="12700" cap="flat" cmpd="sng" algn="ctr">
                      <a:solidFill>
                        <a:srgbClr val="30B5C5"/>
                      </a:solidFill>
                      <a:prstDash val="solid"/>
                      <a:round/>
                      <a:headEnd type="none" w="med" len="med"/>
                      <a:tailEnd type="none" w="med" len="med"/>
                    </a:lnT>
                    <a:lnB w="12700" cap="flat" cmpd="sng" algn="ctr">
                      <a:solidFill>
                        <a:srgbClr val="30B5C5"/>
                      </a:solidFill>
                      <a:prstDash val="solid"/>
                      <a:round/>
                      <a:headEnd type="none" w="med" len="med"/>
                      <a:tailEnd type="none" w="med" len="med"/>
                    </a:lnB>
                    <a:solidFill>
                      <a:srgbClr val="56C4D2"/>
                    </a:solidFill>
                  </a:tcPr>
                </a:tc>
                <a:extLst>
                  <a:ext uri="{0D108BD9-81ED-4DB2-BD59-A6C34878D82A}">
                    <a16:rowId xmlns:a16="http://schemas.microsoft.com/office/drawing/2014/main" val="10000"/>
                  </a:ext>
                </a:extLst>
              </a:tr>
              <a:tr h="262147">
                <a:tc>
                  <a:txBody>
                    <a:bodyPr/>
                    <a:lstStyle/>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key=paramiko.RSAKey.from_private_key_file(</a:t>
                      </a:r>
                      <a:r>
                        <a:rPr lang="en-US" altLang="zh-CN" sz="1400" dirty="0" err="1">
                          <a:latin typeface="Huawei Sans" panose="020C0503030203020204" pitchFamily="34" charset="0"/>
                          <a:ea typeface="方正兰亭黑简体" panose="02000000000000000000" pitchFamily="2" charset="-122"/>
                          <a:sym typeface="Huawei Sans" panose="020C0503030203020204" pitchFamily="34" charset="0"/>
                        </a:rPr>
                        <a:t>r'C</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:\Users\</a:t>
                      </a:r>
                      <a:r>
                        <a:rPr lang="en-US" altLang="zh-CN" sz="1400" dirty="0" err="1">
                          <a:latin typeface="Huawei Sans" panose="020C0503030203020204" pitchFamily="34" charset="0"/>
                          <a:ea typeface="方正兰亭黑简体" panose="02000000000000000000" pitchFamily="2" charset="-122"/>
                          <a:sym typeface="Huawei Sans" panose="020C0503030203020204" pitchFamily="34" charset="0"/>
                        </a:rPr>
                        <a:t>exampleuser</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sz="1400" dirty="0" err="1">
                          <a:latin typeface="Huawei Sans" panose="020C0503030203020204" pitchFamily="34" charset="0"/>
                          <a:ea typeface="方正兰亭黑简体" panose="02000000000000000000" pitchFamily="2" charset="-122"/>
                          <a:sym typeface="Huawei Sans" panose="020C0503030203020204" pitchFamily="34" charset="0"/>
                        </a:rPr>
                        <a:t>ssh</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sz="1400" dirty="0" err="1">
                          <a:latin typeface="Huawei Sans" panose="020C0503030203020204" pitchFamily="34" charset="0"/>
                          <a:ea typeface="方正兰亭黑简体" panose="02000000000000000000" pitchFamily="2" charset="-122"/>
                          <a:sym typeface="Huawei Sans" panose="020C0503030203020204" pitchFamily="34" charset="0"/>
                        </a:rPr>
                        <a:t>id_rsa</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a:t>
                      </a:r>
                    </a:p>
                  </a:txBody>
                  <a:tcPr>
                    <a:lnL w="12700" cap="flat" cmpd="sng" algn="ctr">
                      <a:solidFill>
                        <a:srgbClr val="30B5C5"/>
                      </a:solidFill>
                      <a:prstDash val="solid"/>
                      <a:round/>
                      <a:headEnd type="none" w="med" len="med"/>
                      <a:tailEnd type="none" w="med" len="med"/>
                    </a:lnL>
                    <a:lnR w="12700" cap="flat" cmpd="sng" algn="ctr">
                      <a:solidFill>
                        <a:srgbClr val="30B5C5"/>
                      </a:solidFill>
                      <a:prstDash val="solid"/>
                      <a:round/>
                      <a:headEnd type="none" w="med" len="med"/>
                      <a:tailEnd type="none" w="med" len="med"/>
                    </a:lnR>
                    <a:lnT w="12700" cap="flat" cmpd="sng" algn="ctr">
                      <a:solidFill>
                        <a:srgbClr val="30B5C5"/>
                      </a:solidFill>
                      <a:prstDash val="solid"/>
                      <a:round/>
                      <a:headEnd type="none" w="med" len="med"/>
                      <a:tailEnd type="none" w="med" len="med"/>
                    </a:lnT>
                    <a:lnB w="12700" cap="flat" cmpd="sng" algn="ctr">
                      <a:solidFill>
                        <a:srgbClr val="30B5C5"/>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sp>
        <p:nvSpPr>
          <p:cNvPr id="40" name="Right Arrow 157">
            <a:extLst>
              <a:ext uri="{FF2B5EF4-FFF2-40B4-BE49-F238E27FC236}">
                <a16:creationId xmlns:a16="http://schemas.microsoft.com/office/drawing/2014/main" id="{AAC1F682-53FD-4B16-8BDF-3531EFC96FE8}"/>
              </a:ext>
            </a:extLst>
          </p:cNvPr>
          <p:cNvSpPr/>
          <p:nvPr/>
        </p:nvSpPr>
        <p:spPr bwMode="gray">
          <a:xfrm rot="10800000">
            <a:off x="7298945" y="2569788"/>
            <a:ext cx="666495" cy="420164"/>
          </a:xfrm>
          <a:prstGeom prst="rightArrow">
            <a:avLst>
              <a:gd name="adj1" fmla="val 40000"/>
              <a:gd name="adj2" fmla="val 50000"/>
            </a:avLst>
          </a:prstGeom>
          <a:gradFill flip="none" rotWithShape="1">
            <a:gsLst>
              <a:gs pos="15000">
                <a:schemeClr val="accent1">
                  <a:lumMod val="5000"/>
                  <a:lumOff val="95000"/>
                  <a:alpha val="0"/>
                </a:schemeClr>
              </a:gs>
              <a:gs pos="81000">
                <a:srgbClr val="56C4D2"/>
              </a:gs>
            </a:gsLst>
            <a:lin ang="0" scaled="1"/>
            <a:tileRect/>
          </a:gradFill>
          <a:ln w="12700">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Right Arrow 157">
            <a:extLst>
              <a:ext uri="{FF2B5EF4-FFF2-40B4-BE49-F238E27FC236}">
                <a16:creationId xmlns:a16="http://schemas.microsoft.com/office/drawing/2014/main" id="{888BD3F2-82EF-4E81-9D59-B5276B3895B3}"/>
              </a:ext>
            </a:extLst>
          </p:cNvPr>
          <p:cNvSpPr/>
          <p:nvPr/>
        </p:nvSpPr>
        <p:spPr bwMode="gray">
          <a:xfrm rot="10800000">
            <a:off x="5924323" y="1517510"/>
            <a:ext cx="666495" cy="420164"/>
          </a:xfrm>
          <a:prstGeom prst="rightArrow">
            <a:avLst>
              <a:gd name="adj1" fmla="val 40000"/>
              <a:gd name="adj2" fmla="val 50000"/>
            </a:avLst>
          </a:prstGeom>
          <a:gradFill flip="none" rotWithShape="1">
            <a:gsLst>
              <a:gs pos="15000">
                <a:schemeClr val="accent1">
                  <a:lumMod val="5000"/>
                  <a:lumOff val="95000"/>
                  <a:alpha val="0"/>
                </a:schemeClr>
              </a:gs>
              <a:gs pos="81000">
                <a:srgbClr val="56C4D2"/>
              </a:gs>
            </a:gsLst>
            <a:lin ang="0" scaled="1"/>
            <a:tileRect/>
          </a:gradFill>
          <a:ln w="12700">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42" name="表格 41">
            <a:extLst>
              <a:ext uri="{FF2B5EF4-FFF2-40B4-BE49-F238E27FC236}">
                <a16:creationId xmlns:a16="http://schemas.microsoft.com/office/drawing/2014/main" id="{F2978BDC-55A4-4589-A94A-75343AD3D101}"/>
              </a:ext>
            </a:extLst>
          </p:cNvPr>
          <p:cNvGraphicFramePr>
            <a:graphicFrameLocks noGrp="1"/>
          </p:cNvGraphicFramePr>
          <p:nvPr>
            <p:extLst>
              <p:ext uri="{D42A27DB-BD31-4B8C-83A1-F6EECF244321}">
                <p14:modId xmlns:p14="http://schemas.microsoft.com/office/powerpoint/2010/main" val="3034395211"/>
              </p:ext>
            </p:extLst>
          </p:nvPr>
        </p:nvGraphicFramePr>
        <p:xfrm>
          <a:off x="6704846" y="3564946"/>
          <a:ext cx="4054594" cy="624840"/>
        </p:xfrm>
        <a:graphic>
          <a:graphicData uri="http://schemas.openxmlformats.org/drawingml/2006/table">
            <a:tbl>
              <a:tblPr firstRow="1" bandRow="1">
                <a:tableStyleId>{72833802-FEF1-4C79-8D5D-14CF1EAF98D9}</a:tableStyleId>
              </a:tblPr>
              <a:tblGrid>
                <a:gridCol w="4054594">
                  <a:extLst>
                    <a:ext uri="{9D8B030D-6E8A-4147-A177-3AD203B41FA5}">
                      <a16:colId xmlns:a16="http://schemas.microsoft.com/office/drawing/2014/main" val="20000"/>
                    </a:ext>
                  </a:extLst>
                </a:gridCol>
              </a:tblGrid>
              <a:tr h="251443">
                <a:tc>
                  <a:txBody>
                    <a:bodyPr/>
                    <a:lstStyle/>
                    <a:p>
                      <a:pPr marL="0" algn="ctr" defTabSz="914034" rtl="0" eaLnBrk="1" latinLnBrk="0" hangingPunct="1"/>
                      <a:r>
                        <a:rPr lang="en-US" altLang="zh-CN" sz="1500" b="0" kern="1200" dirty="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rPr>
                        <a:t>Transport</a:t>
                      </a:r>
                      <a:r>
                        <a:rPr lang="zh-CN" altLang="en-US" sz="1500" b="0" kern="1200" dirty="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rPr>
                        <a:t> </a:t>
                      </a:r>
                      <a:r>
                        <a:rPr lang="en-US" altLang="zh-CN" sz="1500" b="0" kern="1200" dirty="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rPr>
                        <a:t>class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56C4D2"/>
                    </a:solidFill>
                  </a:tcPr>
                </a:tc>
                <a:extLst>
                  <a:ext uri="{0D108BD9-81ED-4DB2-BD59-A6C34878D82A}">
                    <a16:rowId xmlns:a16="http://schemas.microsoft.com/office/drawing/2014/main" val="10000"/>
                  </a:ext>
                </a:extLst>
              </a:tr>
              <a:tr h="262147">
                <a:tc>
                  <a:txBody>
                    <a:bodyPr/>
                    <a:lstStyle/>
                    <a:p>
                      <a:r>
                        <a:rPr lang="en-US" altLang="zh-CN" sz="1400" dirty="0" err="1">
                          <a:latin typeface="Huawei Sans" panose="020C0503030203020204" pitchFamily="34" charset="0"/>
                          <a:ea typeface="方正兰亭黑简体" panose="02000000000000000000" pitchFamily="2" charset="-122"/>
                          <a:sym typeface="Huawei Sans" panose="020C0503030203020204" pitchFamily="34" charset="0"/>
                        </a:rPr>
                        <a:t>tran.connect</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(username=‘client’, </a:t>
                      </a:r>
                      <a:r>
                        <a:rPr lang="en-US" altLang="zh-CN" sz="1400" dirty="0" err="1">
                          <a:latin typeface="Huawei Sans" panose="020C0503030203020204" pitchFamily="34" charset="0"/>
                          <a:ea typeface="方正兰亭黑简体" panose="02000000000000000000" pitchFamily="2" charset="-122"/>
                          <a:sym typeface="Huawei Sans" panose="020C0503030203020204" pitchFamily="34" charset="0"/>
                        </a:rPr>
                        <a:t>pkey</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=key)</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BAE6F6"/>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sp>
        <p:nvSpPr>
          <p:cNvPr id="43" name="Right Arrow 157">
            <a:extLst>
              <a:ext uri="{FF2B5EF4-FFF2-40B4-BE49-F238E27FC236}">
                <a16:creationId xmlns:a16="http://schemas.microsoft.com/office/drawing/2014/main" id="{C807D64F-4BD9-4558-9942-E30A8F8E6B3B}"/>
              </a:ext>
            </a:extLst>
          </p:cNvPr>
          <p:cNvSpPr/>
          <p:nvPr/>
        </p:nvSpPr>
        <p:spPr bwMode="gray">
          <a:xfrm rot="10800000">
            <a:off x="5924323" y="3786860"/>
            <a:ext cx="666495" cy="420164"/>
          </a:xfrm>
          <a:prstGeom prst="rightArrow">
            <a:avLst>
              <a:gd name="adj1" fmla="val 40000"/>
              <a:gd name="adj2" fmla="val 50000"/>
            </a:avLst>
          </a:prstGeom>
          <a:gradFill flip="none" rotWithShape="1">
            <a:gsLst>
              <a:gs pos="15000">
                <a:schemeClr val="accent1">
                  <a:lumMod val="5000"/>
                  <a:lumOff val="95000"/>
                  <a:alpha val="0"/>
                </a:schemeClr>
              </a:gs>
              <a:gs pos="81000">
                <a:srgbClr val="56C4D2"/>
              </a:gs>
            </a:gsLst>
            <a:lin ang="0" scaled="1"/>
            <a:tileRect/>
          </a:gradFill>
          <a:ln w="12700">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44" name="表格 43">
            <a:extLst>
              <a:ext uri="{FF2B5EF4-FFF2-40B4-BE49-F238E27FC236}">
                <a16:creationId xmlns:a16="http://schemas.microsoft.com/office/drawing/2014/main" id="{EA5EE84A-0936-43A4-AC22-47B01526BF58}"/>
              </a:ext>
            </a:extLst>
          </p:cNvPr>
          <p:cNvGraphicFramePr>
            <a:graphicFrameLocks noGrp="1"/>
          </p:cNvGraphicFramePr>
          <p:nvPr>
            <p:extLst>
              <p:ext uri="{D42A27DB-BD31-4B8C-83A1-F6EECF244321}">
                <p14:modId xmlns:p14="http://schemas.microsoft.com/office/powerpoint/2010/main" val="4239961734"/>
              </p:ext>
            </p:extLst>
          </p:nvPr>
        </p:nvGraphicFramePr>
        <p:xfrm>
          <a:off x="6704846" y="4391508"/>
          <a:ext cx="4054594" cy="929640"/>
        </p:xfrm>
        <a:graphic>
          <a:graphicData uri="http://schemas.openxmlformats.org/drawingml/2006/table">
            <a:tbl>
              <a:tblPr firstRow="1" bandRow="1">
                <a:tableStyleId>{72833802-FEF1-4C79-8D5D-14CF1EAF98D9}</a:tableStyleId>
              </a:tblPr>
              <a:tblGrid>
                <a:gridCol w="4054594">
                  <a:extLst>
                    <a:ext uri="{9D8B030D-6E8A-4147-A177-3AD203B41FA5}">
                      <a16:colId xmlns:a16="http://schemas.microsoft.com/office/drawing/2014/main" val="20000"/>
                    </a:ext>
                  </a:extLst>
                </a:gridCol>
              </a:tblGrid>
              <a:tr h="120706">
                <a:tc>
                  <a:txBody>
                    <a:bodyPr/>
                    <a:lstStyle/>
                    <a:p>
                      <a:pPr marL="0" algn="ctr" defTabSz="914034" rtl="0" eaLnBrk="1" latinLnBrk="0" hangingPunct="1"/>
                      <a:r>
                        <a:rPr lang="en-US" altLang="zh-CN" sz="1500" b="0" kern="1200" dirty="0" err="1">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rPr>
                        <a:t>SFTPClient</a:t>
                      </a:r>
                      <a:r>
                        <a:rPr lang="zh-CN" altLang="en-US" sz="1500" b="0" kern="1200" dirty="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rPr>
                        <a:t> </a:t>
                      </a:r>
                      <a:r>
                        <a:rPr lang="en-US" altLang="zh-CN" sz="1500" b="0" kern="1200" dirty="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rPr>
                        <a:t>class</a:t>
                      </a:r>
                    </a:p>
                  </a:txBody>
                  <a:tcPr>
                    <a:lnL w="12700" cap="flat" cmpd="sng" algn="ctr">
                      <a:solidFill>
                        <a:srgbClr val="30B5C5"/>
                      </a:solidFill>
                      <a:prstDash val="solid"/>
                      <a:round/>
                      <a:headEnd type="none" w="med" len="med"/>
                      <a:tailEnd type="none" w="med" len="med"/>
                    </a:lnL>
                    <a:lnR w="12700" cap="flat" cmpd="sng" algn="ctr">
                      <a:solidFill>
                        <a:srgbClr val="30B5C5"/>
                      </a:solidFill>
                      <a:prstDash val="solid"/>
                      <a:round/>
                      <a:headEnd type="none" w="med" len="med"/>
                      <a:tailEnd type="none" w="med" len="med"/>
                    </a:lnR>
                    <a:lnT w="12700" cap="flat" cmpd="sng" algn="ctr">
                      <a:solidFill>
                        <a:srgbClr val="30B5C5"/>
                      </a:solidFill>
                      <a:prstDash val="solid"/>
                      <a:round/>
                      <a:headEnd type="none" w="med" len="med"/>
                      <a:tailEnd type="none" w="med" len="med"/>
                    </a:lnT>
                    <a:lnB w="12700" cap="flat" cmpd="sng" algn="ctr">
                      <a:solidFill>
                        <a:srgbClr val="30B5C5"/>
                      </a:solidFill>
                      <a:prstDash val="solid"/>
                      <a:round/>
                      <a:headEnd type="none" w="med" len="med"/>
                      <a:tailEnd type="none" w="med" len="med"/>
                    </a:lnB>
                    <a:solidFill>
                      <a:srgbClr val="56C4D2"/>
                    </a:solidFill>
                  </a:tcPr>
                </a:tc>
                <a:extLst>
                  <a:ext uri="{0D108BD9-81ED-4DB2-BD59-A6C34878D82A}">
                    <a16:rowId xmlns:a16="http://schemas.microsoft.com/office/drawing/2014/main" val="10000"/>
                  </a:ext>
                </a:extLst>
              </a:tr>
              <a:tr h="262147">
                <a:tc>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r>
                        <a:rPr lang="en-US" altLang="zh-CN" sz="1400" dirty="0" err="1">
                          <a:latin typeface="Huawei Sans" panose="020C0503030203020204" pitchFamily="34" charset="0"/>
                          <a:ea typeface="方正兰亭黑简体" panose="02000000000000000000" pitchFamily="2" charset="-122"/>
                          <a:sym typeface="Huawei Sans" panose="020C0503030203020204" pitchFamily="34" charset="0"/>
                        </a:rPr>
                        <a:t>sftp</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 = </a:t>
                      </a:r>
                      <a:r>
                        <a:rPr lang="en-US" altLang="zh-CN" sz="1400" dirty="0" err="1">
                          <a:latin typeface="Huawei Sans" panose="020C0503030203020204" pitchFamily="34" charset="0"/>
                          <a:ea typeface="方正兰亭黑简体" panose="02000000000000000000" pitchFamily="2" charset="-122"/>
                          <a:sym typeface="Huawei Sans" panose="020C0503030203020204" pitchFamily="34" charset="0"/>
                        </a:rPr>
                        <a:t>paramiko.SFTPClient.from_transport</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sz="1400" dirty="0" err="1">
                          <a:latin typeface="Huawei Sans" panose="020C0503030203020204" pitchFamily="34" charset="0"/>
                          <a:ea typeface="方正兰亭黑简体" panose="02000000000000000000" pitchFamily="2" charset="-122"/>
                          <a:sym typeface="Huawei Sans" panose="020C0503030203020204" pitchFamily="34" charset="0"/>
                        </a:rPr>
                        <a:t>tran</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a:t>
                      </a:r>
                    </a:p>
                  </a:txBody>
                  <a:tcPr>
                    <a:lnL w="12700" cap="flat" cmpd="sng" algn="ctr">
                      <a:solidFill>
                        <a:srgbClr val="30B5C5"/>
                      </a:solidFill>
                      <a:prstDash val="solid"/>
                      <a:round/>
                      <a:headEnd type="none" w="med" len="med"/>
                      <a:tailEnd type="none" w="med" len="med"/>
                    </a:lnL>
                    <a:lnR w="12700" cap="flat" cmpd="sng" algn="ctr">
                      <a:solidFill>
                        <a:srgbClr val="30B5C5"/>
                      </a:solidFill>
                      <a:prstDash val="solid"/>
                      <a:round/>
                      <a:headEnd type="none" w="med" len="med"/>
                      <a:tailEnd type="none" w="med" len="med"/>
                    </a:lnR>
                    <a:lnT w="12700" cap="flat" cmpd="sng" algn="ctr">
                      <a:solidFill>
                        <a:srgbClr val="30B5C5"/>
                      </a:solidFill>
                      <a:prstDash val="solid"/>
                      <a:round/>
                      <a:headEnd type="none" w="med" len="med"/>
                      <a:tailEnd type="none" w="med" len="med"/>
                    </a:lnT>
                    <a:lnB w="12700" cap="flat" cmpd="sng" algn="ctr">
                      <a:solidFill>
                        <a:srgbClr val="30B5C5"/>
                      </a:solidFill>
                      <a:prstDash val="solid"/>
                      <a:round/>
                      <a:headEnd type="none" w="med" len="med"/>
                      <a:tailEnd type="none" w="med" len="med"/>
                    </a:lnB>
                    <a:noFill/>
                  </a:tcPr>
                </a:tc>
                <a:extLst>
                  <a:ext uri="{0D108BD9-81ED-4DB2-BD59-A6C34878D82A}">
                    <a16:rowId xmlns:a16="http://schemas.microsoft.com/office/drawing/2014/main" val="10001"/>
                  </a:ext>
                </a:extLst>
              </a:tr>
              <a:tr h="262147">
                <a:tc>
                  <a:txBody>
                    <a:bodyPr/>
                    <a:lstStyle/>
                    <a:p>
                      <a:r>
                        <a:rPr lang="en-US" altLang="zh-CN" sz="1400" dirty="0" err="1">
                          <a:latin typeface="Huawei Sans" panose="020C0503030203020204" pitchFamily="34" charset="0"/>
                          <a:ea typeface="方正兰亭黑简体" panose="02000000000000000000" pitchFamily="2" charset="-122"/>
                          <a:sym typeface="Huawei Sans" panose="020C0503030203020204" pitchFamily="34" charset="0"/>
                        </a:rPr>
                        <a:t>sftp.get</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sz="1400" dirty="0" err="1">
                          <a:latin typeface="Huawei Sans" panose="020C0503030203020204" pitchFamily="34" charset="0"/>
                          <a:ea typeface="方正兰亭黑简体" panose="02000000000000000000" pitchFamily="2" charset="-122"/>
                          <a:sym typeface="Huawei Sans" panose="020C0503030203020204" pitchFamily="34" charset="0"/>
                        </a:rPr>
                        <a:t>remote_path</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400" dirty="0" err="1">
                          <a:latin typeface="Huawei Sans" panose="020C0503030203020204" pitchFamily="34" charset="0"/>
                          <a:ea typeface="方正兰亭黑简体" panose="02000000000000000000" pitchFamily="2" charset="-122"/>
                          <a:sym typeface="Huawei Sans" panose="020C0503030203020204" pitchFamily="34" charset="0"/>
                        </a:rPr>
                        <a:t>local_path</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a:t>
                      </a:r>
                    </a:p>
                  </a:txBody>
                  <a:tcPr>
                    <a:lnL w="12700" cap="flat" cmpd="sng" algn="ctr">
                      <a:solidFill>
                        <a:srgbClr val="30B5C5"/>
                      </a:solidFill>
                      <a:prstDash val="solid"/>
                      <a:round/>
                      <a:headEnd type="none" w="med" len="med"/>
                      <a:tailEnd type="none" w="med" len="med"/>
                    </a:lnL>
                    <a:lnR w="12700" cap="flat" cmpd="sng" algn="ctr">
                      <a:solidFill>
                        <a:srgbClr val="30B5C5"/>
                      </a:solidFill>
                      <a:prstDash val="solid"/>
                      <a:round/>
                      <a:headEnd type="none" w="med" len="med"/>
                      <a:tailEnd type="none" w="med" len="med"/>
                    </a:lnR>
                    <a:lnT w="12700" cap="flat" cmpd="sng" algn="ctr">
                      <a:solidFill>
                        <a:srgbClr val="30B5C5"/>
                      </a:solidFill>
                      <a:prstDash val="solid"/>
                      <a:round/>
                      <a:headEnd type="none" w="med" len="med"/>
                      <a:tailEnd type="none" w="med" len="med"/>
                    </a:lnT>
                    <a:lnB w="12700" cap="flat" cmpd="sng" algn="ctr">
                      <a:solidFill>
                        <a:srgbClr val="30B5C5"/>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
        <p:nvSpPr>
          <p:cNvPr id="45" name="Right Arrow 157">
            <a:extLst>
              <a:ext uri="{FF2B5EF4-FFF2-40B4-BE49-F238E27FC236}">
                <a16:creationId xmlns:a16="http://schemas.microsoft.com/office/drawing/2014/main" id="{E4B01715-14D5-4632-B13C-6759EF40D537}"/>
              </a:ext>
            </a:extLst>
          </p:cNvPr>
          <p:cNvSpPr/>
          <p:nvPr/>
        </p:nvSpPr>
        <p:spPr bwMode="gray">
          <a:xfrm rot="10800000">
            <a:off x="5924323" y="4622863"/>
            <a:ext cx="666495" cy="420164"/>
          </a:xfrm>
          <a:prstGeom prst="rightArrow">
            <a:avLst>
              <a:gd name="adj1" fmla="val 40000"/>
              <a:gd name="adj2" fmla="val 50000"/>
            </a:avLst>
          </a:prstGeom>
          <a:gradFill flip="none" rotWithShape="1">
            <a:gsLst>
              <a:gs pos="15000">
                <a:schemeClr val="accent1">
                  <a:lumMod val="5000"/>
                  <a:lumOff val="95000"/>
                  <a:alpha val="0"/>
                </a:schemeClr>
              </a:gs>
              <a:gs pos="81000">
                <a:srgbClr val="56C4D2"/>
              </a:gs>
            </a:gsLst>
            <a:lin ang="0" scaled="1"/>
            <a:tileRect/>
          </a:gradFill>
          <a:ln w="12700">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46" name="表格 45">
            <a:extLst>
              <a:ext uri="{FF2B5EF4-FFF2-40B4-BE49-F238E27FC236}">
                <a16:creationId xmlns:a16="http://schemas.microsoft.com/office/drawing/2014/main" id="{0D544717-3B2F-455E-AAB3-72FB9E3DF9E2}"/>
              </a:ext>
            </a:extLst>
          </p:cNvPr>
          <p:cNvGraphicFramePr>
            <a:graphicFrameLocks noGrp="1"/>
          </p:cNvGraphicFramePr>
          <p:nvPr>
            <p:extLst>
              <p:ext uri="{D42A27DB-BD31-4B8C-83A1-F6EECF244321}">
                <p14:modId xmlns:p14="http://schemas.microsoft.com/office/powerpoint/2010/main" val="3319354913"/>
              </p:ext>
            </p:extLst>
          </p:nvPr>
        </p:nvGraphicFramePr>
        <p:xfrm>
          <a:off x="6704846" y="5559650"/>
          <a:ext cx="4054594" cy="624840"/>
        </p:xfrm>
        <a:graphic>
          <a:graphicData uri="http://schemas.openxmlformats.org/drawingml/2006/table">
            <a:tbl>
              <a:tblPr firstRow="1" bandRow="1">
                <a:tableStyleId>{72833802-FEF1-4C79-8D5D-14CF1EAF98D9}</a:tableStyleId>
              </a:tblPr>
              <a:tblGrid>
                <a:gridCol w="4054594">
                  <a:extLst>
                    <a:ext uri="{9D8B030D-6E8A-4147-A177-3AD203B41FA5}">
                      <a16:colId xmlns:a16="http://schemas.microsoft.com/office/drawing/2014/main" val="20000"/>
                    </a:ext>
                  </a:extLst>
                </a:gridCol>
              </a:tblGrid>
              <a:tr h="251443">
                <a:tc>
                  <a:txBody>
                    <a:bodyPr/>
                    <a:lstStyle/>
                    <a:p>
                      <a:pPr marL="0" algn="ctr" defTabSz="914034" rtl="0" eaLnBrk="1" latinLnBrk="0" hangingPunct="1"/>
                      <a:r>
                        <a:rPr lang="en-US" altLang="zh-CN" sz="1500" b="0" kern="1200" dirty="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rPr>
                        <a:t>Transport</a:t>
                      </a:r>
                      <a:r>
                        <a:rPr lang="zh-CN" altLang="en-US" sz="1500" b="0" kern="1200" dirty="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rPr>
                        <a:t> </a:t>
                      </a:r>
                      <a:r>
                        <a:rPr lang="en-US" altLang="zh-CN" sz="1500" b="0" kern="1200" dirty="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rPr>
                        <a:t>class</a:t>
                      </a:r>
                    </a:p>
                  </a:txBody>
                  <a:tcPr>
                    <a:lnL w="12700" cap="flat" cmpd="sng" algn="ctr">
                      <a:solidFill>
                        <a:srgbClr val="30B5C5"/>
                      </a:solidFill>
                      <a:prstDash val="solid"/>
                      <a:round/>
                      <a:headEnd type="none" w="med" len="med"/>
                      <a:tailEnd type="none" w="med" len="med"/>
                    </a:lnL>
                    <a:lnR w="12700" cap="flat" cmpd="sng" algn="ctr">
                      <a:solidFill>
                        <a:srgbClr val="30B5C5"/>
                      </a:solidFill>
                      <a:prstDash val="solid"/>
                      <a:round/>
                      <a:headEnd type="none" w="med" len="med"/>
                      <a:tailEnd type="none" w="med" len="med"/>
                    </a:lnR>
                    <a:lnT w="12700" cap="flat" cmpd="sng" algn="ctr">
                      <a:solidFill>
                        <a:srgbClr val="30B5C5"/>
                      </a:solidFill>
                      <a:prstDash val="solid"/>
                      <a:round/>
                      <a:headEnd type="none" w="med" len="med"/>
                      <a:tailEnd type="none" w="med" len="med"/>
                    </a:lnT>
                    <a:lnB w="12700" cap="flat" cmpd="sng" algn="ctr">
                      <a:solidFill>
                        <a:srgbClr val="30B5C5"/>
                      </a:solidFill>
                      <a:prstDash val="solid"/>
                      <a:round/>
                      <a:headEnd type="none" w="med" len="med"/>
                      <a:tailEnd type="none" w="med" len="med"/>
                    </a:lnB>
                    <a:solidFill>
                      <a:srgbClr val="56C4D2"/>
                    </a:solidFill>
                  </a:tcPr>
                </a:tc>
                <a:extLst>
                  <a:ext uri="{0D108BD9-81ED-4DB2-BD59-A6C34878D82A}">
                    <a16:rowId xmlns:a16="http://schemas.microsoft.com/office/drawing/2014/main" val="10000"/>
                  </a:ext>
                </a:extLst>
              </a:tr>
              <a:tr h="262147">
                <a:tc>
                  <a:txBody>
                    <a:bodyPr/>
                    <a:lstStyle/>
                    <a:p>
                      <a:r>
                        <a:rPr lang="en-US" altLang="zh-CN" sz="1400" dirty="0" err="1">
                          <a:latin typeface="Huawei Sans" panose="020C0503030203020204" pitchFamily="34" charset="0"/>
                          <a:ea typeface="方正兰亭黑简体" panose="02000000000000000000" pitchFamily="2" charset="-122"/>
                          <a:sym typeface="Huawei Sans" panose="020C0503030203020204" pitchFamily="34" charset="0"/>
                        </a:rPr>
                        <a:t>tran.close</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30B5C5"/>
                      </a:solidFill>
                      <a:prstDash val="solid"/>
                      <a:round/>
                      <a:headEnd type="none" w="med" len="med"/>
                      <a:tailEnd type="none" w="med" len="med"/>
                    </a:lnT>
                    <a:lnB w="12700" cap="flat" cmpd="sng" algn="ctr">
                      <a:solidFill>
                        <a:srgbClr val="BAE6F6"/>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sp>
        <p:nvSpPr>
          <p:cNvPr id="47" name="Right Arrow 157">
            <a:extLst>
              <a:ext uri="{FF2B5EF4-FFF2-40B4-BE49-F238E27FC236}">
                <a16:creationId xmlns:a16="http://schemas.microsoft.com/office/drawing/2014/main" id="{E40862FD-FD04-4666-8E4E-E2A2A94C84C8}"/>
              </a:ext>
            </a:extLst>
          </p:cNvPr>
          <p:cNvSpPr/>
          <p:nvPr/>
        </p:nvSpPr>
        <p:spPr bwMode="gray">
          <a:xfrm rot="10800000">
            <a:off x="5927006" y="5680746"/>
            <a:ext cx="666495" cy="420164"/>
          </a:xfrm>
          <a:prstGeom prst="rightArrow">
            <a:avLst>
              <a:gd name="adj1" fmla="val 40000"/>
              <a:gd name="adj2" fmla="val 50000"/>
            </a:avLst>
          </a:prstGeom>
          <a:gradFill flip="none" rotWithShape="1">
            <a:gsLst>
              <a:gs pos="15000">
                <a:schemeClr val="accent1">
                  <a:lumMod val="5000"/>
                  <a:lumOff val="95000"/>
                  <a:alpha val="0"/>
                </a:schemeClr>
              </a:gs>
              <a:gs pos="81000">
                <a:srgbClr val="56C4D2"/>
              </a:gs>
            </a:gsLst>
            <a:lin ang="0" scaled="1"/>
            <a:tileRect/>
          </a:gradFill>
          <a:ln w="12700">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5532565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a:solidFill>
                  <a:schemeClr val="bg1">
                    <a:lumMod val="50000"/>
                  </a:schemeClr>
                </a:solidFill>
                <a:sym typeface="Huawei Sans" panose="020C0503030203020204" pitchFamily="34" charset="0"/>
              </a:rPr>
              <a:t>Introduction to SSH</a:t>
            </a:r>
          </a:p>
          <a:p>
            <a:r>
              <a:rPr lang="en-US" b="1" dirty="0" err="1">
                <a:sym typeface="Huawei Sans" panose="020C0503030203020204" pitchFamily="34" charset="0"/>
              </a:rPr>
              <a:t>Paramiko</a:t>
            </a:r>
            <a:r>
              <a:rPr lang="en-US" b="1" dirty="0">
                <a:sym typeface="Huawei Sans" panose="020C0503030203020204" pitchFamily="34" charset="0"/>
              </a:rPr>
              <a:t> Component Architecture</a:t>
            </a:r>
          </a:p>
          <a:p>
            <a:pPr lvl="1"/>
            <a:r>
              <a:rPr lang="en-US" dirty="0" err="1">
                <a:solidFill>
                  <a:schemeClr val="bg1">
                    <a:lumMod val="50000"/>
                  </a:schemeClr>
                </a:solidFill>
                <a:sym typeface="Huawei Sans" panose="020C0503030203020204" pitchFamily="34" charset="0"/>
              </a:rPr>
              <a:t>Paramiko</a:t>
            </a:r>
            <a:r>
              <a:rPr lang="en-US" dirty="0">
                <a:solidFill>
                  <a:schemeClr val="bg1">
                    <a:lumMod val="50000"/>
                  </a:schemeClr>
                </a:solidFill>
                <a:sym typeface="Huawei Sans" panose="020C0503030203020204" pitchFamily="34" charset="0"/>
              </a:rPr>
              <a:t> Component Architecture</a:t>
            </a:r>
          </a:p>
          <a:p>
            <a:pPr lvl="1">
              <a:buSzPct val="60000"/>
              <a:buFont typeface="Wingdings" panose="05000000000000000000" pitchFamily="2" charset="2"/>
              <a:buChar char="n"/>
            </a:pPr>
            <a:r>
              <a:rPr lang="en-US" dirty="0">
                <a:sym typeface="Huawei Sans" panose="020C0503030203020204" pitchFamily="34" charset="0"/>
              </a:rPr>
              <a:t>Transport Class and Its Methods</a:t>
            </a:r>
          </a:p>
          <a:p>
            <a:pPr lvl="1"/>
            <a:r>
              <a:rPr lang="en-US" dirty="0">
                <a:solidFill>
                  <a:schemeClr val="bg1">
                    <a:lumMod val="50000"/>
                  </a:schemeClr>
                </a:solidFill>
                <a:sym typeface="Huawei Sans" panose="020C0503030203020204" pitchFamily="34" charset="0"/>
              </a:rPr>
              <a:t>Key Handling Class and Its Methods</a:t>
            </a:r>
          </a:p>
          <a:p>
            <a:pPr lvl="1"/>
            <a:r>
              <a:rPr lang="en-US" dirty="0" err="1">
                <a:solidFill>
                  <a:schemeClr val="bg1">
                    <a:lumMod val="50000"/>
                  </a:schemeClr>
                </a:solidFill>
                <a:sym typeface="Huawei Sans" panose="020C0503030203020204" pitchFamily="34" charset="0"/>
              </a:rPr>
              <a:t>SFTPClient</a:t>
            </a:r>
            <a:r>
              <a:rPr lang="en-US" dirty="0">
                <a:solidFill>
                  <a:schemeClr val="bg1">
                    <a:lumMod val="50000"/>
                  </a:schemeClr>
                </a:solidFill>
                <a:sym typeface="Huawei Sans" panose="020C0503030203020204" pitchFamily="34" charset="0"/>
              </a:rPr>
              <a:t> Class and Its Methods</a:t>
            </a:r>
          </a:p>
          <a:p>
            <a:pPr lvl="1"/>
            <a:r>
              <a:rPr lang="en-US" dirty="0" err="1">
                <a:solidFill>
                  <a:schemeClr val="bg1">
                    <a:lumMod val="50000"/>
                  </a:schemeClr>
                </a:solidFill>
                <a:sym typeface="Huawei Sans" panose="020C0503030203020204" pitchFamily="34" charset="0"/>
              </a:rPr>
              <a:t>SSHClient</a:t>
            </a:r>
            <a:r>
              <a:rPr lang="en-US" dirty="0">
                <a:solidFill>
                  <a:schemeClr val="bg1">
                    <a:lumMod val="50000"/>
                  </a:schemeClr>
                </a:solidFill>
                <a:sym typeface="Huawei Sans" panose="020C0503030203020204" pitchFamily="34" charset="0"/>
              </a:rPr>
              <a:t> Class and Its Methods</a:t>
            </a:r>
          </a:p>
          <a:p>
            <a:r>
              <a:rPr lang="en-US" dirty="0">
                <a:solidFill>
                  <a:schemeClr val="bg1">
                    <a:lumMod val="50000"/>
                  </a:schemeClr>
                </a:solidFill>
                <a:sym typeface="Huawei Sans" panose="020C0503030203020204" pitchFamily="34" charset="0"/>
              </a:rPr>
              <a:t>SSH Practices</a:t>
            </a:r>
          </a:p>
          <a:p>
            <a:pPr lvl="1"/>
            <a:endParaRPr lang="en-US" altLang="zh-CN" dirty="0">
              <a:sym typeface="Huawei Sans" panose="020C0503030203020204" pitchFamily="34" charset="0"/>
            </a:endParaRPr>
          </a:p>
          <a:p>
            <a:endParaRPr lang="en-US" altLang="zh-CN" dirty="0">
              <a:sym typeface="Huawei Sans" panose="020C0503030203020204" pitchFamily="34" charset="0"/>
            </a:endParaRPr>
          </a:p>
          <a:p>
            <a:endParaRPr lang="en-US" altLang="zh-CN" dirty="0">
              <a:sym typeface="Huawei Sans" panose="020C0503030203020204" pitchFamily="34" charset="0"/>
            </a:endParaRPr>
          </a:p>
          <a:p>
            <a:pPr lvl="1"/>
            <a:endParaRPr lang="en-US" altLang="zh-CN" dirty="0">
              <a:sym typeface="Huawei Sans" panose="020C0503030203020204" pitchFamily="34" charset="0"/>
            </a:endParaRPr>
          </a:p>
        </p:txBody>
      </p:sp>
    </p:spTree>
    <p:extLst>
      <p:ext uri="{BB962C8B-B14F-4D97-AF65-F5344CB8AC3E}">
        <p14:creationId xmlns:p14="http://schemas.microsoft.com/office/powerpoint/2010/main" val="30581069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FFC12CA-11E8-48C6-9676-F6E786635BA7}"/>
              </a:ext>
            </a:extLst>
          </p:cNvPr>
          <p:cNvSpPr>
            <a:spLocks noGrp="1"/>
          </p:cNvSpPr>
          <p:nvPr>
            <p:ph type="title"/>
          </p:nvPr>
        </p:nvSpPr>
        <p:spPr bwMode="gray"/>
        <p:txBody>
          <a:bodyPr/>
          <a:lstStyle/>
          <a:p>
            <a:r>
              <a:rPr lang="en-US">
                <a:sym typeface="Huawei Sans" panose="020C0503030203020204" pitchFamily="34" charset="0"/>
              </a:rPr>
              <a:t>Transport Class and Its Methods</a:t>
            </a:r>
            <a:endParaRPr lang="en-US" dirty="0">
              <a:sym typeface="Huawei Sans" panose="020C0503030203020204" pitchFamily="34" charset="0"/>
            </a:endParaRPr>
          </a:p>
        </p:txBody>
      </p:sp>
      <p:sp>
        <p:nvSpPr>
          <p:cNvPr id="5" name="文本占位符 4">
            <a:extLst>
              <a:ext uri="{FF2B5EF4-FFF2-40B4-BE49-F238E27FC236}">
                <a16:creationId xmlns:a16="http://schemas.microsoft.com/office/drawing/2014/main" id="{6CCEB9F8-26E8-47DB-9FE1-C4E43C5280C3}"/>
              </a:ext>
            </a:extLst>
          </p:cNvPr>
          <p:cNvSpPr>
            <a:spLocks noGrp="1"/>
          </p:cNvSpPr>
          <p:nvPr>
            <p:ph type="body" sz="quarter" idx="10"/>
          </p:nvPr>
        </p:nvSpPr>
        <p:spPr bwMode="gray">
          <a:xfrm>
            <a:off x="455612" y="1052514"/>
            <a:ext cx="11293476" cy="2060800"/>
          </a:xfrm>
        </p:spPr>
        <p:txBody>
          <a:bodyPr/>
          <a:lstStyle/>
          <a:p>
            <a:r>
              <a:rPr lang="en-US" altLang="zh-CN" sz="1800" dirty="0"/>
              <a:t>Transport class: An SSH transport connects to a stream (usually a socket) to negotiate and encrypt sessions and perform authentication. Channels can then be created based on the encrypted sessions. Multiple channels can be multiplexed in a single session connection (in fact, this is often the case, such as port forwarding).</a:t>
            </a:r>
          </a:p>
          <a:p>
            <a:r>
              <a:rPr lang="en-US" altLang="zh-CN" sz="1800" dirty="0"/>
              <a:t>The following is an example of the method:</a:t>
            </a:r>
            <a:endParaRPr lang="zh-CN" altLang="en-US" sz="1800" dirty="0"/>
          </a:p>
        </p:txBody>
      </p:sp>
      <p:sp>
        <p:nvSpPr>
          <p:cNvPr id="4" name="文本框 3">
            <a:extLst>
              <a:ext uri="{FF2B5EF4-FFF2-40B4-BE49-F238E27FC236}">
                <a16:creationId xmlns:a16="http://schemas.microsoft.com/office/drawing/2014/main" id="{69387562-BBB4-4B4D-B3CF-C5337D4F1D5C}"/>
              </a:ext>
            </a:extLst>
          </p:cNvPr>
          <p:cNvSpPr txBox="1"/>
          <p:nvPr/>
        </p:nvSpPr>
        <p:spPr bwMode="gray">
          <a:xfrm>
            <a:off x="838201" y="3222069"/>
            <a:ext cx="5257800" cy="584775"/>
          </a:xfrm>
          <a:prstGeom prst="rect">
            <a:avLst/>
          </a:prstGeom>
          <a:noFill/>
          <a:ln>
            <a:solidFill>
              <a:srgbClr val="56C4D2"/>
            </a:solidFill>
          </a:ln>
        </p:spPr>
        <p:txBody>
          <a:bodyPr wrap="square" rtlCol="0">
            <a:spAutoFit/>
          </a:bodyPr>
          <a:lstStyle>
            <a:defPPr>
              <a:defRPr lang="en-US"/>
            </a:defPPr>
            <a:lvl1pPr>
              <a:defRPr sz="1600">
                <a:latin typeface="Huawei Sans" panose="020C0503030203020204" pitchFamily="34" charset="0"/>
                <a:ea typeface="方正兰亭黑简体" panose="02000000000000000000" pitchFamily="2" charset="-122"/>
              </a:defRPr>
            </a:lvl1pPr>
          </a:lstStyle>
          <a:p>
            <a:r>
              <a:rPr lang="en-US" dirty="0" err="1"/>
              <a:t>tran</a:t>
            </a:r>
            <a:r>
              <a:rPr lang="en-US" dirty="0"/>
              <a:t> = </a:t>
            </a:r>
            <a:r>
              <a:rPr lang="en-US" dirty="0" err="1"/>
              <a:t>paramiko.Transport</a:t>
            </a:r>
            <a:r>
              <a:rPr lang="en-US" dirty="0"/>
              <a:t>(('192.168.56.100', 22)) </a:t>
            </a:r>
          </a:p>
          <a:p>
            <a:r>
              <a:rPr lang="en-US" dirty="0" err="1"/>
              <a:t>tran.connect</a:t>
            </a:r>
            <a:r>
              <a:rPr lang="en-US" dirty="0"/>
              <a:t>(username=‘client’, password=‘test’)      </a:t>
            </a:r>
          </a:p>
        </p:txBody>
      </p:sp>
      <p:graphicFrame>
        <p:nvGraphicFramePr>
          <p:cNvPr id="6" name="表格 5">
            <a:extLst>
              <a:ext uri="{FF2B5EF4-FFF2-40B4-BE49-F238E27FC236}">
                <a16:creationId xmlns:a16="http://schemas.microsoft.com/office/drawing/2014/main" id="{F519A085-E072-4FC0-9DB2-DF62A37F547F}"/>
              </a:ext>
            </a:extLst>
          </p:cNvPr>
          <p:cNvGraphicFramePr>
            <a:graphicFrameLocks noGrp="1"/>
          </p:cNvGraphicFramePr>
          <p:nvPr>
            <p:extLst>
              <p:ext uri="{D42A27DB-BD31-4B8C-83A1-F6EECF244321}">
                <p14:modId xmlns:p14="http://schemas.microsoft.com/office/powerpoint/2010/main" val="3779369057"/>
              </p:ext>
            </p:extLst>
          </p:nvPr>
        </p:nvGraphicFramePr>
        <p:xfrm>
          <a:off x="842963" y="4101567"/>
          <a:ext cx="10906125" cy="1656792"/>
        </p:xfrm>
        <a:graphic>
          <a:graphicData uri="http://schemas.openxmlformats.org/drawingml/2006/table">
            <a:tbl>
              <a:tblPr/>
              <a:tblGrid>
                <a:gridCol w="4701606">
                  <a:extLst>
                    <a:ext uri="{9D8B030D-6E8A-4147-A177-3AD203B41FA5}">
                      <a16:colId xmlns:a16="http://schemas.microsoft.com/office/drawing/2014/main" val="20000"/>
                    </a:ext>
                  </a:extLst>
                </a:gridCol>
                <a:gridCol w="6204519">
                  <a:extLst>
                    <a:ext uri="{9D8B030D-6E8A-4147-A177-3AD203B41FA5}">
                      <a16:colId xmlns:a16="http://schemas.microsoft.com/office/drawing/2014/main" val="20001"/>
                    </a:ext>
                  </a:extLst>
                </a:gridCol>
              </a:tblGrid>
              <a:tr h="381380">
                <a:tc>
                  <a:txBody>
                    <a:bodyPr/>
                    <a:lstStyle/>
                    <a:p>
                      <a:pPr algn="ctr" fontAlgn="ctr"/>
                      <a:r>
                        <a:rPr lang="en-US" sz="1600" b="1" dirty="0">
                          <a:solidFill>
                            <a:schemeClr val="tx1"/>
                          </a:solidFill>
                          <a:latin typeface="Huawei Sans" panose="020C0503030203020204" pitchFamily="34" charset="0"/>
                          <a:ea typeface="+mn-ea"/>
                        </a:rPr>
                        <a:t>Common Method</a:t>
                      </a:r>
                    </a:p>
                  </a:txBody>
                  <a:tcPr marL="180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600" b="1" dirty="0">
                          <a:solidFill>
                            <a:schemeClr val="tx1"/>
                          </a:solidFill>
                          <a:latin typeface="Huawei Sans" panose="020C0503030203020204" pitchFamily="34" charset="0"/>
                          <a:ea typeface="+mn-ea"/>
                        </a:rPr>
                        <a:t>Function</a:t>
                      </a:r>
                    </a:p>
                  </a:txBody>
                  <a:tcPr marL="180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388346">
                <a:tc>
                  <a:txBody>
                    <a:bodyPr/>
                    <a:lstStyle/>
                    <a:p>
                      <a:pPr marL="0" lvl="1" algn="l" defTabSz="914034" rtl="0" eaLnBrk="1" fontAlgn="ctr" latinLnBrk="0" hangingPunct="1"/>
                      <a:r>
                        <a:rPr lang="en-US" sz="1400" dirty="0">
                          <a:solidFill>
                            <a:schemeClr val="tx1"/>
                          </a:solidFill>
                          <a:latin typeface="Huawei Sans" panose="020C0503030203020204" pitchFamily="34" charset="0"/>
                          <a:ea typeface="+mn-ea"/>
                          <a:cs typeface="+mn-cs"/>
                        </a:rPr>
                        <a:t>Transport(sock)</a:t>
                      </a:r>
                    </a:p>
                  </a:txBody>
                  <a:tcPr marL="180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dirty="0">
                          <a:solidFill>
                            <a:schemeClr val="tx1"/>
                          </a:solidFill>
                          <a:latin typeface="Huawei Sans" panose="020C0503030203020204" pitchFamily="34" charset="0"/>
                          <a:ea typeface="+mn-ea"/>
                          <a:cs typeface="+mn-cs"/>
                        </a:rPr>
                        <a:t>Creates a Transport object and instantiates the SSH session channel.</a:t>
                      </a:r>
                    </a:p>
                  </a:txBody>
                  <a:tcPr marL="180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88346">
                <a:tc>
                  <a:txBody>
                    <a:bodyPr/>
                    <a:lstStyle/>
                    <a:p>
                      <a:pPr marL="0" lvl="1" algn="l" defTabSz="914034" rtl="0" eaLnBrk="1" fontAlgn="ctr" latinLnBrk="0" hangingPunct="1"/>
                      <a:r>
                        <a:rPr lang="en-US" sz="1400" dirty="0">
                          <a:solidFill>
                            <a:schemeClr val="tx1"/>
                          </a:solidFill>
                          <a:latin typeface="Huawei Sans" panose="020C0503030203020204" pitchFamily="34" charset="0"/>
                          <a:ea typeface="+mn-ea"/>
                          <a:cs typeface="+mn-cs"/>
                        </a:rPr>
                        <a:t>connect(username=“,password=</a:t>
                      </a:r>
                      <a:r>
                        <a:rPr lang="en-US" sz="1400" dirty="0" err="1">
                          <a:solidFill>
                            <a:schemeClr val="tx1"/>
                          </a:solidFill>
                          <a:latin typeface="Huawei Sans" panose="020C0503030203020204" pitchFamily="34" charset="0"/>
                          <a:ea typeface="+mn-ea"/>
                          <a:cs typeface="+mn-cs"/>
                        </a:rPr>
                        <a:t>None,pkey</a:t>
                      </a:r>
                      <a:r>
                        <a:rPr lang="en-US" sz="1400" dirty="0">
                          <a:solidFill>
                            <a:schemeClr val="tx1"/>
                          </a:solidFill>
                          <a:latin typeface="Huawei Sans" panose="020C0503030203020204" pitchFamily="34" charset="0"/>
                          <a:ea typeface="+mn-ea"/>
                          <a:cs typeface="+mn-cs"/>
                        </a:rPr>
                        <a:t>=None)</a:t>
                      </a:r>
                    </a:p>
                  </a:txBody>
                  <a:tcPr marL="180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r>
                        <a:rPr lang="en-US" sz="1400" dirty="0">
                          <a:solidFill>
                            <a:schemeClr val="tx1"/>
                          </a:solidFill>
                          <a:latin typeface="Huawei Sans" panose="020C0503030203020204" pitchFamily="34" charset="0"/>
                          <a:ea typeface="+mn-ea"/>
                          <a:cs typeface="+mn-cs"/>
                        </a:rPr>
                        <a:t>Establishes an SSH session connection and uses a password or private key for identity authentication.</a:t>
                      </a:r>
                    </a:p>
                  </a:txBody>
                  <a:tcPr marL="180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88346">
                <a:tc>
                  <a:txBody>
                    <a:bodyPr/>
                    <a:lstStyle/>
                    <a:p>
                      <a:pPr marL="0" lvl="1" algn="l" defTabSz="914034" rtl="0" eaLnBrk="1" fontAlgn="ctr" latinLnBrk="0" hangingPunct="1"/>
                      <a:r>
                        <a:rPr lang="en-US" sz="1400" dirty="0">
                          <a:solidFill>
                            <a:schemeClr val="tx1"/>
                          </a:solidFill>
                          <a:latin typeface="Huawei Sans" panose="020C0503030203020204" pitchFamily="34" charset="0"/>
                          <a:ea typeface="+mn-ea"/>
                          <a:cs typeface="+mn-cs"/>
                        </a:rPr>
                        <a:t>close()</a:t>
                      </a:r>
                    </a:p>
                  </a:txBody>
                  <a:tcPr marL="180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r>
                        <a:rPr lang="en-US" sz="1400" dirty="0">
                          <a:solidFill>
                            <a:schemeClr val="tx1"/>
                          </a:solidFill>
                          <a:latin typeface="Huawei Sans" panose="020C0503030203020204" pitchFamily="34" charset="0"/>
                          <a:ea typeface="+mn-ea"/>
                          <a:cs typeface="+mn-cs"/>
                        </a:rPr>
                        <a:t>Closes the session.</a:t>
                      </a:r>
                    </a:p>
                  </a:txBody>
                  <a:tcPr marL="180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5035358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a:solidFill>
                  <a:schemeClr val="bg1">
                    <a:lumMod val="50000"/>
                  </a:schemeClr>
                </a:solidFill>
                <a:sym typeface="Huawei Sans" panose="020C0503030203020204" pitchFamily="34" charset="0"/>
              </a:rPr>
              <a:t>Introduction to SSH</a:t>
            </a:r>
          </a:p>
          <a:p>
            <a:r>
              <a:rPr lang="en-US" b="1" dirty="0" err="1">
                <a:sym typeface="Huawei Sans" panose="020C0503030203020204" pitchFamily="34" charset="0"/>
              </a:rPr>
              <a:t>Paramiko</a:t>
            </a:r>
            <a:r>
              <a:rPr lang="en-US" b="1" dirty="0">
                <a:sym typeface="Huawei Sans" panose="020C0503030203020204" pitchFamily="34" charset="0"/>
              </a:rPr>
              <a:t> Component Architecture</a:t>
            </a:r>
          </a:p>
          <a:p>
            <a:pPr lvl="1"/>
            <a:r>
              <a:rPr lang="en-US" dirty="0" err="1">
                <a:solidFill>
                  <a:schemeClr val="bg1">
                    <a:lumMod val="50000"/>
                  </a:schemeClr>
                </a:solidFill>
                <a:sym typeface="Huawei Sans" panose="020C0503030203020204" pitchFamily="34" charset="0"/>
              </a:rPr>
              <a:t>Paramiko</a:t>
            </a:r>
            <a:r>
              <a:rPr lang="en-US" dirty="0">
                <a:solidFill>
                  <a:schemeClr val="bg1">
                    <a:lumMod val="50000"/>
                  </a:schemeClr>
                </a:solidFill>
                <a:sym typeface="Huawei Sans" panose="020C0503030203020204" pitchFamily="34" charset="0"/>
              </a:rPr>
              <a:t> Component Architecture</a:t>
            </a:r>
          </a:p>
          <a:p>
            <a:pPr lvl="1"/>
            <a:r>
              <a:rPr lang="en-US" dirty="0">
                <a:solidFill>
                  <a:schemeClr val="bg1">
                    <a:lumMod val="50000"/>
                  </a:schemeClr>
                </a:solidFill>
                <a:sym typeface="Huawei Sans" panose="020C0503030203020204" pitchFamily="34" charset="0"/>
              </a:rPr>
              <a:t>Transport Class and Its Methods</a:t>
            </a:r>
          </a:p>
          <a:p>
            <a:pPr lvl="1">
              <a:buSzPct val="60000"/>
              <a:buFont typeface="Wingdings" panose="05000000000000000000" pitchFamily="2" charset="2"/>
              <a:buChar char="n"/>
            </a:pPr>
            <a:r>
              <a:rPr lang="en-US" dirty="0">
                <a:sym typeface="Huawei Sans" panose="020C0503030203020204" pitchFamily="34" charset="0"/>
              </a:rPr>
              <a:t>Key Handling Class and Its Methods</a:t>
            </a:r>
          </a:p>
          <a:p>
            <a:pPr lvl="1"/>
            <a:r>
              <a:rPr lang="en-US" dirty="0" err="1">
                <a:solidFill>
                  <a:schemeClr val="bg1">
                    <a:lumMod val="50000"/>
                  </a:schemeClr>
                </a:solidFill>
                <a:sym typeface="Huawei Sans" panose="020C0503030203020204" pitchFamily="34" charset="0"/>
              </a:rPr>
              <a:t>SFTPClient</a:t>
            </a:r>
            <a:r>
              <a:rPr lang="en-US" dirty="0">
                <a:solidFill>
                  <a:schemeClr val="bg1">
                    <a:lumMod val="50000"/>
                  </a:schemeClr>
                </a:solidFill>
                <a:sym typeface="Huawei Sans" panose="020C0503030203020204" pitchFamily="34" charset="0"/>
              </a:rPr>
              <a:t> Class and Its Methods</a:t>
            </a:r>
          </a:p>
          <a:p>
            <a:pPr lvl="1"/>
            <a:r>
              <a:rPr lang="en-US" dirty="0" err="1">
                <a:solidFill>
                  <a:schemeClr val="bg1">
                    <a:lumMod val="50000"/>
                  </a:schemeClr>
                </a:solidFill>
                <a:sym typeface="Huawei Sans" panose="020C0503030203020204" pitchFamily="34" charset="0"/>
              </a:rPr>
              <a:t>SSHClient</a:t>
            </a:r>
            <a:r>
              <a:rPr lang="en-US" dirty="0">
                <a:solidFill>
                  <a:schemeClr val="bg1">
                    <a:lumMod val="50000"/>
                  </a:schemeClr>
                </a:solidFill>
                <a:sym typeface="Huawei Sans" panose="020C0503030203020204" pitchFamily="34" charset="0"/>
              </a:rPr>
              <a:t> Class and Its Methods</a:t>
            </a:r>
          </a:p>
          <a:p>
            <a:r>
              <a:rPr lang="en-US" dirty="0">
                <a:solidFill>
                  <a:schemeClr val="bg1">
                    <a:lumMod val="50000"/>
                  </a:schemeClr>
                </a:solidFill>
                <a:sym typeface="Huawei Sans" panose="020C0503030203020204" pitchFamily="34" charset="0"/>
              </a:rPr>
              <a:t>SSH Practices</a:t>
            </a:r>
          </a:p>
        </p:txBody>
      </p:sp>
    </p:spTree>
    <p:extLst>
      <p:ext uri="{BB962C8B-B14F-4D97-AF65-F5344CB8AC3E}">
        <p14:creationId xmlns:p14="http://schemas.microsoft.com/office/powerpoint/2010/main" val="10472475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FFC12CA-11E8-48C6-9676-F6E786635BA7}"/>
              </a:ext>
            </a:extLst>
          </p:cNvPr>
          <p:cNvSpPr>
            <a:spLocks noGrp="1"/>
          </p:cNvSpPr>
          <p:nvPr>
            <p:ph type="title"/>
          </p:nvPr>
        </p:nvSpPr>
        <p:spPr bwMode="gray"/>
        <p:txBody>
          <a:bodyPr/>
          <a:lstStyle/>
          <a:p>
            <a:r>
              <a:rPr lang="en-US">
                <a:sym typeface="Huawei Sans" panose="020C0503030203020204" pitchFamily="34" charset="0"/>
              </a:rPr>
              <a:t>Key Handling Class and Its Methods</a:t>
            </a:r>
            <a:endParaRPr lang="en-US" dirty="0">
              <a:sym typeface="Huawei Sans" panose="020C0503030203020204" pitchFamily="34" charset="0"/>
            </a:endParaRPr>
          </a:p>
        </p:txBody>
      </p:sp>
      <p:sp>
        <p:nvSpPr>
          <p:cNvPr id="5" name="文本占位符 4">
            <a:extLst>
              <a:ext uri="{FF2B5EF4-FFF2-40B4-BE49-F238E27FC236}">
                <a16:creationId xmlns:a16="http://schemas.microsoft.com/office/drawing/2014/main" id="{5F57DD54-FA63-49BB-875F-1D77A8135ED8}"/>
              </a:ext>
            </a:extLst>
          </p:cNvPr>
          <p:cNvSpPr>
            <a:spLocks noGrp="1"/>
          </p:cNvSpPr>
          <p:nvPr>
            <p:ph type="body" sz="quarter" idx="10"/>
          </p:nvPr>
        </p:nvSpPr>
        <p:spPr bwMode="gray">
          <a:xfrm>
            <a:off x="455612" y="1052514"/>
            <a:ext cx="11293476" cy="1404439"/>
          </a:xfrm>
        </p:spPr>
        <p:txBody>
          <a:bodyPr/>
          <a:lstStyle/>
          <a:p>
            <a:r>
              <a:rPr lang="en-US" altLang="zh-CN" sz="1800"/>
              <a:t>The key handling class is used to create instances of the corresponding key type, for example, RSA keys and DSS (DSA) keys. This class provides methods for reading and writing keys.</a:t>
            </a:r>
          </a:p>
          <a:p>
            <a:r>
              <a:rPr lang="en-US" altLang="zh-CN" sz="1800"/>
              <a:t>The following is an example of the method:</a:t>
            </a:r>
            <a:endParaRPr lang="en-US" altLang="zh-CN" sz="1800" dirty="0"/>
          </a:p>
        </p:txBody>
      </p:sp>
      <p:sp>
        <p:nvSpPr>
          <p:cNvPr id="4" name="文本框 3">
            <a:extLst>
              <a:ext uri="{FF2B5EF4-FFF2-40B4-BE49-F238E27FC236}">
                <a16:creationId xmlns:a16="http://schemas.microsoft.com/office/drawing/2014/main" id="{69387562-BBB4-4B4D-B3CF-C5337D4F1D5C}"/>
              </a:ext>
            </a:extLst>
          </p:cNvPr>
          <p:cNvSpPr txBox="1"/>
          <p:nvPr/>
        </p:nvSpPr>
        <p:spPr bwMode="gray">
          <a:xfrm>
            <a:off x="838200" y="2700179"/>
            <a:ext cx="8646045" cy="338554"/>
          </a:xfrm>
          <a:prstGeom prst="rect">
            <a:avLst/>
          </a:prstGeom>
          <a:noFill/>
          <a:ln>
            <a:solidFill>
              <a:srgbClr val="56C4D2"/>
            </a:solidFill>
          </a:ln>
        </p:spPr>
        <p:txBody>
          <a:bodyPr wrap="square" rtlCol="0">
            <a:spAutoFit/>
          </a:bodyPr>
          <a:lstStyle>
            <a:defPPr>
              <a:defRPr lang="en-US"/>
            </a:defPPr>
            <a:lvl1pPr>
              <a:defRPr sz="1600">
                <a:latin typeface="Huawei Sans" panose="020C0503030203020204" pitchFamily="34" charset="0"/>
                <a:ea typeface="方正兰亭黑简体" panose="02000000000000000000" pitchFamily="2" charset="-122"/>
              </a:defRPr>
            </a:lvl1pPr>
          </a:lstStyle>
          <a:p>
            <a:r>
              <a:rPr lang="en-US" dirty="0"/>
              <a:t>key=</a:t>
            </a:r>
            <a:r>
              <a:rPr lang="en-US" dirty="0" err="1"/>
              <a:t>paramiko.RSAKey.from_private_key_file</a:t>
            </a:r>
            <a:r>
              <a:rPr lang="en-US" dirty="0"/>
              <a:t>(</a:t>
            </a:r>
            <a:r>
              <a:rPr lang="en-US" dirty="0" err="1"/>
              <a:t>r'C</a:t>
            </a:r>
            <a:r>
              <a:rPr lang="en-US" dirty="0"/>
              <a:t>:\Users\</a:t>
            </a:r>
            <a:r>
              <a:rPr lang="en-US" dirty="0" err="1"/>
              <a:t>exampleuser</a:t>
            </a:r>
            <a:r>
              <a:rPr lang="en-US" dirty="0"/>
              <a:t>\.</a:t>
            </a:r>
            <a:r>
              <a:rPr lang="en-US" dirty="0" err="1"/>
              <a:t>ssh</a:t>
            </a:r>
            <a:r>
              <a:rPr lang="en-US" dirty="0"/>
              <a:t>\</a:t>
            </a:r>
            <a:r>
              <a:rPr lang="en-US" dirty="0" err="1"/>
              <a:t>id_rsa</a:t>
            </a:r>
            <a:r>
              <a:rPr lang="en-US" dirty="0"/>
              <a:t>')</a:t>
            </a:r>
          </a:p>
        </p:txBody>
      </p:sp>
      <p:graphicFrame>
        <p:nvGraphicFramePr>
          <p:cNvPr id="6" name="表格 5">
            <a:extLst>
              <a:ext uri="{FF2B5EF4-FFF2-40B4-BE49-F238E27FC236}">
                <a16:creationId xmlns:a16="http://schemas.microsoft.com/office/drawing/2014/main" id="{F519A085-E072-4FC0-9DB2-DF62A37F547F}"/>
              </a:ext>
            </a:extLst>
          </p:cNvPr>
          <p:cNvGraphicFramePr>
            <a:graphicFrameLocks noGrp="1"/>
          </p:cNvGraphicFramePr>
          <p:nvPr>
            <p:extLst>
              <p:ext uri="{D42A27DB-BD31-4B8C-83A1-F6EECF244321}">
                <p14:modId xmlns:p14="http://schemas.microsoft.com/office/powerpoint/2010/main" val="3751139735"/>
              </p:ext>
            </p:extLst>
          </p:nvPr>
        </p:nvGraphicFramePr>
        <p:xfrm>
          <a:off x="838200" y="3617841"/>
          <a:ext cx="9715500" cy="1174042"/>
        </p:xfrm>
        <a:graphic>
          <a:graphicData uri="http://schemas.openxmlformats.org/drawingml/2006/table">
            <a:tbl>
              <a:tblPr/>
              <a:tblGrid>
                <a:gridCol w="3874014">
                  <a:extLst>
                    <a:ext uri="{9D8B030D-6E8A-4147-A177-3AD203B41FA5}">
                      <a16:colId xmlns:a16="http://schemas.microsoft.com/office/drawing/2014/main" val="20000"/>
                    </a:ext>
                  </a:extLst>
                </a:gridCol>
                <a:gridCol w="5841486">
                  <a:extLst>
                    <a:ext uri="{9D8B030D-6E8A-4147-A177-3AD203B41FA5}">
                      <a16:colId xmlns:a16="http://schemas.microsoft.com/office/drawing/2014/main" val="20001"/>
                    </a:ext>
                  </a:extLst>
                </a:gridCol>
              </a:tblGrid>
              <a:tr h="397350">
                <a:tc>
                  <a:txBody>
                    <a:bodyPr/>
                    <a:lstStyle/>
                    <a:p>
                      <a:pPr algn="ctr" fontAlgn="ctr"/>
                      <a:r>
                        <a:rPr lang="en-US" sz="1600" b="1" dirty="0">
                          <a:solidFill>
                            <a:schemeClr val="tx1"/>
                          </a:solidFill>
                          <a:latin typeface="Huawei Sans" panose="020C0503030203020204" pitchFamily="34" charset="0"/>
                          <a:ea typeface="+mn-ea"/>
                        </a:rPr>
                        <a:t>Common Method</a:t>
                      </a:r>
                    </a:p>
                  </a:txBody>
                  <a:tcPr marL="180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600" b="1" dirty="0">
                          <a:solidFill>
                            <a:schemeClr val="tx1"/>
                          </a:solidFill>
                          <a:latin typeface="Huawei Sans" panose="020C0503030203020204" pitchFamily="34" charset="0"/>
                          <a:ea typeface="+mn-ea"/>
                        </a:rPr>
                        <a:t>Function</a:t>
                      </a:r>
                    </a:p>
                  </a:txBody>
                  <a:tcPr marL="180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388346">
                <a:tc>
                  <a:txBody>
                    <a:bodyPr/>
                    <a:lstStyle/>
                    <a:p>
                      <a:pPr marL="0" lvl="1" algn="l" defTabSz="914034" rtl="0" eaLnBrk="1" fontAlgn="ctr" latinLnBrk="0" hangingPunct="1"/>
                      <a:r>
                        <a:rPr lang="en-US" sz="1400" dirty="0" err="1">
                          <a:solidFill>
                            <a:schemeClr val="tx1"/>
                          </a:solidFill>
                          <a:latin typeface="Huawei Sans" panose="020C0503030203020204" pitchFamily="34" charset="0"/>
                          <a:ea typeface="+mn-ea"/>
                          <a:cs typeface="+mn-cs"/>
                        </a:rPr>
                        <a:t>RSAKey.from_private_key_file</a:t>
                      </a:r>
                      <a:r>
                        <a:rPr lang="en-US" sz="1400" dirty="0">
                          <a:solidFill>
                            <a:schemeClr val="tx1"/>
                          </a:solidFill>
                          <a:latin typeface="Huawei Sans" panose="020C0503030203020204" pitchFamily="34" charset="0"/>
                          <a:ea typeface="+mn-ea"/>
                          <a:cs typeface="+mn-cs"/>
                        </a:rPr>
                        <a:t>(filename)</a:t>
                      </a:r>
                    </a:p>
                  </a:txBody>
                  <a:tcPr marL="180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dirty="0">
                          <a:solidFill>
                            <a:schemeClr val="tx1"/>
                          </a:solidFill>
                          <a:latin typeface="Huawei Sans" panose="020C0503030203020204" pitchFamily="34" charset="0"/>
                          <a:ea typeface="+mn-ea"/>
                          <a:cs typeface="+mn-cs"/>
                        </a:rPr>
                        <a:t>Reads the RSA private key from a file to create a key object.</a:t>
                      </a:r>
                    </a:p>
                  </a:txBody>
                  <a:tcPr marL="180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88346">
                <a:tc>
                  <a:txBody>
                    <a:bodyPr/>
                    <a:lstStyle/>
                    <a:p>
                      <a:pPr marL="0" lvl="1" algn="l" defTabSz="914034" rtl="0" eaLnBrk="1" fontAlgn="ctr" latinLnBrk="0" hangingPunct="1"/>
                      <a:r>
                        <a:rPr lang="en-US" sz="1400" dirty="0" err="1">
                          <a:solidFill>
                            <a:schemeClr val="tx1"/>
                          </a:solidFill>
                          <a:latin typeface="Huawei Sans" panose="020C0503030203020204" pitchFamily="34" charset="0"/>
                          <a:ea typeface="+mn-ea"/>
                          <a:cs typeface="+mn-cs"/>
                        </a:rPr>
                        <a:t>DSSKey.from_private_key_file</a:t>
                      </a:r>
                      <a:r>
                        <a:rPr lang="en-US" sz="1400" dirty="0">
                          <a:solidFill>
                            <a:schemeClr val="tx1"/>
                          </a:solidFill>
                          <a:latin typeface="Huawei Sans" panose="020C0503030203020204" pitchFamily="34" charset="0"/>
                          <a:ea typeface="+mn-ea"/>
                          <a:cs typeface="+mn-cs"/>
                        </a:rPr>
                        <a:t>(filename)</a:t>
                      </a:r>
                    </a:p>
                  </a:txBody>
                  <a:tcPr marL="180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r>
                        <a:rPr lang="en-US" sz="1400" dirty="0">
                          <a:solidFill>
                            <a:schemeClr val="tx1"/>
                          </a:solidFill>
                          <a:latin typeface="Huawei Sans" panose="020C0503030203020204" pitchFamily="34" charset="0"/>
                          <a:ea typeface="+mn-ea"/>
                          <a:cs typeface="+mn-cs"/>
                        </a:rPr>
                        <a:t>Reads the DSS private key from a file to create a key object.</a:t>
                      </a:r>
                    </a:p>
                  </a:txBody>
                  <a:tcPr marL="180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3503546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1019175" y="1844675"/>
            <a:ext cx="10153650" cy="4356100"/>
          </a:xfrm>
        </p:spPr>
        <p:txBody>
          <a:bodyPr/>
          <a:lstStyle/>
          <a:p>
            <a:r>
              <a:rPr lang="en-US" dirty="0">
                <a:solidFill>
                  <a:schemeClr val="bg1">
                    <a:lumMod val="50000"/>
                  </a:schemeClr>
                </a:solidFill>
                <a:sym typeface="Huawei Sans" panose="020C0503030203020204" pitchFamily="34" charset="0"/>
              </a:rPr>
              <a:t>Introduction to SSH</a:t>
            </a:r>
          </a:p>
          <a:p>
            <a:r>
              <a:rPr lang="en-US" b="1" dirty="0" err="1">
                <a:sym typeface="Huawei Sans" panose="020C0503030203020204" pitchFamily="34" charset="0"/>
              </a:rPr>
              <a:t>Paramiko</a:t>
            </a:r>
            <a:r>
              <a:rPr lang="en-US" b="1" dirty="0">
                <a:sym typeface="Huawei Sans" panose="020C0503030203020204" pitchFamily="34" charset="0"/>
              </a:rPr>
              <a:t> Component Architecture</a:t>
            </a:r>
          </a:p>
          <a:p>
            <a:pPr lvl="1"/>
            <a:r>
              <a:rPr lang="en-US" dirty="0" err="1">
                <a:solidFill>
                  <a:schemeClr val="bg1">
                    <a:lumMod val="50000"/>
                  </a:schemeClr>
                </a:solidFill>
                <a:sym typeface="Huawei Sans" panose="020C0503030203020204" pitchFamily="34" charset="0"/>
              </a:rPr>
              <a:t>Paramiko</a:t>
            </a:r>
            <a:r>
              <a:rPr lang="en-US" dirty="0">
                <a:solidFill>
                  <a:schemeClr val="bg1">
                    <a:lumMod val="50000"/>
                  </a:schemeClr>
                </a:solidFill>
                <a:sym typeface="Huawei Sans" panose="020C0503030203020204" pitchFamily="34" charset="0"/>
              </a:rPr>
              <a:t> Component Architecture</a:t>
            </a:r>
          </a:p>
          <a:p>
            <a:pPr lvl="1"/>
            <a:r>
              <a:rPr lang="en-US" dirty="0">
                <a:solidFill>
                  <a:schemeClr val="bg1">
                    <a:lumMod val="50000"/>
                  </a:schemeClr>
                </a:solidFill>
                <a:sym typeface="Huawei Sans" panose="020C0503030203020204" pitchFamily="34" charset="0"/>
              </a:rPr>
              <a:t>Transport Class and Its Methods</a:t>
            </a:r>
          </a:p>
          <a:p>
            <a:pPr lvl="1"/>
            <a:r>
              <a:rPr lang="en-US" dirty="0">
                <a:solidFill>
                  <a:schemeClr val="bg1">
                    <a:lumMod val="50000"/>
                  </a:schemeClr>
                </a:solidFill>
                <a:sym typeface="Huawei Sans" panose="020C0503030203020204" pitchFamily="34" charset="0"/>
              </a:rPr>
              <a:t>Key Handling Class and Its Methods</a:t>
            </a:r>
          </a:p>
          <a:p>
            <a:pPr lvl="1">
              <a:buSzPct val="60000"/>
              <a:buFont typeface="Wingdings" panose="05000000000000000000" pitchFamily="2" charset="2"/>
              <a:buChar char="n"/>
            </a:pPr>
            <a:r>
              <a:rPr lang="en-US" dirty="0" err="1">
                <a:sym typeface="Huawei Sans" panose="020C0503030203020204" pitchFamily="34" charset="0"/>
              </a:rPr>
              <a:t>SFTPClient</a:t>
            </a:r>
            <a:r>
              <a:rPr lang="en-US" dirty="0">
                <a:sym typeface="Huawei Sans" panose="020C0503030203020204" pitchFamily="34" charset="0"/>
              </a:rPr>
              <a:t> Class and Its Methods</a:t>
            </a:r>
          </a:p>
          <a:p>
            <a:pPr lvl="1"/>
            <a:r>
              <a:rPr lang="en-US" dirty="0" err="1">
                <a:solidFill>
                  <a:schemeClr val="bg1">
                    <a:lumMod val="50000"/>
                  </a:schemeClr>
                </a:solidFill>
                <a:sym typeface="Huawei Sans" panose="020C0503030203020204" pitchFamily="34" charset="0"/>
              </a:rPr>
              <a:t>SSHClient</a:t>
            </a:r>
            <a:r>
              <a:rPr lang="en-US" dirty="0">
                <a:solidFill>
                  <a:schemeClr val="bg1">
                    <a:lumMod val="50000"/>
                  </a:schemeClr>
                </a:solidFill>
                <a:sym typeface="Huawei Sans" panose="020C0503030203020204" pitchFamily="34" charset="0"/>
              </a:rPr>
              <a:t> Class and Its Methods</a:t>
            </a:r>
          </a:p>
          <a:p>
            <a:r>
              <a:rPr lang="en-US" dirty="0">
                <a:solidFill>
                  <a:schemeClr val="bg1">
                    <a:lumMod val="50000"/>
                  </a:schemeClr>
                </a:solidFill>
                <a:sym typeface="Huawei Sans" panose="020C0503030203020204" pitchFamily="34" charset="0"/>
              </a:rPr>
              <a:t>SSH Practices</a:t>
            </a:r>
          </a:p>
        </p:txBody>
      </p:sp>
    </p:spTree>
    <p:extLst>
      <p:ext uri="{BB962C8B-B14F-4D97-AF65-F5344CB8AC3E}">
        <p14:creationId xmlns:p14="http://schemas.microsoft.com/office/powerpoint/2010/main" val="31257088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bwMode="gray"/>
        <p:txBody>
          <a:bodyPr/>
          <a:lstStyle/>
          <a:p>
            <a:r>
              <a:rPr lang="en-US" sz="2000"/>
              <a:t>To achieve efficient O&amp;M and enhance agility amid increasingly complex service requirements and network architecture, network automation is gaining momentum and ever evolving. Currently, Secure Shell (SSH) is the most common method used by engineers to log in to devices for remote management. As such, engineers are expected to learn about and use an automation tool to implement SSH remote login, simulate man-machine interaction with O&amp;M personnel, and automatically transfer files.</a:t>
            </a:r>
          </a:p>
          <a:p>
            <a:r>
              <a:rPr lang="en-US" sz="2000"/>
              <a:t>In this course, we will use the Python Paramiko module to write automation scripts to implement SSH-based preliminary network automation.</a:t>
            </a:r>
            <a:endParaRPr lang="en-US" sz="2000" dirty="0"/>
          </a:p>
        </p:txBody>
      </p:sp>
    </p:spTree>
    <p:extLst>
      <p:ext uri="{BB962C8B-B14F-4D97-AF65-F5344CB8AC3E}">
        <p14:creationId xmlns:p14="http://schemas.microsoft.com/office/powerpoint/2010/main" val="272127932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FFC12CA-11E8-48C6-9676-F6E786635BA7}"/>
              </a:ext>
            </a:extLst>
          </p:cNvPr>
          <p:cNvSpPr>
            <a:spLocks noGrp="1"/>
          </p:cNvSpPr>
          <p:nvPr>
            <p:ph type="title"/>
          </p:nvPr>
        </p:nvSpPr>
        <p:spPr bwMode="gray"/>
        <p:txBody>
          <a:bodyPr/>
          <a:lstStyle/>
          <a:p>
            <a:r>
              <a:rPr lang="en-US">
                <a:sym typeface="Huawei Sans" panose="020C0503030203020204" pitchFamily="34" charset="0"/>
              </a:rPr>
              <a:t>SFTPClient Class and Its Methods</a:t>
            </a:r>
            <a:endParaRPr lang="en-US" dirty="0">
              <a:sym typeface="Huawei Sans" panose="020C0503030203020204" pitchFamily="34" charset="0"/>
            </a:endParaRPr>
          </a:p>
        </p:txBody>
      </p:sp>
      <p:sp>
        <p:nvSpPr>
          <p:cNvPr id="5" name="文本占位符 4">
            <a:extLst>
              <a:ext uri="{FF2B5EF4-FFF2-40B4-BE49-F238E27FC236}">
                <a16:creationId xmlns:a16="http://schemas.microsoft.com/office/drawing/2014/main" id="{6D8BCDF6-38C4-4682-8D68-1AA8CBDFE1FF}"/>
              </a:ext>
            </a:extLst>
          </p:cNvPr>
          <p:cNvSpPr>
            <a:spLocks noGrp="1"/>
          </p:cNvSpPr>
          <p:nvPr>
            <p:ph type="body" sz="quarter" idx="10"/>
          </p:nvPr>
        </p:nvSpPr>
        <p:spPr bwMode="gray">
          <a:xfrm>
            <a:off x="455612" y="1052514"/>
            <a:ext cx="11293476" cy="1324926"/>
          </a:xfrm>
        </p:spPr>
        <p:txBody>
          <a:bodyPr/>
          <a:lstStyle/>
          <a:p>
            <a:r>
              <a:rPr lang="en-US" altLang="zh-CN" sz="1800" dirty="0"/>
              <a:t>The </a:t>
            </a:r>
            <a:r>
              <a:rPr lang="en-US" altLang="zh-CN" sz="1800" dirty="0" err="1"/>
              <a:t>SFTPClient</a:t>
            </a:r>
            <a:r>
              <a:rPr lang="en-US" altLang="zh-CN" sz="1800" dirty="0"/>
              <a:t> class creates an SFTP session connection through an open SSH transport session and performs remote file operations.</a:t>
            </a:r>
          </a:p>
          <a:p>
            <a:r>
              <a:rPr lang="en-US" altLang="zh-CN" sz="1800" dirty="0"/>
              <a:t>The following is a typical example:</a:t>
            </a:r>
          </a:p>
        </p:txBody>
      </p:sp>
      <p:sp>
        <p:nvSpPr>
          <p:cNvPr id="4" name="文本框 3">
            <a:extLst>
              <a:ext uri="{FF2B5EF4-FFF2-40B4-BE49-F238E27FC236}">
                <a16:creationId xmlns:a16="http://schemas.microsoft.com/office/drawing/2014/main" id="{69387562-BBB4-4B4D-B3CF-C5337D4F1D5C}"/>
              </a:ext>
            </a:extLst>
          </p:cNvPr>
          <p:cNvSpPr txBox="1"/>
          <p:nvPr/>
        </p:nvSpPr>
        <p:spPr bwMode="gray">
          <a:xfrm>
            <a:off x="838200" y="2461008"/>
            <a:ext cx="8646045" cy="2160591"/>
          </a:xfrm>
          <a:prstGeom prst="rect">
            <a:avLst/>
          </a:prstGeom>
          <a:noFill/>
          <a:ln>
            <a:solidFill>
              <a:srgbClr val="56C4D2"/>
            </a:solidFill>
          </a:ln>
        </p:spPr>
        <p:txBody>
          <a:bodyPr wrap="square" rtlCol="0">
            <a:spAutoFit/>
          </a:bodyPr>
          <a:lstStyle>
            <a:defPPr>
              <a:defRPr lang="en-US"/>
            </a:defPPr>
            <a:lvl1pPr>
              <a:lnSpc>
                <a:spcPct val="120000"/>
              </a:lnSpc>
              <a:defRPr sz="1600">
                <a:latin typeface="Huawei Sans" panose="020C0503030203020204" pitchFamily="34" charset="0"/>
                <a:ea typeface="方正兰亭黑简体" panose="02000000000000000000" pitchFamily="2" charset="-122"/>
              </a:defRPr>
            </a:lvl1pPr>
          </a:lstStyle>
          <a:p>
            <a:r>
              <a:rPr lang="en-US" dirty="0"/>
              <a:t>key=</a:t>
            </a:r>
            <a:r>
              <a:rPr lang="en-US" dirty="0" err="1"/>
              <a:t>paramiko.RSAKey.from_private_key_file</a:t>
            </a:r>
            <a:r>
              <a:rPr lang="en-US" dirty="0"/>
              <a:t>(</a:t>
            </a:r>
            <a:r>
              <a:rPr lang="en-US" dirty="0" err="1"/>
              <a:t>r'C</a:t>
            </a:r>
            <a:r>
              <a:rPr lang="en-US" dirty="0"/>
              <a:t>:\Users\</a:t>
            </a:r>
            <a:r>
              <a:rPr lang="en-US" dirty="0" err="1"/>
              <a:t>exampleuser</a:t>
            </a:r>
            <a:r>
              <a:rPr lang="en-US" dirty="0"/>
              <a:t>\.</a:t>
            </a:r>
            <a:r>
              <a:rPr lang="en-US" dirty="0" err="1"/>
              <a:t>ssh</a:t>
            </a:r>
            <a:r>
              <a:rPr lang="en-US" dirty="0"/>
              <a:t>\</a:t>
            </a:r>
            <a:r>
              <a:rPr lang="en-US" dirty="0" err="1"/>
              <a:t>id_rsa</a:t>
            </a:r>
            <a:r>
              <a:rPr lang="en-US" dirty="0"/>
              <a:t>')</a:t>
            </a:r>
          </a:p>
          <a:p>
            <a:r>
              <a:rPr lang="en-US" dirty="0" err="1"/>
              <a:t>tran</a:t>
            </a:r>
            <a:r>
              <a:rPr lang="en-US" dirty="0"/>
              <a:t> = </a:t>
            </a:r>
            <a:r>
              <a:rPr lang="en-US" dirty="0" err="1"/>
              <a:t>paramiko.Transport</a:t>
            </a:r>
            <a:r>
              <a:rPr lang="en-US" dirty="0"/>
              <a:t>(('192.168.56.100', 22)) </a:t>
            </a:r>
          </a:p>
          <a:p>
            <a:r>
              <a:rPr lang="en-US" dirty="0" err="1"/>
              <a:t>tran.connect</a:t>
            </a:r>
            <a:r>
              <a:rPr lang="en-US" dirty="0"/>
              <a:t>(username=‘client’, </a:t>
            </a:r>
            <a:r>
              <a:rPr lang="en-US" dirty="0" err="1"/>
              <a:t>pkey</a:t>
            </a:r>
            <a:r>
              <a:rPr lang="en-US" dirty="0"/>
              <a:t>=key)</a:t>
            </a:r>
          </a:p>
          <a:p>
            <a:r>
              <a:rPr lang="en-US" dirty="0"/>
              <a:t>sftp = </a:t>
            </a:r>
            <a:r>
              <a:rPr lang="en-US" dirty="0" err="1"/>
              <a:t>paramiko.SFTPClient.from_transport</a:t>
            </a:r>
            <a:r>
              <a:rPr lang="en-US" dirty="0"/>
              <a:t>(</a:t>
            </a:r>
            <a:r>
              <a:rPr lang="en-US" dirty="0" err="1"/>
              <a:t>tran</a:t>
            </a:r>
            <a:r>
              <a:rPr lang="en-US" dirty="0"/>
              <a:t>) </a:t>
            </a:r>
            <a:r>
              <a:rPr lang="en-US" dirty="0" err="1"/>
              <a:t>local_path</a:t>
            </a:r>
            <a:r>
              <a:rPr lang="en-US" dirty="0"/>
              <a:t>=</a:t>
            </a:r>
            <a:r>
              <a:rPr lang="en-US" dirty="0" err="1"/>
              <a:t>r'C</a:t>
            </a:r>
            <a:r>
              <a:rPr lang="en-US" dirty="0"/>
              <a:t>:\Users\</a:t>
            </a:r>
            <a:r>
              <a:rPr lang="en-US" dirty="0" err="1"/>
              <a:t>exampleuser</a:t>
            </a:r>
            <a:r>
              <a:rPr lang="en-US" dirty="0"/>
              <a:t>\.</a:t>
            </a:r>
            <a:r>
              <a:rPr lang="en-US" dirty="0" err="1"/>
              <a:t>ssh</a:t>
            </a:r>
            <a:r>
              <a:rPr lang="en-US" dirty="0"/>
              <a:t>\</a:t>
            </a:r>
            <a:r>
              <a:rPr lang="en-US" dirty="0" err="1"/>
              <a:t>vrptest.cfg</a:t>
            </a:r>
            <a:r>
              <a:rPr lang="en-US" dirty="0"/>
              <a:t>'</a:t>
            </a:r>
          </a:p>
          <a:p>
            <a:r>
              <a:rPr lang="en-US" dirty="0" err="1"/>
              <a:t>remote_path</a:t>
            </a:r>
            <a:r>
              <a:rPr lang="en-US" dirty="0"/>
              <a:t>= '/</a:t>
            </a:r>
            <a:r>
              <a:rPr lang="en-US" dirty="0" err="1"/>
              <a:t>vrpcfg.cfg</a:t>
            </a:r>
            <a:r>
              <a:rPr lang="en-US" dirty="0"/>
              <a:t>'</a:t>
            </a:r>
          </a:p>
          <a:p>
            <a:r>
              <a:rPr lang="en-US" dirty="0" err="1"/>
              <a:t>sftp.get</a:t>
            </a:r>
            <a:r>
              <a:rPr lang="en-US" dirty="0"/>
              <a:t>(</a:t>
            </a:r>
            <a:r>
              <a:rPr lang="en-US" dirty="0" err="1"/>
              <a:t>remote_path</a:t>
            </a:r>
            <a:r>
              <a:rPr lang="en-US" dirty="0"/>
              <a:t>, </a:t>
            </a:r>
            <a:r>
              <a:rPr lang="en-US" dirty="0" err="1"/>
              <a:t>local_path</a:t>
            </a:r>
            <a:r>
              <a:rPr lang="en-US" dirty="0"/>
              <a:t>) </a:t>
            </a:r>
          </a:p>
        </p:txBody>
      </p:sp>
      <p:graphicFrame>
        <p:nvGraphicFramePr>
          <p:cNvPr id="6" name="表格 5">
            <a:extLst>
              <a:ext uri="{FF2B5EF4-FFF2-40B4-BE49-F238E27FC236}">
                <a16:creationId xmlns:a16="http://schemas.microsoft.com/office/drawing/2014/main" id="{F519A085-E072-4FC0-9DB2-DF62A37F547F}"/>
              </a:ext>
            </a:extLst>
          </p:cNvPr>
          <p:cNvGraphicFramePr>
            <a:graphicFrameLocks noGrp="1"/>
          </p:cNvGraphicFramePr>
          <p:nvPr>
            <p:extLst>
              <p:ext uri="{D42A27DB-BD31-4B8C-83A1-F6EECF244321}">
                <p14:modId xmlns:p14="http://schemas.microsoft.com/office/powerpoint/2010/main" val="3032375826"/>
              </p:ext>
            </p:extLst>
          </p:nvPr>
        </p:nvGraphicFramePr>
        <p:xfrm>
          <a:off x="846015" y="4783355"/>
          <a:ext cx="10512669" cy="1249680"/>
        </p:xfrm>
        <a:graphic>
          <a:graphicData uri="http://schemas.openxmlformats.org/drawingml/2006/table">
            <a:tbl>
              <a:tblPr/>
              <a:tblGrid>
                <a:gridCol w="3600450">
                  <a:extLst>
                    <a:ext uri="{9D8B030D-6E8A-4147-A177-3AD203B41FA5}">
                      <a16:colId xmlns:a16="http://schemas.microsoft.com/office/drawing/2014/main" val="20000"/>
                    </a:ext>
                  </a:extLst>
                </a:gridCol>
                <a:gridCol w="6912219">
                  <a:extLst>
                    <a:ext uri="{9D8B030D-6E8A-4147-A177-3AD203B41FA5}">
                      <a16:colId xmlns:a16="http://schemas.microsoft.com/office/drawing/2014/main" val="20001"/>
                    </a:ext>
                  </a:extLst>
                </a:gridCol>
              </a:tblGrid>
              <a:tr h="291066">
                <a:tc>
                  <a:txBody>
                    <a:bodyPr/>
                    <a:lstStyle/>
                    <a:p>
                      <a:pPr algn="ctr" fontAlgn="ctr"/>
                      <a:r>
                        <a:rPr lang="en-US" sz="1600" b="1" dirty="0">
                          <a:solidFill>
                            <a:schemeClr val="tx1"/>
                          </a:solidFill>
                          <a:latin typeface="Huawei Sans" panose="020C0503030203020204" pitchFamily="34" charset="0"/>
                          <a:ea typeface="+mn-ea"/>
                        </a:rPr>
                        <a:t>Common Method</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600" b="1" dirty="0">
                          <a:solidFill>
                            <a:schemeClr val="tx1"/>
                          </a:solidFill>
                          <a:latin typeface="Huawei Sans" panose="020C0503030203020204" pitchFamily="34" charset="0"/>
                          <a:ea typeface="+mn-ea"/>
                        </a:rPr>
                        <a:t>Function</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284470">
                <a:tc>
                  <a:txBody>
                    <a:bodyPr/>
                    <a:lstStyle/>
                    <a:p>
                      <a:pPr marL="0" lvl="1" algn="l" defTabSz="914034" rtl="0" eaLnBrk="1" fontAlgn="ctr" latinLnBrk="0" hangingPunct="1"/>
                      <a:r>
                        <a:rPr lang="en-US" sz="1400" dirty="0" err="1">
                          <a:solidFill>
                            <a:schemeClr val="tx1"/>
                          </a:solidFill>
                          <a:latin typeface="Huawei Sans" panose="020C0503030203020204" pitchFamily="34" charset="0"/>
                          <a:ea typeface="+mn-ea"/>
                          <a:cs typeface="+mn-cs"/>
                        </a:rPr>
                        <a:t>from_transport</a:t>
                      </a:r>
                      <a:r>
                        <a:rPr lang="en-US" sz="1400" dirty="0">
                          <a:solidFill>
                            <a:schemeClr val="tx1"/>
                          </a:solidFill>
                          <a:latin typeface="Huawei Sans" panose="020C0503030203020204" pitchFamily="34" charset="0"/>
                          <a:ea typeface="+mn-ea"/>
                          <a:cs typeface="+mn-cs"/>
                        </a:rPr>
                        <a: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r>
                        <a:rPr lang="en-US" sz="1400" dirty="0">
                          <a:solidFill>
                            <a:schemeClr val="tx1"/>
                          </a:solidFill>
                          <a:latin typeface="Huawei Sans" panose="020C0503030203020204" pitchFamily="34" charset="0"/>
                          <a:ea typeface="+mn-ea"/>
                          <a:cs typeface="+mn-cs"/>
                        </a:rPr>
                        <a:t>Creates an SFTP session connection </a:t>
                      </a:r>
                      <a:r>
                        <a:rPr lang="en-US" altLang="zh-CN" sz="1400" dirty="0">
                          <a:latin typeface="Huawei Sans" panose="020C0503030203020204" pitchFamily="34" charset="0"/>
                        </a:rPr>
                        <a:t>through </a:t>
                      </a:r>
                      <a:r>
                        <a:rPr lang="en-US" sz="1400" dirty="0">
                          <a:solidFill>
                            <a:schemeClr val="tx1"/>
                          </a:solidFill>
                          <a:latin typeface="Huawei Sans" panose="020C0503030203020204" pitchFamily="34" charset="0"/>
                          <a:ea typeface="+mn-ea"/>
                          <a:cs typeface="+mn-cs"/>
                        </a:rPr>
                        <a:t>an open Transport session channel.</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284470">
                <a:tc>
                  <a:txBody>
                    <a:bodyPr/>
                    <a:lstStyle/>
                    <a:p>
                      <a:pPr marL="0" lvl="1" algn="l" defTabSz="914034" rtl="0" eaLnBrk="1" fontAlgn="ctr" latinLnBrk="0" hangingPunct="1"/>
                      <a:r>
                        <a:rPr lang="en-US" sz="1400" dirty="0">
                          <a:latin typeface="Huawei Sans" panose="020C0503030203020204" pitchFamily="34" charset="0"/>
                        </a:rPr>
                        <a:t>get()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r>
                        <a:rPr lang="en-US" sz="1400" dirty="0">
                          <a:solidFill>
                            <a:schemeClr val="tx1"/>
                          </a:solidFill>
                          <a:latin typeface="Huawei Sans" panose="020C0503030203020204" pitchFamily="34" charset="0"/>
                          <a:ea typeface="+mn-ea"/>
                          <a:cs typeface="+mn-cs"/>
                        </a:rPr>
                        <a:t>Downloads a specified file.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284470">
                <a:tc>
                  <a:txBody>
                    <a:bodyPr/>
                    <a:lstStyle/>
                    <a:p>
                      <a:pPr marL="0" lvl="1" algn="l" defTabSz="914034" rtl="0" eaLnBrk="1" fontAlgn="ctr" latinLnBrk="0" hangingPunct="1"/>
                      <a:r>
                        <a:rPr lang="en-US" sz="1400" dirty="0">
                          <a:solidFill>
                            <a:schemeClr val="tx1"/>
                          </a:solidFill>
                          <a:latin typeface="Huawei Sans" panose="020C0503030203020204" pitchFamily="34" charset="0"/>
                          <a:ea typeface="+mn-ea"/>
                          <a:cs typeface="+mn-cs"/>
                        </a:rPr>
                        <a:t>put()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r>
                        <a:rPr lang="en-US" sz="1400" dirty="0">
                          <a:solidFill>
                            <a:schemeClr val="tx1"/>
                          </a:solidFill>
                          <a:latin typeface="Huawei Sans" panose="020C0503030203020204" pitchFamily="34" charset="0"/>
                          <a:ea typeface="+mn-ea"/>
                          <a:cs typeface="+mn-cs"/>
                        </a:rPr>
                        <a:t>Uploads a specified file.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9466343"/>
                  </a:ext>
                </a:extLst>
              </a:tr>
            </a:tbl>
          </a:graphicData>
        </a:graphic>
      </p:graphicFrame>
    </p:spTree>
    <p:extLst>
      <p:ext uri="{BB962C8B-B14F-4D97-AF65-F5344CB8AC3E}">
        <p14:creationId xmlns:p14="http://schemas.microsoft.com/office/powerpoint/2010/main" val="11480986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FFC12CA-11E8-48C6-9676-F6E786635BA7}"/>
              </a:ext>
            </a:extLst>
          </p:cNvPr>
          <p:cNvSpPr>
            <a:spLocks noGrp="1"/>
          </p:cNvSpPr>
          <p:nvPr>
            <p:ph type="title"/>
          </p:nvPr>
        </p:nvSpPr>
        <p:spPr bwMode="gray"/>
        <p:txBody>
          <a:bodyPr/>
          <a:lstStyle/>
          <a:p>
            <a:r>
              <a:rPr lang="en-US">
                <a:sym typeface="Huawei Sans" panose="020C0503030203020204" pitchFamily="34" charset="0"/>
              </a:rPr>
              <a:t>Method from_transport</a:t>
            </a:r>
            <a:endParaRPr lang="en-US" dirty="0">
              <a:sym typeface="Huawei Sans" panose="020C0503030203020204" pitchFamily="34" charset="0"/>
            </a:endParaRPr>
          </a:p>
        </p:txBody>
      </p:sp>
      <p:sp>
        <p:nvSpPr>
          <p:cNvPr id="5" name="文本占位符 4">
            <a:extLst>
              <a:ext uri="{FF2B5EF4-FFF2-40B4-BE49-F238E27FC236}">
                <a16:creationId xmlns:a16="http://schemas.microsoft.com/office/drawing/2014/main" id="{79AFDF58-2C57-46E6-A871-8BDADB9012B9}"/>
              </a:ext>
            </a:extLst>
          </p:cNvPr>
          <p:cNvSpPr>
            <a:spLocks noGrp="1"/>
          </p:cNvSpPr>
          <p:nvPr>
            <p:ph type="body" sz="quarter" idx="10"/>
          </p:nvPr>
        </p:nvSpPr>
        <p:spPr bwMode="gray">
          <a:xfrm>
            <a:off x="455612" y="1052514"/>
            <a:ext cx="11293476" cy="1340829"/>
          </a:xfrm>
        </p:spPr>
        <p:txBody>
          <a:bodyPr/>
          <a:lstStyle/>
          <a:p>
            <a:r>
              <a:rPr lang="en-US" altLang="zh-CN" sz="1800" dirty="0" err="1"/>
              <a:t>from_transport</a:t>
            </a:r>
            <a:r>
              <a:rPr lang="en-US" altLang="zh-CN" sz="1800" dirty="0"/>
              <a:t>(): This method creates an SFTP client channel from the enabled Transport session channel.</a:t>
            </a:r>
          </a:p>
          <a:p>
            <a:r>
              <a:rPr lang="en-US" altLang="zh-CN" sz="1800" dirty="0"/>
              <a:t>The following is an example of the method:</a:t>
            </a:r>
            <a:endParaRPr lang="zh-CN" altLang="en-US" sz="1800" dirty="0"/>
          </a:p>
        </p:txBody>
      </p:sp>
      <p:sp>
        <p:nvSpPr>
          <p:cNvPr id="4" name="文本框 3">
            <a:extLst>
              <a:ext uri="{FF2B5EF4-FFF2-40B4-BE49-F238E27FC236}">
                <a16:creationId xmlns:a16="http://schemas.microsoft.com/office/drawing/2014/main" id="{69387562-BBB4-4B4D-B3CF-C5337D4F1D5C}"/>
              </a:ext>
            </a:extLst>
          </p:cNvPr>
          <p:cNvSpPr txBox="1"/>
          <p:nvPr/>
        </p:nvSpPr>
        <p:spPr bwMode="gray">
          <a:xfrm>
            <a:off x="838200" y="2682226"/>
            <a:ext cx="8646045" cy="584775"/>
          </a:xfrm>
          <a:prstGeom prst="rect">
            <a:avLst/>
          </a:prstGeom>
          <a:noFill/>
          <a:ln>
            <a:solidFill>
              <a:srgbClr val="56C4D2"/>
            </a:solidFill>
          </a:ln>
        </p:spPr>
        <p:txBody>
          <a:bodyPr wrap="square" rtlCol="0">
            <a:spAutoFit/>
          </a:bodyPr>
          <a:lstStyle>
            <a:defPPr>
              <a:defRPr lang="en-US"/>
            </a:defPPr>
            <a:lvl1pPr>
              <a:lnSpc>
                <a:spcPct val="120000"/>
              </a:lnSpc>
              <a:defRPr sz="1600">
                <a:latin typeface="Huawei Sans" panose="020C0503030203020204" pitchFamily="34" charset="0"/>
                <a:ea typeface="方正兰亭黑简体" panose="02000000000000000000" pitchFamily="2" charset="-122"/>
              </a:defRPr>
            </a:lvl1pPr>
          </a:lstStyle>
          <a:p>
            <a:pPr marL="0" lvl="2"/>
            <a:r>
              <a:rPr lang="en-US" sz="1600" dirty="0"/>
              <a:t>t = </a:t>
            </a:r>
            <a:r>
              <a:rPr lang="en-US" sz="1600" dirty="0" err="1"/>
              <a:t>paramiko.Transport</a:t>
            </a:r>
            <a:r>
              <a:rPr lang="en-US" sz="1600" dirty="0"/>
              <a:t>((‘192.168.56.100’, 22)) </a:t>
            </a:r>
          </a:p>
          <a:p>
            <a:pPr marL="0" lvl="2"/>
            <a:r>
              <a:rPr lang="en-US" sz="1600" dirty="0"/>
              <a:t>sftp = </a:t>
            </a:r>
            <a:r>
              <a:rPr lang="en-US" sz="1600" dirty="0" err="1"/>
              <a:t>paramiko.SFTPClient.from_transport</a:t>
            </a:r>
            <a:r>
              <a:rPr lang="en-US" sz="1600" dirty="0"/>
              <a:t>(t)</a:t>
            </a:r>
          </a:p>
        </p:txBody>
      </p:sp>
      <p:graphicFrame>
        <p:nvGraphicFramePr>
          <p:cNvPr id="6" name="表格 5">
            <a:extLst>
              <a:ext uri="{FF2B5EF4-FFF2-40B4-BE49-F238E27FC236}">
                <a16:creationId xmlns:a16="http://schemas.microsoft.com/office/drawing/2014/main" id="{F519A085-E072-4FC0-9DB2-DF62A37F547F}"/>
              </a:ext>
            </a:extLst>
          </p:cNvPr>
          <p:cNvGraphicFramePr>
            <a:graphicFrameLocks noGrp="1"/>
          </p:cNvGraphicFramePr>
          <p:nvPr>
            <p:extLst>
              <p:ext uri="{D42A27DB-BD31-4B8C-83A1-F6EECF244321}">
                <p14:modId xmlns:p14="http://schemas.microsoft.com/office/powerpoint/2010/main" val="3640576118"/>
              </p:ext>
            </p:extLst>
          </p:nvPr>
        </p:nvGraphicFramePr>
        <p:xfrm>
          <a:off x="838200" y="3989585"/>
          <a:ext cx="10514013" cy="1512633"/>
        </p:xfrm>
        <a:graphic>
          <a:graphicData uri="http://schemas.openxmlformats.org/drawingml/2006/table">
            <a:tbl>
              <a:tblPr/>
              <a:tblGrid>
                <a:gridCol w="3222604">
                  <a:extLst>
                    <a:ext uri="{9D8B030D-6E8A-4147-A177-3AD203B41FA5}">
                      <a16:colId xmlns:a16="http://schemas.microsoft.com/office/drawing/2014/main" val="20000"/>
                    </a:ext>
                  </a:extLst>
                </a:gridCol>
                <a:gridCol w="7291409">
                  <a:extLst>
                    <a:ext uri="{9D8B030D-6E8A-4147-A177-3AD203B41FA5}">
                      <a16:colId xmlns:a16="http://schemas.microsoft.com/office/drawing/2014/main" val="20001"/>
                    </a:ext>
                  </a:extLst>
                </a:gridCol>
              </a:tblGrid>
              <a:tr h="407664">
                <a:tc>
                  <a:txBody>
                    <a:bodyPr/>
                    <a:lstStyle/>
                    <a:p>
                      <a:pPr algn="ctr" fontAlgn="ctr"/>
                      <a:r>
                        <a:rPr lang="en-US" sz="1600" b="1" dirty="0">
                          <a:solidFill>
                            <a:schemeClr val="tx1"/>
                          </a:solidFill>
                          <a:latin typeface="Huawei Sans" panose="020C0503030203020204" pitchFamily="34" charset="0"/>
                          <a:ea typeface="+mn-ea"/>
                        </a:rPr>
                        <a:t>Parameter</a:t>
                      </a:r>
                    </a:p>
                  </a:txBody>
                  <a:tcPr marL="90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600" b="1" dirty="0">
                          <a:solidFill>
                            <a:schemeClr val="tx1"/>
                          </a:solidFill>
                          <a:latin typeface="Huawei Sans" panose="020C0503030203020204" pitchFamily="34" charset="0"/>
                          <a:ea typeface="+mn-ea"/>
                        </a:rPr>
                        <a:t>Description</a:t>
                      </a:r>
                    </a:p>
                  </a:txBody>
                  <a:tcPr marL="90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368323">
                <a:tc>
                  <a:txBody>
                    <a:bodyPr/>
                    <a:lstStyle/>
                    <a:p>
                      <a:pPr marL="0" lvl="1" algn="l" defTabSz="914034" rtl="0" eaLnBrk="1" fontAlgn="ctr" latinLnBrk="0" hangingPunct="1"/>
                      <a:r>
                        <a:rPr lang="en-US" sz="1400" dirty="0">
                          <a:latin typeface="Huawei Sans" panose="020C0503030203020204" pitchFamily="34" charset="0"/>
                        </a:rPr>
                        <a:t>T</a:t>
                      </a:r>
                    </a:p>
                  </a:txBody>
                  <a:tcPr marL="90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mn-ea"/>
                          <a:cs typeface="+mn-cs"/>
                        </a:rPr>
                        <a:t>An authenticated and enabled Transport session, in the format of (</a:t>
                      </a:r>
                      <a:r>
                        <a:rPr lang="en-US" sz="1400" dirty="0" err="1">
                          <a:solidFill>
                            <a:schemeClr val="tx1"/>
                          </a:solidFill>
                          <a:latin typeface="Huawei Sans" panose="020C0503030203020204" pitchFamily="34" charset="0"/>
                          <a:ea typeface="+mn-ea"/>
                          <a:cs typeface="+mn-cs"/>
                        </a:rPr>
                        <a:t>hostname,port</a:t>
                      </a:r>
                      <a:r>
                        <a:rPr lang="en-US" sz="1400" dirty="0">
                          <a:solidFill>
                            <a:schemeClr val="tx1"/>
                          </a:solidFill>
                          <a:latin typeface="Huawei Sans" panose="020C0503030203020204" pitchFamily="34" charset="0"/>
                          <a:ea typeface="+mn-ea"/>
                          <a:cs typeface="+mn-cs"/>
                        </a:rPr>
                        <a:t>).</a:t>
                      </a:r>
                    </a:p>
                  </a:txBody>
                  <a:tcPr marL="90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68323">
                <a:tc>
                  <a:txBody>
                    <a:bodyPr/>
                    <a:lstStyle/>
                    <a:p>
                      <a:pPr marL="0" lvl="1" algn="l" defTabSz="914034" rtl="0" eaLnBrk="1" fontAlgn="ctr" latinLnBrk="0" hangingPunct="1"/>
                      <a:r>
                        <a:rPr lang="en-US" sz="1400" dirty="0" err="1">
                          <a:latin typeface="Huawei Sans" panose="020C0503030203020204" pitchFamily="34" charset="0"/>
                        </a:rPr>
                        <a:t>windows_size</a:t>
                      </a:r>
                      <a:endParaRPr lang="en-US" sz="1400" dirty="0">
                        <a:latin typeface="Huawei Sans" panose="020C0503030203020204" pitchFamily="34" charset="0"/>
                      </a:endParaRPr>
                    </a:p>
                  </a:txBody>
                  <a:tcPr marL="90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latin typeface="Huawei Sans" panose="020C0503030203020204" pitchFamily="34" charset="0"/>
                        </a:rPr>
                        <a:t>Size of the SFTP session window. This parameter is optional.</a:t>
                      </a:r>
                    </a:p>
                  </a:txBody>
                  <a:tcPr marL="90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68323">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err="1">
                          <a:solidFill>
                            <a:schemeClr val="tx1"/>
                          </a:solidFill>
                          <a:latin typeface="Huawei Sans" panose="020C0503030203020204" pitchFamily="34" charset="0"/>
                          <a:ea typeface="+mn-ea"/>
                          <a:cs typeface="+mn-cs"/>
                        </a:rPr>
                        <a:t>max_packet_size</a:t>
                      </a:r>
                      <a:endParaRPr lang="en-US" sz="1400" dirty="0">
                        <a:solidFill>
                          <a:schemeClr val="tx1"/>
                        </a:solidFill>
                        <a:latin typeface="Huawei Sans" panose="020C0503030203020204" pitchFamily="34" charset="0"/>
                        <a:ea typeface="+mn-ea"/>
                        <a:cs typeface="+mn-cs"/>
                      </a:endParaRPr>
                    </a:p>
                  </a:txBody>
                  <a:tcPr marL="90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mn-ea"/>
                          <a:cs typeface="+mn-cs"/>
                        </a:rPr>
                        <a:t>Maximum size of the SFTP session window. This parameter is optional.</a:t>
                      </a:r>
                    </a:p>
                  </a:txBody>
                  <a:tcPr marL="90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9466343"/>
                  </a:ext>
                </a:extLst>
              </a:tr>
            </a:tbl>
          </a:graphicData>
        </a:graphic>
      </p:graphicFrame>
    </p:spTree>
    <p:extLst>
      <p:ext uri="{BB962C8B-B14F-4D97-AF65-F5344CB8AC3E}">
        <p14:creationId xmlns:p14="http://schemas.microsoft.com/office/powerpoint/2010/main" val="129911965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FFC12CA-11E8-48C6-9676-F6E786635BA7}"/>
              </a:ext>
            </a:extLst>
          </p:cNvPr>
          <p:cNvSpPr>
            <a:spLocks noGrp="1"/>
          </p:cNvSpPr>
          <p:nvPr>
            <p:ph type="title"/>
          </p:nvPr>
        </p:nvSpPr>
        <p:spPr bwMode="gray"/>
        <p:txBody>
          <a:bodyPr/>
          <a:lstStyle/>
          <a:p>
            <a:r>
              <a:rPr lang="en-US">
                <a:sym typeface="Huawei Sans" panose="020C0503030203020204" pitchFamily="34" charset="0"/>
              </a:rPr>
              <a:t>Method get</a:t>
            </a:r>
            <a:endParaRPr lang="en-US" dirty="0">
              <a:sym typeface="Huawei Sans" panose="020C0503030203020204" pitchFamily="34" charset="0"/>
            </a:endParaRPr>
          </a:p>
        </p:txBody>
      </p:sp>
      <p:sp>
        <p:nvSpPr>
          <p:cNvPr id="5" name="文本占位符 4">
            <a:extLst>
              <a:ext uri="{FF2B5EF4-FFF2-40B4-BE49-F238E27FC236}">
                <a16:creationId xmlns:a16="http://schemas.microsoft.com/office/drawing/2014/main" id="{CC0706D0-3754-4BEA-BC5E-44D1134B1343}"/>
              </a:ext>
            </a:extLst>
          </p:cNvPr>
          <p:cNvSpPr>
            <a:spLocks noGrp="1"/>
          </p:cNvSpPr>
          <p:nvPr>
            <p:ph type="body" sz="quarter" idx="10"/>
          </p:nvPr>
        </p:nvSpPr>
        <p:spPr bwMode="gray">
          <a:xfrm>
            <a:off x="455612" y="1052514"/>
            <a:ext cx="11293476" cy="1635027"/>
          </a:xfrm>
        </p:spPr>
        <p:txBody>
          <a:bodyPr/>
          <a:lstStyle/>
          <a:p>
            <a:r>
              <a:rPr lang="en-US" altLang="zh-CN" sz="1800" dirty="0"/>
              <a:t>get(): This method copies a remote file (specified by </a:t>
            </a:r>
            <a:r>
              <a:rPr lang="en-US" altLang="zh-CN" sz="1800" b="1" dirty="0" err="1"/>
              <a:t>remotepath</a:t>
            </a:r>
            <a:r>
              <a:rPr lang="en-US" altLang="zh-CN" sz="1800" dirty="0"/>
              <a:t>) from the SFTP server to the destination path (specified by </a:t>
            </a:r>
            <a:r>
              <a:rPr lang="en-US" altLang="zh-CN" sz="1800" b="1" dirty="0" err="1"/>
              <a:t>localpath</a:t>
            </a:r>
            <a:r>
              <a:rPr lang="en-US" altLang="zh-CN" sz="1800" dirty="0"/>
              <a:t>) on the local host. Any exception raised by operations will be passed through.</a:t>
            </a:r>
          </a:p>
          <a:p>
            <a:r>
              <a:rPr lang="en-US" altLang="zh-CN" sz="1800" dirty="0"/>
              <a:t>The following is an example of the method:</a:t>
            </a:r>
            <a:endParaRPr lang="zh-CN" altLang="en-US" sz="1800" dirty="0"/>
          </a:p>
        </p:txBody>
      </p:sp>
      <p:sp>
        <p:nvSpPr>
          <p:cNvPr id="4" name="文本框 3">
            <a:extLst>
              <a:ext uri="{FF2B5EF4-FFF2-40B4-BE49-F238E27FC236}">
                <a16:creationId xmlns:a16="http://schemas.microsoft.com/office/drawing/2014/main" id="{69387562-BBB4-4B4D-B3CF-C5337D4F1D5C}"/>
              </a:ext>
            </a:extLst>
          </p:cNvPr>
          <p:cNvSpPr txBox="1"/>
          <p:nvPr/>
        </p:nvSpPr>
        <p:spPr bwMode="gray">
          <a:xfrm>
            <a:off x="838202" y="3012561"/>
            <a:ext cx="8646045" cy="830997"/>
          </a:xfrm>
          <a:prstGeom prst="rect">
            <a:avLst/>
          </a:prstGeom>
          <a:noFill/>
          <a:ln>
            <a:solidFill>
              <a:srgbClr val="56C4D2"/>
            </a:solidFill>
          </a:ln>
        </p:spPr>
        <p:txBody>
          <a:bodyPr wrap="square" rtlCol="0">
            <a:spAutoFit/>
          </a:bodyPr>
          <a:lstStyle>
            <a:defPPr>
              <a:defRPr lang="en-US"/>
            </a:defPPr>
            <a:lvl1pPr>
              <a:lnSpc>
                <a:spcPct val="120000"/>
              </a:lnSpc>
              <a:defRPr sz="1600">
                <a:latin typeface="Huawei Sans" panose="020C0503030203020204" pitchFamily="34" charset="0"/>
                <a:ea typeface="方正兰亭黑简体" panose="02000000000000000000" pitchFamily="2" charset="-122"/>
              </a:defRPr>
            </a:lvl1pPr>
          </a:lstStyle>
          <a:p>
            <a:pPr marL="0" lvl="2"/>
            <a:r>
              <a:rPr lang="en-US" sz="1600" dirty="0" err="1"/>
              <a:t>local_path</a:t>
            </a:r>
            <a:r>
              <a:rPr lang="en-US" sz="1600" dirty="0"/>
              <a:t>=</a:t>
            </a:r>
            <a:r>
              <a:rPr lang="en-US" sz="1600" dirty="0" err="1"/>
              <a:t>r'C</a:t>
            </a:r>
            <a:r>
              <a:rPr lang="en-US" sz="1600" dirty="0"/>
              <a:t>:\Users\</a:t>
            </a:r>
            <a:r>
              <a:rPr lang="en-US" sz="1600" dirty="0" err="1"/>
              <a:t>exampleuser</a:t>
            </a:r>
            <a:r>
              <a:rPr lang="en-US" sz="1600" dirty="0"/>
              <a:t>\.</a:t>
            </a:r>
            <a:r>
              <a:rPr lang="en-US" sz="1600" dirty="0" err="1"/>
              <a:t>ssh</a:t>
            </a:r>
            <a:r>
              <a:rPr lang="en-US" sz="1600" dirty="0"/>
              <a:t>\</a:t>
            </a:r>
            <a:r>
              <a:rPr lang="en-US" sz="1600" dirty="0" err="1"/>
              <a:t>vrptest.cfg</a:t>
            </a:r>
            <a:r>
              <a:rPr lang="en-US" sz="1600" dirty="0"/>
              <a:t>'</a:t>
            </a:r>
          </a:p>
          <a:p>
            <a:pPr marL="0" lvl="2"/>
            <a:r>
              <a:rPr lang="en-US" sz="1600" dirty="0" err="1"/>
              <a:t>remote_path</a:t>
            </a:r>
            <a:r>
              <a:rPr lang="en-US" sz="1600" dirty="0"/>
              <a:t>= '/</a:t>
            </a:r>
            <a:r>
              <a:rPr lang="en-US" sz="1600" dirty="0" err="1"/>
              <a:t>vrpcfg.cfg</a:t>
            </a:r>
            <a:r>
              <a:rPr lang="en-US" sz="1600" dirty="0"/>
              <a:t>'</a:t>
            </a:r>
          </a:p>
          <a:p>
            <a:pPr marL="0" lvl="2"/>
            <a:r>
              <a:rPr lang="en-US" sz="1600" dirty="0" err="1"/>
              <a:t>sftp.get</a:t>
            </a:r>
            <a:r>
              <a:rPr lang="en-US" sz="1600" dirty="0"/>
              <a:t>(</a:t>
            </a:r>
            <a:r>
              <a:rPr lang="en-US" sz="1600" dirty="0" err="1"/>
              <a:t>remote_path</a:t>
            </a:r>
            <a:r>
              <a:rPr lang="en-US" sz="1600" dirty="0"/>
              <a:t>, </a:t>
            </a:r>
            <a:r>
              <a:rPr lang="en-US" sz="1600" dirty="0" err="1"/>
              <a:t>local_path</a:t>
            </a:r>
            <a:r>
              <a:rPr lang="en-US" sz="1600" dirty="0"/>
              <a:t>) </a:t>
            </a:r>
          </a:p>
        </p:txBody>
      </p:sp>
      <p:graphicFrame>
        <p:nvGraphicFramePr>
          <p:cNvPr id="6" name="表格 5">
            <a:extLst>
              <a:ext uri="{FF2B5EF4-FFF2-40B4-BE49-F238E27FC236}">
                <a16:creationId xmlns:a16="http://schemas.microsoft.com/office/drawing/2014/main" id="{F519A085-E072-4FC0-9DB2-DF62A37F547F}"/>
              </a:ext>
            </a:extLst>
          </p:cNvPr>
          <p:cNvGraphicFramePr>
            <a:graphicFrameLocks noGrp="1"/>
          </p:cNvGraphicFramePr>
          <p:nvPr>
            <p:extLst>
              <p:ext uri="{D42A27DB-BD31-4B8C-83A1-F6EECF244321}">
                <p14:modId xmlns:p14="http://schemas.microsoft.com/office/powerpoint/2010/main" val="3875669502"/>
              </p:ext>
            </p:extLst>
          </p:nvPr>
        </p:nvGraphicFramePr>
        <p:xfrm>
          <a:off x="845344" y="4262897"/>
          <a:ext cx="10514012" cy="1303856"/>
        </p:xfrm>
        <a:graphic>
          <a:graphicData uri="http://schemas.openxmlformats.org/drawingml/2006/table">
            <a:tbl>
              <a:tblPr/>
              <a:tblGrid>
                <a:gridCol w="2761681">
                  <a:extLst>
                    <a:ext uri="{9D8B030D-6E8A-4147-A177-3AD203B41FA5}">
                      <a16:colId xmlns:a16="http://schemas.microsoft.com/office/drawing/2014/main" val="20000"/>
                    </a:ext>
                  </a:extLst>
                </a:gridCol>
                <a:gridCol w="7752331">
                  <a:extLst>
                    <a:ext uri="{9D8B030D-6E8A-4147-A177-3AD203B41FA5}">
                      <a16:colId xmlns:a16="http://schemas.microsoft.com/office/drawing/2014/main" val="20001"/>
                    </a:ext>
                  </a:extLst>
                </a:gridCol>
              </a:tblGrid>
              <a:tr h="397350">
                <a:tc>
                  <a:txBody>
                    <a:bodyPr/>
                    <a:lstStyle/>
                    <a:p>
                      <a:pPr algn="ctr" fontAlgn="ctr"/>
                      <a:r>
                        <a:rPr lang="en-US" sz="1600" b="1" dirty="0">
                          <a:solidFill>
                            <a:schemeClr val="tx1"/>
                          </a:solidFill>
                          <a:latin typeface="Huawei Sans" panose="020C0503030203020204" pitchFamily="34" charset="0"/>
                          <a:ea typeface="+mn-ea"/>
                        </a:rPr>
                        <a:t>Parameter</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600" b="1" dirty="0">
                          <a:solidFill>
                            <a:schemeClr val="tx1"/>
                          </a:solidFill>
                          <a:latin typeface="Huawei Sans" panose="020C0503030203020204" pitchFamily="34" charset="0"/>
                          <a:ea typeface="+mn-ea"/>
                        </a:rPr>
                        <a:t>Description</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388346">
                <a:tc>
                  <a:txBody>
                    <a:bodyPr/>
                    <a:lstStyle/>
                    <a:p>
                      <a:pPr marL="0" lvl="1" algn="l" defTabSz="914034" rtl="0" eaLnBrk="1" fontAlgn="ctr" latinLnBrk="0" hangingPunct="1"/>
                      <a:r>
                        <a:rPr lang="en-US" sz="1400" dirty="0" err="1">
                          <a:solidFill>
                            <a:schemeClr val="tx1"/>
                          </a:solidFill>
                          <a:latin typeface="Huawei Sans" panose="020C0503030203020204" pitchFamily="34" charset="0"/>
                        </a:rPr>
                        <a:t>remotepath</a:t>
                      </a:r>
                      <a:endParaRPr lang="en-US" sz="14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mn-ea"/>
                          <a:cs typeface="+mn-cs"/>
                        </a:rPr>
                        <a:t>Remote file.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88346">
                <a:tc>
                  <a:txBody>
                    <a:bodyPr/>
                    <a:lstStyle/>
                    <a:p>
                      <a:pPr marL="0" lvl="1" algn="l" defTabSz="914034" rtl="0" eaLnBrk="1" fontAlgn="ctr" latinLnBrk="0" hangingPunct="1"/>
                      <a:r>
                        <a:rPr lang="en-US" sz="1400" dirty="0" err="1">
                          <a:solidFill>
                            <a:schemeClr val="tx1"/>
                          </a:solidFill>
                          <a:latin typeface="Huawei Sans" panose="020C0503030203020204" pitchFamily="34" charset="0"/>
                        </a:rPr>
                        <a:t>localpath</a:t>
                      </a:r>
                      <a:endParaRPr lang="en-US" sz="14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mn-ea"/>
                          <a:cs typeface="+mn-cs"/>
                        </a:rPr>
                        <a:t>Destination path on the local host. The path must contain the file name. If only a directory is specified, an error may occur.</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2192074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FFC12CA-11E8-48C6-9676-F6E786635BA7}"/>
              </a:ext>
            </a:extLst>
          </p:cNvPr>
          <p:cNvSpPr>
            <a:spLocks noGrp="1"/>
          </p:cNvSpPr>
          <p:nvPr>
            <p:ph type="title"/>
          </p:nvPr>
        </p:nvSpPr>
        <p:spPr bwMode="gray"/>
        <p:txBody>
          <a:bodyPr/>
          <a:lstStyle/>
          <a:p>
            <a:r>
              <a:rPr lang="en-US" dirty="0">
                <a:sym typeface="Huawei Sans" panose="020C0503030203020204" pitchFamily="34" charset="0"/>
              </a:rPr>
              <a:t>Method put</a:t>
            </a:r>
          </a:p>
        </p:txBody>
      </p:sp>
      <p:sp>
        <p:nvSpPr>
          <p:cNvPr id="5" name="文本占位符 4">
            <a:extLst>
              <a:ext uri="{FF2B5EF4-FFF2-40B4-BE49-F238E27FC236}">
                <a16:creationId xmlns:a16="http://schemas.microsoft.com/office/drawing/2014/main" id="{6339AC68-DB9E-4E92-A1C3-CE1C55581A55}"/>
              </a:ext>
            </a:extLst>
          </p:cNvPr>
          <p:cNvSpPr>
            <a:spLocks noGrp="1"/>
          </p:cNvSpPr>
          <p:nvPr>
            <p:ph type="body" sz="quarter" idx="10"/>
          </p:nvPr>
        </p:nvSpPr>
        <p:spPr bwMode="gray">
          <a:xfrm>
            <a:off x="455612" y="1052514"/>
            <a:ext cx="11293476" cy="1913323"/>
          </a:xfrm>
        </p:spPr>
        <p:txBody>
          <a:bodyPr/>
          <a:lstStyle/>
          <a:p>
            <a:r>
              <a:rPr lang="en-US" altLang="zh-CN" sz="1800" dirty="0"/>
              <a:t>put(): This method copies a local file (specified by </a:t>
            </a:r>
            <a:r>
              <a:rPr lang="en-US" altLang="zh-CN" sz="1800" b="1" dirty="0" err="1"/>
              <a:t>localpath</a:t>
            </a:r>
            <a:r>
              <a:rPr lang="en-US" altLang="zh-CN" sz="1800" dirty="0"/>
              <a:t>) from the local host to the destination path (specified by </a:t>
            </a:r>
            <a:r>
              <a:rPr lang="en-US" altLang="zh-CN" sz="1800" b="1" dirty="0" err="1"/>
              <a:t>remotepath</a:t>
            </a:r>
            <a:r>
              <a:rPr lang="en-US" altLang="zh-CN" sz="1800" dirty="0"/>
              <a:t>) on the SFTP server. Any exception raised by operations will be passed through.</a:t>
            </a:r>
          </a:p>
          <a:p>
            <a:r>
              <a:rPr lang="en-US" altLang="zh-CN" sz="1800" dirty="0"/>
              <a:t>The following is an example of the method:</a:t>
            </a:r>
            <a:endParaRPr lang="zh-CN" altLang="en-US" sz="1800" dirty="0"/>
          </a:p>
        </p:txBody>
      </p:sp>
      <p:sp>
        <p:nvSpPr>
          <p:cNvPr id="4" name="文本框 3">
            <a:extLst>
              <a:ext uri="{FF2B5EF4-FFF2-40B4-BE49-F238E27FC236}">
                <a16:creationId xmlns:a16="http://schemas.microsoft.com/office/drawing/2014/main" id="{69387562-BBB4-4B4D-B3CF-C5337D4F1D5C}"/>
              </a:ext>
            </a:extLst>
          </p:cNvPr>
          <p:cNvSpPr txBox="1"/>
          <p:nvPr/>
        </p:nvSpPr>
        <p:spPr bwMode="gray">
          <a:xfrm>
            <a:off x="838200" y="3013501"/>
            <a:ext cx="8646045" cy="830997"/>
          </a:xfrm>
          <a:prstGeom prst="rect">
            <a:avLst/>
          </a:prstGeom>
          <a:noFill/>
          <a:ln>
            <a:solidFill>
              <a:srgbClr val="56C4D2"/>
            </a:solidFill>
          </a:ln>
        </p:spPr>
        <p:txBody>
          <a:bodyPr wrap="square" rtlCol="0">
            <a:spAutoFit/>
          </a:bodyPr>
          <a:lstStyle>
            <a:defPPr>
              <a:defRPr lang="en-US"/>
            </a:defPPr>
            <a:lvl1pPr>
              <a:lnSpc>
                <a:spcPct val="120000"/>
              </a:lnSpc>
              <a:defRPr sz="1600">
                <a:latin typeface="Huawei Sans" panose="020C0503030203020204" pitchFamily="34" charset="0"/>
                <a:ea typeface="方正兰亭黑简体" panose="02000000000000000000" pitchFamily="2" charset="-122"/>
              </a:defRPr>
            </a:lvl1pPr>
          </a:lstStyle>
          <a:p>
            <a:pPr marL="0" lvl="2"/>
            <a:r>
              <a:rPr lang="en-US" sz="1600" dirty="0" err="1"/>
              <a:t>local_path</a:t>
            </a:r>
            <a:r>
              <a:rPr lang="en-US" sz="1600" dirty="0"/>
              <a:t>=</a:t>
            </a:r>
            <a:r>
              <a:rPr lang="en-US" sz="1600" dirty="0" err="1"/>
              <a:t>r'C</a:t>
            </a:r>
            <a:r>
              <a:rPr lang="en-US" sz="1600" dirty="0"/>
              <a:t>:\Users\</a:t>
            </a:r>
            <a:r>
              <a:rPr lang="en-US" sz="1600" dirty="0" err="1"/>
              <a:t>exampleuser</a:t>
            </a:r>
            <a:r>
              <a:rPr lang="en-US" sz="1600" dirty="0"/>
              <a:t>\.</a:t>
            </a:r>
            <a:r>
              <a:rPr lang="en-US" sz="1600" dirty="0" err="1"/>
              <a:t>ssh</a:t>
            </a:r>
            <a:r>
              <a:rPr lang="en-US" sz="1600" dirty="0"/>
              <a:t>\</a:t>
            </a:r>
            <a:r>
              <a:rPr lang="en-US" sz="1600" dirty="0" err="1"/>
              <a:t>vrptest.cfg</a:t>
            </a:r>
            <a:r>
              <a:rPr lang="en-US" sz="1600" dirty="0"/>
              <a:t>'</a:t>
            </a:r>
          </a:p>
          <a:p>
            <a:pPr marL="0" lvl="2"/>
            <a:r>
              <a:rPr lang="en-US" sz="1600" dirty="0" err="1"/>
              <a:t>remote_path</a:t>
            </a:r>
            <a:r>
              <a:rPr lang="en-US" sz="1600" dirty="0"/>
              <a:t>= '/</a:t>
            </a:r>
            <a:r>
              <a:rPr lang="en-US" sz="1600" dirty="0" err="1"/>
              <a:t>vrpcfg.cfg</a:t>
            </a:r>
            <a:r>
              <a:rPr lang="en-US" sz="1600" dirty="0"/>
              <a:t>'</a:t>
            </a:r>
          </a:p>
          <a:p>
            <a:pPr marL="0" lvl="2"/>
            <a:r>
              <a:rPr lang="en-US" sz="1600" dirty="0" err="1"/>
              <a:t>sftp.put</a:t>
            </a:r>
            <a:r>
              <a:rPr lang="en-US" sz="1600" dirty="0"/>
              <a:t>(</a:t>
            </a:r>
            <a:r>
              <a:rPr lang="en-US" sz="1600" dirty="0" err="1"/>
              <a:t>localpath</a:t>
            </a:r>
            <a:r>
              <a:rPr lang="en-US" sz="1600" dirty="0"/>
              <a:t>, </a:t>
            </a:r>
            <a:r>
              <a:rPr lang="en-US" sz="1600" dirty="0" err="1"/>
              <a:t>remotepath</a:t>
            </a:r>
            <a:r>
              <a:rPr lang="en-US" sz="1600" dirty="0"/>
              <a:t>)</a:t>
            </a:r>
          </a:p>
        </p:txBody>
      </p:sp>
      <p:graphicFrame>
        <p:nvGraphicFramePr>
          <p:cNvPr id="6" name="表格 5">
            <a:extLst>
              <a:ext uri="{FF2B5EF4-FFF2-40B4-BE49-F238E27FC236}">
                <a16:creationId xmlns:a16="http://schemas.microsoft.com/office/drawing/2014/main" id="{F519A085-E072-4FC0-9DB2-DF62A37F547F}"/>
              </a:ext>
            </a:extLst>
          </p:cNvPr>
          <p:cNvGraphicFramePr>
            <a:graphicFrameLocks noGrp="1"/>
          </p:cNvGraphicFramePr>
          <p:nvPr>
            <p:extLst>
              <p:ext uri="{D42A27DB-BD31-4B8C-83A1-F6EECF244321}">
                <p14:modId xmlns:p14="http://schemas.microsoft.com/office/powerpoint/2010/main" val="4133793312"/>
              </p:ext>
            </p:extLst>
          </p:nvPr>
        </p:nvGraphicFramePr>
        <p:xfrm>
          <a:off x="838200" y="4292857"/>
          <a:ext cx="10514013" cy="1158240"/>
        </p:xfrm>
        <a:graphic>
          <a:graphicData uri="http://schemas.openxmlformats.org/drawingml/2006/table">
            <a:tbl>
              <a:tblPr/>
              <a:tblGrid>
                <a:gridCol w="2761681">
                  <a:extLst>
                    <a:ext uri="{9D8B030D-6E8A-4147-A177-3AD203B41FA5}">
                      <a16:colId xmlns:a16="http://schemas.microsoft.com/office/drawing/2014/main" val="20000"/>
                    </a:ext>
                  </a:extLst>
                </a:gridCol>
                <a:gridCol w="7752332">
                  <a:extLst>
                    <a:ext uri="{9D8B030D-6E8A-4147-A177-3AD203B41FA5}">
                      <a16:colId xmlns:a16="http://schemas.microsoft.com/office/drawing/2014/main" val="20001"/>
                    </a:ext>
                  </a:extLst>
                </a:gridCol>
              </a:tblGrid>
              <a:tr h="0">
                <a:tc>
                  <a:txBody>
                    <a:bodyPr/>
                    <a:lstStyle/>
                    <a:p>
                      <a:pPr algn="ctr" fontAlgn="ctr"/>
                      <a:r>
                        <a:rPr lang="en-US" sz="1600" b="1" dirty="0">
                          <a:solidFill>
                            <a:schemeClr val="tx1"/>
                          </a:solidFill>
                          <a:latin typeface="Huawei Sans" panose="020C0503030203020204" pitchFamily="34" charset="0"/>
                          <a:ea typeface="+mn-ea"/>
                        </a:rPr>
                        <a:t>Parameter</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600" b="1" dirty="0">
                          <a:solidFill>
                            <a:schemeClr val="tx1"/>
                          </a:solidFill>
                          <a:latin typeface="Huawei Sans" panose="020C0503030203020204" pitchFamily="34" charset="0"/>
                          <a:ea typeface="+mn-ea"/>
                        </a:rPr>
                        <a:t>Description</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0">
                <a:tc>
                  <a:txBody>
                    <a:bodyPr/>
                    <a:lstStyle/>
                    <a:p>
                      <a:pPr marL="0" lvl="1" algn="l" defTabSz="914034" rtl="0" eaLnBrk="1" fontAlgn="ctr" latinLnBrk="0" hangingPunct="1"/>
                      <a:r>
                        <a:rPr lang="en-US" sz="1400" dirty="0" err="1">
                          <a:latin typeface="Huawei Sans" panose="020C0503030203020204" pitchFamily="34" charset="0"/>
                        </a:rPr>
                        <a:t>localpath</a:t>
                      </a:r>
                      <a:endParaRPr lang="en-US" sz="14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mn-ea"/>
                          <a:cs typeface="+mn-cs"/>
                        </a:rPr>
                        <a:t>Local file.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marL="0" lvl="1" algn="l" defTabSz="914034" rtl="0" eaLnBrk="1" fontAlgn="ctr" latinLnBrk="0" hangingPunct="1"/>
                      <a:r>
                        <a:rPr lang="en-US" sz="1400" dirty="0" err="1">
                          <a:latin typeface="Huawei Sans" panose="020C0503030203020204" pitchFamily="34" charset="0"/>
                        </a:rPr>
                        <a:t>remotepath</a:t>
                      </a:r>
                      <a:endParaRPr lang="en-US" sz="14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mn-ea"/>
                          <a:cs typeface="+mn-cs"/>
                        </a:rPr>
                        <a:t>Destination path on the SFTP server. The path must contain the file name. If only a directory is specified, an error may occur.</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40215413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a:solidFill>
                  <a:schemeClr val="bg1">
                    <a:lumMod val="50000"/>
                  </a:schemeClr>
                </a:solidFill>
                <a:sym typeface="Huawei Sans" panose="020C0503030203020204" pitchFamily="34" charset="0"/>
              </a:rPr>
              <a:t>Introduction to SSH</a:t>
            </a:r>
          </a:p>
          <a:p>
            <a:r>
              <a:rPr lang="en-US" b="1" dirty="0" err="1">
                <a:sym typeface="Huawei Sans" panose="020C0503030203020204" pitchFamily="34" charset="0"/>
              </a:rPr>
              <a:t>Paramiko</a:t>
            </a:r>
            <a:r>
              <a:rPr lang="en-US" b="1" dirty="0">
                <a:sym typeface="Huawei Sans" panose="020C0503030203020204" pitchFamily="34" charset="0"/>
              </a:rPr>
              <a:t> Component Architecture</a:t>
            </a:r>
          </a:p>
          <a:p>
            <a:pPr lvl="1"/>
            <a:r>
              <a:rPr lang="en-US" dirty="0" err="1">
                <a:solidFill>
                  <a:schemeClr val="bg1">
                    <a:lumMod val="50000"/>
                  </a:schemeClr>
                </a:solidFill>
                <a:sym typeface="Huawei Sans" panose="020C0503030203020204" pitchFamily="34" charset="0"/>
              </a:rPr>
              <a:t>Paramiko</a:t>
            </a:r>
            <a:r>
              <a:rPr lang="en-US" dirty="0">
                <a:solidFill>
                  <a:schemeClr val="bg1">
                    <a:lumMod val="50000"/>
                  </a:schemeClr>
                </a:solidFill>
                <a:sym typeface="Huawei Sans" panose="020C0503030203020204" pitchFamily="34" charset="0"/>
              </a:rPr>
              <a:t> Component Architecture</a:t>
            </a:r>
          </a:p>
          <a:p>
            <a:pPr lvl="1"/>
            <a:r>
              <a:rPr lang="en-US" dirty="0">
                <a:solidFill>
                  <a:schemeClr val="bg1">
                    <a:lumMod val="50000"/>
                  </a:schemeClr>
                </a:solidFill>
                <a:sym typeface="Huawei Sans" panose="020C0503030203020204" pitchFamily="34" charset="0"/>
              </a:rPr>
              <a:t>Transport Class and Its Methods</a:t>
            </a:r>
          </a:p>
          <a:p>
            <a:pPr lvl="1"/>
            <a:r>
              <a:rPr lang="en-US" dirty="0">
                <a:solidFill>
                  <a:schemeClr val="bg1">
                    <a:lumMod val="50000"/>
                  </a:schemeClr>
                </a:solidFill>
                <a:sym typeface="Huawei Sans" panose="020C0503030203020204" pitchFamily="34" charset="0"/>
              </a:rPr>
              <a:t>Key Handling Class and Its Methods</a:t>
            </a:r>
          </a:p>
          <a:p>
            <a:pPr lvl="1"/>
            <a:r>
              <a:rPr lang="en-US" dirty="0" err="1">
                <a:solidFill>
                  <a:schemeClr val="bg1">
                    <a:lumMod val="50000"/>
                  </a:schemeClr>
                </a:solidFill>
                <a:sym typeface="Huawei Sans" panose="020C0503030203020204" pitchFamily="34" charset="0"/>
              </a:rPr>
              <a:t>SFTPClient</a:t>
            </a:r>
            <a:r>
              <a:rPr lang="en-US" dirty="0">
                <a:solidFill>
                  <a:schemeClr val="bg1">
                    <a:lumMod val="50000"/>
                  </a:schemeClr>
                </a:solidFill>
                <a:sym typeface="Huawei Sans" panose="020C0503030203020204" pitchFamily="34" charset="0"/>
              </a:rPr>
              <a:t> Class and Its Methods</a:t>
            </a:r>
          </a:p>
          <a:p>
            <a:pPr lvl="1">
              <a:buSzPct val="60000"/>
              <a:buFont typeface="Wingdings" panose="05000000000000000000" pitchFamily="2" charset="2"/>
              <a:buChar char="n"/>
            </a:pPr>
            <a:r>
              <a:rPr lang="en-US" dirty="0" err="1">
                <a:sym typeface="Huawei Sans" panose="020C0503030203020204" pitchFamily="34" charset="0"/>
              </a:rPr>
              <a:t>SSHClient</a:t>
            </a:r>
            <a:r>
              <a:rPr lang="en-US" dirty="0">
                <a:sym typeface="Huawei Sans" panose="020C0503030203020204" pitchFamily="34" charset="0"/>
              </a:rPr>
              <a:t> Class and Its Methods</a:t>
            </a:r>
          </a:p>
          <a:p>
            <a:r>
              <a:rPr lang="en-US" dirty="0">
                <a:solidFill>
                  <a:schemeClr val="bg1">
                    <a:lumMod val="50000"/>
                  </a:schemeClr>
                </a:solidFill>
                <a:sym typeface="Huawei Sans" panose="020C0503030203020204" pitchFamily="34" charset="0"/>
              </a:rPr>
              <a:t>SSH Practices</a:t>
            </a:r>
          </a:p>
          <a:p>
            <a:pPr lvl="1"/>
            <a:endParaRPr lang="en-US" altLang="zh-CN" dirty="0">
              <a:sym typeface="Huawei Sans" panose="020C0503030203020204" pitchFamily="34" charset="0"/>
            </a:endParaRPr>
          </a:p>
          <a:p>
            <a:endParaRPr lang="en-US" altLang="zh-CN" dirty="0">
              <a:sym typeface="Huawei Sans" panose="020C0503030203020204" pitchFamily="34" charset="0"/>
            </a:endParaRPr>
          </a:p>
          <a:p>
            <a:endParaRPr lang="en-US" altLang="zh-CN" dirty="0">
              <a:sym typeface="Huawei Sans" panose="020C0503030203020204" pitchFamily="34" charset="0"/>
            </a:endParaRPr>
          </a:p>
          <a:p>
            <a:pPr lvl="1"/>
            <a:endParaRPr lang="en-US" altLang="zh-CN" dirty="0">
              <a:sym typeface="Huawei Sans" panose="020C0503030203020204" pitchFamily="34" charset="0"/>
            </a:endParaRPr>
          </a:p>
        </p:txBody>
      </p:sp>
    </p:spTree>
    <p:extLst>
      <p:ext uri="{BB962C8B-B14F-4D97-AF65-F5344CB8AC3E}">
        <p14:creationId xmlns:p14="http://schemas.microsoft.com/office/powerpoint/2010/main" val="67271721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FFC12CA-11E8-48C6-9676-F6E786635BA7}"/>
              </a:ext>
            </a:extLst>
          </p:cNvPr>
          <p:cNvSpPr>
            <a:spLocks noGrp="1"/>
          </p:cNvSpPr>
          <p:nvPr>
            <p:ph type="title"/>
          </p:nvPr>
        </p:nvSpPr>
        <p:spPr/>
        <p:txBody>
          <a:bodyPr/>
          <a:lstStyle/>
          <a:p>
            <a:r>
              <a:rPr lang="en-US">
                <a:sym typeface="Huawei Sans" panose="020C0503030203020204" pitchFamily="34" charset="0"/>
              </a:rPr>
              <a:t>SSHClient Class and Its Methods</a:t>
            </a:r>
            <a:endParaRPr lang="en-US" dirty="0">
              <a:sym typeface="Huawei Sans" panose="020C0503030203020204" pitchFamily="34" charset="0"/>
            </a:endParaRPr>
          </a:p>
        </p:txBody>
      </p:sp>
      <p:sp>
        <p:nvSpPr>
          <p:cNvPr id="5" name="文本占位符 4">
            <a:extLst>
              <a:ext uri="{FF2B5EF4-FFF2-40B4-BE49-F238E27FC236}">
                <a16:creationId xmlns:a16="http://schemas.microsoft.com/office/drawing/2014/main" id="{A80DB4EF-6555-4E1F-96F8-E07528E5D241}"/>
              </a:ext>
            </a:extLst>
          </p:cNvPr>
          <p:cNvSpPr>
            <a:spLocks noGrp="1"/>
          </p:cNvSpPr>
          <p:nvPr>
            <p:ph type="body" sz="quarter" idx="10"/>
          </p:nvPr>
        </p:nvSpPr>
        <p:spPr/>
        <p:txBody>
          <a:bodyPr/>
          <a:lstStyle/>
          <a:p>
            <a:r>
              <a:rPr lang="en-US" altLang="zh-CN" sz="1800"/>
              <a:t>The SSHClient class is an advanced representation of a session with an SSH server. This class contains the Transport, Channel, and SFTPClient classes for session channel establishment and authentication. The following is a typical example:</a:t>
            </a:r>
            <a:endParaRPr lang="zh-CN" altLang="en-US" sz="1800" dirty="0"/>
          </a:p>
        </p:txBody>
      </p:sp>
      <p:sp>
        <p:nvSpPr>
          <p:cNvPr id="4" name="文本框 3">
            <a:extLst>
              <a:ext uri="{FF2B5EF4-FFF2-40B4-BE49-F238E27FC236}">
                <a16:creationId xmlns:a16="http://schemas.microsoft.com/office/drawing/2014/main" id="{69387562-BBB4-4B4D-B3CF-C5337D4F1D5C}"/>
              </a:ext>
            </a:extLst>
          </p:cNvPr>
          <p:cNvSpPr txBox="1"/>
          <p:nvPr/>
        </p:nvSpPr>
        <p:spPr bwMode="gray">
          <a:xfrm>
            <a:off x="838199" y="2391443"/>
            <a:ext cx="10514012" cy="978729"/>
          </a:xfrm>
          <a:prstGeom prst="rect">
            <a:avLst/>
          </a:prstGeom>
          <a:noFill/>
          <a:ln>
            <a:solidFill>
              <a:srgbClr val="56C4D2"/>
            </a:solidFill>
          </a:ln>
        </p:spPr>
        <p:txBody>
          <a:bodyPr wrap="square" rtlCol="0">
            <a:spAutoFit/>
          </a:bodyPr>
          <a:lstStyle>
            <a:defPPr>
              <a:defRPr lang="en-US"/>
            </a:defPPr>
            <a:lvl1pPr>
              <a:lnSpc>
                <a:spcPct val="120000"/>
              </a:lnSpc>
              <a:defRPr sz="1600">
                <a:latin typeface="Huawei Sans" panose="020C0503030203020204" pitchFamily="34" charset="0"/>
                <a:ea typeface="方正兰亭黑简体" panose="02000000000000000000" pitchFamily="2" charset="-122"/>
              </a:defRPr>
            </a:lvl1pPr>
          </a:lstStyle>
          <a:p>
            <a:pPr marL="355600"/>
            <a:r>
              <a:rPr lang="en-US" dirty="0"/>
              <a:t>client=</a:t>
            </a:r>
            <a:r>
              <a:rPr lang="en-US" dirty="0" err="1"/>
              <a:t>paramiko.client.SSHClient</a:t>
            </a:r>
            <a:r>
              <a:rPr lang="en-US" dirty="0"/>
              <a:t>()</a:t>
            </a:r>
          </a:p>
          <a:p>
            <a:pPr marL="355600"/>
            <a:r>
              <a:rPr lang="en-US" dirty="0" err="1"/>
              <a:t>client.connect</a:t>
            </a:r>
            <a:r>
              <a:rPr lang="en-US" dirty="0"/>
              <a:t>(hostname=192.168.56.100’,port=22,username=‘</a:t>
            </a:r>
            <a:r>
              <a:rPr lang="en-US" dirty="0" err="1"/>
              <a:t>client’,password</a:t>
            </a:r>
            <a:r>
              <a:rPr lang="en-US" dirty="0"/>
              <a:t>=‘123456’)</a:t>
            </a:r>
          </a:p>
          <a:p>
            <a:pPr marL="355600"/>
            <a:r>
              <a:rPr lang="en-US" dirty="0" err="1"/>
              <a:t>stdin,stdout,stderr</a:t>
            </a:r>
            <a:r>
              <a:rPr lang="en-US" dirty="0"/>
              <a:t>=</a:t>
            </a:r>
            <a:r>
              <a:rPr lang="en-US" dirty="0" err="1"/>
              <a:t>client.exec_command</a:t>
            </a:r>
            <a:r>
              <a:rPr lang="en-US" dirty="0"/>
              <a:t>(‘ls –l’)</a:t>
            </a:r>
          </a:p>
        </p:txBody>
      </p:sp>
      <p:graphicFrame>
        <p:nvGraphicFramePr>
          <p:cNvPr id="6" name="表格 5">
            <a:extLst>
              <a:ext uri="{FF2B5EF4-FFF2-40B4-BE49-F238E27FC236}">
                <a16:creationId xmlns:a16="http://schemas.microsoft.com/office/drawing/2014/main" id="{F519A085-E072-4FC0-9DB2-DF62A37F547F}"/>
              </a:ext>
            </a:extLst>
          </p:cNvPr>
          <p:cNvGraphicFramePr>
            <a:graphicFrameLocks noGrp="1"/>
          </p:cNvGraphicFramePr>
          <p:nvPr>
            <p:extLst>
              <p:ext uri="{D42A27DB-BD31-4B8C-83A1-F6EECF244321}">
                <p14:modId xmlns:p14="http://schemas.microsoft.com/office/powerpoint/2010/main" val="1283361255"/>
              </p:ext>
            </p:extLst>
          </p:nvPr>
        </p:nvGraphicFramePr>
        <p:xfrm>
          <a:off x="838199" y="3598860"/>
          <a:ext cx="10514013" cy="2546160"/>
        </p:xfrm>
        <a:graphic>
          <a:graphicData uri="http://schemas.openxmlformats.org/drawingml/2006/table">
            <a:tbl>
              <a:tblPr firstRow="1"/>
              <a:tblGrid>
                <a:gridCol w="2927555">
                  <a:extLst>
                    <a:ext uri="{9D8B030D-6E8A-4147-A177-3AD203B41FA5}">
                      <a16:colId xmlns:a16="http://schemas.microsoft.com/office/drawing/2014/main" val="20000"/>
                    </a:ext>
                  </a:extLst>
                </a:gridCol>
                <a:gridCol w="7586458">
                  <a:extLst>
                    <a:ext uri="{9D8B030D-6E8A-4147-A177-3AD203B41FA5}">
                      <a16:colId xmlns:a16="http://schemas.microsoft.com/office/drawing/2014/main" val="20001"/>
                    </a:ext>
                  </a:extLst>
                </a:gridCol>
              </a:tblGrid>
              <a:tr h="315840">
                <a:tc>
                  <a:txBody>
                    <a:bodyPr/>
                    <a:lstStyle/>
                    <a:p>
                      <a:pPr algn="ctr" fontAlgn="ctr"/>
                      <a:r>
                        <a:rPr lang="en-US" sz="1600" b="1" dirty="0">
                          <a:solidFill>
                            <a:schemeClr val="tx1"/>
                          </a:solidFill>
                          <a:latin typeface="Huawei Sans" panose="020C0503030203020204" pitchFamily="34" charset="0"/>
                          <a:ea typeface="+mn-ea"/>
                        </a:rPr>
                        <a:t>Common Method</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600" b="1" dirty="0">
                          <a:solidFill>
                            <a:schemeClr val="tx1"/>
                          </a:solidFill>
                          <a:latin typeface="Huawei Sans" panose="020C0503030203020204" pitchFamily="34" charset="0"/>
                          <a:ea typeface="+mn-ea"/>
                        </a:rPr>
                        <a:t>Function</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315840">
                <a:tc>
                  <a:txBody>
                    <a:bodyPr/>
                    <a:lstStyle/>
                    <a:p>
                      <a:pPr marL="0" lvl="1" algn="l" defTabSz="914034" rtl="0" eaLnBrk="1" fontAlgn="ctr" latinLnBrk="0" hangingPunct="1"/>
                      <a:r>
                        <a:rPr lang="en-US" sz="1400" dirty="0">
                          <a:solidFill>
                            <a:schemeClr val="tx1"/>
                          </a:solidFill>
                          <a:latin typeface="Huawei Sans" panose="020C0503030203020204" pitchFamily="34" charset="0"/>
                          <a:ea typeface="+mn-ea"/>
                          <a:cs typeface="+mn-cs"/>
                        </a:rPr>
                        <a:t>connect()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dirty="0">
                          <a:solidFill>
                            <a:schemeClr val="tx1"/>
                          </a:solidFill>
                          <a:latin typeface="Huawei Sans" panose="020C0503030203020204" pitchFamily="34" charset="0"/>
                          <a:ea typeface="+mn-ea"/>
                          <a:cs typeface="+mn-cs"/>
                        </a:rPr>
                        <a:t>Connects to the remote server and implements authentication.</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15840">
                <a:tc>
                  <a:txBody>
                    <a:bodyPr/>
                    <a:lstStyle/>
                    <a:p>
                      <a:pPr marL="0" lvl="1" algn="l" defTabSz="914034" rtl="0" eaLnBrk="1" fontAlgn="ctr" latinLnBrk="0" hangingPunct="1"/>
                      <a:r>
                        <a:rPr lang="en-US" sz="1400" dirty="0" err="1">
                          <a:solidFill>
                            <a:schemeClr val="tx1"/>
                          </a:solidFill>
                          <a:latin typeface="Huawei Sans" panose="020C0503030203020204" pitchFamily="34" charset="0"/>
                          <a:ea typeface="+mn-ea"/>
                          <a:cs typeface="+mn-cs"/>
                        </a:rPr>
                        <a:t>set_missing_host_key_policy</a:t>
                      </a:r>
                      <a:r>
                        <a:rPr lang="en-US" sz="1400" dirty="0">
                          <a:solidFill>
                            <a:schemeClr val="tx1"/>
                          </a:solidFill>
                          <a:latin typeface="Huawei Sans" panose="020C0503030203020204" pitchFamily="34" charset="0"/>
                          <a:ea typeface="+mn-ea"/>
                          <a:cs typeface="+mn-cs"/>
                        </a:rPr>
                        <a: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r>
                        <a:rPr lang="en-US" sz="1400" dirty="0">
                          <a:solidFill>
                            <a:schemeClr val="tx1"/>
                          </a:solidFill>
                          <a:latin typeface="Huawei Sans" panose="020C0503030203020204" pitchFamily="34" charset="0"/>
                          <a:ea typeface="+mn-ea"/>
                          <a:cs typeface="+mn-cs"/>
                        </a:rPr>
                        <a:t>Specifies a policy to be used when the connected server does not have a known host key.</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15840">
                <a:tc>
                  <a:txBody>
                    <a:bodyPr/>
                    <a:lstStyle/>
                    <a:p>
                      <a:pPr marL="0" lvl="1" algn="l" defTabSz="914034" rtl="0" eaLnBrk="1" fontAlgn="ctr" latinLnBrk="0" hangingPunct="1"/>
                      <a:r>
                        <a:rPr lang="en-US" sz="1400" dirty="0" err="1">
                          <a:solidFill>
                            <a:schemeClr val="tx1"/>
                          </a:solidFill>
                          <a:latin typeface="Huawei Sans" panose="020C0503030203020204" pitchFamily="34" charset="0"/>
                          <a:ea typeface="+mn-ea"/>
                          <a:cs typeface="+mn-cs"/>
                        </a:rPr>
                        <a:t>load_system_host_key</a:t>
                      </a:r>
                      <a:r>
                        <a:rPr lang="en-US" sz="1400" dirty="0">
                          <a:solidFill>
                            <a:schemeClr val="tx1"/>
                          </a:solidFill>
                          <a:latin typeface="Huawei Sans" panose="020C0503030203020204" pitchFamily="34" charset="0"/>
                          <a:ea typeface="+mn-ea"/>
                          <a:cs typeface="+mn-cs"/>
                        </a:rPr>
                        <a: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r>
                        <a:rPr lang="en-US" sz="1400" dirty="0">
                          <a:solidFill>
                            <a:schemeClr val="tx1"/>
                          </a:solidFill>
                          <a:latin typeface="Huawei Sans" panose="020C0503030203020204" pitchFamily="34" charset="0"/>
                          <a:ea typeface="+mn-ea"/>
                          <a:cs typeface="+mn-cs"/>
                        </a:rPr>
                        <a:t>Loads the host key from the system file.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15840">
                <a:tc>
                  <a:txBody>
                    <a:bodyPr/>
                    <a:lstStyle/>
                    <a:p>
                      <a:pPr marL="0" lvl="1" algn="l" defTabSz="914034" rtl="0" eaLnBrk="1" fontAlgn="ctr" latinLnBrk="0" hangingPunct="1"/>
                      <a:r>
                        <a:rPr lang="en-US" sz="1400" dirty="0" err="1">
                          <a:solidFill>
                            <a:schemeClr val="tx1"/>
                          </a:solidFill>
                          <a:latin typeface="Huawei Sans" panose="020C0503030203020204" pitchFamily="34" charset="0"/>
                          <a:ea typeface="+mn-ea"/>
                          <a:cs typeface="+mn-cs"/>
                        </a:rPr>
                        <a:t>exec_command</a:t>
                      </a:r>
                      <a:r>
                        <a:rPr lang="en-US" sz="1400" dirty="0">
                          <a:solidFill>
                            <a:schemeClr val="tx1"/>
                          </a:solidFill>
                          <a:latin typeface="Huawei Sans" panose="020C0503030203020204" pitchFamily="34" charset="0"/>
                          <a:ea typeface="+mn-ea"/>
                          <a:cs typeface="+mn-cs"/>
                        </a:rPr>
                        <a: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r>
                        <a:rPr lang="en-US" sz="1400" dirty="0">
                          <a:solidFill>
                            <a:schemeClr val="tx1"/>
                          </a:solidFill>
                          <a:latin typeface="Huawei Sans" panose="020C0503030203020204" pitchFamily="34" charset="0"/>
                          <a:ea typeface="+mn-ea"/>
                          <a:cs typeface="+mn-cs"/>
                        </a:rPr>
                        <a:t>Runs Linux commands on the remote server.</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9466343"/>
                  </a:ext>
                </a:extLst>
              </a:tr>
              <a:tr h="315840">
                <a:tc>
                  <a:txBody>
                    <a:bodyPr/>
                    <a:lstStyle/>
                    <a:p>
                      <a:pPr marL="0" lvl="1" algn="l" defTabSz="914034" rtl="0" eaLnBrk="1" fontAlgn="ctr" latinLnBrk="0" hangingPunct="1"/>
                      <a:r>
                        <a:rPr lang="en-US" sz="1400" dirty="0" err="1">
                          <a:solidFill>
                            <a:schemeClr val="tx1"/>
                          </a:solidFill>
                          <a:latin typeface="Huawei Sans" panose="020C0503030203020204" pitchFamily="34" charset="0"/>
                          <a:ea typeface="+mn-ea"/>
                          <a:cs typeface="+mn-cs"/>
                        </a:rPr>
                        <a:t>invoke_shell</a:t>
                      </a:r>
                      <a:r>
                        <a:rPr lang="en-US" sz="1400" dirty="0">
                          <a:solidFill>
                            <a:schemeClr val="tx1"/>
                          </a:solidFill>
                          <a:latin typeface="Huawei Sans" panose="020C0503030203020204" pitchFamily="34" charset="0"/>
                          <a:ea typeface="+mn-ea"/>
                          <a:cs typeface="+mn-cs"/>
                        </a:rPr>
                        <a: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r>
                        <a:rPr lang="en-US" sz="1400" dirty="0">
                          <a:solidFill>
                            <a:schemeClr val="tx1"/>
                          </a:solidFill>
                          <a:latin typeface="Huawei Sans" panose="020C0503030203020204" pitchFamily="34" charset="0"/>
                          <a:ea typeface="+mn-ea"/>
                          <a:cs typeface="+mn-cs"/>
                        </a:rPr>
                        <a:t>Starts an interactive shell session on the remote server.</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15840">
                <a:tc>
                  <a:txBody>
                    <a:bodyPr/>
                    <a:lstStyle/>
                    <a:p>
                      <a:pPr algn="l" fontAlgn="ctr"/>
                      <a:r>
                        <a:rPr lang="en-US" sz="1400" dirty="0" err="1">
                          <a:latin typeface="Huawei Sans" panose="020C0503030203020204" pitchFamily="34" charset="0"/>
                          <a:ea typeface="+mn-ea"/>
                        </a:rPr>
                        <a:t>open_sftp</a:t>
                      </a:r>
                      <a:r>
                        <a:rPr lang="en-US" sz="1400" dirty="0">
                          <a:latin typeface="Huawei Sans" panose="020C0503030203020204" pitchFamily="34" charset="0"/>
                          <a:ea typeface="+mn-ea"/>
                        </a:rPr>
                        <a: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r>
                        <a:rPr lang="en-US" sz="1400" dirty="0">
                          <a:solidFill>
                            <a:schemeClr val="tx1"/>
                          </a:solidFill>
                          <a:latin typeface="Huawei Sans" panose="020C0503030203020204" pitchFamily="34" charset="0"/>
                          <a:ea typeface="+mn-ea"/>
                          <a:cs typeface="+mn-cs"/>
                        </a:rPr>
                        <a:t>Creates an SFTP channel in a session connection.</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315840">
                <a:tc>
                  <a:txBody>
                    <a:bodyPr/>
                    <a:lstStyle/>
                    <a:p>
                      <a:pPr algn="l" fontAlgn="ctr"/>
                      <a:r>
                        <a:rPr lang="en-US" sz="1400" dirty="0">
                          <a:latin typeface="Huawei Sans" panose="020C0503030203020204" pitchFamily="34" charset="0"/>
                          <a:ea typeface="+mn-ea"/>
                        </a:rPr>
                        <a:t>close()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r>
                        <a:rPr lang="en-US" sz="1400" dirty="0">
                          <a:solidFill>
                            <a:schemeClr val="tx1"/>
                          </a:solidFill>
                          <a:latin typeface="Huawei Sans" panose="020C0503030203020204" pitchFamily="34" charset="0"/>
                          <a:ea typeface="+mn-ea"/>
                          <a:cs typeface="+mn-cs"/>
                        </a:rPr>
                        <a:t>Closes a connection.</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22794711"/>
                  </a:ext>
                </a:extLst>
              </a:tr>
            </a:tbl>
          </a:graphicData>
        </a:graphic>
      </p:graphicFrame>
    </p:spTree>
    <p:extLst>
      <p:ext uri="{BB962C8B-B14F-4D97-AF65-F5344CB8AC3E}">
        <p14:creationId xmlns:p14="http://schemas.microsoft.com/office/powerpoint/2010/main" val="245908524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FFC12CA-11E8-48C6-9676-F6E786635BA7}"/>
              </a:ext>
            </a:extLst>
          </p:cNvPr>
          <p:cNvSpPr>
            <a:spLocks noGrp="1"/>
          </p:cNvSpPr>
          <p:nvPr>
            <p:ph type="title"/>
          </p:nvPr>
        </p:nvSpPr>
        <p:spPr/>
        <p:txBody>
          <a:bodyPr/>
          <a:lstStyle/>
          <a:p>
            <a:r>
              <a:rPr lang="en-US">
                <a:sym typeface="Huawei Sans" panose="020C0503030203020204" pitchFamily="34" charset="0"/>
              </a:rPr>
              <a:t>Method connect</a:t>
            </a:r>
            <a:endParaRPr lang="en-US" dirty="0">
              <a:sym typeface="Huawei Sans" panose="020C0503030203020204" pitchFamily="34" charset="0"/>
            </a:endParaRPr>
          </a:p>
        </p:txBody>
      </p:sp>
      <p:sp>
        <p:nvSpPr>
          <p:cNvPr id="5" name="文本占位符 4">
            <a:extLst>
              <a:ext uri="{FF2B5EF4-FFF2-40B4-BE49-F238E27FC236}">
                <a16:creationId xmlns:a16="http://schemas.microsoft.com/office/drawing/2014/main" id="{02D88F8F-2348-4423-BCAA-69E9251DFADC}"/>
              </a:ext>
            </a:extLst>
          </p:cNvPr>
          <p:cNvSpPr>
            <a:spLocks noGrp="1"/>
          </p:cNvSpPr>
          <p:nvPr>
            <p:ph type="body" sz="quarter" idx="10"/>
          </p:nvPr>
        </p:nvSpPr>
        <p:spPr/>
        <p:txBody>
          <a:bodyPr/>
          <a:lstStyle/>
          <a:p>
            <a:r>
              <a:rPr lang="en-US" altLang="zh-CN" sz="1800"/>
              <a:t>connect(): This method is used to connect to a remote server and implement authentication.</a:t>
            </a:r>
          </a:p>
          <a:p>
            <a:r>
              <a:rPr lang="en-US" altLang="zh-CN" sz="1800"/>
              <a:t>The following is an example of the method:</a:t>
            </a:r>
            <a:endParaRPr lang="zh-CN" altLang="en-US" sz="1800" dirty="0"/>
          </a:p>
        </p:txBody>
      </p:sp>
      <p:sp>
        <p:nvSpPr>
          <p:cNvPr id="4" name="文本框 3">
            <a:extLst>
              <a:ext uri="{FF2B5EF4-FFF2-40B4-BE49-F238E27FC236}">
                <a16:creationId xmlns:a16="http://schemas.microsoft.com/office/drawing/2014/main" id="{69387562-BBB4-4B4D-B3CF-C5337D4F1D5C}"/>
              </a:ext>
            </a:extLst>
          </p:cNvPr>
          <p:cNvSpPr txBox="1"/>
          <p:nvPr/>
        </p:nvSpPr>
        <p:spPr bwMode="gray">
          <a:xfrm>
            <a:off x="838200" y="2305310"/>
            <a:ext cx="10514012" cy="584775"/>
          </a:xfrm>
          <a:prstGeom prst="rect">
            <a:avLst/>
          </a:prstGeom>
          <a:noFill/>
          <a:ln>
            <a:solidFill>
              <a:srgbClr val="56C4D2"/>
            </a:solidFill>
          </a:ln>
        </p:spPr>
        <p:txBody>
          <a:bodyPr wrap="square" rtlCol="0">
            <a:spAutoFit/>
          </a:bodyPr>
          <a:lstStyle>
            <a:defPPr>
              <a:defRPr lang="en-US"/>
            </a:defPPr>
            <a:lvl1pPr>
              <a:lnSpc>
                <a:spcPct val="120000"/>
              </a:lnSpc>
              <a:defRPr sz="1600">
                <a:latin typeface="Huawei Sans" panose="020C0503030203020204" pitchFamily="34" charset="0"/>
                <a:ea typeface="方正兰亭黑简体" panose="02000000000000000000" pitchFamily="2" charset="-122"/>
              </a:defRPr>
            </a:lvl1pPr>
          </a:lstStyle>
          <a:p>
            <a:pPr marL="355600" lvl="2"/>
            <a:r>
              <a:rPr lang="en-US" sz="1600" dirty="0" err="1"/>
              <a:t>client.connect</a:t>
            </a:r>
            <a:r>
              <a:rPr lang="en-US" sz="1600" dirty="0"/>
              <a:t>(hostname='192.168.56.100',port=22,username=‘client',</a:t>
            </a:r>
            <a:r>
              <a:rPr lang="en-US" sz="1600" dirty="0" err="1"/>
              <a:t>key_filename</a:t>
            </a:r>
            <a:r>
              <a:rPr lang="en-US" sz="1600" dirty="0"/>
              <a:t>='</a:t>
            </a:r>
            <a:r>
              <a:rPr lang="en-US" sz="1600" dirty="0" err="1"/>
              <a:t>id_rsa</a:t>
            </a:r>
            <a:r>
              <a:rPr lang="en-US" sz="1600" dirty="0"/>
              <a:t>')</a:t>
            </a:r>
          </a:p>
          <a:p>
            <a:pPr marL="355600" lvl="2"/>
            <a:r>
              <a:rPr lang="en-US" sz="1600" dirty="0" err="1"/>
              <a:t>client.connect</a:t>
            </a:r>
            <a:r>
              <a:rPr lang="en-US" sz="1600" dirty="0"/>
              <a:t>(hostname='192.168.56.100',port=22,username=‘</a:t>
            </a:r>
            <a:r>
              <a:rPr lang="en-US" sz="1600" dirty="0" err="1"/>
              <a:t>client',password</a:t>
            </a:r>
            <a:r>
              <a:rPr lang="en-US" sz="1600" dirty="0"/>
              <a:t>=‘123456')</a:t>
            </a:r>
          </a:p>
        </p:txBody>
      </p:sp>
      <p:graphicFrame>
        <p:nvGraphicFramePr>
          <p:cNvPr id="6" name="表格 5">
            <a:extLst>
              <a:ext uri="{FF2B5EF4-FFF2-40B4-BE49-F238E27FC236}">
                <a16:creationId xmlns:a16="http://schemas.microsoft.com/office/drawing/2014/main" id="{F519A085-E072-4FC0-9DB2-DF62A37F547F}"/>
              </a:ext>
            </a:extLst>
          </p:cNvPr>
          <p:cNvGraphicFramePr>
            <a:graphicFrameLocks noGrp="1"/>
          </p:cNvGraphicFramePr>
          <p:nvPr>
            <p:extLst>
              <p:ext uri="{D42A27DB-BD31-4B8C-83A1-F6EECF244321}">
                <p14:modId xmlns:p14="http://schemas.microsoft.com/office/powerpoint/2010/main" val="843266002"/>
              </p:ext>
            </p:extLst>
          </p:nvPr>
        </p:nvGraphicFramePr>
        <p:xfrm>
          <a:off x="838200" y="3426145"/>
          <a:ext cx="10514012" cy="2374344"/>
        </p:xfrm>
        <a:graphic>
          <a:graphicData uri="http://schemas.openxmlformats.org/drawingml/2006/table">
            <a:tbl>
              <a:tblPr/>
              <a:tblGrid>
                <a:gridCol w="2936175">
                  <a:extLst>
                    <a:ext uri="{9D8B030D-6E8A-4147-A177-3AD203B41FA5}">
                      <a16:colId xmlns:a16="http://schemas.microsoft.com/office/drawing/2014/main" val="20000"/>
                    </a:ext>
                  </a:extLst>
                </a:gridCol>
                <a:gridCol w="7577837">
                  <a:extLst>
                    <a:ext uri="{9D8B030D-6E8A-4147-A177-3AD203B41FA5}">
                      <a16:colId xmlns:a16="http://schemas.microsoft.com/office/drawing/2014/main" val="20001"/>
                    </a:ext>
                  </a:extLst>
                </a:gridCol>
              </a:tblGrid>
              <a:tr h="300890">
                <a:tc>
                  <a:txBody>
                    <a:bodyPr/>
                    <a:lstStyle/>
                    <a:p>
                      <a:pPr algn="ctr" fontAlgn="ctr"/>
                      <a:r>
                        <a:rPr lang="en-US" sz="1600" b="1" dirty="0">
                          <a:solidFill>
                            <a:schemeClr val="tx1"/>
                          </a:solidFill>
                          <a:latin typeface="Huawei Sans" panose="020C0503030203020204" pitchFamily="34" charset="0"/>
                          <a:ea typeface="+mn-ea"/>
                        </a:rPr>
                        <a:t>Parameter</a:t>
                      </a:r>
                    </a:p>
                  </a:txBody>
                  <a:tcPr marL="90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600" b="1" dirty="0">
                          <a:solidFill>
                            <a:schemeClr val="tx1"/>
                          </a:solidFill>
                          <a:latin typeface="Huawei Sans" panose="020C0503030203020204" pitchFamily="34" charset="0"/>
                          <a:ea typeface="+mn-ea"/>
                        </a:rPr>
                        <a:t>Description</a:t>
                      </a:r>
                    </a:p>
                  </a:txBody>
                  <a:tcPr marL="90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294072">
                <a:tc>
                  <a:txBody>
                    <a:bodyPr/>
                    <a:lstStyle/>
                    <a:p>
                      <a:pPr marL="0" lvl="1" algn="l" defTabSz="914034" rtl="0" eaLnBrk="1" fontAlgn="ctr" latinLnBrk="0" hangingPunct="1"/>
                      <a:r>
                        <a:rPr lang="en-US" sz="1400" dirty="0">
                          <a:latin typeface="Huawei Sans" panose="020C0503030203020204" pitchFamily="34" charset="0"/>
                        </a:rPr>
                        <a:t>hostname</a:t>
                      </a:r>
                    </a:p>
                  </a:txBody>
                  <a:tcPr marL="90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mn-ea"/>
                          <a:cs typeface="+mn-cs"/>
                        </a:rPr>
                        <a:t>Target host to be connected. Only this parameter is mandatory.</a:t>
                      </a:r>
                    </a:p>
                  </a:txBody>
                  <a:tcPr marL="90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294072">
                <a:tc>
                  <a:txBody>
                    <a:bodyPr/>
                    <a:lstStyle/>
                    <a:p>
                      <a:pPr marL="0" lvl="1" algn="l" defTabSz="914034" rtl="0" eaLnBrk="1" fontAlgn="ctr" latinLnBrk="0" hangingPunct="1"/>
                      <a:r>
                        <a:rPr lang="en-US" sz="1400">
                          <a:latin typeface="Huawei Sans" panose="020C0503030203020204" pitchFamily="34" charset="0"/>
                        </a:rPr>
                        <a:t>port</a:t>
                      </a:r>
                      <a:endParaRPr lang="en-US" sz="1400" dirty="0">
                        <a:latin typeface="Huawei Sans" panose="020C0503030203020204" pitchFamily="34" charset="0"/>
                      </a:endParaRPr>
                    </a:p>
                  </a:txBody>
                  <a:tcPr marL="90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latin typeface="Huawei Sans" panose="020C0503030203020204" pitchFamily="34" charset="0"/>
                        </a:rPr>
                        <a:t>Specified port. The default value is 22.</a:t>
                      </a:r>
                    </a:p>
                  </a:txBody>
                  <a:tcPr marL="90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294072">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mn-ea"/>
                          <a:cs typeface="+mn-cs"/>
                        </a:rPr>
                        <a:t>username</a:t>
                      </a:r>
                    </a:p>
                  </a:txBody>
                  <a:tcPr marL="90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mn-ea"/>
                          <a:cs typeface="+mn-cs"/>
                        </a:rPr>
                        <a:t>User name for authentication. This parameter is left empty by default.</a:t>
                      </a:r>
                    </a:p>
                  </a:txBody>
                  <a:tcPr marL="90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9466343"/>
                  </a:ext>
                </a:extLst>
              </a:tr>
              <a:tr h="294072">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mn-ea"/>
                          <a:cs typeface="+mn-cs"/>
                        </a:rPr>
                        <a:t>password</a:t>
                      </a:r>
                    </a:p>
                  </a:txBody>
                  <a:tcPr marL="90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mn-ea"/>
                          <a:cs typeface="+mn-cs"/>
                        </a:rPr>
                        <a:t>Password of the user to be authenticated. This parameter is left empty by default.</a:t>
                      </a:r>
                    </a:p>
                  </a:txBody>
                  <a:tcPr marL="90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94072">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err="1">
                          <a:solidFill>
                            <a:schemeClr val="tx1"/>
                          </a:solidFill>
                          <a:latin typeface="Huawei Sans" panose="020C0503030203020204" pitchFamily="34" charset="0"/>
                          <a:ea typeface="+mn-ea"/>
                          <a:cs typeface="+mn-cs"/>
                        </a:rPr>
                        <a:t>key_filename</a:t>
                      </a:r>
                      <a:endParaRPr lang="en-US" sz="1400" dirty="0">
                        <a:solidFill>
                          <a:schemeClr val="tx1"/>
                        </a:solidFill>
                        <a:latin typeface="Huawei Sans" panose="020C0503030203020204" pitchFamily="34" charset="0"/>
                        <a:ea typeface="+mn-ea"/>
                        <a:cs typeface="+mn-cs"/>
                      </a:endParaRPr>
                    </a:p>
                  </a:txBody>
                  <a:tcPr marL="90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mn-ea"/>
                          <a:cs typeface="+mn-cs"/>
                        </a:rPr>
                        <a:t>Private key file name or list. This parameter is left empty by default.</a:t>
                      </a:r>
                    </a:p>
                  </a:txBody>
                  <a:tcPr marL="90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294072">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err="1">
                          <a:solidFill>
                            <a:schemeClr val="tx1"/>
                          </a:solidFill>
                          <a:latin typeface="Huawei Sans" panose="020C0503030203020204" pitchFamily="34" charset="0"/>
                          <a:ea typeface="+mn-ea"/>
                          <a:cs typeface="+mn-cs"/>
                        </a:rPr>
                        <a:t>pkey</a:t>
                      </a:r>
                      <a:endParaRPr lang="en-US" sz="1400" dirty="0">
                        <a:solidFill>
                          <a:schemeClr val="tx1"/>
                        </a:solidFill>
                        <a:latin typeface="Huawei Sans" panose="020C0503030203020204" pitchFamily="34" charset="0"/>
                        <a:ea typeface="+mn-ea"/>
                        <a:cs typeface="+mn-cs"/>
                      </a:endParaRPr>
                    </a:p>
                  </a:txBody>
                  <a:tcPr marL="90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mn-ea"/>
                          <a:cs typeface="+mn-cs"/>
                        </a:rPr>
                        <a:t>Private key used for identity authentication.</a:t>
                      </a:r>
                    </a:p>
                  </a:txBody>
                  <a:tcPr marL="90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294072">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mn-ea"/>
                          <a:cs typeface="+mn-cs"/>
                        </a:rPr>
                        <a:t>...</a:t>
                      </a:r>
                    </a:p>
                  </a:txBody>
                  <a:tcPr marL="90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mn-ea"/>
                          <a:cs typeface="+mn-cs"/>
                        </a:rPr>
                        <a:t>...</a:t>
                      </a:r>
                    </a:p>
                  </a:txBody>
                  <a:tcPr marL="90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39564616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FFC12CA-11E8-48C6-9676-F6E786635BA7}"/>
              </a:ext>
            </a:extLst>
          </p:cNvPr>
          <p:cNvSpPr>
            <a:spLocks noGrp="1"/>
          </p:cNvSpPr>
          <p:nvPr>
            <p:ph type="title"/>
          </p:nvPr>
        </p:nvSpPr>
        <p:spPr bwMode="gray"/>
        <p:txBody>
          <a:bodyPr/>
          <a:lstStyle/>
          <a:p>
            <a:r>
              <a:rPr lang="en-US"/>
              <a:t>Method set_missing_host_key_policy</a:t>
            </a:r>
            <a:endParaRPr lang="en-US" dirty="0"/>
          </a:p>
        </p:txBody>
      </p:sp>
      <p:sp>
        <p:nvSpPr>
          <p:cNvPr id="5" name="文本占位符 4">
            <a:extLst>
              <a:ext uri="{FF2B5EF4-FFF2-40B4-BE49-F238E27FC236}">
                <a16:creationId xmlns:a16="http://schemas.microsoft.com/office/drawing/2014/main" id="{6F93D13D-EBD2-4CF4-A1A1-711A5C253596}"/>
              </a:ext>
            </a:extLst>
          </p:cNvPr>
          <p:cNvSpPr>
            <a:spLocks noGrp="1"/>
          </p:cNvSpPr>
          <p:nvPr>
            <p:ph type="body" sz="quarter" idx="10"/>
          </p:nvPr>
        </p:nvSpPr>
        <p:spPr bwMode="gray">
          <a:xfrm>
            <a:off x="455612" y="1052514"/>
            <a:ext cx="11293476" cy="1587319"/>
          </a:xfrm>
        </p:spPr>
        <p:txBody>
          <a:bodyPr/>
          <a:lstStyle/>
          <a:p>
            <a:r>
              <a:rPr lang="en-US" altLang="zh-CN" sz="1800" dirty="0" err="1"/>
              <a:t>set_missing_host_key_policy</a:t>
            </a:r>
            <a:r>
              <a:rPr lang="en-US" altLang="zh-CN" sz="1800" dirty="0"/>
              <a:t>(): This method specifies a policy to be used when the connected server does not have a known host key.</a:t>
            </a:r>
          </a:p>
          <a:p>
            <a:r>
              <a:rPr lang="en-US" altLang="zh-CN" sz="1800" dirty="0"/>
              <a:t>The following is an example of the method:</a:t>
            </a:r>
          </a:p>
        </p:txBody>
      </p:sp>
      <p:sp>
        <p:nvSpPr>
          <p:cNvPr id="4" name="文本框 3">
            <a:extLst>
              <a:ext uri="{FF2B5EF4-FFF2-40B4-BE49-F238E27FC236}">
                <a16:creationId xmlns:a16="http://schemas.microsoft.com/office/drawing/2014/main" id="{69387562-BBB4-4B4D-B3CF-C5337D4F1D5C}"/>
              </a:ext>
            </a:extLst>
          </p:cNvPr>
          <p:cNvSpPr txBox="1"/>
          <p:nvPr/>
        </p:nvSpPr>
        <p:spPr bwMode="gray">
          <a:xfrm>
            <a:off x="838200" y="2642970"/>
            <a:ext cx="10156546" cy="338554"/>
          </a:xfrm>
          <a:prstGeom prst="rect">
            <a:avLst/>
          </a:prstGeom>
          <a:noFill/>
          <a:ln>
            <a:solidFill>
              <a:srgbClr val="56C4D2"/>
            </a:solidFill>
          </a:ln>
        </p:spPr>
        <p:txBody>
          <a:bodyPr wrap="square" rtlCol="0">
            <a:spAutoFit/>
          </a:bodyPr>
          <a:lstStyle>
            <a:defPPr>
              <a:defRPr lang="en-US"/>
            </a:defPPr>
            <a:lvl1pPr>
              <a:lnSpc>
                <a:spcPct val="120000"/>
              </a:lnSpc>
              <a:defRPr sz="1600">
                <a:latin typeface="Huawei Sans" panose="020C0503030203020204" pitchFamily="34" charset="0"/>
                <a:ea typeface="方正兰亭黑简体" panose="02000000000000000000" pitchFamily="2" charset="-122"/>
              </a:defRPr>
            </a:lvl1pPr>
          </a:lstStyle>
          <a:p>
            <a:pPr marL="355600" lvl="1" indent="11113"/>
            <a:r>
              <a:rPr lang="en-US" sz="1600" dirty="0" err="1"/>
              <a:t>client.set_missing_host_key_policy</a:t>
            </a:r>
            <a:r>
              <a:rPr lang="en-US" sz="1600" dirty="0"/>
              <a:t>(</a:t>
            </a:r>
            <a:r>
              <a:rPr lang="en-US" sz="1600" dirty="0" err="1"/>
              <a:t>paramiko.client.AutoAddPolicy</a:t>
            </a:r>
            <a:r>
              <a:rPr lang="en-US" sz="1600" dirty="0"/>
              <a:t>())</a:t>
            </a:r>
          </a:p>
        </p:txBody>
      </p:sp>
      <p:graphicFrame>
        <p:nvGraphicFramePr>
          <p:cNvPr id="6" name="表格 5">
            <a:extLst>
              <a:ext uri="{FF2B5EF4-FFF2-40B4-BE49-F238E27FC236}">
                <a16:creationId xmlns:a16="http://schemas.microsoft.com/office/drawing/2014/main" id="{F519A085-E072-4FC0-9DB2-DF62A37F547F}"/>
              </a:ext>
            </a:extLst>
          </p:cNvPr>
          <p:cNvGraphicFramePr>
            <a:graphicFrameLocks noGrp="1"/>
          </p:cNvGraphicFramePr>
          <p:nvPr>
            <p:extLst>
              <p:ext uri="{D42A27DB-BD31-4B8C-83A1-F6EECF244321}">
                <p14:modId xmlns:p14="http://schemas.microsoft.com/office/powerpoint/2010/main" val="2674687903"/>
              </p:ext>
            </p:extLst>
          </p:nvPr>
        </p:nvGraphicFramePr>
        <p:xfrm>
          <a:off x="838201" y="3391336"/>
          <a:ext cx="10514012" cy="2557180"/>
        </p:xfrm>
        <a:graphic>
          <a:graphicData uri="http://schemas.openxmlformats.org/drawingml/2006/table">
            <a:tbl>
              <a:tblPr/>
              <a:tblGrid>
                <a:gridCol w="2690641">
                  <a:extLst>
                    <a:ext uri="{9D8B030D-6E8A-4147-A177-3AD203B41FA5}">
                      <a16:colId xmlns:a16="http://schemas.microsoft.com/office/drawing/2014/main" val="20000"/>
                    </a:ext>
                  </a:extLst>
                </a:gridCol>
                <a:gridCol w="7823371">
                  <a:extLst>
                    <a:ext uri="{9D8B030D-6E8A-4147-A177-3AD203B41FA5}">
                      <a16:colId xmlns:a16="http://schemas.microsoft.com/office/drawing/2014/main" val="20001"/>
                    </a:ext>
                  </a:extLst>
                </a:gridCol>
              </a:tblGrid>
              <a:tr h="437929">
                <a:tc>
                  <a:txBody>
                    <a:bodyPr/>
                    <a:lstStyle/>
                    <a:p>
                      <a:pPr algn="ctr" fontAlgn="ctr"/>
                      <a:r>
                        <a:rPr lang="en-US" sz="1600" b="1" dirty="0">
                          <a:solidFill>
                            <a:schemeClr val="tx1"/>
                          </a:solidFill>
                          <a:latin typeface="Huawei Sans" panose="020C0503030203020204" pitchFamily="34" charset="0"/>
                          <a:ea typeface="+mn-ea"/>
                        </a:rPr>
                        <a:t>Parameter</a:t>
                      </a:r>
                    </a:p>
                  </a:txBody>
                  <a:tcPr marL="90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600" b="1" dirty="0">
                          <a:solidFill>
                            <a:schemeClr val="tx1"/>
                          </a:solidFill>
                          <a:latin typeface="Huawei Sans" panose="020C0503030203020204" pitchFamily="34" charset="0"/>
                          <a:ea typeface="+mn-ea"/>
                        </a:rPr>
                        <a:t>Description</a:t>
                      </a:r>
                    </a:p>
                  </a:txBody>
                  <a:tcPr marL="90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784800">
                <a:tc>
                  <a:txBody>
                    <a:bodyPr/>
                    <a:lstStyle/>
                    <a:p>
                      <a:pPr marL="0" lvl="1" algn="l" defTabSz="914034" rtl="0" eaLnBrk="1" fontAlgn="ctr" latinLnBrk="0" hangingPunct="1"/>
                      <a:r>
                        <a:rPr lang="en-US" sz="1400" dirty="0" err="1">
                          <a:latin typeface="Huawei Sans" panose="020C0503030203020204" pitchFamily="34" charset="0"/>
                        </a:rPr>
                        <a:t>AutoAddPolicy</a:t>
                      </a:r>
                      <a:endParaRPr lang="en-US" sz="1400" dirty="0">
                        <a:latin typeface="Huawei Sans" panose="020C0503030203020204" pitchFamily="34" charset="0"/>
                      </a:endParaRPr>
                    </a:p>
                  </a:txBody>
                  <a:tcPr marL="90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a:solidFill>
                            <a:schemeClr val="tx1"/>
                          </a:solidFill>
                          <a:latin typeface="Huawei Sans" panose="020C0503030203020204" pitchFamily="34" charset="0"/>
                          <a:ea typeface="+mn-ea"/>
                          <a:cs typeface="+mn-cs"/>
                        </a:rPr>
                        <a:t>Automatically adds the host name and host key to the local HostKeys object, without depending on the configurations of the load_system_host_keys method. That is, when a new SSH connection is set up, you do not need to enter </a:t>
                      </a:r>
                      <a:r>
                        <a:rPr lang="en-US" sz="1400" b="1">
                          <a:solidFill>
                            <a:schemeClr val="tx1"/>
                          </a:solidFill>
                          <a:latin typeface="Huawei Sans" panose="020C0503030203020204" pitchFamily="34" charset="0"/>
                          <a:ea typeface="+mn-ea"/>
                          <a:cs typeface="+mn-cs"/>
                        </a:rPr>
                        <a:t>yes</a:t>
                      </a:r>
                      <a:r>
                        <a:rPr lang="en-US" sz="1400">
                          <a:solidFill>
                            <a:schemeClr val="tx1"/>
                          </a:solidFill>
                          <a:latin typeface="Huawei Sans" panose="020C0503030203020204" pitchFamily="34" charset="0"/>
                          <a:ea typeface="+mn-ea"/>
                          <a:cs typeface="+mn-cs"/>
                        </a:rPr>
                        <a:t> or </a:t>
                      </a:r>
                      <a:r>
                        <a:rPr lang="en-US" sz="1400" b="1">
                          <a:solidFill>
                            <a:schemeClr val="tx1"/>
                          </a:solidFill>
                          <a:latin typeface="Huawei Sans" panose="020C0503030203020204" pitchFamily="34" charset="0"/>
                          <a:ea typeface="+mn-ea"/>
                          <a:cs typeface="+mn-cs"/>
                        </a:rPr>
                        <a:t>no</a:t>
                      </a:r>
                      <a:r>
                        <a:rPr lang="en-US" sz="1400">
                          <a:solidFill>
                            <a:schemeClr val="tx1"/>
                          </a:solidFill>
                          <a:latin typeface="Huawei Sans" panose="020C0503030203020204" pitchFamily="34" charset="0"/>
                          <a:ea typeface="+mn-ea"/>
                          <a:cs typeface="+mn-cs"/>
                        </a:rPr>
                        <a:t> for confirmation.</a:t>
                      </a:r>
                      <a:endParaRPr lang="en-US" sz="1400" dirty="0">
                        <a:solidFill>
                          <a:schemeClr val="tx1"/>
                        </a:solidFill>
                        <a:latin typeface="Huawei Sans" panose="020C0503030203020204" pitchFamily="34" charset="0"/>
                        <a:ea typeface="+mn-ea"/>
                        <a:cs typeface="+mn-cs"/>
                      </a:endParaRPr>
                    </a:p>
                  </a:txBody>
                  <a:tcPr marL="90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784800">
                <a:tc>
                  <a:txBody>
                    <a:bodyPr/>
                    <a:lstStyle/>
                    <a:p>
                      <a:pPr marL="0" lvl="1" algn="l" defTabSz="914034" rtl="0" eaLnBrk="1" fontAlgn="ctr" latinLnBrk="0" hangingPunct="1"/>
                      <a:r>
                        <a:rPr lang="en-US" sz="1400" dirty="0" err="1">
                          <a:latin typeface="Huawei Sans" panose="020C0503030203020204" pitchFamily="34" charset="0"/>
                        </a:rPr>
                        <a:t>WarningPolicy</a:t>
                      </a:r>
                      <a:endParaRPr lang="en-US" sz="1400" dirty="0">
                        <a:latin typeface="Huawei Sans" panose="020C0503030203020204" pitchFamily="34" charset="0"/>
                      </a:endParaRPr>
                    </a:p>
                  </a:txBody>
                  <a:tcPr marL="90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mn-ea"/>
                          <a:cs typeface="+mn-cs"/>
                        </a:rPr>
                        <a:t>Logs a Python-style warning for an unknown host key and accepts it. This method provides functions similar to </a:t>
                      </a:r>
                      <a:r>
                        <a:rPr lang="en-US" sz="1400" dirty="0" err="1">
                          <a:solidFill>
                            <a:schemeClr val="tx1"/>
                          </a:solidFill>
                          <a:latin typeface="Huawei Sans" panose="020C0503030203020204" pitchFamily="34" charset="0"/>
                          <a:ea typeface="+mn-ea"/>
                          <a:cs typeface="+mn-cs"/>
                        </a:rPr>
                        <a:t>AutoAddPolicy</a:t>
                      </a:r>
                      <a:r>
                        <a:rPr lang="en-US" sz="1400" dirty="0">
                          <a:solidFill>
                            <a:schemeClr val="tx1"/>
                          </a:solidFill>
                          <a:latin typeface="Huawei Sans" panose="020C0503030203020204" pitchFamily="34" charset="0"/>
                          <a:ea typeface="+mn-ea"/>
                          <a:cs typeface="+mn-cs"/>
                        </a:rPr>
                        <a:t>. The difference lies in that this method will display a message, indicating that the connection is a new connection.</a:t>
                      </a:r>
                    </a:p>
                  </a:txBody>
                  <a:tcPr marL="90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549651">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err="1">
                          <a:latin typeface="Huawei Sans" panose="020C0503030203020204" pitchFamily="34" charset="0"/>
                        </a:rPr>
                        <a:t>RejectPolicy</a:t>
                      </a:r>
                      <a:endParaRPr lang="en-US" sz="1400" dirty="0">
                        <a:latin typeface="Huawei Sans" panose="020C0503030203020204" pitchFamily="34" charset="0"/>
                      </a:endParaRPr>
                    </a:p>
                  </a:txBody>
                  <a:tcPr marL="90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mn-ea"/>
                          <a:cs typeface="+mn-cs"/>
                        </a:rPr>
                        <a:t>Automatically rejects the unknown host name and key. This method depends on the configuration of the </a:t>
                      </a:r>
                      <a:r>
                        <a:rPr lang="en-US" sz="1400" dirty="0" err="1">
                          <a:solidFill>
                            <a:schemeClr val="tx1"/>
                          </a:solidFill>
                          <a:latin typeface="Huawei Sans" panose="020C0503030203020204" pitchFamily="34" charset="0"/>
                          <a:ea typeface="+mn-ea"/>
                          <a:cs typeface="+mn-cs"/>
                        </a:rPr>
                        <a:t>load_system_host_keys</a:t>
                      </a:r>
                      <a:r>
                        <a:rPr lang="en-US" sz="1400" dirty="0">
                          <a:solidFill>
                            <a:schemeClr val="tx1"/>
                          </a:solidFill>
                          <a:latin typeface="Huawei Sans" panose="020C0503030203020204" pitchFamily="34" charset="0"/>
                          <a:ea typeface="+mn-ea"/>
                          <a:cs typeface="+mn-cs"/>
                        </a:rPr>
                        <a:t> method. This is the default option.</a:t>
                      </a:r>
                    </a:p>
                  </a:txBody>
                  <a:tcPr marL="90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9466343"/>
                  </a:ext>
                </a:extLst>
              </a:tr>
            </a:tbl>
          </a:graphicData>
        </a:graphic>
      </p:graphicFrame>
    </p:spTree>
    <p:extLst>
      <p:ext uri="{BB962C8B-B14F-4D97-AF65-F5344CB8AC3E}">
        <p14:creationId xmlns:p14="http://schemas.microsoft.com/office/powerpoint/2010/main" val="312024687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FFC12CA-11E8-48C6-9676-F6E786635BA7}"/>
              </a:ext>
            </a:extLst>
          </p:cNvPr>
          <p:cNvSpPr>
            <a:spLocks noGrp="1"/>
          </p:cNvSpPr>
          <p:nvPr>
            <p:ph type="title"/>
          </p:nvPr>
        </p:nvSpPr>
        <p:spPr bwMode="gray"/>
        <p:txBody>
          <a:bodyPr/>
          <a:lstStyle/>
          <a:p>
            <a:r>
              <a:rPr lang="en-US"/>
              <a:t>Method load_system_host_keys</a:t>
            </a:r>
            <a:endParaRPr lang="en-US" dirty="0"/>
          </a:p>
        </p:txBody>
      </p:sp>
      <p:sp>
        <p:nvSpPr>
          <p:cNvPr id="5" name="文本占位符 4">
            <a:extLst>
              <a:ext uri="{FF2B5EF4-FFF2-40B4-BE49-F238E27FC236}">
                <a16:creationId xmlns:a16="http://schemas.microsoft.com/office/drawing/2014/main" id="{F4546C23-D598-4994-B5C8-108546C66EAF}"/>
              </a:ext>
            </a:extLst>
          </p:cNvPr>
          <p:cNvSpPr>
            <a:spLocks noGrp="1"/>
          </p:cNvSpPr>
          <p:nvPr>
            <p:ph type="body" sz="quarter" idx="10"/>
          </p:nvPr>
        </p:nvSpPr>
        <p:spPr bwMode="gray">
          <a:xfrm>
            <a:off x="455612" y="1052514"/>
            <a:ext cx="11293476" cy="1372634"/>
          </a:xfrm>
        </p:spPr>
        <p:txBody>
          <a:bodyPr/>
          <a:lstStyle/>
          <a:p>
            <a:r>
              <a:rPr lang="en-US" altLang="zh-CN" sz="1800" dirty="0" err="1"/>
              <a:t>load_system_host_keys</a:t>
            </a:r>
            <a:r>
              <a:rPr lang="en-US" altLang="zh-CN" sz="1800" dirty="0"/>
              <a:t>(): This method loads the host key from the system file. If no parameter is specified, the system attempts to read the key from the known hosts file on the local host.</a:t>
            </a:r>
          </a:p>
          <a:p>
            <a:r>
              <a:rPr lang="en-US" altLang="zh-CN" sz="1800" dirty="0"/>
              <a:t>The following is an example of the method:</a:t>
            </a:r>
          </a:p>
          <a:p>
            <a:endParaRPr lang="zh-CN" altLang="en-US" dirty="0"/>
          </a:p>
        </p:txBody>
      </p:sp>
      <p:sp>
        <p:nvSpPr>
          <p:cNvPr id="4" name="文本框 3">
            <a:extLst>
              <a:ext uri="{FF2B5EF4-FFF2-40B4-BE49-F238E27FC236}">
                <a16:creationId xmlns:a16="http://schemas.microsoft.com/office/drawing/2014/main" id="{69387562-BBB4-4B4D-B3CF-C5337D4F1D5C}"/>
              </a:ext>
            </a:extLst>
          </p:cNvPr>
          <p:cNvSpPr txBox="1"/>
          <p:nvPr/>
        </p:nvSpPr>
        <p:spPr bwMode="gray">
          <a:xfrm>
            <a:off x="838200" y="2933096"/>
            <a:ext cx="7321927" cy="338554"/>
          </a:xfrm>
          <a:prstGeom prst="rect">
            <a:avLst/>
          </a:prstGeom>
          <a:noFill/>
          <a:ln>
            <a:solidFill>
              <a:srgbClr val="56C4D2"/>
            </a:solidFill>
          </a:ln>
        </p:spPr>
        <p:txBody>
          <a:bodyPr wrap="square" rtlCol="0">
            <a:spAutoFit/>
          </a:bodyPr>
          <a:lstStyle>
            <a:defPPr>
              <a:defRPr lang="en-US"/>
            </a:defPPr>
            <a:lvl1pPr>
              <a:lnSpc>
                <a:spcPct val="120000"/>
              </a:lnSpc>
              <a:defRPr sz="1600">
                <a:latin typeface="Huawei Sans" panose="020C0503030203020204" pitchFamily="34" charset="0"/>
                <a:ea typeface="方正兰亭黑简体" panose="02000000000000000000" pitchFamily="2" charset="-122"/>
              </a:defRPr>
            </a:lvl1pPr>
          </a:lstStyle>
          <a:p>
            <a:pPr marL="355600" lvl="1"/>
            <a:r>
              <a:rPr lang="en-US" sz="1600" dirty="0" err="1"/>
              <a:t>client.load_system_host_keys</a:t>
            </a:r>
            <a:r>
              <a:rPr lang="en-US" sz="1600" dirty="0"/>
              <a:t>()</a:t>
            </a:r>
          </a:p>
        </p:txBody>
      </p:sp>
      <p:graphicFrame>
        <p:nvGraphicFramePr>
          <p:cNvPr id="6" name="表格 5">
            <a:extLst>
              <a:ext uri="{FF2B5EF4-FFF2-40B4-BE49-F238E27FC236}">
                <a16:creationId xmlns:a16="http://schemas.microsoft.com/office/drawing/2014/main" id="{F519A085-E072-4FC0-9DB2-DF62A37F547F}"/>
              </a:ext>
            </a:extLst>
          </p:cNvPr>
          <p:cNvGraphicFramePr>
            <a:graphicFrameLocks noGrp="1"/>
          </p:cNvGraphicFramePr>
          <p:nvPr>
            <p:extLst>
              <p:ext uri="{D42A27DB-BD31-4B8C-83A1-F6EECF244321}">
                <p14:modId xmlns:p14="http://schemas.microsoft.com/office/powerpoint/2010/main" val="533551338"/>
              </p:ext>
            </p:extLst>
          </p:nvPr>
        </p:nvGraphicFramePr>
        <p:xfrm>
          <a:off x="838200" y="3586350"/>
          <a:ext cx="10514013" cy="704186"/>
        </p:xfrm>
        <a:graphic>
          <a:graphicData uri="http://schemas.openxmlformats.org/drawingml/2006/table">
            <a:tbl>
              <a:tblPr/>
              <a:tblGrid>
                <a:gridCol w="4532501">
                  <a:extLst>
                    <a:ext uri="{9D8B030D-6E8A-4147-A177-3AD203B41FA5}">
                      <a16:colId xmlns:a16="http://schemas.microsoft.com/office/drawing/2014/main" val="20000"/>
                    </a:ext>
                  </a:extLst>
                </a:gridCol>
                <a:gridCol w="5981512">
                  <a:extLst>
                    <a:ext uri="{9D8B030D-6E8A-4147-A177-3AD203B41FA5}">
                      <a16:colId xmlns:a16="http://schemas.microsoft.com/office/drawing/2014/main" val="20001"/>
                    </a:ext>
                  </a:extLst>
                </a:gridCol>
              </a:tblGrid>
              <a:tr h="0">
                <a:tc>
                  <a:txBody>
                    <a:bodyPr/>
                    <a:lstStyle/>
                    <a:p>
                      <a:pPr algn="ctr" fontAlgn="ctr"/>
                      <a:r>
                        <a:rPr lang="en-US" sz="1600" b="1" dirty="0">
                          <a:solidFill>
                            <a:schemeClr val="tx1"/>
                          </a:solidFill>
                          <a:latin typeface="Huawei Sans" panose="020C0503030203020204" pitchFamily="34" charset="0"/>
                          <a:ea typeface="+mn-ea"/>
                        </a:rPr>
                        <a:t>Parameter</a:t>
                      </a:r>
                    </a:p>
                  </a:txBody>
                  <a:tcPr marL="90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600" b="1" dirty="0">
                          <a:solidFill>
                            <a:schemeClr val="tx1"/>
                          </a:solidFill>
                          <a:latin typeface="Huawei Sans" panose="020C0503030203020204" pitchFamily="34" charset="0"/>
                          <a:ea typeface="+mn-ea"/>
                        </a:rPr>
                        <a:t>Description</a:t>
                      </a:r>
                    </a:p>
                  </a:txBody>
                  <a:tcPr marL="90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388346">
                <a:tc>
                  <a:txBody>
                    <a:bodyPr/>
                    <a:lstStyle/>
                    <a:p>
                      <a:pPr marL="0" lvl="1" algn="l" defTabSz="914034" rtl="0" eaLnBrk="1" fontAlgn="ctr" latinLnBrk="0" hangingPunct="1"/>
                      <a:r>
                        <a:rPr lang="en-US" sz="1400" dirty="0">
                          <a:latin typeface="Huawei Sans" panose="020C0503030203020204" pitchFamily="34" charset="0"/>
                        </a:rPr>
                        <a:t>filename</a:t>
                      </a:r>
                    </a:p>
                  </a:txBody>
                  <a:tcPr marL="90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mn-ea"/>
                          <a:cs typeface="+mn-cs"/>
                        </a:rPr>
                        <a:t>File name. This parameter is left empty by default.</a:t>
                      </a:r>
                    </a:p>
                  </a:txBody>
                  <a:tcPr marL="90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75531999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FFC12CA-11E8-48C6-9676-F6E786635BA7}"/>
              </a:ext>
            </a:extLst>
          </p:cNvPr>
          <p:cNvSpPr>
            <a:spLocks noGrp="1"/>
          </p:cNvSpPr>
          <p:nvPr>
            <p:ph type="title"/>
          </p:nvPr>
        </p:nvSpPr>
        <p:spPr/>
        <p:txBody>
          <a:bodyPr/>
          <a:lstStyle/>
          <a:p>
            <a:r>
              <a:rPr lang="en-US">
                <a:sym typeface="Huawei Sans" panose="020C0503030203020204" pitchFamily="34" charset="0"/>
              </a:rPr>
              <a:t>Method exec_command</a:t>
            </a:r>
            <a:endParaRPr lang="en-US" dirty="0">
              <a:sym typeface="Huawei Sans" panose="020C0503030203020204" pitchFamily="34" charset="0"/>
            </a:endParaRPr>
          </a:p>
        </p:txBody>
      </p:sp>
      <p:sp>
        <p:nvSpPr>
          <p:cNvPr id="5" name="文本占位符 4">
            <a:extLst>
              <a:ext uri="{FF2B5EF4-FFF2-40B4-BE49-F238E27FC236}">
                <a16:creationId xmlns:a16="http://schemas.microsoft.com/office/drawing/2014/main" id="{702116CC-0F3A-41FC-9EA2-1616EB0F97D0}"/>
              </a:ext>
            </a:extLst>
          </p:cNvPr>
          <p:cNvSpPr>
            <a:spLocks noGrp="1"/>
          </p:cNvSpPr>
          <p:nvPr>
            <p:ph type="body" sz="quarter" idx="10"/>
          </p:nvPr>
        </p:nvSpPr>
        <p:spPr/>
        <p:txBody>
          <a:bodyPr/>
          <a:lstStyle/>
          <a:p>
            <a:r>
              <a:rPr lang="en-US" altLang="zh-CN" sz="1800"/>
              <a:t>exec_command(): This method is used to run Linux commands on a remote server.</a:t>
            </a:r>
          </a:p>
          <a:p>
            <a:r>
              <a:rPr lang="en-US" altLang="zh-CN" sz="1800"/>
              <a:t>The following is an example of the method:</a:t>
            </a:r>
            <a:endParaRPr lang="zh-CN" altLang="en-US" sz="1800" dirty="0"/>
          </a:p>
        </p:txBody>
      </p:sp>
      <p:sp>
        <p:nvSpPr>
          <p:cNvPr id="4" name="文本框 3">
            <a:extLst>
              <a:ext uri="{FF2B5EF4-FFF2-40B4-BE49-F238E27FC236}">
                <a16:creationId xmlns:a16="http://schemas.microsoft.com/office/drawing/2014/main" id="{69387562-BBB4-4B4D-B3CF-C5337D4F1D5C}"/>
              </a:ext>
            </a:extLst>
          </p:cNvPr>
          <p:cNvSpPr txBox="1"/>
          <p:nvPr/>
        </p:nvSpPr>
        <p:spPr bwMode="gray">
          <a:xfrm>
            <a:off x="838200" y="2722880"/>
            <a:ext cx="7321927" cy="369332"/>
          </a:xfrm>
          <a:prstGeom prst="rect">
            <a:avLst/>
          </a:prstGeom>
          <a:noFill/>
          <a:ln>
            <a:solidFill>
              <a:srgbClr val="56C4D2"/>
            </a:solidFill>
          </a:ln>
        </p:spPr>
        <p:txBody>
          <a:bodyPr wrap="square" rtlCol="0">
            <a:spAutoFit/>
          </a:bodyPr>
          <a:lstStyle>
            <a:defPPr>
              <a:defRPr lang="en-US"/>
            </a:defPPr>
            <a:lvl1pPr>
              <a:lnSpc>
                <a:spcPct val="120000"/>
              </a:lnSpc>
              <a:defRPr sz="1600">
                <a:latin typeface="Huawei Sans" panose="020C0503030203020204" pitchFamily="34" charset="0"/>
                <a:ea typeface="方正兰亭黑简体" panose="02000000000000000000" pitchFamily="2" charset="-122"/>
              </a:defRPr>
            </a:lvl1pPr>
          </a:lstStyle>
          <a:p>
            <a:pPr marL="355600" lvl="2"/>
            <a:r>
              <a:rPr lang="en-US" sz="1600" dirty="0" err="1"/>
              <a:t>stdin,</a:t>
            </a:r>
            <a:r>
              <a:rPr lang="en-US" dirty="0" err="1"/>
              <a:t>stdout</a:t>
            </a:r>
            <a:r>
              <a:rPr lang="en-US" sz="1600" dirty="0" err="1"/>
              <a:t>,stderr</a:t>
            </a:r>
            <a:r>
              <a:rPr lang="en-US" sz="1600" dirty="0"/>
              <a:t>=</a:t>
            </a:r>
            <a:r>
              <a:rPr lang="en-US" sz="1600" dirty="0" err="1"/>
              <a:t>client.exec_command</a:t>
            </a:r>
            <a:r>
              <a:rPr lang="en-US" sz="1600" dirty="0"/>
              <a:t>(‘ls –l’)</a:t>
            </a:r>
          </a:p>
        </p:txBody>
      </p:sp>
    </p:spTree>
    <p:extLst>
      <p:ext uri="{BB962C8B-B14F-4D97-AF65-F5344CB8AC3E}">
        <p14:creationId xmlns:p14="http://schemas.microsoft.com/office/powerpoint/2010/main" val="40065996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EDC2E944-5EE4-43F3-8C94-EA621E685FCC}"/>
              </a:ext>
            </a:extLst>
          </p:cNvPr>
          <p:cNvSpPr>
            <a:spLocks noGrp="1"/>
          </p:cNvSpPr>
          <p:nvPr>
            <p:ph type="body" sz="quarter" idx="10"/>
          </p:nvPr>
        </p:nvSpPr>
        <p:spPr bwMode="gray"/>
        <p:txBody>
          <a:bodyPr/>
          <a:lstStyle/>
          <a:p>
            <a:pPr marL="457200" indent="-457200">
              <a:buFont typeface="Wingdings" panose="05000000000000000000" pitchFamily="2" charset="2"/>
              <a:buChar char="l"/>
            </a:pPr>
            <a:r>
              <a:rPr lang="en-US" altLang="zh-CN"/>
              <a:t>On completion of this course, you will be able to:</a:t>
            </a:r>
          </a:p>
          <a:p>
            <a:pPr lvl="1"/>
            <a:r>
              <a:rPr lang="en-US" altLang="zh-CN"/>
              <a:t>Describe the basic concepts and working principles of SSH.</a:t>
            </a:r>
          </a:p>
          <a:p>
            <a:pPr lvl="1"/>
            <a:r>
              <a:rPr lang="en-US" altLang="zh-CN"/>
              <a:t>Understand the concept of Paramiko.</a:t>
            </a:r>
          </a:p>
          <a:p>
            <a:pPr lvl="1"/>
            <a:r>
              <a:rPr lang="en-US" altLang="zh-CN"/>
              <a:t>Master the composition and common methods of Paramiko.</a:t>
            </a:r>
          </a:p>
          <a:p>
            <a:pPr lvl="1"/>
            <a:r>
              <a:rPr lang="en-US" altLang="zh-CN"/>
              <a:t>Grasp the common methods for implementing Paramiko.</a:t>
            </a:r>
          </a:p>
          <a:p>
            <a:endParaRPr lang="zh-CN" altLang="en-US" dirty="0"/>
          </a:p>
        </p:txBody>
      </p:sp>
    </p:spTree>
    <p:extLst>
      <p:ext uri="{BB962C8B-B14F-4D97-AF65-F5344CB8AC3E}">
        <p14:creationId xmlns:p14="http://schemas.microsoft.com/office/powerpoint/2010/main" val="412519327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FFC12CA-11E8-48C6-9676-F6E786635BA7}"/>
              </a:ext>
            </a:extLst>
          </p:cNvPr>
          <p:cNvSpPr>
            <a:spLocks noGrp="1"/>
          </p:cNvSpPr>
          <p:nvPr>
            <p:ph type="title"/>
          </p:nvPr>
        </p:nvSpPr>
        <p:spPr/>
        <p:txBody>
          <a:bodyPr/>
          <a:lstStyle/>
          <a:p>
            <a:r>
              <a:rPr lang="en-US"/>
              <a:t>Method invoke_shell</a:t>
            </a:r>
            <a:endParaRPr lang="en-US" dirty="0"/>
          </a:p>
        </p:txBody>
      </p:sp>
      <p:sp>
        <p:nvSpPr>
          <p:cNvPr id="5" name="文本占位符 4">
            <a:extLst>
              <a:ext uri="{FF2B5EF4-FFF2-40B4-BE49-F238E27FC236}">
                <a16:creationId xmlns:a16="http://schemas.microsoft.com/office/drawing/2014/main" id="{B117CD1C-9F51-4DAC-94DB-089F1599F373}"/>
              </a:ext>
            </a:extLst>
          </p:cNvPr>
          <p:cNvSpPr>
            <a:spLocks noGrp="1"/>
          </p:cNvSpPr>
          <p:nvPr>
            <p:ph type="body" sz="quarter" idx="10"/>
          </p:nvPr>
        </p:nvSpPr>
        <p:spPr/>
        <p:txBody>
          <a:bodyPr/>
          <a:lstStyle/>
          <a:p>
            <a:r>
              <a:rPr lang="en-US" altLang="zh-CN" sz="1800"/>
              <a:t>invoke_shell(): This method starts an interactive shell session based on the SSH session connection.</a:t>
            </a:r>
          </a:p>
          <a:p>
            <a:r>
              <a:rPr lang="en-US" altLang="zh-CN" sz="1800"/>
              <a:t>The following is an example of the method:</a:t>
            </a:r>
            <a:endParaRPr lang="en-US" altLang="zh-CN" sz="1800" dirty="0"/>
          </a:p>
        </p:txBody>
      </p:sp>
      <p:sp>
        <p:nvSpPr>
          <p:cNvPr id="4" name="文本框 3">
            <a:extLst>
              <a:ext uri="{FF2B5EF4-FFF2-40B4-BE49-F238E27FC236}">
                <a16:creationId xmlns:a16="http://schemas.microsoft.com/office/drawing/2014/main" id="{69387562-BBB4-4B4D-B3CF-C5337D4F1D5C}"/>
              </a:ext>
            </a:extLst>
          </p:cNvPr>
          <p:cNvSpPr txBox="1"/>
          <p:nvPr/>
        </p:nvSpPr>
        <p:spPr bwMode="gray">
          <a:xfrm>
            <a:off x="782541" y="2689829"/>
            <a:ext cx="7321927" cy="369332"/>
          </a:xfrm>
          <a:prstGeom prst="rect">
            <a:avLst/>
          </a:prstGeom>
          <a:noFill/>
          <a:ln>
            <a:solidFill>
              <a:srgbClr val="56C4D2"/>
            </a:solidFill>
          </a:ln>
        </p:spPr>
        <p:txBody>
          <a:bodyPr wrap="square" rtlCol="0">
            <a:spAutoFit/>
          </a:bodyPr>
          <a:lstStyle>
            <a:defPPr>
              <a:defRPr lang="en-US"/>
            </a:defPPr>
            <a:lvl1pPr>
              <a:lnSpc>
                <a:spcPct val="120000"/>
              </a:lnSpc>
              <a:defRPr sz="1600">
                <a:latin typeface="Huawei Sans" panose="020C0503030203020204" pitchFamily="34" charset="0"/>
                <a:ea typeface="方正兰亭黑简体" panose="02000000000000000000" pitchFamily="2" charset="-122"/>
              </a:defRPr>
            </a:lvl1pPr>
            <a:lvl2pPr marL="403039" lvl="1" indent="0">
              <a:buNone/>
              <a:defRPr sz="1600">
                <a:latin typeface="Huawei Sans" panose="020C0503030203020204" pitchFamily="34" charset="0"/>
                <a:ea typeface="方正兰亭黑简体" panose="02000000000000000000" pitchFamily="2" charset="-122"/>
              </a:defRPr>
            </a:lvl2pPr>
          </a:lstStyle>
          <a:p>
            <a:pPr marL="355600" lvl="1"/>
            <a:r>
              <a:rPr lang="en-US" sz="1800" dirty="0"/>
              <a:t>cli = </a:t>
            </a:r>
            <a:r>
              <a:rPr lang="en-US" sz="1800" dirty="0" err="1"/>
              <a:t>client.invoke_shell</a:t>
            </a:r>
            <a:r>
              <a:rPr lang="en-US" sz="1800" dirty="0"/>
              <a:t>()</a:t>
            </a:r>
          </a:p>
        </p:txBody>
      </p:sp>
    </p:spTree>
    <p:extLst>
      <p:ext uri="{BB962C8B-B14F-4D97-AF65-F5344CB8AC3E}">
        <p14:creationId xmlns:p14="http://schemas.microsoft.com/office/powerpoint/2010/main" val="62956143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FFC12CA-11E8-48C6-9676-F6E786635BA7}"/>
              </a:ext>
            </a:extLst>
          </p:cNvPr>
          <p:cNvSpPr>
            <a:spLocks noGrp="1"/>
          </p:cNvSpPr>
          <p:nvPr>
            <p:ph type="title"/>
          </p:nvPr>
        </p:nvSpPr>
        <p:spPr/>
        <p:txBody>
          <a:bodyPr/>
          <a:lstStyle/>
          <a:p>
            <a:r>
              <a:rPr lang="en-US"/>
              <a:t>Method open_sftp</a:t>
            </a:r>
            <a:endParaRPr lang="en-US" dirty="0"/>
          </a:p>
        </p:txBody>
      </p:sp>
      <p:sp>
        <p:nvSpPr>
          <p:cNvPr id="5" name="文本占位符 4">
            <a:extLst>
              <a:ext uri="{FF2B5EF4-FFF2-40B4-BE49-F238E27FC236}">
                <a16:creationId xmlns:a16="http://schemas.microsoft.com/office/drawing/2014/main" id="{B78EEA89-CDCB-4855-A55E-FF1C26941F54}"/>
              </a:ext>
            </a:extLst>
          </p:cNvPr>
          <p:cNvSpPr>
            <a:spLocks noGrp="1"/>
          </p:cNvSpPr>
          <p:nvPr>
            <p:ph type="body" sz="quarter" idx="10"/>
          </p:nvPr>
        </p:nvSpPr>
        <p:spPr/>
        <p:txBody>
          <a:bodyPr/>
          <a:lstStyle/>
          <a:p>
            <a:r>
              <a:rPr lang="en-US" altLang="zh-CN" sz="1800"/>
              <a:t>open_sftp(): This method creates and opens an SFTP session on the SSH server.</a:t>
            </a:r>
          </a:p>
          <a:p>
            <a:r>
              <a:rPr lang="en-US" altLang="zh-CN" sz="1800"/>
              <a:t>The following is an example of the method:</a:t>
            </a:r>
            <a:endParaRPr lang="zh-CN" altLang="en-US" sz="1800" dirty="0"/>
          </a:p>
        </p:txBody>
      </p:sp>
      <p:sp>
        <p:nvSpPr>
          <p:cNvPr id="4" name="文本框 3">
            <a:extLst>
              <a:ext uri="{FF2B5EF4-FFF2-40B4-BE49-F238E27FC236}">
                <a16:creationId xmlns:a16="http://schemas.microsoft.com/office/drawing/2014/main" id="{69387562-BBB4-4B4D-B3CF-C5337D4F1D5C}"/>
              </a:ext>
            </a:extLst>
          </p:cNvPr>
          <p:cNvSpPr txBox="1"/>
          <p:nvPr/>
        </p:nvSpPr>
        <p:spPr bwMode="gray">
          <a:xfrm>
            <a:off x="782540" y="2808040"/>
            <a:ext cx="7321927" cy="369332"/>
          </a:xfrm>
          <a:prstGeom prst="rect">
            <a:avLst/>
          </a:prstGeom>
          <a:noFill/>
          <a:ln>
            <a:solidFill>
              <a:srgbClr val="56C4D2"/>
            </a:solidFill>
          </a:ln>
        </p:spPr>
        <p:txBody>
          <a:bodyPr wrap="square" rtlCol="0">
            <a:spAutoFit/>
          </a:bodyPr>
          <a:lstStyle>
            <a:defPPr>
              <a:defRPr lang="en-US"/>
            </a:defPPr>
            <a:lvl2pPr marL="403039" lvl="1" indent="0">
              <a:buNone/>
              <a:defRPr sz="1600">
                <a:latin typeface="Huawei Sans" panose="020C0503030203020204" pitchFamily="34" charset="0"/>
                <a:ea typeface="方正兰亭黑简体" panose="02000000000000000000" pitchFamily="2" charset="-122"/>
              </a:defRPr>
            </a:lvl2pPr>
          </a:lstStyle>
          <a:p>
            <a:pPr lvl="1"/>
            <a:r>
              <a:rPr lang="en-US" sz="1800" dirty="0"/>
              <a:t>sftp=</a:t>
            </a:r>
            <a:r>
              <a:rPr lang="en-US" sz="1800" dirty="0" err="1"/>
              <a:t>client.open_sftp</a:t>
            </a:r>
            <a:r>
              <a:rPr lang="en-US" sz="1800" dirty="0"/>
              <a:t>()</a:t>
            </a:r>
          </a:p>
        </p:txBody>
      </p:sp>
    </p:spTree>
    <p:extLst>
      <p:ext uri="{BB962C8B-B14F-4D97-AF65-F5344CB8AC3E}">
        <p14:creationId xmlns:p14="http://schemas.microsoft.com/office/powerpoint/2010/main" val="155884203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a:solidFill>
                  <a:schemeClr val="bg1">
                    <a:lumMod val="50000"/>
                  </a:schemeClr>
                </a:solidFill>
                <a:sym typeface="Huawei Sans" panose="020C0503030203020204" pitchFamily="34" charset="0"/>
              </a:rPr>
              <a:t>Introduction to SSH</a:t>
            </a:r>
          </a:p>
          <a:p>
            <a:r>
              <a:rPr lang="en-US" dirty="0" err="1">
                <a:solidFill>
                  <a:schemeClr val="bg1">
                    <a:lumMod val="50000"/>
                  </a:schemeClr>
                </a:solidFill>
                <a:sym typeface="Huawei Sans" panose="020C0503030203020204" pitchFamily="34" charset="0"/>
              </a:rPr>
              <a:t>Paramiko</a:t>
            </a:r>
            <a:r>
              <a:rPr lang="en-US" dirty="0">
                <a:solidFill>
                  <a:schemeClr val="bg1">
                    <a:lumMod val="50000"/>
                  </a:schemeClr>
                </a:solidFill>
                <a:sym typeface="Huawei Sans" panose="020C0503030203020204" pitchFamily="34" charset="0"/>
              </a:rPr>
              <a:t> Component Architecture</a:t>
            </a:r>
          </a:p>
          <a:p>
            <a:r>
              <a:rPr lang="en-US" b="1" dirty="0">
                <a:sym typeface="Huawei Sans" panose="020C0503030203020204" pitchFamily="34" charset="0"/>
              </a:rPr>
              <a:t>SSH Practices</a:t>
            </a:r>
          </a:p>
          <a:p>
            <a:pPr lvl="1">
              <a:buSzPct val="60000"/>
              <a:buFont typeface="Wingdings" panose="05000000000000000000" pitchFamily="2" charset="2"/>
              <a:buChar char="n"/>
            </a:pPr>
            <a:r>
              <a:rPr lang="en-US" dirty="0">
                <a:sym typeface="Huawei Sans" panose="020C0503030203020204" pitchFamily="34" charset="0"/>
              </a:rPr>
              <a:t>Practices in SSH Python Scripts</a:t>
            </a:r>
          </a:p>
          <a:p>
            <a:pPr lvl="1"/>
            <a:r>
              <a:rPr lang="en-US" dirty="0">
                <a:solidFill>
                  <a:schemeClr val="bg1">
                    <a:lumMod val="50000"/>
                  </a:schemeClr>
                </a:solidFill>
                <a:sym typeface="Huawei Sans" panose="020C0503030203020204" pitchFamily="34" charset="0"/>
              </a:rPr>
              <a:t>Practices in SFTP Python Scripts</a:t>
            </a:r>
            <a:endParaRPr lang="en-US" altLang="zh-CN" dirty="0">
              <a:sym typeface="Huawei Sans" panose="020C0503030203020204" pitchFamily="34" charset="0"/>
            </a:endParaRPr>
          </a:p>
        </p:txBody>
      </p:sp>
    </p:spTree>
    <p:extLst>
      <p:ext uri="{BB962C8B-B14F-4D97-AF65-F5344CB8AC3E}">
        <p14:creationId xmlns:p14="http://schemas.microsoft.com/office/powerpoint/2010/main" val="104737620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8D19C945-FB7C-43B3-9617-D7EAE256D0BC}"/>
              </a:ext>
            </a:extLst>
          </p:cNvPr>
          <p:cNvSpPr>
            <a:spLocks noGrp="1"/>
          </p:cNvSpPr>
          <p:nvPr>
            <p:ph type="title"/>
          </p:nvPr>
        </p:nvSpPr>
        <p:spPr bwMode="gray">
          <a:xfrm>
            <a:off x="455612" y="447468"/>
            <a:ext cx="11293475" cy="497095"/>
          </a:xfrm>
        </p:spPr>
        <p:txBody>
          <a:bodyPr/>
          <a:lstStyle/>
          <a:p>
            <a:r>
              <a:rPr lang="en-US" dirty="0"/>
              <a:t>Case: Using SSH to Log In to a Device</a:t>
            </a:r>
          </a:p>
        </p:txBody>
      </p:sp>
      <p:sp>
        <p:nvSpPr>
          <p:cNvPr id="3" name="文本占位符 2"/>
          <p:cNvSpPr>
            <a:spLocks noGrp="1"/>
          </p:cNvSpPr>
          <p:nvPr>
            <p:ph type="body" sz="quarter" idx="10"/>
          </p:nvPr>
        </p:nvSpPr>
        <p:spPr bwMode="gray">
          <a:xfrm>
            <a:off x="455612" y="1052514"/>
            <a:ext cx="11293476" cy="2465852"/>
          </a:xfrm>
        </p:spPr>
        <p:txBody>
          <a:bodyPr/>
          <a:lstStyle/>
          <a:p>
            <a:r>
              <a:rPr lang="en-US" sz="1800" dirty="0"/>
              <a:t>Description:</a:t>
            </a:r>
          </a:p>
          <a:p>
            <a:pPr lvl="1"/>
            <a:r>
              <a:rPr lang="en-US" sz="1600" dirty="0"/>
              <a:t>As shown in the figure below, after the </a:t>
            </a:r>
            <a:r>
              <a:rPr lang="en-US" sz="1600" dirty="0" err="1"/>
              <a:t>STelnet</a:t>
            </a:r>
            <a:r>
              <a:rPr lang="en-US" sz="1600" dirty="0"/>
              <a:t> server function is enabled on the switch that functions as the SSH server, the PC functioning as the SSH client can log in to the SSH server in password or RSA authentication mode.</a:t>
            </a:r>
          </a:p>
          <a:p>
            <a:pPr lvl="1"/>
            <a:r>
              <a:rPr lang="en-US" sz="1600" dirty="0"/>
              <a:t>This case uses RSA user authentication as an example to describe how to configure a client so that it logs in to a server through SSH using the </a:t>
            </a:r>
            <a:r>
              <a:rPr lang="en-US" sz="1600" dirty="0" err="1"/>
              <a:t>Paramiko</a:t>
            </a:r>
            <a:r>
              <a:rPr lang="en-US" sz="1600" dirty="0"/>
              <a:t> module of Python.</a:t>
            </a:r>
            <a:endParaRPr lang="en-US" altLang="zh-CN" sz="1600" dirty="0"/>
          </a:p>
          <a:p>
            <a:endParaRPr lang="en-US" altLang="zh-CN" sz="1800" dirty="0"/>
          </a:p>
        </p:txBody>
      </p:sp>
      <p:grpSp>
        <p:nvGrpSpPr>
          <p:cNvPr id="6" name="组合 5">
            <a:extLst>
              <a:ext uri="{FF2B5EF4-FFF2-40B4-BE49-F238E27FC236}">
                <a16:creationId xmlns:a16="http://schemas.microsoft.com/office/drawing/2014/main" id="{C7E3A2A4-BAB7-49AA-962E-AA838C9CD8FC}"/>
              </a:ext>
            </a:extLst>
          </p:cNvPr>
          <p:cNvGrpSpPr/>
          <p:nvPr/>
        </p:nvGrpSpPr>
        <p:grpSpPr>
          <a:xfrm>
            <a:off x="632883" y="3855525"/>
            <a:ext cx="10938933" cy="468000"/>
            <a:chOff x="1113536" y="3647435"/>
            <a:chExt cx="9818165" cy="468000"/>
          </a:xfrm>
        </p:grpSpPr>
        <p:sp>
          <p:nvSpPr>
            <p:cNvPr id="79" name="圆角矩形 11">
              <a:extLst>
                <a:ext uri="{FF2B5EF4-FFF2-40B4-BE49-F238E27FC236}">
                  <a16:creationId xmlns:a16="http://schemas.microsoft.com/office/drawing/2014/main" id="{701E0E72-A8AF-4A06-B6EF-16D484D4FF4A}"/>
                </a:ext>
              </a:extLst>
            </p:cNvPr>
            <p:cNvSpPr/>
            <p:nvPr/>
          </p:nvSpPr>
          <p:spPr bwMode="gray">
            <a:xfrm>
              <a:off x="1113536" y="3647435"/>
              <a:ext cx="1695381"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Enable </a:t>
              </a:r>
              <a:r>
                <a:rPr lang="en-US" sz="1200" dirty="0" err="1">
                  <a:solidFill>
                    <a:schemeClr val="tx1"/>
                  </a:solidFill>
                  <a:latin typeface="Huawei Sans" panose="020C0503030203020204" pitchFamily="34" charset="0"/>
                  <a:ea typeface="方正兰亭黑简体" panose="02000000000000000000" pitchFamily="2" charset="-122"/>
                </a:rPr>
                <a:t>STelnet</a:t>
              </a:r>
              <a:r>
                <a:rPr lang="en-US" sz="1200" dirty="0">
                  <a:solidFill>
                    <a:schemeClr val="tx1"/>
                  </a:solidFill>
                  <a:latin typeface="Huawei Sans" panose="020C0503030203020204" pitchFamily="34" charset="0"/>
                  <a:ea typeface="方正兰亭黑简体" panose="02000000000000000000" pitchFamily="2" charset="-122"/>
                </a:rPr>
                <a:t> on the device</a:t>
              </a:r>
            </a:p>
          </p:txBody>
        </p:sp>
        <p:sp>
          <p:nvSpPr>
            <p:cNvPr id="80" name="圆角矩形 11">
              <a:extLst>
                <a:ext uri="{FF2B5EF4-FFF2-40B4-BE49-F238E27FC236}">
                  <a16:creationId xmlns:a16="http://schemas.microsoft.com/office/drawing/2014/main" id="{701E0E72-A8AF-4A06-B6EF-16D484D4FF4A}"/>
                </a:ext>
              </a:extLst>
            </p:cNvPr>
            <p:cNvSpPr/>
            <p:nvPr/>
          </p:nvSpPr>
          <p:spPr bwMode="gray">
            <a:xfrm>
              <a:off x="3300882" y="3647435"/>
              <a:ext cx="992256"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Configure users</a:t>
              </a:r>
            </a:p>
          </p:txBody>
        </p:sp>
        <p:cxnSp>
          <p:nvCxnSpPr>
            <p:cNvPr id="81" name="直接箭头连接符 80">
              <a:extLst>
                <a:ext uri="{FF2B5EF4-FFF2-40B4-BE49-F238E27FC236}">
                  <a16:creationId xmlns:a16="http://schemas.microsoft.com/office/drawing/2014/main" id="{123AA511-BE26-485F-AC84-C8225487E8EA}"/>
                </a:ext>
              </a:extLst>
            </p:cNvPr>
            <p:cNvCxnSpPr>
              <a:cxnSpLocks/>
            </p:cNvCxnSpPr>
            <p:nvPr/>
          </p:nvCxnSpPr>
          <p:spPr bwMode="gray">
            <a:xfrm>
              <a:off x="2808917" y="3881435"/>
              <a:ext cx="480745" cy="0"/>
            </a:xfrm>
            <a:prstGeom prst="straightConnector1">
              <a:avLst/>
            </a:prstGeom>
            <a:noFill/>
            <a:ln w="19050" cap="flat" cmpd="sng" algn="ctr">
              <a:solidFill>
                <a:schemeClr val="tx1"/>
              </a:solidFill>
              <a:prstDash val="solid"/>
              <a:round/>
              <a:headEnd type="none" w="med" len="med"/>
              <a:tailEnd type="triangle"/>
            </a:ln>
            <a:effectLst/>
          </p:spPr>
        </p:cxnSp>
        <p:sp>
          <p:nvSpPr>
            <p:cNvPr id="82" name="圆角矩形 11">
              <a:extLst>
                <a:ext uri="{FF2B5EF4-FFF2-40B4-BE49-F238E27FC236}">
                  <a16:creationId xmlns:a16="http://schemas.microsoft.com/office/drawing/2014/main" id="{701E0E72-A8AF-4A06-B6EF-16D484D4FF4A}"/>
                </a:ext>
              </a:extLst>
            </p:cNvPr>
            <p:cNvSpPr/>
            <p:nvPr/>
          </p:nvSpPr>
          <p:spPr bwMode="gray">
            <a:xfrm>
              <a:off x="6130331" y="3647435"/>
              <a:ext cx="1183523"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Configure the public key</a:t>
              </a:r>
            </a:p>
          </p:txBody>
        </p:sp>
        <p:sp>
          <p:nvSpPr>
            <p:cNvPr id="83" name="圆角矩形 11">
              <a:extLst>
                <a:ext uri="{FF2B5EF4-FFF2-40B4-BE49-F238E27FC236}">
                  <a16:creationId xmlns:a16="http://schemas.microsoft.com/office/drawing/2014/main" id="{701E0E72-A8AF-4A06-B6EF-16D484D4FF4A}"/>
                </a:ext>
              </a:extLst>
            </p:cNvPr>
            <p:cNvSpPr/>
            <p:nvPr/>
          </p:nvSpPr>
          <p:spPr bwMode="gray">
            <a:xfrm>
              <a:off x="4750312" y="3647435"/>
              <a:ext cx="922845"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Generate a key pair</a:t>
              </a:r>
            </a:p>
          </p:txBody>
        </p:sp>
        <p:sp>
          <p:nvSpPr>
            <p:cNvPr id="84" name="圆角矩形 12">
              <a:extLst>
                <a:ext uri="{FF2B5EF4-FFF2-40B4-BE49-F238E27FC236}">
                  <a16:creationId xmlns:a16="http://schemas.microsoft.com/office/drawing/2014/main" id="{7E1C0CD0-705F-43E8-93C5-8AA73F3C40FD}"/>
                </a:ext>
              </a:extLst>
            </p:cNvPr>
            <p:cNvSpPr/>
            <p:nvPr/>
          </p:nvSpPr>
          <p:spPr bwMode="gray">
            <a:xfrm>
              <a:off x="7734195" y="3647435"/>
              <a:ext cx="1664671"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Compile Python code</a:t>
              </a:r>
            </a:p>
          </p:txBody>
        </p:sp>
        <p:cxnSp>
          <p:nvCxnSpPr>
            <p:cNvPr id="85" name="直接箭头连接符 84">
              <a:extLst>
                <a:ext uri="{FF2B5EF4-FFF2-40B4-BE49-F238E27FC236}">
                  <a16:creationId xmlns:a16="http://schemas.microsoft.com/office/drawing/2014/main" id="{123AA511-BE26-485F-AC84-C8225487E8EA}"/>
                </a:ext>
              </a:extLst>
            </p:cNvPr>
            <p:cNvCxnSpPr>
              <a:cxnSpLocks/>
            </p:cNvCxnSpPr>
            <p:nvPr/>
          </p:nvCxnSpPr>
          <p:spPr bwMode="gray">
            <a:xfrm>
              <a:off x="4293138" y="3881435"/>
              <a:ext cx="429675" cy="0"/>
            </a:xfrm>
            <a:prstGeom prst="straightConnector1">
              <a:avLst/>
            </a:prstGeom>
            <a:noFill/>
            <a:ln w="19050" cap="flat" cmpd="sng" algn="ctr">
              <a:solidFill>
                <a:schemeClr val="tx1"/>
              </a:solidFill>
              <a:prstDash val="solid"/>
              <a:round/>
              <a:headEnd type="none" w="med" len="med"/>
              <a:tailEnd type="triangle"/>
            </a:ln>
            <a:effectLst/>
          </p:spPr>
        </p:cxnSp>
        <p:cxnSp>
          <p:nvCxnSpPr>
            <p:cNvPr id="86" name="直接箭头连接符 85">
              <a:extLst>
                <a:ext uri="{FF2B5EF4-FFF2-40B4-BE49-F238E27FC236}">
                  <a16:creationId xmlns:a16="http://schemas.microsoft.com/office/drawing/2014/main" id="{123AA511-BE26-485F-AC84-C8225487E8EA}"/>
                </a:ext>
              </a:extLst>
            </p:cNvPr>
            <p:cNvCxnSpPr>
              <a:cxnSpLocks/>
            </p:cNvCxnSpPr>
            <p:nvPr/>
          </p:nvCxnSpPr>
          <p:spPr bwMode="gray">
            <a:xfrm>
              <a:off x="5691573" y="3881435"/>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87" name="直接箭头连接符 86">
              <a:extLst>
                <a:ext uri="{FF2B5EF4-FFF2-40B4-BE49-F238E27FC236}">
                  <a16:creationId xmlns:a16="http://schemas.microsoft.com/office/drawing/2014/main" id="{123AA511-BE26-485F-AC84-C8225487E8EA}"/>
                </a:ext>
              </a:extLst>
            </p:cNvPr>
            <p:cNvCxnSpPr>
              <a:cxnSpLocks/>
            </p:cNvCxnSpPr>
            <p:nvPr/>
          </p:nvCxnSpPr>
          <p:spPr bwMode="gray">
            <a:xfrm>
              <a:off x="7313854" y="3881435"/>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88" name="直接箭头连接符 87">
              <a:extLst>
                <a:ext uri="{FF2B5EF4-FFF2-40B4-BE49-F238E27FC236}">
                  <a16:creationId xmlns:a16="http://schemas.microsoft.com/office/drawing/2014/main" id="{123AA511-BE26-485F-AC84-C8225487E8EA}"/>
                </a:ext>
              </a:extLst>
            </p:cNvPr>
            <p:cNvCxnSpPr>
              <a:cxnSpLocks/>
            </p:cNvCxnSpPr>
            <p:nvPr/>
          </p:nvCxnSpPr>
          <p:spPr bwMode="gray">
            <a:xfrm>
              <a:off x="9398866" y="3881435"/>
              <a:ext cx="399908" cy="0"/>
            </a:xfrm>
            <a:prstGeom prst="straightConnector1">
              <a:avLst/>
            </a:prstGeom>
            <a:noFill/>
            <a:ln w="19050" cap="flat" cmpd="sng" algn="ctr">
              <a:solidFill>
                <a:schemeClr val="tx1"/>
              </a:solidFill>
              <a:prstDash val="solid"/>
              <a:round/>
              <a:headEnd type="none" w="med" len="med"/>
              <a:tailEnd type="triangle"/>
            </a:ln>
            <a:effectLst/>
          </p:spPr>
        </p:cxnSp>
        <p:sp>
          <p:nvSpPr>
            <p:cNvPr id="89" name="圆角矩形 12">
              <a:extLst>
                <a:ext uri="{FF2B5EF4-FFF2-40B4-BE49-F238E27FC236}">
                  <a16:creationId xmlns:a16="http://schemas.microsoft.com/office/drawing/2014/main" id="{605A06C5-BF3A-417C-B6E3-668468C81F0A}"/>
                </a:ext>
              </a:extLst>
            </p:cNvPr>
            <p:cNvSpPr/>
            <p:nvPr/>
          </p:nvSpPr>
          <p:spPr bwMode="gray">
            <a:xfrm>
              <a:off x="9802391" y="3647435"/>
              <a:ext cx="1129310"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Verify the configuration</a:t>
              </a:r>
            </a:p>
          </p:txBody>
        </p:sp>
      </p:grpSp>
      <p:grpSp>
        <p:nvGrpSpPr>
          <p:cNvPr id="31" name="组合 30">
            <a:extLst>
              <a:ext uri="{FF2B5EF4-FFF2-40B4-BE49-F238E27FC236}">
                <a16:creationId xmlns:a16="http://schemas.microsoft.com/office/drawing/2014/main" id="{C6417F05-73C9-4ADF-BE02-29C00C158445}"/>
              </a:ext>
            </a:extLst>
          </p:cNvPr>
          <p:cNvGrpSpPr/>
          <p:nvPr/>
        </p:nvGrpSpPr>
        <p:grpSpPr bwMode="gray">
          <a:xfrm>
            <a:off x="2364441" y="4660684"/>
            <a:ext cx="7463118" cy="1210928"/>
            <a:chOff x="1813658" y="4246219"/>
            <a:chExt cx="7463118" cy="1210928"/>
          </a:xfrm>
        </p:grpSpPr>
        <p:sp>
          <p:nvSpPr>
            <p:cNvPr id="32" name="矩形: 圆角 23">
              <a:extLst>
                <a:ext uri="{FF2B5EF4-FFF2-40B4-BE49-F238E27FC236}">
                  <a16:creationId xmlns:a16="http://schemas.microsoft.com/office/drawing/2014/main" id="{8CB923AD-6B47-4CFA-A00E-27F2F77F3233}"/>
                </a:ext>
              </a:extLst>
            </p:cNvPr>
            <p:cNvSpPr/>
            <p:nvPr/>
          </p:nvSpPr>
          <p:spPr bwMode="gray">
            <a:xfrm>
              <a:off x="1813658" y="4246219"/>
              <a:ext cx="7463118" cy="1210928"/>
            </a:xfrm>
            <a:prstGeom prst="roundRect">
              <a:avLst/>
            </a:prstGeom>
            <a:solidFill>
              <a:schemeClr val="bg1"/>
            </a:solid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3" name="图片 32">
              <a:extLst>
                <a:ext uri="{FF2B5EF4-FFF2-40B4-BE49-F238E27FC236}">
                  <a16:creationId xmlns:a16="http://schemas.microsoft.com/office/drawing/2014/main" id="{3E2984DA-C173-4859-BAD1-CED53604D7E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468772" y="4779229"/>
              <a:ext cx="540000" cy="442800"/>
            </a:xfrm>
            <a:prstGeom prst="rect">
              <a:avLst/>
            </a:prstGeom>
          </p:spPr>
        </p:pic>
        <p:pic>
          <p:nvPicPr>
            <p:cNvPr id="34" name="图片 33" descr="PC.png">
              <a:extLst>
                <a:ext uri="{FF2B5EF4-FFF2-40B4-BE49-F238E27FC236}">
                  <a16:creationId xmlns:a16="http://schemas.microsoft.com/office/drawing/2014/main" id="{B61EBF09-D9F7-4E7B-8833-0E1B6AACA618}"/>
                </a:ext>
              </a:extLst>
            </p:cNvPr>
            <p:cNvPicPr>
              <a:picLocks noChangeAspect="1"/>
            </p:cNvPicPr>
            <p:nvPr/>
          </p:nvPicPr>
          <p:blipFill>
            <a:blip r:embed="rId4" cstate="print"/>
            <a:stretch>
              <a:fillRect/>
            </a:stretch>
          </p:blipFill>
          <p:spPr bwMode="gray">
            <a:xfrm>
              <a:off x="6938700" y="4790374"/>
              <a:ext cx="539063" cy="414000"/>
            </a:xfrm>
            <a:prstGeom prst="rect">
              <a:avLst/>
            </a:prstGeom>
          </p:spPr>
        </p:pic>
        <p:cxnSp>
          <p:nvCxnSpPr>
            <p:cNvPr id="35" name="直接连接符 34">
              <a:extLst>
                <a:ext uri="{FF2B5EF4-FFF2-40B4-BE49-F238E27FC236}">
                  <a16:creationId xmlns:a16="http://schemas.microsoft.com/office/drawing/2014/main" id="{A7C025B9-BD54-4A8C-831F-FD725F275283}"/>
                </a:ext>
              </a:extLst>
            </p:cNvPr>
            <p:cNvCxnSpPr>
              <a:cxnSpLocks/>
              <a:stCxn id="34" idx="1"/>
              <a:endCxn id="33" idx="3"/>
            </p:cNvCxnSpPr>
            <p:nvPr/>
          </p:nvCxnSpPr>
          <p:spPr bwMode="gray">
            <a:xfrm flipH="1">
              <a:off x="4008772" y="4997374"/>
              <a:ext cx="2929928" cy="32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文本框 35">
              <a:extLst>
                <a:ext uri="{FF2B5EF4-FFF2-40B4-BE49-F238E27FC236}">
                  <a16:creationId xmlns:a16="http://schemas.microsoft.com/office/drawing/2014/main" id="{E6F9636F-3325-4C94-B7E4-DA0D14D5EBB8}"/>
                </a:ext>
              </a:extLst>
            </p:cNvPr>
            <p:cNvSpPr txBox="1"/>
            <p:nvPr/>
          </p:nvSpPr>
          <p:spPr bwMode="gray">
            <a:xfrm>
              <a:off x="4133001" y="4623038"/>
              <a:ext cx="946092" cy="338554"/>
            </a:xfrm>
            <a:prstGeom prst="rect">
              <a:avLst/>
            </a:prstGeom>
          </p:spPr>
          <p:txBody>
            <a:bodyPr wrap="none" rtlCol="0">
              <a:spAutoFit/>
            </a:bodyPr>
            <a:lstStyle/>
            <a:p>
              <a:pPr algn="ctr"/>
              <a:r>
                <a:rPr lang="en-US" altLang="zh-CN" sz="1600">
                  <a:latin typeface="Huawei Sans" panose="020C0503030203020204" pitchFamily="34" charset="0"/>
                  <a:ea typeface="方正兰亭黑简体" panose="02000000000000000000" pitchFamily="2" charset="-122"/>
                  <a:sym typeface="Huawei Sans" panose="020C0503030203020204" pitchFamily="34" charset="0"/>
                </a:rPr>
                <a:t>GE1/0/0</a:t>
              </a: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a:extLst>
                <a:ext uri="{FF2B5EF4-FFF2-40B4-BE49-F238E27FC236}">
                  <a16:creationId xmlns:a16="http://schemas.microsoft.com/office/drawing/2014/main" id="{00E18A69-D759-4B11-AC5D-A26CA6DDFE25}"/>
                </a:ext>
              </a:extLst>
            </p:cNvPr>
            <p:cNvSpPr txBox="1"/>
            <p:nvPr/>
          </p:nvSpPr>
          <p:spPr bwMode="gray">
            <a:xfrm>
              <a:off x="6524393" y="4311606"/>
              <a:ext cx="1367682" cy="338554"/>
            </a:xfrm>
            <a:prstGeom prst="rect">
              <a:avLst/>
            </a:prstGeom>
          </p:spPr>
          <p:txBody>
            <a:bodyPr wrap="none" rtlCol="0">
              <a:spAutoFit/>
            </a:bodyPr>
            <a:lstStyle/>
            <a:p>
              <a:pPr algn="ctr"/>
              <a:r>
                <a:rPr lang="en-US" altLang="zh-CN" sz="1600">
                  <a:latin typeface="Huawei Sans" panose="020C0503030203020204" pitchFamily="34" charset="0"/>
                  <a:ea typeface="方正兰亭黑简体" panose="02000000000000000000" pitchFamily="2" charset="-122"/>
                  <a:sym typeface="Huawei Sans" panose="020C0503030203020204" pitchFamily="34" charset="0"/>
                </a:rPr>
                <a:t>192.168.56.1</a:t>
              </a:r>
              <a:endParaRPr lang="zh-CN" alt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a:extLst>
                <a:ext uri="{FF2B5EF4-FFF2-40B4-BE49-F238E27FC236}">
                  <a16:creationId xmlns:a16="http://schemas.microsoft.com/office/drawing/2014/main" id="{F71074F8-FFF0-4E2A-BE35-D71A4416F533}"/>
                </a:ext>
              </a:extLst>
            </p:cNvPr>
            <p:cNvSpPr txBox="1"/>
            <p:nvPr/>
          </p:nvSpPr>
          <p:spPr bwMode="gray">
            <a:xfrm>
              <a:off x="3659333" y="4311606"/>
              <a:ext cx="1598516" cy="338554"/>
            </a:xfrm>
            <a:prstGeom prst="rect">
              <a:avLst/>
            </a:prstGeom>
          </p:spPr>
          <p:txBody>
            <a:bodyPr wrap="none" rtlCol="0">
              <a:spAutoFit/>
            </a:bodyPr>
            <a:lstStyle/>
            <a:p>
              <a:pPr algn="ctr"/>
              <a:r>
                <a:rPr lang="en-US" altLang="zh-CN" sz="1600">
                  <a:latin typeface="Huawei Sans" panose="020C0503030203020204" pitchFamily="34" charset="0"/>
                  <a:ea typeface="方正兰亭黑简体" panose="02000000000000000000" pitchFamily="2" charset="-122"/>
                  <a:sym typeface="Huawei Sans" panose="020C0503030203020204" pitchFamily="34" charset="0"/>
                </a:rPr>
                <a:t>192.168.56.100</a:t>
              </a: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a:extLst>
                <a:ext uri="{FF2B5EF4-FFF2-40B4-BE49-F238E27FC236}">
                  <a16:creationId xmlns:a16="http://schemas.microsoft.com/office/drawing/2014/main" id="{1EAEDCCC-8D90-4BC1-A50D-8AAB86411F58}"/>
                </a:ext>
              </a:extLst>
            </p:cNvPr>
            <p:cNvSpPr txBox="1"/>
            <p:nvPr/>
          </p:nvSpPr>
          <p:spPr bwMode="gray">
            <a:xfrm>
              <a:off x="1887584" y="4851683"/>
              <a:ext cx="1484702" cy="338554"/>
            </a:xfrm>
            <a:prstGeom prst="rect">
              <a:avLst/>
            </a:prstGeom>
          </p:spPr>
          <p:txBody>
            <a:bodyPr wrap="none" rtlCol="0">
              <a:spAutoFit/>
            </a:bodyPr>
            <a:lstStyle/>
            <a:p>
              <a:pPr algn="ctr"/>
              <a:r>
                <a:rPr lang="en-US" altLang="zh-CN" sz="1600" dirty="0" err="1">
                  <a:latin typeface="Huawei Sans" panose="020C0503030203020204" pitchFamily="34" charset="0"/>
                  <a:ea typeface="方正兰亭黑简体" panose="02000000000000000000" pitchFamily="2" charset="-122"/>
                  <a:sym typeface="Huawei Sans" panose="020C0503030203020204" pitchFamily="34" charset="0"/>
                </a:rPr>
                <a:t>Stelnet</a:t>
              </a:r>
              <a:r>
                <a:rPr lang="en-US" altLang="zh-CN" sz="1600" dirty="0">
                  <a:latin typeface="Huawei Sans" panose="020C0503030203020204" pitchFamily="34" charset="0"/>
                  <a:ea typeface="方正兰亭黑简体" panose="02000000000000000000" pitchFamily="2" charset="-122"/>
                  <a:sym typeface="Huawei Sans" panose="020C0503030203020204" pitchFamily="34" charset="0"/>
                </a:rPr>
                <a:t> Server</a:t>
              </a:r>
              <a:endParaRPr lang="zh-CN" alt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a:extLst>
                <a:ext uri="{FF2B5EF4-FFF2-40B4-BE49-F238E27FC236}">
                  <a16:creationId xmlns:a16="http://schemas.microsoft.com/office/drawing/2014/main" id="{27CB6332-FDBD-40E7-8124-543069D0ADFF}"/>
                </a:ext>
              </a:extLst>
            </p:cNvPr>
            <p:cNvSpPr txBox="1"/>
            <p:nvPr/>
          </p:nvSpPr>
          <p:spPr bwMode="gray">
            <a:xfrm>
              <a:off x="7589929" y="4851683"/>
              <a:ext cx="1441420" cy="338554"/>
            </a:xfrm>
            <a:prstGeom prst="rect">
              <a:avLst/>
            </a:prstGeom>
          </p:spPr>
          <p:txBody>
            <a:bodyPr wrap="none" rtlCol="0">
              <a:spAutoFit/>
            </a:bodyPr>
            <a:lstStyle/>
            <a:p>
              <a:pPr algn="ctr"/>
              <a:r>
                <a:rPr lang="en-US" altLang="zh-CN" sz="1600" dirty="0" err="1">
                  <a:latin typeface="Huawei Sans" panose="020C0503030203020204" pitchFamily="34" charset="0"/>
                  <a:ea typeface="方正兰亭黑简体" panose="02000000000000000000" pitchFamily="2" charset="-122"/>
                  <a:sym typeface="Huawei Sans" panose="020C0503030203020204" pitchFamily="34" charset="0"/>
                </a:rPr>
                <a:t>Stelnet</a:t>
              </a:r>
              <a:r>
                <a:rPr lang="en-US" altLang="zh-CN" sz="1600" dirty="0">
                  <a:latin typeface="Huawei Sans" panose="020C0503030203020204" pitchFamily="34" charset="0"/>
                  <a:ea typeface="方正兰亭黑简体" panose="02000000000000000000" pitchFamily="2" charset="-122"/>
                  <a:sym typeface="Huawei Sans" panose="020C0503030203020204" pitchFamily="34" charset="0"/>
                </a:rPr>
                <a:t> Client</a:t>
              </a:r>
            </a:p>
          </p:txBody>
        </p:sp>
      </p:grpSp>
    </p:spTree>
    <p:extLst>
      <p:ext uri="{BB962C8B-B14F-4D97-AF65-F5344CB8AC3E}">
        <p14:creationId xmlns:p14="http://schemas.microsoft.com/office/powerpoint/2010/main" val="400516583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8D19C945-FB7C-43B3-9617-D7EAE256D0BC}"/>
              </a:ext>
            </a:extLst>
          </p:cNvPr>
          <p:cNvSpPr>
            <a:spLocks noGrp="1"/>
          </p:cNvSpPr>
          <p:nvPr>
            <p:ph type="title"/>
          </p:nvPr>
        </p:nvSpPr>
        <p:spPr bwMode="gray"/>
        <p:txBody>
          <a:bodyPr/>
          <a:lstStyle/>
          <a:p>
            <a:r>
              <a:rPr lang="en-US"/>
              <a:t>Configuration Roadmap</a:t>
            </a:r>
            <a:endParaRPr lang="en-US" dirty="0"/>
          </a:p>
        </p:txBody>
      </p:sp>
      <p:sp>
        <p:nvSpPr>
          <p:cNvPr id="3" name="文本占位符 2"/>
          <p:cNvSpPr>
            <a:spLocks noGrp="1"/>
          </p:cNvSpPr>
          <p:nvPr>
            <p:ph type="body" sz="quarter" idx="4294967295"/>
          </p:nvPr>
        </p:nvSpPr>
        <p:spPr bwMode="gray">
          <a:xfrm>
            <a:off x="455612" y="3272380"/>
            <a:ext cx="6129151" cy="2748410"/>
          </a:xfrm>
        </p:spPr>
        <p:txBody>
          <a:bodyPr/>
          <a:lstStyle/>
          <a:p>
            <a:pPr fontAlgn="ctr"/>
            <a:r>
              <a:rPr lang="en-US" sz="1400" dirty="0">
                <a:latin typeface="Huawei Sans" panose="020C0503030203020204" pitchFamily="34" charset="0"/>
                <a:cs typeface="Arial" panose="020B0604020202020204" pitchFamily="34" charset="0"/>
              </a:rPr>
              <a:t>Configuration on the server:</a:t>
            </a:r>
          </a:p>
          <a:p>
            <a:pPr lvl="1" fontAlgn="ctr"/>
            <a:r>
              <a:rPr lang="en-US" sz="1400" dirty="0">
                <a:latin typeface="Huawei Sans" panose="020C0503030203020204" pitchFamily="34" charset="0"/>
                <a:cs typeface="Arial" panose="020B0604020202020204" pitchFamily="34" charset="0"/>
              </a:rPr>
              <a:t>Configure </a:t>
            </a:r>
            <a:r>
              <a:rPr lang="en-US" sz="1400" dirty="0" err="1">
                <a:latin typeface="Huawei Sans" panose="020C0503030203020204" pitchFamily="34" charset="0"/>
                <a:cs typeface="Arial" panose="020B0604020202020204" pitchFamily="34" charset="0"/>
              </a:rPr>
              <a:t>STelnet</a:t>
            </a:r>
            <a:r>
              <a:rPr lang="en-US" sz="1400" dirty="0">
                <a:latin typeface="Huawei Sans" panose="020C0503030203020204" pitchFamily="34" charset="0"/>
                <a:cs typeface="Arial" panose="020B0604020202020204" pitchFamily="34" charset="0"/>
              </a:rPr>
              <a:t>. Specially, configure a management IP address, enable the </a:t>
            </a:r>
            <a:r>
              <a:rPr lang="en-US" sz="1400" dirty="0" err="1">
                <a:latin typeface="Huawei Sans" panose="020C0503030203020204" pitchFamily="34" charset="0"/>
                <a:cs typeface="Arial" panose="020B0604020202020204" pitchFamily="34" charset="0"/>
              </a:rPr>
              <a:t>STelnet</a:t>
            </a:r>
            <a:r>
              <a:rPr lang="en-US" sz="1400" dirty="0">
                <a:latin typeface="Huawei Sans" panose="020C0503030203020204" pitchFamily="34" charset="0"/>
                <a:cs typeface="Arial" panose="020B0604020202020204" pitchFamily="34" charset="0"/>
              </a:rPr>
              <a:t> function, and configure the user interface.</a:t>
            </a:r>
          </a:p>
          <a:p>
            <a:pPr lvl="1" fontAlgn="ctr"/>
            <a:r>
              <a:rPr lang="en-US" sz="1400" dirty="0">
                <a:latin typeface="Huawei Sans" panose="020C0503030203020204" pitchFamily="34" charset="0"/>
                <a:cs typeface="Arial" panose="020B0604020202020204" pitchFamily="34" charset="0"/>
              </a:rPr>
              <a:t>Configure users. Specially, create a local user and an SSH user, and configure the service type and authentication mode for the users.</a:t>
            </a:r>
          </a:p>
          <a:p>
            <a:pPr lvl="1" fontAlgn="ctr"/>
            <a:r>
              <a:rPr lang="en-US" sz="1400" dirty="0">
                <a:latin typeface="Huawei Sans" panose="020C0503030203020204" pitchFamily="34" charset="0"/>
                <a:cs typeface="Arial" panose="020B0604020202020204" pitchFamily="34" charset="0"/>
              </a:rPr>
              <a:t>Configure a public key. Specially, add the public key generated by the client and allocate it to the user.</a:t>
            </a:r>
          </a:p>
        </p:txBody>
      </p:sp>
      <p:sp>
        <p:nvSpPr>
          <p:cNvPr id="100" name="文本占位符 2"/>
          <p:cNvSpPr txBox="1">
            <a:spLocks/>
          </p:cNvSpPr>
          <p:nvPr/>
        </p:nvSpPr>
        <p:spPr bwMode="gray">
          <a:xfrm>
            <a:off x="6584764" y="3245689"/>
            <a:ext cx="5164324" cy="2232626"/>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400" dirty="0">
                <a:latin typeface="Huawei Sans" panose="020C0503030203020204" pitchFamily="34" charset="0"/>
              </a:rPr>
              <a:t>Configuration on the client:</a:t>
            </a:r>
          </a:p>
          <a:p>
            <a:pPr marL="541338" lvl="1" indent="-227013" fontAlgn="ctr"/>
            <a:r>
              <a:rPr lang="en-US" altLang="zh-CN" sz="1400" dirty="0">
                <a:latin typeface="Huawei Sans" panose="020C0503030203020204" pitchFamily="34" charset="0"/>
              </a:rPr>
              <a:t>Generate </a:t>
            </a:r>
            <a:r>
              <a:rPr lang="en-US" sz="1400" dirty="0">
                <a:latin typeface="Huawei Sans" panose="020C0503030203020204" pitchFamily="34" charset="0"/>
              </a:rPr>
              <a:t>a key pair. Specifically, generate a public key and a private key locally.</a:t>
            </a:r>
          </a:p>
          <a:p>
            <a:pPr marL="541338" lvl="1" indent="-227013" fontAlgn="ctr"/>
            <a:r>
              <a:rPr lang="en-US" sz="1400" dirty="0">
                <a:latin typeface="Huawei Sans" panose="020C0503030203020204" pitchFamily="34" charset="0"/>
              </a:rPr>
              <a:t>Compile Python code.</a:t>
            </a:r>
          </a:p>
          <a:p>
            <a:pPr marL="541338" lvl="1" indent="-227013" fontAlgn="ctr"/>
            <a:r>
              <a:rPr lang="en-US" sz="1400" dirty="0">
                <a:latin typeface="Huawei Sans" panose="020C0503030203020204" pitchFamily="34" charset="0"/>
              </a:rPr>
              <a:t>Verify the configuration.</a:t>
            </a:r>
          </a:p>
        </p:txBody>
      </p:sp>
      <p:grpSp>
        <p:nvGrpSpPr>
          <p:cNvPr id="27" name="组合 26">
            <a:extLst>
              <a:ext uri="{FF2B5EF4-FFF2-40B4-BE49-F238E27FC236}">
                <a16:creationId xmlns:a16="http://schemas.microsoft.com/office/drawing/2014/main" id="{76A11EA1-0F9F-426F-BA23-EA0A8D68EA89}"/>
              </a:ext>
            </a:extLst>
          </p:cNvPr>
          <p:cNvGrpSpPr/>
          <p:nvPr/>
        </p:nvGrpSpPr>
        <p:grpSpPr bwMode="gray">
          <a:xfrm>
            <a:off x="2366129" y="2034138"/>
            <a:ext cx="7463118" cy="1210928"/>
            <a:chOff x="2380924" y="4279695"/>
            <a:chExt cx="7463118" cy="1210928"/>
          </a:xfrm>
        </p:grpSpPr>
        <p:sp>
          <p:nvSpPr>
            <p:cNvPr id="28" name="矩形: 圆角 23">
              <a:extLst>
                <a:ext uri="{FF2B5EF4-FFF2-40B4-BE49-F238E27FC236}">
                  <a16:creationId xmlns:a16="http://schemas.microsoft.com/office/drawing/2014/main" id="{7537CCDC-5E64-4920-9897-7E73B0FF1CE7}"/>
                </a:ext>
              </a:extLst>
            </p:cNvPr>
            <p:cNvSpPr/>
            <p:nvPr/>
          </p:nvSpPr>
          <p:spPr bwMode="gray">
            <a:xfrm>
              <a:off x="2380924" y="4279695"/>
              <a:ext cx="7463118" cy="1210928"/>
            </a:xfrm>
            <a:prstGeom prst="roundRect">
              <a:avLst/>
            </a:prstGeom>
            <a:solidFill>
              <a:schemeClr val="bg1"/>
            </a:solid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9" name="图片 28">
              <a:extLst>
                <a:ext uri="{FF2B5EF4-FFF2-40B4-BE49-F238E27FC236}">
                  <a16:creationId xmlns:a16="http://schemas.microsoft.com/office/drawing/2014/main" id="{FE131A83-DA39-493C-8B6E-D215C39B547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36038" y="4812705"/>
              <a:ext cx="540000" cy="442800"/>
            </a:xfrm>
            <a:prstGeom prst="rect">
              <a:avLst/>
            </a:prstGeom>
          </p:spPr>
        </p:pic>
        <p:pic>
          <p:nvPicPr>
            <p:cNvPr id="30" name="图片 29" descr="PC.png">
              <a:extLst>
                <a:ext uri="{FF2B5EF4-FFF2-40B4-BE49-F238E27FC236}">
                  <a16:creationId xmlns:a16="http://schemas.microsoft.com/office/drawing/2014/main" id="{0318B370-9036-4389-9ACA-C0888B03910F}"/>
                </a:ext>
              </a:extLst>
            </p:cNvPr>
            <p:cNvPicPr>
              <a:picLocks noChangeAspect="1"/>
            </p:cNvPicPr>
            <p:nvPr/>
          </p:nvPicPr>
          <p:blipFill>
            <a:blip r:embed="rId4" cstate="print"/>
            <a:stretch>
              <a:fillRect/>
            </a:stretch>
          </p:blipFill>
          <p:spPr bwMode="gray">
            <a:xfrm>
              <a:off x="7505966" y="4823850"/>
              <a:ext cx="539063" cy="414000"/>
            </a:xfrm>
            <a:prstGeom prst="rect">
              <a:avLst/>
            </a:prstGeom>
          </p:spPr>
        </p:pic>
        <p:cxnSp>
          <p:nvCxnSpPr>
            <p:cNvPr id="31" name="直接连接符 30">
              <a:extLst>
                <a:ext uri="{FF2B5EF4-FFF2-40B4-BE49-F238E27FC236}">
                  <a16:creationId xmlns:a16="http://schemas.microsoft.com/office/drawing/2014/main" id="{E0185F71-6EFD-4928-BCAB-9AD7E499015C}"/>
                </a:ext>
              </a:extLst>
            </p:cNvPr>
            <p:cNvCxnSpPr>
              <a:cxnSpLocks/>
              <a:stCxn id="30" idx="1"/>
              <a:endCxn id="29" idx="3"/>
            </p:cNvCxnSpPr>
            <p:nvPr/>
          </p:nvCxnSpPr>
          <p:spPr bwMode="gray">
            <a:xfrm flipH="1">
              <a:off x="4576038" y="5030850"/>
              <a:ext cx="2929928" cy="32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文本框 31">
              <a:extLst>
                <a:ext uri="{FF2B5EF4-FFF2-40B4-BE49-F238E27FC236}">
                  <a16:creationId xmlns:a16="http://schemas.microsoft.com/office/drawing/2014/main" id="{072CADE1-E22B-4FCC-87F3-74657B2FF624}"/>
                </a:ext>
              </a:extLst>
            </p:cNvPr>
            <p:cNvSpPr txBox="1"/>
            <p:nvPr/>
          </p:nvSpPr>
          <p:spPr bwMode="gray">
            <a:xfrm>
              <a:off x="4700267" y="4656514"/>
              <a:ext cx="946092" cy="338554"/>
            </a:xfrm>
            <a:prstGeom prst="rect">
              <a:avLst/>
            </a:prstGeom>
          </p:spPr>
          <p:txBody>
            <a:bodyPr wrap="none" rtlCol="0">
              <a:spAutoFit/>
            </a:bodyPr>
            <a:lstStyle/>
            <a:p>
              <a:pPr algn="ctr"/>
              <a:r>
                <a:rPr lang="en-US" altLang="zh-CN" sz="1600">
                  <a:latin typeface="Huawei Sans" panose="020C0503030203020204" pitchFamily="34" charset="0"/>
                  <a:ea typeface="方正兰亭黑简体" panose="02000000000000000000" pitchFamily="2" charset="-122"/>
                  <a:sym typeface="Huawei Sans" panose="020C0503030203020204" pitchFamily="34" charset="0"/>
                </a:rPr>
                <a:t>GE1/0/0</a:t>
              </a: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a:extLst>
                <a:ext uri="{FF2B5EF4-FFF2-40B4-BE49-F238E27FC236}">
                  <a16:creationId xmlns:a16="http://schemas.microsoft.com/office/drawing/2014/main" id="{CE8D2C5D-FEED-4409-AC4C-6A83AEFA05CB}"/>
                </a:ext>
              </a:extLst>
            </p:cNvPr>
            <p:cNvSpPr txBox="1"/>
            <p:nvPr/>
          </p:nvSpPr>
          <p:spPr bwMode="gray">
            <a:xfrm>
              <a:off x="7091659" y="4345082"/>
              <a:ext cx="1367682" cy="338554"/>
            </a:xfrm>
            <a:prstGeom prst="rect">
              <a:avLst/>
            </a:prstGeom>
          </p:spPr>
          <p:txBody>
            <a:bodyPr wrap="none" rtlCol="0">
              <a:spAutoFit/>
            </a:bodyPr>
            <a:lstStyle/>
            <a:p>
              <a:pPr algn="ctr"/>
              <a:r>
                <a:rPr lang="en-US" altLang="zh-CN" sz="1600">
                  <a:latin typeface="Huawei Sans" panose="020C0503030203020204" pitchFamily="34" charset="0"/>
                  <a:ea typeface="方正兰亭黑简体" panose="02000000000000000000" pitchFamily="2" charset="-122"/>
                  <a:sym typeface="Huawei Sans" panose="020C0503030203020204" pitchFamily="34" charset="0"/>
                </a:rPr>
                <a:t>192.168.56.1</a:t>
              </a:r>
              <a:endParaRPr lang="zh-CN" alt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a:extLst>
                <a:ext uri="{FF2B5EF4-FFF2-40B4-BE49-F238E27FC236}">
                  <a16:creationId xmlns:a16="http://schemas.microsoft.com/office/drawing/2014/main" id="{28452C80-A329-4A9A-BD28-6BBB330C378F}"/>
                </a:ext>
              </a:extLst>
            </p:cNvPr>
            <p:cNvSpPr txBox="1"/>
            <p:nvPr/>
          </p:nvSpPr>
          <p:spPr bwMode="gray">
            <a:xfrm>
              <a:off x="4226599" y="4345082"/>
              <a:ext cx="1598516" cy="338554"/>
            </a:xfrm>
            <a:prstGeom prst="rect">
              <a:avLst/>
            </a:prstGeom>
          </p:spPr>
          <p:txBody>
            <a:bodyPr wrap="none" rtlCol="0">
              <a:spAutoFit/>
            </a:bodyPr>
            <a:lstStyle/>
            <a:p>
              <a:pPr algn="ctr"/>
              <a:r>
                <a:rPr lang="en-US" altLang="zh-CN" sz="1600">
                  <a:latin typeface="Huawei Sans" panose="020C0503030203020204" pitchFamily="34" charset="0"/>
                  <a:ea typeface="方正兰亭黑简体" panose="02000000000000000000" pitchFamily="2" charset="-122"/>
                  <a:sym typeface="Huawei Sans" panose="020C0503030203020204" pitchFamily="34" charset="0"/>
                </a:rPr>
                <a:t>192.168.56.100</a:t>
              </a: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a:extLst>
                <a:ext uri="{FF2B5EF4-FFF2-40B4-BE49-F238E27FC236}">
                  <a16:creationId xmlns:a16="http://schemas.microsoft.com/office/drawing/2014/main" id="{2833AB0D-525C-42AC-B389-20CE22810A62}"/>
                </a:ext>
              </a:extLst>
            </p:cNvPr>
            <p:cNvSpPr txBox="1"/>
            <p:nvPr/>
          </p:nvSpPr>
          <p:spPr bwMode="gray">
            <a:xfrm>
              <a:off x="2454850" y="4885159"/>
              <a:ext cx="1484702" cy="338554"/>
            </a:xfrm>
            <a:prstGeom prst="rect">
              <a:avLst/>
            </a:prstGeom>
          </p:spPr>
          <p:txBody>
            <a:bodyPr wrap="none" rtlCol="0">
              <a:spAutoFit/>
            </a:bodyPr>
            <a:lstStyle/>
            <a:p>
              <a:pPr algn="ctr"/>
              <a:r>
                <a:rPr lang="en-US" altLang="zh-CN" sz="1600" dirty="0" err="1">
                  <a:latin typeface="Huawei Sans" panose="020C0503030203020204" pitchFamily="34" charset="0"/>
                  <a:ea typeface="方正兰亭黑简体" panose="02000000000000000000" pitchFamily="2" charset="-122"/>
                  <a:sym typeface="Huawei Sans" panose="020C0503030203020204" pitchFamily="34" charset="0"/>
                </a:rPr>
                <a:t>Stelnet</a:t>
              </a:r>
              <a:r>
                <a:rPr lang="en-US" altLang="zh-CN" sz="1600" dirty="0">
                  <a:latin typeface="Huawei Sans" panose="020C0503030203020204" pitchFamily="34" charset="0"/>
                  <a:ea typeface="方正兰亭黑简体" panose="02000000000000000000" pitchFamily="2" charset="-122"/>
                  <a:sym typeface="Huawei Sans" panose="020C0503030203020204" pitchFamily="34" charset="0"/>
                </a:rPr>
                <a:t> Server</a:t>
              </a:r>
              <a:endParaRPr lang="zh-CN" alt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a:extLst>
                <a:ext uri="{FF2B5EF4-FFF2-40B4-BE49-F238E27FC236}">
                  <a16:creationId xmlns:a16="http://schemas.microsoft.com/office/drawing/2014/main" id="{3AACF781-BFD4-4779-9D08-C8982DB08648}"/>
                </a:ext>
              </a:extLst>
            </p:cNvPr>
            <p:cNvSpPr txBox="1"/>
            <p:nvPr/>
          </p:nvSpPr>
          <p:spPr bwMode="gray">
            <a:xfrm>
              <a:off x="8157195" y="4885159"/>
              <a:ext cx="1441420" cy="338554"/>
            </a:xfrm>
            <a:prstGeom prst="rect">
              <a:avLst/>
            </a:prstGeom>
          </p:spPr>
          <p:txBody>
            <a:bodyPr wrap="none" rtlCol="0">
              <a:spAutoFit/>
            </a:bodyPr>
            <a:lstStyle/>
            <a:p>
              <a:pPr algn="ctr"/>
              <a:r>
                <a:rPr lang="en-US" altLang="zh-CN" sz="1600" dirty="0" err="1">
                  <a:latin typeface="Huawei Sans" panose="020C0503030203020204" pitchFamily="34" charset="0"/>
                  <a:ea typeface="方正兰亭黑简体" panose="02000000000000000000" pitchFamily="2" charset="-122"/>
                  <a:sym typeface="Huawei Sans" panose="020C0503030203020204" pitchFamily="34" charset="0"/>
                </a:rPr>
                <a:t>Stelnet</a:t>
              </a:r>
              <a:r>
                <a:rPr lang="en-US" altLang="zh-CN" sz="1600" dirty="0">
                  <a:latin typeface="Huawei Sans" panose="020C0503030203020204" pitchFamily="34" charset="0"/>
                  <a:ea typeface="方正兰亭黑简体" panose="02000000000000000000" pitchFamily="2" charset="-122"/>
                  <a:sym typeface="Huawei Sans" panose="020C0503030203020204" pitchFamily="34" charset="0"/>
                </a:rPr>
                <a:t> Client</a:t>
              </a:r>
            </a:p>
          </p:txBody>
        </p:sp>
      </p:grpSp>
      <p:grpSp>
        <p:nvGrpSpPr>
          <p:cNvPr id="39" name="组合 38">
            <a:extLst>
              <a:ext uri="{FF2B5EF4-FFF2-40B4-BE49-F238E27FC236}">
                <a16:creationId xmlns:a16="http://schemas.microsoft.com/office/drawing/2014/main" id="{62F871C9-92AC-4782-856A-39AA2177ACE6}"/>
              </a:ext>
            </a:extLst>
          </p:cNvPr>
          <p:cNvGrpSpPr/>
          <p:nvPr/>
        </p:nvGrpSpPr>
        <p:grpSpPr>
          <a:xfrm>
            <a:off x="632883" y="1241694"/>
            <a:ext cx="10938933" cy="468000"/>
            <a:chOff x="1113536" y="3647435"/>
            <a:chExt cx="9818165" cy="468000"/>
          </a:xfrm>
        </p:grpSpPr>
        <p:sp>
          <p:nvSpPr>
            <p:cNvPr id="40" name="圆角矩形 11">
              <a:extLst>
                <a:ext uri="{FF2B5EF4-FFF2-40B4-BE49-F238E27FC236}">
                  <a16:creationId xmlns:a16="http://schemas.microsoft.com/office/drawing/2014/main" id="{721F218B-0EB6-4E9B-9683-6686CBE04AEF}"/>
                </a:ext>
              </a:extLst>
            </p:cNvPr>
            <p:cNvSpPr/>
            <p:nvPr/>
          </p:nvSpPr>
          <p:spPr bwMode="gray">
            <a:xfrm>
              <a:off x="1113536" y="3647435"/>
              <a:ext cx="1695381"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Enable </a:t>
              </a:r>
              <a:r>
                <a:rPr lang="en-US" sz="1200" dirty="0" err="1">
                  <a:solidFill>
                    <a:schemeClr val="tx1"/>
                  </a:solidFill>
                  <a:latin typeface="Huawei Sans" panose="020C0503030203020204" pitchFamily="34" charset="0"/>
                  <a:ea typeface="方正兰亭黑简体" panose="02000000000000000000" pitchFamily="2" charset="-122"/>
                </a:rPr>
                <a:t>STelnet</a:t>
              </a:r>
              <a:r>
                <a:rPr lang="en-US" sz="1200" dirty="0">
                  <a:solidFill>
                    <a:schemeClr val="tx1"/>
                  </a:solidFill>
                  <a:latin typeface="Huawei Sans" panose="020C0503030203020204" pitchFamily="34" charset="0"/>
                  <a:ea typeface="方正兰亭黑简体" panose="02000000000000000000" pitchFamily="2" charset="-122"/>
                </a:rPr>
                <a:t> on the device</a:t>
              </a:r>
            </a:p>
          </p:txBody>
        </p:sp>
        <p:sp>
          <p:nvSpPr>
            <p:cNvPr id="41" name="圆角矩形 11">
              <a:extLst>
                <a:ext uri="{FF2B5EF4-FFF2-40B4-BE49-F238E27FC236}">
                  <a16:creationId xmlns:a16="http://schemas.microsoft.com/office/drawing/2014/main" id="{B922E1E5-749C-4685-987C-536E1E497C46}"/>
                </a:ext>
              </a:extLst>
            </p:cNvPr>
            <p:cNvSpPr/>
            <p:nvPr/>
          </p:nvSpPr>
          <p:spPr bwMode="gray">
            <a:xfrm>
              <a:off x="3300882" y="3647435"/>
              <a:ext cx="992256"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Configure users</a:t>
              </a:r>
            </a:p>
          </p:txBody>
        </p:sp>
        <p:cxnSp>
          <p:nvCxnSpPr>
            <p:cNvPr id="42" name="直接箭头连接符 41">
              <a:extLst>
                <a:ext uri="{FF2B5EF4-FFF2-40B4-BE49-F238E27FC236}">
                  <a16:creationId xmlns:a16="http://schemas.microsoft.com/office/drawing/2014/main" id="{145FDA1D-CB94-461B-AFB2-400B057783FE}"/>
                </a:ext>
              </a:extLst>
            </p:cNvPr>
            <p:cNvCxnSpPr>
              <a:cxnSpLocks/>
            </p:cNvCxnSpPr>
            <p:nvPr/>
          </p:nvCxnSpPr>
          <p:spPr bwMode="gray">
            <a:xfrm>
              <a:off x="2808917" y="3881435"/>
              <a:ext cx="480745" cy="0"/>
            </a:xfrm>
            <a:prstGeom prst="straightConnector1">
              <a:avLst/>
            </a:prstGeom>
            <a:noFill/>
            <a:ln w="19050" cap="flat" cmpd="sng" algn="ctr">
              <a:solidFill>
                <a:schemeClr val="tx1"/>
              </a:solidFill>
              <a:prstDash val="solid"/>
              <a:round/>
              <a:headEnd type="none" w="med" len="med"/>
              <a:tailEnd type="triangle"/>
            </a:ln>
            <a:effectLst/>
          </p:spPr>
        </p:cxnSp>
        <p:sp>
          <p:nvSpPr>
            <p:cNvPr id="43" name="圆角矩形 11">
              <a:extLst>
                <a:ext uri="{FF2B5EF4-FFF2-40B4-BE49-F238E27FC236}">
                  <a16:creationId xmlns:a16="http://schemas.microsoft.com/office/drawing/2014/main" id="{6857047C-7D94-4A15-A750-1011DBFF05AE}"/>
                </a:ext>
              </a:extLst>
            </p:cNvPr>
            <p:cNvSpPr/>
            <p:nvPr/>
          </p:nvSpPr>
          <p:spPr bwMode="gray">
            <a:xfrm>
              <a:off x="6130331" y="3647435"/>
              <a:ext cx="1183523"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Configure the public key</a:t>
              </a:r>
            </a:p>
          </p:txBody>
        </p:sp>
        <p:sp>
          <p:nvSpPr>
            <p:cNvPr id="44" name="圆角矩形 11">
              <a:extLst>
                <a:ext uri="{FF2B5EF4-FFF2-40B4-BE49-F238E27FC236}">
                  <a16:creationId xmlns:a16="http://schemas.microsoft.com/office/drawing/2014/main" id="{54A55087-8587-44E6-9ACB-FFAB194D80C7}"/>
                </a:ext>
              </a:extLst>
            </p:cNvPr>
            <p:cNvSpPr/>
            <p:nvPr/>
          </p:nvSpPr>
          <p:spPr bwMode="gray">
            <a:xfrm>
              <a:off x="4750312" y="3647435"/>
              <a:ext cx="922845"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Generate a key pair</a:t>
              </a:r>
            </a:p>
          </p:txBody>
        </p:sp>
        <p:sp>
          <p:nvSpPr>
            <p:cNvPr id="45" name="圆角矩形 12">
              <a:extLst>
                <a:ext uri="{FF2B5EF4-FFF2-40B4-BE49-F238E27FC236}">
                  <a16:creationId xmlns:a16="http://schemas.microsoft.com/office/drawing/2014/main" id="{C2A5516D-DF32-4050-B053-D7F62FFC9F21}"/>
                </a:ext>
              </a:extLst>
            </p:cNvPr>
            <p:cNvSpPr/>
            <p:nvPr/>
          </p:nvSpPr>
          <p:spPr bwMode="gray">
            <a:xfrm>
              <a:off x="7734195" y="3647435"/>
              <a:ext cx="1664671"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Compile Python code</a:t>
              </a:r>
            </a:p>
          </p:txBody>
        </p:sp>
        <p:cxnSp>
          <p:nvCxnSpPr>
            <p:cNvPr id="46" name="直接箭头连接符 45">
              <a:extLst>
                <a:ext uri="{FF2B5EF4-FFF2-40B4-BE49-F238E27FC236}">
                  <a16:creationId xmlns:a16="http://schemas.microsoft.com/office/drawing/2014/main" id="{B7E811D2-D950-472D-BF33-052CD2DFA8AE}"/>
                </a:ext>
              </a:extLst>
            </p:cNvPr>
            <p:cNvCxnSpPr>
              <a:cxnSpLocks/>
            </p:cNvCxnSpPr>
            <p:nvPr/>
          </p:nvCxnSpPr>
          <p:spPr bwMode="gray">
            <a:xfrm>
              <a:off x="4293138" y="3881435"/>
              <a:ext cx="429675" cy="0"/>
            </a:xfrm>
            <a:prstGeom prst="straightConnector1">
              <a:avLst/>
            </a:prstGeom>
            <a:noFill/>
            <a:ln w="19050" cap="flat" cmpd="sng" algn="ctr">
              <a:solidFill>
                <a:schemeClr val="tx1"/>
              </a:solidFill>
              <a:prstDash val="solid"/>
              <a:round/>
              <a:headEnd type="none" w="med" len="med"/>
              <a:tailEnd type="triangle"/>
            </a:ln>
            <a:effectLst/>
          </p:spPr>
        </p:cxnSp>
        <p:cxnSp>
          <p:nvCxnSpPr>
            <p:cNvPr id="47" name="直接箭头连接符 46">
              <a:extLst>
                <a:ext uri="{FF2B5EF4-FFF2-40B4-BE49-F238E27FC236}">
                  <a16:creationId xmlns:a16="http://schemas.microsoft.com/office/drawing/2014/main" id="{E0A3A905-15C1-4985-965D-B60121C33A50}"/>
                </a:ext>
              </a:extLst>
            </p:cNvPr>
            <p:cNvCxnSpPr>
              <a:cxnSpLocks/>
            </p:cNvCxnSpPr>
            <p:nvPr/>
          </p:nvCxnSpPr>
          <p:spPr bwMode="gray">
            <a:xfrm>
              <a:off x="5691573" y="3881435"/>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48" name="直接箭头连接符 47">
              <a:extLst>
                <a:ext uri="{FF2B5EF4-FFF2-40B4-BE49-F238E27FC236}">
                  <a16:creationId xmlns:a16="http://schemas.microsoft.com/office/drawing/2014/main" id="{2F6587C9-9F3D-446D-A25D-65DBB6113680}"/>
                </a:ext>
              </a:extLst>
            </p:cNvPr>
            <p:cNvCxnSpPr>
              <a:cxnSpLocks/>
            </p:cNvCxnSpPr>
            <p:nvPr/>
          </p:nvCxnSpPr>
          <p:spPr bwMode="gray">
            <a:xfrm>
              <a:off x="7313854" y="3881435"/>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49" name="直接箭头连接符 48">
              <a:extLst>
                <a:ext uri="{FF2B5EF4-FFF2-40B4-BE49-F238E27FC236}">
                  <a16:creationId xmlns:a16="http://schemas.microsoft.com/office/drawing/2014/main" id="{22CA2989-DED9-4FC2-AC17-F4DC51FABB47}"/>
                </a:ext>
              </a:extLst>
            </p:cNvPr>
            <p:cNvCxnSpPr>
              <a:cxnSpLocks/>
            </p:cNvCxnSpPr>
            <p:nvPr/>
          </p:nvCxnSpPr>
          <p:spPr bwMode="gray">
            <a:xfrm>
              <a:off x="9398866" y="3881435"/>
              <a:ext cx="399908" cy="0"/>
            </a:xfrm>
            <a:prstGeom prst="straightConnector1">
              <a:avLst/>
            </a:prstGeom>
            <a:noFill/>
            <a:ln w="19050" cap="flat" cmpd="sng" algn="ctr">
              <a:solidFill>
                <a:schemeClr val="tx1"/>
              </a:solidFill>
              <a:prstDash val="solid"/>
              <a:round/>
              <a:headEnd type="none" w="med" len="med"/>
              <a:tailEnd type="triangle"/>
            </a:ln>
            <a:effectLst/>
          </p:spPr>
        </p:cxnSp>
        <p:sp>
          <p:nvSpPr>
            <p:cNvPr id="50" name="圆角矩形 12">
              <a:extLst>
                <a:ext uri="{FF2B5EF4-FFF2-40B4-BE49-F238E27FC236}">
                  <a16:creationId xmlns:a16="http://schemas.microsoft.com/office/drawing/2014/main" id="{C8C7015F-C7D8-4480-9A2B-4F7219A5FDAE}"/>
                </a:ext>
              </a:extLst>
            </p:cNvPr>
            <p:cNvSpPr/>
            <p:nvPr/>
          </p:nvSpPr>
          <p:spPr bwMode="gray">
            <a:xfrm>
              <a:off x="9802391" y="3647435"/>
              <a:ext cx="1129310"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Verify the configuration</a:t>
              </a:r>
            </a:p>
          </p:txBody>
        </p:sp>
      </p:grpSp>
    </p:spTree>
    <p:extLst>
      <p:ext uri="{BB962C8B-B14F-4D97-AF65-F5344CB8AC3E}">
        <p14:creationId xmlns:p14="http://schemas.microsoft.com/office/powerpoint/2010/main" val="283537712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a:xfrm>
            <a:off x="455613" y="447468"/>
            <a:ext cx="11293475" cy="497095"/>
          </a:xfrm>
        </p:spPr>
        <p:txBody>
          <a:bodyPr/>
          <a:lstStyle/>
          <a:p>
            <a:r>
              <a:rPr lang="en-US"/>
              <a:t>Case: Configuring STelnet on the Server</a:t>
            </a:r>
            <a:endParaRPr lang="en-US" dirty="0"/>
          </a:p>
        </p:txBody>
      </p:sp>
      <p:sp>
        <p:nvSpPr>
          <p:cNvPr id="3" name="文本占位符 2"/>
          <p:cNvSpPr>
            <a:spLocks noGrp="1"/>
          </p:cNvSpPr>
          <p:nvPr>
            <p:ph type="body" sz="quarter" idx="4294967295"/>
          </p:nvPr>
        </p:nvSpPr>
        <p:spPr bwMode="gray">
          <a:xfrm>
            <a:off x="442913" y="3424824"/>
            <a:ext cx="5329252" cy="673100"/>
          </a:xfrm>
        </p:spPr>
        <p:txBody>
          <a:bodyPr/>
          <a:lstStyle/>
          <a:p>
            <a:pPr marL="342900" indent="-342900" fontAlgn="ctr">
              <a:buSzPct val="100000"/>
              <a:buFont typeface="+mj-lt"/>
              <a:buAutoNum type="arabicPeriod"/>
            </a:pPr>
            <a:r>
              <a:rPr lang="en-US" sz="1400" dirty="0">
                <a:latin typeface="Huawei Sans" panose="020C0503030203020204" pitchFamily="34" charset="0"/>
                <a:cs typeface="Arial" panose="020B0604020202020204" pitchFamily="34" charset="0"/>
              </a:rPr>
              <a:t>Configure an IP address for the management network port on the server.</a:t>
            </a:r>
            <a:endParaRPr lang="en-US" altLang="zh-CN" dirty="0"/>
          </a:p>
        </p:txBody>
      </p:sp>
      <p:sp>
        <p:nvSpPr>
          <p:cNvPr id="24" name="文本占位符 2"/>
          <p:cNvSpPr txBox="1">
            <a:spLocks/>
          </p:cNvSpPr>
          <p:nvPr/>
        </p:nvSpPr>
        <p:spPr bwMode="gray">
          <a:xfrm>
            <a:off x="6096000" y="3421355"/>
            <a:ext cx="4984545" cy="671933"/>
          </a:xfrm>
          <a:prstGeom prst="rect">
            <a:avLst/>
          </a:prstGeom>
          <a:solidFill>
            <a:schemeClr val="bg1"/>
          </a:solid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342900" indent="-342900" algn="l" fontAlgn="ctr">
              <a:buFont typeface="+mj-lt"/>
              <a:buAutoNum type="arabicPeriod" startAt="2"/>
            </a:pPr>
            <a:r>
              <a:rPr lang="en-US" sz="1400" dirty="0">
                <a:latin typeface="Huawei Sans" panose="020C0503030203020204" pitchFamily="34" charset="0"/>
              </a:rPr>
              <a:t>Enable </a:t>
            </a:r>
            <a:r>
              <a:rPr lang="en-US" sz="1400" dirty="0" err="1">
                <a:latin typeface="Huawei Sans" panose="020C0503030203020204" pitchFamily="34" charset="0"/>
              </a:rPr>
              <a:t>STelnet</a:t>
            </a:r>
            <a:r>
              <a:rPr lang="en-US" sz="1400" dirty="0">
                <a:latin typeface="Huawei Sans" panose="020C0503030203020204" pitchFamily="34" charset="0"/>
              </a:rPr>
              <a:t> on the server and configure the VTY user interface.</a:t>
            </a:r>
          </a:p>
          <a:p>
            <a:pPr marL="0" indent="0" algn="l" fontAlgn="ctr">
              <a:buFont typeface="Arial" panose="020B0604020202020204" pitchFamily="34" charset="0"/>
              <a:buNone/>
            </a:pPr>
            <a:endParaRPr lang="en-US" altLang="zh-CN" sz="1800" dirty="0">
              <a:latin typeface="Huawei Sans" panose="020C0503030203020204" pitchFamily="34" charset="0"/>
            </a:endParaRPr>
          </a:p>
        </p:txBody>
      </p:sp>
      <p:grpSp>
        <p:nvGrpSpPr>
          <p:cNvPr id="29" name="组合 28">
            <a:extLst>
              <a:ext uri="{FF2B5EF4-FFF2-40B4-BE49-F238E27FC236}">
                <a16:creationId xmlns:a16="http://schemas.microsoft.com/office/drawing/2014/main" id="{3BC48C3F-F730-418E-9F4A-496E13C02EEC}"/>
              </a:ext>
            </a:extLst>
          </p:cNvPr>
          <p:cNvGrpSpPr/>
          <p:nvPr/>
        </p:nvGrpSpPr>
        <p:grpSpPr bwMode="gray">
          <a:xfrm>
            <a:off x="2370791" y="2007956"/>
            <a:ext cx="7463118" cy="1210928"/>
            <a:chOff x="1813658" y="4246219"/>
            <a:chExt cx="7463118" cy="1210928"/>
          </a:xfrm>
        </p:grpSpPr>
        <p:sp>
          <p:nvSpPr>
            <p:cNvPr id="30" name="矩形: 圆角 23">
              <a:extLst>
                <a:ext uri="{FF2B5EF4-FFF2-40B4-BE49-F238E27FC236}">
                  <a16:creationId xmlns:a16="http://schemas.microsoft.com/office/drawing/2014/main" id="{ED8162E0-1300-43A6-83A2-3BC743988FD2}"/>
                </a:ext>
              </a:extLst>
            </p:cNvPr>
            <p:cNvSpPr/>
            <p:nvPr/>
          </p:nvSpPr>
          <p:spPr bwMode="gray">
            <a:xfrm>
              <a:off x="1813658" y="4246219"/>
              <a:ext cx="7463118" cy="1210928"/>
            </a:xfrm>
            <a:prstGeom prst="roundRect">
              <a:avLst/>
            </a:prstGeom>
            <a:solidFill>
              <a:schemeClr val="bg1"/>
            </a:solid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1" name="图片 30">
              <a:extLst>
                <a:ext uri="{FF2B5EF4-FFF2-40B4-BE49-F238E27FC236}">
                  <a16:creationId xmlns:a16="http://schemas.microsoft.com/office/drawing/2014/main" id="{C9028FE2-9879-45A3-B6E0-B9B18A5E0E8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468772" y="4779229"/>
              <a:ext cx="540000" cy="442800"/>
            </a:xfrm>
            <a:prstGeom prst="rect">
              <a:avLst/>
            </a:prstGeom>
          </p:spPr>
        </p:pic>
        <p:pic>
          <p:nvPicPr>
            <p:cNvPr id="32" name="图片 31" descr="PC.png">
              <a:extLst>
                <a:ext uri="{FF2B5EF4-FFF2-40B4-BE49-F238E27FC236}">
                  <a16:creationId xmlns:a16="http://schemas.microsoft.com/office/drawing/2014/main" id="{784A133D-E377-42D1-A4E9-63BF26A221E5}"/>
                </a:ext>
              </a:extLst>
            </p:cNvPr>
            <p:cNvPicPr>
              <a:picLocks noChangeAspect="1"/>
            </p:cNvPicPr>
            <p:nvPr/>
          </p:nvPicPr>
          <p:blipFill>
            <a:blip r:embed="rId4" cstate="print"/>
            <a:stretch>
              <a:fillRect/>
            </a:stretch>
          </p:blipFill>
          <p:spPr bwMode="gray">
            <a:xfrm>
              <a:off x="6938700" y="4790374"/>
              <a:ext cx="539063" cy="414000"/>
            </a:xfrm>
            <a:prstGeom prst="rect">
              <a:avLst/>
            </a:prstGeom>
          </p:spPr>
        </p:pic>
        <p:cxnSp>
          <p:nvCxnSpPr>
            <p:cNvPr id="33" name="直接连接符 32">
              <a:extLst>
                <a:ext uri="{FF2B5EF4-FFF2-40B4-BE49-F238E27FC236}">
                  <a16:creationId xmlns:a16="http://schemas.microsoft.com/office/drawing/2014/main" id="{97854787-E221-45B2-9E3B-E79B4AFF336C}"/>
                </a:ext>
              </a:extLst>
            </p:cNvPr>
            <p:cNvCxnSpPr>
              <a:cxnSpLocks/>
              <a:stCxn id="32" idx="1"/>
              <a:endCxn id="31" idx="3"/>
            </p:cNvCxnSpPr>
            <p:nvPr/>
          </p:nvCxnSpPr>
          <p:spPr bwMode="gray">
            <a:xfrm flipH="1">
              <a:off x="4008772" y="4997374"/>
              <a:ext cx="2929928" cy="32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文本框 33">
              <a:extLst>
                <a:ext uri="{FF2B5EF4-FFF2-40B4-BE49-F238E27FC236}">
                  <a16:creationId xmlns:a16="http://schemas.microsoft.com/office/drawing/2014/main" id="{EE5F28BF-78E0-4500-A478-18866F4DBDAF}"/>
                </a:ext>
              </a:extLst>
            </p:cNvPr>
            <p:cNvSpPr txBox="1"/>
            <p:nvPr/>
          </p:nvSpPr>
          <p:spPr bwMode="gray">
            <a:xfrm>
              <a:off x="4133001" y="4623038"/>
              <a:ext cx="946092" cy="338554"/>
            </a:xfrm>
            <a:prstGeom prst="rect">
              <a:avLst/>
            </a:prstGeom>
          </p:spPr>
          <p:txBody>
            <a:bodyPr wrap="none" rtlCol="0">
              <a:spAutoFit/>
            </a:bodyPr>
            <a:lstStyle/>
            <a:p>
              <a:pPr algn="ctr"/>
              <a:r>
                <a:rPr lang="en-US" altLang="zh-CN" sz="1600">
                  <a:latin typeface="Huawei Sans" panose="020C0503030203020204" pitchFamily="34" charset="0"/>
                  <a:ea typeface="方正兰亭黑简体" panose="02000000000000000000" pitchFamily="2" charset="-122"/>
                  <a:sym typeface="Huawei Sans" panose="020C0503030203020204" pitchFamily="34" charset="0"/>
                </a:rPr>
                <a:t>GE1/0/0</a:t>
              </a: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a:extLst>
                <a:ext uri="{FF2B5EF4-FFF2-40B4-BE49-F238E27FC236}">
                  <a16:creationId xmlns:a16="http://schemas.microsoft.com/office/drawing/2014/main" id="{F8089444-B997-41D2-86F2-7A2FD22F23BB}"/>
                </a:ext>
              </a:extLst>
            </p:cNvPr>
            <p:cNvSpPr txBox="1"/>
            <p:nvPr/>
          </p:nvSpPr>
          <p:spPr bwMode="gray">
            <a:xfrm>
              <a:off x="6524393" y="4311606"/>
              <a:ext cx="1367682" cy="338554"/>
            </a:xfrm>
            <a:prstGeom prst="rect">
              <a:avLst/>
            </a:prstGeom>
          </p:spPr>
          <p:txBody>
            <a:bodyPr wrap="none" rtlCol="0">
              <a:spAutoFit/>
            </a:bodyPr>
            <a:lstStyle/>
            <a:p>
              <a:pPr algn="ctr"/>
              <a:r>
                <a:rPr lang="en-US" altLang="zh-CN" sz="1600">
                  <a:latin typeface="Huawei Sans" panose="020C0503030203020204" pitchFamily="34" charset="0"/>
                  <a:ea typeface="方正兰亭黑简体" panose="02000000000000000000" pitchFamily="2" charset="-122"/>
                  <a:sym typeface="Huawei Sans" panose="020C0503030203020204" pitchFamily="34" charset="0"/>
                </a:rPr>
                <a:t>192.168.56.1</a:t>
              </a:r>
              <a:endParaRPr lang="zh-CN" alt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a:extLst>
                <a:ext uri="{FF2B5EF4-FFF2-40B4-BE49-F238E27FC236}">
                  <a16:creationId xmlns:a16="http://schemas.microsoft.com/office/drawing/2014/main" id="{7CB23EFE-7D5D-44F1-9DB3-25EEBFE47AD7}"/>
                </a:ext>
              </a:extLst>
            </p:cNvPr>
            <p:cNvSpPr txBox="1"/>
            <p:nvPr/>
          </p:nvSpPr>
          <p:spPr bwMode="gray">
            <a:xfrm>
              <a:off x="3659333" y="4311606"/>
              <a:ext cx="1598516" cy="338554"/>
            </a:xfrm>
            <a:prstGeom prst="rect">
              <a:avLst/>
            </a:prstGeom>
          </p:spPr>
          <p:txBody>
            <a:bodyPr wrap="none" rtlCol="0">
              <a:spAutoFit/>
            </a:bodyPr>
            <a:lstStyle/>
            <a:p>
              <a:pPr algn="ctr"/>
              <a:r>
                <a:rPr lang="en-US" altLang="zh-CN" sz="1600">
                  <a:latin typeface="Huawei Sans" panose="020C0503030203020204" pitchFamily="34" charset="0"/>
                  <a:ea typeface="方正兰亭黑简体" panose="02000000000000000000" pitchFamily="2" charset="-122"/>
                  <a:sym typeface="Huawei Sans" panose="020C0503030203020204" pitchFamily="34" charset="0"/>
                </a:rPr>
                <a:t>192.168.56.100</a:t>
              </a: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a:extLst>
                <a:ext uri="{FF2B5EF4-FFF2-40B4-BE49-F238E27FC236}">
                  <a16:creationId xmlns:a16="http://schemas.microsoft.com/office/drawing/2014/main" id="{1FC663B1-0A5D-48CA-9B2E-FDBA8FF731CE}"/>
                </a:ext>
              </a:extLst>
            </p:cNvPr>
            <p:cNvSpPr txBox="1"/>
            <p:nvPr/>
          </p:nvSpPr>
          <p:spPr bwMode="gray">
            <a:xfrm>
              <a:off x="1887584" y="4851683"/>
              <a:ext cx="1484702" cy="338554"/>
            </a:xfrm>
            <a:prstGeom prst="rect">
              <a:avLst/>
            </a:prstGeom>
          </p:spPr>
          <p:txBody>
            <a:bodyPr wrap="none" rtlCol="0">
              <a:spAutoFit/>
            </a:bodyPr>
            <a:lstStyle/>
            <a:p>
              <a:pPr algn="ctr"/>
              <a:r>
                <a:rPr lang="en-US" altLang="zh-CN" sz="1600" dirty="0" err="1">
                  <a:latin typeface="Huawei Sans" panose="020C0503030203020204" pitchFamily="34" charset="0"/>
                  <a:ea typeface="方正兰亭黑简体" panose="02000000000000000000" pitchFamily="2" charset="-122"/>
                  <a:sym typeface="Huawei Sans" panose="020C0503030203020204" pitchFamily="34" charset="0"/>
                </a:rPr>
                <a:t>Stelnet</a:t>
              </a:r>
              <a:r>
                <a:rPr lang="en-US" altLang="zh-CN" sz="1600" dirty="0">
                  <a:latin typeface="Huawei Sans" panose="020C0503030203020204" pitchFamily="34" charset="0"/>
                  <a:ea typeface="方正兰亭黑简体" panose="02000000000000000000" pitchFamily="2" charset="-122"/>
                  <a:sym typeface="Huawei Sans" panose="020C0503030203020204" pitchFamily="34" charset="0"/>
                </a:rPr>
                <a:t> Server</a:t>
              </a:r>
              <a:endParaRPr lang="zh-CN" alt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a:extLst>
                <a:ext uri="{FF2B5EF4-FFF2-40B4-BE49-F238E27FC236}">
                  <a16:creationId xmlns:a16="http://schemas.microsoft.com/office/drawing/2014/main" id="{C17C6E77-8C7B-44C2-9DDF-2915BBBD452B}"/>
                </a:ext>
              </a:extLst>
            </p:cNvPr>
            <p:cNvSpPr txBox="1"/>
            <p:nvPr/>
          </p:nvSpPr>
          <p:spPr bwMode="gray">
            <a:xfrm>
              <a:off x="7589929" y="4851683"/>
              <a:ext cx="1441420" cy="338554"/>
            </a:xfrm>
            <a:prstGeom prst="rect">
              <a:avLst/>
            </a:prstGeom>
          </p:spPr>
          <p:txBody>
            <a:bodyPr wrap="none" rtlCol="0">
              <a:spAutoFit/>
            </a:bodyPr>
            <a:lstStyle/>
            <a:p>
              <a:pPr algn="ctr"/>
              <a:r>
                <a:rPr lang="en-US" altLang="zh-CN" sz="1600" dirty="0" err="1">
                  <a:latin typeface="Huawei Sans" panose="020C0503030203020204" pitchFamily="34" charset="0"/>
                  <a:ea typeface="方正兰亭黑简体" panose="02000000000000000000" pitchFamily="2" charset="-122"/>
                  <a:sym typeface="Huawei Sans" panose="020C0503030203020204" pitchFamily="34" charset="0"/>
                </a:rPr>
                <a:t>Stelnet</a:t>
              </a:r>
              <a:r>
                <a:rPr lang="en-US" altLang="zh-CN" sz="1600" dirty="0">
                  <a:latin typeface="Huawei Sans" panose="020C0503030203020204" pitchFamily="34" charset="0"/>
                  <a:ea typeface="方正兰亭黑简体" panose="02000000000000000000" pitchFamily="2" charset="-122"/>
                  <a:sym typeface="Huawei Sans" panose="020C0503030203020204" pitchFamily="34" charset="0"/>
                </a:rPr>
                <a:t> Client</a:t>
              </a:r>
            </a:p>
          </p:txBody>
        </p:sp>
      </p:grpSp>
      <p:sp>
        <p:nvSpPr>
          <p:cNvPr id="50" name="文本框 49">
            <a:extLst>
              <a:ext uri="{FF2B5EF4-FFF2-40B4-BE49-F238E27FC236}">
                <a16:creationId xmlns:a16="http://schemas.microsoft.com/office/drawing/2014/main" id="{E67F48DA-AF44-4BD3-8FDC-B105CB47CAA1}"/>
              </a:ext>
            </a:extLst>
          </p:cNvPr>
          <p:cNvSpPr txBox="1"/>
          <p:nvPr/>
        </p:nvSpPr>
        <p:spPr bwMode="gray">
          <a:xfrm>
            <a:off x="853728" y="4130276"/>
            <a:ext cx="4864180" cy="1169551"/>
          </a:xfrm>
          <a:prstGeom prst="rect">
            <a:avLst/>
          </a:prstGeom>
          <a:solidFill>
            <a:schemeClr val="bg1">
              <a:lumMod val="85000"/>
            </a:schemeClr>
          </a:solidFill>
          <a:ln>
            <a:noFill/>
          </a:ln>
        </p:spPr>
        <p:txBody>
          <a:bodyPr wrap="square" rtlCol="0">
            <a:spAutoFit/>
          </a:bodyPr>
          <a:lstStyle/>
          <a:p>
            <a:pPr fontAlgn="auto">
              <a:spcBef>
                <a:spcPts val="0"/>
              </a:spcBef>
              <a:spcAft>
                <a:spcPts val="0"/>
              </a:spcAft>
            </a:pP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&lt;HUAWEI&gt;system-view immediately</a:t>
            </a:r>
          </a:p>
          <a:p>
            <a:pPr fontAlgn="auto">
              <a:spcBef>
                <a:spcPts val="0"/>
              </a:spcBef>
              <a:spcAft>
                <a:spcPts val="0"/>
              </a:spcAft>
            </a:pPr>
            <a:r>
              <a:rPr lang="en-US" altLang="zh-CN"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 </a:t>
            </a:r>
            <a:r>
              <a:rPr lang="en-US" altLang="zh-CN"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sysname</a:t>
            </a:r>
            <a:r>
              <a:rPr lang="en-US" altLang="zh-CN"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SSH Server</a:t>
            </a:r>
          </a:p>
          <a:p>
            <a:pPr fontAlgn="auto">
              <a:spcBef>
                <a:spcPts val="0"/>
              </a:spcBef>
              <a:spcAft>
                <a:spcPts val="0"/>
              </a:spcAft>
            </a:pPr>
            <a:r>
              <a:rPr lang="en-US" altLang="zh-CN"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[SSH Server] interface GE 1/0/0</a:t>
            </a:r>
          </a:p>
          <a:p>
            <a:pPr fontAlgn="auto">
              <a:spcBef>
                <a:spcPts val="0"/>
              </a:spcBef>
              <a:spcAft>
                <a:spcPts val="0"/>
              </a:spcAft>
            </a:pPr>
            <a:r>
              <a:rPr lang="en-US" altLang="zh-CN"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[SSH Server-GE1/0/0] </a:t>
            </a:r>
            <a:r>
              <a:rPr lang="en-US" altLang="zh-CN"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ip</a:t>
            </a:r>
            <a:r>
              <a:rPr lang="en-US" altLang="zh-CN"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add 192.168.56.100 24</a:t>
            </a:r>
          </a:p>
          <a:p>
            <a:pPr fontAlgn="auto">
              <a:spcBef>
                <a:spcPts val="0"/>
              </a:spcBef>
              <a:spcAft>
                <a:spcPts val="0"/>
              </a:spcAft>
            </a:pPr>
            <a:r>
              <a:rPr lang="en-US" altLang="zh-CN"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[SSH Server-GE1/0/0] quit </a:t>
            </a:r>
          </a:p>
        </p:txBody>
      </p:sp>
      <p:sp>
        <p:nvSpPr>
          <p:cNvPr id="51" name="文本框 50">
            <a:extLst>
              <a:ext uri="{FF2B5EF4-FFF2-40B4-BE49-F238E27FC236}">
                <a16:creationId xmlns:a16="http://schemas.microsoft.com/office/drawing/2014/main" id="{204EA973-C920-4DDB-85A1-045F516B2829}"/>
              </a:ext>
            </a:extLst>
          </p:cNvPr>
          <p:cNvSpPr txBox="1"/>
          <p:nvPr/>
        </p:nvSpPr>
        <p:spPr bwMode="gray">
          <a:xfrm>
            <a:off x="6504714" y="4130276"/>
            <a:ext cx="4864180" cy="1384995"/>
          </a:xfrm>
          <a:prstGeom prst="rect">
            <a:avLst/>
          </a:prstGeom>
          <a:solidFill>
            <a:schemeClr val="bg1">
              <a:lumMod val="85000"/>
            </a:schemeClr>
          </a:solidFill>
          <a:ln>
            <a:noFill/>
          </a:ln>
        </p:spPr>
        <p:txBody>
          <a:bodyPr wrap="square" rtlCol="0">
            <a:spAutoFit/>
          </a:bodyPr>
          <a:lstStyle/>
          <a:p>
            <a:r>
              <a:rPr lang="en-US" altLang="zh-CN"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[SSH Server] </a:t>
            </a:r>
            <a:r>
              <a:rPr lang="en-US" altLang="zh-CN"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stelnet</a:t>
            </a:r>
            <a:r>
              <a:rPr lang="en-US" altLang="zh-CN"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server enable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[SSH Server] user-interface </a:t>
            </a:r>
            <a:r>
              <a:rPr lang="en-US" altLang="zh-CN" sz="1400" dirty="0" err="1">
                <a:latin typeface="Huawei Sans" panose="020C0503030203020204" pitchFamily="34" charset="0"/>
                <a:ea typeface="方正兰亭黑简体" panose="02000000000000000000" pitchFamily="2" charset="-122"/>
                <a:sym typeface="Huawei Sans" panose="020C0503030203020204" pitchFamily="34" charset="0"/>
              </a:rPr>
              <a:t>vty</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 0 4</a:t>
            </a:r>
          </a:p>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[SSH Server-ui-vty0-4] authentication-mode </a:t>
            </a:r>
            <a:r>
              <a:rPr lang="en-US" altLang="zh-CN" sz="1400" dirty="0" err="1">
                <a:latin typeface="Huawei Sans" panose="020C0503030203020204" pitchFamily="34" charset="0"/>
                <a:ea typeface="方正兰亭黑简体" panose="02000000000000000000" pitchFamily="2" charset="-122"/>
                <a:sym typeface="Huawei Sans" panose="020C0503030203020204" pitchFamily="34" charset="0"/>
              </a:rPr>
              <a:t>aaa</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[SSH Server-ui-vty0-4] protocol inbound </a:t>
            </a:r>
            <a:r>
              <a:rPr lang="en-US" altLang="zh-CN" sz="1400" dirty="0" err="1">
                <a:latin typeface="Huawei Sans" panose="020C0503030203020204" pitchFamily="34" charset="0"/>
                <a:ea typeface="方正兰亭黑简体" panose="02000000000000000000" pitchFamily="2" charset="-122"/>
                <a:sym typeface="Huawei Sans" panose="020C0503030203020204" pitchFamily="34" charset="0"/>
              </a:rPr>
              <a:t>ssh</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[SSH Server-ui-vty0-4] user privilege level 3</a:t>
            </a:r>
          </a:p>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[SSH Server-ui-vty0-4] quit</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6" name="组合 75">
            <a:extLst>
              <a:ext uri="{FF2B5EF4-FFF2-40B4-BE49-F238E27FC236}">
                <a16:creationId xmlns:a16="http://schemas.microsoft.com/office/drawing/2014/main" id="{2EA36CB1-CA13-4E5D-BA7C-BB092C1A4868}"/>
              </a:ext>
            </a:extLst>
          </p:cNvPr>
          <p:cNvGrpSpPr/>
          <p:nvPr/>
        </p:nvGrpSpPr>
        <p:grpSpPr>
          <a:xfrm>
            <a:off x="632883" y="1213915"/>
            <a:ext cx="10938933" cy="468000"/>
            <a:chOff x="1113536" y="3647435"/>
            <a:chExt cx="9818165" cy="468000"/>
          </a:xfrm>
        </p:grpSpPr>
        <p:sp>
          <p:nvSpPr>
            <p:cNvPr id="77" name="圆角矩形 11">
              <a:extLst>
                <a:ext uri="{FF2B5EF4-FFF2-40B4-BE49-F238E27FC236}">
                  <a16:creationId xmlns:a16="http://schemas.microsoft.com/office/drawing/2014/main" id="{506B4F95-262A-4A89-A574-3F5522C63C36}"/>
                </a:ext>
              </a:extLst>
            </p:cNvPr>
            <p:cNvSpPr/>
            <p:nvPr/>
          </p:nvSpPr>
          <p:spPr bwMode="gray">
            <a:xfrm>
              <a:off x="1113536" y="3647435"/>
              <a:ext cx="1695381" cy="468000"/>
            </a:xfrm>
            <a:prstGeom prst="roundRect">
              <a:avLst>
                <a:gd name="adj" fmla="val 4298"/>
              </a:avLst>
            </a:prstGeom>
            <a:solidFill>
              <a:srgbClr val="56C4D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bg1"/>
                  </a:solidFill>
                  <a:latin typeface="Huawei Sans" panose="020C0503030203020204" pitchFamily="34" charset="0"/>
                  <a:ea typeface="方正兰亭黑简体" panose="02000000000000000000" pitchFamily="2" charset="-122"/>
                </a:rPr>
                <a:t>Enable </a:t>
              </a:r>
              <a:r>
                <a:rPr lang="en-US" sz="1200" b="1" dirty="0" err="1">
                  <a:solidFill>
                    <a:schemeClr val="bg1"/>
                  </a:solidFill>
                  <a:latin typeface="Huawei Sans" panose="020C0503030203020204" pitchFamily="34" charset="0"/>
                  <a:ea typeface="方正兰亭黑简体" panose="02000000000000000000" pitchFamily="2" charset="-122"/>
                </a:rPr>
                <a:t>STelnet</a:t>
              </a:r>
              <a:r>
                <a:rPr lang="en-US" sz="1200" b="1" dirty="0">
                  <a:solidFill>
                    <a:schemeClr val="bg1"/>
                  </a:solidFill>
                  <a:latin typeface="Huawei Sans" panose="020C0503030203020204" pitchFamily="34" charset="0"/>
                  <a:ea typeface="方正兰亭黑简体" panose="02000000000000000000" pitchFamily="2" charset="-122"/>
                </a:rPr>
                <a:t> on the device</a:t>
              </a:r>
            </a:p>
          </p:txBody>
        </p:sp>
        <p:sp>
          <p:nvSpPr>
            <p:cNvPr id="78" name="圆角矩形 11">
              <a:extLst>
                <a:ext uri="{FF2B5EF4-FFF2-40B4-BE49-F238E27FC236}">
                  <a16:creationId xmlns:a16="http://schemas.microsoft.com/office/drawing/2014/main" id="{55F44D5B-C27D-4666-833F-35B22F804E0F}"/>
                </a:ext>
              </a:extLst>
            </p:cNvPr>
            <p:cNvSpPr/>
            <p:nvPr/>
          </p:nvSpPr>
          <p:spPr bwMode="gray">
            <a:xfrm>
              <a:off x="3300882" y="3647435"/>
              <a:ext cx="992256"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Configure users</a:t>
              </a:r>
            </a:p>
          </p:txBody>
        </p:sp>
        <p:cxnSp>
          <p:nvCxnSpPr>
            <p:cNvPr id="79" name="直接箭头连接符 78">
              <a:extLst>
                <a:ext uri="{FF2B5EF4-FFF2-40B4-BE49-F238E27FC236}">
                  <a16:creationId xmlns:a16="http://schemas.microsoft.com/office/drawing/2014/main" id="{21B28CB0-D91E-43BC-AB2C-8AF35675949A}"/>
                </a:ext>
              </a:extLst>
            </p:cNvPr>
            <p:cNvCxnSpPr>
              <a:cxnSpLocks/>
            </p:cNvCxnSpPr>
            <p:nvPr/>
          </p:nvCxnSpPr>
          <p:spPr bwMode="gray">
            <a:xfrm>
              <a:off x="2808917" y="3881435"/>
              <a:ext cx="480745" cy="0"/>
            </a:xfrm>
            <a:prstGeom prst="straightConnector1">
              <a:avLst/>
            </a:prstGeom>
            <a:noFill/>
            <a:ln w="19050" cap="flat" cmpd="sng" algn="ctr">
              <a:solidFill>
                <a:schemeClr val="tx1"/>
              </a:solidFill>
              <a:prstDash val="solid"/>
              <a:round/>
              <a:headEnd type="none" w="med" len="med"/>
              <a:tailEnd type="triangle"/>
            </a:ln>
            <a:effectLst/>
          </p:spPr>
        </p:cxnSp>
        <p:sp>
          <p:nvSpPr>
            <p:cNvPr id="80" name="圆角矩形 11">
              <a:extLst>
                <a:ext uri="{FF2B5EF4-FFF2-40B4-BE49-F238E27FC236}">
                  <a16:creationId xmlns:a16="http://schemas.microsoft.com/office/drawing/2014/main" id="{36C530DD-102D-4EBE-A575-0855902A66EA}"/>
                </a:ext>
              </a:extLst>
            </p:cNvPr>
            <p:cNvSpPr/>
            <p:nvPr/>
          </p:nvSpPr>
          <p:spPr bwMode="gray">
            <a:xfrm>
              <a:off x="6130331" y="3647435"/>
              <a:ext cx="1183523"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Configure the public key</a:t>
              </a:r>
            </a:p>
          </p:txBody>
        </p:sp>
        <p:sp>
          <p:nvSpPr>
            <p:cNvPr id="81" name="圆角矩形 11">
              <a:extLst>
                <a:ext uri="{FF2B5EF4-FFF2-40B4-BE49-F238E27FC236}">
                  <a16:creationId xmlns:a16="http://schemas.microsoft.com/office/drawing/2014/main" id="{93F8C29F-46DF-4528-B168-7AA91161BBE9}"/>
                </a:ext>
              </a:extLst>
            </p:cNvPr>
            <p:cNvSpPr/>
            <p:nvPr/>
          </p:nvSpPr>
          <p:spPr bwMode="gray">
            <a:xfrm>
              <a:off x="4750312" y="3647435"/>
              <a:ext cx="922845"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Generate a key pair</a:t>
              </a:r>
            </a:p>
          </p:txBody>
        </p:sp>
        <p:sp>
          <p:nvSpPr>
            <p:cNvPr id="82" name="圆角矩形 12">
              <a:extLst>
                <a:ext uri="{FF2B5EF4-FFF2-40B4-BE49-F238E27FC236}">
                  <a16:creationId xmlns:a16="http://schemas.microsoft.com/office/drawing/2014/main" id="{18D53183-F624-4161-B58A-9D4B1E8F7D38}"/>
                </a:ext>
              </a:extLst>
            </p:cNvPr>
            <p:cNvSpPr/>
            <p:nvPr/>
          </p:nvSpPr>
          <p:spPr bwMode="gray">
            <a:xfrm>
              <a:off x="7734195" y="3647435"/>
              <a:ext cx="1664671"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Compile Python code</a:t>
              </a:r>
            </a:p>
          </p:txBody>
        </p:sp>
        <p:cxnSp>
          <p:nvCxnSpPr>
            <p:cNvPr id="83" name="直接箭头连接符 82">
              <a:extLst>
                <a:ext uri="{FF2B5EF4-FFF2-40B4-BE49-F238E27FC236}">
                  <a16:creationId xmlns:a16="http://schemas.microsoft.com/office/drawing/2014/main" id="{A768D13B-4F6E-4AAE-9B96-428C1A1F06F9}"/>
                </a:ext>
              </a:extLst>
            </p:cNvPr>
            <p:cNvCxnSpPr>
              <a:cxnSpLocks/>
            </p:cNvCxnSpPr>
            <p:nvPr/>
          </p:nvCxnSpPr>
          <p:spPr bwMode="gray">
            <a:xfrm>
              <a:off x="4293138" y="3881435"/>
              <a:ext cx="429675" cy="0"/>
            </a:xfrm>
            <a:prstGeom prst="straightConnector1">
              <a:avLst/>
            </a:prstGeom>
            <a:noFill/>
            <a:ln w="19050" cap="flat" cmpd="sng" algn="ctr">
              <a:solidFill>
                <a:schemeClr val="tx1"/>
              </a:solidFill>
              <a:prstDash val="solid"/>
              <a:round/>
              <a:headEnd type="none" w="med" len="med"/>
              <a:tailEnd type="triangle"/>
            </a:ln>
            <a:effectLst/>
          </p:spPr>
        </p:cxnSp>
        <p:cxnSp>
          <p:nvCxnSpPr>
            <p:cNvPr id="84" name="直接箭头连接符 83">
              <a:extLst>
                <a:ext uri="{FF2B5EF4-FFF2-40B4-BE49-F238E27FC236}">
                  <a16:creationId xmlns:a16="http://schemas.microsoft.com/office/drawing/2014/main" id="{52E8C5DD-6262-4530-AFE3-10AA237B76C7}"/>
                </a:ext>
              </a:extLst>
            </p:cNvPr>
            <p:cNvCxnSpPr>
              <a:cxnSpLocks/>
            </p:cNvCxnSpPr>
            <p:nvPr/>
          </p:nvCxnSpPr>
          <p:spPr bwMode="gray">
            <a:xfrm>
              <a:off x="5691573" y="3881435"/>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85" name="直接箭头连接符 84">
              <a:extLst>
                <a:ext uri="{FF2B5EF4-FFF2-40B4-BE49-F238E27FC236}">
                  <a16:creationId xmlns:a16="http://schemas.microsoft.com/office/drawing/2014/main" id="{F97B9BDE-6056-4BED-8730-6111D3A3FFC7}"/>
                </a:ext>
              </a:extLst>
            </p:cNvPr>
            <p:cNvCxnSpPr>
              <a:cxnSpLocks/>
            </p:cNvCxnSpPr>
            <p:nvPr/>
          </p:nvCxnSpPr>
          <p:spPr bwMode="gray">
            <a:xfrm>
              <a:off x="7313854" y="3881435"/>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86" name="直接箭头连接符 85">
              <a:extLst>
                <a:ext uri="{FF2B5EF4-FFF2-40B4-BE49-F238E27FC236}">
                  <a16:creationId xmlns:a16="http://schemas.microsoft.com/office/drawing/2014/main" id="{8D76A78B-D9BA-459B-9164-2409B3D69EE4}"/>
                </a:ext>
              </a:extLst>
            </p:cNvPr>
            <p:cNvCxnSpPr>
              <a:cxnSpLocks/>
            </p:cNvCxnSpPr>
            <p:nvPr/>
          </p:nvCxnSpPr>
          <p:spPr bwMode="gray">
            <a:xfrm>
              <a:off x="9398866" y="3881435"/>
              <a:ext cx="399908" cy="0"/>
            </a:xfrm>
            <a:prstGeom prst="straightConnector1">
              <a:avLst/>
            </a:prstGeom>
            <a:noFill/>
            <a:ln w="19050" cap="flat" cmpd="sng" algn="ctr">
              <a:solidFill>
                <a:schemeClr val="tx1"/>
              </a:solidFill>
              <a:prstDash val="solid"/>
              <a:round/>
              <a:headEnd type="none" w="med" len="med"/>
              <a:tailEnd type="triangle"/>
            </a:ln>
            <a:effectLst/>
          </p:spPr>
        </p:cxnSp>
        <p:sp>
          <p:nvSpPr>
            <p:cNvPr id="87" name="圆角矩形 12">
              <a:extLst>
                <a:ext uri="{FF2B5EF4-FFF2-40B4-BE49-F238E27FC236}">
                  <a16:creationId xmlns:a16="http://schemas.microsoft.com/office/drawing/2014/main" id="{40D90F21-6479-4CD0-9E03-0F8522F5BBAB}"/>
                </a:ext>
              </a:extLst>
            </p:cNvPr>
            <p:cNvSpPr/>
            <p:nvPr/>
          </p:nvSpPr>
          <p:spPr bwMode="gray">
            <a:xfrm>
              <a:off x="9802391" y="3647435"/>
              <a:ext cx="1129310"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Verify the configuration</a:t>
              </a:r>
            </a:p>
          </p:txBody>
        </p:sp>
      </p:grpSp>
    </p:spTree>
    <p:extLst>
      <p:ext uri="{BB962C8B-B14F-4D97-AF65-F5344CB8AC3E}">
        <p14:creationId xmlns:p14="http://schemas.microsoft.com/office/powerpoint/2010/main" val="248294798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Case: Configuring Users on the Server</a:t>
            </a:r>
            <a:endParaRPr lang="en-US" dirty="0"/>
          </a:p>
        </p:txBody>
      </p:sp>
      <p:sp>
        <p:nvSpPr>
          <p:cNvPr id="3" name="文本占位符 2"/>
          <p:cNvSpPr>
            <a:spLocks noGrp="1"/>
          </p:cNvSpPr>
          <p:nvPr>
            <p:ph type="body" sz="quarter" idx="10"/>
          </p:nvPr>
        </p:nvSpPr>
        <p:spPr bwMode="gray">
          <a:xfrm>
            <a:off x="455612" y="3276099"/>
            <a:ext cx="11293476" cy="440240"/>
          </a:xfrm>
        </p:spPr>
        <p:txBody>
          <a:bodyPr/>
          <a:lstStyle/>
          <a:p>
            <a:pPr marL="342900" indent="-342900" fontAlgn="ctr">
              <a:buSzPct val="100000"/>
              <a:buFont typeface="+mj-lt"/>
              <a:buAutoNum type="arabicPeriod" startAt="3"/>
            </a:pPr>
            <a:r>
              <a:rPr lang="en-US" sz="1400" dirty="0">
                <a:latin typeface="Huawei Sans" panose="020C0503030203020204" pitchFamily="34" charset="0"/>
                <a:cs typeface="Arial" panose="020B0604020202020204" pitchFamily="34" charset="0"/>
              </a:rPr>
              <a:t>Create a local user on the server, add the user to the administrator group, and configure the service type for the user.</a:t>
            </a:r>
          </a:p>
        </p:txBody>
      </p:sp>
      <p:grpSp>
        <p:nvGrpSpPr>
          <p:cNvPr id="30" name="组合 29">
            <a:extLst>
              <a:ext uri="{FF2B5EF4-FFF2-40B4-BE49-F238E27FC236}">
                <a16:creationId xmlns:a16="http://schemas.microsoft.com/office/drawing/2014/main" id="{C9403E6E-1418-45D7-A2EF-ECFAEB8B98B8}"/>
              </a:ext>
            </a:extLst>
          </p:cNvPr>
          <p:cNvGrpSpPr/>
          <p:nvPr/>
        </p:nvGrpSpPr>
        <p:grpSpPr bwMode="gray">
          <a:xfrm>
            <a:off x="2388187" y="2030868"/>
            <a:ext cx="7463118" cy="1210928"/>
            <a:chOff x="1808858" y="4197176"/>
            <a:chExt cx="7463118" cy="1210928"/>
          </a:xfrm>
        </p:grpSpPr>
        <p:sp>
          <p:nvSpPr>
            <p:cNvPr id="31" name="矩形: 圆角 23">
              <a:extLst>
                <a:ext uri="{FF2B5EF4-FFF2-40B4-BE49-F238E27FC236}">
                  <a16:creationId xmlns:a16="http://schemas.microsoft.com/office/drawing/2014/main" id="{B363BC7A-564B-49A4-9FAE-5E443A4E4316}"/>
                </a:ext>
              </a:extLst>
            </p:cNvPr>
            <p:cNvSpPr/>
            <p:nvPr/>
          </p:nvSpPr>
          <p:spPr bwMode="gray">
            <a:xfrm>
              <a:off x="1808858" y="4197176"/>
              <a:ext cx="7463118" cy="1210928"/>
            </a:xfrm>
            <a:prstGeom prst="roundRect">
              <a:avLst/>
            </a:prstGeom>
            <a:solidFill>
              <a:schemeClr val="bg1"/>
            </a:solid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2" name="图片 31">
              <a:extLst>
                <a:ext uri="{FF2B5EF4-FFF2-40B4-BE49-F238E27FC236}">
                  <a16:creationId xmlns:a16="http://schemas.microsoft.com/office/drawing/2014/main" id="{3E41B6F4-9462-4C09-9A8F-D335345A6CA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468772" y="4779229"/>
              <a:ext cx="540000" cy="442800"/>
            </a:xfrm>
            <a:prstGeom prst="rect">
              <a:avLst/>
            </a:prstGeom>
          </p:spPr>
        </p:pic>
        <p:pic>
          <p:nvPicPr>
            <p:cNvPr id="33" name="图片 32" descr="PC.png">
              <a:extLst>
                <a:ext uri="{FF2B5EF4-FFF2-40B4-BE49-F238E27FC236}">
                  <a16:creationId xmlns:a16="http://schemas.microsoft.com/office/drawing/2014/main" id="{7BFD2F07-19B2-4E1A-9A0C-CBA663CF3D16}"/>
                </a:ext>
              </a:extLst>
            </p:cNvPr>
            <p:cNvPicPr>
              <a:picLocks noChangeAspect="1"/>
            </p:cNvPicPr>
            <p:nvPr/>
          </p:nvPicPr>
          <p:blipFill>
            <a:blip r:embed="rId4" cstate="print"/>
            <a:stretch>
              <a:fillRect/>
            </a:stretch>
          </p:blipFill>
          <p:spPr bwMode="gray">
            <a:xfrm>
              <a:off x="6938700" y="4790374"/>
              <a:ext cx="539063" cy="414000"/>
            </a:xfrm>
            <a:prstGeom prst="rect">
              <a:avLst/>
            </a:prstGeom>
          </p:spPr>
        </p:pic>
        <p:cxnSp>
          <p:nvCxnSpPr>
            <p:cNvPr id="34" name="直接连接符 33">
              <a:extLst>
                <a:ext uri="{FF2B5EF4-FFF2-40B4-BE49-F238E27FC236}">
                  <a16:creationId xmlns:a16="http://schemas.microsoft.com/office/drawing/2014/main" id="{ECB40220-37D4-407A-80F8-B32A356DB146}"/>
                </a:ext>
              </a:extLst>
            </p:cNvPr>
            <p:cNvCxnSpPr>
              <a:cxnSpLocks/>
              <a:stCxn id="33" idx="1"/>
              <a:endCxn id="32" idx="3"/>
            </p:cNvCxnSpPr>
            <p:nvPr/>
          </p:nvCxnSpPr>
          <p:spPr bwMode="gray">
            <a:xfrm flipH="1">
              <a:off x="4008772" y="4997374"/>
              <a:ext cx="2929928" cy="32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文本框 34">
              <a:extLst>
                <a:ext uri="{FF2B5EF4-FFF2-40B4-BE49-F238E27FC236}">
                  <a16:creationId xmlns:a16="http://schemas.microsoft.com/office/drawing/2014/main" id="{E4187434-CFDF-484B-8B7B-C744A7DF9B32}"/>
                </a:ext>
              </a:extLst>
            </p:cNvPr>
            <p:cNvSpPr txBox="1"/>
            <p:nvPr/>
          </p:nvSpPr>
          <p:spPr bwMode="gray">
            <a:xfrm>
              <a:off x="4133001" y="4623038"/>
              <a:ext cx="946092" cy="338554"/>
            </a:xfrm>
            <a:prstGeom prst="rect">
              <a:avLst/>
            </a:prstGeom>
          </p:spPr>
          <p:txBody>
            <a:bodyPr wrap="none" rtlCol="0">
              <a:spAutoFit/>
            </a:bodyPr>
            <a:lstStyle/>
            <a:p>
              <a:pPr algn="ctr"/>
              <a:r>
                <a:rPr lang="en-US" altLang="zh-CN" sz="1600">
                  <a:latin typeface="Huawei Sans" panose="020C0503030203020204" pitchFamily="34" charset="0"/>
                  <a:ea typeface="方正兰亭黑简体" panose="02000000000000000000" pitchFamily="2" charset="-122"/>
                  <a:sym typeface="Huawei Sans" panose="020C0503030203020204" pitchFamily="34" charset="0"/>
                </a:rPr>
                <a:t>GE1/0/0</a:t>
              </a: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a:extLst>
                <a:ext uri="{FF2B5EF4-FFF2-40B4-BE49-F238E27FC236}">
                  <a16:creationId xmlns:a16="http://schemas.microsoft.com/office/drawing/2014/main" id="{03D13C9C-989A-4CFC-9949-B2AF14AADF9B}"/>
                </a:ext>
              </a:extLst>
            </p:cNvPr>
            <p:cNvSpPr txBox="1"/>
            <p:nvPr/>
          </p:nvSpPr>
          <p:spPr bwMode="gray">
            <a:xfrm>
              <a:off x="6524393" y="4311606"/>
              <a:ext cx="1367682" cy="338554"/>
            </a:xfrm>
            <a:prstGeom prst="rect">
              <a:avLst/>
            </a:prstGeom>
          </p:spPr>
          <p:txBody>
            <a:bodyPr wrap="none" rtlCol="0">
              <a:spAutoFit/>
            </a:bodyPr>
            <a:lstStyle/>
            <a:p>
              <a:pPr algn="ctr"/>
              <a:r>
                <a:rPr lang="en-US" altLang="zh-CN" sz="1600">
                  <a:latin typeface="Huawei Sans" panose="020C0503030203020204" pitchFamily="34" charset="0"/>
                  <a:ea typeface="方正兰亭黑简体" panose="02000000000000000000" pitchFamily="2" charset="-122"/>
                  <a:sym typeface="Huawei Sans" panose="020C0503030203020204" pitchFamily="34" charset="0"/>
                </a:rPr>
                <a:t>192.168.56.1</a:t>
              </a:r>
              <a:endParaRPr lang="zh-CN" alt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a:extLst>
                <a:ext uri="{FF2B5EF4-FFF2-40B4-BE49-F238E27FC236}">
                  <a16:creationId xmlns:a16="http://schemas.microsoft.com/office/drawing/2014/main" id="{259B3911-5B83-4C88-8A52-4D0DA8A14876}"/>
                </a:ext>
              </a:extLst>
            </p:cNvPr>
            <p:cNvSpPr txBox="1"/>
            <p:nvPr/>
          </p:nvSpPr>
          <p:spPr bwMode="gray">
            <a:xfrm>
              <a:off x="3659333" y="4311606"/>
              <a:ext cx="1598516" cy="338554"/>
            </a:xfrm>
            <a:prstGeom prst="rect">
              <a:avLst/>
            </a:prstGeom>
          </p:spPr>
          <p:txBody>
            <a:bodyPr wrap="none" rtlCol="0">
              <a:spAutoFit/>
            </a:bodyPr>
            <a:lstStyle/>
            <a:p>
              <a:pPr algn="ctr"/>
              <a:r>
                <a:rPr lang="en-US" altLang="zh-CN" sz="1600" dirty="0">
                  <a:latin typeface="Huawei Sans" panose="020C0503030203020204" pitchFamily="34" charset="0"/>
                  <a:ea typeface="方正兰亭黑简体" panose="02000000000000000000" pitchFamily="2" charset="-122"/>
                  <a:sym typeface="Huawei Sans" panose="020C0503030203020204" pitchFamily="34" charset="0"/>
                </a:rPr>
                <a:t>192.168.56.100</a:t>
              </a:r>
              <a:endParaRPr lang="zh-CN" alt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a:extLst>
                <a:ext uri="{FF2B5EF4-FFF2-40B4-BE49-F238E27FC236}">
                  <a16:creationId xmlns:a16="http://schemas.microsoft.com/office/drawing/2014/main" id="{3DD6EAA2-D07D-46B2-9670-2E7214E352C3}"/>
                </a:ext>
              </a:extLst>
            </p:cNvPr>
            <p:cNvSpPr txBox="1"/>
            <p:nvPr/>
          </p:nvSpPr>
          <p:spPr bwMode="gray">
            <a:xfrm>
              <a:off x="1887584" y="4851683"/>
              <a:ext cx="1484702" cy="338554"/>
            </a:xfrm>
            <a:prstGeom prst="rect">
              <a:avLst/>
            </a:prstGeom>
          </p:spPr>
          <p:txBody>
            <a:bodyPr wrap="none" rtlCol="0">
              <a:spAutoFit/>
            </a:bodyPr>
            <a:lstStyle/>
            <a:p>
              <a:pPr algn="ctr"/>
              <a:r>
                <a:rPr lang="en-US" altLang="zh-CN" sz="1600" dirty="0" err="1">
                  <a:latin typeface="Huawei Sans" panose="020C0503030203020204" pitchFamily="34" charset="0"/>
                  <a:ea typeface="方正兰亭黑简体" panose="02000000000000000000" pitchFamily="2" charset="-122"/>
                  <a:sym typeface="Huawei Sans" panose="020C0503030203020204" pitchFamily="34" charset="0"/>
                </a:rPr>
                <a:t>Stelnet</a:t>
              </a:r>
              <a:r>
                <a:rPr lang="en-US" altLang="zh-CN" sz="1600" dirty="0">
                  <a:latin typeface="Huawei Sans" panose="020C0503030203020204" pitchFamily="34" charset="0"/>
                  <a:ea typeface="方正兰亭黑简体" panose="02000000000000000000" pitchFamily="2" charset="-122"/>
                  <a:sym typeface="Huawei Sans" panose="020C0503030203020204" pitchFamily="34" charset="0"/>
                </a:rPr>
                <a:t> Server</a:t>
              </a:r>
              <a:endParaRPr lang="zh-CN" alt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a:extLst>
                <a:ext uri="{FF2B5EF4-FFF2-40B4-BE49-F238E27FC236}">
                  <a16:creationId xmlns:a16="http://schemas.microsoft.com/office/drawing/2014/main" id="{9598FA8A-53C3-4281-B495-97D82FB12228}"/>
                </a:ext>
              </a:extLst>
            </p:cNvPr>
            <p:cNvSpPr txBox="1"/>
            <p:nvPr/>
          </p:nvSpPr>
          <p:spPr bwMode="gray">
            <a:xfrm>
              <a:off x="7589929" y="4851683"/>
              <a:ext cx="1441420" cy="338554"/>
            </a:xfrm>
            <a:prstGeom prst="rect">
              <a:avLst/>
            </a:prstGeom>
          </p:spPr>
          <p:txBody>
            <a:bodyPr wrap="none" rtlCol="0">
              <a:spAutoFit/>
            </a:bodyPr>
            <a:lstStyle/>
            <a:p>
              <a:pPr algn="ctr"/>
              <a:r>
                <a:rPr lang="en-US" altLang="zh-CN" sz="1600" dirty="0" err="1">
                  <a:latin typeface="Huawei Sans" panose="020C0503030203020204" pitchFamily="34" charset="0"/>
                  <a:ea typeface="方正兰亭黑简体" panose="02000000000000000000" pitchFamily="2" charset="-122"/>
                  <a:sym typeface="Huawei Sans" panose="020C0503030203020204" pitchFamily="34" charset="0"/>
                </a:rPr>
                <a:t>Stelnet</a:t>
              </a:r>
              <a:r>
                <a:rPr lang="en-US" altLang="zh-CN" sz="1600" dirty="0">
                  <a:latin typeface="Huawei Sans" panose="020C0503030203020204" pitchFamily="34" charset="0"/>
                  <a:ea typeface="方正兰亭黑简体" panose="02000000000000000000" pitchFamily="2" charset="-122"/>
                  <a:sym typeface="Huawei Sans" panose="020C0503030203020204" pitchFamily="34" charset="0"/>
                </a:rPr>
                <a:t> Client</a:t>
              </a:r>
            </a:p>
          </p:txBody>
        </p:sp>
      </p:grpSp>
      <p:sp>
        <p:nvSpPr>
          <p:cNvPr id="84" name="文本框 83">
            <a:extLst>
              <a:ext uri="{FF2B5EF4-FFF2-40B4-BE49-F238E27FC236}">
                <a16:creationId xmlns:a16="http://schemas.microsoft.com/office/drawing/2014/main" id="{B610CCCF-25A7-4B29-BD11-AF1164518B05}"/>
              </a:ext>
            </a:extLst>
          </p:cNvPr>
          <p:cNvSpPr txBox="1"/>
          <p:nvPr/>
        </p:nvSpPr>
        <p:spPr bwMode="gray">
          <a:xfrm>
            <a:off x="838594" y="3716339"/>
            <a:ext cx="8532171" cy="1169551"/>
          </a:xfrm>
          <a:prstGeom prst="rect">
            <a:avLst/>
          </a:prstGeom>
          <a:solidFill>
            <a:schemeClr val="bg1">
              <a:lumMod val="85000"/>
            </a:schemeClr>
          </a:solidFill>
          <a:ln>
            <a:noFill/>
          </a:ln>
        </p:spPr>
        <p:txBody>
          <a:bodyPr wrap="square" rtlCol="0">
            <a:spAutoFit/>
          </a:bodyPr>
          <a:lstStyle>
            <a:defPPr>
              <a:defRPr lang="en-US"/>
            </a:defPPr>
            <a:lvl1pPr fontAlgn="auto">
              <a:lnSpc>
                <a:spcPct val="120000"/>
              </a:lnSpc>
              <a:spcBef>
                <a:spcPts val="0"/>
              </a:spcBef>
              <a:spcAft>
                <a:spcPts val="0"/>
              </a:spcAft>
              <a:defRPr sz="1400">
                <a:latin typeface="Huawei Sans" panose="020C0503030203020204" pitchFamily="34" charset="0"/>
                <a:ea typeface="方正兰亭黑简体" panose="02000000000000000000" pitchFamily="2" charset="-122"/>
              </a:defRPr>
            </a:lvl1pPr>
          </a:lstStyle>
          <a:p>
            <a:pPr>
              <a:lnSpc>
                <a:spcPct val="100000"/>
              </a:lnSpc>
            </a:pPr>
            <a:r>
              <a:rPr lang="en-US" altLang="zh-CN" dirty="0">
                <a:sym typeface="Huawei Sans" panose="020C0503030203020204" pitchFamily="34" charset="0"/>
              </a:rPr>
              <a:t>[SSH Server] </a:t>
            </a:r>
            <a:r>
              <a:rPr lang="en-US" altLang="zh-CN" dirty="0" err="1">
                <a:sym typeface="Huawei Sans" panose="020C0503030203020204" pitchFamily="34" charset="0"/>
              </a:rPr>
              <a:t>aaa</a:t>
            </a:r>
            <a:endParaRPr lang="en-US" altLang="zh-CN" dirty="0">
              <a:sym typeface="Huawei Sans" panose="020C0503030203020204" pitchFamily="34" charset="0"/>
            </a:endParaRPr>
          </a:p>
          <a:p>
            <a:pPr>
              <a:lnSpc>
                <a:spcPct val="100000"/>
              </a:lnSpc>
            </a:pPr>
            <a:r>
              <a:rPr lang="en-US" altLang="zh-CN" dirty="0">
                <a:sym typeface="Huawei Sans" panose="020C0503030203020204" pitchFamily="34" charset="0"/>
              </a:rPr>
              <a:t>[SSH Server-</a:t>
            </a:r>
            <a:r>
              <a:rPr lang="en-US" altLang="zh-CN" dirty="0" err="1">
                <a:sym typeface="Huawei Sans" panose="020C0503030203020204" pitchFamily="34" charset="0"/>
              </a:rPr>
              <a:t>aaa</a:t>
            </a:r>
            <a:r>
              <a:rPr lang="en-US" altLang="zh-CN" dirty="0">
                <a:sym typeface="Huawei Sans" panose="020C0503030203020204" pitchFamily="34" charset="0"/>
              </a:rPr>
              <a:t>] local-user client password irreversible-cipher Huawei@123</a:t>
            </a:r>
          </a:p>
          <a:p>
            <a:pPr>
              <a:lnSpc>
                <a:spcPct val="100000"/>
              </a:lnSpc>
            </a:pPr>
            <a:r>
              <a:rPr lang="en-US" altLang="zh-CN" dirty="0">
                <a:sym typeface="Huawei Sans" panose="020C0503030203020204" pitchFamily="34" charset="0"/>
              </a:rPr>
              <a:t>[SSH Server-</a:t>
            </a:r>
            <a:r>
              <a:rPr lang="en-US" altLang="zh-CN" dirty="0" err="1">
                <a:sym typeface="Huawei Sans" panose="020C0503030203020204" pitchFamily="34" charset="0"/>
              </a:rPr>
              <a:t>aaa</a:t>
            </a:r>
            <a:r>
              <a:rPr lang="en-US" altLang="zh-CN" dirty="0">
                <a:sym typeface="Huawei Sans" panose="020C0503030203020204" pitchFamily="34" charset="0"/>
              </a:rPr>
              <a:t>] local-user client user-group manage-</a:t>
            </a:r>
            <a:r>
              <a:rPr lang="en-US" altLang="zh-CN" dirty="0" err="1">
                <a:sym typeface="Huawei Sans" panose="020C0503030203020204" pitchFamily="34" charset="0"/>
              </a:rPr>
              <a:t>ug</a:t>
            </a:r>
            <a:endParaRPr lang="en-US" altLang="zh-CN" dirty="0">
              <a:sym typeface="Huawei Sans" panose="020C0503030203020204" pitchFamily="34" charset="0"/>
            </a:endParaRPr>
          </a:p>
          <a:p>
            <a:pPr>
              <a:lnSpc>
                <a:spcPct val="100000"/>
              </a:lnSpc>
            </a:pPr>
            <a:r>
              <a:rPr lang="en-US" altLang="zh-CN" dirty="0">
                <a:sym typeface="Huawei Sans" panose="020C0503030203020204" pitchFamily="34" charset="0"/>
              </a:rPr>
              <a:t>[SSH Server-</a:t>
            </a:r>
            <a:r>
              <a:rPr lang="en-US" altLang="zh-CN" dirty="0" err="1">
                <a:sym typeface="Huawei Sans" panose="020C0503030203020204" pitchFamily="34" charset="0"/>
              </a:rPr>
              <a:t>aaa</a:t>
            </a:r>
            <a:r>
              <a:rPr lang="en-US" altLang="zh-CN" dirty="0">
                <a:sym typeface="Huawei Sans" panose="020C0503030203020204" pitchFamily="34" charset="0"/>
              </a:rPr>
              <a:t>] local-user client service-type </a:t>
            </a:r>
            <a:r>
              <a:rPr lang="en-US" altLang="zh-CN" dirty="0" err="1">
                <a:sym typeface="Huawei Sans" panose="020C0503030203020204" pitchFamily="34" charset="0"/>
              </a:rPr>
              <a:t>ssh</a:t>
            </a:r>
            <a:endParaRPr lang="en-US" altLang="zh-CN" dirty="0">
              <a:sym typeface="Huawei Sans" panose="020C0503030203020204" pitchFamily="34" charset="0"/>
            </a:endParaRPr>
          </a:p>
          <a:p>
            <a:pPr>
              <a:lnSpc>
                <a:spcPct val="100000"/>
              </a:lnSpc>
            </a:pPr>
            <a:r>
              <a:rPr lang="en-US" altLang="zh-CN" dirty="0">
                <a:sym typeface="Huawei Sans" panose="020C0503030203020204" pitchFamily="34" charset="0"/>
              </a:rPr>
              <a:t>[SSH Server-</a:t>
            </a:r>
            <a:r>
              <a:rPr lang="en-US" altLang="zh-CN" dirty="0" err="1">
                <a:sym typeface="Huawei Sans" panose="020C0503030203020204" pitchFamily="34" charset="0"/>
              </a:rPr>
              <a:t>aaa</a:t>
            </a:r>
            <a:r>
              <a:rPr lang="en-US" altLang="zh-CN" dirty="0">
                <a:sym typeface="Huawei Sans" panose="020C0503030203020204" pitchFamily="34" charset="0"/>
              </a:rPr>
              <a:t>] quit</a:t>
            </a:r>
          </a:p>
        </p:txBody>
      </p:sp>
      <p:sp>
        <p:nvSpPr>
          <p:cNvPr id="85" name="文本框 84">
            <a:extLst>
              <a:ext uri="{FF2B5EF4-FFF2-40B4-BE49-F238E27FC236}">
                <a16:creationId xmlns:a16="http://schemas.microsoft.com/office/drawing/2014/main" id="{6BD67096-8694-41C9-B3F8-27C2823B7EFE}"/>
              </a:ext>
            </a:extLst>
          </p:cNvPr>
          <p:cNvSpPr txBox="1"/>
          <p:nvPr/>
        </p:nvSpPr>
        <p:spPr bwMode="gray">
          <a:xfrm>
            <a:off x="838594" y="5393749"/>
            <a:ext cx="8615299" cy="738664"/>
          </a:xfrm>
          <a:prstGeom prst="rect">
            <a:avLst/>
          </a:prstGeom>
          <a:solidFill>
            <a:schemeClr val="bg1">
              <a:lumMod val="85000"/>
            </a:schemeClr>
          </a:solidFill>
          <a:ln>
            <a:noFill/>
          </a:ln>
        </p:spPr>
        <p:txBody>
          <a:bodyPr wrap="square" rtlCol="0">
            <a:spAutoFit/>
          </a:bodyPr>
          <a:lstStyle>
            <a:defPPr>
              <a:defRPr lang="en-US"/>
            </a:defPPr>
            <a:lvl1pPr fontAlgn="auto">
              <a:lnSpc>
                <a:spcPct val="120000"/>
              </a:lnSpc>
              <a:spcBef>
                <a:spcPts val="0"/>
              </a:spcBef>
              <a:spcAft>
                <a:spcPts val="0"/>
              </a:spcAft>
              <a:defRPr sz="1400">
                <a:latin typeface="Huawei Sans" panose="020C0503030203020204" pitchFamily="34" charset="0"/>
                <a:ea typeface="方正兰亭黑简体" panose="02000000000000000000" pitchFamily="2" charset="-122"/>
              </a:defRPr>
            </a:lvl1pPr>
          </a:lstStyle>
          <a:p>
            <a:pPr>
              <a:lnSpc>
                <a:spcPct val="100000"/>
              </a:lnSpc>
            </a:pPr>
            <a:r>
              <a:rPr lang="en-US" altLang="zh-CN" dirty="0">
                <a:sym typeface="Huawei Sans" panose="020C0503030203020204" pitchFamily="34" charset="0"/>
              </a:rPr>
              <a:t>[SSH Server] </a:t>
            </a:r>
            <a:r>
              <a:rPr lang="en-US" altLang="zh-CN" dirty="0" err="1">
                <a:sym typeface="Huawei Sans" panose="020C0503030203020204" pitchFamily="34" charset="0"/>
              </a:rPr>
              <a:t>ssh</a:t>
            </a:r>
            <a:r>
              <a:rPr lang="en-US" altLang="zh-CN" dirty="0">
                <a:sym typeface="Huawei Sans" panose="020C0503030203020204" pitchFamily="34" charset="0"/>
              </a:rPr>
              <a:t> user client</a:t>
            </a:r>
          </a:p>
          <a:p>
            <a:pPr>
              <a:lnSpc>
                <a:spcPct val="100000"/>
              </a:lnSpc>
            </a:pPr>
            <a:r>
              <a:rPr lang="en-US" altLang="zh-CN" dirty="0">
                <a:sym typeface="Huawei Sans" panose="020C0503030203020204" pitchFamily="34" charset="0"/>
              </a:rPr>
              <a:t>[SSH Server] </a:t>
            </a:r>
            <a:r>
              <a:rPr lang="en-US" altLang="zh-CN" dirty="0" err="1">
                <a:sym typeface="Huawei Sans" panose="020C0503030203020204" pitchFamily="34" charset="0"/>
              </a:rPr>
              <a:t>ssh</a:t>
            </a:r>
            <a:r>
              <a:rPr lang="en-US" altLang="zh-CN" dirty="0">
                <a:sym typeface="Huawei Sans" panose="020C0503030203020204" pitchFamily="34" charset="0"/>
              </a:rPr>
              <a:t> user client authentication-type </a:t>
            </a:r>
            <a:r>
              <a:rPr lang="en-US" altLang="zh-CN" dirty="0" err="1">
                <a:sym typeface="Huawei Sans" panose="020C0503030203020204" pitchFamily="34" charset="0"/>
              </a:rPr>
              <a:t>rsa</a:t>
            </a:r>
            <a:endParaRPr lang="en-US" altLang="zh-CN" dirty="0">
              <a:sym typeface="Huawei Sans" panose="020C0503030203020204" pitchFamily="34" charset="0"/>
            </a:endParaRPr>
          </a:p>
          <a:p>
            <a:pPr>
              <a:lnSpc>
                <a:spcPct val="100000"/>
              </a:lnSpc>
            </a:pPr>
            <a:r>
              <a:rPr lang="en-US" altLang="zh-CN" dirty="0">
                <a:sym typeface="Huawei Sans" panose="020C0503030203020204" pitchFamily="34" charset="0"/>
              </a:rPr>
              <a:t>[SSH Server] </a:t>
            </a:r>
            <a:r>
              <a:rPr lang="en-US" altLang="zh-CN" dirty="0" err="1">
                <a:sym typeface="Huawei Sans" panose="020C0503030203020204" pitchFamily="34" charset="0"/>
              </a:rPr>
              <a:t>ssh</a:t>
            </a:r>
            <a:r>
              <a:rPr lang="en-US" altLang="zh-CN" dirty="0">
                <a:sym typeface="Huawei Sans" panose="020C0503030203020204" pitchFamily="34" charset="0"/>
              </a:rPr>
              <a:t> user client service-type </a:t>
            </a:r>
            <a:r>
              <a:rPr lang="en-US" altLang="zh-CN" dirty="0" err="1">
                <a:sym typeface="Huawei Sans" panose="020C0503030203020204" pitchFamily="34" charset="0"/>
              </a:rPr>
              <a:t>stelnet</a:t>
            </a:r>
            <a:endParaRPr lang="en-US" altLang="zh-CN" dirty="0">
              <a:sym typeface="Huawei Sans" panose="020C0503030203020204" pitchFamily="34" charset="0"/>
            </a:endParaRPr>
          </a:p>
        </p:txBody>
      </p:sp>
      <p:sp>
        <p:nvSpPr>
          <p:cNvPr id="42" name="文本占位符 2">
            <a:extLst>
              <a:ext uri="{FF2B5EF4-FFF2-40B4-BE49-F238E27FC236}">
                <a16:creationId xmlns:a16="http://schemas.microsoft.com/office/drawing/2014/main" id="{F5978FE0-2811-4E9C-A47E-0690D23350DD}"/>
              </a:ext>
            </a:extLst>
          </p:cNvPr>
          <p:cNvSpPr txBox="1">
            <a:spLocks/>
          </p:cNvSpPr>
          <p:nvPr/>
        </p:nvSpPr>
        <p:spPr bwMode="gray">
          <a:xfrm>
            <a:off x="442913" y="4919206"/>
            <a:ext cx="11293476" cy="44024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342900" lvl="0" indent="-342900">
              <a:buSzTx/>
              <a:buFont typeface="+mj-lt"/>
              <a:buAutoNum type="arabicPeriod" startAt="4"/>
            </a:pPr>
            <a:r>
              <a:rPr lang="en-US" altLang="zh-CN" sz="1400" dirty="0">
                <a:solidFill>
                  <a:prstClr val="black"/>
                </a:solidFill>
                <a:ea typeface="方正兰亭黑简体"/>
                <a:cs typeface="Arial" panose="020B0604020202020204" pitchFamily="34" charset="0"/>
              </a:rPr>
              <a:t>Create an SSH user on the server and configure the authentication mode and service type for the user</a:t>
            </a:r>
            <a:r>
              <a:rPr lang="en-US" altLang="zh-CN" sz="1600" dirty="0">
                <a:solidFill>
                  <a:prstClr val="black"/>
                </a:solidFill>
                <a:ea typeface="方正兰亭黑简体"/>
                <a:cs typeface="+mn-cs"/>
              </a:rPr>
              <a:t>.</a:t>
            </a:r>
          </a:p>
        </p:txBody>
      </p:sp>
      <p:grpSp>
        <p:nvGrpSpPr>
          <p:cNvPr id="54" name="组合 53">
            <a:extLst>
              <a:ext uri="{FF2B5EF4-FFF2-40B4-BE49-F238E27FC236}">
                <a16:creationId xmlns:a16="http://schemas.microsoft.com/office/drawing/2014/main" id="{9FD803EF-285D-4C6F-8EFC-9D2E715BB0F0}"/>
              </a:ext>
            </a:extLst>
          </p:cNvPr>
          <p:cNvGrpSpPr/>
          <p:nvPr/>
        </p:nvGrpSpPr>
        <p:grpSpPr>
          <a:xfrm>
            <a:off x="632883" y="1213915"/>
            <a:ext cx="10938933" cy="468000"/>
            <a:chOff x="1113536" y="3647435"/>
            <a:chExt cx="9818165" cy="468000"/>
          </a:xfrm>
        </p:grpSpPr>
        <p:sp>
          <p:nvSpPr>
            <p:cNvPr id="55" name="圆角矩形 11">
              <a:extLst>
                <a:ext uri="{FF2B5EF4-FFF2-40B4-BE49-F238E27FC236}">
                  <a16:creationId xmlns:a16="http://schemas.microsoft.com/office/drawing/2014/main" id="{63804C22-A2DD-49E6-A29B-21FA79247616}"/>
                </a:ext>
              </a:extLst>
            </p:cNvPr>
            <p:cNvSpPr/>
            <p:nvPr/>
          </p:nvSpPr>
          <p:spPr bwMode="gray">
            <a:xfrm>
              <a:off x="1113536" y="3647435"/>
              <a:ext cx="1695381"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Enable </a:t>
              </a:r>
              <a:r>
                <a:rPr lang="en-US" sz="1200" dirty="0" err="1">
                  <a:solidFill>
                    <a:schemeClr val="tx1"/>
                  </a:solidFill>
                  <a:latin typeface="Huawei Sans" panose="020C0503030203020204" pitchFamily="34" charset="0"/>
                  <a:ea typeface="方正兰亭黑简体" panose="02000000000000000000" pitchFamily="2" charset="-122"/>
                </a:rPr>
                <a:t>STelnet</a:t>
              </a:r>
              <a:r>
                <a:rPr lang="en-US" sz="1200" dirty="0">
                  <a:solidFill>
                    <a:schemeClr val="tx1"/>
                  </a:solidFill>
                  <a:latin typeface="Huawei Sans" panose="020C0503030203020204" pitchFamily="34" charset="0"/>
                  <a:ea typeface="方正兰亭黑简体" panose="02000000000000000000" pitchFamily="2" charset="-122"/>
                </a:rPr>
                <a:t> on the device</a:t>
              </a:r>
            </a:p>
          </p:txBody>
        </p:sp>
        <p:sp>
          <p:nvSpPr>
            <p:cNvPr id="56" name="圆角矩形 11">
              <a:extLst>
                <a:ext uri="{FF2B5EF4-FFF2-40B4-BE49-F238E27FC236}">
                  <a16:creationId xmlns:a16="http://schemas.microsoft.com/office/drawing/2014/main" id="{5819A3A7-75BF-47B5-A81E-9A6528A471B6}"/>
                </a:ext>
              </a:extLst>
            </p:cNvPr>
            <p:cNvSpPr/>
            <p:nvPr/>
          </p:nvSpPr>
          <p:spPr bwMode="gray">
            <a:xfrm>
              <a:off x="3300882" y="3647435"/>
              <a:ext cx="992256" cy="468000"/>
            </a:xfrm>
            <a:prstGeom prst="roundRect">
              <a:avLst>
                <a:gd name="adj" fmla="val 4298"/>
              </a:avLst>
            </a:prstGeom>
            <a:solidFill>
              <a:srgbClr val="56C4D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bg1"/>
                  </a:solidFill>
                  <a:latin typeface="Huawei Sans" panose="020C0503030203020204" pitchFamily="34" charset="0"/>
                  <a:ea typeface="方正兰亭黑简体" panose="02000000000000000000" pitchFamily="2" charset="-122"/>
                </a:rPr>
                <a:t>Configure users</a:t>
              </a:r>
            </a:p>
          </p:txBody>
        </p:sp>
        <p:cxnSp>
          <p:nvCxnSpPr>
            <p:cNvPr id="57" name="直接箭头连接符 56">
              <a:extLst>
                <a:ext uri="{FF2B5EF4-FFF2-40B4-BE49-F238E27FC236}">
                  <a16:creationId xmlns:a16="http://schemas.microsoft.com/office/drawing/2014/main" id="{02CC0818-42DC-4409-8519-794E622A7234}"/>
                </a:ext>
              </a:extLst>
            </p:cNvPr>
            <p:cNvCxnSpPr>
              <a:cxnSpLocks/>
            </p:cNvCxnSpPr>
            <p:nvPr/>
          </p:nvCxnSpPr>
          <p:spPr bwMode="gray">
            <a:xfrm>
              <a:off x="2808917" y="3881435"/>
              <a:ext cx="480745" cy="0"/>
            </a:xfrm>
            <a:prstGeom prst="straightConnector1">
              <a:avLst/>
            </a:prstGeom>
            <a:noFill/>
            <a:ln w="19050" cap="flat" cmpd="sng" algn="ctr">
              <a:solidFill>
                <a:schemeClr val="tx1"/>
              </a:solidFill>
              <a:prstDash val="solid"/>
              <a:round/>
              <a:headEnd type="none" w="med" len="med"/>
              <a:tailEnd type="triangle"/>
            </a:ln>
            <a:effectLst/>
          </p:spPr>
        </p:cxnSp>
        <p:sp>
          <p:nvSpPr>
            <p:cNvPr id="58" name="圆角矩形 11">
              <a:extLst>
                <a:ext uri="{FF2B5EF4-FFF2-40B4-BE49-F238E27FC236}">
                  <a16:creationId xmlns:a16="http://schemas.microsoft.com/office/drawing/2014/main" id="{2B17FD1B-749D-4A04-8A99-ABADBE24F0BF}"/>
                </a:ext>
              </a:extLst>
            </p:cNvPr>
            <p:cNvSpPr/>
            <p:nvPr/>
          </p:nvSpPr>
          <p:spPr bwMode="gray">
            <a:xfrm>
              <a:off x="6130331" y="3647435"/>
              <a:ext cx="1183523"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Configure the public key</a:t>
              </a:r>
            </a:p>
          </p:txBody>
        </p:sp>
        <p:sp>
          <p:nvSpPr>
            <p:cNvPr id="59" name="圆角矩形 11">
              <a:extLst>
                <a:ext uri="{FF2B5EF4-FFF2-40B4-BE49-F238E27FC236}">
                  <a16:creationId xmlns:a16="http://schemas.microsoft.com/office/drawing/2014/main" id="{0194F016-FF8C-4B7E-A894-209172C6BCD0}"/>
                </a:ext>
              </a:extLst>
            </p:cNvPr>
            <p:cNvSpPr/>
            <p:nvPr/>
          </p:nvSpPr>
          <p:spPr bwMode="gray">
            <a:xfrm>
              <a:off x="4750312" y="3647435"/>
              <a:ext cx="922845"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Generate a key pair</a:t>
              </a:r>
            </a:p>
          </p:txBody>
        </p:sp>
        <p:sp>
          <p:nvSpPr>
            <p:cNvPr id="60" name="圆角矩形 12">
              <a:extLst>
                <a:ext uri="{FF2B5EF4-FFF2-40B4-BE49-F238E27FC236}">
                  <a16:creationId xmlns:a16="http://schemas.microsoft.com/office/drawing/2014/main" id="{31D7E82E-8BAD-40B0-83E0-0D405416D3DD}"/>
                </a:ext>
              </a:extLst>
            </p:cNvPr>
            <p:cNvSpPr/>
            <p:nvPr/>
          </p:nvSpPr>
          <p:spPr bwMode="gray">
            <a:xfrm>
              <a:off x="7734195" y="3647435"/>
              <a:ext cx="1664671"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Compile Python code</a:t>
              </a:r>
            </a:p>
          </p:txBody>
        </p:sp>
        <p:cxnSp>
          <p:nvCxnSpPr>
            <p:cNvPr id="61" name="直接箭头连接符 60">
              <a:extLst>
                <a:ext uri="{FF2B5EF4-FFF2-40B4-BE49-F238E27FC236}">
                  <a16:creationId xmlns:a16="http://schemas.microsoft.com/office/drawing/2014/main" id="{0881D4CB-C9B3-400B-9CBD-4329F1304302}"/>
                </a:ext>
              </a:extLst>
            </p:cNvPr>
            <p:cNvCxnSpPr>
              <a:cxnSpLocks/>
            </p:cNvCxnSpPr>
            <p:nvPr/>
          </p:nvCxnSpPr>
          <p:spPr bwMode="gray">
            <a:xfrm>
              <a:off x="4293138" y="3881435"/>
              <a:ext cx="429675" cy="0"/>
            </a:xfrm>
            <a:prstGeom prst="straightConnector1">
              <a:avLst/>
            </a:prstGeom>
            <a:noFill/>
            <a:ln w="19050" cap="flat" cmpd="sng" algn="ctr">
              <a:solidFill>
                <a:schemeClr val="tx1"/>
              </a:solidFill>
              <a:prstDash val="solid"/>
              <a:round/>
              <a:headEnd type="none" w="med" len="med"/>
              <a:tailEnd type="triangle"/>
            </a:ln>
            <a:effectLst/>
          </p:spPr>
        </p:cxnSp>
        <p:cxnSp>
          <p:nvCxnSpPr>
            <p:cNvPr id="62" name="直接箭头连接符 61">
              <a:extLst>
                <a:ext uri="{FF2B5EF4-FFF2-40B4-BE49-F238E27FC236}">
                  <a16:creationId xmlns:a16="http://schemas.microsoft.com/office/drawing/2014/main" id="{D5ACC1B4-7B23-4B59-BBC3-68C9FE0A3FF1}"/>
                </a:ext>
              </a:extLst>
            </p:cNvPr>
            <p:cNvCxnSpPr>
              <a:cxnSpLocks/>
            </p:cNvCxnSpPr>
            <p:nvPr/>
          </p:nvCxnSpPr>
          <p:spPr bwMode="gray">
            <a:xfrm>
              <a:off x="5691573" y="3881435"/>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63" name="直接箭头连接符 62">
              <a:extLst>
                <a:ext uri="{FF2B5EF4-FFF2-40B4-BE49-F238E27FC236}">
                  <a16:creationId xmlns:a16="http://schemas.microsoft.com/office/drawing/2014/main" id="{1840ED07-40FB-43F2-996F-F351392C0320}"/>
                </a:ext>
              </a:extLst>
            </p:cNvPr>
            <p:cNvCxnSpPr>
              <a:cxnSpLocks/>
            </p:cNvCxnSpPr>
            <p:nvPr/>
          </p:nvCxnSpPr>
          <p:spPr bwMode="gray">
            <a:xfrm>
              <a:off x="7313854" y="3881435"/>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64" name="直接箭头连接符 63">
              <a:extLst>
                <a:ext uri="{FF2B5EF4-FFF2-40B4-BE49-F238E27FC236}">
                  <a16:creationId xmlns:a16="http://schemas.microsoft.com/office/drawing/2014/main" id="{CA70CE99-11E0-49B7-8A54-F5F97D9969F6}"/>
                </a:ext>
              </a:extLst>
            </p:cNvPr>
            <p:cNvCxnSpPr>
              <a:cxnSpLocks/>
            </p:cNvCxnSpPr>
            <p:nvPr/>
          </p:nvCxnSpPr>
          <p:spPr bwMode="gray">
            <a:xfrm>
              <a:off x="9398866" y="3881435"/>
              <a:ext cx="399908" cy="0"/>
            </a:xfrm>
            <a:prstGeom prst="straightConnector1">
              <a:avLst/>
            </a:prstGeom>
            <a:noFill/>
            <a:ln w="19050" cap="flat" cmpd="sng" algn="ctr">
              <a:solidFill>
                <a:schemeClr val="tx1"/>
              </a:solidFill>
              <a:prstDash val="solid"/>
              <a:round/>
              <a:headEnd type="none" w="med" len="med"/>
              <a:tailEnd type="triangle"/>
            </a:ln>
            <a:effectLst/>
          </p:spPr>
        </p:cxnSp>
        <p:sp>
          <p:nvSpPr>
            <p:cNvPr id="65" name="圆角矩形 12">
              <a:extLst>
                <a:ext uri="{FF2B5EF4-FFF2-40B4-BE49-F238E27FC236}">
                  <a16:creationId xmlns:a16="http://schemas.microsoft.com/office/drawing/2014/main" id="{D17F2BB6-559D-4F4F-B86E-AC2D8230F829}"/>
                </a:ext>
              </a:extLst>
            </p:cNvPr>
            <p:cNvSpPr/>
            <p:nvPr/>
          </p:nvSpPr>
          <p:spPr bwMode="gray">
            <a:xfrm>
              <a:off x="9802391" y="3647435"/>
              <a:ext cx="1129310"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Verify the configuration</a:t>
              </a:r>
            </a:p>
          </p:txBody>
        </p:sp>
      </p:grpSp>
    </p:spTree>
    <p:extLst>
      <p:ext uri="{BB962C8B-B14F-4D97-AF65-F5344CB8AC3E}">
        <p14:creationId xmlns:p14="http://schemas.microsoft.com/office/powerpoint/2010/main" val="236494520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Case: Creating an RSA Key Pair on the Client</a:t>
            </a:r>
            <a:endParaRPr lang="en-US" dirty="0"/>
          </a:p>
        </p:txBody>
      </p:sp>
      <p:sp>
        <p:nvSpPr>
          <p:cNvPr id="3" name="文本占位符 2"/>
          <p:cNvSpPr>
            <a:spLocks noGrp="1"/>
          </p:cNvSpPr>
          <p:nvPr>
            <p:ph type="body" sz="quarter" idx="10"/>
          </p:nvPr>
        </p:nvSpPr>
        <p:spPr bwMode="gray">
          <a:xfrm>
            <a:off x="455612" y="2296485"/>
            <a:ext cx="11293476" cy="483738"/>
          </a:xfrm>
        </p:spPr>
        <p:txBody>
          <a:bodyPr/>
          <a:lstStyle/>
          <a:p>
            <a:pPr marL="0" indent="0">
              <a:buNone/>
            </a:pPr>
            <a:r>
              <a:rPr lang="en-US" sz="1600" dirty="0">
                <a:latin typeface="Huawei Sans" panose="020C0503030203020204" pitchFamily="34" charset="0"/>
                <a:cs typeface="Arial" panose="020B0604020202020204" pitchFamily="34" charset="0"/>
              </a:rPr>
              <a:t>5.  On the client, use </a:t>
            </a:r>
            <a:r>
              <a:rPr lang="en-US" sz="1600" dirty="0" err="1">
                <a:latin typeface="Huawei Sans" panose="020C0503030203020204" pitchFamily="34" charset="0"/>
                <a:cs typeface="Arial" panose="020B0604020202020204" pitchFamily="34" charset="0"/>
              </a:rPr>
              <a:t>Git</a:t>
            </a:r>
            <a:r>
              <a:rPr lang="en-US" sz="1600" dirty="0">
                <a:latin typeface="Huawei Sans" panose="020C0503030203020204" pitchFamily="34" charset="0"/>
                <a:cs typeface="Arial" panose="020B0604020202020204" pitchFamily="34" charset="0"/>
              </a:rPr>
              <a:t> Bash to create an RSA key pair (private key </a:t>
            </a:r>
            <a:r>
              <a:rPr lang="en-US" sz="1600" dirty="0" err="1">
                <a:latin typeface="Huawei Sans" panose="020C0503030203020204" pitchFamily="34" charset="0"/>
                <a:cs typeface="Arial" panose="020B0604020202020204" pitchFamily="34" charset="0"/>
              </a:rPr>
              <a:t>id_rsa</a:t>
            </a:r>
            <a:r>
              <a:rPr lang="en-US" sz="1600" dirty="0">
                <a:latin typeface="Huawei Sans" panose="020C0503030203020204" pitchFamily="34" charset="0"/>
                <a:cs typeface="Arial" panose="020B0604020202020204" pitchFamily="34" charset="0"/>
              </a:rPr>
              <a:t> and public key id_rsa.pub) and check the public key.</a:t>
            </a:r>
          </a:p>
        </p:txBody>
      </p:sp>
      <p:grpSp>
        <p:nvGrpSpPr>
          <p:cNvPr id="4" name="组合 3">
            <a:extLst>
              <a:ext uri="{FF2B5EF4-FFF2-40B4-BE49-F238E27FC236}">
                <a16:creationId xmlns:a16="http://schemas.microsoft.com/office/drawing/2014/main" id="{9C4961D8-6D39-404F-9699-450DBF51C6D0}"/>
              </a:ext>
            </a:extLst>
          </p:cNvPr>
          <p:cNvGrpSpPr/>
          <p:nvPr/>
        </p:nvGrpSpPr>
        <p:grpSpPr bwMode="gray">
          <a:xfrm>
            <a:off x="249222" y="3432512"/>
            <a:ext cx="11093159" cy="2440084"/>
            <a:chOff x="249222" y="2780505"/>
            <a:chExt cx="11093159" cy="2440084"/>
          </a:xfrm>
        </p:grpSpPr>
        <p:sp>
          <p:nvSpPr>
            <p:cNvPr id="5" name="文本框 4">
              <a:extLst>
                <a:ext uri="{FF2B5EF4-FFF2-40B4-BE49-F238E27FC236}">
                  <a16:creationId xmlns:a16="http://schemas.microsoft.com/office/drawing/2014/main" id="{773D837C-8D89-4B32-AD1E-4199EF71F59D}"/>
                </a:ext>
              </a:extLst>
            </p:cNvPr>
            <p:cNvSpPr txBox="1"/>
            <p:nvPr/>
          </p:nvSpPr>
          <p:spPr bwMode="gray">
            <a:xfrm>
              <a:off x="6051586" y="2785585"/>
              <a:ext cx="5201829" cy="1847622"/>
            </a:xfrm>
            <a:prstGeom prst="rect">
              <a:avLst/>
            </a:prstGeom>
            <a:noFill/>
            <a:ln>
              <a:solidFill>
                <a:srgbClr val="94DAE2"/>
              </a:solidFill>
            </a:ln>
          </p:spPr>
          <p:txBody>
            <a:bodyPr wrap="square" rtlCol="0">
              <a:spAutoFit/>
            </a:bodyPr>
            <a:lstStyle>
              <a:defPPr>
                <a:defRPr lang="en-US"/>
              </a:defPPr>
              <a:lvl1pPr fontAlgn="auto">
                <a:lnSpc>
                  <a:spcPct val="120000"/>
                </a:lnSpc>
                <a:spcBef>
                  <a:spcPts val="0"/>
                </a:spcBef>
                <a:spcAft>
                  <a:spcPts val="0"/>
                </a:spcAft>
                <a:defRPr sz="1400">
                  <a:latin typeface="Huawei Sans" panose="020C0503030203020204" pitchFamily="34" charset="0"/>
                  <a:ea typeface="方正兰亭黑简体" panose="02000000000000000000" pitchFamily="2" charset="-122"/>
                </a:defRPr>
              </a:lvl1pPr>
            </a:lstStyle>
            <a:p>
              <a:r>
                <a:rPr lang="en-US" sz="1200" dirty="0" err="1"/>
                <a:t>exampleuser@exampleuser</a:t>
              </a:r>
              <a:r>
                <a:rPr lang="en-US" sz="1200" dirty="0"/>
                <a:t> MINGW64 ~</a:t>
              </a:r>
            </a:p>
            <a:p>
              <a:r>
                <a:rPr lang="en-US" sz="1200" dirty="0"/>
                <a:t>$ </a:t>
              </a:r>
              <a:r>
                <a:rPr lang="en-US" sz="1200" dirty="0" err="1"/>
                <a:t>ssh</a:t>
              </a:r>
              <a:r>
                <a:rPr lang="en-US" sz="1200" dirty="0"/>
                <a:t>-keygen -t </a:t>
              </a:r>
              <a:r>
                <a:rPr lang="en-US" sz="1200" dirty="0" err="1"/>
                <a:t>rsa</a:t>
              </a:r>
              <a:endParaRPr lang="en-US" sz="1200" dirty="0"/>
            </a:p>
            <a:p>
              <a:r>
                <a:rPr lang="en-US" sz="1200" dirty="0"/>
                <a:t>Generating public/private </a:t>
              </a:r>
              <a:r>
                <a:rPr lang="en-US" sz="1200" dirty="0" err="1"/>
                <a:t>rsa</a:t>
              </a:r>
              <a:r>
                <a:rPr lang="en-US" sz="1200" dirty="0"/>
                <a:t> key pair.</a:t>
              </a:r>
            </a:p>
            <a:p>
              <a:r>
                <a:rPr lang="en-US" sz="1200" dirty="0"/>
                <a:t>Enter file in which to save the key (/c/Users/</a:t>
              </a:r>
              <a:r>
                <a:rPr lang="en-US" sz="1200" dirty="0" err="1"/>
                <a:t>exampleuser</a:t>
              </a:r>
              <a:r>
                <a:rPr lang="en-US" sz="1200" dirty="0"/>
                <a:t>/.</a:t>
              </a:r>
              <a:r>
                <a:rPr lang="en-US" sz="1200" dirty="0" err="1"/>
                <a:t>ssh</a:t>
              </a:r>
              <a:r>
                <a:rPr lang="en-US" sz="1200" dirty="0"/>
                <a:t>/</a:t>
              </a:r>
              <a:r>
                <a:rPr lang="en-US" sz="1200" dirty="0" err="1"/>
                <a:t>id_rsa</a:t>
              </a:r>
              <a:r>
                <a:rPr lang="en-US" sz="1200" dirty="0"/>
                <a:t>):</a:t>
              </a:r>
            </a:p>
            <a:p>
              <a:r>
                <a:rPr lang="en-US" sz="1200" dirty="0"/>
                <a:t>Enter passphrase (empty for no passphrase):</a:t>
              </a:r>
            </a:p>
            <a:p>
              <a:r>
                <a:rPr lang="en-US" sz="1200" dirty="0"/>
                <a:t>Enter same passphrase again:</a:t>
              </a:r>
            </a:p>
            <a:p>
              <a:r>
                <a:rPr lang="en-US" sz="1200" dirty="0"/>
                <a:t>Your identification has been saved in /c/Users/</a:t>
              </a:r>
              <a:r>
                <a:rPr lang="en-US" sz="1200" dirty="0" err="1"/>
                <a:t>exampleuser</a:t>
              </a:r>
              <a:r>
                <a:rPr lang="en-US" sz="1200" dirty="0"/>
                <a:t>/.</a:t>
              </a:r>
              <a:r>
                <a:rPr lang="en-US" sz="1200" dirty="0" err="1"/>
                <a:t>ssh</a:t>
              </a:r>
              <a:r>
                <a:rPr lang="en-US" sz="1200" dirty="0"/>
                <a:t>/</a:t>
              </a:r>
              <a:r>
                <a:rPr lang="en-US" sz="1200" dirty="0" err="1"/>
                <a:t>id_rsa</a:t>
              </a:r>
              <a:endParaRPr lang="en-US" sz="1200" dirty="0"/>
            </a:p>
            <a:p>
              <a:r>
                <a:rPr lang="en-US" sz="1200" dirty="0"/>
                <a:t>Your public key has been saved in /c/Users/</a:t>
              </a:r>
              <a:r>
                <a:rPr lang="en-US" sz="1200" dirty="0" err="1"/>
                <a:t>exampleuser</a:t>
              </a:r>
              <a:r>
                <a:rPr lang="en-US" sz="1200" dirty="0"/>
                <a:t>/.</a:t>
              </a:r>
              <a:r>
                <a:rPr lang="en-US" sz="1200" dirty="0" err="1"/>
                <a:t>ssh</a:t>
              </a:r>
              <a:r>
                <a:rPr lang="en-US" sz="1200" dirty="0"/>
                <a:t>/id_rsa.pub</a:t>
              </a:r>
            </a:p>
          </p:txBody>
        </p:sp>
        <p:sp>
          <p:nvSpPr>
            <p:cNvPr id="16" name="文本框 15">
              <a:extLst>
                <a:ext uri="{FF2B5EF4-FFF2-40B4-BE49-F238E27FC236}">
                  <a16:creationId xmlns:a16="http://schemas.microsoft.com/office/drawing/2014/main" id="{773D837C-8D89-4B32-AD1E-4199EF71F59D}"/>
                </a:ext>
              </a:extLst>
            </p:cNvPr>
            <p:cNvSpPr txBox="1"/>
            <p:nvPr/>
          </p:nvSpPr>
          <p:spPr bwMode="gray">
            <a:xfrm>
              <a:off x="6032400" y="4943590"/>
              <a:ext cx="5309981" cy="276999"/>
            </a:xfrm>
            <a:prstGeom prst="rect">
              <a:avLst/>
            </a:prstGeom>
            <a:noFill/>
            <a:ln>
              <a:solidFill>
                <a:srgbClr val="94DAE2"/>
              </a:solidFill>
            </a:ln>
          </p:spPr>
          <p:txBody>
            <a:bodyPr wrap="square" rtlCol="0">
              <a:spAutoFit/>
            </a:bodyPr>
            <a:lstStyle>
              <a:defPPr>
                <a:defRPr lang="en-US"/>
              </a:defPPr>
              <a:lvl1pPr fontAlgn="auto">
                <a:lnSpc>
                  <a:spcPct val="120000"/>
                </a:lnSpc>
                <a:spcBef>
                  <a:spcPts val="0"/>
                </a:spcBef>
                <a:spcAft>
                  <a:spcPts val="0"/>
                </a:spcAft>
                <a:defRPr sz="1400">
                  <a:latin typeface="Huawei Sans" panose="020C0503030203020204" pitchFamily="34" charset="0"/>
                  <a:ea typeface="方正兰亭黑简体" panose="02000000000000000000" pitchFamily="2" charset="-122"/>
                </a:defRPr>
              </a:lvl1pPr>
            </a:lstStyle>
            <a:p>
              <a:r>
                <a:rPr lang="en-US" dirty="0"/>
                <a:t>$ cat /c/Users/</a:t>
              </a:r>
              <a:r>
                <a:rPr lang="en-US" dirty="0" err="1"/>
                <a:t>exampleuser</a:t>
              </a:r>
              <a:r>
                <a:rPr lang="en-US" dirty="0"/>
                <a:t>/.</a:t>
              </a:r>
              <a:r>
                <a:rPr lang="en-US" dirty="0" err="1"/>
                <a:t>ssh</a:t>
              </a:r>
              <a:r>
                <a:rPr lang="en-US" dirty="0"/>
                <a:t>/id_rsa.pub</a:t>
              </a:r>
            </a:p>
          </p:txBody>
        </p:sp>
        <p:sp>
          <p:nvSpPr>
            <p:cNvPr id="17" name="文本框 16">
              <a:extLst>
                <a:ext uri="{FF2B5EF4-FFF2-40B4-BE49-F238E27FC236}">
                  <a16:creationId xmlns:a16="http://schemas.microsoft.com/office/drawing/2014/main" id="{76555FBF-27B5-43BA-BEF8-5D6B48E01858}"/>
                </a:ext>
              </a:extLst>
            </p:cNvPr>
            <p:cNvSpPr txBox="1"/>
            <p:nvPr/>
          </p:nvSpPr>
          <p:spPr bwMode="gray">
            <a:xfrm>
              <a:off x="2568173" y="4943590"/>
              <a:ext cx="3449929" cy="276999"/>
            </a:xfrm>
            <a:prstGeom prst="rect">
              <a:avLst/>
            </a:prstGeom>
            <a:noFill/>
          </p:spPr>
          <p:txBody>
            <a:bodyPr wrap="square" rtlCol="0">
              <a:spAutoFit/>
            </a:bodyPr>
            <a:lstStyle/>
            <a:p>
              <a:pPr algn="r" fontAlgn="ctr">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Check the public key.     --</a:t>
              </a:r>
            </a:p>
          </p:txBody>
        </p:sp>
        <p:sp>
          <p:nvSpPr>
            <p:cNvPr id="57" name="文本框 56">
              <a:extLst>
                <a:ext uri="{FF2B5EF4-FFF2-40B4-BE49-F238E27FC236}">
                  <a16:creationId xmlns:a16="http://schemas.microsoft.com/office/drawing/2014/main" id="{BF2FD8CE-3FFC-428E-BD72-71663288A9B5}"/>
                </a:ext>
              </a:extLst>
            </p:cNvPr>
            <p:cNvSpPr txBox="1"/>
            <p:nvPr/>
          </p:nvSpPr>
          <p:spPr bwMode="gray">
            <a:xfrm>
              <a:off x="249222" y="2780505"/>
              <a:ext cx="5783178" cy="1865126"/>
            </a:xfrm>
            <a:prstGeom prst="rect">
              <a:avLst/>
            </a:prstGeom>
            <a:noFill/>
            <a:ln>
              <a:noFill/>
            </a:ln>
          </p:spPr>
          <p:txBody>
            <a:bodyPr wrap="square" rtlCol="0">
              <a:spAutoFit/>
            </a:bodyPr>
            <a:lstStyle>
              <a:defPPr>
                <a:defRPr lang="en-US"/>
              </a:defPPr>
              <a:lvl1pPr fontAlgn="auto">
                <a:lnSpc>
                  <a:spcPct val="120000"/>
                </a:lnSpc>
                <a:spcBef>
                  <a:spcPts val="0"/>
                </a:spcBef>
                <a:spcAft>
                  <a:spcPts val="0"/>
                </a:spcAft>
                <a:defRPr sz="1400">
                  <a:latin typeface="Huawei Sans" panose="020C0503030203020204" pitchFamily="34" charset="0"/>
                  <a:ea typeface="方正兰亭黑简体" panose="02000000000000000000" pitchFamily="2" charset="-122"/>
                </a:defRPr>
              </a:lvl1pPr>
            </a:lstStyle>
            <a:p>
              <a:pPr algn="r"/>
              <a:endParaRPr lang="en-US" altLang="zh-CN" sz="1200" dirty="0">
                <a:solidFill>
                  <a:prstClr val="black"/>
                </a:solidFill>
                <a:cs typeface="Courier New" panose="02070309020205020404" pitchFamily="49" charset="0"/>
              </a:endParaRPr>
            </a:p>
            <a:p>
              <a:pPr algn="r"/>
              <a:r>
                <a:rPr lang="en-US" altLang="zh-CN" sz="1200" dirty="0">
                  <a:solidFill>
                    <a:prstClr val="black"/>
                  </a:solidFill>
                  <a:cs typeface="Courier New" panose="02070309020205020404" pitchFamily="49" charset="0"/>
                </a:rPr>
                <a:t>Generate an RSA public/private key pair     -- </a:t>
              </a:r>
            </a:p>
            <a:p>
              <a:pPr algn="r"/>
              <a:endParaRPr lang="en-US" altLang="zh-CN" sz="1200" dirty="0">
                <a:solidFill>
                  <a:prstClr val="black"/>
                </a:solidFill>
                <a:cs typeface="Courier New" panose="02070309020205020404" pitchFamily="49" charset="0"/>
              </a:endParaRPr>
            </a:p>
            <a:p>
              <a:pPr algn="r"/>
              <a:r>
                <a:rPr lang="en-US" altLang="zh-CN" sz="1200" dirty="0">
                  <a:solidFill>
                    <a:prstClr val="black"/>
                  </a:solidFill>
                  <a:cs typeface="Courier New" panose="02070309020205020404" pitchFamily="49" charset="0"/>
                </a:rPr>
                <a:t>Set the path for storing the key. (Press </a:t>
              </a:r>
              <a:r>
                <a:rPr lang="en-US" altLang="zh-CN" sz="1200" b="1" dirty="0">
                  <a:solidFill>
                    <a:prstClr val="black"/>
                  </a:solidFill>
                  <a:cs typeface="Courier New" panose="02070309020205020404" pitchFamily="49" charset="0"/>
                </a:rPr>
                <a:t>Enter</a:t>
              </a:r>
              <a:r>
                <a:rPr lang="en-US" altLang="zh-CN" sz="1200" dirty="0">
                  <a:solidFill>
                    <a:prstClr val="black"/>
                  </a:solidFill>
                  <a:cs typeface="Courier New" panose="02070309020205020404" pitchFamily="49" charset="0"/>
                </a:rPr>
                <a:t> to use the default path.)     --     </a:t>
              </a:r>
            </a:p>
            <a:p>
              <a:pPr algn="r" fontAlgn="ctr"/>
              <a:r>
                <a:rPr lang="en-US" altLang="zh-CN" sz="1200" dirty="0">
                  <a:solidFill>
                    <a:prstClr val="black"/>
                  </a:solidFill>
                  <a:cs typeface="Courier New" panose="02070309020205020404" pitchFamily="49" charset="0"/>
                </a:rPr>
                <a:t>Enter the pass phrase. (Press </a:t>
              </a:r>
              <a:r>
                <a:rPr lang="en-US" altLang="zh-CN" sz="1200" b="1" dirty="0">
                  <a:solidFill>
                    <a:prstClr val="black"/>
                  </a:solidFill>
                  <a:cs typeface="Courier New" panose="02070309020205020404" pitchFamily="49" charset="0"/>
                </a:rPr>
                <a:t>Enter</a:t>
              </a:r>
              <a:r>
                <a:rPr lang="en-US" altLang="zh-CN" sz="1200" dirty="0">
                  <a:solidFill>
                    <a:prstClr val="black"/>
                  </a:solidFill>
                  <a:cs typeface="Courier New" panose="02070309020205020404" pitchFamily="49" charset="0"/>
                </a:rPr>
                <a:t> to use the default pass phrase.)     --</a:t>
              </a:r>
            </a:p>
            <a:p>
              <a:pPr algn="r" fontAlgn="ctr"/>
              <a:r>
                <a:rPr lang="en-US" altLang="zh-CN" sz="1200" dirty="0">
                  <a:solidFill>
                    <a:prstClr val="black"/>
                  </a:solidFill>
                  <a:cs typeface="Courier New" panose="02070309020205020404" pitchFamily="49" charset="0"/>
                </a:rPr>
                <a:t>Enter the pass phrase again. (Press </a:t>
              </a:r>
              <a:r>
                <a:rPr lang="en-US" altLang="zh-CN" sz="1200" b="1" dirty="0">
                  <a:solidFill>
                    <a:prstClr val="black"/>
                  </a:solidFill>
                  <a:cs typeface="Courier New" panose="02070309020205020404" pitchFamily="49" charset="0"/>
                </a:rPr>
                <a:t>Enter</a:t>
              </a:r>
              <a:r>
                <a:rPr lang="en-US" altLang="zh-CN" sz="1200" dirty="0">
                  <a:solidFill>
                    <a:prstClr val="black"/>
                  </a:solidFill>
                  <a:cs typeface="Courier New" panose="02070309020205020404" pitchFamily="49" charset="0"/>
                </a:rPr>
                <a:t> to use the default pass phrase.)     --</a:t>
              </a:r>
            </a:p>
            <a:p>
              <a:pPr algn="r" fontAlgn="ctr"/>
              <a:r>
                <a:rPr lang="en-US" altLang="zh-CN" sz="1200" dirty="0">
                  <a:solidFill>
                    <a:prstClr val="black"/>
                  </a:solidFill>
                  <a:cs typeface="Courier New" panose="02070309020205020404" pitchFamily="49" charset="0"/>
                </a:rPr>
                <a:t>Path for storing the private key file of the client.     --</a:t>
              </a:r>
            </a:p>
            <a:p>
              <a:pPr algn="r" fontAlgn="ctr"/>
              <a:r>
                <a:rPr lang="en-US" altLang="zh-CN" sz="1200" dirty="0">
                  <a:solidFill>
                    <a:prstClr val="black"/>
                  </a:solidFill>
                  <a:cs typeface="Courier New" panose="02070309020205020404" pitchFamily="49" charset="0"/>
                </a:rPr>
                <a:t>Path for storing the public key file of the client.     --</a:t>
              </a:r>
            </a:p>
          </p:txBody>
        </p:sp>
      </p:grpSp>
      <p:grpSp>
        <p:nvGrpSpPr>
          <p:cNvPr id="56" name="组合 55">
            <a:extLst>
              <a:ext uri="{FF2B5EF4-FFF2-40B4-BE49-F238E27FC236}">
                <a16:creationId xmlns:a16="http://schemas.microsoft.com/office/drawing/2014/main" id="{FA4AE92C-7F93-4E6D-966B-1CC45CEF1EE1}"/>
              </a:ext>
            </a:extLst>
          </p:cNvPr>
          <p:cNvGrpSpPr/>
          <p:nvPr/>
        </p:nvGrpSpPr>
        <p:grpSpPr>
          <a:xfrm>
            <a:off x="632883" y="1213915"/>
            <a:ext cx="10938933" cy="468000"/>
            <a:chOff x="1113536" y="3647435"/>
            <a:chExt cx="9818165" cy="468000"/>
          </a:xfrm>
        </p:grpSpPr>
        <p:sp>
          <p:nvSpPr>
            <p:cNvPr id="58" name="圆角矩形 11">
              <a:extLst>
                <a:ext uri="{FF2B5EF4-FFF2-40B4-BE49-F238E27FC236}">
                  <a16:creationId xmlns:a16="http://schemas.microsoft.com/office/drawing/2014/main" id="{635AD601-FB0E-40BB-8B9C-972522D00DC7}"/>
                </a:ext>
              </a:extLst>
            </p:cNvPr>
            <p:cNvSpPr/>
            <p:nvPr/>
          </p:nvSpPr>
          <p:spPr bwMode="gray">
            <a:xfrm>
              <a:off x="1113536" y="3647435"/>
              <a:ext cx="1695381"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Enable </a:t>
              </a:r>
              <a:r>
                <a:rPr lang="en-US" sz="1200" dirty="0" err="1">
                  <a:solidFill>
                    <a:schemeClr val="tx1"/>
                  </a:solidFill>
                  <a:latin typeface="Huawei Sans" panose="020C0503030203020204" pitchFamily="34" charset="0"/>
                  <a:ea typeface="方正兰亭黑简体" panose="02000000000000000000" pitchFamily="2" charset="-122"/>
                </a:rPr>
                <a:t>STelnet</a:t>
              </a:r>
              <a:r>
                <a:rPr lang="en-US" sz="1200" dirty="0">
                  <a:solidFill>
                    <a:schemeClr val="tx1"/>
                  </a:solidFill>
                  <a:latin typeface="Huawei Sans" panose="020C0503030203020204" pitchFamily="34" charset="0"/>
                  <a:ea typeface="方正兰亭黑简体" panose="02000000000000000000" pitchFamily="2" charset="-122"/>
                </a:rPr>
                <a:t> on the device</a:t>
              </a:r>
            </a:p>
          </p:txBody>
        </p:sp>
        <p:sp>
          <p:nvSpPr>
            <p:cNvPr id="59" name="圆角矩形 11">
              <a:extLst>
                <a:ext uri="{FF2B5EF4-FFF2-40B4-BE49-F238E27FC236}">
                  <a16:creationId xmlns:a16="http://schemas.microsoft.com/office/drawing/2014/main" id="{85A0F918-9023-4352-8AC4-2F538115AD9D}"/>
                </a:ext>
              </a:extLst>
            </p:cNvPr>
            <p:cNvSpPr/>
            <p:nvPr/>
          </p:nvSpPr>
          <p:spPr bwMode="gray">
            <a:xfrm>
              <a:off x="3300882" y="3647435"/>
              <a:ext cx="992256"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Configure users</a:t>
              </a:r>
            </a:p>
          </p:txBody>
        </p:sp>
        <p:cxnSp>
          <p:nvCxnSpPr>
            <p:cNvPr id="60" name="直接箭头连接符 59">
              <a:extLst>
                <a:ext uri="{FF2B5EF4-FFF2-40B4-BE49-F238E27FC236}">
                  <a16:creationId xmlns:a16="http://schemas.microsoft.com/office/drawing/2014/main" id="{4AA1B619-1A5C-4C75-A8D1-3D5D875F8DA7}"/>
                </a:ext>
              </a:extLst>
            </p:cNvPr>
            <p:cNvCxnSpPr>
              <a:cxnSpLocks/>
            </p:cNvCxnSpPr>
            <p:nvPr/>
          </p:nvCxnSpPr>
          <p:spPr bwMode="gray">
            <a:xfrm>
              <a:off x="2808917" y="3881435"/>
              <a:ext cx="480745" cy="0"/>
            </a:xfrm>
            <a:prstGeom prst="straightConnector1">
              <a:avLst/>
            </a:prstGeom>
            <a:noFill/>
            <a:ln w="19050" cap="flat" cmpd="sng" algn="ctr">
              <a:solidFill>
                <a:schemeClr val="tx1"/>
              </a:solidFill>
              <a:prstDash val="solid"/>
              <a:round/>
              <a:headEnd type="none" w="med" len="med"/>
              <a:tailEnd type="triangle"/>
            </a:ln>
            <a:effectLst/>
          </p:spPr>
        </p:cxnSp>
        <p:sp>
          <p:nvSpPr>
            <p:cNvPr id="61" name="圆角矩形 11">
              <a:extLst>
                <a:ext uri="{FF2B5EF4-FFF2-40B4-BE49-F238E27FC236}">
                  <a16:creationId xmlns:a16="http://schemas.microsoft.com/office/drawing/2014/main" id="{FE94F79C-07FD-4148-A3C3-3755309841E4}"/>
                </a:ext>
              </a:extLst>
            </p:cNvPr>
            <p:cNvSpPr/>
            <p:nvPr/>
          </p:nvSpPr>
          <p:spPr bwMode="gray">
            <a:xfrm>
              <a:off x="6130331" y="3647435"/>
              <a:ext cx="1183523"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Configure the public key</a:t>
              </a:r>
            </a:p>
          </p:txBody>
        </p:sp>
        <p:sp>
          <p:nvSpPr>
            <p:cNvPr id="62" name="圆角矩形 11">
              <a:extLst>
                <a:ext uri="{FF2B5EF4-FFF2-40B4-BE49-F238E27FC236}">
                  <a16:creationId xmlns:a16="http://schemas.microsoft.com/office/drawing/2014/main" id="{9EA4C526-9E8D-4679-8F01-C904F95AA121}"/>
                </a:ext>
              </a:extLst>
            </p:cNvPr>
            <p:cNvSpPr/>
            <p:nvPr/>
          </p:nvSpPr>
          <p:spPr bwMode="gray">
            <a:xfrm>
              <a:off x="4750312" y="3647435"/>
              <a:ext cx="922845" cy="468000"/>
            </a:xfrm>
            <a:prstGeom prst="roundRect">
              <a:avLst>
                <a:gd name="adj" fmla="val 4298"/>
              </a:avLst>
            </a:prstGeom>
            <a:solidFill>
              <a:srgbClr val="56C4D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bg1"/>
                  </a:solidFill>
                  <a:latin typeface="Huawei Sans" panose="020C0503030203020204" pitchFamily="34" charset="0"/>
                  <a:ea typeface="方正兰亭黑简体" panose="02000000000000000000" pitchFamily="2" charset="-122"/>
                </a:rPr>
                <a:t>Generate a key pair</a:t>
              </a:r>
            </a:p>
          </p:txBody>
        </p:sp>
        <p:sp>
          <p:nvSpPr>
            <p:cNvPr id="63" name="圆角矩形 12">
              <a:extLst>
                <a:ext uri="{FF2B5EF4-FFF2-40B4-BE49-F238E27FC236}">
                  <a16:creationId xmlns:a16="http://schemas.microsoft.com/office/drawing/2014/main" id="{4BED7763-BEA9-4E20-A890-E30DD8DF6982}"/>
                </a:ext>
              </a:extLst>
            </p:cNvPr>
            <p:cNvSpPr/>
            <p:nvPr/>
          </p:nvSpPr>
          <p:spPr bwMode="gray">
            <a:xfrm>
              <a:off x="7734195" y="3647435"/>
              <a:ext cx="1664671"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Compile Python code</a:t>
              </a:r>
            </a:p>
          </p:txBody>
        </p:sp>
        <p:cxnSp>
          <p:nvCxnSpPr>
            <p:cNvPr id="64" name="直接箭头连接符 63">
              <a:extLst>
                <a:ext uri="{FF2B5EF4-FFF2-40B4-BE49-F238E27FC236}">
                  <a16:creationId xmlns:a16="http://schemas.microsoft.com/office/drawing/2014/main" id="{3180EBD4-DF0B-4F78-83CB-BEA3D8647E45}"/>
                </a:ext>
              </a:extLst>
            </p:cNvPr>
            <p:cNvCxnSpPr>
              <a:cxnSpLocks/>
            </p:cNvCxnSpPr>
            <p:nvPr/>
          </p:nvCxnSpPr>
          <p:spPr bwMode="gray">
            <a:xfrm>
              <a:off x="4293138" y="3881435"/>
              <a:ext cx="429675" cy="0"/>
            </a:xfrm>
            <a:prstGeom prst="straightConnector1">
              <a:avLst/>
            </a:prstGeom>
            <a:noFill/>
            <a:ln w="19050" cap="flat" cmpd="sng" algn="ctr">
              <a:solidFill>
                <a:schemeClr val="tx1"/>
              </a:solidFill>
              <a:prstDash val="solid"/>
              <a:round/>
              <a:headEnd type="none" w="med" len="med"/>
              <a:tailEnd type="triangle"/>
            </a:ln>
            <a:effectLst/>
          </p:spPr>
        </p:cxnSp>
        <p:cxnSp>
          <p:nvCxnSpPr>
            <p:cNvPr id="65" name="直接箭头连接符 64">
              <a:extLst>
                <a:ext uri="{FF2B5EF4-FFF2-40B4-BE49-F238E27FC236}">
                  <a16:creationId xmlns:a16="http://schemas.microsoft.com/office/drawing/2014/main" id="{A0899F4C-8320-4B9B-A62B-7DAC0D1DDD14}"/>
                </a:ext>
              </a:extLst>
            </p:cNvPr>
            <p:cNvCxnSpPr>
              <a:cxnSpLocks/>
            </p:cNvCxnSpPr>
            <p:nvPr/>
          </p:nvCxnSpPr>
          <p:spPr bwMode="gray">
            <a:xfrm>
              <a:off x="5691573" y="3881435"/>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66" name="直接箭头连接符 65">
              <a:extLst>
                <a:ext uri="{FF2B5EF4-FFF2-40B4-BE49-F238E27FC236}">
                  <a16:creationId xmlns:a16="http://schemas.microsoft.com/office/drawing/2014/main" id="{79E99942-D405-4E50-B961-A96C5168FA86}"/>
                </a:ext>
              </a:extLst>
            </p:cNvPr>
            <p:cNvCxnSpPr>
              <a:cxnSpLocks/>
            </p:cNvCxnSpPr>
            <p:nvPr/>
          </p:nvCxnSpPr>
          <p:spPr bwMode="gray">
            <a:xfrm>
              <a:off x="7313854" y="3881435"/>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67" name="直接箭头连接符 66">
              <a:extLst>
                <a:ext uri="{FF2B5EF4-FFF2-40B4-BE49-F238E27FC236}">
                  <a16:creationId xmlns:a16="http://schemas.microsoft.com/office/drawing/2014/main" id="{7FDE277A-D6E7-413D-B16D-C289D8EABFB6}"/>
                </a:ext>
              </a:extLst>
            </p:cNvPr>
            <p:cNvCxnSpPr>
              <a:cxnSpLocks/>
            </p:cNvCxnSpPr>
            <p:nvPr/>
          </p:nvCxnSpPr>
          <p:spPr bwMode="gray">
            <a:xfrm>
              <a:off x="9398866" y="3881435"/>
              <a:ext cx="399908" cy="0"/>
            </a:xfrm>
            <a:prstGeom prst="straightConnector1">
              <a:avLst/>
            </a:prstGeom>
            <a:noFill/>
            <a:ln w="19050" cap="flat" cmpd="sng" algn="ctr">
              <a:solidFill>
                <a:schemeClr val="tx1"/>
              </a:solidFill>
              <a:prstDash val="solid"/>
              <a:round/>
              <a:headEnd type="none" w="med" len="med"/>
              <a:tailEnd type="triangle"/>
            </a:ln>
            <a:effectLst/>
          </p:spPr>
        </p:cxnSp>
        <p:sp>
          <p:nvSpPr>
            <p:cNvPr id="68" name="圆角矩形 12">
              <a:extLst>
                <a:ext uri="{FF2B5EF4-FFF2-40B4-BE49-F238E27FC236}">
                  <a16:creationId xmlns:a16="http://schemas.microsoft.com/office/drawing/2014/main" id="{09660D7F-8DE7-4318-A465-12F637B26D0D}"/>
                </a:ext>
              </a:extLst>
            </p:cNvPr>
            <p:cNvSpPr/>
            <p:nvPr/>
          </p:nvSpPr>
          <p:spPr bwMode="gray">
            <a:xfrm>
              <a:off x="9802391" y="3647435"/>
              <a:ext cx="1129310"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Verify the configuration</a:t>
              </a:r>
            </a:p>
          </p:txBody>
        </p:sp>
      </p:grpSp>
    </p:spTree>
    <p:extLst>
      <p:ext uri="{BB962C8B-B14F-4D97-AF65-F5344CB8AC3E}">
        <p14:creationId xmlns:p14="http://schemas.microsoft.com/office/powerpoint/2010/main" val="305454513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Case: Configuring a Public Key on the Server</a:t>
            </a:r>
            <a:endParaRPr lang="en-US" dirty="0"/>
          </a:p>
        </p:txBody>
      </p:sp>
      <p:sp>
        <p:nvSpPr>
          <p:cNvPr id="3" name="文本占位符 2"/>
          <p:cNvSpPr>
            <a:spLocks noGrp="1"/>
          </p:cNvSpPr>
          <p:nvPr>
            <p:ph type="body" sz="quarter" idx="10"/>
          </p:nvPr>
        </p:nvSpPr>
        <p:spPr bwMode="gray">
          <a:xfrm>
            <a:off x="455612" y="2050089"/>
            <a:ext cx="11293476" cy="633158"/>
          </a:xfrm>
        </p:spPr>
        <p:txBody>
          <a:bodyPr/>
          <a:lstStyle/>
          <a:p>
            <a:pPr marL="457200" indent="-457200">
              <a:buSzPct val="100000"/>
              <a:buFont typeface="+mj-lt"/>
              <a:buAutoNum type="arabicPeriod" startAt="6"/>
            </a:pPr>
            <a:r>
              <a:rPr lang="en-US" sz="1600" dirty="0"/>
              <a:t>On the server, add the public key generated by the client and allocate it to the user.</a:t>
            </a:r>
            <a:endParaRPr lang="en-US" altLang="zh-CN" sz="1600" dirty="0"/>
          </a:p>
        </p:txBody>
      </p:sp>
      <p:sp>
        <p:nvSpPr>
          <p:cNvPr id="40" name="文本框 39">
            <a:extLst>
              <a:ext uri="{FF2B5EF4-FFF2-40B4-BE49-F238E27FC236}">
                <a16:creationId xmlns:a16="http://schemas.microsoft.com/office/drawing/2014/main" id="{1F337A9A-42B1-49B9-B7CE-9A9DC6A23EEB}"/>
              </a:ext>
            </a:extLst>
          </p:cNvPr>
          <p:cNvSpPr txBox="1"/>
          <p:nvPr/>
        </p:nvSpPr>
        <p:spPr bwMode="gray">
          <a:xfrm>
            <a:off x="822814" y="2990408"/>
            <a:ext cx="9737517" cy="2677656"/>
          </a:xfrm>
          <a:prstGeom prst="rect">
            <a:avLst/>
          </a:prstGeom>
          <a:solidFill>
            <a:schemeClr val="bg1">
              <a:lumMod val="85000"/>
            </a:schemeClr>
          </a:solidFill>
          <a:ln>
            <a:noFill/>
          </a:ln>
        </p:spPr>
        <p:txBody>
          <a:bodyPr wrap="square" rtlCol="0">
            <a:spAutoFit/>
          </a:bodyPr>
          <a:lstStyle>
            <a:defPPr>
              <a:defRPr lang="en-US"/>
            </a:defPPr>
            <a:lvl1pPr fontAlgn="auto">
              <a:lnSpc>
                <a:spcPct val="120000"/>
              </a:lnSpc>
              <a:spcBef>
                <a:spcPts val="0"/>
              </a:spcBef>
              <a:spcAft>
                <a:spcPts val="0"/>
              </a:spcAft>
              <a:defRPr sz="1400">
                <a:latin typeface="Huawei Sans" panose="020C0503030203020204" pitchFamily="34" charset="0"/>
                <a:ea typeface="方正兰亭黑简体" panose="02000000000000000000" pitchFamily="2" charset="-122"/>
              </a:defRPr>
            </a:lvl1pPr>
          </a:lstStyle>
          <a:p>
            <a:pPr>
              <a:lnSpc>
                <a:spcPct val="100000"/>
              </a:lnSpc>
            </a:pPr>
            <a:r>
              <a:rPr lang="en-US" altLang="zh-CN" dirty="0">
                <a:sym typeface="Huawei Sans" panose="020C0503030203020204" pitchFamily="34" charset="0"/>
              </a:rPr>
              <a:t>[SSH Server] </a:t>
            </a:r>
            <a:r>
              <a:rPr lang="en-US" altLang="zh-CN" dirty="0" err="1">
                <a:sym typeface="Huawei Sans" panose="020C0503030203020204" pitchFamily="34" charset="0"/>
              </a:rPr>
              <a:t>rsa</a:t>
            </a:r>
            <a:r>
              <a:rPr lang="en-US" altLang="zh-CN" dirty="0">
                <a:sym typeface="Huawei Sans" panose="020C0503030203020204" pitchFamily="34" charset="0"/>
              </a:rPr>
              <a:t> peer-public-key rsa01 encoding-type </a:t>
            </a:r>
            <a:r>
              <a:rPr lang="en-US" altLang="zh-CN" dirty="0" err="1">
                <a:sym typeface="Huawei Sans" panose="020C0503030203020204" pitchFamily="34" charset="0"/>
              </a:rPr>
              <a:t>openssh</a:t>
            </a:r>
            <a:endParaRPr lang="en-US" altLang="zh-CN" dirty="0">
              <a:sym typeface="Huawei Sans" panose="020C0503030203020204" pitchFamily="34" charset="0"/>
            </a:endParaRPr>
          </a:p>
          <a:p>
            <a:pPr>
              <a:lnSpc>
                <a:spcPct val="100000"/>
              </a:lnSpc>
            </a:pPr>
            <a:r>
              <a:rPr lang="en-US" altLang="zh-CN" dirty="0">
                <a:sym typeface="Huawei Sans" panose="020C0503030203020204" pitchFamily="34" charset="0"/>
              </a:rPr>
              <a:t>[SSH Server-</a:t>
            </a:r>
            <a:r>
              <a:rPr lang="en-US" altLang="zh-CN" dirty="0" err="1">
                <a:sym typeface="Huawei Sans" panose="020C0503030203020204" pitchFamily="34" charset="0"/>
              </a:rPr>
              <a:t>rsa</a:t>
            </a:r>
            <a:r>
              <a:rPr lang="en-US" altLang="zh-CN" dirty="0">
                <a:sym typeface="Huawei Sans" panose="020C0503030203020204" pitchFamily="34" charset="0"/>
              </a:rPr>
              <a:t>-public-key] public-key-code begin</a:t>
            </a:r>
          </a:p>
          <a:p>
            <a:pPr>
              <a:lnSpc>
                <a:spcPct val="100000"/>
              </a:lnSpc>
            </a:pPr>
            <a:r>
              <a:rPr lang="en-US" altLang="zh-CN" dirty="0">
                <a:sym typeface="Huawei Sans" panose="020C0503030203020204" pitchFamily="34" charset="0"/>
              </a:rPr>
              <a:t>[SSH Server-</a:t>
            </a:r>
            <a:r>
              <a:rPr lang="en-US" altLang="zh-CN" dirty="0" err="1">
                <a:sym typeface="Huawei Sans" panose="020C0503030203020204" pitchFamily="34" charset="0"/>
              </a:rPr>
              <a:t>rsa</a:t>
            </a:r>
            <a:r>
              <a:rPr lang="en-US" altLang="zh-CN" dirty="0">
                <a:sym typeface="Huawei Sans" panose="020C0503030203020204" pitchFamily="34" charset="0"/>
              </a:rPr>
              <a:t>-public-key-</a:t>
            </a:r>
            <a:r>
              <a:rPr lang="en-US" altLang="zh-CN" dirty="0" err="1">
                <a:sym typeface="Huawei Sans" panose="020C0503030203020204" pitchFamily="34" charset="0"/>
              </a:rPr>
              <a:t>rsa</a:t>
            </a:r>
            <a:r>
              <a:rPr lang="en-US" altLang="zh-CN" dirty="0">
                <a:sym typeface="Huawei Sans" panose="020C0503030203020204" pitchFamily="34" charset="0"/>
              </a:rPr>
              <a:t>-key-code] </a:t>
            </a:r>
            <a:r>
              <a:rPr lang="en-US" altLang="zh-CN" dirty="0" err="1">
                <a:sym typeface="Huawei Sans" panose="020C0503030203020204" pitchFamily="34" charset="0"/>
              </a:rPr>
              <a:t>ssh-rsa</a:t>
            </a:r>
            <a:r>
              <a:rPr lang="en-US" altLang="zh-CN" dirty="0">
                <a:sym typeface="Huawei Sans" panose="020C0503030203020204" pitchFamily="34" charset="0"/>
              </a:rPr>
              <a:t> AAAAB3NzaC1yc2EAAAADAQABAAABgQDwLRx8MmuNs500dRemhFHdDbBmxco8Bp+wyqwaGuHJZBCjyFQV6AB+ezu5t0eWE3mw57IZfgmvR+MjBcliZv/x3l8oUMLcQKlKslYQDtvfUCZd+za1suXAPB/dyPKMhYPAzSDA7K+xqCWlmU3q06vxHEPLMv4A5IX54rKtBnK92fWjl9ACU+ak0ZlHxbKwOFn1tr0GJBazcInEs9DKGwkTTqJdu9+5hI5NxXTSbM3an53805ZbCU18xPy57g7MZC89vbdsag/uvQmFkLJ3arts/Om2R7fhR92EU/SNPmVy+qDEdwZEVdubdqJInW+8zzVkPGlnb2oH5hwH78Ksklbxb0fEfmGR0mS1ZAi3ZHUGcEEjuFZona3+5Z0Un2OPxfXwvoljVDusbYcugJHo9Ssurz05GzVuamQZlcO2JYY6FhtLUAImtXGQ80MpTjB0lcprkAZCib8agYOtVQNTZ7iB0g2EcBN9UTyMz7sh8RtrBDj445r+XPaDE8LmpDRKHMk= </a:t>
            </a:r>
          </a:p>
          <a:p>
            <a:pPr>
              <a:lnSpc>
                <a:spcPct val="100000"/>
              </a:lnSpc>
            </a:pPr>
            <a:r>
              <a:rPr lang="en-US" altLang="zh-CN" dirty="0">
                <a:sym typeface="Huawei Sans" panose="020C0503030203020204" pitchFamily="34" charset="0"/>
              </a:rPr>
              <a:t>[SSH Server-</a:t>
            </a:r>
            <a:r>
              <a:rPr lang="en-US" altLang="zh-CN" dirty="0" err="1">
                <a:sym typeface="Huawei Sans" panose="020C0503030203020204" pitchFamily="34" charset="0"/>
              </a:rPr>
              <a:t>rsa</a:t>
            </a:r>
            <a:r>
              <a:rPr lang="en-US" altLang="zh-CN" dirty="0">
                <a:sym typeface="Huawei Sans" panose="020C0503030203020204" pitchFamily="34" charset="0"/>
              </a:rPr>
              <a:t>-public-key-</a:t>
            </a:r>
            <a:r>
              <a:rPr lang="en-US" altLang="zh-CN" dirty="0" err="1">
                <a:sym typeface="Huawei Sans" panose="020C0503030203020204" pitchFamily="34" charset="0"/>
              </a:rPr>
              <a:t>rsa</a:t>
            </a:r>
            <a:r>
              <a:rPr lang="en-US" altLang="zh-CN" dirty="0">
                <a:sym typeface="Huawei Sans" panose="020C0503030203020204" pitchFamily="34" charset="0"/>
              </a:rPr>
              <a:t>-key-code] public-key-code end</a:t>
            </a:r>
          </a:p>
          <a:p>
            <a:pPr>
              <a:lnSpc>
                <a:spcPct val="100000"/>
              </a:lnSpc>
            </a:pPr>
            <a:r>
              <a:rPr lang="en-US" altLang="zh-CN" dirty="0">
                <a:sym typeface="Huawei Sans" panose="020C0503030203020204" pitchFamily="34" charset="0"/>
              </a:rPr>
              <a:t>[SSH Server-key-code] peer-public-key end</a:t>
            </a:r>
          </a:p>
          <a:p>
            <a:pPr>
              <a:lnSpc>
                <a:spcPct val="100000"/>
              </a:lnSpc>
            </a:pPr>
            <a:r>
              <a:rPr lang="en-US" altLang="zh-CN" dirty="0">
                <a:sym typeface="Huawei Sans" panose="020C0503030203020204" pitchFamily="34" charset="0"/>
              </a:rPr>
              <a:t>[SSH Server] </a:t>
            </a:r>
            <a:r>
              <a:rPr lang="en-US" altLang="zh-CN" dirty="0" err="1">
                <a:sym typeface="Huawei Sans" panose="020C0503030203020204" pitchFamily="34" charset="0"/>
              </a:rPr>
              <a:t>ssh</a:t>
            </a:r>
            <a:r>
              <a:rPr lang="en-US" altLang="zh-CN" dirty="0">
                <a:sym typeface="Huawei Sans" panose="020C0503030203020204" pitchFamily="34" charset="0"/>
              </a:rPr>
              <a:t> user client assign </a:t>
            </a:r>
            <a:r>
              <a:rPr lang="en-US" altLang="zh-CN" dirty="0" err="1">
                <a:sym typeface="Huawei Sans" panose="020C0503030203020204" pitchFamily="34" charset="0"/>
              </a:rPr>
              <a:t>rsa</a:t>
            </a:r>
            <a:r>
              <a:rPr lang="en-US" altLang="zh-CN" dirty="0">
                <a:sym typeface="Huawei Sans" panose="020C0503030203020204" pitchFamily="34" charset="0"/>
              </a:rPr>
              <a:t>-key rsa01</a:t>
            </a:r>
          </a:p>
        </p:txBody>
      </p:sp>
      <p:grpSp>
        <p:nvGrpSpPr>
          <p:cNvPr id="17" name="组合 16">
            <a:extLst>
              <a:ext uri="{FF2B5EF4-FFF2-40B4-BE49-F238E27FC236}">
                <a16:creationId xmlns:a16="http://schemas.microsoft.com/office/drawing/2014/main" id="{9D3EC9EE-CB0E-4264-81E6-1E572D6F972D}"/>
              </a:ext>
            </a:extLst>
          </p:cNvPr>
          <p:cNvGrpSpPr/>
          <p:nvPr/>
        </p:nvGrpSpPr>
        <p:grpSpPr>
          <a:xfrm>
            <a:off x="632883" y="1213915"/>
            <a:ext cx="10938933" cy="468000"/>
            <a:chOff x="1113536" y="3647435"/>
            <a:chExt cx="9818165" cy="468000"/>
          </a:xfrm>
        </p:grpSpPr>
        <p:sp>
          <p:nvSpPr>
            <p:cNvPr id="22" name="圆角矩形 11">
              <a:extLst>
                <a:ext uri="{FF2B5EF4-FFF2-40B4-BE49-F238E27FC236}">
                  <a16:creationId xmlns:a16="http://schemas.microsoft.com/office/drawing/2014/main" id="{0BBE85BE-8D60-44FA-884D-645F30882B63}"/>
                </a:ext>
              </a:extLst>
            </p:cNvPr>
            <p:cNvSpPr/>
            <p:nvPr/>
          </p:nvSpPr>
          <p:spPr bwMode="gray">
            <a:xfrm>
              <a:off x="1113536" y="3647435"/>
              <a:ext cx="1695381"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Enable </a:t>
              </a:r>
              <a:r>
                <a:rPr lang="en-US" sz="1200" dirty="0" err="1">
                  <a:solidFill>
                    <a:schemeClr val="tx1"/>
                  </a:solidFill>
                  <a:latin typeface="Huawei Sans" panose="020C0503030203020204" pitchFamily="34" charset="0"/>
                  <a:ea typeface="方正兰亭黑简体" panose="02000000000000000000" pitchFamily="2" charset="-122"/>
                </a:rPr>
                <a:t>STelnet</a:t>
              </a:r>
              <a:r>
                <a:rPr lang="en-US" sz="1200" dirty="0">
                  <a:solidFill>
                    <a:schemeClr val="tx1"/>
                  </a:solidFill>
                  <a:latin typeface="Huawei Sans" panose="020C0503030203020204" pitchFamily="34" charset="0"/>
                  <a:ea typeface="方正兰亭黑简体" panose="02000000000000000000" pitchFamily="2" charset="-122"/>
                </a:rPr>
                <a:t> on the device</a:t>
              </a:r>
            </a:p>
          </p:txBody>
        </p:sp>
        <p:sp>
          <p:nvSpPr>
            <p:cNvPr id="23" name="圆角矩形 11">
              <a:extLst>
                <a:ext uri="{FF2B5EF4-FFF2-40B4-BE49-F238E27FC236}">
                  <a16:creationId xmlns:a16="http://schemas.microsoft.com/office/drawing/2014/main" id="{D8574EBD-7767-4969-BFF4-45A6DBEA65A2}"/>
                </a:ext>
              </a:extLst>
            </p:cNvPr>
            <p:cNvSpPr/>
            <p:nvPr/>
          </p:nvSpPr>
          <p:spPr bwMode="gray">
            <a:xfrm>
              <a:off x="3300882" y="3647435"/>
              <a:ext cx="992256"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Configure users</a:t>
              </a:r>
            </a:p>
          </p:txBody>
        </p:sp>
        <p:cxnSp>
          <p:nvCxnSpPr>
            <p:cNvPr id="24" name="直接箭头连接符 23">
              <a:extLst>
                <a:ext uri="{FF2B5EF4-FFF2-40B4-BE49-F238E27FC236}">
                  <a16:creationId xmlns:a16="http://schemas.microsoft.com/office/drawing/2014/main" id="{1A4AF6A1-A2BA-4884-8C31-78148A433B60}"/>
                </a:ext>
              </a:extLst>
            </p:cNvPr>
            <p:cNvCxnSpPr>
              <a:cxnSpLocks/>
            </p:cNvCxnSpPr>
            <p:nvPr/>
          </p:nvCxnSpPr>
          <p:spPr bwMode="gray">
            <a:xfrm>
              <a:off x="2808917" y="3881435"/>
              <a:ext cx="480745" cy="0"/>
            </a:xfrm>
            <a:prstGeom prst="straightConnector1">
              <a:avLst/>
            </a:prstGeom>
            <a:noFill/>
            <a:ln w="19050" cap="flat" cmpd="sng" algn="ctr">
              <a:solidFill>
                <a:schemeClr val="tx1"/>
              </a:solidFill>
              <a:prstDash val="solid"/>
              <a:round/>
              <a:headEnd type="none" w="med" len="med"/>
              <a:tailEnd type="triangle"/>
            </a:ln>
            <a:effectLst/>
          </p:spPr>
        </p:cxnSp>
        <p:sp>
          <p:nvSpPr>
            <p:cNvPr id="25" name="圆角矩形 11">
              <a:extLst>
                <a:ext uri="{FF2B5EF4-FFF2-40B4-BE49-F238E27FC236}">
                  <a16:creationId xmlns:a16="http://schemas.microsoft.com/office/drawing/2014/main" id="{6F1A5E3F-E8C4-4571-B7CD-C7C2BB2F28EB}"/>
                </a:ext>
              </a:extLst>
            </p:cNvPr>
            <p:cNvSpPr/>
            <p:nvPr/>
          </p:nvSpPr>
          <p:spPr bwMode="gray">
            <a:xfrm>
              <a:off x="6130331" y="3647435"/>
              <a:ext cx="1183523" cy="468000"/>
            </a:xfrm>
            <a:prstGeom prst="roundRect">
              <a:avLst>
                <a:gd name="adj" fmla="val 4298"/>
              </a:avLst>
            </a:prstGeom>
            <a:solidFill>
              <a:srgbClr val="56C4D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bg1"/>
                  </a:solidFill>
                  <a:latin typeface="Huawei Sans" panose="020C0503030203020204" pitchFamily="34" charset="0"/>
                  <a:ea typeface="方正兰亭黑简体" panose="02000000000000000000" pitchFamily="2" charset="-122"/>
                </a:rPr>
                <a:t>Configure the public key</a:t>
              </a:r>
            </a:p>
          </p:txBody>
        </p:sp>
        <p:sp>
          <p:nvSpPr>
            <p:cNvPr id="26" name="圆角矩形 11">
              <a:extLst>
                <a:ext uri="{FF2B5EF4-FFF2-40B4-BE49-F238E27FC236}">
                  <a16:creationId xmlns:a16="http://schemas.microsoft.com/office/drawing/2014/main" id="{CBA43832-2450-4434-BDEF-C5EA52329EC4}"/>
                </a:ext>
              </a:extLst>
            </p:cNvPr>
            <p:cNvSpPr/>
            <p:nvPr/>
          </p:nvSpPr>
          <p:spPr bwMode="gray">
            <a:xfrm>
              <a:off x="4750312" y="3647435"/>
              <a:ext cx="922845"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Generate a key pair</a:t>
              </a:r>
            </a:p>
          </p:txBody>
        </p:sp>
        <p:sp>
          <p:nvSpPr>
            <p:cNvPr id="27" name="圆角矩形 12">
              <a:extLst>
                <a:ext uri="{FF2B5EF4-FFF2-40B4-BE49-F238E27FC236}">
                  <a16:creationId xmlns:a16="http://schemas.microsoft.com/office/drawing/2014/main" id="{D7750F69-E532-43F7-83A3-8754883E99B7}"/>
                </a:ext>
              </a:extLst>
            </p:cNvPr>
            <p:cNvSpPr/>
            <p:nvPr/>
          </p:nvSpPr>
          <p:spPr bwMode="gray">
            <a:xfrm>
              <a:off x="7734195" y="3647435"/>
              <a:ext cx="1664671"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Compile Python code</a:t>
              </a:r>
            </a:p>
          </p:txBody>
        </p:sp>
        <p:cxnSp>
          <p:nvCxnSpPr>
            <p:cNvPr id="28" name="直接箭头连接符 27">
              <a:extLst>
                <a:ext uri="{FF2B5EF4-FFF2-40B4-BE49-F238E27FC236}">
                  <a16:creationId xmlns:a16="http://schemas.microsoft.com/office/drawing/2014/main" id="{FBBC1154-307D-4A9D-B129-FA488604D055}"/>
                </a:ext>
              </a:extLst>
            </p:cNvPr>
            <p:cNvCxnSpPr>
              <a:cxnSpLocks/>
            </p:cNvCxnSpPr>
            <p:nvPr/>
          </p:nvCxnSpPr>
          <p:spPr bwMode="gray">
            <a:xfrm>
              <a:off x="4293138" y="3881435"/>
              <a:ext cx="429675" cy="0"/>
            </a:xfrm>
            <a:prstGeom prst="straightConnector1">
              <a:avLst/>
            </a:prstGeom>
            <a:noFill/>
            <a:ln w="19050" cap="flat" cmpd="sng" algn="ctr">
              <a:solidFill>
                <a:schemeClr val="tx1"/>
              </a:solidFill>
              <a:prstDash val="solid"/>
              <a:round/>
              <a:headEnd type="none" w="med" len="med"/>
              <a:tailEnd type="triangle"/>
            </a:ln>
            <a:effectLst/>
          </p:spPr>
        </p:cxnSp>
        <p:cxnSp>
          <p:nvCxnSpPr>
            <p:cNvPr id="29" name="直接箭头连接符 28">
              <a:extLst>
                <a:ext uri="{FF2B5EF4-FFF2-40B4-BE49-F238E27FC236}">
                  <a16:creationId xmlns:a16="http://schemas.microsoft.com/office/drawing/2014/main" id="{96602703-749E-424C-851F-F73BA0C316C7}"/>
                </a:ext>
              </a:extLst>
            </p:cNvPr>
            <p:cNvCxnSpPr>
              <a:cxnSpLocks/>
            </p:cNvCxnSpPr>
            <p:nvPr/>
          </p:nvCxnSpPr>
          <p:spPr bwMode="gray">
            <a:xfrm>
              <a:off x="5691573" y="3881435"/>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30" name="直接箭头连接符 29">
              <a:extLst>
                <a:ext uri="{FF2B5EF4-FFF2-40B4-BE49-F238E27FC236}">
                  <a16:creationId xmlns:a16="http://schemas.microsoft.com/office/drawing/2014/main" id="{A744B658-7237-454B-A9F5-438CBE4F13EB}"/>
                </a:ext>
              </a:extLst>
            </p:cNvPr>
            <p:cNvCxnSpPr>
              <a:cxnSpLocks/>
            </p:cNvCxnSpPr>
            <p:nvPr/>
          </p:nvCxnSpPr>
          <p:spPr bwMode="gray">
            <a:xfrm>
              <a:off x="7313854" y="3881435"/>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31" name="直接箭头连接符 30">
              <a:extLst>
                <a:ext uri="{FF2B5EF4-FFF2-40B4-BE49-F238E27FC236}">
                  <a16:creationId xmlns:a16="http://schemas.microsoft.com/office/drawing/2014/main" id="{FF3AF7E6-A770-4F20-AB45-C78A47014CD8}"/>
                </a:ext>
              </a:extLst>
            </p:cNvPr>
            <p:cNvCxnSpPr>
              <a:cxnSpLocks/>
            </p:cNvCxnSpPr>
            <p:nvPr/>
          </p:nvCxnSpPr>
          <p:spPr bwMode="gray">
            <a:xfrm>
              <a:off x="9398866" y="3881435"/>
              <a:ext cx="399908" cy="0"/>
            </a:xfrm>
            <a:prstGeom prst="straightConnector1">
              <a:avLst/>
            </a:prstGeom>
            <a:noFill/>
            <a:ln w="19050" cap="flat" cmpd="sng" algn="ctr">
              <a:solidFill>
                <a:schemeClr val="tx1"/>
              </a:solidFill>
              <a:prstDash val="solid"/>
              <a:round/>
              <a:headEnd type="none" w="med" len="med"/>
              <a:tailEnd type="triangle"/>
            </a:ln>
            <a:effectLst/>
          </p:spPr>
        </p:cxnSp>
        <p:sp>
          <p:nvSpPr>
            <p:cNvPr id="32" name="圆角矩形 12">
              <a:extLst>
                <a:ext uri="{FF2B5EF4-FFF2-40B4-BE49-F238E27FC236}">
                  <a16:creationId xmlns:a16="http://schemas.microsoft.com/office/drawing/2014/main" id="{DA22C9EB-58D8-4A5B-A067-E8F4EA1A9981}"/>
                </a:ext>
              </a:extLst>
            </p:cNvPr>
            <p:cNvSpPr/>
            <p:nvPr/>
          </p:nvSpPr>
          <p:spPr bwMode="gray">
            <a:xfrm>
              <a:off x="9802391" y="3647435"/>
              <a:ext cx="1129310"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Verify the configuration</a:t>
              </a:r>
            </a:p>
          </p:txBody>
        </p:sp>
      </p:grpSp>
    </p:spTree>
    <p:extLst>
      <p:ext uri="{BB962C8B-B14F-4D97-AF65-F5344CB8AC3E}">
        <p14:creationId xmlns:p14="http://schemas.microsoft.com/office/powerpoint/2010/main" val="174522237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Case: Compiling Python Code on the Client</a:t>
            </a:r>
            <a:endParaRPr lang="en-US" dirty="0"/>
          </a:p>
        </p:txBody>
      </p:sp>
      <p:sp>
        <p:nvSpPr>
          <p:cNvPr id="3" name="文本占位符 2"/>
          <p:cNvSpPr>
            <a:spLocks noGrp="1"/>
          </p:cNvSpPr>
          <p:nvPr>
            <p:ph type="body" sz="quarter" idx="10"/>
          </p:nvPr>
        </p:nvSpPr>
        <p:spPr bwMode="gray">
          <a:xfrm>
            <a:off x="455612" y="1831254"/>
            <a:ext cx="11293476" cy="561338"/>
          </a:xfrm>
        </p:spPr>
        <p:txBody>
          <a:bodyPr/>
          <a:lstStyle/>
          <a:p>
            <a:pPr marL="342900" indent="-342900">
              <a:buSzPct val="100000"/>
              <a:buFont typeface="+mj-lt"/>
              <a:buAutoNum type="arabicPeriod" startAt="7"/>
            </a:pPr>
            <a:r>
              <a:rPr lang="en-US" sz="1600" dirty="0">
                <a:latin typeface="Huawei Sans" panose="020C0503030203020204" pitchFamily="34" charset="0"/>
                <a:cs typeface="Arial" panose="020B0604020202020204" pitchFamily="34" charset="0"/>
              </a:rPr>
              <a:t>Compile and run Python code on the client to log in to the server through SSH.</a:t>
            </a:r>
          </a:p>
          <a:p>
            <a:pPr marL="342900" indent="-342900">
              <a:buFont typeface="+mj-lt"/>
              <a:buAutoNum type="arabicPeriod" startAt="7"/>
            </a:pPr>
            <a:endParaRPr lang="en-US" altLang="zh-CN" sz="1600" dirty="0">
              <a:latin typeface="Huawei Sans" panose="020C0503030203020204" pitchFamily="34" charset="0"/>
              <a:cs typeface="Arial" panose="020B0604020202020204" pitchFamily="34" charset="0"/>
            </a:endParaRPr>
          </a:p>
          <a:p>
            <a:pPr marL="342900" indent="-342900">
              <a:buFont typeface="+mj-lt"/>
              <a:buAutoNum type="arabicPeriod" startAt="7"/>
            </a:pPr>
            <a:endParaRPr lang="en-US" altLang="zh-CN" sz="1600" dirty="0">
              <a:latin typeface="Huawei Sans" panose="020C0503030203020204" pitchFamily="34" charset="0"/>
              <a:cs typeface="Arial" panose="020B0604020202020204" pitchFamily="34" charset="0"/>
            </a:endParaRPr>
          </a:p>
        </p:txBody>
      </p:sp>
      <p:grpSp>
        <p:nvGrpSpPr>
          <p:cNvPr id="11" name="组合 10">
            <a:extLst>
              <a:ext uri="{FF2B5EF4-FFF2-40B4-BE49-F238E27FC236}">
                <a16:creationId xmlns:a16="http://schemas.microsoft.com/office/drawing/2014/main" id="{DEB652AE-C79A-4025-8CB7-75D5D7C71F44}"/>
              </a:ext>
            </a:extLst>
          </p:cNvPr>
          <p:cNvGrpSpPr/>
          <p:nvPr/>
        </p:nvGrpSpPr>
        <p:grpSpPr bwMode="gray">
          <a:xfrm>
            <a:off x="578851" y="2424396"/>
            <a:ext cx="11103562" cy="3661966"/>
            <a:chOff x="578851" y="2344886"/>
            <a:chExt cx="11103562" cy="3661966"/>
          </a:xfrm>
        </p:grpSpPr>
        <p:sp>
          <p:nvSpPr>
            <p:cNvPr id="4" name="文本框 3">
              <a:extLst>
                <a:ext uri="{FF2B5EF4-FFF2-40B4-BE49-F238E27FC236}">
                  <a16:creationId xmlns:a16="http://schemas.microsoft.com/office/drawing/2014/main" id="{E4E30EB8-DE34-4595-BCF8-67A3852D8F2A}"/>
                </a:ext>
              </a:extLst>
            </p:cNvPr>
            <p:cNvSpPr txBox="1"/>
            <p:nvPr/>
          </p:nvSpPr>
          <p:spPr bwMode="gray">
            <a:xfrm>
              <a:off x="5625129" y="2344887"/>
              <a:ext cx="6057284" cy="3661965"/>
            </a:xfrm>
            <a:prstGeom prst="rect">
              <a:avLst/>
            </a:prstGeom>
            <a:noFill/>
            <a:ln>
              <a:solidFill>
                <a:srgbClr val="94DAE2"/>
              </a:solidFill>
            </a:ln>
          </p:spPr>
          <p:txBody>
            <a:bodyPr wrap="square" rtlCol="0">
              <a:spAutoFit/>
            </a:bodyPr>
            <a:lstStyle>
              <a:defPPr>
                <a:defRPr lang="en-US"/>
              </a:defPPr>
              <a:lvl1pPr fontAlgn="auto">
                <a:lnSpc>
                  <a:spcPct val="120000"/>
                </a:lnSpc>
                <a:spcBef>
                  <a:spcPts val="0"/>
                </a:spcBef>
                <a:spcAft>
                  <a:spcPts val="0"/>
                </a:spcAft>
                <a:defRPr sz="1200">
                  <a:latin typeface="Huawei Sans" panose="020C0503030203020204" pitchFamily="34" charset="0"/>
                  <a:ea typeface="方正兰亭黑简体" panose="02000000000000000000" pitchFamily="2" charset="-122"/>
                </a:defRPr>
              </a:lvl1pPr>
            </a:lstStyle>
            <a:p>
              <a:pPr>
                <a:lnSpc>
                  <a:spcPct val="150000"/>
                </a:lnSpc>
              </a:pPr>
              <a:r>
                <a:rPr lang="en-US" dirty="0"/>
                <a:t>import </a:t>
              </a:r>
              <a:r>
                <a:rPr lang="en-US" dirty="0" err="1"/>
                <a:t>paramiko</a:t>
              </a:r>
              <a:endParaRPr lang="en-US" dirty="0"/>
            </a:p>
            <a:p>
              <a:pPr>
                <a:lnSpc>
                  <a:spcPct val="150000"/>
                </a:lnSpc>
              </a:pPr>
              <a:r>
                <a:rPr lang="en-US" dirty="0"/>
                <a:t>import time</a:t>
              </a:r>
            </a:p>
            <a:p>
              <a:pPr>
                <a:lnSpc>
                  <a:spcPct val="150000"/>
                </a:lnSpc>
              </a:pPr>
              <a:r>
                <a:rPr lang="en-US" dirty="0" err="1"/>
                <a:t>ssh</a:t>
              </a:r>
              <a:r>
                <a:rPr lang="en-US" dirty="0"/>
                <a:t> = </a:t>
              </a:r>
              <a:r>
                <a:rPr lang="en-US" dirty="0" err="1"/>
                <a:t>paramiko.SSHClient</a:t>
              </a:r>
              <a:r>
                <a:rPr lang="en-US" dirty="0"/>
                <a:t>()</a:t>
              </a:r>
            </a:p>
            <a:p>
              <a:pPr>
                <a:lnSpc>
                  <a:spcPct val="150000"/>
                </a:lnSpc>
              </a:pPr>
              <a:r>
                <a:rPr lang="en-US" dirty="0" err="1"/>
                <a:t>ssh.set_missing_host_key_policy</a:t>
              </a:r>
              <a:r>
                <a:rPr lang="en-US" dirty="0"/>
                <a:t>(</a:t>
              </a:r>
              <a:r>
                <a:rPr lang="en-US" dirty="0" err="1"/>
                <a:t>paramiko.AutoAddPolicy</a:t>
              </a:r>
              <a:r>
                <a:rPr lang="en-US" dirty="0"/>
                <a:t>())</a:t>
              </a:r>
            </a:p>
            <a:p>
              <a:pPr>
                <a:lnSpc>
                  <a:spcPct val="150000"/>
                </a:lnSpc>
              </a:pPr>
              <a:r>
                <a:rPr lang="en-US" dirty="0" err="1"/>
                <a:t>ssh.connect</a:t>
              </a:r>
              <a:r>
                <a:rPr lang="en-US" dirty="0"/>
                <a:t>(hostname='192.168.56.100',port=22,username='client',</a:t>
              </a:r>
              <a:r>
                <a:rPr lang="en-US" dirty="0" err="1"/>
                <a:t>key_filename</a:t>
              </a:r>
              <a:r>
                <a:rPr lang="en-US" dirty="0"/>
                <a:t>=</a:t>
              </a:r>
              <a:r>
                <a:rPr lang="en-US" dirty="0" err="1"/>
                <a:t>r'C</a:t>
              </a:r>
              <a:r>
                <a:rPr lang="en-US" dirty="0"/>
                <a:t>:\Users\</a:t>
              </a:r>
              <a:r>
                <a:rPr lang="en-US" dirty="0" err="1"/>
                <a:t>exampleuser</a:t>
              </a:r>
              <a:r>
                <a:rPr lang="en-US" dirty="0"/>
                <a:t>\.</a:t>
              </a:r>
              <a:r>
                <a:rPr lang="en-US" dirty="0" err="1"/>
                <a:t>ssh</a:t>
              </a:r>
              <a:r>
                <a:rPr lang="en-US" dirty="0"/>
                <a:t>\</a:t>
              </a:r>
              <a:r>
                <a:rPr lang="en-US" dirty="0" err="1"/>
                <a:t>id_rsa</a:t>
              </a:r>
              <a:r>
                <a:rPr lang="en-US" dirty="0"/>
                <a:t>')</a:t>
              </a:r>
            </a:p>
            <a:p>
              <a:pPr>
                <a:lnSpc>
                  <a:spcPct val="150000"/>
                </a:lnSpc>
              </a:pPr>
              <a:r>
                <a:rPr lang="en-US" dirty="0"/>
                <a:t>cli = </a:t>
              </a:r>
              <a:r>
                <a:rPr lang="en-US" dirty="0" err="1"/>
                <a:t>ssh.invoke_shell</a:t>
              </a:r>
              <a:r>
                <a:rPr lang="en-US" dirty="0"/>
                <a:t>()</a:t>
              </a:r>
            </a:p>
            <a:p>
              <a:pPr>
                <a:lnSpc>
                  <a:spcPct val="150000"/>
                </a:lnSpc>
              </a:pPr>
              <a:r>
                <a:rPr lang="en-US" dirty="0" err="1"/>
                <a:t>cli.send</a:t>
              </a:r>
              <a:r>
                <a:rPr lang="en-US" dirty="0"/>
                <a:t>('screen-length 0 temporary\n')</a:t>
              </a:r>
            </a:p>
            <a:p>
              <a:pPr>
                <a:lnSpc>
                  <a:spcPct val="150000"/>
                </a:lnSpc>
              </a:pPr>
              <a:r>
                <a:rPr lang="en-US" dirty="0" err="1"/>
                <a:t>cli.send</a:t>
              </a:r>
              <a:r>
                <a:rPr lang="en-US" dirty="0"/>
                <a:t>('display cu\n')</a:t>
              </a:r>
            </a:p>
            <a:p>
              <a:pPr>
                <a:lnSpc>
                  <a:spcPct val="150000"/>
                </a:lnSpc>
              </a:pPr>
              <a:r>
                <a:rPr lang="en-US" dirty="0" err="1"/>
                <a:t>time.sleep</a:t>
              </a:r>
              <a:r>
                <a:rPr lang="en-US" dirty="0"/>
                <a:t>(3)</a:t>
              </a:r>
            </a:p>
            <a:p>
              <a:pPr>
                <a:lnSpc>
                  <a:spcPct val="150000"/>
                </a:lnSpc>
              </a:pPr>
              <a:r>
                <a:rPr lang="en-US" dirty="0" err="1"/>
                <a:t>dis_cu</a:t>
              </a:r>
              <a:r>
                <a:rPr lang="en-US" dirty="0"/>
                <a:t> = </a:t>
              </a:r>
              <a:r>
                <a:rPr lang="en-US" dirty="0" err="1"/>
                <a:t>cli.recv</a:t>
              </a:r>
              <a:r>
                <a:rPr lang="en-US" dirty="0"/>
                <a:t>(999999).decode()</a:t>
              </a:r>
            </a:p>
            <a:p>
              <a:pPr>
                <a:lnSpc>
                  <a:spcPct val="150000"/>
                </a:lnSpc>
              </a:pPr>
              <a:r>
                <a:rPr lang="en-US" dirty="0"/>
                <a:t>print(</a:t>
              </a:r>
              <a:r>
                <a:rPr lang="en-US" dirty="0" err="1"/>
                <a:t>dis_cu</a:t>
              </a:r>
              <a:r>
                <a:rPr lang="en-US" dirty="0"/>
                <a:t>)</a:t>
              </a:r>
            </a:p>
            <a:p>
              <a:pPr>
                <a:lnSpc>
                  <a:spcPct val="150000"/>
                </a:lnSpc>
              </a:pPr>
              <a:r>
                <a:rPr lang="en-US" dirty="0" err="1"/>
                <a:t>ssh.close</a:t>
              </a:r>
              <a:r>
                <a:rPr lang="en-US" dirty="0"/>
                <a:t>()</a:t>
              </a:r>
            </a:p>
          </p:txBody>
        </p:sp>
        <p:sp>
          <p:nvSpPr>
            <p:cNvPr id="5" name="文本框 4">
              <a:extLst>
                <a:ext uri="{FF2B5EF4-FFF2-40B4-BE49-F238E27FC236}">
                  <a16:creationId xmlns:a16="http://schemas.microsoft.com/office/drawing/2014/main" id="{76555FBF-27B5-43BA-BEF8-5D6B48E01858}"/>
                </a:ext>
              </a:extLst>
            </p:cNvPr>
            <p:cNvSpPr txBox="1"/>
            <p:nvPr/>
          </p:nvSpPr>
          <p:spPr bwMode="gray">
            <a:xfrm>
              <a:off x="578851" y="2344886"/>
              <a:ext cx="4940876" cy="3661965"/>
            </a:xfrm>
            <a:prstGeom prst="rect">
              <a:avLst/>
            </a:prstGeom>
            <a:noFill/>
            <a:ln>
              <a:noFill/>
            </a:ln>
          </p:spPr>
          <p:txBody>
            <a:bodyPr wrap="square" rtlCol="0">
              <a:spAutoFit/>
            </a:bodyPr>
            <a:lstStyle>
              <a:defPPr>
                <a:defRPr lang="en-US"/>
              </a:defPPr>
              <a:lvl1pPr fontAlgn="auto">
                <a:lnSpc>
                  <a:spcPct val="150000"/>
                </a:lnSpc>
                <a:spcBef>
                  <a:spcPts val="0"/>
                </a:spcBef>
                <a:spcAft>
                  <a:spcPts val="0"/>
                </a:spcAft>
                <a:defRPr sz="1200">
                  <a:latin typeface="Huawei Sans" panose="020C0503030203020204" pitchFamily="34" charset="0"/>
                  <a:ea typeface="方正兰亭黑简体" panose="02000000000000000000" pitchFamily="2" charset="-122"/>
                </a:defRPr>
              </a:lvl1pPr>
            </a:lstStyle>
            <a:p>
              <a:pPr algn="r"/>
              <a:r>
                <a:rPr lang="en-US" dirty="0"/>
                <a:t>Import module     </a:t>
              </a:r>
              <a:r>
                <a:rPr lang="en-US" altLang="zh-CN" dirty="0"/>
                <a:t>--</a:t>
              </a:r>
              <a:r>
                <a:rPr lang="en-US" dirty="0"/>
                <a:t>  </a:t>
              </a:r>
            </a:p>
            <a:p>
              <a:pPr algn="r"/>
              <a:r>
                <a:rPr lang="en-US" dirty="0"/>
                <a:t>      </a:t>
              </a:r>
            </a:p>
            <a:p>
              <a:pPr algn="r"/>
              <a:r>
                <a:rPr lang="en-US" dirty="0"/>
                <a:t>Instantiate SSH objects.     </a:t>
              </a:r>
              <a:r>
                <a:rPr lang="en-US" altLang="zh-CN" dirty="0"/>
                <a:t>--</a:t>
              </a:r>
              <a:endParaRPr lang="en-US" dirty="0"/>
            </a:p>
            <a:p>
              <a:pPr algn="r"/>
              <a:r>
                <a:rPr lang="en-US" dirty="0"/>
                <a:t>Allow connections to unknown hosts.     </a:t>
              </a:r>
              <a:r>
                <a:rPr lang="en-US" altLang="zh-CN" dirty="0"/>
                <a:t>--</a:t>
              </a:r>
              <a:endParaRPr lang="en-US" dirty="0"/>
            </a:p>
            <a:p>
              <a:pPr algn="r"/>
              <a:r>
                <a:rPr lang="en-US" dirty="0"/>
                <a:t>Set up an SSH session connection.     </a:t>
              </a:r>
              <a:r>
                <a:rPr lang="en-US" altLang="zh-CN" dirty="0"/>
                <a:t>--</a:t>
              </a:r>
              <a:endParaRPr lang="en-US" dirty="0"/>
            </a:p>
            <a:p>
              <a:pPr algn="r"/>
              <a:endParaRPr lang="en-US" altLang="zh-CN" dirty="0"/>
            </a:p>
            <a:p>
              <a:pPr algn="r"/>
              <a:r>
                <a:rPr lang="en-US" dirty="0"/>
                <a:t>Open an interactive session.     </a:t>
              </a:r>
              <a:r>
                <a:rPr lang="en-US" altLang="zh-CN" dirty="0"/>
                <a:t>--</a:t>
              </a:r>
              <a:endParaRPr lang="en-US" dirty="0"/>
            </a:p>
            <a:p>
              <a:pPr algn="r"/>
              <a:r>
                <a:rPr lang="en-US" dirty="0"/>
                <a:t>Send the command for canceling screen splitting.     </a:t>
              </a:r>
              <a:r>
                <a:rPr lang="en-US" altLang="zh-CN" dirty="0"/>
                <a:t>--</a:t>
              </a:r>
              <a:endParaRPr lang="en-US" dirty="0"/>
            </a:p>
            <a:p>
              <a:pPr algn="r"/>
              <a:r>
                <a:rPr lang="en-US" dirty="0"/>
                <a:t>Send the command for displaying the current configuration.     </a:t>
              </a:r>
              <a:r>
                <a:rPr lang="en-US" altLang="zh-CN" dirty="0"/>
                <a:t>--</a:t>
              </a:r>
              <a:endParaRPr lang="en-US" dirty="0"/>
            </a:p>
            <a:p>
              <a:pPr algn="r"/>
              <a:r>
                <a:rPr lang="en-US" dirty="0"/>
                <a:t>Set the pause duration to 3 seconds.     </a:t>
              </a:r>
              <a:r>
                <a:rPr lang="en-US" altLang="zh-CN" dirty="0"/>
                <a:t>--</a:t>
              </a:r>
              <a:endParaRPr lang="en-US" dirty="0"/>
            </a:p>
            <a:p>
              <a:pPr algn="r"/>
              <a:r>
                <a:rPr lang="en-US" dirty="0"/>
                <a:t>Instantiate the received data.     </a:t>
              </a:r>
              <a:r>
                <a:rPr lang="en-US" altLang="zh-CN" dirty="0"/>
                <a:t>--</a:t>
              </a:r>
              <a:endParaRPr lang="en-US" dirty="0"/>
            </a:p>
            <a:p>
              <a:pPr algn="r"/>
              <a:r>
                <a:rPr lang="en-US" dirty="0"/>
                <a:t>Print the command output.     </a:t>
              </a:r>
              <a:r>
                <a:rPr lang="en-US" altLang="zh-CN" dirty="0"/>
                <a:t>--</a:t>
              </a:r>
              <a:endParaRPr lang="en-US" dirty="0"/>
            </a:p>
            <a:p>
              <a:pPr algn="r"/>
              <a:r>
                <a:rPr lang="en-US" dirty="0"/>
                <a:t>Close the SSH connection.     </a:t>
              </a:r>
              <a:r>
                <a:rPr lang="en-US" altLang="zh-CN" dirty="0"/>
                <a:t>--</a:t>
              </a:r>
              <a:endParaRPr lang="en-US" dirty="0"/>
            </a:p>
          </p:txBody>
        </p:sp>
      </p:grpSp>
      <p:grpSp>
        <p:nvGrpSpPr>
          <p:cNvPr id="19" name="组合 18">
            <a:extLst>
              <a:ext uri="{FF2B5EF4-FFF2-40B4-BE49-F238E27FC236}">
                <a16:creationId xmlns:a16="http://schemas.microsoft.com/office/drawing/2014/main" id="{413E0105-8014-42B4-A88E-7FB35D6D7995}"/>
              </a:ext>
            </a:extLst>
          </p:cNvPr>
          <p:cNvGrpSpPr/>
          <p:nvPr/>
        </p:nvGrpSpPr>
        <p:grpSpPr>
          <a:xfrm>
            <a:off x="632883" y="1213915"/>
            <a:ext cx="10938933" cy="468000"/>
            <a:chOff x="1113536" y="3647435"/>
            <a:chExt cx="9818165" cy="468000"/>
          </a:xfrm>
        </p:grpSpPr>
        <p:sp>
          <p:nvSpPr>
            <p:cNvPr id="20" name="圆角矩形 11">
              <a:extLst>
                <a:ext uri="{FF2B5EF4-FFF2-40B4-BE49-F238E27FC236}">
                  <a16:creationId xmlns:a16="http://schemas.microsoft.com/office/drawing/2014/main" id="{057A61B6-B130-4712-B6CA-4B378F17CC86}"/>
                </a:ext>
              </a:extLst>
            </p:cNvPr>
            <p:cNvSpPr/>
            <p:nvPr/>
          </p:nvSpPr>
          <p:spPr bwMode="gray">
            <a:xfrm>
              <a:off x="1113536" y="3647435"/>
              <a:ext cx="1695381"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Enable </a:t>
              </a:r>
              <a:r>
                <a:rPr lang="en-US" sz="1200" dirty="0" err="1">
                  <a:solidFill>
                    <a:schemeClr val="tx1"/>
                  </a:solidFill>
                  <a:latin typeface="Huawei Sans" panose="020C0503030203020204" pitchFamily="34" charset="0"/>
                  <a:ea typeface="方正兰亭黑简体" panose="02000000000000000000" pitchFamily="2" charset="-122"/>
                </a:rPr>
                <a:t>STelnet</a:t>
              </a:r>
              <a:r>
                <a:rPr lang="en-US" sz="1200" dirty="0">
                  <a:solidFill>
                    <a:schemeClr val="tx1"/>
                  </a:solidFill>
                  <a:latin typeface="Huawei Sans" panose="020C0503030203020204" pitchFamily="34" charset="0"/>
                  <a:ea typeface="方正兰亭黑简体" panose="02000000000000000000" pitchFamily="2" charset="-122"/>
                </a:rPr>
                <a:t> on the device</a:t>
              </a:r>
            </a:p>
          </p:txBody>
        </p:sp>
        <p:sp>
          <p:nvSpPr>
            <p:cNvPr id="32" name="圆角矩形 11">
              <a:extLst>
                <a:ext uri="{FF2B5EF4-FFF2-40B4-BE49-F238E27FC236}">
                  <a16:creationId xmlns:a16="http://schemas.microsoft.com/office/drawing/2014/main" id="{F5222AD1-D7A3-47B2-B224-D6B2CB4508AC}"/>
                </a:ext>
              </a:extLst>
            </p:cNvPr>
            <p:cNvSpPr/>
            <p:nvPr/>
          </p:nvSpPr>
          <p:spPr bwMode="gray">
            <a:xfrm>
              <a:off x="3300882" y="3647435"/>
              <a:ext cx="992256"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Configure users</a:t>
              </a:r>
            </a:p>
          </p:txBody>
        </p:sp>
        <p:cxnSp>
          <p:nvCxnSpPr>
            <p:cNvPr id="33" name="直接箭头连接符 32">
              <a:extLst>
                <a:ext uri="{FF2B5EF4-FFF2-40B4-BE49-F238E27FC236}">
                  <a16:creationId xmlns:a16="http://schemas.microsoft.com/office/drawing/2014/main" id="{5D9FC88B-0447-4291-9E2A-FDEA60E05467}"/>
                </a:ext>
              </a:extLst>
            </p:cNvPr>
            <p:cNvCxnSpPr>
              <a:cxnSpLocks/>
            </p:cNvCxnSpPr>
            <p:nvPr/>
          </p:nvCxnSpPr>
          <p:spPr bwMode="gray">
            <a:xfrm>
              <a:off x="2808917" y="3881435"/>
              <a:ext cx="480745" cy="0"/>
            </a:xfrm>
            <a:prstGeom prst="straightConnector1">
              <a:avLst/>
            </a:prstGeom>
            <a:noFill/>
            <a:ln w="19050" cap="flat" cmpd="sng" algn="ctr">
              <a:solidFill>
                <a:schemeClr val="tx1"/>
              </a:solidFill>
              <a:prstDash val="solid"/>
              <a:round/>
              <a:headEnd type="none" w="med" len="med"/>
              <a:tailEnd type="triangle"/>
            </a:ln>
            <a:effectLst/>
          </p:spPr>
        </p:cxnSp>
        <p:sp>
          <p:nvSpPr>
            <p:cNvPr id="34" name="圆角矩形 11">
              <a:extLst>
                <a:ext uri="{FF2B5EF4-FFF2-40B4-BE49-F238E27FC236}">
                  <a16:creationId xmlns:a16="http://schemas.microsoft.com/office/drawing/2014/main" id="{45B2F263-9F8A-4621-9FD4-F358636B8385}"/>
                </a:ext>
              </a:extLst>
            </p:cNvPr>
            <p:cNvSpPr/>
            <p:nvPr/>
          </p:nvSpPr>
          <p:spPr bwMode="gray">
            <a:xfrm>
              <a:off x="6130331" y="3647435"/>
              <a:ext cx="1183523"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Configure the public key</a:t>
              </a:r>
            </a:p>
          </p:txBody>
        </p:sp>
        <p:sp>
          <p:nvSpPr>
            <p:cNvPr id="35" name="圆角矩形 11">
              <a:extLst>
                <a:ext uri="{FF2B5EF4-FFF2-40B4-BE49-F238E27FC236}">
                  <a16:creationId xmlns:a16="http://schemas.microsoft.com/office/drawing/2014/main" id="{2FAABB26-D3A3-47D4-B450-F6C53CB4094A}"/>
                </a:ext>
              </a:extLst>
            </p:cNvPr>
            <p:cNvSpPr/>
            <p:nvPr/>
          </p:nvSpPr>
          <p:spPr bwMode="gray">
            <a:xfrm>
              <a:off x="4750312" y="3647435"/>
              <a:ext cx="922845"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Generate a key pair</a:t>
              </a:r>
            </a:p>
          </p:txBody>
        </p:sp>
        <p:sp>
          <p:nvSpPr>
            <p:cNvPr id="36" name="圆角矩形 12">
              <a:extLst>
                <a:ext uri="{FF2B5EF4-FFF2-40B4-BE49-F238E27FC236}">
                  <a16:creationId xmlns:a16="http://schemas.microsoft.com/office/drawing/2014/main" id="{FC95D574-84FF-4A56-A72A-2BF17A5BE14E}"/>
                </a:ext>
              </a:extLst>
            </p:cNvPr>
            <p:cNvSpPr/>
            <p:nvPr/>
          </p:nvSpPr>
          <p:spPr bwMode="gray">
            <a:xfrm>
              <a:off x="7734195" y="3647435"/>
              <a:ext cx="1664671" cy="468000"/>
            </a:xfrm>
            <a:prstGeom prst="roundRect">
              <a:avLst>
                <a:gd name="adj" fmla="val 4298"/>
              </a:avLst>
            </a:prstGeom>
            <a:solidFill>
              <a:srgbClr val="56C4D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bg1"/>
                  </a:solidFill>
                  <a:latin typeface="Huawei Sans" panose="020C0503030203020204" pitchFamily="34" charset="0"/>
                  <a:ea typeface="方正兰亭黑简体" panose="02000000000000000000" pitchFamily="2" charset="-122"/>
                </a:rPr>
                <a:t>Compile Python code</a:t>
              </a:r>
            </a:p>
          </p:txBody>
        </p:sp>
        <p:cxnSp>
          <p:nvCxnSpPr>
            <p:cNvPr id="37" name="直接箭头连接符 36">
              <a:extLst>
                <a:ext uri="{FF2B5EF4-FFF2-40B4-BE49-F238E27FC236}">
                  <a16:creationId xmlns:a16="http://schemas.microsoft.com/office/drawing/2014/main" id="{1C1F1ACE-8E6B-4B77-9861-555DE43EA468}"/>
                </a:ext>
              </a:extLst>
            </p:cNvPr>
            <p:cNvCxnSpPr>
              <a:cxnSpLocks/>
            </p:cNvCxnSpPr>
            <p:nvPr/>
          </p:nvCxnSpPr>
          <p:spPr bwMode="gray">
            <a:xfrm>
              <a:off x="4293138" y="3881435"/>
              <a:ext cx="429675" cy="0"/>
            </a:xfrm>
            <a:prstGeom prst="straightConnector1">
              <a:avLst/>
            </a:prstGeom>
            <a:noFill/>
            <a:ln w="19050" cap="flat" cmpd="sng" algn="ctr">
              <a:solidFill>
                <a:schemeClr val="tx1"/>
              </a:solidFill>
              <a:prstDash val="solid"/>
              <a:round/>
              <a:headEnd type="none" w="med" len="med"/>
              <a:tailEnd type="triangle"/>
            </a:ln>
            <a:effectLst/>
          </p:spPr>
        </p:cxnSp>
        <p:cxnSp>
          <p:nvCxnSpPr>
            <p:cNvPr id="38" name="直接箭头连接符 37">
              <a:extLst>
                <a:ext uri="{FF2B5EF4-FFF2-40B4-BE49-F238E27FC236}">
                  <a16:creationId xmlns:a16="http://schemas.microsoft.com/office/drawing/2014/main" id="{242FD5EC-C031-4B0A-8333-EA0BD7D62076}"/>
                </a:ext>
              </a:extLst>
            </p:cNvPr>
            <p:cNvCxnSpPr>
              <a:cxnSpLocks/>
            </p:cNvCxnSpPr>
            <p:nvPr/>
          </p:nvCxnSpPr>
          <p:spPr bwMode="gray">
            <a:xfrm>
              <a:off x="5691573" y="3881435"/>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39" name="直接箭头连接符 38">
              <a:extLst>
                <a:ext uri="{FF2B5EF4-FFF2-40B4-BE49-F238E27FC236}">
                  <a16:creationId xmlns:a16="http://schemas.microsoft.com/office/drawing/2014/main" id="{6C074F78-B331-4209-B701-B2119FCA0DDF}"/>
                </a:ext>
              </a:extLst>
            </p:cNvPr>
            <p:cNvCxnSpPr>
              <a:cxnSpLocks/>
            </p:cNvCxnSpPr>
            <p:nvPr/>
          </p:nvCxnSpPr>
          <p:spPr bwMode="gray">
            <a:xfrm>
              <a:off x="7313854" y="3881435"/>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40" name="直接箭头连接符 39">
              <a:extLst>
                <a:ext uri="{FF2B5EF4-FFF2-40B4-BE49-F238E27FC236}">
                  <a16:creationId xmlns:a16="http://schemas.microsoft.com/office/drawing/2014/main" id="{9C4BFEE2-9356-4368-AFA1-C32D28BB9524}"/>
                </a:ext>
              </a:extLst>
            </p:cNvPr>
            <p:cNvCxnSpPr>
              <a:cxnSpLocks/>
            </p:cNvCxnSpPr>
            <p:nvPr/>
          </p:nvCxnSpPr>
          <p:spPr bwMode="gray">
            <a:xfrm>
              <a:off x="9398866" y="3881435"/>
              <a:ext cx="399908" cy="0"/>
            </a:xfrm>
            <a:prstGeom prst="straightConnector1">
              <a:avLst/>
            </a:prstGeom>
            <a:noFill/>
            <a:ln w="19050" cap="flat" cmpd="sng" algn="ctr">
              <a:solidFill>
                <a:schemeClr val="tx1"/>
              </a:solidFill>
              <a:prstDash val="solid"/>
              <a:round/>
              <a:headEnd type="none" w="med" len="med"/>
              <a:tailEnd type="triangle"/>
            </a:ln>
            <a:effectLst/>
          </p:spPr>
        </p:cxnSp>
        <p:sp>
          <p:nvSpPr>
            <p:cNvPr id="41" name="圆角矩形 12">
              <a:extLst>
                <a:ext uri="{FF2B5EF4-FFF2-40B4-BE49-F238E27FC236}">
                  <a16:creationId xmlns:a16="http://schemas.microsoft.com/office/drawing/2014/main" id="{0CD629C2-23F5-46E8-BA00-9C71B3BC5D57}"/>
                </a:ext>
              </a:extLst>
            </p:cNvPr>
            <p:cNvSpPr/>
            <p:nvPr/>
          </p:nvSpPr>
          <p:spPr bwMode="gray">
            <a:xfrm>
              <a:off x="9802391" y="3647435"/>
              <a:ext cx="1129310"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Verify the configuration</a:t>
              </a:r>
            </a:p>
          </p:txBody>
        </p:sp>
      </p:grpSp>
    </p:spTree>
    <p:extLst>
      <p:ext uri="{BB962C8B-B14F-4D97-AF65-F5344CB8AC3E}">
        <p14:creationId xmlns:p14="http://schemas.microsoft.com/office/powerpoint/2010/main" val="29202704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b="1">
                <a:sym typeface="Huawei Sans" panose="020C0503030203020204" pitchFamily="34" charset="0"/>
              </a:rPr>
              <a:t>Introduction to SSH</a:t>
            </a:r>
          </a:p>
          <a:p>
            <a:pPr lvl="1">
              <a:buSzPct val="60000"/>
              <a:buFont typeface="Wingdings" panose="05000000000000000000" pitchFamily="2" charset="2"/>
              <a:buChar char="n"/>
            </a:pPr>
            <a:r>
              <a:rPr lang="en-US" altLang="zh-CN">
                <a:sym typeface="Huawei Sans" panose="020C0503030203020204" pitchFamily="34" charset="0"/>
              </a:rPr>
              <a:t>Overview of SSH</a:t>
            </a:r>
            <a:endParaRPr lang="en-US">
              <a:sym typeface="Huawei Sans" panose="020C0503030203020204" pitchFamily="34" charset="0"/>
            </a:endParaRPr>
          </a:p>
          <a:p>
            <a:pPr lvl="1"/>
            <a:r>
              <a:rPr lang="en-US">
                <a:solidFill>
                  <a:schemeClr val="bg1">
                    <a:lumMod val="50000"/>
                  </a:schemeClr>
                </a:solidFill>
                <a:sym typeface="Huawei Sans" panose="020C0503030203020204" pitchFamily="34" charset="0"/>
              </a:rPr>
              <a:t>Working Principles of SSH</a:t>
            </a:r>
          </a:p>
          <a:p>
            <a:pPr lvl="1"/>
            <a:r>
              <a:rPr lang="en-US">
                <a:solidFill>
                  <a:schemeClr val="bg1">
                    <a:lumMod val="50000"/>
                  </a:schemeClr>
                </a:solidFill>
                <a:sym typeface="Huawei Sans" panose="020C0503030203020204" pitchFamily="34" charset="0"/>
              </a:rPr>
              <a:t>Overview of Paramiko</a:t>
            </a:r>
          </a:p>
          <a:p>
            <a:r>
              <a:rPr lang="en-US">
                <a:solidFill>
                  <a:schemeClr val="bg1">
                    <a:lumMod val="50000"/>
                  </a:schemeClr>
                </a:solidFill>
                <a:sym typeface="Huawei Sans" panose="020C0503030203020204" pitchFamily="34" charset="0"/>
              </a:rPr>
              <a:t>Paramiko Component Architecture</a:t>
            </a:r>
          </a:p>
          <a:p>
            <a:r>
              <a:rPr lang="en-US">
                <a:solidFill>
                  <a:schemeClr val="bg1">
                    <a:lumMod val="50000"/>
                  </a:schemeClr>
                </a:solidFill>
                <a:sym typeface="Huawei Sans" panose="020C0503030203020204" pitchFamily="34" charset="0"/>
              </a:rPr>
              <a:t>SSH Practices</a:t>
            </a:r>
          </a:p>
          <a:p>
            <a:pPr lvl="1"/>
            <a:endParaRPr lang="en-US" altLang="zh-CN">
              <a:sym typeface="Huawei Sans" panose="020C0503030203020204" pitchFamily="34" charset="0"/>
            </a:endParaRPr>
          </a:p>
          <a:p>
            <a:pPr lvl="1"/>
            <a:endParaRPr lang="en-US" altLang="zh-CN" dirty="0">
              <a:sym typeface="Huawei Sans" panose="020C0503030203020204" pitchFamily="34" charset="0"/>
            </a:endParaRPr>
          </a:p>
        </p:txBody>
      </p:sp>
    </p:spTree>
    <p:extLst>
      <p:ext uri="{BB962C8B-B14F-4D97-AF65-F5344CB8AC3E}">
        <p14:creationId xmlns:p14="http://schemas.microsoft.com/office/powerpoint/2010/main" val="27735243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Case: Verifying the Configuration on the Client</a:t>
            </a:r>
            <a:endParaRPr lang="en-US" dirty="0"/>
          </a:p>
        </p:txBody>
      </p:sp>
      <p:sp>
        <p:nvSpPr>
          <p:cNvPr id="3" name="文本占位符 2"/>
          <p:cNvSpPr>
            <a:spLocks noGrp="1"/>
          </p:cNvSpPr>
          <p:nvPr>
            <p:ph type="body" sz="quarter" idx="10"/>
          </p:nvPr>
        </p:nvSpPr>
        <p:spPr bwMode="gray">
          <a:xfrm>
            <a:off x="455612" y="1967551"/>
            <a:ext cx="11293476" cy="497096"/>
          </a:xfrm>
          <a:noFill/>
          <a:ln w="9525">
            <a:noFill/>
            <a:miter lim="800000"/>
            <a:headEnd/>
            <a:tailEnd/>
          </a:ln>
        </p:spPr>
        <p:txBody>
          <a:bodyPr vert="horz" wrap="square" lIns="80141" tIns="40071" rIns="80141" bIns="40071" numCol="1" anchor="t" anchorCtr="0" compatLnSpc="1">
            <a:prstTxWarp prst="textNoShape">
              <a:avLst/>
            </a:prstTxWarp>
          </a:bodyPr>
          <a:lstStyle/>
          <a:p>
            <a:pPr marL="342900" indent="-342900">
              <a:buSzPct val="100000"/>
              <a:buFont typeface="+mj-lt"/>
              <a:buAutoNum type="arabicPeriod" startAt="8"/>
            </a:pPr>
            <a:r>
              <a:rPr lang="en-US" sz="1600" dirty="0">
                <a:cs typeface="Arial" panose="020B0604020202020204" pitchFamily="34" charset="0"/>
              </a:rPr>
              <a:t>Run the code. The current configuration of the SSH server is displayed.</a:t>
            </a:r>
          </a:p>
        </p:txBody>
      </p:sp>
      <p:sp>
        <p:nvSpPr>
          <p:cNvPr id="52" name="文本框 51">
            <a:extLst>
              <a:ext uri="{FF2B5EF4-FFF2-40B4-BE49-F238E27FC236}">
                <a16:creationId xmlns:a16="http://schemas.microsoft.com/office/drawing/2014/main" id="{50918F07-9627-439A-9D1B-4C1CDA9AA64B}"/>
              </a:ext>
            </a:extLst>
          </p:cNvPr>
          <p:cNvSpPr txBox="1"/>
          <p:nvPr/>
        </p:nvSpPr>
        <p:spPr bwMode="gray">
          <a:xfrm>
            <a:off x="808712" y="2756539"/>
            <a:ext cx="7221107" cy="1815882"/>
          </a:xfrm>
          <a:prstGeom prst="rect">
            <a:avLst/>
          </a:prstGeom>
          <a:solidFill>
            <a:schemeClr val="bg1">
              <a:lumMod val="85000"/>
            </a:schemeClr>
          </a:solidFill>
          <a:ln>
            <a:noFill/>
          </a:ln>
        </p:spPr>
        <p:txBody>
          <a:bodyPr wrap="square" rtlCol="0">
            <a:spAutoFit/>
          </a:bodyPr>
          <a:lstStyle>
            <a:defPPr>
              <a:defRPr lang="en-US"/>
            </a:defPPr>
            <a:lvl1pPr fontAlgn="auto">
              <a:lnSpc>
                <a:spcPct val="120000"/>
              </a:lnSpc>
              <a:spcBef>
                <a:spcPts val="0"/>
              </a:spcBef>
              <a:spcAft>
                <a:spcPts val="0"/>
              </a:spcAft>
              <a:defRPr sz="1400">
                <a:latin typeface="Huawei Sans" panose="020C0503030203020204" pitchFamily="34" charset="0"/>
                <a:ea typeface="方正兰亭黑简体" panose="02000000000000000000" pitchFamily="2" charset="-122"/>
              </a:defRPr>
            </a:lvl1pPr>
          </a:lstStyle>
          <a:p>
            <a:pPr>
              <a:lnSpc>
                <a:spcPct val="100000"/>
              </a:lnSpc>
            </a:pPr>
            <a:r>
              <a:rPr lang="en-US" altLang="zh-CN" dirty="0">
                <a:sym typeface="Huawei Sans" panose="020C0503030203020204" pitchFamily="34" charset="0"/>
              </a:rPr>
              <a:t>Info: The max number of VTY users is 5, the number of current VTY users online is 1, and total number of terminal users online is 2.</a:t>
            </a:r>
            <a:endParaRPr lang="zh-CN" altLang="zh-CN" dirty="0">
              <a:sym typeface="Huawei Sans" panose="020C0503030203020204" pitchFamily="34" charset="0"/>
            </a:endParaRPr>
          </a:p>
          <a:p>
            <a:pPr>
              <a:lnSpc>
                <a:spcPct val="100000"/>
              </a:lnSpc>
            </a:pPr>
            <a:r>
              <a:rPr lang="en-US" altLang="zh-CN" dirty="0">
                <a:sym typeface="Huawei Sans" panose="020C0503030203020204" pitchFamily="34" charset="0"/>
              </a:rPr>
              <a:t>&lt;SSH Server&gt;screen-length 0 temporary</a:t>
            </a:r>
            <a:endParaRPr lang="zh-CN" altLang="zh-CN" dirty="0">
              <a:sym typeface="Huawei Sans" panose="020C0503030203020204" pitchFamily="34" charset="0"/>
            </a:endParaRPr>
          </a:p>
          <a:p>
            <a:pPr>
              <a:lnSpc>
                <a:spcPct val="100000"/>
              </a:lnSpc>
            </a:pPr>
            <a:r>
              <a:rPr lang="en-US" altLang="zh-CN" dirty="0">
                <a:sym typeface="Huawei Sans" panose="020C0503030203020204" pitchFamily="34" charset="0"/>
              </a:rPr>
              <a:t>Info: The configuration takes effect on the current user terminal interface only.</a:t>
            </a:r>
            <a:endParaRPr lang="zh-CN" altLang="zh-CN" dirty="0">
              <a:sym typeface="Huawei Sans" panose="020C0503030203020204" pitchFamily="34" charset="0"/>
            </a:endParaRPr>
          </a:p>
          <a:p>
            <a:pPr>
              <a:lnSpc>
                <a:spcPct val="100000"/>
              </a:lnSpc>
            </a:pPr>
            <a:r>
              <a:rPr lang="en-US" altLang="zh-CN" dirty="0">
                <a:sym typeface="Huawei Sans" panose="020C0503030203020204" pitchFamily="34" charset="0"/>
              </a:rPr>
              <a:t>&lt;SSH Server&gt;display cu</a:t>
            </a:r>
            <a:endParaRPr lang="zh-CN" altLang="zh-CN" dirty="0">
              <a:sym typeface="Huawei Sans" panose="020C0503030203020204" pitchFamily="34" charset="0"/>
            </a:endParaRPr>
          </a:p>
          <a:p>
            <a:pPr>
              <a:lnSpc>
                <a:spcPct val="100000"/>
              </a:lnSpc>
            </a:pPr>
            <a:r>
              <a:rPr lang="en-US" altLang="zh-CN" dirty="0">
                <a:sym typeface="Huawei Sans" panose="020C0503030203020204" pitchFamily="34" charset="0"/>
              </a:rPr>
              <a:t>!Software Version V200R005C10SPC607B607</a:t>
            </a:r>
            <a:endParaRPr lang="zh-CN" altLang="zh-CN" dirty="0">
              <a:sym typeface="Huawei Sans" panose="020C0503030203020204" pitchFamily="34" charset="0"/>
            </a:endParaRPr>
          </a:p>
          <a:p>
            <a:pPr>
              <a:lnSpc>
                <a:spcPct val="100000"/>
              </a:lnSpc>
            </a:pPr>
            <a:r>
              <a:rPr lang="en-US" altLang="zh-CN" dirty="0">
                <a:sym typeface="Huawei Sans" panose="020C0503030203020204" pitchFamily="34" charset="0"/>
              </a:rPr>
              <a:t>#</a:t>
            </a:r>
          </a:p>
          <a:p>
            <a:pPr>
              <a:lnSpc>
                <a:spcPct val="100000"/>
              </a:lnSpc>
            </a:pPr>
            <a:r>
              <a:rPr lang="en-US" altLang="zh-CN" dirty="0">
                <a:sym typeface="Huawei Sans" panose="020C0503030203020204" pitchFamily="34" charset="0"/>
              </a:rPr>
              <a:t>……</a:t>
            </a:r>
          </a:p>
        </p:txBody>
      </p:sp>
      <p:grpSp>
        <p:nvGrpSpPr>
          <p:cNvPr id="17" name="组合 16">
            <a:extLst>
              <a:ext uri="{FF2B5EF4-FFF2-40B4-BE49-F238E27FC236}">
                <a16:creationId xmlns:a16="http://schemas.microsoft.com/office/drawing/2014/main" id="{0F53BD23-94E9-4F71-A6EE-53151FAEBD66}"/>
              </a:ext>
            </a:extLst>
          </p:cNvPr>
          <p:cNvGrpSpPr/>
          <p:nvPr/>
        </p:nvGrpSpPr>
        <p:grpSpPr>
          <a:xfrm>
            <a:off x="632883" y="1213915"/>
            <a:ext cx="10938933" cy="468000"/>
            <a:chOff x="1113536" y="3647435"/>
            <a:chExt cx="9818165" cy="468000"/>
          </a:xfrm>
        </p:grpSpPr>
        <p:sp>
          <p:nvSpPr>
            <p:cNvPr id="18" name="圆角矩形 11">
              <a:extLst>
                <a:ext uri="{FF2B5EF4-FFF2-40B4-BE49-F238E27FC236}">
                  <a16:creationId xmlns:a16="http://schemas.microsoft.com/office/drawing/2014/main" id="{ECCCC46E-40BF-4DDE-A00A-2A34D6B30C42}"/>
                </a:ext>
              </a:extLst>
            </p:cNvPr>
            <p:cNvSpPr/>
            <p:nvPr/>
          </p:nvSpPr>
          <p:spPr bwMode="gray">
            <a:xfrm>
              <a:off x="1113536" y="3647435"/>
              <a:ext cx="1695381"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Enable </a:t>
              </a:r>
              <a:r>
                <a:rPr lang="en-US" sz="1200" dirty="0" err="1">
                  <a:solidFill>
                    <a:schemeClr val="tx1"/>
                  </a:solidFill>
                  <a:latin typeface="Huawei Sans" panose="020C0503030203020204" pitchFamily="34" charset="0"/>
                  <a:ea typeface="方正兰亭黑简体" panose="02000000000000000000" pitchFamily="2" charset="-122"/>
                </a:rPr>
                <a:t>STelnet</a:t>
              </a:r>
              <a:r>
                <a:rPr lang="en-US" sz="1200" dirty="0">
                  <a:solidFill>
                    <a:schemeClr val="tx1"/>
                  </a:solidFill>
                  <a:latin typeface="Huawei Sans" panose="020C0503030203020204" pitchFamily="34" charset="0"/>
                  <a:ea typeface="方正兰亭黑简体" panose="02000000000000000000" pitchFamily="2" charset="-122"/>
                </a:rPr>
                <a:t> on the device</a:t>
              </a:r>
            </a:p>
          </p:txBody>
        </p:sp>
        <p:sp>
          <p:nvSpPr>
            <p:cNvPr id="19" name="圆角矩形 11">
              <a:extLst>
                <a:ext uri="{FF2B5EF4-FFF2-40B4-BE49-F238E27FC236}">
                  <a16:creationId xmlns:a16="http://schemas.microsoft.com/office/drawing/2014/main" id="{8B2C3140-A27D-459E-82F0-E7B2B0E8AAD1}"/>
                </a:ext>
              </a:extLst>
            </p:cNvPr>
            <p:cNvSpPr/>
            <p:nvPr/>
          </p:nvSpPr>
          <p:spPr bwMode="gray">
            <a:xfrm>
              <a:off x="3300882" y="3647435"/>
              <a:ext cx="992256"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Configure users</a:t>
              </a:r>
            </a:p>
          </p:txBody>
        </p:sp>
        <p:cxnSp>
          <p:nvCxnSpPr>
            <p:cNvPr id="20" name="直接箭头连接符 19">
              <a:extLst>
                <a:ext uri="{FF2B5EF4-FFF2-40B4-BE49-F238E27FC236}">
                  <a16:creationId xmlns:a16="http://schemas.microsoft.com/office/drawing/2014/main" id="{22C026D3-FC42-4543-BD74-79E12BAC9519}"/>
                </a:ext>
              </a:extLst>
            </p:cNvPr>
            <p:cNvCxnSpPr>
              <a:cxnSpLocks/>
            </p:cNvCxnSpPr>
            <p:nvPr/>
          </p:nvCxnSpPr>
          <p:spPr bwMode="gray">
            <a:xfrm>
              <a:off x="2808917" y="3881435"/>
              <a:ext cx="480745" cy="0"/>
            </a:xfrm>
            <a:prstGeom prst="straightConnector1">
              <a:avLst/>
            </a:prstGeom>
            <a:noFill/>
            <a:ln w="19050" cap="flat" cmpd="sng" algn="ctr">
              <a:solidFill>
                <a:schemeClr val="tx1"/>
              </a:solidFill>
              <a:prstDash val="solid"/>
              <a:round/>
              <a:headEnd type="none" w="med" len="med"/>
              <a:tailEnd type="triangle"/>
            </a:ln>
            <a:effectLst/>
          </p:spPr>
        </p:cxnSp>
        <p:sp>
          <p:nvSpPr>
            <p:cNvPr id="21" name="圆角矩形 11">
              <a:extLst>
                <a:ext uri="{FF2B5EF4-FFF2-40B4-BE49-F238E27FC236}">
                  <a16:creationId xmlns:a16="http://schemas.microsoft.com/office/drawing/2014/main" id="{5DD5E2C4-CFF9-4F46-B089-1ED2EA2B2E13}"/>
                </a:ext>
              </a:extLst>
            </p:cNvPr>
            <p:cNvSpPr/>
            <p:nvPr/>
          </p:nvSpPr>
          <p:spPr bwMode="gray">
            <a:xfrm>
              <a:off x="6130331" y="3647435"/>
              <a:ext cx="1183523"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Configure the public key</a:t>
              </a:r>
            </a:p>
          </p:txBody>
        </p:sp>
        <p:sp>
          <p:nvSpPr>
            <p:cNvPr id="22" name="圆角矩形 11">
              <a:extLst>
                <a:ext uri="{FF2B5EF4-FFF2-40B4-BE49-F238E27FC236}">
                  <a16:creationId xmlns:a16="http://schemas.microsoft.com/office/drawing/2014/main" id="{F0838C26-B05A-4764-8031-01B02265413A}"/>
                </a:ext>
              </a:extLst>
            </p:cNvPr>
            <p:cNvSpPr/>
            <p:nvPr/>
          </p:nvSpPr>
          <p:spPr bwMode="gray">
            <a:xfrm>
              <a:off x="4750312" y="3647435"/>
              <a:ext cx="922845"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Generate a key pair</a:t>
              </a:r>
            </a:p>
          </p:txBody>
        </p:sp>
        <p:sp>
          <p:nvSpPr>
            <p:cNvPr id="23" name="圆角矩形 12">
              <a:extLst>
                <a:ext uri="{FF2B5EF4-FFF2-40B4-BE49-F238E27FC236}">
                  <a16:creationId xmlns:a16="http://schemas.microsoft.com/office/drawing/2014/main" id="{54E5C2EF-16CD-4360-A4E7-936F75E55F05}"/>
                </a:ext>
              </a:extLst>
            </p:cNvPr>
            <p:cNvSpPr/>
            <p:nvPr/>
          </p:nvSpPr>
          <p:spPr bwMode="gray">
            <a:xfrm>
              <a:off x="7734195" y="3647435"/>
              <a:ext cx="1664671"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Compile Python code</a:t>
              </a:r>
            </a:p>
          </p:txBody>
        </p:sp>
        <p:cxnSp>
          <p:nvCxnSpPr>
            <p:cNvPr id="24" name="直接箭头连接符 23">
              <a:extLst>
                <a:ext uri="{FF2B5EF4-FFF2-40B4-BE49-F238E27FC236}">
                  <a16:creationId xmlns:a16="http://schemas.microsoft.com/office/drawing/2014/main" id="{9F48660C-0483-438D-BFA9-7A7154B431A5}"/>
                </a:ext>
              </a:extLst>
            </p:cNvPr>
            <p:cNvCxnSpPr>
              <a:cxnSpLocks/>
            </p:cNvCxnSpPr>
            <p:nvPr/>
          </p:nvCxnSpPr>
          <p:spPr bwMode="gray">
            <a:xfrm>
              <a:off x="4293138" y="3881435"/>
              <a:ext cx="429675" cy="0"/>
            </a:xfrm>
            <a:prstGeom prst="straightConnector1">
              <a:avLst/>
            </a:prstGeom>
            <a:noFill/>
            <a:ln w="19050" cap="flat" cmpd="sng" algn="ctr">
              <a:solidFill>
                <a:schemeClr val="tx1"/>
              </a:solidFill>
              <a:prstDash val="solid"/>
              <a:round/>
              <a:headEnd type="none" w="med" len="med"/>
              <a:tailEnd type="triangle"/>
            </a:ln>
            <a:effectLst/>
          </p:spPr>
        </p:cxnSp>
        <p:cxnSp>
          <p:nvCxnSpPr>
            <p:cNvPr id="25" name="直接箭头连接符 24">
              <a:extLst>
                <a:ext uri="{FF2B5EF4-FFF2-40B4-BE49-F238E27FC236}">
                  <a16:creationId xmlns:a16="http://schemas.microsoft.com/office/drawing/2014/main" id="{05E64E6E-CE16-488A-8FC7-B01D1177B9CC}"/>
                </a:ext>
              </a:extLst>
            </p:cNvPr>
            <p:cNvCxnSpPr>
              <a:cxnSpLocks/>
            </p:cNvCxnSpPr>
            <p:nvPr/>
          </p:nvCxnSpPr>
          <p:spPr bwMode="gray">
            <a:xfrm>
              <a:off x="5691573" y="3881435"/>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26" name="直接箭头连接符 25">
              <a:extLst>
                <a:ext uri="{FF2B5EF4-FFF2-40B4-BE49-F238E27FC236}">
                  <a16:creationId xmlns:a16="http://schemas.microsoft.com/office/drawing/2014/main" id="{65014B88-0083-498D-91C4-81BF4956E059}"/>
                </a:ext>
              </a:extLst>
            </p:cNvPr>
            <p:cNvCxnSpPr>
              <a:cxnSpLocks/>
            </p:cNvCxnSpPr>
            <p:nvPr/>
          </p:nvCxnSpPr>
          <p:spPr bwMode="gray">
            <a:xfrm>
              <a:off x="7313854" y="3881435"/>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27" name="直接箭头连接符 26">
              <a:extLst>
                <a:ext uri="{FF2B5EF4-FFF2-40B4-BE49-F238E27FC236}">
                  <a16:creationId xmlns:a16="http://schemas.microsoft.com/office/drawing/2014/main" id="{F1BCBAD4-8F5C-4989-89F2-3E0C5B4209CF}"/>
                </a:ext>
              </a:extLst>
            </p:cNvPr>
            <p:cNvCxnSpPr>
              <a:cxnSpLocks/>
            </p:cNvCxnSpPr>
            <p:nvPr/>
          </p:nvCxnSpPr>
          <p:spPr bwMode="gray">
            <a:xfrm>
              <a:off x="9398866" y="3881435"/>
              <a:ext cx="399908" cy="0"/>
            </a:xfrm>
            <a:prstGeom prst="straightConnector1">
              <a:avLst/>
            </a:prstGeom>
            <a:noFill/>
            <a:ln w="19050" cap="flat" cmpd="sng" algn="ctr">
              <a:solidFill>
                <a:schemeClr val="tx1"/>
              </a:solidFill>
              <a:prstDash val="solid"/>
              <a:round/>
              <a:headEnd type="none" w="med" len="med"/>
              <a:tailEnd type="triangle"/>
            </a:ln>
            <a:effectLst/>
          </p:spPr>
        </p:cxnSp>
        <p:sp>
          <p:nvSpPr>
            <p:cNvPr id="28" name="圆角矩形 12">
              <a:extLst>
                <a:ext uri="{FF2B5EF4-FFF2-40B4-BE49-F238E27FC236}">
                  <a16:creationId xmlns:a16="http://schemas.microsoft.com/office/drawing/2014/main" id="{ECA6BAF3-9FE8-4C32-B77B-5A48EA551020}"/>
                </a:ext>
              </a:extLst>
            </p:cNvPr>
            <p:cNvSpPr/>
            <p:nvPr/>
          </p:nvSpPr>
          <p:spPr bwMode="gray">
            <a:xfrm>
              <a:off x="9802391" y="3647435"/>
              <a:ext cx="1129310" cy="468000"/>
            </a:xfrm>
            <a:prstGeom prst="roundRect">
              <a:avLst>
                <a:gd name="adj" fmla="val 4298"/>
              </a:avLst>
            </a:prstGeom>
            <a:solidFill>
              <a:srgbClr val="56C4D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bg1"/>
                  </a:solidFill>
                  <a:latin typeface="Huawei Sans" panose="020C0503030203020204" pitchFamily="34" charset="0"/>
                  <a:ea typeface="方正兰亭黑简体" panose="02000000000000000000" pitchFamily="2" charset="-122"/>
                </a:rPr>
                <a:t>Verify the configuration</a:t>
              </a:r>
            </a:p>
          </p:txBody>
        </p:sp>
      </p:grpSp>
    </p:spTree>
    <p:extLst>
      <p:ext uri="{BB962C8B-B14F-4D97-AF65-F5344CB8AC3E}">
        <p14:creationId xmlns:p14="http://schemas.microsoft.com/office/powerpoint/2010/main" val="354748660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a:solidFill>
                  <a:schemeClr val="bg1">
                    <a:lumMod val="50000"/>
                  </a:schemeClr>
                </a:solidFill>
                <a:sym typeface="Huawei Sans" panose="020C0503030203020204" pitchFamily="34" charset="0"/>
              </a:rPr>
              <a:t>Introduction to SSH</a:t>
            </a:r>
          </a:p>
          <a:p>
            <a:r>
              <a:rPr lang="en-US" dirty="0" err="1">
                <a:solidFill>
                  <a:schemeClr val="bg1">
                    <a:lumMod val="50000"/>
                  </a:schemeClr>
                </a:solidFill>
                <a:sym typeface="Huawei Sans" panose="020C0503030203020204" pitchFamily="34" charset="0"/>
              </a:rPr>
              <a:t>Paramiko</a:t>
            </a:r>
            <a:r>
              <a:rPr lang="en-US" dirty="0">
                <a:solidFill>
                  <a:schemeClr val="bg1">
                    <a:lumMod val="50000"/>
                  </a:schemeClr>
                </a:solidFill>
                <a:sym typeface="Huawei Sans" panose="020C0503030203020204" pitchFamily="34" charset="0"/>
              </a:rPr>
              <a:t> Component Architecture</a:t>
            </a:r>
          </a:p>
          <a:p>
            <a:r>
              <a:rPr lang="en-US" b="1" dirty="0">
                <a:sym typeface="Huawei Sans" panose="020C0503030203020204" pitchFamily="34" charset="0"/>
              </a:rPr>
              <a:t>SSH Practices</a:t>
            </a:r>
          </a:p>
          <a:p>
            <a:pPr lvl="1"/>
            <a:r>
              <a:rPr lang="en-US" dirty="0">
                <a:solidFill>
                  <a:schemeClr val="bg1">
                    <a:lumMod val="50000"/>
                  </a:schemeClr>
                </a:solidFill>
                <a:sym typeface="Huawei Sans" panose="020C0503030203020204" pitchFamily="34" charset="0"/>
              </a:rPr>
              <a:t>Practices in SSH Python Scripts</a:t>
            </a:r>
          </a:p>
          <a:p>
            <a:pPr lvl="1">
              <a:buSzPct val="60000"/>
              <a:buFont typeface="Wingdings" panose="05000000000000000000" pitchFamily="2" charset="2"/>
              <a:buChar char="n"/>
            </a:pPr>
            <a:r>
              <a:rPr lang="en-US" dirty="0">
                <a:sym typeface="Huawei Sans" panose="020C0503030203020204" pitchFamily="34" charset="0"/>
              </a:rPr>
              <a:t>Practices in SFTP Python Scripts</a:t>
            </a:r>
          </a:p>
          <a:p>
            <a:pPr marL="403039" lvl="1" indent="0">
              <a:buNone/>
            </a:pPr>
            <a:endParaRPr lang="en-US" altLang="zh-CN" dirty="0">
              <a:sym typeface="Huawei Sans" panose="020C0503030203020204" pitchFamily="34" charset="0"/>
            </a:endParaRPr>
          </a:p>
        </p:txBody>
      </p:sp>
    </p:spTree>
    <p:extLst>
      <p:ext uri="{BB962C8B-B14F-4D97-AF65-F5344CB8AC3E}">
        <p14:creationId xmlns:p14="http://schemas.microsoft.com/office/powerpoint/2010/main" val="53406163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8D19C945-FB7C-43B3-9617-D7EAE256D0BC}"/>
              </a:ext>
            </a:extLst>
          </p:cNvPr>
          <p:cNvSpPr>
            <a:spLocks noGrp="1"/>
          </p:cNvSpPr>
          <p:nvPr>
            <p:ph type="title"/>
          </p:nvPr>
        </p:nvSpPr>
        <p:spPr bwMode="gray"/>
        <p:txBody>
          <a:bodyPr/>
          <a:lstStyle/>
          <a:p>
            <a:r>
              <a:rPr lang="en-US"/>
              <a:t>Case: Using SFTP to Upload and Download Files</a:t>
            </a:r>
            <a:endParaRPr lang="en-US" dirty="0"/>
          </a:p>
        </p:txBody>
      </p:sp>
      <p:sp>
        <p:nvSpPr>
          <p:cNvPr id="3" name="文本占位符 2"/>
          <p:cNvSpPr>
            <a:spLocks noGrp="1"/>
          </p:cNvSpPr>
          <p:nvPr>
            <p:ph type="body" sz="quarter" idx="10"/>
          </p:nvPr>
        </p:nvSpPr>
        <p:spPr bwMode="gray">
          <a:xfrm>
            <a:off x="455612" y="1052514"/>
            <a:ext cx="11293476" cy="2313968"/>
          </a:xfrm>
        </p:spPr>
        <p:txBody>
          <a:bodyPr/>
          <a:lstStyle/>
          <a:p>
            <a:r>
              <a:rPr lang="en-US" sz="1400" dirty="0"/>
              <a:t>Description:</a:t>
            </a:r>
          </a:p>
          <a:p>
            <a:pPr lvl="1"/>
            <a:r>
              <a:rPr lang="en-US" sz="1200" dirty="0"/>
              <a:t>SSH File Transfer Protocol (SFTP) is a secure file transfer protocol based on SSH. SFTP not only provides all functions of FTP, but also has higher security and reliability.</a:t>
            </a:r>
          </a:p>
          <a:p>
            <a:pPr lvl="1"/>
            <a:r>
              <a:rPr lang="en-US" sz="1200" dirty="0"/>
              <a:t>As shown in the figure below, after the SFTP server function is enabled on the switch that functions as the SFTP server, the PC functioning as a client can log in to the SFTP server in password or RSA authentication mode to upload or download files.</a:t>
            </a:r>
          </a:p>
          <a:p>
            <a:pPr lvl="1"/>
            <a:r>
              <a:rPr lang="en-US" sz="1200" dirty="0"/>
              <a:t>This case uses RSA user authentication as an example to describe how to upload and download files on the client through SFTP using the </a:t>
            </a:r>
            <a:r>
              <a:rPr lang="en-US" sz="1200" dirty="0" err="1"/>
              <a:t>Paramiko</a:t>
            </a:r>
            <a:r>
              <a:rPr lang="en-US" sz="1200" dirty="0"/>
              <a:t> module of Python.</a:t>
            </a:r>
            <a:endParaRPr lang="en-US" altLang="zh-CN" sz="1400" dirty="0"/>
          </a:p>
          <a:p>
            <a:endParaRPr lang="en-US" altLang="zh-CN" sz="1400" dirty="0"/>
          </a:p>
        </p:txBody>
      </p:sp>
      <p:grpSp>
        <p:nvGrpSpPr>
          <p:cNvPr id="26" name="组合 25">
            <a:extLst>
              <a:ext uri="{FF2B5EF4-FFF2-40B4-BE49-F238E27FC236}">
                <a16:creationId xmlns:a16="http://schemas.microsoft.com/office/drawing/2014/main" id="{1D3C8CF5-5A8D-4753-9D94-EEA573CC72CB}"/>
              </a:ext>
            </a:extLst>
          </p:cNvPr>
          <p:cNvGrpSpPr/>
          <p:nvPr/>
        </p:nvGrpSpPr>
        <p:grpSpPr bwMode="gray">
          <a:xfrm>
            <a:off x="2032635" y="4525657"/>
            <a:ext cx="7463118" cy="1210928"/>
            <a:chOff x="1990165" y="1344713"/>
            <a:chExt cx="7463118" cy="1210928"/>
          </a:xfrm>
        </p:grpSpPr>
        <p:sp>
          <p:nvSpPr>
            <p:cNvPr id="28" name="矩形: 圆角 23">
              <a:extLst>
                <a:ext uri="{FF2B5EF4-FFF2-40B4-BE49-F238E27FC236}">
                  <a16:creationId xmlns:a16="http://schemas.microsoft.com/office/drawing/2014/main" id="{FCA78E05-2E38-43E2-B379-4EC2C561C5AA}"/>
                </a:ext>
              </a:extLst>
            </p:cNvPr>
            <p:cNvSpPr/>
            <p:nvPr/>
          </p:nvSpPr>
          <p:spPr bwMode="gray">
            <a:xfrm>
              <a:off x="1990165" y="1344713"/>
              <a:ext cx="7463118" cy="1210928"/>
            </a:xfrm>
            <a:prstGeom prst="roundRect">
              <a:avLst/>
            </a:prstGeom>
            <a:solidFill>
              <a:schemeClr val="bg1"/>
            </a:solidFill>
            <a:ln>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pic>
          <p:nvPicPr>
            <p:cNvPr id="29" name="图片 28">
              <a:extLst>
                <a:ext uri="{FF2B5EF4-FFF2-40B4-BE49-F238E27FC236}">
                  <a16:creationId xmlns:a16="http://schemas.microsoft.com/office/drawing/2014/main" id="{865642D9-F5C4-4F05-AB6D-EC41C4249A5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645279" y="1877723"/>
              <a:ext cx="540000" cy="442800"/>
            </a:xfrm>
            <a:prstGeom prst="rect">
              <a:avLst/>
            </a:prstGeom>
          </p:spPr>
        </p:pic>
        <p:pic>
          <p:nvPicPr>
            <p:cNvPr id="30" name="图片 29" descr="PC.png">
              <a:extLst>
                <a:ext uri="{FF2B5EF4-FFF2-40B4-BE49-F238E27FC236}">
                  <a16:creationId xmlns:a16="http://schemas.microsoft.com/office/drawing/2014/main" id="{FAF8B3F2-9812-44D2-88D0-3D714BD62BC0}"/>
                </a:ext>
              </a:extLst>
            </p:cNvPr>
            <p:cNvPicPr>
              <a:picLocks noChangeAspect="1"/>
            </p:cNvPicPr>
            <p:nvPr/>
          </p:nvPicPr>
          <p:blipFill>
            <a:blip r:embed="rId4" cstate="print"/>
            <a:stretch>
              <a:fillRect/>
            </a:stretch>
          </p:blipFill>
          <p:spPr bwMode="gray">
            <a:xfrm>
              <a:off x="7115207" y="1888868"/>
              <a:ext cx="539063" cy="414000"/>
            </a:xfrm>
            <a:prstGeom prst="rect">
              <a:avLst/>
            </a:prstGeom>
          </p:spPr>
        </p:pic>
        <p:cxnSp>
          <p:nvCxnSpPr>
            <p:cNvPr id="31" name="直接连接符 30">
              <a:extLst>
                <a:ext uri="{FF2B5EF4-FFF2-40B4-BE49-F238E27FC236}">
                  <a16:creationId xmlns:a16="http://schemas.microsoft.com/office/drawing/2014/main" id="{4E6C53B9-8234-4E7F-B6A4-301B84C20E21}"/>
                </a:ext>
              </a:extLst>
            </p:cNvPr>
            <p:cNvCxnSpPr>
              <a:cxnSpLocks/>
              <a:stCxn id="30" idx="1"/>
              <a:endCxn id="29" idx="3"/>
            </p:cNvCxnSpPr>
            <p:nvPr/>
          </p:nvCxnSpPr>
          <p:spPr bwMode="gray">
            <a:xfrm flipH="1">
              <a:off x="4185279" y="2095868"/>
              <a:ext cx="2929928" cy="32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文本框 35">
              <a:extLst>
                <a:ext uri="{FF2B5EF4-FFF2-40B4-BE49-F238E27FC236}">
                  <a16:creationId xmlns:a16="http://schemas.microsoft.com/office/drawing/2014/main" id="{B9781689-051C-471B-87F8-A16330B40AE4}"/>
                </a:ext>
              </a:extLst>
            </p:cNvPr>
            <p:cNvSpPr txBox="1"/>
            <p:nvPr/>
          </p:nvSpPr>
          <p:spPr bwMode="gray">
            <a:xfrm>
              <a:off x="4404084" y="1721532"/>
              <a:ext cx="756938" cy="276999"/>
            </a:xfrm>
            <a:prstGeom prst="rect">
              <a:avLst/>
            </a:prstGeom>
          </p:spPr>
          <p:txBody>
            <a:bodyPr wrap="none" rtlCol="0">
              <a:spAutoFit/>
            </a:bodyPr>
            <a:lstStyle/>
            <a:p>
              <a:pPr algn="ctr" fontAlgn="ctr"/>
              <a:r>
                <a:rPr lang="en-US" sz="1200" dirty="0">
                  <a:latin typeface="Huawei Sans" panose="020C0503030203020204" pitchFamily="34" charset="0"/>
                </a:rPr>
                <a:t>GE1/0/0</a:t>
              </a:r>
            </a:p>
          </p:txBody>
        </p:sp>
        <p:sp>
          <p:nvSpPr>
            <p:cNvPr id="39" name="文本框 38">
              <a:extLst>
                <a:ext uri="{FF2B5EF4-FFF2-40B4-BE49-F238E27FC236}">
                  <a16:creationId xmlns:a16="http://schemas.microsoft.com/office/drawing/2014/main" id="{FDEB4104-2868-4CDC-B074-9C4E6F60E61A}"/>
                </a:ext>
              </a:extLst>
            </p:cNvPr>
            <p:cNvSpPr txBox="1"/>
            <p:nvPr/>
          </p:nvSpPr>
          <p:spPr bwMode="gray">
            <a:xfrm>
              <a:off x="6849978" y="1410100"/>
              <a:ext cx="1069524" cy="276999"/>
            </a:xfrm>
            <a:prstGeom prst="rect">
              <a:avLst/>
            </a:prstGeom>
          </p:spPr>
          <p:txBody>
            <a:bodyPr wrap="none" rtlCol="0">
              <a:spAutoFit/>
            </a:bodyPr>
            <a:lstStyle/>
            <a:p>
              <a:pPr algn="ctr" fontAlgn="ctr"/>
              <a:r>
                <a:rPr lang="en-US" sz="1200" dirty="0">
                  <a:latin typeface="Huawei Sans" panose="020C0503030203020204" pitchFamily="34" charset="0"/>
                </a:rPr>
                <a:t>192.168.56.1</a:t>
              </a:r>
            </a:p>
          </p:txBody>
        </p:sp>
        <p:sp>
          <p:nvSpPr>
            <p:cNvPr id="40" name="文本框 39">
              <a:extLst>
                <a:ext uri="{FF2B5EF4-FFF2-40B4-BE49-F238E27FC236}">
                  <a16:creationId xmlns:a16="http://schemas.microsoft.com/office/drawing/2014/main" id="{AD9C5971-1048-41C8-9BC0-07A2BCA40623}"/>
                </a:ext>
              </a:extLst>
            </p:cNvPr>
            <p:cNvSpPr txBox="1"/>
            <p:nvPr/>
          </p:nvSpPr>
          <p:spPr bwMode="gray">
            <a:xfrm>
              <a:off x="4013774" y="1410100"/>
              <a:ext cx="1242648" cy="276999"/>
            </a:xfrm>
            <a:prstGeom prst="rect">
              <a:avLst/>
            </a:prstGeom>
          </p:spPr>
          <p:txBody>
            <a:bodyPr wrap="none" rtlCol="0">
              <a:spAutoFit/>
            </a:bodyPr>
            <a:lstStyle/>
            <a:p>
              <a:pPr algn="ctr" fontAlgn="ctr"/>
              <a:r>
                <a:rPr lang="en-US" sz="1200" dirty="0">
                  <a:latin typeface="Huawei Sans" panose="020C0503030203020204" pitchFamily="34" charset="0"/>
                </a:rPr>
                <a:t>192.168.56.100</a:t>
              </a:r>
            </a:p>
          </p:txBody>
        </p:sp>
        <p:sp>
          <p:nvSpPr>
            <p:cNvPr id="41" name="文本框 40">
              <a:extLst>
                <a:ext uri="{FF2B5EF4-FFF2-40B4-BE49-F238E27FC236}">
                  <a16:creationId xmlns:a16="http://schemas.microsoft.com/office/drawing/2014/main" id="{77A4502C-F66C-4C6A-81AF-DBD4FF816CA0}"/>
                </a:ext>
              </a:extLst>
            </p:cNvPr>
            <p:cNvSpPr txBox="1"/>
            <p:nvPr/>
          </p:nvSpPr>
          <p:spPr bwMode="gray">
            <a:xfrm>
              <a:off x="2310951" y="1950177"/>
              <a:ext cx="990977" cy="276999"/>
            </a:xfrm>
            <a:prstGeom prst="rect">
              <a:avLst/>
            </a:prstGeom>
          </p:spPr>
          <p:txBody>
            <a:bodyPr wrap="none" rtlCol="0">
              <a:spAutoFit/>
            </a:bodyPr>
            <a:lstStyle/>
            <a:p>
              <a:pPr algn="ctr" fontAlgn="ctr"/>
              <a:r>
                <a:rPr lang="en-US" sz="1200" dirty="0">
                  <a:latin typeface="Huawei Sans" panose="020C0503030203020204" pitchFamily="34" charset="0"/>
                </a:rPr>
                <a:t>SFTP server</a:t>
              </a:r>
            </a:p>
          </p:txBody>
        </p:sp>
        <p:sp>
          <p:nvSpPr>
            <p:cNvPr id="42" name="文本框 41">
              <a:extLst>
                <a:ext uri="{FF2B5EF4-FFF2-40B4-BE49-F238E27FC236}">
                  <a16:creationId xmlns:a16="http://schemas.microsoft.com/office/drawing/2014/main" id="{B885BED1-0EC0-435F-AECC-01CB43FD768C}"/>
                </a:ext>
              </a:extLst>
            </p:cNvPr>
            <p:cNvSpPr txBox="1"/>
            <p:nvPr/>
          </p:nvSpPr>
          <p:spPr bwMode="gray">
            <a:xfrm>
              <a:off x="8012496" y="1950177"/>
              <a:ext cx="949298" cy="276999"/>
            </a:xfrm>
            <a:prstGeom prst="rect">
              <a:avLst/>
            </a:prstGeom>
          </p:spPr>
          <p:txBody>
            <a:bodyPr wrap="none" rtlCol="0">
              <a:spAutoFit/>
            </a:bodyPr>
            <a:lstStyle/>
            <a:p>
              <a:pPr algn="ctr" fontAlgn="ctr"/>
              <a:r>
                <a:rPr lang="en-US" sz="1200" dirty="0">
                  <a:latin typeface="Huawei Sans" panose="020C0503030203020204" pitchFamily="34" charset="0"/>
                </a:rPr>
                <a:t>SFTP client</a:t>
              </a:r>
            </a:p>
          </p:txBody>
        </p:sp>
      </p:grpSp>
      <p:grpSp>
        <p:nvGrpSpPr>
          <p:cNvPr id="4" name="组合 3">
            <a:extLst>
              <a:ext uri="{FF2B5EF4-FFF2-40B4-BE49-F238E27FC236}">
                <a16:creationId xmlns:a16="http://schemas.microsoft.com/office/drawing/2014/main" id="{0E783F47-706C-4A7A-8E5F-B8B64C01DD0E}"/>
              </a:ext>
            </a:extLst>
          </p:cNvPr>
          <p:cNvGrpSpPr/>
          <p:nvPr/>
        </p:nvGrpSpPr>
        <p:grpSpPr bwMode="gray">
          <a:xfrm>
            <a:off x="575733" y="3707986"/>
            <a:ext cx="11040534" cy="468503"/>
            <a:chOff x="876642" y="3887925"/>
            <a:chExt cx="9855849" cy="468503"/>
          </a:xfrm>
        </p:grpSpPr>
        <p:sp>
          <p:nvSpPr>
            <p:cNvPr id="47" name="圆角矩形 11">
              <a:extLst>
                <a:ext uri="{FF2B5EF4-FFF2-40B4-BE49-F238E27FC236}">
                  <a16:creationId xmlns:a16="http://schemas.microsoft.com/office/drawing/2014/main" id="{382BD8FE-5C91-498F-A764-DC6F1C27A469}"/>
                </a:ext>
              </a:extLst>
            </p:cNvPr>
            <p:cNvSpPr/>
            <p:nvPr/>
          </p:nvSpPr>
          <p:spPr bwMode="gray">
            <a:xfrm>
              <a:off x="876642" y="3887925"/>
              <a:ext cx="1695381"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Configure SFTP on the device</a:t>
              </a:r>
            </a:p>
          </p:txBody>
        </p:sp>
        <p:sp>
          <p:nvSpPr>
            <p:cNvPr id="48" name="圆角矩形 11">
              <a:extLst>
                <a:ext uri="{FF2B5EF4-FFF2-40B4-BE49-F238E27FC236}">
                  <a16:creationId xmlns:a16="http://schemas.microsoft.com/office/drawing/2014/main" id="{FADA6A19-D1E1-4AA3-B268-C05DEE43EDD5}"/>
                </a:ext>
              </a:extLst>
            </p:cNvPr>
            <p:cNvSpPr/>
            <p:nvPr/>
          </p:nvSpPr>
          <p:spPr bwMode="gray">
            <a:xfrm>
              <a:off x="3063988" y="3887926"/>
              <a:ext cx="992256"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Configure users</a:t>
              </a:r>
            </a:p>
          </p:txBody>
        </p:sp>
        <p:cxnSp>
          <p:nvCxnSpPr>
            <p:cNvPr id="49" name="直接箭头连接符 48">
              <a:extLst>
                <a:ext uri="{FF2B5EF4-FFF2-40B4-BE49-F238E27FC236}">
                  <a16:creationId xmlns:a16="http://schemas.microsoft.com/office/drawing/2014/main" id="{E5B7A217-D5ED-46E7-9096-CA2375B2E8E4}"/>
                </a:ext>
              </a:extLst>
            </p:cNvPr>
            <p:cNvCxnSpPr>
              <a:cxnSpLocks/>
            </p:cNvCxnSpPr>
            <p:nvPr/>
          </p:nvCxnSpPr>
          <p:spPr bwMode="gray">
            <a:xfrm>
              <a:off x="2572023" y="4118269"/>
              <a:ext cx="480745" cy="0"/>
            </a:xfrm>
            <a:prstGeom prst="straightConnector1">
              <a:avLst/>
            </a:prstGeom>
            <a:noFill/>
            <a:ln w="19050" cap="flat" cmpd="sng" algn="ctr">
              <a:solidFill>
                <a:schemeClr val="tx1"/>
              </a:solidFill>
              <a:prstDash val="solid"/>
              <a:round/>
              <a:headEnd type="none" w="med" len="med"/>
              <a:tailEnd type="triangle"/>
            </a:ln>
            <a:effectLst/>
          </p:spPr>
        </p:cxnSp>
        <p:sp>
          <p:nvSpPr>
            <p:cNvPr id="50" name="圆角矩形 11">
              <a:extLst>
                <a:ext uri="{FF2B5EF4-FFF2-40B4-BE49-F238E27FC236}">
                  <a16:creationId xmlns:a16="http://schemas.microsoft.com/office/drawing/2014/main" id="{6418764E-6CA3-49FE-A560-6623EFB53479}"/>
                </a:ext>
              </a:extLst>
            </p:cNvPr>
            <p:cNvSpPr/>
            <p:nvPr/>
          </p:nvSpPr>
          <p:spPr bwMode="gray">
            <a:xfrm>
              <a:off x="5913585" y="3888176"/>
              <a:ext cx="1163376"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Configure the public key</a:t>
              </a:r>
            </a:p>
          </p:txBody>
        </p:sp>
        <p:sp>
          <p:nvSpPr>
            <p:cNvPr id="51" name="圆角矩形 11">
              <a:extLst>
                <a:ext uri="{FF2B5EF4-FFF2-40B4-BE49-F238E27FC236}">
                  <a16:creationId xmlns:a16="http://schemas.microsoft.com/office/drawing/2014/main" id="{1DB30739-0651-4127-B292-B8A0F7C6D3A2}"/>
                </a:ext>
              </a:extLst>
            </p:cNvPr>
            <p:cNvSpPr/>
            <p:nvPr/>
          </p:nvSpPr>
          <p:spPr bwMode="gray">
            <a:xfrm>
              <a:off x="4513418" y="3888176"/>
              <a:ext cx="977379"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Generate a key pair</a:t>
              </a:r>
            </a:p>
          </p:txBody>
        </p:sp>
        <p:sp>
          <p:nvSpPr>
            <p:cNvPr id="52" name="圆角矩形 12">
              <a:extLst>
                <a:ext uri="{FF2B5EF4-FFF2-40B4-BE49-F238E27FC236}">
                  <a16:creationId xmlns:a16="http://schemas.microsoft.com/office/drawing/2014/main" id="{82315E7F-939E-47BA-930B-798D281AD569}"/>
                </a:ext>
              </a:extLst>
            </p:cNvPr>
            <p:cNvSpPr/>
            <p:nvPr/>
          </p:nvSpPr>
          <p:spPr bwMode="gray">
            <a:xfrm>
              <a:off x="7497301" y="3888428"/>
              <a:ext cx="1664671"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Compile Python code</a:t>
              </a:r>
            </a:p>
          </p:txBody>
        </p:sp>
        <p:cxnSp>
          <p:nvCxnSpPr>
            <p:cNvPr id="53" name="直接箭头连接符 52">
              <a:extLst>
                <a:ext uri="{FF2B5EF4-FFF2-40B4-BE49-F238E27FC236}">
                  <a16:creationId xmlns:a16="http://schemas.microsoft.com/office/drawing/2014/main" id="{77A7A645-DC59-4CCA-9D41-80C3BA2CE044}"/>
                </a:ext>
              </a:extLst>
            </p:cNvPr>
            <p:cNvCxnSpPr>
              <a:cxnSpLocks/>
            </p:cNvCxnSpPr>
            <p:nvPr/>
          </p:nvCxnSpPr>
          <p:spPr bwMode="gray">
            <a:xfrm>
              <a:off x="4056244" y="4133749"/>
              <a:ext cx="429675" cy="0"/>
            </a:xfrm>
            <a:prstGeom prst="straightConnector1">
              <a:avLst/>
            </a:prstGeom>
            <a:noFill/>
            <a:ln w="19050" cap="flat" cmpd="sng" algn="ctr">
              <a:solidFill>
                <a:schemeClr val="tx1"/>
              </a:solidFill>
              <a:prstDash val="solid"/>
              <a:round/>
              <a:headEnd type="none" w="med" len="med"/>
              <a:tailEnd type="triangle"/>
            </a:ln>
            <a:effectLst/>
          </p:spPr>
        </p:cxnSp>
        <p:cxnSp>
          <p:nvCxnSpPr>
            <p:cNvPr id="66" name="直接箭头连接符 65">
              <a:extLst>
                <a:ext uri="{FF2B5EF4-FFF2-40B4-BE49-F238E27FC236}">
                  <a16:creationId xmlns:a16="http://schemas.microsoft.com/office/drawing/2014/main" id="{1720B737-DAAB-44EA-B9D1-9C763B9FA41D}"/>
                </a:ext>
              </a:extLst>
            </p:cNvPr>
            <p:cNvCxnSpPr>
              <a:cxnSpLocks/>
            </p:cNvCxnSpPr>
            <p:nvPr/>
          </p:nvCxnSpPr>
          <p:spPr bwMode="gray">
            <a:xfrm>
              <a:off x="5492020" y="4122176"/>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67" name="直接箭头连接符 66">
              <a:extLst>
                <a:ext uri="{FF2B5EF4-FFF2-40B4-BE49-F238E27FC236}">
                  <a16:creationId xmlns:a16="http://schemas.microsoft.com/office/drawing/2014/main" id="{C48C2785-6FE7-4E8D-9528-CB0996319A39}"/>
                </a:ext>
              </a:extLst>
            </p:cNvPr>
            <p:cNvCxnSpPr>
              <a:cxnSpLocks/>
            </p:cNvCxnSpPr>
            <p:nvPr/>
          </p:nvCxnSpPr>
          <p:spPr bwMode="gray">
            <a:xfrm>
              <a:off x="7076960" y="4133749"/>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68" name="直接箭头连接符 67">
              <a:extLst>
                <a:ext uri="{FF2B5EF4-FFF2-40B4-BE49-F238E27FC236}">
                  <a16:creationId xmlns:a16="http://schemas.microsoft.com/office/drawing/2014/main" id="{EDE984A7-BB94-4B9C-B12B-4F57B8D421C4}"/>
                </a:ext>
              </a:extLst>
            </p:cNvPr>
            <p:cNvCxnSpPr>
              <a:cxnSpLocks/>
            </p:cNvCxnSpPr>
            <p:nvPr/>
          </p:nvCxnSpPr>
          <p:spPr bwMode="gray">
            <a:xfrm>
              <a:off x="9161972" y="4133749"/>
              <a:ext cx="399908" cy="0"/>
            </a:xfrm>
            <a:prstGeom prst="straightConnector1">
              <a:avLst/>
            </a:prstGeom>
            <a:noFill/>
            <a:ln w="19050" cap="flat" cmpd="sng" algn="ctr">
              <a:solidFill>
                <a:schemeClr val="tx1"/>
              </a:solidFill>
              <a:prstDash val="solid"/>
              <a:round/>
              <a:headEnd type="none" w="med" len="med"/>
              <a:tailEnd type="triangle"/>
            </a:ln>
            <a:effectLst/>
          </p:spPr>
        </p:cxnSp>
        <p:sp>
          <p:nvSpPr>
            <p:cNvPr id="69" name="圆角矩形 12">
              <a:extLst>
                <a:ext uri="{FF2B5EF4-FFF2-40B4-BE49-F238E27FC236}">
                  <a16:creationId xmlns:a16="http://schemas.microsoft.com/office/drawing/2014/main" id="{BDA12E5F-F255-44DA-A986-A4F9530152BE}"/>
                </a:ext>
              </a:extLst>
            </p:cNvPr>
            <p:cNvSpPr/>
            <p:nvPr/>
          </p:nvSpPr>
          <p:spPr bwMode="gray">
            <a:xfrm>
              <a:off x="9565496" y="3888428"/>
              <a:ext cx="1166995"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Verify </a:t>
              </a:r>
              <a:r>
                <a:rPr lang="en-US" sz="1200">
                  <a:solidFill>
                    <a:schemeClr val="tx1"/>
                  </a:solidFill>
                  <a:latin typeface="Huawei Sans" panose="020C0503030203020204" pitchFamily="34" charset="0"/>
                  <a:ea typeface="方正兰亭黑简体" panose="02000000000000000000" pitchFamily="2" charset="-122"/>
                </a:rPr>
                <a:t>the configuration</a:t>
              </a:r>
              <a:endParaRPr lang="en-US" sz="1200" dirty="0">
                <a:solidFill>
                  <a:schemeClr val="tx1"/>
                </a:solidFill>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13587708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8D19C945-FB7C-43B3-9617-D7EAE256D0BC}"/>
              </a:ext>
            </a:extLst>
          </p:cNvPr>
          <p:cNvSpPr>
            <a:spLocks noGrp="1"/>
          </p:cNvSpPr>
          <p:nvPr>
            <p:ph type="title"/>
          </p:nvPr>
        </p:nvSpPr>
        <p:spPr bwMode="gray"/>
        <p:txBody>
          <a:bodyPr/>
          <a:lstStyle/>
          <a:p>
            <a:r>
              <a:rPr lang="en-US"/>
              <a:t>Configuration Roadmap</a:t>
            </a:r>
            <a:endParaRPr lang="en-US" dirty="0"/>
          </a:p>
        </p:txBody>
      </p:sp>
      <p:sp>
        <p:nvSpPr>
          <p:cNvPr id="3" name="文本占位符 2"/>
          <p:cNvSpPr>
            <a:spLocks noGrp="1"/>
          </p:cNvSpPr>
          <p:nvPr>
            <p:ph type="body" sz="quarter" idx="4294967295"/>
          </p:nvPr>
        </p:nvSpPr>
        <p:spPr bwMode="gray">
          <a:xfrm>
            <a:off x="442913" y="3175955"/>
            <a:ext cx="6096000" cy="3024820"/>
          </a:xfrm>
        </p:spPr>
        <p:txBody>
          <a:bodyPr/>
          <a:lstStyle/>
          <a:p>
            <a:r>
              <a:rPr lang="en-US" sz="1400" dirty="0"/>
              <a:t>Configuration on the server:</a:t>
            </a:r>
          </a:p>
          <a:p>
            <a:pPr lvl="1"/>
            <a:r>
              <a:rPr lang="en-US" sz="1400" dirty="0"/>
              <a:t>Configure SFTP. Specifically, configure the management IP address and enable SFTP on the device.</a:t>
            </a:r>
          </a:p>
          <a:p>
            <a:pPr lvl="1"/>
            <a:r>
              <a:rPr lang="en-US" sz="1400" dirty="0"/>
              <a:t>Create a user. Specifically, create an SSH user and configure the service type, authentication mode, and SFTP path.</a:t>
            </a:r>
          </a:p>
          <a:p>
            <a:pPr lvl="1"/>
            <a:r>
              <a:rPr lang="en-US" sz="1400" dirty="0"/>
              <a:t>Configure a public key. Specially, add the public key generated by the client and allocate it to the user.</a:t>
            </a:r>
          </a:p>
          <a:p>
            <a:pPr lvl="1"/>
            <a:r>
              <a:rPr lang="en-US" sz="1400" dirty="0"/>
              <a:t>Verify the configuration. Specifically, check the uploaded files.</a:t>
            </a:r>
          </a:p>
        </p:txBody>
      </p:sp>
      <p:sp>
        <p:nvSpPr>
          <p:cNvPr id="100" name="文本占位符 2"/>
          <p:cNvSpPr txBox="1">
            <a:spLocks/>
          </p:cNvSpPr>
          <p:nvPr/>
        </p:nvSpPr>
        <p:spPr bwMode="gray">
          <a:xfrm>
            <a:off x="6538912" y="3147160"/>
            <a:ext cx="5162201" cy="231384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400" dirty="0">
                <a:latin typeface="Huawei Sans" panose="020C0503030203020204" pitchFamily="34" charset="0"/>
              </a:rPr>
              <a:t>Configuration on the client:</a:t>
            </a:r>
          </a:p>
          <a:p>
            <a:pPr marL="541338" lvl="1" indent="-236538" fontAlgn="ctr"/>
            <a:r>
              <a:rPr lang="en-US" altLang="zh-CN" sz="1400" dirty="0">
                <a:latin typeface="Huawei Sans" panose="020C0503030203020204" pitchFamily="34" charset="0"/>
              </a:rPr>
              <a:t>Generate </a:t>
            </a:r>
            <a:r>
              <a:rPr lang="en-US" sz="1400" dirty="0">
                <a:latin typeface="Huawei Sans" panose="020C0503030203020204" pitchFamily="34" charset="0"/>
              </a:rPr>
              <a:t>a key pair. Specifically, generate a public key and a private key locally.</a:t>
            </a:r>
          </a:p>
          <a:p>
            <a:pPr marL="541338" lvl="1" indent="-236538" fontAlgn="ctr"/>
            <a:r>
              <a:rPr lang="en-US" sz="1400" dirty="0">
                <a:latin typeface="Huawei Sans" panose="020C0503030203020204" pitchFamily="34" charset="0"/>
              </a:rPr>
              <a:t>Compile Python code.</a:t>
            </a:r>
          </a:p>
          <a:p>
            <a:pPr marL="541338" lvl="1" indent="-236538" fontAlgn="ctr"/>
            <a:r>
              <a:rPr lang="en-US" sz="1400" dirty="0">
                <a:latin typeface="Huawei Sans" panose="020C0503030203020204" pitchFamily="34" charset="0"/>
              </a:rPr>
              <a:t>Verify the configuration. Specifically, check the downloaded files.</a:t>
            </a:r>
          </a:p>
        </p:txBody>
      </p:sp>
      <p:grpSp>
        <p:nvGrpSpPr>
          <p:cNvPr id="49" name="组合 48">
            <a:extLst>
              <a:ext uri="{FF2B5EF4-FFF2-40B4-BE49-F238E27FC236}">
                <a16:creationId xmlns:a16="http://schemas.microsoft.com/office/drawing/2014/main" id="{1D3C8CF5-5A8D-4753-9D94-EEA573CC72CB}"/>
              </a:ext>
            </a:extLst>
          </p:cNvPr>
          <p:cNvGrpSpPr/>
          <p:nvPr/>
        </p:nvGrpSpPr>
        <p:grpSpPr bwMode="gray">
          <a:xfrm>
            <a:off x="2084400" y="1996807"/>
            <a:ext cx="7463118" cy="1091418"/>
            <a:chOff x="1990165" y="1344713"/>
            <a:chExt cx="7463118" cy="1210928"/>
          </a:xfrm>
        </p:grpSpPr>
        <p:sp>
          <p:nvSpPr>
            <p:cNvPr id="50" name="矩形: 圆角 23">
              <a:extLst>
                <a:ext uri="{FF2B5EF4-FFF2-40B4-BE49-F238E27FC236}">
                  <a16:creationId xmlns:a16="http://schemas.microsoft.com/office/drawing/2014/main" id="{FCA78E05-2E38-43E2-B379-4EC2C561C5AA}"/>
                </a:ext>
              </a:extLst>
            </p:cNvPr>
            <p:cNvSpPr/>
            <p:nvPr/>
          </p:nvSpPr>
          <p:spPr bwMode="gray">
            <a:xfrm>
              <a:off x="1990165" y="1344713"/>
              <a:ext cx="7463118" cy="1210928"/>
            </a:xfrm>
            <a:prstGeom prst="roundRect">
              <a:avLst/>
            </a:prstGeom>
            <a:solidFill>
              <a:schemeClr val="bg1"/>
            </a:solidFill>
            <a:ln>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pic>
          <p:nvPicPr>
            <p:cNvPr id="51" name="图片 50">
              <a:extLst>
                <a:ext uri="{FF2B5EF4-FFF2-40B4-BE49-F238E27FC236}">
                  <a16:creationId xmlns:a16="http://schemas.microsoft.com/office/drawing/2014/main" id="{865642D9-F5C4-4F05-AB6D-EC41C4249A5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645279" y="1877723"/>
              <a:ext cx="540000" cy="442800"/>
            </a:xfrm>
            <a:prstGeom prst="rect">
              <a:avLst/>
            </a:prstGeom>
          </p:spPr>
        </p:pic>
        <p:pic>
          <p:nvPicPr>
            <p:cNvPr id="52" name="图片 51" descr="PC.png">
              <a:extLst>
                <a:ext uri="{FF2B5EF4-FFF2-40B4-BE49-F238E27FC236}">
                  <a16:creationId xmlns:a16="http://schemas.microsoft.com/office/drawing/2014/main" id="{FAF8B3F2-9812-44D2-88D0-3D714BD62BC0}"/>
                </a:ext>
              </a:extLst>
            </p:cNvPr>
            <p:cNvPicPr>
              <a:picLocks noChangeAspect="1"/>
            </p:cNvPicPr>
            <p:nvPr/>
          </p:nvPicPr>
          <p:blipFill>
            <a:blip r:embed="rId4" cstate="print"/>
            <a:stretch>
              <a:fillRect/>
            </a:stretch>
          </p:blipFill>
          <p:spPr bwMode="gray">
            <a:xfrm>
              <a:off x="7115207" y="1888868"/>
              <a:ext cx="539063" cy="414000"/>
            </a:xfrm>
            <a:prstGeom prst="rect">
              <a:avLst/>
            </a:prstGeom>
          </p:spPr>
        </p:pic>
        <p:cxnSp>
          <p:nvCxnSpPr>
            <p:cNvPr id="53" name="直接连接符 52">
              <a:extLst>
                <a:ext uri="{FF2B5EF4-FFF2-40B4-BE49-F238E27FC236}">
                  <a16:creationId xmlns:a16="http://schemas.microsoft.com/office/drawing/2014/main" id="{4E6C53B9-8234-4E7F-B6A4-301B84C20E21}"/>
                </a:ext>
              </a:extLst>
            </p:cNvPr>
            <p:cNvCxnSpPr>
              <a:cxnSpLocks/>
              <a:stCxn id="52" idx="1"/>
              <a:endCxn id="51" idx="3"/>
            </p:cNvCxnSpPr>
            <p:nvPr/>
          </p:nvCxnSpPr>
          <p:spPr bwMode="gray">
            <a:xfrm flipH="1">
              <a:off x="4185279" y="2095868"/>
              <a:ext cx="2929928" cy="32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4" name="文本框 53">
              <a:extLst>
                <a:ext uri="{FF2B5EF4-FFF2-40B4-BE49-F238E27FC236}">
                  <a16:creationId xmlns:a16="http://schemas.microsoft.com/office/drawing/2014/main" id="{B9781689-051C-471B-87F8-A16330B40AE4}"/>
                </a:ext>
              </a:extLst>
            </p:cNvPr>
            <p:cNvSpPr txBox="1"/>
            <p:nvPr/>
          </p:nvSpPr>
          <p:spPr bwMode="gray">
            <a:xfrm>
              <a:off x="4404085" y="1721532"/>
              <a:ext cx="756937" cy="276999"/>
            </a:xfrm>
            <a:prstGeom prst="rect">
              <a:avLst/>
            </a:prstGeom>
          </p:spPr>
          <p:txBody>
            <a:bodyPr wrap="none" rtlCol="0">
              <a:spAutoFit/>
            </a:bodyPr>
            <a:lstStyle/>
            <a:p>
              <a:pPr algn="ctr" fontAlgn="ctr"/>
              <a:r>
                <a:rPr lang="en-US" sz="1200" dirty="0">
                  <a:latin typeface="Huawei Sans" panose="020C0503030203020204" pitchFamily="34" charset="0"/>
                </a:rPr>
                <a:t>GE1/0/0</a:t>
              </a:r>
            </a:p>
          </p:txBody>
        </p:sp>
        <p:sp>
          <p:nvSpPr>
            <p:cNvPr id="55" name="文本框 54">
              <a:extLst>
                <a:ext uri="{FF2B5EF4-FFF2-40B4-BE49-F238E27FC236}">
                  <a16:creationId xmlns:a16="http://schemas.microsoft.com/office/drawing/2014/main" id="{FDEB4104-2868-4CDC-B074-9C4E6F60E61A}"/>
                </a:ext>
              </a:extLst>
            </p:cNvPr>
            <p:cNvSpPr txBox="1"/>
            <p:nvPr/>
          </p:nvSpPr>
          <p:spPr bwMode="gray">
            <a:xfrm>
              <a:off x="6849979" y="1410100"/>
              <a:ext cx="1069524" cy="276999"/>
            </a:xfrm>
            <a:prstGeom prst="rect">
              <a:avLst/>
            </a:prstGeom>
          </p:spPr>
          <p:txBody>
            <a:bodyPr wrap="none" rtlCol="0">
              <a:spAutoFit/>
            </a:bodyPr>
            <a:lstStyle/>
            <a:p>
              <a:pPr algn="ctr" fontAlgn="ctr"/>
              <a:r>
                <a:rPr lang="en-US" sz="1200" dirty="0">
                  <a:latin typeface="Huawei Sans" panose="020C0503030203020204" pitchFamily="34" charset="0"/>
                </a:rPr>
                <a:t>192.168.56.1</a:t>
              </a:r>
            </a:p>
          </p:txBody>
        </p:sp>
        <p:sp>
          <p:nvSpPr>
            <p:cNvPr id="56" name="文本框 55">
              <a:extLst>
                <a:ext uri="{FF2B5EF4-FFF2-40B4-BE49-F238E27FC236}">
                  <a16:creationId xmlns:a16="http://schemas.microsoft.com/office/drawing/2014/main" id="{AD9C5971-1048-41C8-9BC0-07A2BCA40623}"/>
                </a:ext>
              </a:extLst>
            </p:cNvPr>
            <p:cNvSpPr txBox="1"/>
            <p:nvPr/>
          </p:nvSpPr>
          <p:spPr bwMode="gray">
            <a:xfrm>
              <a:off x="4013774" y="1410100"/>
              <a:ext cx="1242648" cy="276999"/>
            </a:xfrm>
            <a:prstGeom prst="rect">
              <a:avLst/>
            </a:prstGeom>
          </p:spPr>
          <p:txBody>
            <a:bodyPr wrap="none" rtlCol="0">
              <a:spAutoFit/>
            </a:bodyPr>
            <a:lstStyle/>
            <a:p>
              <a:pPr algn="ctr" fontAlgn="ctr"/>
              <a:r>
                <a:rPr lang="en-US" sz="1200" dirty="0">
                  <a:latin typeface="Huawei Sans" panose="020C0503030203020204" pitchFamily="34" charset="0"/>
                </a:rPr>
                <a:t>192.168.56.100</a:t>
              </a:r>
            </a:p>
          </p:txBody>
        </p:sp>
        <p:sp>
          <p:nvSpPr>
            <p:cNvPr id="57" name="文本框 56">
              <a:extLst>
                <a:ext uri="{FF2B5EF4-FFF2-40B4-BE49-F238E27FC236}">
                  <a16:creationId xmlns:a16="http://schemas.microsoft.com/office/drawing/2014/main" id="{77A4502C-F66C-4C6A-81AF-DBD4FF816CA0}"/>
                </a:ext>
              </a:extLst>
            </p:cNvPr>
            <p:cNvSpPr txBox="1"/>
            <p:nvPr/>
          </p:nvSpPr>
          <p:spPr bwMode="gray">
            <a:xfrm>
              <a:off x="2310952" y="1950177"/>
              <a:ext cx="990977" cy="276999"/>
            </a:xfrm>
            <a:prstGeom prst="rect">
              <a:avLst/>
            </a:prstGeom>
          </p:spPr>
          <p:txBody>
            <a:bodyPr wrap="none" rtlCol="0">
              <a:spAutoFit/>
            </a:bodyPr>
            <a:lstStyle/>
            <a:p>
              <a:pPr algn="ctr" fontAlgn="ctr"/>
              <a:r>
                <a:rPr lang="en-US" sz="1200" dirty="0">
                  <a:latin typeface="Huawei Sans" panose="020C0503030203020204" pitchFamily="34" charset="0"/>
                </a:rPr>
                <a:t>SFTP server</a:t>
              </a:r>
            </a:p>
          </p:txBody>
        </p:sp>
        <p:sp>
          <p:nvSpPr>
            <p:cNvPr id="58" name="文本框 57">
              <a:extLst>
                <a:ext uri="{FF2B5EF4-FFF2-40B4-BE49-F238E27FC236}">
                  <a16:creationId xmlns:a16="http://schemas.microsoft.com/office/drawing/2014/main" id="{B885BED1-0EC0-435F-AECC-01CB43FD768C}"/>
                </a:ext>
              </a:extLst>
            </p:cNvPr>
            <p:cNvSpPr txBox="1"/>
            <p:nvPr/>
          </p:nvSpPr>
          <p:spPr bwMode="gray">
            <a:xfrm>
              <a:off x="8012496" y="1950177"/>
              <a:ext cx="949298" cy="276999"/>
            </a:xfrm>
            <a:prstGeom prst="rect">
              <a:avLst/>
            </a:prstGeom>
          </p:spPr>
          <p:txBody>
            <a:bodyPr wrap="none" rtlCol="0">
              <a:spAutoFit/>
            </a:bodyPr>
            <a:lstStyle/>
            <a:p>
              <a:pPr algn="ctr" fontAlgn="ctr"/>
              <a:r>
                <a:rPr lang="en-US" sz="1200" dirty="0">
                  <a:latin typeface="Huawei Sans" panose="020C0503030203020204" pitchFamily="34" charset="0"/>
                </a:rPr>
                <a:t>SFTP client</a:t>
              </a:r>
            </a:p>
          </p:txBody>
        </p:sp>
      </p:grpSp>
      <p:grpSp>
        <p:nvGrpSpPr>
          <p:cNvPr id="38" name="组合 37">
            <a:extLst>
              <a:ext uri="{FF2B5EF4-FFF2-40B4-BE49-F238E27FC236}">
                <a16:creationId xmlns:a16="http://schemas.microsoft.com/office/drawing/2014/main" id="{1C2551BD-339D-4CB8-A138-95730F6BCAAD}"/>
              </a:ext>
            </a:extLst>
          </p:cNvPr>
          <p:cNvGrpSpPr/>
          <p:nvPr/>
        </p:nvGrpSpPr>
        <p:grpSpPr bwMode="gray">
          <a:xfrm>
            <a:off x="582083" y="1206966"/>
            <a:ext cx="11040534" cy="468503"/>
            <a:chOff x="876642" y="3887925"/>
            <a:chExt cx="9855849" cy="468503"/>
          </a:xfrm>
        </p:grpSpPr>
        <p:sp>
          <p:nvSpPr>
            <p:cNvPr id="39" name="圆角矩形 11">
              <a:extLst>
                <a:ext uri="{FF2B5EF4-FFF2-40B4-BE49-F238E27FC236}">
                  <a16:creationId xmlns:a16="http://schemas.microsoft.com/office/drawing/2014/main" id="{DE6B6DAB-0347-4475-AC0C-A014036437DF}"/>
                </a:ext>
              </a:extLst>
            </p:cNvPr>
            <p:cNvSpPr/>
            <p:nvPr/>
          </p:nvSpPr>
          <p:spPr bwMode="gray">
            <a:xfrm>
              <a:off x="876642" y="3887925"/>
              <a:ext cx="1695381"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Configure SFTP on the device</a:t>
              </a:r>
            </a:p>
          </p:txBody>
        </p:sp>
        <p:sp>
          <p:nvSpPr>
            <p:cNvPr id="40" name="圆角矩形 11">
              <a:extLst>
                <a:ext uri="{FF2B5EF4-FFF2-40B4-BE49-F238E27FC236}">
                  <a16:creationId xmlns:a16="http://schemas.microsoft.com/office/drawing/2014/main" id="{C868968A-FBB1-4612-B977-A457AF28DE00}"/>
                </a:ext>
              </a:extLst>
            </p:cNvPr>
            <p:cNvSpPr/>
            <p:nvPr/>
          </p:nvSpPr>
          <p:spPr bwMode="gray">
            <a:xfrm>
              <a:off x="3063988" y="3887926"/>
              <a:ext cx="992256"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Configure users</a:t>
              </a:r>
            </a:p>
          </p:txBody>
        </p:sp>
        <p:cxnSp>
          <p:nvCxnSpPr>
            <p:cNvPr id="41" name="直接箭头连接符 40">
              <a:extLst>
                <a:ext uri="{FF2B5EF4-FFF2-40B4-BE49-F238E27FC236}">
                  <a16:creationId xmlns:a16="http://schemas.microsoft.com/office/drawing/2014/main" id="{06032C19-966E-4A7B-BDF1-D4AEAE4B6AF2}"/>
                </a:ext>
              </a:extLst>
            </p:cNvPr>
            <p:cNvCxnSpPr>
              <a:cxnSpLocks/>
            </p:cNvCxnSpPr>
            <p:nvPr/>
          </p:nvCxnSpPr>
          <p:spPr bwMode="gray">
            <a:xfrm>
              <a:off x="2572023" y="4118269"/>
              <a:ext cx="480745" cy="0"/>
            </a:xfrm>
            <a:prstGeom prst="straightConnector1">
              <a:avLst/>
            </a:prstGeom>
            <a:noFill/>
            <a:ln w="19050" cap="flat" cmpd="sng" algn="ctr">
              <a:solidFill>
                <a:schemeClr val="tx1"/>
              </a:solidFill>
              <a:prstDash val="solid"/>
              <a:round/>
              <a:headEnd type="none" w="med" len="med"/>
              <a:tailEnd type="triangle"/>
            </a:ln>
            <a:effectLst/>
          </p:spPr>
        </p:cxnSp>
        <p:sp>
          <p:nvSpPr>
            <p:cNvPr id="42" name="圆角矩形 11">
              <a:extLst>
                <a:ext uri="{FF2B5EF4-FFF2-40B4-BE49-F238E27FC236}">
                  <a16:creationId xmlns:a16="http://schemas.microsoft.com/office/drawing/2014/main" id="{592C8A39-795A-4580-9CC5-7D86C133B546}"/>
                </a:ext>
              </a:extLst>
            </p:cNvPr>
            <p:cNvSpPr/>
            <p:nvPr/>
          </p:nvSpPr>
          <p:spPr bwMode="gray">
            <a:xfrm>
              <a:off x="5913585" y="3888176"/>
              <a:ext cx="1163376"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Configure the public key</a:t>
              </a:r>
            </a:p>
          </p:txBody>
        </p:sp>
        <p:sp>
          <p:nvSpPr>
            <p:cNvPr id="43" name="圆角矩形 11">
              <a:extLst>
                <a:ext uri="{FF2B5EF4-FFF2-40B4-BE49-F238E27FC236}">
                  <a16:creationId xmlns:a16="http://schemas.microsoft.com/office/drawing/2014/main" id="{4DA214FB-0009-4ADC-9428-CC7EE8FE3ADB}"/>
                </a:ext>
              </a:extLst>
            </p:cNvPr>
            <p:cNvSpPr/>
            <p:nvPr/>
          </p:nvSpPr>
          <p:spPr bwMode="gray">
            <a:xfrm>
              <a:off x="4513418" y="3888176"/>
              <a:ext cx="977379"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Generate a key pair</a:t>
              </a:r>
            </a:p>
          </p:txBody>
        </p:sp>
        <p:sp>
          <p:nvSpPr>
            <p:cNvPr id="44" name="圆角矩形 12">
              <a:extLst>
                <a:ext uri="{FF2B5EF4-FFF2-40B4-BE49-F238E27FC236}">
                  <a16:creationId xmlns:a16="http://schemas.microsoft.com/office/drawing/2014/main" id="{D5EB44EE-59B7-4B3C-AE62-B821F43D0516}"/>
                </a:ext>
              </a:extLst>
            </p:cNvPr>
            <p:cNvSpPr/>
            <p:nvPr/>
          </p:nvSpPr>
          <p:spPr bwMode="gray">
            <a:xfrm>
              <a:off x="7497301" y="3888428"/>
              <a:ext cx="1664671"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Compile Python code</a:t>
              </a:r>
            </a:p>
          </p:txBody>
        </p:sp>
        <p:cxnSp>
          <p:nvCxnSpPr>
            <p:cNvPr id="45" name="直接箭头连接符 44">
              <a:extLst>
                <a:ext uri="{FF2B5EF4-FFF2-40B4-BE49-F238E27FC236}">
                  <a16:creationId xmlns:a16="http://schemas.microsoft.com/office/drawing/2014/main" id="{E12838B6-B900-46CF-96CC-5A3683A56E82}"/>
                </a:ext>
              </a:extLst>
            </p:cNvPr>
            <p:cNvCxnSpPr>
              <a:cxnSpLocks/>
            </p:cNvCxnSpPr>
            <p:nvPr/>
          </p:nvCxnSpPr>
          <p:spPr bwMode="gray">
            <a:xfrm>
              <a:off x="4056244" y="4133749"/>
              <a:ext cx="429675" cy="0"/>
            </a:xfrm>
            <a:prstGeom prst="straightConnector1">
              <a:avLst/>
            </a:prstGeom>
            <a:noFill/>
            <a:ln w="19050" cap="flat" cmpd="sng" algn="ctr">
              <a:solidFill>
                <a:schemeClr val="tx1"/>
              </a:solidFill>
              <a:prstDash val="solid"/>
              <a:round/>
              <a:headEnd type="none" w="med" len="med"/>
              <a:tailEnd type="triangle"/>
            </a:ln>
            <a:effectLst/>
          </p:spPr>
        </p:cxnSp>
        <p:cxnSp>
          <p:nvCxnSpPr>
            <p:cNvPr id="46" name="直接箭头连接符 45">
              <a:extLst>
                <a:ext uri="{FF2B5EF4-FFF2-40B4-BE49-F238E27FC236}">
                  <a16:creationId xmlns:a16="http://schemas.microsoft.com/office/drawing/2014/main" id="{C1AAD3C7-C629-40B4-9235-A8A7D26E47D1}"/>
                </a:ext>
              </a:extLst>
            </p:cNvPr>
            <p:cNvCxnSpPr>
              <a:cxnSpLocks/>
            </p:cNvCxnSpPr>
            <p:nvPr/>
          </p:nvCxnSpPr>
          <p:spPr bwMode="gray">
            <a:xfrm>
              <a:off x="5492020" y="4122176"/>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47" name="直接箭头连接符 46">
              <a:extLst>
                <a:ext uri="{FF2B5EF4-FFF2-40B4-BE49-F238E27FC236}">
                  <a16:creationId xmlns:a16="http://schemas.microsoft.com/office/drawing/2014/main" id="{E0279988-2901-464B-B461-D9C40258C031}"/>
                </a:ext>
              </a:extLst>
            </p:cNvPr>
            <p:cNvCxnSpPr>
              <a:cxnSpLocks/>
            </p:cNvCxnSpPr>
            <p:nvPr/>
          </p:nvCxnSpPr>
          <p:spPr bwMode="gray">
            <a:xfrm>
              <a:off x="7076960" y="4133749"/>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48" name="直接箭头连接符 47">
              <a:extLst>
                <a:ext uri="{FF2B5EF4-FFF2-40B4-BE49-F238E27FC236}">
                  <a16:creationId xmlns:a16="http://schemas.microsoft.com/office/drawing/2014/main" id="{8F8BE164-28EA-4C4C-8836-22C11960E55E}"/>
                </a:ext>
              </a:extLst>
            </p:cNvPr>
            <p:cNvCxnSpPr>
              <a:cxnSpLocks/>
            </p:cNvCxnSpPr>
            <p:nvPr/>
          </p:nvCxnSpPr>
          <p:spPr bwMode="gray">
            <a:xfrm>
              <a:off x="9161972" y="4133749"/>
              <a:ext cx="399908" cy="0"/>
            </a:xfrm>
            <a:prstGeom prst="straightConnector1">
              <a:avLst/>
            </a:prstGeom>
            <a:noFill/>
            <a:ln w="19050" cap="flat" cmpd="sng" algn="ctr">
              <a:solidFill>
                <a:schemeClr val="tx1"/>
              </a:solidFill>
              <a:prstDash val="solid"/>
              <a:round/>
              <a:headEnd type="none" w="med" len="med"/>
              <a:tailEnd type="triangle"/>
            </a:ln>
            <a:effectLst/>
          </p:spPr>
        </p:cxnSp>
        <p:sp>
          <p:nvSpPr>
            <p:cNvPr id="59" name="圆角矩形 12">
              <a:extLst>
                <a:ext uri="{FF2B5EF4-FFF2-40B4-BE49-F238E27FC236}">
                  <a16:creationId xmlns:a16="http://schemas.microsoft.com/office/drawing/2014/main" id="{CAFC2FF1-9E49-4B09-B54E-797553395DCE}"/>
                </a:ext>
              </a:extLst>
            </p:cNvPr>
            <p:cNvSpPr/>
            <p:nvPr/>
          </p:nvSpPr>
          <p:spPr bwMode="gray">
            <a:xfrm>
              <a:off x="9565496" y="3888428"/>
              <a:ext cx="1166995"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Verify </a:t>
              </a:r>
              <a:r>
                <a:rPr lang="en-US" sz="1200">
                  <a:solidFill>
                    <a:schemeClr val="tx1"/>
                  </a:solidFill>
                  <a:latin typeface="Huawei Sans" panose="020C0503030203020204" pitchFamily="34" charset="0"/>
                  <a:ea typeface="方正兰亭黑简体" panose="02000000000000000000" pitchFamily="2" charset="-122"/>
                </a:rPr>
                <a:t>the configuration</a:t>
              </a:r>
              <a:endParaRPr lang="en-US" sz="1200" dirty="0">
                <a:solidFill>
                  <a:schemeClr val="tx1"/>
                </a:solidFill>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8295617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Case: Configuring SFTP and Users on the Server</a:t>
            </a:r>
            <a:endParaRPr lang="en-US" dirty="0"/>
          </a:p>
        </p:txBody>
      </p:sp>
      <p:sp>
        <p:nvSpPr>
          <p:cNvPr id="3" name="文本占位符 2"/>
          <p:cNvSpPr>
            <a:spLocks noGrp="1"/>
          </p:cNvSpPr>
          <p:nvPr>
            <p:ph type="body" sz="quarter" idx="4294967295"/>
          </p:nvPr>
        </p:nvSpPr>
        <p:spPr bwMode="gray">
          <a:xfrm>
            <a:off x="460835" y="3393368"/>
            <a:ext cx="5649913" cy="694882"/>
          </a:xfrm>
        </p:spPr>
        <p:txBody>
          <a:bodyPr/>
          <a:lstStyle/>
          <a:p>
            <a:pPr marL="342900" indent="-342900" fontAlgn="ctr">
              <a:buSzPct val="100000"/>
              <a:buFont typeface="+mj-lt"/>
              <a:buAutoNum type="arabicPeriod"/>
            </a:pPr>
            <a:r>
              <a:rPr lang="en-US" sz="1600" dirty="0">
                <a:latin typeface="Huawei Sans" panose="020C0503030203020204" pitchFamily="34" charset="0"/>
                <a:cs typeface="Arial" panose="020B0604020202020204" pitchFamily="34" charset="0"/>
              </a:rPr>
              <a:t>Configure the management IP address for the SFTP server and enable the SFTP server function.</a:t>
            </a:r>
          </a:p>
        </p:txBody>
      </p:sp>
      <p:sp>
        <p:nvSpPr>
          <p:cNvPr id="4" name="文本框 3"/>
          <p:cNvSpPr txBox="1"/>
          <p:nvPr/>
        </p:nvSpPr>
        <p:spPr bwMode="gray">
          <a:xfrm>
            <a:off x="6077934" y="3394970"/>
            <a:ext cx="5286693" cy="781752"/>
          </a:xfrm>
          <a:prstGeom prst="rect">
            <a:avLst/>
          </a:prstGeom>
          <a:noFill/>
        </p:spPr>
        <p:txBody>
          <a:bodyPr wrap="square" rtlCol="0">
            <a:spAutoFit/>
          </a:bodyPr>
          <a:lstStyle/>
          <a:p>
            <a:pPr marL="342900" indent="-342900" defTabSz="914034" fontAlgn="ctr">
              <a:lnSpc>
                <a:spcPct val="140000"/>
              </a:lnSpc>
              <a:spcBef>
                <a:spcPts val="792"/>
              </a:spcBef>
              <a:buFont typeface="+mj-lt"/>
              <a:buAutoNum type="arabicPeriod" startAt="2"/>
            </a:pPr>
            <a:r>
              <a:rPr lang="en-US" sz="1600" dirty="0">
                <a:latin typeface="Huawei Sans" panose="020C0503030203020204" pitchFamily="34" charset="0"/>
                <a:cs typeface="Arial" panose="020B0604020202020204" pitchFamily="34" charset="0"/>
              </a:rPr>
              <a:t>Create the SSH user </a:t>
            </a:r>
            <a:r>
              <a:rPr lang="en-US" sz="1600" b="1" dirty="0">
                <a:latin typeface="Huawei Sans" panose="020C0503030203020204" pitchFamily="34" charset="0"/>
                <a:cs typeface="Arial" panose="020B0604020202020204" pitchFamily="34" charset="0"/>
              </a:rPr>
              <a:t>client</a:t>
            </a:r>
            <a:r>
              <a:rPr lang="en-US" sz="1600" dirty="0">
                <a:latin typeface="Huawei Sans" panose="020C0503030203020204" pitchFamily="34" charset="0"/>
                <a:cs typeface="Arial" panose="020B0604020202020204" pitchFamily="34" charset="0"/>
              </a:rPr>
              <a:t> and configure the authentication type and service type for the user.</a:t>
            </a:r>
          </a:p>
        </p:txBody>
      </p:sp>
      <p:grpSp>
        <p:nvGrpSpPr>
          <p:cNvPr id="51" name="组合 50">
            <a:extLst>
              <a:ext uri="{FF2B5EF4-FFF2-40B4-BE49-F238E27FC236}">
                <a16:creationId xmlns:a16="http://schemas.microsoft.com/office/drawing/2014/main" id="{1D3C8CF5-5A8D-4753-9D94-EEA573CC72CB}"/>
              </a:ext>
            </a:extLst>
          </p:cNvPr>
          <p:cNvGrpSpPr/>
          <p:nvPr/>
        </p:nvGrpSpPr>
        <p:grpSpPr bwMode="gray">
          <a:xfrm>
            <a:off x="2084400" y="1952320"/>
            <a:ext cx="7463118" cy="1210928"/>
            <a:chOff x="1990165" y="1344713"/>
            <a:chExt cx="7463118" cy="1210928"/>
          </a:xfrm>
        </p:grpSpPr>
        <p:sp>
          <p:nvSpPr>
            <p:cNvPr id="52" name="矩形: 圆角 23">
              <a:extLst>
                <a:ext uri="{FF2B5EF4-FFF2-40B4-BE49-F238E27FC236}">
                  <a16:creationId xmlns:a16="http://schemas.microsoft.com/office/drawing/2014/main" id="{FCA78E05-2E38-43E2-B379-4EC2C561C5AA}"/>
                </a:ext>
              </a:extLst>
            </p:cNvPr>
            <p:cNvSpPr/>
            <p:nvPr/>
          </p:nvSpPr>
          <p:spPr bwMode="gray">
            <a:xfrm>
              <a:off x="1990165" y="1344713"/>
              <a:ext cx="7463118" cy="1210928"/>
            </a:xfrm>
            <a:prstGeom prst="roundRect">
              <a:avLst/>
            </a:prstGeom>
            <a:solidFill>
              <a:schemeClr val="bg1"/>
            </a:solidFill>
            <a:ln>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pic>
          <p:nvPicPr>
            <p:cNvPr id="53" name="图片 52">
              <a:extLst>
                <a:ext uri="{FF2B5EF4-FFF2-40B4-BE49-F238E27FC236}">
                  <a16:creationId xmlns:a16="http://schemas.microsoft.com/office/drawing/2014/main" id="{865642D9-F5C4-4F05-AB6D-EC41C4249A5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645279" y="1877723"/>
              <a:ext cx="540000" cy="442800"/>
            </a:xfrm>
            <a:prstGeom prst="rect">
              <a:avLst/>
            </a:prstGeom>
          </p:spPr>
        </p:pic>
        <p:pic>
          <p:nvPicPr>
            <p:cNvPr id="54" name="图片 53" descr="PC.png">
              <a:extLst>
                <a:ext uri="{FF2B5EF4-FFF2-40B4-BE49-F238E27FC236}">
                  <a16:creationId xmlns:a16="http://schemas.microsoft.com/office/drawing/2014/main" id="{FAF8B3F2-9812-44D2-88D0-3D714BD62BC0}"/>
                </a:ext>
              </a:extLst>
            </p:cNvPr>
            <p:cNvPicPr>
              <a:picLocks noChangeAspect="1"/>
            </p:cNvPicPr>
            <p:nvPr/>
          </p:nvPicPr>
          <p:blipFill>
            <a:blip r:embed="rId4" cstate="print"/>
            <a:stretch>
              <a:fillRect/>
            </a:stretch>
          </p:blipFill>
          <p:spPr bwMode="gray">
            <a:xfrm>
              <a:off x="7115207" y="1888868"/>
              <a:ext cx="539063" cy="414000"/>
            </a:xfrm>
            <a:prstGeom prst="rect">
              <a:avLst/>
            </a:prstGeom>
          </p:spPr>
        </p:pic>
        <p:cxnSp>
          <p:nvCxnSpPr>
            <p:cNvPr id="55" name="直接连接符 54">
              <a:extLst>
                <a:ext uri="{FF2B5EF4-FFF2-40B4-BE49-F238E27FC236}">
                  <a16:creationId xmlns:a16="http://schemas.microsoft.com/office/drawing/2014/main" id="{4E6C53B9-8234-4E7F-B6A4-301B84C20E21}"/>
                </a:ext>
              </a:extLst>
            </p:cNvPr>
            <p:cNvCxnSpPr>
              <a:cxnSpLocks/>
              <a:stCxn id="54" idx="1"/>
              <a:endCxn id="53" idx="3"/>
            </p:cNvCxnSpPr>
            <p:nvPr/>
          </p:nvCxnSpPr>
          <p:spPr bwMode="gray">
            <a:xfrm flipH="1">
              <a:off x="4185279" y="2095868"/>
              <a:ext cx="2929928" cy="32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文本框 55">
              <a:extLst>
                <a:ext uri="{FF2B5EF4-FFF2-40B4-BE49-F238E27FC236}">
                  <a16:creationId xmlns:a16="http://schemas.microsoft.com/office/drawing/2014/main" id="{B9781689-051C-471B-87F8-A16330B40AE4}"/>
                </a:ext>
              </a:extLst>
            </p:cNvPr>
            <p:cNvSpPr txBox="1"/>
            <p:nvPr/>
          </p:nvSpPr>
          <p:spPr bwMode="gray">
            <a:xfrm>
              <a:off x="4404085" y="1721532"/>
              <a:ext cx="756937" cy="276999"/>
            </a:xfrm>
            <a:prstGeom prst="rect">
              <a:avLst/>
            </a:prstGeom>
          </p:spPr>
          <p:txBody>
            <a:bodyPr wrap="none" rtlCol="0">
              <a:spAutoFit/>
            </a:bodyPr>
            <a:lstStyle/>
            <a:p>
              <a:pPr algn="ctr" fontAlgn="ctr"/>
              <a:r>
                <a:rPr lang="en-US" sz="1200" dirty="0">
                  <a:latin typeface="Huawei Sans" panose="020C0503030203020204" pitchFamily="34" charset="0"/>
                </a:rPr>
                <a:t>GE1/0/0</a:t>
              </a:r>
            </a:p>
          </p:txBody>
        </p:sp>
        <p:sp>
          <p:nvSpPr>
            <p:cNvPr id="57" name="文本框 56">
              <a:extLst>
                <a:ext uri="{FF2B5EF4-FFF2-40B4-BE49-F238E27FC236}">
                  <a16:creationId xmlns:a16="http://schemas.microsoft.com/office/drawing/2014/main" id="{FDEB4104-2868-4CDC-B074-9C4E6F60E61A}"/>
                </a:ext>
              </a:extLst>
            </p:cNvPr>
            <p:cNvSpPr txBox="1"/>
            <p:nvPr/>
          </p:nvSpPr>
          <p:spPr bwMode="gray">
            <a:xfrm>
              <a:off x="6849979" y="1410100"/>
              <a:ext cx="1069524" cy="276999"/>
            </a:xfrm>
            <a:prstGeom prst="rect">
              <a:avLst/>
            </a:prstGeom>
          </p:spPr>
          <p:txBody>
            <a:bodyPr wrap="none" rtlCol="0">
              <a:spAutoFit/>
            </a:bodyPr>
            <a:lstStyle/>
            <a:p>
              <a:pPr algn="ctr" fontAlgn="ctr"/>
              <a:r>
                <a:rPr lang="en-US" sz="1200" dirty="0">
                  <a:latin typeface="Huawei Sans" panose="020C0503030203020204" pitchFamily="34" charset="0"/>
                </a:rPr>
                <a:t>192.168.56.1</a:t>
              </a:r>
            </a:p>
          </p:txBody>
        </p:sp>
        <p:sp>
          <p:nvSpPr>
            <p:cNvPr id="58" name="文本框 57">
              <a:extLst>
                <a:ext uri="{FF2B5EF4-FFF2-40B4-BE49-F238E27FC236}">
                  <a16:creationId xmlns:a16="http://schemas.microsoft.com/office/drawing/2014/main" id="{AD9C5971-1048-41C8-9BC0-07A2BCA40623}"/>
                </a:ext>
              </a:extLst>
            </p:cNvPr>
            <p:cNvSpPr txBox="1"/>
            <p:nvPr/>
          </p:nvSpPr>
          <p:spPr bwMode="gray">
            <a:xfrm>
              <a:off x="4013774" y="1410100"/>
              <a:ext cx="1242648" cy="276999"/>
            </a:xfrm>
            <a:prstGeom prst="rect">
              <a:avLst/>
            </a:prstGeom>
          </p:spPr>
          <p:txBody>
            <a:bodyPr wrap="none" rtlCol="0">
              <a:spAutoFit/>
            </a:bodyPr>
            <a:lstStyle/>
            <a:p>
              <a:pPr algn="ctr" fontAlgn="ctr"/>
              <a:r>
                <a:rPr lang="en-US" sz="1200" dirty="0">
                  <a:latin typeface="Huawei Sans" panose="020C0503030203020204" pitchFamily="34" charset="0"/>
                </a:rPr>
                <a:t>192.168.56.100</a:t>
              </a:r>
            </a:p>
          </p:txBody>
        </p:sp>
        <p:sp>
          <p:nvSpPr>
            <p:cNvPr id="59" name="文本框 58">
              <a:extLst>
                <a:ext uri="{FF2B5EF4-FFF2-40B4-BE49-F238E27FC236}">
                  <a16:creationId xmlns:a16="http://schemas.microsoft.com/office/drawing/2014/main" id="{77A4502C-F66C-4C6A-81AF-DBD4FF816CA0}"/>
                </a:ext>
              </a:extLst>
            </p:cNvPr>
            <p:cNvSpPr txBox="1"/>
            <p:nvPr/>
          </p:nvSpPr>
          <p:spPr bwMode="gray">
            <a:xfrm>
              <a:off x="2310952" y="1950177"/>
              <a:ext cx="990977" cy="276999"/>
            </a:xfrm>
            <a:prstGeom prst="rect">
              <a:avLst/>
            </a:prstGeom>
          </p:spPr>
          <p:txBody>
            <a:bodyPr wrap="none" rtlCol="0">
              <a:spAutoFit/>
            </a:bodyPr>
            <a:lstStyle/>
            <a:p>
              <a:pPr algn="ctr" fontAlgn="ctr"/>
              <a:r>
                <a:rPr lang="en-US" sz="1200" dirty="0">
                  <a:latin typeface="Huawei Sans" panose="020C0503030203020204" pitchFamily="34" charset="0"/>
                </a:rPr>
                <a:t>SFTP server</a:t>
              </a:r>
            </a:p>
          </p:txBody>
        </p:sp>
        <p:sp>
          <p:nvSpPr>
            <p:cNvPr id="60" name="文本框 59">
              <a:extLst>
                <a:ext uri="{FF2B5EF4-FFF2-40B4-BE49-F238E27FC236}">
                  <a16:creationId xmlns:a16="http://schemas.microsoft.com/office/drawing/2014/main" id="{B885BED1-0EC0-435F-AECC-01CB43FD768C}"/>
                </a:ext>
              </a:extLst>
            </p:cNvPr>
            <p:cNvSpPr txBox="1"/>
            <p:nvPr/>
          </p:nvSpPr>
          <p:spPr bwMode="gray">
            <a:xfrm>
              <a:off x="8012496" y="1950177"/>
              <a:ext cx="949298" cy="276999"/>
            </a:xfrm>
            <a:prstGeom prst="rect">
              <a:avLst/>
            </a:prstGeom>
          </p:spPr>
          <p:txBody>
            <a:bodyPr wrap="none" rtlCol="0">
              <a:spAutoFit/>
            </a:bodyPr>
            <a:lstStyle/>
            <a:p>
              <a:pPr algn="ctr" fontAlgn="ctr"/>
              <a:r>
                <a:rPr lang="en-US" sz="1200" dirty="0">
                  <a:latin typeface="Huawei Sans" panose="020C0503030203020204" pitchFamily="34" charset="0"/>
                </a:rPr>
                <a:t>SFTP client</a:t>
              </a:r>
            </a:p>
          </p:txBody>
        </p:sp>
      </p:grpSp>
      <p:sp>
        <p:nvSpPr>
          <p:cNvPr id="41" name="文本框 40">
            <a:extLst>
              <a:ext uri="{FF2B5EF4-FFF2-40B4-BE49-F238E27FC236}">
                <a16:creationId xmlns:a16="http://schemas.microsoft.com/office/drawing/2014/main" id="{E83B098E-2E38-413C-991E-D7BE198F8137}"/>
              </a:ext>
            </a:extLst>
          </p:cNvPr>
          <p:cNvSpPr txBox="1"/>
          <p:nvPr/>
        </p:nvSpPr>
        <p:spPr bwMode="gray">
          <a:xfrm>
            <a:off x="791593" y="4146128"/>
            <a:ext cx="4988396" cy="1384995"/>
          </a:xfrm>
          <a:prstGeom prst="rect">
            <a:avLst/>
          </a:prstGeom>
          <a:solidFill>
            <a:schemeClr val="bg1">
              <a:lumMod val="85000"/>
            </a:schemeClr>
          </a:solidFill>
          <a:ln>
            <a:noFill/>
          </a:ln>
        </p:spPr>
        <p:txBody>
          <a:bodyPr wrap="square" rtlCol="0">
            <a:spAutoFit/>
          </a:bodyPr>
          <a:lstStyle>
            <a:defPPr>
              <a:defRPr lang="en-US"/>
            </a:defPPr>
            <a:lvl1pPr fontAlgn="auto">
              <a:lnSpc>
                <a:spcPct val="120000"/>
              </a:lnSpc>
              <a:spcBef>
                <a:spcPts val="0"/>
              </a:spcBef>
              <a:spcAft>
                <a:spcPts val="0"/>
              </a:spcAft>
              <a:defRPr sz="1400">
                <a:latin typeface="Huawei Sans" panose="020C0503030203020204" pitchFamily="34" charset="0"/>
                <a:ea typeface="方正兰亭黑简体" panose="02000000000000000000" pitchFamily="2" charset="-122"/>
              </a:defRPr>
            </a:lvl1pPr>
          </a:lstStyle>
          <a:p>
            <a:pPr>
              <a:lnSpc>
                <a:spcPct val="100000"/>
              </a:lnSpc>
            </a:pPr>
            <a:r>
              <a:rPr lang="en-US" altLang="zh-CN" dirty="0">
                <a:sym typeface="Huawei Sans" panose="020C0503030203020204" pitchFamily="34" charset="0"/>
              </a:rPr>
              <a:t>&lt;HUAWEI&gt;system-view immediately</a:t>
            </a:r>
          </a:p>
          <a:p>
            <a:pPr>
              <a:lnSpc>
                <a:spcPct val="100000"/>
              </a:lnSpc>
            </a:pPr>
            <a:r>
              <a:rPr lang="en-US" altLang="zh-CN" dirty="0">
                <a:sym typeface="Huawei Sans" panose="020C0503030203020204" pitchFamily="34" charset="0"/>
              </a:rPr>
              <a:t>[HUAWEI] </a:t>
            </a:r>
            <a:r>
              <a:rPr lang="en-US" altLang="zh-CN" dirty="0" err="1">
                <a:sym typeface="Huawei Sans" panose="020C0503030203020204" pitchFamily="34" charset="0"/>
              </a:rPr>
              <a:t>sysname</a:t>
            </a:r>
            <a:r>
              <a:rPr lang="en-US" altLang="zh-CN" dirty="0">
                <a:sym typeface="Huawei Sans" panose="020C0503030203020204" pitchFamily="34" charset="0"/>
              </a:rPr>
              <a:t> SFTP Server</a:t>
            </a:r>
          </a:p>
          <a:p>
            <a:pPr>
              <a:lnSpc>
                <a:spcPct val="100000"/>
              </a:lnSpc>
            </a:pPr>
            <a:r>
              <a:rPr lang="en-US" altLang="zh-CN" dirty="0">
                <a:sym typeface="Huawei Sans" panose="020C0503030203020204" pitchFamily="34" charset="0"/>
              </a:rPr>
              <a:t>[SFTP Server] interface GE 1/0/0</a:t>
            </a:r>
          </a:p>
          <a:p>
            <a:pPr>
              <a:lnSpc>
                <a:spcPct val="100000"/>
              </a:lnSpc>
            </a:pPr>
            <a:r>
              <a:rPr lang="en-US" altLang="zh-CN" dirty="0">
                <a:sym typeface="Huawei Sans" panose="020C0503030203020204" pitchFamily="34" charset="0"/>
              </a:rPr>
              <a:t>[SFTP Server-GE1/0/0] </a:t>
            </a:r>
            <a:r>
              <a:rPr lang="en-US" altLang="zh-CN" dirty="0" err="1">
                <a:sym typeface="Huawei Sans" panose="020C0503030203020204" pitchFamily="34" charset="0"/>
              </a:rPr>
              <a:t>ip</a:t>
            </a:r>
            <a:r>
              <a:rPr lang="en-US" altLang="zh-CN" dirty="0">
                <a:sym typeface="Huawei Sans" panose="020C0503030203020204" pitchFamily="34" charset="0"/>
              </a:rPr>
              <a:t> add 192.168.56.100 24</a:t>
            </a:r>
          </a:p>
          <a:p>
            <a:pPr>
              <a:lnSpc>
                <a:spcPct val="100000"/>
              </a:lnSpc>
            </a:pPr>
            <a:r>
              <a:rPr lang="en-US" altLang="zh-CN" dirty="0">
                <a:sym typeface="Huawei Sans" panose="020C0503030203020204" pitchFamily="34" charset="0"/>
              </a:rPr>
              <a:t>[SFTP Server-GE1/0/0] quit </a:t>
            </a:r>
          </a:p>
          <a:p>
            <a:pPr>
              <a:lnSpc>
                <a:spcPct val="100000"/>
              </a:lnSpc>
            </a:pPr>
            <a:r>
              <a:rPr lang="en-US" altLang="zh-CN" dirty="0">
                <a:sym typeface="Huawei Sans" panose="020C0503030203020204" pitchFamily="34" charset="0"/>
              </a:rPr>
              <a:t>[SFTP Server] </a:t>
            </a:r>
            <a:r>
              <a:rPr lang="en-US" altLang="zh-CN" dirty="0" err="1">
                <a:sym typeface="Huawei Sans" panose="020C0503030203020204" pitchFamily="34" charset="0"/>
              </a:rPr>
              <a:t>sftp</a:t>
            </a:r>
            <a:r>
              <a:rPr lang="en-US" altLang="zh-CN" dirty="0">
                <a:sym typeface="Huawei Sans" panose="020C0503030203020204" pitchFamily="34" charset="0"/>
              </a:rPr>
              <a:t> server enable</a:t>
            </a:r>
            <a:endParaRPr lang="zh-CN" altLang="en-US" dirty="0">
              <a:sym typeface="Huawei Sans" panose="020C0503030203020204" pitchFamily="34" charset="0"/>
            </a:endParaRPr>
          </a:p>
        </p:txBody>
      </p:sp>
      <p:sp>
        <p:nvSpPr>
          <p:cNvPr id="42" name="文本框 41">
            <a:extLst>
              <a:ext uri="{FF2B5EF4-FFF2-40B4-BE49-F238E27FC236}">
                <a16:creationId xmlns:a16="http://schemas.microsoft.com/office/drawing/2014/main" id="{E3A63C4E-DFBF-4CBC-8BF7-3BE256838006}"/>
              </a:ext>
            </a:extLst>
          </p:cNvPr>
          <p:cNvSpPr txBox="1"/>
          <p:nvPr/>
        </p:nvSpPr>
        <p:spPr bwMode="gray">
          <a:xfrm>
            <a:off x="6412013" y="4137702"/>
            <a:ext cx="5051678" cy="1169551"/>
          </a:xfrm>
          <a:prstGeom prst="rect">
            <a:avLst/>
          </a:prstGeom>
          <a:solidFill>
            <a:schemeClr val="bg1">
              <a:lumMod val="85000"/>
            </a:schemeClr>
          </a:solidFill>
          <a:ln>
            <a:noFill/>
          </a:ln>
        </p:spPr>
        <p:txBody>
          <a:bodyPr wrap="square" rtlCol="0">
            <a:spAutoFit/>
          </a:bodyPr>
          <a:lstStyle>
            <a:defPPr>
              <a:defRPr lang="en-US"/>
            </a:defPPr>
            <a:lvl1pPr fontAlgn="auto">
              <a:lnSpc>
                <a:spcPct val="120000"/>
              </a:lnSpc>
              <a:spcBef>
                <a:spcPts val="0"/>
              </a:spcBef>
              <a:spcAft>
                <a:spcPts val="0"/>
              </a:spcAft>
              <a:defRPr sz="1400">
                <a:latin typeface="Huawei Sans" panose="020C0503030203020204" pitchFamily="34" charset="0"/>
                <a:ea typeface="方正兰亭黑简体" panose="02000000000000000000" pitchFamily="2" charset="-122"/>
              </a:defRPr>
            </a:lvl1pPr>
          </a:lstStyle>
          <a:p>
            <a:pPr>
              <a:lnSpc>
                <a:spcPct val="100000"/>
              </a:lnSpc>
            </a:pPr>
            <a:r>
              <a:rPr lang="en-US" altLang="zh-CN" dirty="0">
                <a:sym typeface="Huawei Sans" panose="020C0503030203020204" pitchFamily="34" charset="0"/>
              </a:rPr>
              <a:t>[SFTP Server] </a:t>
            </a:r>
            <a:r>
              <a:rPr lang="en-US" altLang="zh-CN" dirty="0" err="1">
                <a:sym typeface="Huawei Sans" panose="020C0503030203020204" pitchFamily="34" charset="0"/>
              </a:rPr>
              <a:t>ssh</a:t>
            </a:r>
            <a:r>
              <a:rPr lang="en-US" altLang="zh-CN" dirty="0">
                <a:sym typeface="Huawei Sans" panose="020C0503030203020204" pitchFamily="34" charset="0"/>
              </a:rPr>
              <a:t> user client</a:t>
            </a:r>
            <a:endParaRPr lang="zh-CN" altLang="en-US" dirty="0">
              <a:sym typeface="Huawei Sans" panose="020C0503030203020204" pitchFamily="34" charset="0"/>
            </a:endParaRPr>
          </a:p>
          <a:p>
            <a:pPr>
              <a:lnSpc>
                <a:spcPct val="100000"/>
              </a:lnSpc>
            </a:pPr>
            <a:r>
              <a:rPr lang="en-US" altLang="zh-CN" dirty="0">
                <a:sym typeface="Huawei Sans" panose="020C0503030203020204" pitchFamily="34" charset="0"/>
              </a:rPr>
              <a:t>[SFTP Server] </a:t>
            </a:r>
            <a:r>
              <a:rPr lang="en-US" altLang="zh-CN" dirty="0" err="1">
                <a:sym typeface="Huawei Sans" panose="020C0503030203020204" pitchFamily="34" charset="0"/>
              </a:rPr>
              <a:t>ssh</a:t>
            </a:r>
            <a:r>
              <a:rPr lang="en-US" altLang="zh-CN" dirty="0">
                <a:sym typeface="Huawei Sans" panose="020C0503030203020204" pitchFamily="34" charset="0"/>
              </a:rPr>
              <a:t> user client authentication-type </a:t>
            </a:r>
            <a:r>
              <a:rPr lang="en-US" altLang="zh-CN" dirty="0" err="1">
                <a:sym typeface="Huawei Sans" panose="020C0503030203020204" pitchFamily="34" charset="0"/>
              </a:rPr>
              <a:t>rsa</a:t>
            </a:r>
            <a:endParaRPr lang="zh-CN" altLang="en-US" dirty="0">
              <a:sym typeface="Huawei Sans" panose="020C0503030203020204" pitchFamily="34" charset="0"/>
            </a:endParaRPr>
          </a:p>
          <a:p>
            <a:pPr>
              <a:lnSpc>
                <a:spcPct val="100000"/>
              </a:lnSpc>
            </a:pPr>
            <a:r>
              <a:rPr lang="en-US" altLang="zh-CN" dirty="0">
                <a:sym typeface="Huawei Sans" panose="020C0503030203020204" pitchFamily="34" charset="0"/>
              </a:rPr>
              <a:t>[SFTP Server] </a:t>
            </a:r>
            <a:r>
              <a:rPr lang="en-US" altLang="zh-CN" dirty="0" err="1">
                <a:sym typeface="Huawei Sans" panose="020C0503030203020204" pitchFamily="34" charset="0"/>
              </a:rPr>
              <a:t>ssh</a:t>
            </a:r>
            <a:r>
              <a:rPr lang="en-US" altLang="zh-CN" dirty="0">
                <a:sym typeface="Huawei Sans" panose="020C0503030203020204" pitchFamily="34" charset="0"/>
              </a:rPr>
              <a:t> user client service-type </a:t>
            </a:r>
            <a:r>
              <a:rPr lang="en-US" altLang="zh-CN" dirty="0" err="1">
                <a:sym typeface="Huawei Sans" panose="020C0503030203020204" pitchFamily="34" charset="0"/>
              </a:rPr>
              <a:t>sftp</a:t>
            </a:r>
            <a:r>
              <a:rPr lang="en-US" altLang="zh-CN" dirty="0">
                <a:sym typeface="Huawei Sans" panose="020C0503030203020204" pitchFamily="34" charset="0"/>
              </a:rPr>
              <a:t> </a:t>
            </a:r>
            <a:endParaRPr lang="zh-CN" altLang="en-US" dirty="0">
              <a:sym typeface="Huawei Sans" panose="020C0503030203020204" pitchFamily="34" charset="0"/>
            </a:endParaRPr>
          </a:p>
          <a:p>
            <a:pPr>
              <a:lnSpc>
                <a:spcPct val="100000"/>
              </a:lnSpc>
            </a:pPr>
            <a:r>
              <a:rPr lang="en-US" altLang="zh-CN" dirty="0">
                <a:sym typeface="Huawei Sans" panose="020C0503030203020204" pitchFamily="34" charset="0"/>
              </a:rPr>
              <a:t>[SFTP Server] </a:t>
            </a:r>
            <a:r>
              <a:rPr lang="en-US" altLang="zh-CN" dirty="0" err="1">
                <a:sym typeface="Huawei Sans" panose="020C0503030203020204" pitchFamily="34" charset="0"/>
              </a:rPr>
              <a:t>ssh</a:t>
            </a:r>
            <a:r>
              <a:rPr lang="en-US" altLang="zh-CN" dirty="0">
                <a:sym typeface="Huawei Sans" panose="020C0503030203020204" pitchFamily="34" charset="0"/>
              </a:rPr>
              <a:t> user client </a:t>
            </a:r>
            <a:r>
              <a:rPr lang="en-US" altLang="zh-CN" dirty="0" err="1">
                <a:sym typeface="Huawei Sans" panose="020C0503030203020204" pitchFamily="34" charset="0"/>
              </a:rPr>
              <a:t>sftp</a:t>
            </a:r>
            <a:r>
              <a:rPr lang="en-US" altLang="zh-CN" dirty="0">
                <a:sym typeface="Huawei Sans" panose="020C0503030203020204" pitchFamily="34" charset="0"/>
              </a:rPr>
              <a:t>-directory </a:t>
            </a:r>
            <a:r>
              <a:rPr lang="en-US" altLang="zh-CN" dirty="0" err="1">
                <a:sym typeface="Huawei Sans" panose="020C0503030203020204" pitchFamily="34" charset="0"/>
              </a:rPr>
              <a:t>cfcard</a:t>
            </a:r>
            <a:r>
              <a:rPr lang="en-US" altLang="zh-CN" dirty="0">
                <a:sym typeface="Huawei Sans" panose="020C0503030203020204" pitchFamily="34" charset="0"/>
              </a:rPr>
              <a:t>:</a:t>
            </a:r>
            <a:endParaRPr lang="zh-CN" altLang="en-US" dirty="0">
              <a:sym typeface="Huawei Sans" panose="020C0503030203020204" pitchFamily="34" charset="0"/>
            </a:endParaRPr>
          </a:p>
          <a:p>
            <a:pPr>
              <a:lnSpc>
                <a:spcPct val="100000"/>
              </a:lnSpc>
            </a:pPr>
            <a:r>
              <a:rPr lang="en-US" altLang="zh-CN" dirty="0">
                <a:sym typeface="Huawei Sans" panose="020C0503030203020204" pitchFamily="34" charset="0"/>
              </a:rPr>
              <a:t>[SFTP Server] </a:t>
            </a:r>
            <a:r>
              <a:rPr lang="en-US" altLang="zh-CN" dirty="0" err="1">
                <a:sym typeface="Huawei Sans" panose="020C0503030203020204" pitchFamily="34" charset="0"/>
              </a:rPr>
              <a:t>ssh</a:t>
            </a:r>
            <a:r>
              <a:rPr lang="en-US" altLang="zh-CN" dirty="0">
                <a:sym typeface="Huawei Sans" panose="020C0503030203020204" pitchFamily="34" charset="0"/>
              </a:rPr>
              <a:t> authorization-type default root</a:t>
            </a:r>
          </a:p>
        </p:txBody>
      </p:sp>
      <p:grpSp>
        <p:nvGrpSpPr>
          <p:cNvPr id="89" name="组合 88">
            <a:extLst>
              <a:ext uri="{FF2B5EF4-FFF2-40B4-BE49-F238E27FC236}">
                <a16:creationId xmlns:a16="http://schemas.microsoft.com/office/drawing/2014/main" id="{60B97C1B-0899-4A49-9E2A-A2854EA39055}"/>
              </a:ext>
            </a:extLst>
          </p:cNvPr>
          <p:cNvGrpSpPr/>
          <p:nvPr/>
        </p:nvGrpSpPr>
        <p:grpSpPr bwMode="gray">
          <a:xfrm>
            <a:off x="582083" y="1206966"/>
            <a:ext cx="11040534" cy="468503"/>
            <a:chOff x="876642" y="3887925"/>
            <a:chExt cx="9855849" cy="468503"/>
          </a:xfrm>
        </p:grpSpPr>
        <p:sp>
          <p:nvSpPr>
            <p:cNvPr id="90" name="圆角矩形 11">
              <a:extLst>
                <a:ext uri="{FF2B5EF4-FFF2-40B4-BE49-F238E27FC236}">
                  <a16:creationId xmlns:a16="http://schemas.microsoft.com/office/drawing/2014/main" id="{036DF472-9243-4C35-96A5-B7632051BAC8}"/>
                </a:ext>
              </a:extLst>
            </p:cNvPr>
            <p:cNvSpPr/>
            <p:nvPr/>
          </p:nvSpPr>
          <p:spPr bwMode="gray">
            <a:xfrm>
              <a:off x="876642" y="3887925"/>
              <a:ext cx="1695381" cy="468000"/>
            </a:xfrm>
            <a:prstGeom prst="roundRect">
              <a:avLst>
                <a:gd name="adj" fmla="val 4298"/>
              </a:avLst>
            </a:prstGeom>
            <a:solidFill>
              <a:srgbClr val="56C4D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bg1"/>
                  </a:solidFill>
                  <a:latin typeface="Huawei Sans" panose="020C0503030203020204" pitchFamily="34" charset="0"/>
                  <a:ea typeface="方正兰亭黑简体" panose="02000000000000000000" pitchFamily="2" charset="-122"/>
                </a:rPr>
                <a:t>Configure SFTP on the device</a:t>
              </a:r>
            </a:p>
          </p:txBody>
        </p:sp>
        <p:sp>
          <p:nvSpPr>
            <p:cNvPr id="91" name="圆角矩形 11">
              <a:extLst>
                <a:ext uri="{FF2B5EF4-FFF2-40B4-BE49-F238E27FC236}">
                  <a16:creationId xmlns:a16="http://schemas.microsoft.com/office/drawing/2014/main" id="{9D1285DB-FB8D-4D89-B37D-2DFC067CA26E}"/>
                </a:ext>
              </a:extLst>
            </p:cNvPr>
            <p:cNvSpPr/>
            <p:nvPr/>
          </p:nvSpPr>
          <p:spPr bwMode="gray">
            <a:xfrm>
              <a:off x="3063988" y="3887926"/>
              <a:ext cx="992256" cy="468000"/>
            </a:xfrm>
            <a:prstGeom prst="roundRect">
              <a:avLst>
                <a:gd name="adj" fmla="val 4298"/>
              </a:avLst>
            </a:prstGeom>
            <a:solidFill>
              <a:srgbClr val="56C4D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bg1"/>
                  </a:solidFill>
                  <a:latin typeface="Huawei Sans" panose="020C0503030203020204" pitchFamily="34" charset="0"/>
                  <a:ea typeface="方正兰亭黑简体" panose="02000000000000000000" pitchFamily="2" charset="-122"/>
                </a:rPr>
                <a:t>Configure users</a:t>
              </a:r>
            </a:p>
          </p:txBody>
        </p:sp>
        <p:cxnSp>
          <p:nvCxnSpPr>
            <p:cNvPr id="92" name="直接箭头连接符 91">
              <a:extLst>
                <a:ext uri="{FF2B5EF4-FFF2-40B4-BE49-F238E27FC236}">
                  <a16:creationId xmlns:a16="http://schemas.microsoft.com/office/drawing/2014/main" id="{CD2D0DB3-FA05-465D-8CA5-ACBF2E1E0C1B}"/>
                </a:ext>
              </a:extLst>
            </p:cNvPr>
            <p:cNvCxnSpPr>
              <a:cxnSpLocks/>
            </p:cNvCxnSpPr>
            <p:nvPr/>
          </p:nvCxnSpPr>
          <p:spPr bwMode="gray">
            <a:xfrm>
              <a:off x="2572023" y="4118269"/>
              <a:ext cx="480745" cy="0"/>
            </a:xfrm>
            <a:prstGeom prst="straightConnector1">
              <a:avLst/>
            </a:prstGeom>
            <a:noFill/>
            <a:ln w="19050" cap="flat" cmpd="sng" algn="ctr">
              <a:solidFill>
                <a:schemeClr val="tx1"/>
              </a:solidFill>
              <a:prstDash val="solid"/>
              <a:round/>
              <a:headEnd type="none" w="med" len="med"/>
              <a:tailEnd type="triangle"/>
            </a:ln>
            <a:effectLst/>
          </p:spPr>
        </p:cxnSp>
        <p:sp>
          <p:nvSpPr>
            <p:cNvPr id="93" name="圆角矩形 11">
              <a:extLst>
                <a:ext uri="{FF2B5EF4-FFF2-40B4-BE49-F238E27FC236}">
                  <a16:creationId xmlns:a16="http://schemas.microsoft.com/office/drawing/2014/main" id="{72EC20B2-B2FE-4220-B425-C2BDBFFDE104}"/>
                </a:ext>
              </a:extLst>
            </p:cNvPr>
            <p:cNvSpPr/>
            <p:nvPr/>
          </p:nvSpPr>
          <p:spPr bwMode="gray">
            <a:xfrm>
              <a:off x="5913585" y="3888176"/>
              <a:ext cx="1163376"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Configure the public key</a:t>
              </a:r>
            </a:p>
          </p:txBody>
        </p:sp>
        <p:sp>
          <p:nvSpPr>
            <p:cNvPr id="94" name="圆角矩形 11">
              <a:extLst>
                <a:ext uri="{FF2B5EF4-FFF2-40B4-BE49-F238E27FC236}">
                  <a16:creationId xmlns:a16="http://schemas.microsoft.com/office/drawing/2014/main" id="{4E215C31-AD06-45CE-9CA3-DAAE182CE67F}"/>
                </a:ext>
              </a:extLst>
            </p:cNvPr>
            <p:cNvSpPr/>
            <p:nvPr/>
          </p:nvSpPr>
          <p:spPr bwMode="gray">
            <a:xfrm>
              <a:off x="4513418" y="3888176"/>
              <a:ext cx="977379"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Generate a key pair</a:t>
              </a:r>
            </a:p>
          </p:txBody>
        </p:sp>
        <p:sp>
          <p:nvSpPr>
            <p:cNvPr id="95" name="圆角矩形 12">
              <a:extLst>
                <a:ext uri="{FF2B5EF4-FFF2-40B4-BE49-F238E27FC236}">
                  <a16:creationId xmlns:a16="http://schemas.microsoft.com/office/drawing/2014/main" id="{95BACDC5-A22F-4BFA-8840-73E1FF006BA7}"/>
                </a:ext>
              </a:extLst>
            </p:cNvPr>
            <p:cNvSpPr/>
            <p:nvPr/>
          </p:nvSpPr>
          <p:spPr bwMode="gray">
            <a:xfrm>
              <a:off x="7497301" y="3888428"/>
              <a:ext cx="1664671"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Compile Python code</a:t>
              </a:r>
            </a:p>
          </p:txBody>
        </p:sp>
        <p:cxnSp>
          <p:nvCxnSpPr>
            <p:cNvPr id="96" name="直接箭头连接符 95">
              <a:extLst>
                <a:ext uri="{FF2B5EF4-FFF2-40B4-BE49-F238E27FC236}">
                  <a16:creationId xmlns:a16="http://schemas.microsoft.com/office/drawing/2014/main" id="{FCF39128-50E5-4518-90B5-86055B89AE71}"/>
                </a:ext>
              </a:extLst>
            </p:cNvPr>
            <p:cNvCxnSpPr>
              <a:cxnSpLocks/>
            </p:cNvCxnSpPr>
            <p:nvPr/>
          </p:nvCxnSpPr>
          <p:spPr bwMode="gray">
            <a:xfrm>
              <a:off x="4056244" y="4133749"/>
              <a:ext cx="429675" cy="0"/>
            </a:xfrm>
            <a:prstGeom prst="straightConnector1">
              <a:avLst/>
            </a:prstGeom>
            <a:noFill/>
            <a:ln w="19050" cap="flat" cmpd="sng" algn="ctr">
              <a:solidFill>
                <a:schemeClr val="tx1"/>
              </a:solidFill>
              <a:prstDash val="solid"/>
              <a:round/>
              <a:headEnd type="none" w="med" len="med"/>
              <a:tailEnd type="triangle"/>
            </a:ln>
            <a:effectLst/>
          </p:spPr>
        </p:cxnSp>
        <p:cxnSp>
          <p:nvCxnSpPr>
            <p:cNvPr id="97" name="直接箭头连接符 96">
              <a:extLst>
                <a:ext uri="{FF2B5EF4-FFF2-40B4-BE49-F238E27FC236}">
                  <a16:creationId xmlns:a16="http://schemas.microsoft.com/office/drawing/2014/main" id="{A609D6CD-319B-4C2B-AA10-742D938A2580}"/>
                </a:ext>
              </a:extLst>
            </p:cNvPr>
            <p:cNvCxnSpPr>
              <a:cxnSpLocks/>
            </p:cNvCxnSpPr>
            <p:nvPr/>
          </p:nvCxnSpPr>
          <p:spPr bwMode="gray">
            <a:xfrm>
              <a:off x="5492020" y="4122176"/>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98" name="直接箭头连接符 97">
              <a:extLst>
                <a:ext uri="{FF2B5EF4-FFF2-40B4-BE49-F238E27FC236}">
                  <a16:creationId xmlns:a16="http://schemas.microsoft.com/office/drawing/2014/main" id="{452CF12A-24CA-442D-9D0A-8D5FB79031E0}"/>
                </a:ext>
              </a:extLst>
            </p:cNvPr>
            <p:cNvCxnSpPr>
              <a:cxnSpLocks/>
            </p:cNvCxnSpPr>
            <p:nvPr/>
          </p:nvCxnSpPr>
          <p:spPr bwMode="gray">
            <a:xfrm>
              <a:off x="7076960" y="4133749"/>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99" name="直接箭头连接符 98">
              <a:extLst>
                <a:ext uri="{FF2B5EF4-FFF2-40B4-BE49-F238E27FC236}">
                  <a16:creationId xmlns:a16="http://schemas.microsoft.com/office/drawing/2014/main" id="{DDF270FA-7D76-4F3C-885F-1172DB6A713D}"/>
                </a:ext>
              </a:extLst>
            </p:cNvPr>
            <p:cNvCxnSpPr>
              <a:cxnSpLocks/>
            </p:cNvCxnSpPr>
            <p:nvPr/>
          </p:nvCxnSpPr>
          <p:spPr bwMode="gray">
            <a:xfrm>
              <a:off x="9161972" y="4133749"/>
              <a:ext cx="399908" cy="0"/>
            </a:xfrm>
            <a:prstGeom prst="straightConnector1">
              <a:avLst/>
            </a:prstGeom>
            <a:noFill/>
            <a:ln w="19050" cap="flat" cmpd="sng" algn="ctr">
              <a:solidFill>
                <a:schemeClr val="tx1"/>
              </a:solidFill>
              <a:prstDash val="solid"/>
              <a:round/>
              <a:headEnd type="none" w="med" len="med"/>
              <a:tailEnd type="triangle"/>
            </a:ln>
            <a:effectLst/>
          </p:spPr>
        </p:cxnSp>
        <p:sp>
          <p:nvSpPr>
            <p:cNvPr id="100" name="圆角矩形 12">
              <a:extLst>
                <a:ext uri="{FF2B5EF4-FFF2-40B4-BE49-F238E27FC236}">
                  <a16:creationId xmlns:a16="http://schemas.microsoft.com/office/drawing/2014/main" id="{723C9716-AC9E-4942-BB3F-F9E7335FD599}"/>
                </a:ext>
              </a:extLst>
            </p:cNvPr>
            <p:cNvSpPr/>
            <p:nvPr/>
          </p:nvSpPr>
          <p:spPr bwMode="gray">
            <a:xfrm>
              <a:off x="9565496" y="3888428"/>
              <a:ext cx="1166995"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Verify </a:t>
              </a:r>
              <a:r>
                <a:rPr lang="en-US" sz="1200">
                  <a:solidFill>
                    <a:schemeClr val="tx1"/>
                  </a:solidFill>
                  <a:latin typeface="Huawei Sans" panose="020C0503030203020204" pitchFamily="34" charset="0"/>
                  <a:ea typeface="方正兰亭黑简体" panose="02000000000000000000" pitchFamily="2" charset="-122"/>
                </a:rPr>
                <a:t>the configuration</a:t>
              </a:r>
              <a:endParaRPr lang="en-US" sz="1200" dirty="0">
                <a:solidFill>
                  <a:schemeClr val="tx1"/>
                </a:solidFill>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00802966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a:t>Case: Creating an RSA Key Pair on the Client</a:t>
            </a:r>
          </a:p>
        </p:txBody>
      </p:sp>
      <p:sp>
        <p:nvSpPr>
          <p:cNvPr id="5" name="文本占位符 4">
            <a:extLst>
              <a:ext uri="{FF2B5EF4-FFF2-40B4-BE49-F238E27FC236}">
                <a16:creationId xmlns:a16="http://schemas.microsoft.com/office/drawing/2014/main" id="{F3C479B8-ABA5-416D-9AE5-1CFD67E2CCC7}"/>
              </a:ext>
            </a:extLst>
          </p:cNvPr>
          <p:cNvSpPr>
            <a:spLocks noGrp="1"/>
          </p:cNvSpPr>
          <p:nvPr>
            <p:ph type="body" sz="quarter" idx="10"/>
          </p:nvPr>
        </p:nvSpPr>
        <p:spPr bwMode="gray">
          <a:xfrm>
            <a:off x="455612" y="1943057"/>
            <a:ext cx="11293476" cy="684223"/>
          </a:xfrm>
        </p:spPr>
        <p:txBody>
          <a:bodyPr/>
          <a:lstStyle/>
          <a:p>
            <a:pPr marL="342900" lvl="0" indent="-342900" algn="l" defTabSz="914478">
              <a:lnSpc>
                <a:spcPct val="100000"/>
              </a:lnSpc>
              <a:spcBef>
                <a:spcPts val="0"/>
              </a:spcBef>
              <a:buSzTx/>
              <a:buFont typeface="+mj-lt"/>
              <a:buAutoNum type="arabicPeriod" startAt="3"/>
            </a:pPr>
            <a:r>
              <a:rPr lang="en-US" altLang="zh-CN" sz="1600" dirty="0">
                <a:solidFill>
                  <a:prstClr val="black"/>
                </a:solidFill>
                <a:ea typeface="方正兰亭黑简体"/>
                <a:cs typeface="+mn-cs"/>
              </a:rPr>
              <a:t>On the client, use Git Bash to create an RSA key pair (private key </a:t>
            </a:r>
            <a:r>
              <a:rPr lang="en-US" altLang="zh-CN" sz="1600" b="1" dirty="0" err="1">
                <a:solidFill>
                  <a:prstClr val="black"/>
                </a:solidFill>
                <a:ea typeface="方正兰亭黑简体"/>
                <a:cs typeface="+mn-cs"/>
              </a:rPr>
              <a:t>id_rsa</a:t>
            </a:r>
            <a:r>
              <a:rPr lang="en-US" altLang="zh-CN" sz="1600" dirty="0">
                <a:solidFill>
                  <a:prstClr val="black"/>
                </a:solidFill>
                <a:ea typeface="方正兰亭黑简体"/>
                <a:cs typeface="+mn-cs"/>
              </a:rPr>
              <a:t> and public key </a:t>
            </a:r>
            <a:r>
              <a:rPr lang="en-US" altLang="zh-CN" sz="1600" b="1" dirty="0">
                <a:solidFill>
                  <a:prstClr val="black"/>
                </a:solidFill>
                <a:ea typeface="方正兰亭黑简体"/>
                <a:cs typeface="+mn-cs"/>
              </a:rPr>
              <a:t>id_rsa.pub</a:t>
            </a:r>
            <a:r>
              <a:rPr lang="en-US" altLang="zh-CN" sz="1600" dirty="0">
                <a:solidFill>
                  <a:prstClr val="black"/>
                </a:solidFill>
                <a:ea typeface="方正兰亭黑简体"/>
                <a:cs typeface="+mn-cs"/>
              </a:rPr>
              <a:t>) and check the public key.</a:t>
            </a:r>
          </a:p>
          <a:p>
            <a:endParaRPr lang="zh-CN" altLang="en-US" dirty="0"/>
          </a:p>
        </p:txBody>
      </p:sp>
      <p:grpSp>
        <p:nvGrpSpPr>
          <p:cNvPr id="4" name="组合 3">
            <a:extLst>
              <a:ext uri="{FF2B5EF4-FFF2-40B4-BE49-F238E27FC236}">
                <a16:creationId xmlns:a16="http://schemas.microsoft.com/office/drawing/2014/main" id="{B07B05DE-318C-404F-8098-E8EC237B3512}"/>
              </a:ext>
            </a:extLst>
          </p:cNvPr>
          <p:cNvGrpSpPr/>
          <p:nvPr/>
        </p:nvGrpSpPr>
        <p:grpSpPr bwMode="gray">
          <a:xfrm>
            <a:off x="627778" y="2672030"/>
            <a:ext cx="11121309" cy="3711785"/>
            <a:chOff x="627778" y="2552110"/>
            <a:chExt cx="11121309" cy="3711785"/>
          </a:xfrm>
        </p:grpSpPr>
        <p:sp>
          <p:nvSpPr>
            <p:cNvPr id="71" name="文本框 70">
              <a:extLst>
                <a:ext uri="{FF2B5EF4-FFF2-40B4-BE49-F238E27FC236}">
                  <a16:creationId xmlns:a16="http://schemas.microsoft.com/office/drawing/2014/main" id="{3E719CE4-EAEA-4A95-A173-BCF31BE74BA6}"/>
                </a:ext>
              </a:extLst>
            </p:cNvPr>
            <p:cNvSpPr txBox="1"/>
            <p:nvPr/>
          </p:nvSpPr>
          <p:spPr bwMode="gray">
            <a:xfrm>
              <a:off x="627778" y="2552110"/>
              <a:ext cx="6717402" cy="3711785"/>
            </a:xfrm>
            <a:prstGeom prst="rect">
              <a:avLst/>
            </a:prstGeom>
            <a:noFill/>
            <a:ln>
              <a:noFill/>
            </a:ln>
          </p:spPr>
          <p:txBody>
            <a:bodyPr wrap="square" rtlCol="0">
              <a:spAutoFit/>
            </a:bodyPr>
            <a:lstStyle>
              <a:defPPr>
                <a:defRPr lang="en-US"/>
              </a:defPPr>
              <a:lvl1pPr fontAlgn="auto">
                <a:lnSpc>
                  <a:spcPct val="120000"/>
                </a:lnSpc>
                <a:spcBef>
                  <a:spcPts val="0"/>
                </a:spcBef>
                <a:spcAft>
                  <a:spcPts val="0"/>
                </a:spcAft>
                <a:defRPr sz="1400">
                  <a:latin typeface="Huawei Sans" panose="020C0503030203020204" pitchFamily="34" charset="0"/>
                  <a:ea typeface="方正兰亭黑简体" panose="02000000000000000000" pitchFamily="2" charset="-122"/>
                </a:defRPr>
              </a:lvl1pPr>
            </a:lstStyle>
            <a:p>
              <a:pPr algn="r" fontAlgn="ctr"/>
              <a:r>
                <a:rPr lang="en-US" altLang="zh-CN" dirty="0">
                  <a:solidFill>
                    <a:prstClr val="black"/>
                  </a:solidFill>
                  <a:cs typeface="Courier New" panose="02070309020205020404" pitchFamily="49" charset="0"/>
                </a:rPr>
                <a:t>Generate an RSA public/private key pair.     --</a:t>
              </a:r>
            </a:p>
            <a:p>
              <a:pPr algn="r" fontAlgn="ctr"/>
              <a:endParaRPr lang="en-US" altLang="zh-CN" dirty="0">
                <a:solidFill>
                  <a:prstClr val="black"/>
                </a:solidFill>
                <a:cs typeface="Courier New" panose="02070309020205020404" pitchFamily="49" charset="0"/>
              </a:endParaRPr>
            </a:p>
            <a:p>
              <a:pPr algn="r" fontAlgn="ctr"/>
              <a:r>
                <a:rPr lang="en-US" altLang="zh-CN" dirty="0">
                  <a:solidFill>
                    <a:prstClr val="black"/>
                  </a:solidFill>
                  <a:cs typeface="Courier New" panose="02070309020205020404" pitchFamily="49" charset="0"/>
                </a:rPr>
                <a:t> </a:t>
              </a:r>
            </a:p>
            <a:p>
              <a:pPr algn="r" fontAlgn="ctr"/>
              <a:r>
                <a:rPr lang="en-US" altLang="zh-CN" dirty="0">
                  <a:solidFill>
                    <a:prstClr val="black"/>
                  </a:solidFill>
                  <a:cs typeface="Courier New" panose="02070309020205020404" pitchFamily="49" charset="0"/>
                </a:rPr>
                <a:t>Set the path for storing the key. (Press </a:t>
              </a:r>
              <a:r>
                <a:rPr lang="en-US" altLang="zh-CN" b="1" dirty="0">
                  <a:solidFill>
                    <a:prstClr val="black"/>
                  </a:solidFill>
                  <a:cs typeface="Courier New" panose="02070309020205020404" pitchFamily="49" charset="0"/>
                </a:rPr>
                <a:t>Enter</a:t>
              </a:r>
              <a:r>
                <a:rPr lang="en-US" altLang="zh-CN" dirty="0">
                  <a:solidFill>
                    <a:prstClr val="black"/>
                  </a:solidFill>
                  <a:cs typeface="Courier New" panose="02070309020205020404" pitchFamily="49" charset="0"/>
                </a:rPr>
                <a:t> to use the default path.)     --</a:t>
              </a:r>
            </a:p>
            <a:p>
              <a:pPr algn="r" fontAlgn="ctr"/>
              <a:endParaRPr lang="en-US" altLang="zh-CN" dirty="0">
                <a:solidFill>
                  <a:prstClr val="black"/>
                </a:solidFill>
                <a:cs typeface="Courier New" panose="02070309020205020404" pitchFamily="49" charset="0"/>
              </a:endParaRPr>
            </a:p>
            <a:p>
              <a:pPr algn="r" fontAlgn="ctr"/>
              <a:r>
                <a:rPr lang="en-US" altLang="zh-CN" dirty="0">
                  <a:solidFill>
                    <a:prstClr val="black"/>
                  </a:solidFill>
                  <a:cs typeface="Courier New" panose="02070309020205020404" pitchFamily="49" charset="0"/>
                </a:rPr>
                <a:t>Enter the pass phrase. (Press </a:t>
              </a:r>
              <a:r>
                <a:rPr lang="en-US" altLang="zh-CN" b="1" dirty="0">
                  <a:solidFill>
                    <a:prstClr val="black"/>
                  </a:solidFill>
                  <a:cs typeface="Courier New" panose="02070309020205020404" pitchFamily="49" charset="0"/>
                </a:rPr>
                <a:t>Enter</a:t>
              </a:r>
              <a:r>
                <a:rPr lang="en-US" altLang="zh-CN" dirty="0">
                  <a:solidFill>
                    <a:prstClr val="black"/>
                  </a:solidFill>
                  <a:cs typeface="Courier New" panose="02070309020205020404" pitchFamily="49" charset="0"/>
                </a:rPr>
                <a:t> to use the default pass phrase.)     --</a:t>
              </a:r>
            </a:p>
            <a:p>
              <a:pPr algn="r" fontAlgn="ctr"/>
              <a:r>
                <a:rPr lang="en-US" altLang="zh-CN" dirty="0">
                  <a:solidFill>
                    <a:prstClr val="black"/>
                  </a:solidFill>
                  <a:cs typeface="Courier New" panose="02070309020205020404" pitchFamily="49" charset="0"/>
                </a:rPr>
                <a:t>Enter the pass phrase again. (Press </a:t>
              </a:r>
              <a:r>
                <a:rPr lang="en-US" altLang="zh-CN" b="1" dirty="0">
                  <a:solidFill>
                    <a:prstClr val="black"/>
                  </a:solidFill>
                  <a:cs typeface="Courier New" panose="02070309020205020404" pitchFamily="49" charset="0"/>
                </a:rPr>
                <a:t>Enter</a:t>
              </a:r>
              <a:r>
                <a:rPr lang="en-US" altLang="zh-CN" dirty="0">
                  <a:solidFill>
                    <a:prstClr val="black"/>
                  </a:solidFill>
                  <a:cs typeface="Courier New" panose="02070309020205020404" pitchFamily="49" charset="0"/>
                </a:rPr>
                <a:t> to use the default pass phrase.)     --</a:t>
              </a:r>
            </a:p>
            <a:p>
              <a:pPr algn="r" fontAlgn="ctr"/>
              <a:r>
                <a:rPr lang="en-US" altLang="zh-CN" dirty="0">
                  <a:solidFill>
                    <a:prstClr val="black"/>
                  </a:solidFill>
                  <a:cs typeface="Courier New" panose="02070309020205020404" pitchFamily="49" charset="0"/>
                </a:rPr>
                <a:t>Path for storing the private key file of the client.     --</a:t>
              </a:r>
            </a:p>
            <a:p>
              <a:pPr algn="r" fontAlgn="ctr"/>
              <a:endParaRPr lang="en-US" altLang="zh-CN" dirty="0">
                <a:solidFill>
                  <a:prstClr val="black"/>
                </a:solidFill>
                <a:cs typeface="Courier New" panose="02070309020205020404" pitchFamily="49" charset="0"/>
              </a:endParaRPr>
            </a:p>
            <a:p>
              <a:pPr algn="r" fontAlgn="ctr"/>
              <a:r>
                <a:rPr lang="en-US" altLang="zh-CN" dirty="0">
                  <a:solidFill>
                    <a:prstClr val="black"/>
                  </a:solidFill>
                  <a:cs typeface="Courier New" panose="02070309020205020404" pitchFamily="49" charset="0"/>
                </a:rPr>
                <a:t>Path for storing the public key file of the client.     --</a:t>
              </a:r>
            </a:p>
            <a:p>
              <a:pPr algn="r" fontAlgn="ctr"/>
              <a:endParaRPr lang="en-US" altLang="zh-CN" dirty="0">
                <a:solidFill>
                  <a:prstClr val="black"/>
                </a:solidFill>
                <a:cs typeface="Courier New" panose="02070309020205020404" pitchFamily="49" charset="0"/>
              </a:endParaRPr>
            </a:p>
            <a:p>
              <a:pPr algn="r" fontAlgn="ctr"/>
              <a:endParaRPr lang="en-US" altLang="zh-CN" dirty="0">
                <a:solidFill>
                  <a:prstClr val="black"/>
                </a:solidFill>
                <a:cs typeface="Courier New" panose="02070309020205020404" pitchFamily="49" charset="0"/>
              </a:endParaRPr>
            </a:p>
            <a:p>
              <a:pPr algn="r" fontAlgn="ctr"/>
              <a:endParaRPr lang="en-US" altLang="zh-CN" dirty="0">
                <a:solidFill>
                  <a:prstClr val="black"/>
                </a:solidFill>
                <a:cs typeface="Courier New" panose="02070309020205020404" pitchFamily="49" charset="0"/>
              </a:endParaRPr>
            </a:p>
            <a:p>
              <a:pPr algn="r" fontAlgn="ctr"/>
              <a:r>
                <a:rPr lang="en-US" altLang="zh-CN" dirty="0">
                  <a:solidFill>
                    <a:prstClr val="black"/>
                  </a:solidFill>
                  <a:cs typeface="Courier New" panose="02070309020205020404" pitchFamily="49" charset="0"/>
                </a:rPr>
                <a:t>             </a:t>
              </a:r>
            </a:p>
          </p:txBody>
        </p:sp>
        <p:sp>
          <p:nvSpPr>
            <p:cNvPr id="44" name="文本框 43">
              <a:extLst>
                <a:ext uri="{FF2B5EF4-FFF2-40B4-BE49-F238E27FC236}">
                  <a16:creationId xmlns:a16="http://schemas.microsoft.com/office/drawing/2014/main" id="{773D837C-8D89-4B32-AD1E-4199EF71F59D}"/>
                </a:ext>
              </a:extLst>
            </p:cNvPr>
            <p:cNvSpPr txBox="1"/>
            <p:nvPr/>
          </p:nvSpPr>
          <p:spPr bwMode="gray">
            <a:xfrm>
              <a:off x="7485518" y="2575309"/>
              <a:ext cx="4263569" cy="2915863"/>
            </a:xfrm>
            <a:prstGeom prst="rect">
              <a:avLst/>
            </a:prstGeom>
            <a:noFill/>
            <a:ln>
              <a:solidFill>
                <a:srgbClr val="94DAE2"/>
              </a:solidFill>
            </a:ln>
          </p:spPr>
          <p:txBody>
            <a:bodyPr wrap="square" rtlCol="0">
              <a:spAutoFit/>
            </a:bodyPr>
            <a:lstStyle>
              <a:defPPr>
                <a:defRPr lang="en-US"/>
              </a:defPPr>
              <a:lvl1pPr fontAlgn="auto">
                <a:lnSpc>
                  <a:spcPct val="120000"/>
                </a:lnSpc>
                <a:spcBef>
                  <a:spcPts val="0"/>
                </a:spcBef>
                <a:spcAft>
                  <a:spcPts val="0"/>
                </a:spcAft>
                <a:defRPr sz="1400">
                  <a:latin typeface="Huawei Sans" panose="020C0503030203020204" pitchFamily="34" charset="0"/>
                  <a:ea typeface="方正兰亭黑简体" panose="02000000000000000000" pitchFamily="2" charset="-122"/>
                </a:defRPr>
              </a:lvl1pPr>
            </a:lstStyle>
            <a:p>
              <a:r>
                <a:rPr lang="en-US" dirty="0" err="1"/>
                <a:t>exampleuser@exampleuser</a:t>
              </a:r>
              <a:r>
                <a:rPr lang="en-US" dirty="0"/>
                <a:t> MINGW64 ~</a:t>
              </a:r>
            </a:p>
            <a:p>
              <a:r>
                <a:rPr lang="en-US" dirty="0"/>
                <a:t>$ </a:t>
              </a:r>
              <a:r>
                <a:rPr lang="en-US" dirty="0" err="1"/>
                <a:t>ssh</a:t>
              </a:r>
              <a:r>
                <a:rPr lang="en-US" dirty="0"/>
                <a:t>-keygen -t </a:t>
              </a:r>
              <a:r>
                <a:rPr lang="en-US" dirty="0" err="1"/>
                <a:t>rsa</a:t>
              </a:r>
              <a:endParaRPr lang="en-US" dirty="0"/>
            </a:p>
            <a:p>
              <a:r>
                <a:rPr lang="en-US" dirty="0"/>
                <a:t>Generating public/private </a:t>
              </a:r>
              <a:r>
                <a:rPr lang="en-US" dirty="0" err="1"/>
                <a:t>rsa</a:t>
              </a:r>
              <a:r>
                <a:rPr lang="en-US" dirty="0"/>
                <a:t> key pair.</a:t>
              </a:r>
            </a:p>
            <a:p>
              <a:r>
                <a:rPr lang="en-US" dirty="0"/>
                <a:t>Enter file in which to save the key (/c/Users/</a:t>
              </a:r>
              <a:r>
                <a:rPr lang="en-US" dirty="0" err="1"/>
                <a:t>exampleuser</a:t>
              </a:r>
              <a:r>
                <a:rPr lang="en-US" dirty="0"/>
                <a:t>/.</a:t>
              </a:r>
              <a:r>
                <a:rPr lang="en-US" dirty="0" err="1"/>
                <a:t>ssh</a:t>
              </a:r>
              <a:r>
                <a:rPr lang="en-US" dirty="0"/>
                <a:t>/</a:t>
              </a:r>
              <a:r>
                <a:rPr lang="en-US" dirty="0" err="1"/>
                <a:t>id_rsa</a:t>
              </a:r>
              <a:r>
                <a:rPr lang="en-US" dirty="0"/>
                <a:t>):</a:t>
              </a:r>
            </a:p>
            <a:p>
              <a:r>
                <a:rPr lang="en-US" dirty="0"/>
                <a:t>Enter passphrase (empty for no passphrase):</a:t>
              </a:r>
            </a:p>
            <a:p>
              <a:r>
                <a:rPr lang="en-US" dirty="0"/>
                <a:t>Enter same passphrase again:</a:t>
              </a:r>
            </a:p>
            <a:p>
              <a:r>
                <a:rPr lang="en-US" dirty="0"/>
                <a:t>Your identification has been saved in /c/Users/</a:t>
              </a:r>
              <a:r>
                <a:rPr lang="en-US" dirty="0" err="1"/>
                <a:t>exampleuser</a:t>
              </a:r>
              <a:r>
                <a:rPr lang="en-US" dirty="0"/>
                <a:t>/.</a:t>
              </a:r>
              <a:r>
                <a:rPr lang="en-US" dirty="0" err="1"/>
                <a:t>ssh</a:t>
              </a:r>
              <a:r>
                <a:rPr lang="en-US" dirty="0"/>
                <a:t>/</a:t>
              </a:r>
              <a:r>
                <a:rPr lang="en-US" dirty="0" err="1"/>
                <a:t>id_rsa</a:t>
              </a:r>
              <a:endParaRPr lang="en-US" dirty="0"/>
            </a:p>
            <a:p>
              <a:r>
                <a:rPr lang="en-US" dirty="0"/>
                <a:t>Your public key has been saved in /c/Users/</a:t>
              </a:r>
              <a:r>
                <a:rPr lang="en-US" dirty="0" err="1"/>
                <a:t>exampleuser</a:t>
              </a:r>
              <a:r>
                <a:rPr lang="en-US" dirty="0"/>
                <a:t>/.</a:t>
              </a:r>
              <a:r>
                <a:rPr lang="en-US" dirty="0" err="1"/>
                <a:t>ssh</a:t>
              </a:r>
              <a:r>
                <a:rPr lang="en-US" dirty="0"/>
                <a:t>/id_rsa.pub</a:t>
              </a:r>
            </a:p>
          </p:txBody>
        </p:sp>
        <p:sp>
          <p:nvSpPr>
            <p:cNvPr id="47" name="文本框 46">
              <a:extLst>
                <a:ext uri="{FF2B5EF4-FFF2-40B4-BE49-F238E27FC236}">
                  <a16:creationId xmlns:a16="http://schemas.microsoft.com/office/drawing/2014/main" id="{773D837C-8D89-4B32-AD1E-4199EF71F59D}"/>
                </a:ext>
              </a:extLst>
            </p:cNvPr>
            <p:cNvSpPr txBox="1"/>
            <p:nvPr/>
          </p:nvSpPr>
          <p:spPr bwMode="gray">
            <a:xfrm>
              <a:off x="7499483" y="5708804"/>
              <a:ext cx="4249604" cy="330540"/>
            </a:xfrm>
            <a:prstGeom prst="rect">
              <a:avLst/>
            </a:prstGeom>
            <a:noFill/>
            <a:ln>
              <a:solidFill>
                <a:srgbClr val="94DAE2"/>
              </a:solidFill>
            </a:ln>
          </p:spPr>
          <p:txBody>
            <a:bodyPr wrap="square" rtlCol="0">
              <a:spAutoFit/>
            </a:bodyPr>
            <a:lstStyle>
              <a:defPPr>
                <a:defRPr lang="en-US"/>
              </a:defPPr>
              <a:lvl1pPr fontAlgn="auto">
                <a:lnSpc>
                  <a:spcPct val="120000"/>
                </a:lnSpc>
                <a:spcBef>
                  <a:spcPts val="0"/>
                </a:spcBef>
                <a:spcAft>
                  <a:spcPts val="0"/>
                </a:spcAft>
                <a:defRPr sz="1400">
                  <a:latin typeface="Huawei Sans" panose="020C0503030203020204" pitchFamily="34" charset="0"/>
                  <a:ea typeface="方正兰亭黑简体" panose="02000000000000000000" pitchFamily="2" charset="-122"/>
                </a:defRPr>
              </a:lvl1pPr>
            </a:lstStyle>
            <a:p>
              <a:r>
                <a:rPr lang="en-US" dirty="0"/>
                <a:t>$ cat /c/Users/</a:t>
              </a:r>
              <a:r>
                <a:rPr lang="en-US" dirty="0" err="1"/>
                <a:t>exampleuser</a:t>
              </a:r>
              <a:r>
                <a:rPr lang="en-US" dirty="0"/>
                <a:t>/.</a:t>
              </a:r>
              <a:r>
                <a:rPr lang="en-US" dirty="0" err="1"/>
                <a:t>ssh</a:t>
              </a:r>
              <a:r>
                <a:rPr lang="en-US" dirty="0"/>
                <a:t>/id_rsa.pub</a:t>
              </a:r>
            </a:p>
          </p:txBody>
        </p:sp>
        <p:sp>
          <p:nvSpPr>
            <p:cNvPr id="48" name="文本框 47">
              <a:extLst>
                <a:ext uri="{FF2B5EF4-FFF2-40B4-BE49-F238E27FC236}">
                  <a16:creationId xmlns:a16="http://schemas.microsoft.com/office/drawing/2014/main" id="{76555FBF-27B5-43BA-BEF8-5D6B48E01858}"/>
                </a:ext>
              </a:extLst>
            </p:cNvPr>
            <p:cNvSpPr txBox="1"/>
            <p:nvPr/>
          </p:nvSpPr>
          <p:spPr bwMode="gray">
            <a:xfrm>
              <a:off x="2278797" y="5660801"/>
              <a:ext cx="5041360" cy="350865"/>
            </a:xfrm>
            <a:prstGeom prst="rect">
              <a:avLst/>
            </a:prstGeom>
            <a:noFill/>
            <a:ln>
              <a:noFill/>
            </a:ln>
          </p:spPr>
          <p:txBody>
            <a:bodyPr wrap="square" rtlCol="0">
              <a:spAutoFit/>
            </a:bodyPr>
            <a:lstStyle>
              <a:defPPr>
                <a:defRPr lang="en-US"/>
              </a:defPPr>
              <a:lvl1pPr algn="r" fontAlgn="ctr">
                <a:lnSpc>
                  <a:spcPct val="120000"/>
                </a:lnSpc>
                <a:spcBef>
                  <a:spcPts val="0"/>
                </a:spcBef>
                <a:spcAft>
                  <a:spcPts val="0"/>
                </a:spcAft>
                <a:defRPr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defRPr>
              </a:lvl1pPr>
            </a:lstStyle>
            <a:p>
              <a:r>
                <a:rPr lang="en-US" dirty="0"/>
                <a:t>Check the public key.     </a:t>
              </a:r>
              <a:r>
                <a:rPr lang="en-US" altLang="zh-CN" dirty="0"/>
                <a:t>--</a:t>
              </a:r>
              <a:endParaRPr lang="en-US" dirty="0"/>
            </a:p>
          </p:txBody>
        </p:sp>
      </p:grpSp>
      <p:grpSp>
        <p:nvGrpSpPr>
          <p:cNvPr id="21" name="组合 20">
            <a:extLst>
              <a:ext uri="{FF2B5EF4-FFF2-40B4-BE49-F238E27FC236}">
                <a16:creationId xmlns:a16="http://schemas.microsoft.com/office/drawing/2014/main" id="{80A92B63-C659-4EF5-B961-0A01DB1C4DA1}"/>
              </a:ext>
            </a:extLst>
          </p:cNvPr>
          <p:cNvGrpSpPr/>
          <p:nvPr/>
        </p:nvGrpSpPr>
        <p:grpSpPr bwMode="gray">
          <a:xfrm>
            <a:off x="582083" y="1206966"/>
            <a:ext cx="11040534" cy="468503"/>
            <a:chOff x="876642" y="3887925"/>
            <a:chExt cx="9855849" cy="468503"/>
          </a:xfrm>
        </p:grpSpPr>
        <p:sp>
          <p:nvSpPr>
            <p:cNvPr id="22" name="圆角矩形 11">
              <a:extLst>
                <a:ext uri="{FF2B5EF4-FFF2-40B4-BE49-F238E27FC236}">
                  <a16:creationId xmlns:a16="http://schemas.microsoft.com/office/drawing/2014/main" id="{45539228-A15E-48B2-AED4-3AA7BE4F5143}"/>
                </a:ext>
              </a:extLst>
            </p:cNvPr>
            <p:cNvSpPr/>
            <p:nvPr/>
          </p:nvSpPr>
          <p:spPr bwMode="gray">
            <a:xfrm>
              <a:off x="876642" y="3887925"/>
              <a:ext cx="1695381"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Configure SFTP on the device</a:t>
              </a:r>
            </a:p>
          </p:txBody>
        </p:sp>
        <p:sp>
          <p:nvSpPr>
            <p:cNvPr id="23" name="圆角矩形 11">
              <a:extLst>
                <a:ext uri="{FF2B5EF4-FFF2-40B4-BE49-F238E27FC236}">
                  <a16:creationId xmlns:a16="http://schemas.microsoft.com/office/drawing/2014/main" id="{7E4450B7-390B-4BC8-AD3C-41A17D336032}"/>
                </a:ext>
              </a:extLst>
            </p:cNvPr>
            <p:cNvSpPr/>
            <p:nvPr/>
          </p:nvSpPr>
          <p:spPr bwMode="gray">
            <a:xfrm>
              <a:off x="3063988" y="3887926"/>
              <a:ext cx="992256"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Configure users</a:t>
              </a:r>
            </a:p>
          </p:txBody>
        </p:sp>
        <p:cxnSp>
          <p:nvCxnSpPr>
            <p:cNvPr id="24" name="直接箭头连接符 23">
              <a:extLst>
                <a:ext uri="{FF2B5EF4-FFF2-40B4-BE49-F238E27FC236}">
                  <a16:creationId xmlns:a16="http://schemas.microsoft.com/office/drawing/2014/main" id="{096BB061-B868-481A-9A66-CB4CC6319492}"/>
                </a:ext>
              </a:extLst>
            </p:cNvPr>
            <p:cNvCxnSpPr>
              <a:cxnSpLocks/>
            </p:cNvCxnSpPr>
            <p:nvPr/>
          </p:nvCxnSpPr>
          <p:spPr bwMode="gray">
            <a:xfrm>
              <a:off x="2572023" y="4118269"/>
              <a:ext cx="480745" cy="0"/>
            </a:xfrm>
            <a:prstGeom prst="straightConnector1">
              <a:avLst/>
            </a:prstGeom>
            <a:noFill/>
            <a:ln w="19050" cap="flat" cmpd="sng" algn="ctr">
              <a:solidFill>
                <a:schemeClr val="tx1"/>
              </a:solidFill>
              <a:prstDash val="solid"/>
              <a:round/>
              <a:headEnd type="none" w="med" len="med"/>
              <a:tailEnd type="triangle"/>
            </a:ln>
            <a:effectLst/>
          </p:spPr>
        </p:cxnSp>
        <p:sp>
          <p:nvSpPr>
            <p:cNvPr id="25" name="圆角矩形 11">
              <a:extLst>
                <a:ext uri="{FF2B5EF4-FFF2-40B4-BE49-F238E27FC236}">
                  <a16:creationId xmlns:a16="http://schemas.microsoft.com/office/drawing/2014/main" id="{F419EF48-2231-4E13-BA0F-236631DF997C}"/>
                </a:ext>
              </a:extLst>
            </p:cNvPr>
            <p:cNvSpPr/>
            <p:nvPr/>
          </p:nvSpPr>
          <p:spPr bwMode="gray">
            <a:xfrm>
              <a:off x="5913585" y="3888176"/>
              <a:ext cx="1163376"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Configure the public key</a:t>
              </a:r>
            </a:p>
          </p:txBody>
        </p:sp>
        <p:sp>
          <p:nvSpPr>
            <p:cNvPr id="26" name="圆角矩形 11">
              <a:extLst>
                <a:ext uri="{FF2B5EF4-FFF2-40B4-BE49-F238E27FC236}">
                  <a16:creationId xmlns:a16="http://schemas.microsoft.com/office/drawing/2014/main" id="{64899F34-FA2F-442B-B44A-B63F02289592}"/>
                </a:ext>
              </a:extLst>
            </p:cNvPr>
            <p:cNvSpPr/>
            <p:nvPr/>
          </p:nvSpPr>
          <p:spPr bwMode="gray">
            <a:xfrm>
              <a:off x="4513418" y="3888176"/>
              <a:ext cx="977379" cy="468000"/>
            </a:xfrm>
            <a:prstGeom prst="roundRect">
              <a:avLst>
                <a:gd name="adj" fmla="val 4298"/>
              </a:avLst>
            </a:prstGeom>
            <a:solidFill>
              <a:srgbClr val="56C4D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bg1"/>
                  </a:solidFill>
                  <a:latin typeface="Huawei Sans" panose="020C0503030203020204" pitchFamily="34" charset="0"/>
                  <a:ea typeface="方正兰亭黑简体" panose="02000000000000000000" pitchFamily="2" charset="-122"/>
                </a:rPr>
                <a:t>Generate a key pair</a:t>
              </a:r>
            </a:p>
          </p:txBody>
        </p:sp>
        <p:sp>
          <p:nvSpPr>
            <p:cNvPr id="27" name="圆角矩形 12">
              <a:extLst>
                <a:ext uri="{FF2B5EF4-FFF2-40B4-BE49-F238E27FC236}">
                  <a16:creationId xmlns:a16="http://schemas.microsoft.com/office/drawing/2014/main" id="{B3E7B423-FF4F-4F3E-BD3B-F1EBF8DB7AD0}"/>
                </a:ext>
              </a:extLst>
            </p:cNvPr>
            <p:cNvSpPr/>
            <p:nvPr/>
          </p:nvSpPr>
          <p:spPr bwMode="gray">
            <a:xfrm>
              <a:off x="7497301" y="3888428"/>
              <a:ext cx="1664671"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Compile Python code</a:t>
              </a:r>
            </a:p>
          </p:txBody>
        </p:sp>
        <p:cxnSp>
          <p:nvCxnSpPr>
            <p:cNvPr id="28" name="直接箭头连接符 27">
              <a:extLst>
                <a:ext uri="{FF2B5EF4-FFF2-40B4-BE49-F238E27FC236}">
                  <a16:creationId xmlns:a16="http://schemas.microsoft.com/office/drawing/2014/main" id="{39D57584-04CD-4A02-A388-282E366C53BD}"/>
                </a:ext>
              </a:extLst>
            </p:cNvPr>
            <p:cNvCxnSpPr>
              <a:cxnSpLocks/>
            </p:cNvCxnSpPr>
            <p:nvPr/>
          </p:nvCxnSpPr>
          <p:spPr bwMode="gray">
            <a:xfrm>
              <a:off x="4056244" y="4133749"/>
              <a:ext cx="429675" cy="0"/>
            </a:xfrm>
            <a:prstGeom prst="straightConnector1">
              <a:avLst/>
            </a:prstGeom>
            <a:noFill/>
            <a:ln w="19050" cap="flat" cmpd="sng" algn="ctr">
              <a:solidFill>
                <a:schemeClr val="tx1"/>
              </a:solidFill>
              <a:prstDash val="solid"/>
              <a:round/>
              <a:headEnd type="none" w="med" len="med"/>
              <a:tailEnd type="triangle"/>
            </a:ln>
            <a:effectLst/>
          </p:spPr>
        </p:cxnSp>
        <p:cxnSp>
          <p:nvCxnSpPr>
            <p:cNvPr id="29" name="直接箭头连接符 28">
              <a:extLst>
                <a:ext uri="{FF2B5EF4-FFF2-40B4-BE49-F238E27FC236}">
                  <a16:creationId xmlns:a16="http://schemas.microsoft.com/office/drawing/2014/main" id="{1E81CFB0-4604-487B-9BFE-CB039A0CF9B5}"/>
                </a:ext>
              </a:extLst>
            </p:cNvPr>
            <p:cNvCxnSpPr>
              <a:cxnSpLocks/>
            </p:cNvCxnSpPr>
            <p:nvPr/>
          </p:nvCxnSpPr>
          <p:spPr bwMode="gray">
            <a:xfrm>
              <a:off x="5492020" y="4122176"/>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30" name="直接箭头连接符 29">
              <a:extLst>
                <a:ext uri="{FF2B5EF4-FFF2-40B4-BE49-F238E27FC236}">
                  <a16:creationId xmlns:a16="http://schemas.microsoft.com/office/drawing/2014/main" id="{396D72CC-FDB3-4C62-99E6-400522EE8597}"/>
                </a:ext>
              </a:extLst>
            </p:cNvPr>
            <p:cNvCxnSpPr>
              <a:cxnSpLocks/>
            </p:cNvCxnSpPr>
            <p:nvPr/>
          </p:nvCxnSpPr>
          <p:spPr bwMode="gray">
            <a:xfrm>
              <a:off x="7076960" y="4133749"/>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31" name="直接箭头连接符 30">
              <a:extLst>
                <a:ext uri="{FF2B5EF4-FFF2-40B4-BE49-F238E27FC236}">
                  <a16:creationId xmlns:a16="http://schemas.microsoft.com/office/drawing/2014/main" id="{3FC5ABD3-A51E-47BD-B059-E7F563C33E40}"/>
                </a:ext>
              </a:extLst>
            </p:cNvPr>
            <p:cNvCxnSpPr>
              <a:cxnSpLocks/>
            </p:cNvCxnSpPr>
            <p:nvPr/>
          </p:nvCxnSpPr>
          <p:spPr bwMode="gray">
            <a:xfrm>
              <a:off x="9161972" y="4133749"/>
              <a:ext cx="399908" cy="0"/>
            </a:xfrm>
            <a:prstGeom prst="straightConnector1">
              <a:avLst/>
            </a:prstGeom>
            <a:noFill/>
            <a:ln w="19050" cap="flat" cmpd="sng" algn="ctr">
              <a:solidFill>
                <a:schemeClr val="tx1"/>
              </a:solidFill>
              <a:prstDash val="solid"/>
              <a:round/>
              <a:headEnd type="none" w="med" len="med"/>
              <a:tailEnd type="triangle"/>
            </a:ln>
            <a:effectLst/>
          </p:spPr>
        </p:cxnSp>
        <p:sp>
          <p:nvSpPr>
            <p:cNvPr id="43" name="圆角矩形 12">
              <a:extLst>
                <a:ext uri="{FF2B5EF4-FFF2-40B4-BE49-F238E27FC236}">
                  <a16:creationId xmlns:a16="http://schemas.microsoft.com/office/drawing/2014/main" id="{79B757CE-A41B-4071-8A16-426BD67C40D5}"/>
                </a:ext>
              </a:extLst>
            </p:cNvPr>
            <p:cNvSpPr/>
            <p:nvPr/>
          </p:nvSpPr>
          <p:spPr bwMode="gray">
            <a:xfrm>
              <a:off x="9565496" y="3888428"/>
              <a:ext cx="1166995"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Verify </a:t>
              </a:r>
              <a:r>
                <a:rPr lang="en-US" sz="1200">
                  <a:solidFill>
                    <a:schemeClr val="tx1"/>
                  </a:solidFill>
                  <a:latin typeface="Huawei Sans" panose="020C0503030203020204" pitchFamily="34" charset="0"/>
                  <a:ea typeface="方正兰亭黑简体" panose="02000000000000000000" pitchFamily="2" charset="-122"/>
                </a:rPr>
                <a:t>the configuration</a:t>
              </a:r>
              <a:endParaRPr lang="en-US" sz="1200" dirty="0">
                <a:solidFill>
                  <a:schemeClr val="tx1"/>
                </a:solidFill>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99446423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a:t>Case: Configuring a Public Key on the Server</a:t>
            </a:r>
          </a:p>
        </p:txBody>
      </p:sp>
      <p:sp>
        <p:nvSpPr>
          <p:cNvPr id="4" name="文本占位符 3">
            <a:extLst>
              <a:ext uri="{FF2B5EF4-FFF2-40B4-BE49-F238E27FC236}">
                <a16:creationId xmlns:a16="http://schemas.microsoft.com/office/drawing/2014/main" id="{17E83679-9B88-40CD-9D15-29157670DBAC}"/>
              </a:ext>
            </a:extLst>
          </p:cNvPr>
          <p:cNvSpPr>
            <a:spLocks noGrp="1"/>
          </p:cNvSpPr>
          <p:nvPr>
            <p:ph type="body" sz="quarter" idx="10"/>
          </p:nvPr>
        </p:nvSpPr>
        <p:spPr bwMode="gray">
          <a:xfrm>
            <a:off x="455612" y="2186941"/>
            <a:ext cx="11293476" cy="338959"/>
          </a:xfrm>
        </p:spPr>
        <p:txBody>
          <a:bodyPr/>
          <a:lstStyle/>
          <a:p>
            <a:pPr marL="342900" lvl="0" indent="-342900" algn="l" defTabSz="914478">
              <a:lnSpc>
                <a:spcPct val="100000"/>
              </a:lnSpc>
              <a:spcBef>
                <a:spcPts val="0"/>
              </a:spcBef>
              <a:buSzTx/>
              <a:buFont typeface="+mj-lt"/>
              <a:buAutoNum type="arabicPeriod" startAt="4"/>
            </a:pPr>
            <a:r>
              <a:rPr lang="en-US" altLang="zh-CN" sz="1600" dirty="0">
                <a:solidFill>
                  <a:prstClr val="black"/>
                </a:solidFill>
                <a:ea typeface="方正兰亭黑简体"/>
                <a:cs typeface="+mn-cs"/>
              </a:rPr>
              <a:t>On the server, add the public key generated by the client and allocate it to the user.</a:t>
            </a:r>
          </a:p>
        </p:txBody>
      </p:sp>
      <p:sp>
        <p:nvSpPr>
          <p:cNvPr id="16" name="文本框 15">
            <a:extLst>
              <a:ext uri="{FF2B5EF4-FFF2-40B4-BE49-F238E27FC236}">
                <a16:creationId xmlns:a16="http://schemas.microsoft.com/office/drawing/2014/main" id="{971AD67C-B2F3-468C-BFBE-D00AADEF1400}"/>
              </a:ext>
            </a:extLst>
          </p:cNvPr>
          <p:cNvSpPr txBox="1"/>
          <p:nvPr/>
        </p:nvSpPr>
        <p:spPr bwMode="gray">
          <a:xfrm>
            <a:off x="1031819" y="2861370"/>
            <a:ext cx="9737517" cy="2677656"/>
          </a:xfrm>
          <a:prstGeom prst="rect">
            <a:avLst/>
          </a:prstGeom>
          <a:solidFill>
            <a:schemeClr val="bg1">
              <a:lumMod val="85000"/>
            </a:schemeClr>
          </a:solidFill>
          <a:ln>
            <a:noFill/>
          </a:ln>
        </p:spPr>
        <p:txBody>
          <a:bodyPr wrap="square" rtlCol="0">
            <a:spAutoFit/>
          </a:bodyPr>
          <a:lstStyle>
            <a:defPPr>
              <a:defRPr lang="en-US"/>
            </a:defPPr>
            <a:lvl1pPr fontAlgn="auto">
              <a:lnSpc>
                <a:spcPct val="120000"/>
              </a:lnSpc>
              <a:spcBef>
                <a:spcPts val="0"/>
              </a:spcBef>
              <a:spcAft>
                <a:spcPts val="0"/>
              </a:spcAft>
              <a:defRPr sz="1400">
                <a:latin typeface="Huawei Sans" panose="020C0503030203020204" pitchFamily="34" charset="0"/>
                <a:ea typeface="方正兰亭黑简体" panose="02000000000000000000" pitchFamily="2" charset="-122"/>
              </a:defRPr>
            </a:lvl1pPr>
          </a:lstStyle>
          <a:p>
            <a:pPr>
              <a:lnSpc>
                <a:spcPct val="100000"/>
              </a:lnSpc>
            </a:pPr>
            <a:r>
              <a:rPr lang="en-US" altLang="zh-CN" dirty="0">
                <a:sym typeface="Huawei Sans" panose="020C0503030203020204" pitchFamily="34" charset="0"/>
              </a:rPr>
              <a:t>[SFTP Server] </a:t>
            </a:r>
            <a:r>
              <a:rPr lang="en-US" altLang="zh-CN" dirty="0" err="1">
                <a:sym typeface="Huawei Sans" panose="020C0503030203020204" pitchFamily="34" charset="0"/>
              </a:rPr>
              <a:t>rsa</a:t>
            </a:r>
            <a:r>
              <a:rPr lang="en-US" altLang="zh-CN" dirty="0">
                <a:sym typeface="Huawei Sans" panose="020C0503030203020204" pitchFamily="34" charset="0"/>
              </a:rPr>
              <a:t> peer-public-key rsa01 encoding-type </a:t>
            </a:r>
            <a:r>
              <a:rPr lang="en-US" altLang="zh-CN" dirty="0" err="1">
                <a:sym typeface="Huawei Sans" panose="020C0503030203020204" pitchFamily="34" charset="0"/>
              </a:rPr>
              <a:t>openssh</a:t>
            </a:r>
            <a:endParaRPr lang="en-US" altLang="zh-CN" dirty="0">
              <a:sym typeface="Huawei Sans" panose="020C0503030203020204" pitchFamily="34" charset="0"/>
            </a:endParaRPr>
          </a:p>
          <a:p>
            <a:pPr>
              <a:lnSpc>
                <a:spcPct val="100000"/>
              </a:lnSpc>
            </a:pPr>
            <a:r>
              <a:rPr lang="en-US" altLang="zh-CN" dirty="0">
                <a:sym typeface="Huawei Sans" panose="020C0503030203020204" pitchFamily="34" charset="0"/>
              </a:rPr>
              <a:t>[SFTP Server-</a:t>
            </a:r>
            <a:r>
              <a:rPr lang="en-US" altLang="zh-CN" dirty="0" err="1">
                <a:sym typeface="Huawei Sans" panose="020C0503030203020204" pitchFamily="34" charset="0"/>
              </a:rPr>
              <a:t>rsa</a:t>
            </a:r>
            <a:r>
              <a:rPr lang="en-US" altLang="zh-CN" dirty="0">
                <a:sym typeface="Huawei Sans" panose="020C0503030203020204" pitchFamily="34" charset="0"/>
              </a:rPr>
              <a:t>-public-key] public-key-code begin</a:t>
            </a:r>
          </a:p>
          <a:p>
            <a:pPr>
              <a:lnSpc>
                <a:spcPct val="100000"/>
              </a:lnSpc>
            </a:pPr>
            <a:r>
              <a:rPr lang="en-US" altLang="zh-CN" dirty="0">
                <a:sym typeface="Huawei Sans" panose="020C0503030203020204" pitchFamily="34" charset="0"/>
              </a:rPr>
              <a:t>[SFTP Server-</a:t>
            </a:r>
            <a:r>
              <a:rPr lang="en-US" altLang="zh-CN" dirty="0" err="1">
                <a:sym typeface="Huawei Sans" panose="020C0503030203020204" pitchFamily="34" charset="0"/>
              </a:rPr>
              <a:t>rsa</a:t>
            </a:r>
            <a:r>
              <a:rPr lang="en-US" altLang="zh-CN" dirty="0">
                <a:sym typeface="Huawei Sans" panose="020C0503030203020204" pitchFamily="34" charset="0"/>
              </a:rPr>
              <a:t>-public-key-</a:t>
            </a:r>
            <a:r>
              <a:rPr lang="en-US" altLang="zh-CN" dirty="0" err="1">
                <a:sym typeface="Huawei Sans" panose="020C0503030203020204" pitchFamily="34" charset="0"/>
              </a:rPr>
              <a:t>rsa</a:t>
            </a:r>
            <a:r>
              <a:rPr lang="en-US" altLang="zh-CN" dirty="0">
                <a:sym typeface="Huawei Sans" panose="020C0503030203020204" pitchFamily="34" charset="0"/>
              </a:rPr>
              <a:t>-key-code] </a:t>
            </a:r>
            <a:r>
              <a:rPr lang="en-US" altLang="zh-CN" dirty="0" err="1">
                <a:sym typeface="Huawei Sans" panose="020C0503030203020204" pitchFamily="34" charset="0"/>
              </a:rPr>
              <a:t>ssh-rsa</a:t>
            </a:r>
            <a:r>
              <a:rPr lang="en-US" altLang="zh-CN" dirty="0">
                <a:sym typeface="Huawei Sans" panose="020C0503030203020204" pitchFamily="34" charset="0"/>
              </a:rPr>
              <a:t> AAAAB3NzaC1yc2EAAAADAQABAAABgQDwLRx8MmuNs500dRemhFHdDbBmxco8Bp+wyqwaGuHJZBCjyFQV6AB+ezu5t0eWE3mw57IZfgmvR+MjBcliZv/x3l8oUMLcQKlKslYQDtvfUCZd+za1suXAPB/dyPKMhYPAzSDA7K+xqCWlmU3q06vxHEPLMv4A5IX54rKtBnK92fWjl9ACU+ak0ZlHxbKwOFn1tr0GJBazcInEs9DKGwkTTqJdu9+5hI5NxXTSbM3an53805ZbCU18xPy57g7MZC89vbdsag/uvQmFkLJ3arts/Om2R7fhR92EU/SNPmVy+qDEdwZEVdubdqJInW+8zzVkPGlnb2oH5hwH78Ksklbxb0fEfmGR0mS1ZAi3ZHUGcEEjuFZona3+5Z0Un2OPxfXwvoljVDusbYcugJHo9Ssurz05GzVuamQZlcO2JYY6FhtLUAImtXGQ80MpTjB0lcprkAZCib8agYOtVQNTZ7iB0g2EcBN9UTyMz7sh8RtrBDj445r+XPaDE8LmpDRKHMk= </a:t>
            </a:r>
          </a:p>
          <a:p>
            <a:pPr>
              <a:lnSpc>
                <a:spcPct val="100000"/>
              </a:lnSpc>
            </a:pPr>
            <a:r>
              <a:rPr lang="en-US" altLang="zh-CN" dirty="0">
                <a:sym typeface="Huawei Sans" panose="020C0503030203020204" pitchFamily="34" charset="0"/>
              </a:rPr>
              <a:t>[SFTP Server-</a:t>
            </a:r>
            <a:r>
              <a:rPr lang="en-US" altLang="zh-CN" dirty="0" err="1">
                <a:sym typeface="Huawei Sans" panose="020C0503030203020204" pitchFamily="34" charset="0"/>
              </a:rPr>
              <a:t>rsa</a:t>
            </a:r>
            <a:r>
              <a:rPr lang="en-US" altLang="zh-CN" dirty="0">
                <a:sym typeface="Huawei Sans" panose="020C0503030203020204" pitchFamily="34" charset="0"/>
              </a:rPr>
              <a:t>-public-key-</a:t>
            </a:r>
            <a:r>
              <a:rPr lang="en-US" altLang="zh-CN" dirty="0" err="1">
                <a:sym typeface="Huawei Sans" panose="020C0503030203020204" pitchFamily="34" charset="0"/>
              </a:rPr>
              <a:t>rsa</a:t>
            </a:r>
            <a:r>
              <a:rPr lang="en-US" altLang="zh-CN" dirty="0">
                <a:sym typeface="Huawei Sans" panose="020C0503030203020204" pitchFamily="34" charset="0"/>
              </a:rPr>
              <a:t>-key-code] public-key-code end</a:t>
            </a:r>
          </a:p>
          <a:p>
            <a:pPr>
              <a:lnSpc>
                <a:spcPct val="100000"/>
              </a:lnSpc>
            </a:pPr>
            <a:r>
              <a:rPr lang="en-US" altLang="zh-CN" dirty="0">
                <a:sym typeface="Huawei Sans" panose="020C0503030203020204" pitchFamily="34" charset="0"/>
              </a:rPr>
              <a:t>[SFTP Server-key-code] peer-public-key end</a:t>
            </a:r>
          </a:p>
          <a:p>
            <a:pPr>
              <a:lnSpc>
                <a:spcPct val="100000"/>
              </a:lnSpc>
            </a:pPr>
            <a:r>
              <a:rPr lang="en-US" altLang="zh-CN" dirty="0">
                <a:sym typeface="Huawei Sans" panose="020C0503030203020204" pitchFamily="34" charset="0"/>
              </a:rPr>
              <a:t>[SFTP Server] </a:t>
            </a:r>
            <a:r>
              <a:rPr lang="en-US" altLang="zh-CN" dirty="0" err="1">
                <a:sym typeface="Huawei Sans" panose="020C0503030203020204" pitchFamily="34" charset="0"/>
              </a:rPr>
              <a:t>ssh</a:t>
            </a:r>
            <a:r>
              <a:rPr lang="en-US" altLang="zh-CN" dirty="0">
                <a:sym typeface="Huawei Sans" panose="020C0503030203020204" pitchFamily="34" charset="0"/>
              </a:rPr>
              <a:t> user client assign </a:t>
            </a:r>
            <a:r>
              <a:rPr lang="en-US" altLang="zh-CN" dirty="0" err="1">
                <a:sym typeface="Huawei Sans" panose="020C0503030203020204" pitchFamily="34" charset="0"/>
              </a:rPr>
              <a:t>rsa</a:t>
            </a:r>
            <a:r>
              <a:rPr lang="en-US" altLang="zh-CN" dirty="0">
                <a:sym typeface="Huawei Sans" panose="020C0503030203020204" pitchFamily="34" charset="0"/>
              </a:rPr>
              <a:t>-key rsa01</a:t>
            </a:r>
          </a:p>
        </p:txBody>
      </p:sp>
      <p:grpSp>
        <p:nvGrpSpPr>
          <p:cNvPr id="17" name="组合 16">
            <a:extLst>
              <a:ext uri="{FF2B5EF4-FFF2-40B4-BE49-F238E27FC236}">
                <a16:creationId xmlns:a16="http://schemas.microsoft.com/office/drawing/2014/main" id="{8570CEE2-F7BE-41CB-B477-171594A685C7}"/>
              </a:ext>
            </a:extLst>
          </p:cNvPr>
          <p:cNvGrpSpPr/>
          <p:nvPr/>
        </p:nvGrpSpPr>
        <p:grpSpPr bwMode="gray">
          <a:xfrm>
            <a:off x="582083" y="1206966"/>
            <a:ext cx="11040534" cy="468503"/>
            <a:chOff x="876642" y="3887925"/>
            <a:chExt cx="9855849" cy="468503"/>
          </a:xfrm>
        </p:grpSpPr>
        <p:sp>
          <p:nvSpPr>
            <p:cNvPr id="22" name="圆角矩形 11">
              <a:extLst>
                <a:ext uri="{FF2B5EF4-FFF2-40B4-BE49-F238E27FC236}">
                  <a16:creationId xmlns:a16="http://schemas.microsoft.com/office/drawing/2014/main" id="{B45715BE-549A-46CD-8F0A-79A39D3725B9}"/>
                </a:ext>
              </a:extLst>
            </p:cNvPr>
            <p:cNvSpPr/>
            <p:nvPr/>
          </p:nvSpPr>
          <p:spPr bwMode="gray">
            <a:xfrm>
              <a:off x="876642" y="3887925"/>
              <a:ext cx="1695381"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Configure SFTP on the device</a:t>
              </a:r>
            </a:p>
          </p:txBody>
        </p:sp>
        <p:sp>
          <p:nvSpPr>
            <p:cNvPr id="23" name="圆角矩形 11">
              <a:extLst>
                <a:ext uri="{FF2B5EF4-FFF2-40B4-BE49-F238E27FC236}">
                  <a16:creationId xmlns:a16="http://schemas.microsoft.com/office/drawing/2014/main" id="{A1E1964E-C2F3-4FDF-AE00-4038F4BA7759}"/>
                </a:ext>
              </a:extLst>
            </p:cNvPr>
            <p:cNvSpPr/>
            <p:nvPr/>
          </p:nvSpPr>
          <p:spPr bwMode="gray">
            <a:xfrm>
              <a:off x="3063988" y="3887926"/>
              <a:ext cx="992256"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Configure users</a:t>
              </a:r>
            </a:p>
          </p:txBody>
        </p:sp>
        <p:cxnSp>
          <p:nvCxnSpPr>
            <p:cNvPr id="24" name="直接箭头连接符 23">
              <a:extLst>
                <a:ext uri="{FF2B5EF4-FFF2-40B4-BE49-F238E27FC236}">
                  <a16:creationId xmlns:a16="http://schemas.microsoft.com/office/drawing/2014/main" id="{74768FB0-ADBB-47A6-8257-B048C0E769EC}"/>
                </a:ext>
              </a:extLst>
            </p:cNvPr>
            <p:cNvCxnSpPr>
              <a:cxnSpLocks/>
            </p:cNvCxnSpPr>
            <p:nvPr/>
          </p:nvCxnSpPr>
          <p:spPr bwMode="gray">
            <a:xfrm>
              <a:off x="2572023" y="4118269"/>
              <a:ext cx="480745" cy="0"/>
            </a:xfrm>
            <a:prstGeom prst="straightConnector1">
              <a:avLst/>
            </a:prstGeom>
            <a:noFill/>
            <a:ln w="19050" cap="flat" cmpd="sng" algn="ctr">
              <a:solidFill>
                <a:schemeClr val="tx1"/>
              </a:solidFill>
              <a:prstDash val="solid"/>
              <a:round/>
              <a:headEnd type="none" w="med" len="med"/>
              <a:tailEnd type="triangle"/>
            </a:ln>
            <a:effectLst/>
          </p:spPr>
        </p:cxnSp>
        <p:sp>
          <p:nvSpPr>
            <p:cNvPr id="25" name="圆角矩形 11">
              <a:extLst>
                <a:ext uri="{FF2B5EF4-FFF2-40B4-BE49-F238E27FC236}">
                  <a16:creationId xmlns:a16="http://schemas.microsoft.com/office/drawing/2014/main" id="{B699752A-41F3-4B36-BC2C-F58FDACF5DA6}"/>
                </a:ext>
              </a:extLst>
            </p:cNvPr>
            <p:cNvSpPr/>
            <p:nvPr/>
          </p:nvSpPr>
          <p:spPr bwMode="gray">
            <a:xfrm>
              <a:off x="5913585" y="3888176"/>
              <a:ext cx="1163376" cy="468000"/>
            </a:xfrm>
            <a:prstGeom prst="roundRect">
              <a:avLst>
                <a:gd name="adj" fmla="val 4298"/>
              </a:avLst>
            </a:prstGeom>
            <a:solidFill>
              <a:srgbClr val="56C4D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bg1"/>
                  </a:solidFill>
                  <a:latin typeface="Huawei Sans" panose="020C0503030203020204" pitchFamily="34" charset="0"/>
                  <a:ea typeface="方正兰亭黑简体" panose="02000000000000000000" pitchFamily="2" charset="-122"/>
                </a:rPr>
                <a:t>Configure the public key</a:t>
              </a:r>
            </a:p>
          </p:txBody>
        </p:sp>
        <p:sp>
          <p:nvSpPr>
            <p:cNvPr id="26" name="圆角矩形 11">
              <a:extLst>
                <a:ext uri="{FF2B5EF4-FFF2-40B4-BE49-F238E27FC236}">
                  <a16:creationId xmlns:a16="http://schemas.microsoft.com/office/drawing/2014/main" id="{A9D4191A-D268-4095-B2D8-B09A1233087D}"/>
                </a:ext>
              </a:extLst>
            </p:cNvPr>
            <p:cNvSpPr/>
            <p:nvPr/>
          </p:nvSpPr>
          <p:spPr bwMode="gray">
            <a:xfrm>
              <a:off x="4513418" y="3888176"/>
              <a:ext cx="977379"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Generate a key pair</a:t>
              </a:r>
            </a:p>
          </p:txBody>
        </p:sp>
        <p:sp>
          <p:nvSpPr>
            <p:cNvPr id="27" name="圆角矩形 12">
              <a:extLst>
                <a:ext uri="{FF2B5EF4-FFF2-40B4-BE49-F238E27FC236}">
                  <a16:creationId xmlns:a16="http://schemas.microsoft.com/office/drawing/2014/main" id="{2C1C2D28-2C35-4402-A08C-19FDBF1E0FBD}"/>
                </a:ext>
              </a:extLst>
            </p:cNvPr>
            <p:cNvSpPr/>
            <p:nvPr/>
          </p:nvSpPr>
          <p:spPr bwMode="gray">
            <a:xfrm>
              <a:off x="7497301" y="3888428"/>
              <a:ext cx="1664671"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Compile Python code</a:t>
              </a:r>
            </a:p>
          </p:txBody>
        </p:sp>
        <p:cxnSp>
          <p:nvCxnSpPr>
            <p:cNvPr id="28" name="直接箭头连接符 27">
              <a:extLst>
                <a:ext uri="{FF2B5EF4-FFF2-40B4-BE49-F238E27FC236}">
                  <a16:creationId xmlns:a16="http://schemas.microsoft.com/office/drawing/2014/main" id="{B60B91F5-BBE4-4F06-B100-38B610DF2484}"/>
                </a:ext>
              </a:extLst>
            </p:cNvPr>
            <p:cNvCxnSpPr>
              <a:cxnSpLocks/>
            </p:cNvCxnSpPr>
            <p:nvPr/>
          </p:nvCxnSpPr>
          <p:spPr bwMode="gray">
            <a:xfrm>
              <a:off x="4056244" y="4133749"/>
              <a:ext cx="429675" cy="0"/>
            </a:xfrm>
            <a:prstGeom prst="straightConnector1">
              <a:avLst/>
            </a:prstGeom>
            <a:noFill/>
            <a:ln w="19050" cap="flat" cmpd="sng" algn="ctr">
              <a:solidFill>
                <a:schemeClr val="tx1"/>
              </a:solidFill>
              <a:prstDash val="solid"/>
              <a:round/>
              <a:headEnd type="none" w="med" len="med"/>
              <a:tailEnd type="triangle"/>
            </a:ln>
            <a:effectLst/>
          </p:spPr>
        </p:cxnSp>
        <p:cxnSp>
          <p:nvCxnSpPr>
            <p:cNvPr id="29" name="直接箭头连接符 28">
              <a:extLst>
                <a:ext uri="{FF2B5EF4-FFF2-40B4-BE49-F238E27FC236}">
                  <a16:creationId xmlns:a16="http://schemas.microsoft.com/office/drawing/2014/main" id="{7DF91959-9D9D-423F-8AB7-CCB4EFA0B870}"/>
                </a:ext>
              </a:extLst>
            </p:cNvPr>
            <p:cNvCxnSpPr>
              <a:cxnSpLocks/>
            </p:cNvCxnSpPr>
            <p:nvPr/>
          </p:nvCxnSpPr>
          <p:spPr bwMode="gray">
            <a:xfrm>
              <a:off x="5492020" y="4122176"/>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30" name="直接箭头连接符 29">
              <a:extLst>
                <a:ext uri="{FF2B5EF4-FFF2-40B4-BE49-F238E27FC236}">
                  <a16:creationId xmlns:a16="http://schemas.microsoft.com/office/drawing/2014/main" id="{0EBD64E5-83CF-4185-92A2-6EB0D602D84A}"/>
                </a:ext>
              </a:extLst>
            </p:cNvPr>
            <p:cNvCxnSpPr>
              <a:cxnSpLocks/>
            </p:cNvCxnSpPr>
            <p:nvPr/>
          </p:nvCxnSpPr>
          <p:spPr bwMode="gray">
            <a:xfrm>
              <a:off x="7076960" y="4133749"/>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31" name="直接箭头连接符 30">
              <a:extLst>
                <a:ext uri="{FF2B5EF4-FFF2-40B4-BE49-F238E27FC236}">
                  <a16:creationId xmlns:a16="http://schemas.microsoft.com/office/drawing/2014/main" id="{2628ECF3-DFCA-4E28-A163-6E4FA5FEBF20}"/>
                </a:ext>
              </a:extLst>
            </p:cNvPr>
            <p:cNvCxnSpPr>
              <a:cxnSpLocks/>
            </p:cNvCxnSpPr>
            <p:nvPr/>
          </p:nvCxnSpPr>
          <p:spPr bwMode="gray">
            <a:xfrm>
              <a:off x="9161972" y="4133749"/>
              <a:ext cx="399908" cy="0"/>
            </a:xfrm>
            <a:prstGeom prst="straightConnector1">
              <a:avLst/>
            </a:prstGeom>
            <a:noFill/>
            <a:ln w="19050" cap="flat" cmpd="sng" algn="ctr">
              <a:solidFill>
                <a:schemeClr val="tx1"/>
              </a:solidFill>
              <a:prstDash val="solid"/>
              <a:round/>
              <a:headEnd type="none" w="med" len="med"/>
              <a:tailEnd type="triangle"/>
            </a:ln>
            <a:effectLst/>
          </p:spPr>
        </p:cxnSp>
        <p:sp>
          <p:nvSpPr>
            <p:cNvPr id="32" name="圆角矩形 12">
              <a:extLst>
                <a:ext uri="{FF2B5EF4-FFF2-40B4-BE49-F238E27FC236}">
                  <a16:creationId xmlns:a16="http://schemas.microsoft.com/office/drawing/2014/main" id="{FB4AEAF4-DC5B-4D2D-AA59-2ABE2FBBD646}"/>
                </a:ext>
              </a:extLst>
            </p:cNvPr>
            <p:cNvSpPr/>
            <p:nvPr/>
          </p:nvSpPr>
          <p:spPr bwMode="gray">
            <a:xfrm>
              <a:off x="9565496" y="3888428"/>
              <a:ext cx="1166995"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Verify </a:t>
              </a:r>
              <a:r>
                <a:rPr lang="en-US" sz="1200">
                  <a:solidFill>
                    <a:schemeClr val="tx1"/>
                  </a:solidFill>
                  <a:latin typeface="Huawei Sans" panose="020C0503030203020204" pitchFamily="34" charset="0"/>
                  <a:ea typeface="方正兰亭黑简体" panose="02000000000000000000" pitchFamily="2" charset="-122"/>
                </a:rPr>
                <a:t>the configuration</a:t>
              </a:r>
              <a:endParaRPr lang="en-US" sz="1200" dirty="0">
                <a:solidFill>
                  <a:schemeClr val="tx1"/>
                </a:solidFill>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83930063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Case: Compiling Python Code on the Client</a:t>
            </a:r>
            <a:endParaRPr lang="en-US" dirty="0"/>
          </a:p>
        </p:txBody>
      </p:sp>
      <p:sp>
        <p:nvSpPr>
          <p:cNvPr id="3" name="文本占位符 2"/>
          <p:cNvSpPr>
            <a:spLocks noGrp="1"/>
          </p:cNvSpPr>
          <p:nvPr>
            <p:ph type="body" sz="quarter" idx="10"/>
          </p:nvPr>
        </p:nvSpPr>
        <p:spPr bwMode="gray">
          <a:xfrm>
            <a:off x="442912" y="2099985"/>
            <a:ext cx="11293476" cy="583684"/>
          </a:xfrm>
        </p:spPr>
        <p:txBody>
          <a:bodyPr/>
          <a:lstStyle/>
          <a:p>
            <a:pPr marL="342900" indent="-342900">
              <a:buSzPct val="100000"/>
              <a:buFont typeface="+mj-lt"/>
              <a:buAutoNum type="arabicPeriod" startAt="5"/>
            </a:pPr>
            <a:r>
              <a:rPr lang="en-US" sz="1600" dirty="0"/>
              <a:t>Compile and run Python code on the client to log in to the server through SFTP and upload and download files.</a:t>
            </a:r>
            <a:endParaRPr lang="en-US" altLang="zh-CN" sz="1600" dirty="0"/>
          </a:p>
        </p:txBody>
      </p:sp>
      <p:grpSp>
        <p:nvGrpSpPr>
          <p:cNvPr id="7" name="组合 6">
            <a:extLst>
              <a:ext uri="{FF2B5EF4-FFF2-40B4-BE49-F238E27FC236}">
                <a16:creationId xmlns:a16="http://schemas.microsoft.com/office/drawing/2014/main" id="{5212732E-A513-4B50-9EF2-673EBC91D726}"/>
              </a:ext>
            </a:extLst>
          </p:cNvPr>
          <p:cNvGrpSpPr/>
          <p:nvPr/>
        </p:nvGrpSpPr>
        <p:grpSpPr bwMode="gray">
          <a:xfrm>
            <a:off x="647700" y="2777040"/>
            <a:ext cx="10271760" cy="3091560"/>
            <a:chOff x="647700" y="2777040"/>
            <a:chExt cx="10271760" cy="3091560"/>
          </a:xfrm>
        </p:grpSpPr>
        <p:sp>
          <p:nvSpPr>
            <p:cNvPr id="4" name="文本框 3">
              <a:extLst>
                <a:ext uri="{FF2B5EF4-FFF2-40B4-BE49-F238E27FC236}">
                  <a16:creationId xmlns:a16="http://schemas.microsoft.com/office/drawing/2014/main" id="{E4E30EB8-DE34-4595-BCF8-67A3852D8F2A}"/>
                </a:ext>
              </a:extLst>
            </p:cNvPr>
            <p:cNvSpPr txBox="1"/>
            <p:nvPr/>
          </p:nvSpPr>
          <p:spPr bwMode="gray">
            <a:xfrm>
              <a:off x="4627685" y="2895478"/>
              <a:ext cx="6291775" cy="2899255"/>
            </a:xfrm>
            <a:prstGeom prst="rect">
              <a:avLst/>
            </a:prstGeom>
            <a:noFill/>
            <a:ln>
              <a:solidFill>
                <a:srgbClr val="56C4D2"/>
              </a:solidFill>
            </a:ln>
          </p:spPr>
          <p:txBody>
            <a:bodyPr wrap="square" rtlCol="0">
              <a:spAutoFit/>
            </a:bodyPr>
            <a:lstStyle>
              <a:defPPr>
                <a:defRPr lang="en-US"/>
              </a:defPPr>
              <a:lvl1pPr fontAlgn="auto">
                <a:lnSpc>
                  <a:spcPct val="120000"/>
                </a:lnSpc>
                <a:spcBef>
                  <a:spcPts val="0"/>
                </a:spcBef>
                <a:spcAft>
                  <a:spcPts val="0"/>
                </a:spcAft>
                <a:defRPr sz="1400">
                  <a:latin typeface="Huawei Sans" panose="020C0503030203020204" pitchFamily="34" charset="0"/>
                  <a:ea typeface="方正兰亭黑简体" panose="02000000000000000000" pitchFamily="2" charset="-122"/>
                </a:defRPr>
              </a:lvl1pPr>
            </a:lstStyle>
            <a:p>
              <a:r>
                <a:rPr lang="en-US" dirty="0"/>
                <a:t>import </a:t>
              </a:r>
              <a:r>
                <a:rPr lang="en-US" dirty="0" err="1"/>
                <a:t>paramiko</a:t>
              </a:r>
              <a:endParaRPr lang="en-US" dirty="0"/>
            </a:p>
            <a:p>
              <a:r>
                <a:rPr lang="en-US" dirty="0"/>
                <a:t>key=</a:t>
              </a:r>
              <a:r>
                <a:rPr lang="en-US" dirty="0" err="1"/>
                <a:t>paramiko.RSAKey.from_private_key_file</a:t>
              </a:r>
              <a:r>
                <a:rPr lang="en-US" dirty="0"/>
                <a:t>(</a:t>
              </a:r>
              <a:r>
                <a:rPr lang="en-US" dirty="0" err="1"/>
                <a:t>r'C</a:t>
              </a:r>
              <a:r>
                <a:rPr lang="en-US" dirty="0"/>
                <a:t>:\Users\</a:t>
              </a:r>
              <a:r>
                <a:rPr lang="en-US" dirty="0" err="1"/>
                <a:t>exampleuser</a:t>
              </a:r>
              <a:r>
                <a:rPr lang="en-US" dirty="0"/>
                <a:t>\.</a:t>
              </a:r>
              <a:r>
                <a:rPr lang="en-US" dirty="0" err="1"/>
                <a:t>ssh</a:t>
              </a:r>
              <a:r>
                <a:rPr lang="en-US" dirty="0"/>
                <a:t>\</a:t>
              </a:r>
              <a:r>
                <a:rPr lang="en-US" dirty="0" err="1"/>
                <a:t>id_rsa</a:t>
              </a:r>
              <a:r>
                <a:rPr lang="en-US" dirty="0"/>
                <a:t>')</a:t>
              </a:r>
            </a:p>
            <a:p>
              <a:r>
                <a:rPr lang="en-US" dirty="0" err="1"/>
                <a:t>tran</a:t>
              </a:r>
              <a:r>
                <a:rPr lang="en-US" dirty="0"/>
                <a:t> = </a:t>
              </a:r>
              <a:r>
                <a:rPr lang="en-US" dirty="0" err="1"/>
                <a:t>paramiko.Transport</a:t>
              </a:r>
              <a:r>
                <a:rPr lang="en-US" dirty="0"/>
                <a:t>(('192.168.56.100', 22)) </a:t>
              </a:r>
            </a:p>
            <a:p>
              <a:r>
                <a:rPr lang="en-US" dirty="0" err="1"/>
                <a:t>tran.connect</a:t>
              </a:r>
              <a:r>
                <a:rPr lang="en-US" dirty="0"/>
                <a:t>(username=‘client’, </a:t>
              </a:r>
              <a:r>
                <a:rPr lang="en-US" dirty="0" err="1"/>
                <a:t>pkey</a:t>
              </a:r>
              <a:r>
                <a:rPr lang="en-US" dirty="0"/>
                <a:t>=key)</a:t>
              </a:r>
            </a:p>
            <a:p>
              <a:r>
                <a:rPr lang="en-US" dirty="0"/>
                <a:t>sftp = </a:t>
              </a:r>
              <a:r>
                <a:rPr lang="en-US" dirty="0" err="1"/>
                <a:t>paramiko.SFTPClient.from_transport</a:t>
              </a:r>
              <a:r>
                <a:rPr lang="en-US" dirty="0"/>
                <a:t>(</a:t>
              </a:r>
              <a:r>
                <a:rPr lang="en-US" dirty="0" err="1"/>
                <a:t>tran</a:t>
              </a:r>
              <a:r>
                <a:rPr lang="en-US" dirty="0"/>
                <a:t>) </a:t>
              </a:r>
              <a:r>
                <a:rPr lang="en-US" dirty="0" err="1"/>
                <a:t>local_path</a:t>
              </a:r>
              <a:r>
                <a:rPr lang="en-US" dirty="0"/>
                <a:t>=</a:t>
              </a:r>
              <a:r>
                <a:rPr lang="en-US" dirty="0" err="1"/>
                <a:t>r'C</a:t>
              </a:r>
              <a:r>
                <a:rPr lang="en-US" dirty="0"/>
                <a:t>:\Users\</a:t>
              </a:r>
              <a:r>
                <a:rPr lang="en-US" dirty="0" err="1"/>
                <a:t>exampleuser</a:t>
              </a:r>
              <a:r>
                <a:rPr lang="en-US" dirty="0"/>
                <a:t>\.</a:t>
              </a:r>
              <a:r>
                <a:rPr lang="en-US" dirty="0" err="1"/>
                <a:t>ssh</a:t>
              </a:r>
              <a:r>
                <a:rPr lang="en-US" dirty="0"/>
                <a:t>\</a:t>
              </a:r>
              <a:r>
                <a:rPr lang="en-US" dirty="0" err="1"/>
                <a:t>vrptest.cfg</a:t>
              </a:r>
              <a:r>
                <a:rPr lang="en-US" dirty="0"/>
                <a:t>'</a:t>
              </a:r>
            </a:p>
            <a:p>
              <a:r>
                <a:rPr lang="en-US" dirty="0" err="1"/>
                <a:t>remote_path</a:t>
              </a:r>
              <a:r>
                <a:rPr lang="en-US" dirty="0"/>
                <a:t>='/</a:t>
              </a:r>
              <a:r>
                <a:rPr lang="en-US" dirty="0" err="1"/>
                <a:t>vrpcfg.cfg</a:t>
              </a:r>
              <a:r>
                <a:rPr lang="en-US" dirty="0"/>
                <a:t>'</a:t>
              </a:r>
            </a:p>
            <a:p>
              <a:r>
                <a:rPr lang="en-US" dirty="0" err="1"/>
                <a:t>sftp.get</a:t>
              </a:r>
              <a:r>
                <a:rPr lang="en-US" dirty="0"/>
                <a:t>(</a:t>
              </a:r>
              <a:r>
                <a:rPr lang="en-US" dirty="0" err="1"/>
                <a:t>remote_path</a:t>
              </a:r>
              <a:r>
                <a:rPr lang="en-US" dirty="0"/>
                <a:t>, </a:t>
              </a:r>
              <a:r>
                <a:rPr lang="en-US" dirty="0" err="1"/>
                <a:t>local_path</a:t>
              </a:r>
              <a:r>
                <a:rPr lang="en-US" dirty="0"/>
                <a:t>) </a:t>
              </a:r>
            </a:p>
            <a:p>
              <a:r>
                <a:rPr lang="en-US" dirty="0" err="1"/>
                <a:t>sftp.put</a:t>
              </a:r>
              <a:r>
                <a:rPr lang="en-US" dirty="0"/>
                <a:t>(</a:t>
              </a:r>
              <a:r>
                <a:rPr lang="en-US" dirty="0" err="1"/>
                <a:t>local_path</a:t>
              </a:r>
              <a:r>
                <a:rPr lang="en-US" dirty="0"/>
                <a:t>,’/</a:t>
              </a:r>
              <a:r>
                <a:rPr lang="en-US" dirty="0" err="1"/>
                <a:t>test.cfg</a:t>
              </a:r>
              <a:r>
                <a:rPr lang="en-US" dirty="0"/>
                <a:t>’)</a:t>
              </a:r>
            </a:p>
            <a:p>
              <a:r>
                <a:rPr lang="en-US" dirty="0" err="1"/>
                <a:t>tran.close</a:t>
              </a:r>
              <a:r>
                <a:rPr lang="en-US" dirty="0"/>
                <a:t>()</a:t>
              </a:r>
            </a:p>
          </p:txBody>
        </p:sp>
        <p:sp>
          <p:nvSpPr>
            <p:cNvPr id="5" name="文本框 4">
              <a:extLst>
                <a:ext uri="{FF2B5EF4-FFF2-40B4-BE49-F238E27FC236}">
                  <a16:creationId xmlns:a16="http://schemas.microsoft.com/office/drawing/2014/main" id="{76555FBF-27B5-43BA-BEF8-5D6B48E01858}"/>
                </a:ext>
              </a:extLst>
            </p:cNvPr>
            <p:cNvSpPr txBox="1"/>
            <p:nvPr/>
          </p:nvSpPr>
          <p:spPr bwMode="gray">
            <a:xfrm>
              <a:off x="647700" y="2777040"/>
              <a:ext cx="3710277" cy="3046988"/>
            </a:xfrm>
            <a:prstGeom prst="rect">
              <a:avLst/>
            </a:prstGeom>
            <a:noFill/>
          </p:spPr>
          <p:txBody>
            <a:bodyPr wrap="square" rtlCol="0">
              <a:spAutoFit/>
            </a:bodyPr>
            <a:lstStyle/>
            <a:p>
              <a:pPr algn="r" fontAlgn="ctr">
                <a:lnSpc>
                  <a:spcPct val="120000"/>
                </a:lnSpc>
                <a:spcBef>
                  <a:spcPts val="0"/>
                </a:spcBef>
                <a:spcAft>
                  <a:spcPts val="0"/>
                </a:spcAft>
              </a:pPr>
              <a:r>
                <a:rPr lang="en-US" sz="1600" dirty="0">
                  <a:solidFill>
                    <a:prstClr val="black"/>
                  </a:solidFill>
                  <a:latin typeface="Huawei Sans" panose="020C0503030203020204" pitchFamily="34" charset="0"/>
                  <a:cs typeface="Courier New" panose="02070309020205020404" pitchFamily="49" charset="0"/>
                </a:rPr>
                <a:t>Import module.  </a:t>
              </a:r>
            </a:p>
            <a:p>
              <a:pPr algn="r" fontAlgn="ctr">
                <a:lnSpc>
                  <a:spcPct val="120000"/>
                </a:lnSpc>
              </a:pPr>
              <a:r>
                <a:rPr lang="en-US" sz="1600" dirty="0">
                  <a:latin typeface="Huawei Sans" panose="020C0503030203020204" pitchFamily="34" charset="0"/>
                </a:rPr>
                <a:t>Create an RSA key object.</a:t>
              </a:r>
            </a:p>
            <a:p>
              <a:pPr algn="r" fontAlgn="ctr">
                <a:lnSpc>
                  <a:spcPct val="120000"/>
                </a:lnSpc>
              </a:pPr>
              <a:r>
                <a:rPr lang="en-US" sz="1600" dirty="0">
                  <a:latin typeface="Huawei Sans" panose="020C0503030203020204" pitchFamily="34" charset="0"/>
                </a:rPr>
                <a:t>Instantiate the session channel.</a:t>
              </a:r>
            </a:p>
            <a:p>
              <a:pPr algn="r" fontAlgn="ctr">
                <a:lnSpc>
                  <a:spcPct val="120000"/>
                </a:lnSpc>
              </a:pPr>
              <a:r>
                <a:rPr lang="en-US" sz="1600" dirty="0">
                  <a:solidFill>
                    <a:prstClr val="black"/>
                  </a:solidFill>
                  <a:latin typeface="Huawei Sans" panose="020C0503030203020204" pitchFamily="34" charset="0"/>
                  <a:cs typeface="Courier New" panose="02070309020205020404" pitchFamily="49" charset="0"/>
                </a:rPr>
                <a:t>Set up an SSH session connection.</a:t>
              </a:r>
            </a:p>
            <a:p>
              <a:pPr algn="r" fontAlgn="ctr">
                <a:lnSpc>
                  <a:spcPct val="120000"/>
                </a:lnSpc>
              </a:pPr>
              <a:r>
                <a:rPr lang="en-US" sz="1600" dirty="0">
                  <a:latin typeface="Huawei Sans" panose="020C0503030203020204" pitchFamily="34" charset="0"/>
                </a:rPr>
                <a:t>Set up an SFTP channel.</a:t>
              </a:r>
            </a:p>
            <a:p>
              <a:pPr algn="r" fontAlgn="ctr">
                <a:lnSpc>
                  <a:spcPct val="120000"/>
                </a:lnSpc>
              </a:pPr>
              <a:r>
                <a:rPr lang="en-US" sz="1600" dirty="0">
                  <a:solidFill>
                    <a:prstClr val="black"/>
                  </a:solidFill>
                  <a:latin typeface="Huawei Sans" panose="020C0503030203020204" pitchFamily="34" charset="0"/>
                  <a:cs typeface="Courier New" panose="02070309020205020404" pitchFamily="49" charset="0"/>
                </a:rPr>
                <a:t>Set the local path.</a:t>
              </a:r>
            </a:p>
            <a:p>
              <a:pPr algn="r" fontAlgn="ctr">
                <a:lnSpc>
                  <a:spcPct val="120000"/>
                </a:lnSpc>
              </a:pPr>
              <a:r>
                <a:rPr lang="en-US" sz="1600" dirty="0">
                  <a:solidFill>
                    <a:prstClr val="black"/>
                  </a:solidFill>
                  <a:latin typeface="Huawei Sans" panose="020C0503030203020204" pitchFamily="34" charset="0"/>
                  <a:cs typeface="Courier New" panose="02070309020205020404" pitchFamily="49" charset="0"/>
                </a:rPr>
                <a:t>Set the remote path.</a:t>
              </a:r>
            </a:p>
            <a:p>
              <a:pPr algn="r" fontAlgn="ctr">
                <a:lnSpc>
                  <a:spcPct val="120000"/>
                </a:lnSpc>
              </a:pPr>
              <a:r>
                <a:rPr lang="en-US" sz="1600" dirty="0">
                  <a:solidFill>
                    <a:prstClr val="black"/>
                  </a:solidFill>
                  <a:latin typeface="Huawei Sans" panose="020C0503030203020204" pitchFamily="34" charset="0"/>
                  <a:cs typeface="Courier New" panose="02070309020205020404" pitchFamily="49" charset="0"/>
                </a:rPr>
                <a:t>Perform the download operation.</a:t>
              </a:r>
            </a:p>
            <a:p>
              <a:pPr algn="r" fontAlgn="ctr">
                <a:lnSpc>
                  <a:spcPct val="120000"/>
                </a:lnSpc>
              </a:pPr>
              <a:r>
                <a:rPr lang="en-US" sz="1600" dirty="0">
                  <a:solidFill>
                    <a:prstClr val="black"/>
                  </a:solidFill>
                  <a:latin typeface="Huawei Sans" panose="020C0503030203020204" pitchFamily="34" charset="0"/>
                  <a:cs typeface="Courier New" panose="02070309020205020404" pitchFamily="49" charset="0"/>
                </a:rPr>
                <a:t>Perform the upload operation.</a:t>
              </a:r>
            </a:p>
            <a:p>
              <a:pPr algn="r" fontAlgn="ctr">
                <a:lnSpc>
                  <a:spcPct val="120000"/>
                </a:lnSpc>
              </a:pPr>
              <a:r>
                <a:rPr lang="en-US" sz="1600" dirty="0">
                  <a:solidFill>
                    <a:prstClr val="black"/>
                  </a:solidFill>
                  <a:latin typeface="Huawei Sans" panose="020C0503030203020204" pitchFamily="34" charset="0"/>
                  <a:cs typeface="Courier New" panose="02070309020205020404" pitchFamily="49" charset="0"/>
                </a:rPr>
                <a:t>Close the session.</a:t>
              </a:r>
            </a:p>
          </p:txBody>
        </p:sp>
        <p:sp>
          <p:nvSpPr>
            <p:cNvPr id="11" name="文本框 10">
              <a:extLst>
                <a:ext uri="{FF2B5EF4-FFF2-40B4-BE49-F238E27FC236}">
                  <a16:creationId xmlns:a16="http://schemas.microsoft.com/office/drawing/2014/main" id="{2054DF83-260B-4E69-B8A9-C0910F849C57}"/>
                </a:ext>
              </a:extLst>
            </p:cNvPr>
            <p:cNvSpPr txBox="1"/>
            <p:nvPr/>
          </p:nvSpPr>
          <p:spPr bwMode="gray">
            <a:xfrm>
              <a:off x="3471819" y="2821612"/>
              <a:ext cx="1124430" cy="3046988"/>
            </a:xfrm>
            <a:prstGeom prst="rect">
              <a:avLst/>
            </a:prstGeom>
          </p:spPr>
          <p:txBody>
            <a:bodyPr wrap="square" rtlCol="0">
              <a:spAutoFit/>
            </a:bodyPr>
            <a:lstStyle/>
            <a:p>
              <a:pPr algn="r" fontAlgn="ctr">
                <a:lnSpc>
                  <a:spcPct val="120000"/>
                </a:lnSpc>
                <a:spcBef>
                  <a:spcPts val="0"/>
                </a:spcBef>
                <a:spcAft>
                  <a:spcPts val="0"/>
                </a:spcAft>
              </a:pPr>
              <a:r>
                <a:rPr lang="en-US" sz="1600" dirty="0">
                  <a:solidFill>
                    <a:prstClr val="black"/>
                  </a:solidFill>
                  <a:latin typeface="Huawei Sans" panose="020C0503030203020204" pitchFamily="34" charset="0"/>
                  <a:cs typeface="Courier New" panose="02070309020205020404" pitchFamily="49" charset="0"/>
                </a:rPr>
                <a:t>--</a:t>
              </a:r>
            </a:p>
            <a:p>
              <a:pPr algn="r" fontAlgn="ctr">
                <a:lnSpc>
                  <a:spcPct val="120000"/>
                </a:lnSpc>
                <a:spcBef>
                  <a:spcPts val="0"/>
                </a:spcBef>
                <a:spcAft>
                  <a:spcPts val="0"/>
                </a:spcAft>
              </a:pPr>
              <a:r>
                <a:rPr lang="en-US" sz="1600" dirty="0">
                  <a:solidFill>
                    <a:prstClr val="black"/>
                  </a:solidFill>
                  <a:latin typeface="Huawei Sans" panose="020C0503030203020204" pitchFamily="34" charset="0"/>
                  <a:cs typeface="Courier New" panose="02070309020205020404" pitchFamily="49" charset="0"/>
                </a:rPr>
                <a:t>--</a:t>
              </a:r>
            </a:p>
            <a:p>
              <a:pPr algn="r" fontAlgn="ctr">
                <a:lnSpc>
                  <a:spcPct val="120000"/>
                </a:lnSpc>
                <a:spcBef>
                  <a:spcPts val="0"/>
                </a:spcBef>
                <a:spcAft>
                  <a:spcPts val="0"/>
                </a:spcAft>
              </a:pPr>
              <a:r>
                <a:rPr lang="en-US" sz="1600" dirty="0">
                  <a:solidFill>
                    <a:prstClr val="black"/>
                  </a:solidFill>
                  <a:latin typeface="Huawei Sans" panose="020C0503030203020204" pitchFamily="34" charset="0"/>
                  <a:cs typeface="Courier New" panose="02070309020205020404" pitchFamily="49" charset="0"/>
                </a:rPr>
                <a:t>--</a:t>
              </a:r>
            </a:p>
            <a:p>
              <a:pPr algn="r" fontAlgn="ctr">
                <a:lnSpc>
                  <a:spcPct val="120000"/>
                </a:lnSpc>
                <a:spcBef>
                  <a:spcPts val="0"/>
                </a:spcBef>
                <a:spcAft>
                  <a:spcPts val="0"/>
                </a:spcAft>
              </a:pPr>
              <a:r>
                <a:rPr lang="en-US" sz="1600" dirty="0">
                  <a:solidFill>
                    <a:prstClr val="black"/>
                  </a:solidFill>
                  <a:latin typeface="Huawei Sans" panose="020C0503030203020204" pitchFamily="34" charset="0"/>
                  <a:cs typeface="Courier New" panose="02070309020205020404" pitchFamily="49" charset="0"/>
                </a:rPr>
                <a:t>--</a:t>
              </a:r>
            </a:p>
            <a:p>
              <a:pPr algn="r" fontAlgn="ctr">
                <a:lnSpc>
                  <a:spcPct val="120000"/>
                </a:lnSpc>
                <a:spcBef>
                  <a:spcPts val="0"/>
                </a:spcBef>
                <a:spcAft>
                  <a:spcPts val="0"/>
                </a:spcAft>
              </a:pPr>
              <a:r>
                <a:rPr lang="en-US" sz="1600" dirty="0">
                  <a:solidFill>
                    <a:prstClr val="black"/>
                  </a:solidFill>
                  <a:latin typeface="Huawei Sans" panose="020C0503030203020204" pitchFamily="34" charset="0"/>
                  <a:cs typeface="Courier New" panose="02070309020205020404" pitchFamily="49" charset="0"/>
                </a:rPr>
                <a:t>--</a:t>
              </a:r>
            </a:p>
            <a:p>
              <a:pPr algn="r" fontAlgn="ctr">
                <a:lnSpc>
                  <a:spcPct val="120000"/>
                </a:lnSpc>
                <a:spcBef>
                  <a:spcPts val="0"/>
                </a:spcBef>
                <a:spcAft>
                  <a:spcPts val="0"/>
                </a:spcAft>
              </a:pPr>
              <a:r>
                <a:rPr lang="en-US" sz="1600" dirty="0">
                  <a:solidFill>
                    <a:prstClr val="black"/>
                  </a:solidFill>
                  <a:latin typeface="Huawei Sans" panose="020C0503030203020204" pitchFamily="34" charset="0"/>
                  <a:cs typeface="Courier New" panose="02070309020205020404" pitchFamily="49" charset="0"/>
                </a:rPr>
                <a:t>--</a:t>
              </a:r>
            </a:p>
            <a:p>
              <a:pPr algn="r" fontAlgn="ctr">
                <a:lnSpc>
                  <a:spcPct val="120000"/>
                </a:lnSpc>
                <a:spcBef>
                  <a:spcPts val="0"/>
                </a:spcBef>
                <a:spcAft>
                  <a:spcPts val="0"/>
                </a:spcAft>
              </a:pPr>
              <a:r>
                <a:rPr lang="en-US" sz="1600" dirty="0">
                  <a:solidFill>
                    <a:prstClr val="black"/>
                  </a:solidFill>
                  <a:latin typeface="Huawei Sans" panose="020C0503030203020204" pitchFamily="34" charset="0"/>
                  <a:cs typeface="Courier New" panose="02070309020205020404" pitchFamily="49" charset="0"/>
                </a:rPr>
                <a:t>--</a:t>
              </a:r>
            </a:p>
            <a:p>
              <a:pPr algn="r" fontAlgn="ctr">
                <a:lnSpc>
                  <a:spcPct val="120000"/>
                </a:lnSpc>
                <a:spcBef>
                  <a:spcPts val="0"/>
                </a:spcBef>
                <a:spcAft>
                  <a:spcPts val="0"/>
                </a:spcAft>
              </a:pPr>
              <a:r>
                <a:rPr lang="en-US" sz="1600" dirty="0">
                  <a:solidFill>
                    <a:prstClr val="black"/>
                  </a:solidFill>
                  <a:latin typeface="Huawei Sans" panose="020C0503030203020204" pitchFamily="34" charset="0"/>
                  <a:cs typeface="Courier New" panose="02070309020205020404" pitchFamily="49" charset="0"/>
                </a:rPr>
                <a:t>--</a:t>
              </a:r>
            </a:p>
            <a:p>
              <a:pPr algn="r" fontAlgn="ctr">
                <a:lnSpc>
                  <a:spcPct val="120000"/>
                </a:lnSpc>
                <a:spcBef>
                  <a:spcPts val="0"/>
                </a:spcBef>
                <a:spcAft>
                  <a:spcPts val="0"/>
                </a:spcAft>
              </a:pPr>
              <a:r>
                <a:rPr lang="en-US" sz="1600" dirty="0">
                  <a:solidFill>
                    <a:prstClr val="black"/>
                  </a:solidFill>
                  <a:latin typeface="Huawei Sans" panose="020C0503030203020204" pitchFamily="34" charset="0"/>
                  <a:cs typeface="Courier New" panose="02070309020205020404" pitchFamily="49" charset="0"/>
                </a:rPr>
                <a:t>--</a:t>
              </a:r>
            </a:p>
            <a:p>
              <a:pPr algn="r" fontAlgn="ctr">
                <a:lnSpc>
                  <a:spcPct val="120000"/>
                </a:lnSpc>
                <a:spcBef>
                  <a:spcPts val="0"/>
                </a:spcBef>
                <a:spcAft>
                  <a:spcPts val="0"/>
                </a:spcAft>
              </a:pPr>
              <a:r>
                <a:rPr lang="en-US" sz="1600" dirty="0">
                  <a:solidFill>
                    <a:prstClr val="black"/>
                  </a:solidFill>
                  <a:latin typeface="Huawei Sans" panose="020C0503030203020204" pitchFamily="34" charset="0"/>
                  <a:cs typeface="Courier New" panose="02070309020205020404" pitchFamily="49" charset="0"/>
                </a:rPr>
                <a:t>--</a:t>
              </a:r>
            </a:p>
          </p:txBody>
        </p:sp>
      </p:grpSp>
      <p:grpSp>
        <p:nvGrpSpPr>
          <p:cNvPr id="20" name="组合 19">
            <a:extLst>
              <a:ext uri="{FF2B5EF4-FFF2-40B4-BE49-F238E27FC236}">
                <a16:creationId xmlns:a16="http://schemas.microsoft.com/office/drawing/2014/main" id="{14D05FD2-AE76-4540-BB0A-935153B53DC1}"/>
              </a:ext>
            </a:extLst>
          </p:cNvPr>
          <p:cNvGrpSpPr/>
          <p:nvPr/>
        </p:nvGrpSpPr>
        <p:grpSpPr bwMode="gray">
          <a:xfrm>
            <a:off x="582083" y="1206966"/>
            <a:ext cx="11040534" cy="468503"/>
            <a:chOff x="876642" y="3887925"/>
            <a:chExt cx="9855849" cy="468503"/>
          </a:xfrm>
        </p:grpSpPr>
        <p:sp>
          <p:nvSpPr>
            <p:cNvPr id="21" name="圆角矩形 11">
              <a:extLst>
                <a:ext uri="{FF2B5EF4-FFF2-40B4-BE49-F238E27FC236}">
                  <a16:creationId xmlns:a16="http://schemas.microsoft.com/office/drawing/2014/main" id="{2590991D-800C-4164-AC48-B02E758F9109}"/>
                </a:ext>
              </a:extLst>
            </p:cNvPr>
            <p:cNvSpPr/>
            <p:nvPr/>
          </p:nvSpPr>
          <p:spPr bwMode="gray">
            <a:xfrm>
              <a:off x="876642" y="3887925"/>
              <a:ext cx="1695381"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Configure SFTP on the device</a:t>
              </a:r>
            </a:p>
          </p:txBody>
        </p:sp>
        <p:sp>
          <p:nvSpPr>
            <p:cNvPr id="22" name="圆角矩形 11">
              <a:extLst>
                <a:ext uri="{FF2B5EF4-FFF2-40B4-BE49-F238E27FC236}">
                  <a16:creationId xmlns:a16="http://schemas.microsoft.com/office/drawing/2014/main" id="{EBC9A3A5-7E33-482F-9839-F81C0EC6A5EA}"/>
                </a:ext>
              </a:extLst>
            </p:cNvPr>
            <p:cNvSpPr/>
            <p:nvPr/>
          </p:nvSpPr>
          <p:spPr bwMode="gray">
            <a:xfrm>
              <a:off x="3063988" y="3887926"/>
              <a:ext cx="992256"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Configure users</a:t>
              </a:r>
            </a:p>
          </p:txBody>
        </p:sp>
        <p:cxnSp>
          <p:nvCxnSpPr>
            <p:cNvPr id="23" name="直接箭头连接符 22">
              <a:extLst>
                <a:ext uri="{FF2B5EF4-FFF2-40B4-BE49-F238E27FC236}">
                  <a16:creationId xmlns:a16="http://schemas.microsoft.com/office/drawing/2014/main" id="{D23C6883-9E31-4DEB-8F0B-404AE9B17FDF}"/>
                </a:ext>
              </a:extLst>
            </p:cNvPr>
            <p:cNvCxnSpPr>
              <a:cxnSpLocks/>
            </p:cNvCxnSpPr>
            <p:nvPr/>
          </p:nvCxnSpPr>
          <p:spPr bwMode="gray">
            <a:xfrm>
              <a:off x="2572023" y="4118269"/>
              <a:ext cx="480745" cy="0"/>
            </a:xfrm>
            <a:prstGeom prst="straightConnector1">
              <a:avLst/>
            </a:prstGeom>
            <a:noFill/>
            <a:ln w="19050" cap="flat" cmpd="sng" algn="ctr">
              <a:solidFill>
                <a:schemeClr val="tx1"/>
              </a:solidFill>
              <a:prstDash val="solid"/>
              <a:round/>
              <a:headEnd type="none" w="med" len="med"/>
              <a:tailEnd type="triangle"/>
            </a:ln>
            <a:effectLst/>
          </p:spPr>
        </p:cxnSp>
        <p:sp>
          <p:nvSpPr>
            <p:cNvPr id="24" name="圆角矩形 11">
              <a:extLst>
                <a:ext uri="{FF2B5EF4-FFF2-40B4-BE49-F238E27FC236}">
                  <a16:creationId xmlns:a16="http://schemas.microsoft.com/office/drawing/2014/main" id="{CCAF7F0A-B174-45BE-A09F-E39F5282E1B7}"/>
                </a:ext>
              </a:extLst>
            </p:cNvPr>
            <p:cNvSpPr/>
            <p:nvPr/>
          </p:nvSpPr>
          <p:spPr bwMode="gray">
            <a:xfrm>
              <a:off x="5913585" y="3888176"/>
              <a:ext cx="1163376"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Configure the public key</a:t>
              </a:r>
            </a:p>
          </p:txBody>
        </p:sp>
        <p:sp>
          <p:nvSpPr>
            <p:cNvPr id="25" name="圆角矩形 11">
              <a:extLst>
                <a:ext uri="{FF2B5EF4-FFF2-40B4-BE49-F238E27FC236}">
                  <a16:creationId xmlns:a16="http://schemas.microsoft.com/office/drawing/2014/main" id="{AEC013AD-E9A9-49B1-8FC1-5FA67B5FE928}"/>
                </a:ext>
              </a:extLst>
            </p:cNvPr>
            <p:cNvSpPr/>
            <p:nvPr/>
          </p:nvSpPr>
          <p:spPr bwMode="gray">
            <a:xfrm>
              <a:off x="4513418" y="3888176"/>
              <a:ext cx="977379"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Generate a key pair</a:t>
              </a:r>
            </a:p>
          </p:txBody>
        </p:sp>
        <p:sp>
          <p:nvSpPr>
            <p:cNvPr id="37" name="圆角矩形 12">
              <a:extLst>
                <a:ext uri="{FF2B5EF4-FFF2-40B4-BE49-F238E27FC236}">
                  <a16:creationId xmlns:a16="http://schemas.microsoft.com/office/drawing/2014/main" id="{432ECD40-2143-4C22-878F-C3CBA323E63B}"/>
                </a:ext>
              </a:extLst>
            </p:cNvPr>
            <p:cNvSpPr/>
            <p:nvPr/>
          </p:nvSpPr>
          <p:spPr bwMode="gray">
            <a:xfrm>
              <a:off x="7497301" y="3888428"/>
              <a:ext cx="1664671" cy="468000"/>
            </a:xfrm>
            <a:prstGeom prst="roundRect">
              <a:avLst>
                <a:gd name="adj" fmla="val 4298"/>
              </a:avLst>
            </a:prstGeom>
            <a:solidFill>
              <a:srgbClr val="56C4D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bg1"/>
                  </a:solidFill>
                  <a:latin typeface="Huawei Sans" panose="020C0503030203020204" pitchFamily="34" charset="0"/>
                  <a:ea typeface="方正兰亭黑简体" panose="02000000000000000000" pitchFamily="2" charset="-122"/>
                </a:rPr>
                <a:t>Compile Python code</a:t>
              </a:r>
            </a:p>
          </p:txBody>
        </p:sp>
        <p:cxnSp>
          <p:nvCxnSpPr>
            <p:cNvPr id="38" name="直接箭头连接符 37">
              <a:extLst>
                <a:ext uri="{FF2B5EF4-FFF2-40B4-BE49-F238E27FC236}">
                  <a16:creationId xmlns:a16="http://schemas.microsoft.com/office/drawing/2014/main" id="{5FBC8AB7-6165-49A8-BF02-882C35EC2479}"/>
                </a:ext>
              </a:extLst>
            </p:cNvPr>
            <p:cNvCxnSpPr>
              <a:cxnSpLocks/>
            </p:cNvCxnSpPr>
            <p:nvPr/>
          </p:nvCxnSpPr>
          <p:spPr bwMode="gray">
            <a:xfrm>
              <a:off x="4056244" y="4133749"/>
              <a:ext cx="429675" cy="0"/>
            </a:xfrm>
            <a:prstGeom prst="straightConnector1">
              <a:avLst/>
            </a:prstGeom>
            <a:noFill/>
            <a:ln w="19050" cap="flat" cmpd="sng" algn="ctr">
              <a:solidFill>
                <a:schemeClr val="tx1"/>
              </a:solidFill>
              <a:prstDash val="solid"/>
              <a:round/>
              <a:headEnd type="none" w="med" len="med"/>
              <a:tailEnd type="triangle"/>
            </a:ln>
            <a:effectLst/>
          </p:spPr>
        </p:cxnSp>
        <p:cxnSp>
          <p:nvCxnSpPr>
            <p:cNvPr id="39" name="直接箭头连接符 38">
              <a:extLst>
                <a:ext uri="{FF2B5EF4-FFF2-40B4-BE49-F238E27FC236}">
                  <a16:creationId xmlns:a16="http://schemas.microsoft.com/office/drawing/2014/main" id="{57F44064-52EC-4F44-97D1-BE11D118F90F}"/>
                </a:ext>
              </a:extLst>
            </p:cNvPr>
            <p:cNvCxnSpPr>
              <a:cxnSpLocks/>
            </p:cNvCxnSpPr>
            <p:nvPr/>
          </p:nvCxnSpPr>
          <p:spPr bwMode="gray">
            <a:xfrm>
              <a:off x="5492020" y="4122176"/>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40" name="直接箭头连接符 39">
              <a:extLst>
                <a:ext uri="{FF2B5EF4-FFF2-40B4-BE49-F238E27FC236}">
                  <a16:creationId xmlns:a16="http://schemas.microsoft.com/office/drawing/2014/main" id="{F32BDA29-64FB-4944-8AC8-5601B5095436}"/>
                </a:ext>
              </a:extLst>
            </p:cNvPr>
            <p:cNvCxnSpPr>
              <a:cxnSpLocks/>
            </p:cNvCxnSpPr>
            <p:nvPr/>
          </p:nvCxnSpPr>
          <p:spPr bwMode="gray">
            <a:xfrm>
              <a:off x="7076960" y="4133749"/>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41" name="直接箭头连接符 40">
              <a:extLst>
                <a:ext uri="{FF2B5EF4-FFF2-40B4-BE49-F238E27FC236}">
                  <a16:creationId xmlns:a16="http://schemas.microsoft.com/office/drawing/2014/main" id="{7B77C750-3E20-4F3F-9B35-CB732496A7A3}"/>
                </a:ext>
              </a:extLst>
            </p:cNvPr>
            <p:cNvCxnSpPr>
              <a:cxnSpLocks/>
            </p:cNvCxnSpPr>
            <p:nvPr/>
          </p:nvCxnSpPr>
          <p:spPr bwMode="gray">
            <a:xfrm>
              <a:off x="9161972" y="4133749"/>
              <a:ext cx="399908" cy="0"/>
            </a:xfrm>
            <a:prstGeom prst="straightConnector1">
              <a:avLst/>
            </a:prstGeom>
            <a:noFill/>
            <a:ln w="19050" cap="flat" cmpd="sng" algn="ctr">
              <a:solidFill>
                <a:schemeClr val="tx1"/>
              </a:solidFill>
              <a:prstDash val="solid"/>
              <a:round/>
              <a:headEnd type="none" w="med" len="med"/>
              <a:tailEnd type="triangle"/>
            </a:ln>
            <a:effectLst/>
          </p:spPr>
        </p:cxnSp>
        <p:sp>
          <p:nvSpPr>
            <p:cNvPr id="42" name="圆角矩形 12">
              <a:extLst>
                <a:ext uri="{FF2B5EF4-FFF2-40B4-BE49-F238E27FC236}">
                  <a16:creationId xmlns:a16="http://schemas.microsoft.com/office/drawing/2014/main" id="{C1378E71-D84C-4602-A8E3-E617BE9A499C}"/>
                </a:ext>
              </a:extLst>
            </p:cNvPr>
            <p:cNvSpPr/>
            <p:nvPr/>
          </p:nvSpPr>
          <p:spPr bwMode="gray">
            <a:xfrm>
              <a:off x="9565496" y="3888428"/>
              <a:ext cx="1166995"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Verify </a:t>
              </a:r>
              <a:r>
                <a:rPr lang="en-US" sz="1200">
                  <a:solidFill>
                    <a:schemeClr val="tx1"/>
                  </a:solidFill>
                  <a:latin typeface="Huawei Sans" panose="020C0503030203020204" pitchFamily="34" charset="0"/>
                  <a:ea typeface="方正兰亭黑简体" panose="02000000000000000000" pitchFamily="2" charset="-122"/>
                </a:rPr>
                <a:t>the configuration</a:t>
              </a:r>
              <a:endParaRPr lang="en-US" sz="1200" dirty="0">
                <a:solidFill>
                  <a:schemeClr val="tx1"/>
                </a:solidFill>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2712874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a:t>Case: Verifying the Configuration on the Server and Client</a:t>
            </a:r>
          </a:p>
        </p:txBody>
      </p:sp>
      <p:sp>
        <p:nvSpPr>
          <p:cNvPr id="3" name="文本占位符 2"/>
          <p:cNvSpPr>
            <a:spLocks noGrp="1"/>
          </p:cNvSpPr>
          <p:nvPr>
            <p:ph type="body" sz="quarter" idx="4294967295"/>
          </p:nvPr>
        </p:nvSpPr>
        <p:spPr bwMode="gray">
          <a:xfrm>
            <a:off x="457660" y="2031618"/>
            <a:ext cx="11306175" cy="1327529"/>
          </a:xfrm>
        </p:spPr>
        <p:txBody>
          <a:bodyPr/>
          <a:lstStyle/>
          <a:p>
            <a:pPr marL="342900" indent="-342900">
              <a:buSzPct val="100000"/>
              <a:buFont typeface="+mj-lt"/>
              <a:buAutoNum type="arabicPeriod" startAt="6"/>
            </a:pPr>
            <a:r>
              <a:rPr lang="en-US" sz="1600" dirty="0"/>
              <a:t>Run the code. The client successfully downloads the specified file to the local host.</a:t>
            </a:r>
          </a:p>
          <a:p>
            <a:pPr marL="342900" indent="-342900">
              <a:buSzPct val="100000"/>
              <a:buFont typeface="+mj-lt"/>
              <a:buAutoNum type="arabicPeriod" startAt="6"/>
            </a:pPr>
            <a:endParaRPr lang="en-US" sz="1600" dirty="0"/>
          </a:p>
          <a:p>
            <a:pPr marL="342900" indent="-342900">
              <a:buSzPct val="100000"/>
              <a:buFont typeface="+mj-lt"/>
              <a:buAutoNum type="arabicPeriod" startAt="6"/>
            </a:pPr>
            <a:r>
              <a:rPr lang="en-US" sz="1600" dirty="0"/>
              <a:t>Run the </a:t>
            </a:r>
            <a:r>
              <a:rPr lang="en-US" sz="1600" dirty="0" err="1"/>
              <a:t>dir</a:t>
            </a:r>
            <a:r>
              <a:rPr lang="en-US" sz="1600" dirty="0"/>
              <a:t> command on the server. The specified file is successfully uploaded to the server.</a:t>
            </a:r>
          </a:p>
          <a:p>
            <a:pPr marL="342900" indent="-342900">
              <a:buFont typeface="+mj-lt"/>
              <a:buAutoNum type="arabicPeriod" startAt="6"/>
            </a:pPr>
            <a:endParaRPr lang="en-US" altLang="zh-CN" sz="1600" dirty="0"/>
          </a:p>
        </p:txBody>
      </p:sp>
      <p:sp>
        <p:nvSpPr>
          <p:cNvPr id="20" name="文本框 19">
            <a:extLst>
              <a:ext uri="{FF2B5EF4-FFF2-40B4-BE49-F238E27FC236}">
                <a16:creationId xmlns:a16="http://schemas.microsoft.com/office/drawing/2014/main" id="{672EBE24-C2C4-46CB-B9F6-5022468478D7}"/>
              </a:ext>
            </a:extLst>
          </p:cNvPr>
          <p:cNvSpPr txBox="1"/>
          <p:nvPr/>
        </p:nvSpPr>
        <p:spPr bwMode="gray">
          <a:xfrm>
            <a:off x="883614" y="3429000"/>
            <a:ext cx="5438529" cy="1384995"/>
          </a:xfrm>
          <a:prstGeom prst="rect">
            <a:avLst/>
          </a:prstGeom>
          <a:solidFill>
            <a:schemeClr val="bg1">
              <a:lumMod val="85000"/>
            </a:schemeClr>
          </a:solidFill>
          <a:ln>
            <a:noFill/>
          </a:ln>
        </p:spPr>
        <p:txBody>
          <a:bodyPr wrap="square" rtlCol="0">
            <a:spAutoFit/>
          </a:bodyPr>
          <a:lstStyle>
            <a:defPPr>
              <a:defRPr lang="en-US"/>
            </a:defPPr>
            <a:lvl1pPr fontAlgn="auto">
              <a:lnSpc>
                <a:spcPct val="100000"/>
              </a:lnSpc>
              <a:spcBef>
                <a:spcPts val="0"/>
              </a:spcBef>
              <a:spcAft>
                <a:spcPts val="0"/>
              </a:spcAft>
              <a:defRPr sz="1400">
                <a:latin typeface="Huawei Sans" panose="020C0503030203020204" pitchFamily="34" charset="0"/>
                <a:ea typeface="方正兰亭黑简体" panose="02000000000000000000" pitchFamily="2" charset="-122"/>
              </a:defRPr>
            </a:lvl1pPr>
          </a:lstStyle>
          <a:p>
            <a:r>
              <a:rPr lang="en-US" dirty="0"/>
              <a:t>&lt;SFTP Server&gt;</a:t>
            </a:r>
            <a:r>
              <a:rPr lang="en-US" dirty="0" err="1"/>
              <a:t>dir</a:t>
            </a:r>
            <a:endParaRPr lang="en-US" dirty="0"/>
          </a:p>
          <a:p>
            <a:r>
              <a:rPr lang="en-US" dirty="0"/>
              <a:t>Directory of </a:t>
            </a:r>
            <a:r>
              <a:rPr lang="en-US" dirty="0" err="1"/>
              <a:t>cfcard</a:t>
            </a:r>
            <a:r>
              <a:rPr lang="en-US" dirty="0"/>
              <a:t>:/</a:t>
            </a:r>
          </a:p>
          <a:p>
            <a:endParaRPr lang="en-US" altLang="zh-CN" dirty="0"/>
          </a:p>
          <a:p>
            <a:r>
              <a:rPr lang="en-US" dirty="0"/>
              <a:t> </a:t>
            </a:r>
            <a:r>
              <a:rPr lang="en-US" dirty="0" err="1"/>
              <a:t>Idx</a:t>
            </a:r>
            <a:r>
              <a:rPr lang="en-US" dirty="0"/>
              <a:t>  </a:t>
            </a:r>
            <a:r>
              <a:rPr lang="en-US" dirty="0" err="1"/>
              <a:t>Attr</a:t>
            </a:r>
            <a:r>
              <a:rPr lang="en-US" dirty="0"/>
              <a:t>     Size(Byte)  </a:t>
            </a:r>
            <a:r>
              <a:rPr lang="en-US" dirty="0" err="1"/>
              <a:t>FileName</a:t>
            </a:r>
            <a:r>
              <a:rPr lang="en-US" dirty="0"/>
              <a:t>                     </a:t>
            </a:r>
          </a:p>
          <a:p>
            <a:r>
              <a:rPr lang="en-US" dirty="0"/>
              <a:t>    5  -</a:t>
            </a:r>
            <a:r>
              <a:rPr lang="en-US" dirty="0" err="1"/>
              <a:t>rw</a:t>
            </a:r>
            <a:r>
              <a:rPr lang="en-US" dirty="0"/>
              <a:t>-          2,428  </a:t>
            </a:r>
            <a:r>
              <a:rPr lang="en-US" dirty="0" err="1"/>
              <a:t>test.cfg</a:t>
            </a:r>
            <a:r>
              <a:rPr lang="en-US" dirty="0"/>
              <a:t>                     </a:t>
            </a:r>
          </a:p>
          <a:p>
            <a:r>
              <a:rPr lang="en-US" dirty="0"/>
              <a:t>    6  -</a:t>
            </a:r>
            <a:r>
              <a:rPr lang="en-US" dirty="0" err="1"/>
              <a:t>rw</a:t>
            </a:r>
            <a:r>
              <a:rPr lang="en-US" dirty="0"/>
              <a:t>-          2,493  </a:t>
            </a:r>
            <a:r>
              <a:rPr lang="en-US" dirty="0" err="1"/>
              <a:t>vrpcfg.cfg</a:t>
            </a:r>
            <a:r>
              <a:rPr lang="en-US" dirty="0"/>
              <a:t> </a:t>
            </a:r>
          </a:p>
        </p:txBody>
      </p:sp>
      <p:pic>
        <p:nvPicPr>
          <p:cNvPr id="6" name="图片 5">
            <a:extLst>
              <a:ext uri="{FF2B5EF4-FFF2-40B4-BE49-F238E27FC236}">
                <a16:creationId xmlns:a16="http://schemas.microsoft.com/office/drawing/2014/main" id="{4A4E4DD3-B655-419E-96CA-D3994A5CC1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883614" y="2603380"/>
            <a:ext cx="5920471" cy="323694"/>
          </a:xfrm>
          <a:prstGeom prst="rect">
            <a:avLst/>
          </a:prstGeom>
        </p:spPr>
      </p:pic>
      <p:grpSp>
        <p:nvGrpSpPr>
          <p:cNvPr id="18" name="组合 17">
            <a:extLst>
              <a:ext uri="{FF2B5EF4-FFF2-40B4-BE49-F238E27FC236}">
                <a16:creationId xmlns:a16="http://schemas.microsoft.com/office/drawing/2014/main" id="{39F44702-5551-417A-874F-E5B07BA2AAB6}"/>
              </a:ext>
            </a:extLst>
          </p:cNvPr>
          <p:cNvGrpSpPr/>
          <p:nvPr/>
        </p:nvGrpSpPr>
        <p:grpSpPr bwMode="gray">
          <a:xfrm>
            <a:off x="582083" y="1206966"/>
            <a:ext cx="11040534" cy="468503"/>
            <a:chOff x="876642" y="3887925"/>
            <a:chExt cx="9855849" cy="468503"/>
          </a:xfrm>
        </p:grpSpPr>
        <p:sp>
          <p:nvSpPr>
            <p:cNvPr id="19" name="圆角矩形 11">
              <a:extLst>
                <a:ext uri="{FF2B5EF4-FFF2-40B4-BE49-F238E27FC236}">
                  <a16:creationId xmlns:a16="http://schemas.microsoft.com/office/drawing/2014/main" id="{977B119F-746A-4D37-86FD-7C2A261FB46C}"/>
                </a:ext>
              </a:extLst>
            </p:cNvPr>
            <p:cNvSpPr/>
            <p:nvPr/>
          </p:nvSpPr>
          <p:spPr bwMode="gray">
            <a:xfrm>
              <a:off x="876642" y="3887925"/>
              <a:ext cx="1695381"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Configure SFTP on the device</a:t>
              </a:r>
            </a:p>
          </p:txBody>
        </p:sp>
        <p:sp>
          <p:nvSpPr>
            <p:cNvPr id="21" name="圆角矩形 11">
              <a:extLst>
                <a:ext uri="{FF2B5EF4-FFF2-40B4-BE49-F238E27FC236}">
                  <a16:creationId xmlns:a16="http://schemas.microsoft.com/office/drawing/2014/main" id="{85118B9B-BC22-4B21-AF01-1BC3F31DF354}"/>
                </a:ext>
              </a:extLst>
            </p:cNvPr>
            <p:cNvSpPr/>
            <p:nvPr/>
          </p:nvSpPr>
          <p:spPr bwMode="gray">
            <a:xfrm>
              <a:off x="3063988" y="3887926"/>
              <a:ext cx="992256"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Configure users</a:t>
              </a:r>
            </a:p>
          </p:txBody>
        </p:sp>
        <p:cxnSp>
          <p:nvCxnSpPr>
            <p:cNvPr id="22" name="直接箭头连接符 21">
              <a:extLst>
                <a:ext uri="{FF2B5EF4-FFF2-40B4-BE49-F238E27FC236}">
                  <a16:creationId xmlns:a16="http://schemas.microsoft.com/office/drawing/2014/main" id="{3C4A8494-DBC4-4F73-B6DF-1DCEA8F10206}"/>
                </a:ext>
              </a:extLst>
            </p:cNvPr>
            <p:cNvCxnSpPr>
              <a:cxnSpLocks/>
            </p:cNvCxnSpPr>
            <p:nvPr/>
          </p:nvCxnSpPr>
          <p:spPr bwMode="gray">
            <a:xfrm>
              <a:off x="2572023" y="4118269"/>
              <a:ext cx="480745" cy="0"/>
            </a:xfrm>
            <a:prstGeom prst="straightConnector1">
              <a:avLst/>
            </a:prstGeom>
            <a:noFill/>
            <a:ln w="19050" cap="flat" cmpd="sng" algn="ctr">
              <a:solidFill>
                <a:schemeClr val="tx1"/>
              </a:solidFill>
              <a:prstDash val="solid"/>
              <a:round/>
              <a:headEnd type="none" w="med" len="med"/>
              <a:tailEnd type="triangle"/>
            </a:ln>
            <a:effectLst/>
          </p:spPr>
        </p:cxnSp>
        <p:sp>
          <p:nvSpPr>
            <p:cNvPr id="23" name="圆角矩形 11">
              <a:extLst>
                <a:ext uri="{FF2B5EF4-FFF2-40B4-BE49-F238E27FC236}">
                  <a16:creationId xmlns:a16="http://schemas.microsoft.com/office/drawing/2014/main" id="{BC015C72-7B7A-423F-B820-2A5A8B80B332}"/>
                </a:ext>
              </a:extLst>
            </p:cNvPr>
            <p:cNvSpPr/>
            <p:nvPr/>
          </p:nvSpPr>
          <p:spPr bwMode="gray">
            <a:xfrm>
              <a:off x="5913585" y="3888176"/>
              <a:ext cx="1163376"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Configure the public key</a:t>
              </a:r>
            </a:p>
          </p:txBody>
        </p:sp>
        <p:sp>
          <p:nvSpPr>
            <p:cNvPr id="24" name="圆角矩形 11">
              <a:extLst>
                <a:ext uri="{FF2B5EF4-FFF2-40B4-BE49-F238E27FC236}">
                  <a16:creationId xmlns:a16="http://schemas.microsoft.com/office/drawing/2014/main" id="{A360680D-C74B-44B9-9FC9-5515DB076C32}"/>
                </a:ext>
              </a:extLst>
            </p:cNvPr>
            <p:cNvSpPr/>
            <p:nvPr/>
          </p:nvSpPr>
          <p:spPr bwMode="gray">
            <a:xfrm>
              <a:off x="4513418" y="3888176"/>
              <a:ext cx="977379"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Generate a key pair</a:t>
              </a:r>
            </a:p>
          </p:txBody>
        </p:sp>
        <p:sp>
          <p:nvSpPr>
            <p:cNvPr id="26" name="圆角矩形 12">
              <a:extLst>
                <a:ext uri="{FF2B5EF4-FFF2-40B4-BE49-F238E27FC236}">
                  <a16:creationId xmlns:a16="http://schemas.microsoft.com/office/drawing/2014/main" id="{86C30E40-ACE2-4FE9-A376-2248696A9BEF}"/>
                </a:ext>
              </a:extLst>
            </p:cNvPr>
            <p:cNvSpPr/>
            <p:nvPr/>
          </p:nvSpPr>
          <p:spPr bwMode="gray">
            <a:xfrm>
              <a:off x="7497301" y="3888428"/>
              <a:ext cx="1664671" cy="468000"/>
            </a:xfrm>
            <a:prstGeom prst="roundRect">
              <a:avLst>
                <a:gd name="adj" fmla="val 4298"/>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a:solidFill>
                    <a:schemeClr val="tx1"/>
                  </a:solidFill>
                  <a:latin typeface="Huawei Sans" panose="020C0503030203020204" pitchFamily="34" charset="0"/>
                  <a:ea typeface="方正兰亭黑简体" panose="02000000000000000000" pitchFamily="2" charset="-122"/>
                </a:rPr>
                <a:t>Compile Python code</a:t>
              </a:r>
            </a:p>
          </p:txBody>
        </p:sp>
        <p:cxnSp>
          <p:nvCxnSpPr>
            <p:cNvPr id="27" name="直接箭头连接符 26">
              <a:extLst>
                <a:ext uri="{FF2B5EF4-FFF2-40B4-BE49-F238E27FC236}">
                  <a16:creationId xmlns:a16="http://schemas.microsoft.com/office/drawing/2014/main" id="{FB9A3033-BFD2-4FC6-A127-75C949B8B77B}"/>
                </a:ext>
              </a:extLst>
            </p:cNvPr>
            <p:cNvCxnSpPr>
              <a:cxnSpLocks/>
            </p:cNvCxnSpPr>
            <p:nvPr/>
          </p:nvCxnSpPr>
          <p:spPr bwMode="gray">
            <a:xfrm>
              <a:off x="4056244" y="4133749"/>
              <a:ext cx="429675" cy="0"/>
            </a:xfrm>
            <a:prstGeom prst="straightConnector1">
              <a:avLst/>
            </a:prstGeom>
            <a:noFill/>
            <a:ln w="19050" cap="flat" cmpd="sng" algn="ctr">
              <a:solidFill>
                <a:schemeClr val="tx1"/>
              </a:solidFill>
              <a:prstDash val="solid"/>
              <a:round/>
              <a:headEnd type="none" w="med" len="med"/>
              <a:tailEnd type="triangle"/>
            </a:ln>
            <a:effectLst/>
          </p:spPr>
        </p:cxnSp>
        <p:cxnSp>
          <p:nvCxnSpPr>
            <p:cNvPr id="28" name="直接箭头连接符 27">
              <a:extLst>
                <a:ext uri="{FF2B5EF4-FFF2-40B4-BE49-F238E27FC236}">
                  <a16:creationId xmlns:a16="http://schemas.microsoft.com/office/drawing/2014/main" id="{E8A2CC36-6529-40BE-822F-98734914C6A9}"/>
                </a:ext>
              </a:extLst>
            </p:cNvPr>
            <p:cNvCxnSpPr>
              <a:cxnSpLocks/>
            </p:cNvCxnSpPr>
            <p:nvPr/>
          </p:nvCxnSpPr>
          <p:spPr bwMode="gray">
            <a:xfrm>
              <a:off x="5492020" y="4122176"/>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29" name="直接箭头连接符 28">
              <a:extLst>
                <a:ext uri="{FF2B5EF4-FFF2-40B4-BE49-F238E27FC236}">
                  <a16:creationId xmlns:a16="http://schemas.microsoft.com/office/drawing/2014/main" id="{A53E6E83-E40A-4069-93AC-4B95F763FC52}"/>
                </a:ext>
              </a:extLst>
            </p:cNvPr>
            <p:cNvCxnSpPr>
              <a:cxnSpLocks/>
            </p:cNvCxnSpPr>
            <p:nvPr/>
          </p:nvCxnSpPr>
          <p:spPr bwMode="gray">
            <a:xfrm>
              <a:off x="7076960" y="4133749"/>
              <a:ext cx="420341" cy="0"/>
            </a:xfrm>
            <a:prstGeom prst="straightConnector1">
              <a:avLst/>
            </a:prstGeom>
            <a:noFill/>
            <a:ln w="19050" cap="flat" cmpd="sng" algn="ctr">
              <a:solidFill>
                <a:schemeClr val="tx1"/>
              </a:solidFill>
              <a:prstDash val="solid"/>
              <a:round/>
              <a:headEnd type="none" w="med" len="med"/>
              <a:tailEnd type="triangle"/>
            </a:ln>
            <a:effectLst/>
          </p:spPr>
        </p:cxnSp>
        <p:cxnSp>
          <p:nvCxnSpPr>
            <p:cNvPr id="30" name="直接箭头连接符 29">
              <a:extLst>
                <a:ext uri="{FF2B5EF4-FFF2-40B4-BE49-F238E27FC236}">
                  <a16:creationId xmlns:a16="http://schemas.microsoft.com/office/drawing/2014/main" id="{5978078B-5300-4C6D-B021-1C847125C5DD}"/>
                </a:ext>
              </a:extLst>
            </p:cNvPr>
            <p:cNvCxnSpPr>
              <a:cxnSpLocks/>
            </p:cNvCxnSpPr>
            <p:nvPr/>
          </p:nvCxnSpPr>
          <p:spPr bwMode="gray">
            <a:xfrm>
              <a:off x="9161972" y="4133749"/>
              <a:ext cx="399908" cy="0"/>
            </a:xfrm>
            <a:prstGeom prst="straightConnector1">
              <a:avLst/>
            </a:prstGeom>
            <a:noFill/>
            <a:ln w="19050" cap="flat" cmpd="sng" algn="ctr">
              <a:solidFill>
                <a:schemeClr val="tx1"/>
              </a:solidFill>
              <a:prstDash val="solid"/>
              <a:round/>
              <a:headEnd type="none" w="med" len="med"/>
              <a:tailEnd type="triangle"/>
            </a:ln>
            <a:effectLst/>
          </p:spPr>
        </p:cxnSp>
        <p:sp>
          <p:nvSpPr>
            <p:cNvPr id="31" name="圆角矩形 12">
              <a:extLst>
                <a:ext uri="{FF2B5EF4-FFF2-40B4-BE49-F238E27FC236}">
                  <a16:creationId xmlns:a16="http://schemas.microsoft.com/office/drawing/2014/main" id="{57BFA9AE-5DBC-4A5F-AFFA-40DD40C411CF}"/>
                </a:ext>
              </a:extLst>
            </p:cNvPr>
            <p:cNvSpPr/>
            <p:nvPr/>
          </p:nvSpPr>
          <p:spPr bwMode="gray">
            <a:xfrm>
              <a:off x="9565496" y="3888428"/>
              <a:ext cx="1166995" cy="468000"/>
            </a:xfrm>
            <a:prstGeom prst="roundRect">
              <a:avLst>
                <a:gd name="adj" fmla="val 4298"/>
              </a:avLst>
            </a:prstGeom>
            <a:solidFill>
              <a:srgbClr val="56C4D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a:solidFill>
                    <a:schemeClr val="bg1"/>
                  </a:solidFill>
                  <a:latin typeface="Huawei Sans" panose="020C0503030203020204" pitchFamily="34" charset="0"/>
                  <a:ea typeface="方正兰亭黑简体" panose="02000000000000000000" pitchFamily="2" charset="-122"/>
                </a:rPr>
                <a:t>Verify the configuration</a:t>
              </a:r>
              <a:endParaRPr lang="en-US" sz="1200" b="1" dirty="0">
                <a:solidFill>
                  <a:schemeClr val="bg1"/>
                </a:solidFill>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61077470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dirty="0"/>
              <a:t>(Multiple-answer question) Which of the following phases are involved in the SSH protocol? </a:t>
            </a:r>
            <a:r>
              <a:rPr lang="en-US" altLang="zh-CN" dirty="0"/>
              <a:t>(     )</a:t>
            </a:r>
            <a:endParaRPr lang="en-US" dirty="0"/>
          </a:p>
          <a:p>
            <a:pPr lvl="1"/>
            <a:r>
              <a:rPr lang="en-US" dirty="0"/>
              <a:t>Version negotiation phase</a:t>
            </a:r>
          </a:p>
          <a:p>
            <a:pPr lvl="1"/>
            <a:r>
              <a:rPr lang="en-US" dirty="0"/>
              <a:t>Algorithm negotiation phase</a:t>
            </a:r>
          </a:p>
          <a:p>
            <a:pPr lvl="1"/>
            <a:r>
              <a:rPr lang="en-US" dirty="0"/>
              <a:t>Key exchange phase</a:t>
            </a:r>
          </a:p>
          <a:p>
            <a:pPr lvl="1"/>
            <a:r>
              <a:rPr lang="en-US" dirty="0"/>
              <a:t>User authentication phase</a:t>
            </a:r>
          </a:p>
          <a:p>
            <a:pPr lvl="1"/>
            <a:r>
              <a:rPr lang="en-US" dirty="0"/>
              <a:t>Session interaction phase</a:t>
            </a:r>
          </a:p>
          <a:p>
            <a:pPr lvl="1"/>
            <a:endParaRPr lang="en-US" altLang="zh-CN" dirty="0"/>
          </a:p>
          <a:p>
            <a:endParaRPr lang="en-US" altLang="zh-CN" dirty="0">
              <a:sym typeface="Huawei Sans" panose="020C0503030203020204" pitchFamily="34" charset="0"/>
            </a:endParaRPr>
          </a:p>
        </p:txBody>
      </p:sp>
    </p:spTree>
    <p:extLst>
      <p:ext uri="{BB962C8B-B14F-4D97-AF65-F5344CB8AC3E}">
        <p14:creationId xmlns:p14="http://schemas.microsoft.com/office/powerpoint/2010/main" val="20122919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a:t>Overview of SSH</a:t>
            </a:r>
          </a:p>
        </p:txBody>
      </p:sp>
      <p:sp>
        <p:nvSpPr>
          <p:cNvPr id="3" name="文本占位符 2"/>
          <p:cNvSpPr>
            <a:spLocks noGrp="1"/>
          </p:cNvSpPr>
          <p:nvPr>
            <p:ph type="body" sz="quarter" idx="10"/>
          </p:nvPr>
        </p:nvSpPr>
        <p:spPr bwMode="gray">
          <a:xfrm>
            <a:off x="455612" y="1052514"/>
            <a:ext cx="11293476" cy="1920877"/>
          </a:xfrm>
        </p:spPr>
        <p:txBody>
          <a:bodyPr/>
          <a:lstStyle/>
          <a:p>
            <a:pPr algn="l" fontAlgn="ctr"/>
            <a:r>
              <a:rPr lang="en-US" sz="1800" dirty="0">
                <a:latin typeface="Huawei Sans" panose="020C0503030203020204" pitchFamily="34" charset="0"/>
              </a:rPr>
              <a:t>Secure Shell (SSH) is a protocol for secure remote login and other secure network services over an insecure network.</a:t>
            </a:r>
          </a:p>
          <a:p>
            <a:pPr algn="l" fontAlgn="ctr"/>
            <a:r>
              <a:rPr lang="en-US" sz="1800" dirty="0">
                <a:latin typeface="Huawei Sans" panose="020C0503030203020204" pitchFamily="34" charset="0"/>
              </a:rPr>
              <a:t>SSH consists of the following sub-protocols: SSH transport layer protocol, SSH user authentication protocol, and SSH connection protocol.</a:t>
            </a:r>
          </a:p>
        </p:txBody>
      </p:sp>
      <p:sp>
        <p:nvSpPr>
          <p:cNvPr id="15" name="文本框 14"/>
          <p:cNvSpPr txBox="1"/>
          <p:nvPr/>
        </p:nvSpPr>
        <p:spPr bwMode="gray">
          <a:xfrm>
            <a:off x="6480856" y="3515277"/>
            <a:ext cx="2049686" cy="923330"/>
          </a:xfrm>
          <a:prstGeom prst="rect">
            <a:avLst/>
          </a:prstGeom>
          <a:noFill/>
        </p:spPr>
        <p:txBody>
          <a:bodyPr wrap="square" rtlCol="0">
            <a:spAutoFit/>
          </a:bodyPr>
          <a:lstStyle/>
          <a:p>
            <a:pPr fontAlgn="ctr"/>
            <a:r>
              <a:rPr lang="en-US" dirty="0">
                <a:solidFill>
                  <a:schemeClr val="bg1"/>
                </a:solidFill>
                <a:latin typeface="Huawei Sans" panose="020C0503030203020204" pitchFamily="34" charset="0"/>
              </a:rPr>
              <a:t>User Authentication Protocol</a:t>
            </a:r>
          </a:p>
        </p:txBody>
      </p:sp>
      <p:grpSp>
        <p:nvGrpSpPr>
          <p:cNvPr id="9" name="组合 8">
            <a:extLst>
              <a:ext uri="{FF2B5EF4-FFF2-40B4-BE49-F238E27FC236}">
                <a16:creationId xmlns:a16="http://schemas.microsoft.com/office/drawing/2014/main" id="{59BBCB19-BCA7-438F-837C-4653B1C97424}"/>
              </a:ext>
            </a:extLst>
          </p:cNvPr>
          <p:cNvGrpSpPr/>
          <p:nvPr/>
        </p:nvGrpSpPr>
        <p:grpSpPr bwMode="gray">
          <a:xfrm>
            <a:off x="4037249" y="3171846"/>
            <a:ext cx="1968182" cy="2470557"/>
            <a:chOff x="4037249" y="3171846"/>
            <a:chExt cx="1968182" cy="2470557"/>
          </a:xfrm>
        </p:grpSpPr>
        <p:sp>
          <p:nvSpPr>
            <p:cNvPr id="18" name="梯形 17"/>
            <p:cNvSpPr/>
            <p:nvPr/>
          </p:nvSpPr>
          <p:spPr bwMode="gray">
            <a:xfrm>
              <a:off x="4037249" y="3171846"/>
              <a:ext cx="1968182" cy="661945"/>
            </a:xfrm>
            <a:prstGeom prst="trapezoid">
              <a:avLst>
                <a:gd name="adj" fmla="val 75739"/>
              </a:avLst>
            </a:prstGeom>
            <a:gradFill flip="none" rotWithShape="1">
              <a:gsLst>
                <a:gs pos="0">
                  <a:schemeClr val="bg1"/>
                </a:gs>
                <a:gs pos="100000">
                  <a:srgbClr val="56C4D2"/>
                </a:gs>
              </a:gsLst>
              <a:lin ang="5400000" scaled="1"/>
              <a:tileRect/>
            </a:gradFill>
            <a:ln>
              <a:gradFill flip="none" rotWithShape="1">
                <a:gsLst>
                  <a:gs pos="0">
                    <a:schemeClr val="accent1">
                      <a:lumMod val="5000"/>
                      <a:lumOff val="95000"/>
                    </a:schemeClr>
                  </a:gs>
                  <a:gs pos="100000">
                    <a:srgbClr val="30B5C5"/>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矩形 11"/>
            <p:cNvSpPr/>
            <p:nvPr/>
          </p:nvSpPr>
          <p:spPr bwMode="gray">
            <a:xfrm>
              <a:off x="4037249" y="5236617"/>
              <a:ext cx="1968182" cy="405786"/>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SSH transport layer protocol</a:t>
              </a:r>
            </a:p>
          </p:txBody>
        </p:sp>
        <p:sp>
          <p:nvSpPr>
            <p:cNvPr id="13" name="梯形 12"/>
            <p:cNvSpPr/>
            <p:nvPr/>
          </p:nvSpPr>
          <p:spPr bwMode="gray">
            <a:xfrm>
              <a:off x="4037249" y="4574672"/>
              <a:ext cx="1968182" cy="661945"/>
            </a:xfrm>
            <a:prstGeom prst="trapezoid">
              <a:avLst>
                <a:gd name="adj" fmla="val 75739"/>
              </a:avLst>
            </a:prstGeom>
            <a:gradFill flip="none" rotWithShape="1">
              <a:gsLst>
                <a:gs pos="0">
                  <a:schemeClr val="bg1"/>
                </a:gs>
                <a:gs pos="100000">
                  <a:srgbClr val="56C4D2"/>
                </a:gs>
              </a:gsLst>
              <a:lin ang="5400000" scaled="1"/>
              <a:tileRect/>
            </a:gradFill>
            <a:ln>
              <a:gradFill flip="none" rotWithShape="1">
                <a:gsLst>
                  <a:gs pos="0">
                    <a:schemeClr val="accent1">
                      <a:lumMod val="5000"/>
                      <a:lumOff val="95000"/>
                    </a:schemeClr>
                  </a:gs>
                  <a:gs pos="100000">
                    <a:srgbClr val="30B5C5"/>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矩形 13"/>
            <p:cNvSpPr/>
            <p:nvPr/>
          </p:nvSpPr>
          <p:spPr bwMode="gray">
            <a:xfrm>
              <a:off x="4037249" y="4546554"/>
              <a:ext cx="1968182" cy="405786"/>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SSH user authentication protocol</a:t>
              </a:r>
            </a:p>
          </p:txBody>
        </p:sp>
        <p:sp>
          <p:nvSpPr>
            <p:cNvPr id="16" name="梯形 15"/>
            <p:cNvSpPr/>
            <p:nvPr/>
          </p:nvSpPr>
          <p:spPr bwMode="gray">
            <a:xfrm>
              <a:off x="4037249" y="3884609"/>
              <a:ext cx="1968182" cy="661945"/>
            </a:xfrm>
            <a:prstGeom prst="trapezoid">
              <a:avLst>
                <a:gd name="adj" fmla="val 75739"/>
              </a:avLst>
            </a:prstGeom>
            <a:gradFill flip="none" rotWithShape="1">
              <a:gsLst>
                <a:gs pos="0">
                  <a:schemeClr val="bg1"/>
                </a:gs>
                <a:gs pos="100000">
                  <a:srgbClr val="56C4D2"/>
                </a:gs>
              </a:gsLst>
              <a:lin ang="5400000" scaled="1"/>
              <a:tileRect/>
            </a:gradFill>
            <a:ln>
              <a:gradFill flip="none" rotWithShape="1">
                <a:gsLst>
                  <a:gs pos="0">
                    <a:schemeClr val="accent1">
                      <a:lumMod val="5000"/>
                      <a:lumOff val="95000"/>
                    </a:schemeClr>
                  </a:gs>
                  <a:gs pos="100000">
                    <a:srgbClr val="30B5C5"/>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p:cNvSpPr/>
            <p:nvPr/>
          </p:nvSpPr>
          <p:spPr bwMode="gray">
            <a:xfrm>
              <a:off x="4037249" y="3819731"/>
              <a:ext cx="1968182" cy="349155"/>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SSH connection protocol</a:t>
              </a:r>
            </a:p>
          </p:txBody>
        </p:sp>
      </p:grpSp>
      <p:sp>
        <p:nvSpPr>
          <p:cNvPr id="6" name="文本框 5">
            <a:extLst>
              <a:ext uri="{FF2B5EF4-FFF2-40B4-BE49-F238E27FC236}">
                <a16:creationId xmlns:a16="http://schemas.microsoft.com/office/drawing/2014/main" id="{F61E6AB9-C458-423A-A83D-A13181486FB4}"/>
              </a:ext>
            </a:extLst>
          </p:cNvPr>
          <p:cNvSpPr txBox="1"/>
          <p:nvPr/>
        </p:nvSpPr>
        <p:spPr bwMode="gray">
          <a:xfrm>
            <a:off x="6203823" y="5204718"/>
            <a:ext cx="5668539" cy="338554"/>
          </a:xfrm>
          <a:prstGeom prst="rect">
            <a:avLst/>
          </a:prstGeom>
          <a:noFill/>
        </p:spPr>
        <p:txBody>
          <a:bodyPr wrap="none" rtlCol="0">
            <a:spAutoFit/>
          </a:bodyPr>
          <a:lstStyle/>
          <a:p>
            <a:pPr fontAlgn="ctr"/>
            <a:r>
              <a:rPr lang="en-US" sz="1600" dirty="0">
                <a:latin typeface="Huawei Sans" panose="020C0503030203020204" pitchFamily="34" charset="0"/>
              </a:rPr>
              <a:t>Negotiates the version and algorithm and exchanges keys.</a:t>
            </a:r>
          </a:p>
        </p:txBody>
      </p:sp>
      <p:sp>
        <p:nvSpPr>
          <p:cNvPr id="20" name="文本框 19">
            <a:extLst>
              <a:ext uri="{FF2B5EF4-FFF2-40B4-BE49-F238E27FC236}">
                <a16:creationId xmlns:a16="http://schemas.microsoft.com/office/drawing/2014/main" id="{837F5302-FAB2-4A14-8000-4E692B8D7F29}"/>
              </a:ext>
            </a:extLst>
          </p:cNvPr>
          <p:cNvSpPr txBox="1"/>
          <p:nvPr/>
        </p:nvSpPr>
        <p:spPr bwMode="gray">
          <a:xfrm>
            <a:off x="6203823" y="4512794"/>
            <a:ext cx="3977371" cy="338554"/>
          </a:xfrm>
          <a:prstGeom prst="rect">
            <a:avLst/>
          </a:prstGeom>
          <a:noFill/>
        </p:spPr>
        <p:txBody>
          <a:bodyPr wrap="none" rtlCol="0">
            <a:spAutoFit/>
          </a:bodyPr>
          <a:lstStyle/>
          <a:p>
            <a:pPr fontAlgn="ctr"/>
            <a:r>
              <a:rPr lang="en-US" sz="1600" dirty="0">
                <a:latin typeface="Huawei Sans" panose="020C0503030203020204" pitchFamily="34" charset="0"/>
              </a:rPr>
              <a:t>Authenticates users (password and key).</a:t>
            </a:r>
          </a:p>
        </p:txBody>
      </p:sp>
      <p:sp>
        <p:nvSpPr>
          <p:cNvPr id="21" name="文本框 20">
            <a:extLst>
              <a:ext uri="{FF2B5EF4-FFF2-40B4-BE49-F238E27FC236}">
                <a16:creationId xmlns:a16="http://schemas.microsoft.com/office/drawing/2014/main" id="{A082A659-ECA0-496F-A5B1-91DDC69DA303}"/>
              </a:ext>
            </a:extLst>
          </p:cNvPr>
          <p:cNvSpPr txBox="1"/>
          <p:nvPr/>
        </p:nvSpPr>
        <p:spPr bwMode="gray">
          <a:xfrm>
            <a:off x="6203823" y="3767397"/>
            <a:ext cx="3241593" cy="338554"/>
          </a:xfrm>
          <a:prstGeom prst="rect">
            <a:avLst/>
          </a:prstGeom>
          <a:noFill/>
        </p:spPr>
        <p:txBody>
          <a:bodyPr wrap="none" rtlCol="0">
            <a:spAutoFit/>
          </a:bodyPr>
          <a:lstStyle/>
          <a:p>
            <a:pPr fontAlgn="ctr"/>
            <a:r>
              <a:rPr lang="en-US" sz="1600" dirty="0">
                <a:latin typeface="Huawei Sans" panose="020C0503030203020204" pitchFamily="34" charset="0"/>
              </a:rPr>
              <a:t>Establishes a session connection.</a:t>
            </a:r>
          </a:p>
        </p:txBody>
      </p:sp>
    </p:spTree>
    <p:extLst>
      <p:ext uri="{BB962C8B-B14F-4D97-AF65-F5344CB8AC3E}">
        <p14:creationId xmlns:p14="http://schemas.microsoft.com/office/powerpoint/2010/main" val="199665861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a:xfrm>
            <a:off x="1019175" y="1844674"/>
            <a:ext cx="10153650" cy="4190365"/>
          </a:xfrm>
        </p:spPr>
        <p:txBody>
          <a:bodyPr/>
          <a:lstStyle/>
          <a:p>
            <a:r>
              <a:rPr lang="en-US" sz="1800" dirty="0"/>
              <a:t>This course describes the concepts of </a:t>
            </a:r>
            <a:r>
              <a:rPr lang="en-US" sz="1800" dirty="0" err="1"/>
              <a:t>Paramiko</a:t>
            </a:r>
            <a:r>
              <a:rPr lang="en-US" sz="1800" dirty="0"/>
              <a:t> and SSH, and illustrates the working principles of SSH.</a:t>
            </a:r>
          </a:p>
          <a:p>
            <a:r>
              <a:rPr lang="en-US" sz="1800" dirty="0"/>
              <a:t>This course also describes the components and common methods of </a:t>
            </a:r>
            <a:r>
              <a:rPr lang="en-US" sz="1800" dirty="0" err="1"/>
              <a:t>Paramiko</a:t>
            </a:r>
            <a:r>
              <a:rPr lang="en-US" sz="1800" dirty="0"/>
              <a:t>. In the last part, this course uses example scripts of Python SSH and SFTP to show the use and practices of </a:t>
            </a:r>
            <a:r>
              <a:rPr lang="en-US" sz="1800" dirty="0" err="1"/>
              <a:t>Paramiko</a:t>
            </a:r>
            <a:r>
              <a:rPr lang="en-US" sz="1800" dirty="0"/>
              <a:t> methods, thereby implementing preliminary network automation based on SSH.</a:t>
            </a:r>
          </a:p>
          <a:p>
            <a:r>
              <a:rPr lang="en-US" sz="1800" dirty="0"/>
              <a:t>For more information, visit </a:t>
            </a:r>
            <a:r>
              <a:rPr lang="en-US" sz="1800" dirty="0" err="1"/>
              <a:t>Paramiko's</a:t>
            </a:r>
            <a:r>
              <a:rPr lang="en-US" sz="1800" dirty="0"/>
              <a:t> official website, read SSH RFC documents, and learn upper-layer SSH libraries such as Fabric. Fabric is developed based on </a:t>
            </a:r>
            <a:r>
              <a:rPr lang="en-US" sz="1800" dirty="0" err="1"/>
              <a:t>Paramiko</a:t>
            </a:r>
            <a:r>
              <a:rPr lang="en-US" sz="1800" dirty="0"/>
              <a:t> and is further encapsulated to improve SSH-based application deployment and system management efficiency.</a:t>
            </a:r>
          </a:p>
        </p:txBody>
      </p:sp>
    </p:spTree>
    <p:extLst>
      <p:ext uri="{BB962C8B-B14F-4D97-AF65-F5344CB8AC3E}">
        <p14:creationId xmlns:p14="http://schemas.microsoft.com/office/powerpoint/2010/main" val="20501388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342900" indent="-342900">
              <a:lnSpc>
                <a:spcPct val="120000"/>
              </a:lnSpc>
              <a:buFont typeface="Wingdings" panose="05000000000000000000" pitchFamily="2" charset="2"/>
              <a:buChar char="l"/>
            </a:pPr>
            <a:r>
              <a:rPr lang="en-US" sz="1800" dirty="0" err="1"/>
              <a:t>Paramiko</a:t>
            </a:r>
            <a:r>
              <a:rPr lang="en-US" sz="1800" dirty="0"/>
              <a:t> official websites</a:t>
            </a:r>
          </a:p>
          <a:p>
            <a:pPr lvl="1">
              <a:lnSpc>
                <a:spcPct val="120000"/>
              </a:lnSpc>
            </a:pPr>
            <a:r>
              <a:rPr lang="en-US" sz="1600" dirty="0"/>
              <a:t>docs.paramiko.org/en/latest/index.html</a:t>
            </a:r>
          </a:p>
          <a:p>
            <a:pPr lvl="1">
              <a:lnSpc>
                <a:spcPct val="120000"/>
              </a:lnSpc>
            </a:pPr>
            <a:r>
              <a:rPr lang="en-US" sz="1600" dirty="0"/>
              <a:t>www.paramiko.com</a:t>
            </a:r>
          </a:p>
          <a:p>
            <a:pPr marL="342900" indent="-342900">
              <a:lnSpc>
                <a:spcPct val="120000"/>
              </a:lnSpc>
              <a:buFont typeface="Wingdings" panose="05000000000000000000" pitchFamily="2" charset="2"/>
              <a:buChar char="l"/>
            </a:pPr>
            <a:r>
              <a:rPr lang="en-US" sz="1800" dirty="0"/>
              <a:t>SSH RFC documents</a:t>
            </a:r>
          </a:p>
          <a:p>
            <a:pPr lvl="1">
              <a:lnSpc>
                <a:spcPct val="120000"/>
              </a:lnSpc>
            </a:pPr>
            <a:r>
              <a:rPr lang="en-US" sz="1600" dirty="0"/>
              <a:t>https://tools.ietf.org/html/rfc4251.html</a:t>
            </a:r>
          </a:p>
          <a:p>
            <a:pPr lvl="1">
              <a:lnSpc>
                <a:spcPct val="120000"/>
              </a:lnSpc>
            </a:pPr>
            <a:r>
              <a:rPr lang="en-US" sz="1600" dirty="0"/>
              <a:t>https://tools.ietf.org/html/rfc4252.html</a:t>
            </a:r>
          </a:p>
          <a:p>
            <a:pPr lvl="1">
              <a:lnSpc>
                <a:spcPct val="120000"/>
              </a:lnSpc>
            </a:pPr>
            <a:r>
              <a:rPr lang="en-US" sz="1600" dirty="0"/>
              <a:t>https://tools.ietf.org/html/rfc4253.html</a:t>
            </a:r>
          </a:p>
          <a:p>
            <a:pPr lvl="1">
              <a:lnSpc>
                <a:spcPct val="120000"/>
              </a:lnSpc>
            </a:pPr>
            <a:r>
              <a:rPr lang="en-US" sz="1600" dirty="0"/>
              <a:t>https://tools.ietf.org/html/rfc4254.html</a:t>
            </a:r>
          </a:p>
          <a:p>
            <a:pPr lvl="1">
              <a:lnSpc>
                <a:spcPct val="120000"/>
              </a:lnSpc>
            </a:pPr>
            <a:r>
              <a:rPr lang="en-US" sz="1600" dirty="0"/>
              <a:t>Fabric official website</a:t>
            </a:r>
          </a:p>
          <a:p>
            <a:pPr lvl="1">
              <a:lnSpc>
                <a:spcPct val="120000"/>
              </a:lnSpc>
            </a:pPr>
            <a:r>
              <a:rPr lang="en-US" sz="1600" dirty="0"/>
              <a:t>https://fabric-chs.readthedocs.io/zh_CN/chs/tutorial.html</a:t>
            </a:r>
          </a:p>
        </p:txBody>
      </p:sp>
    </p:spTree>
    <p:extLst>
      <p:ext uri="{BB962C8B-B14F-4D97-AF65-F5344CB8AC3E}">
        <p14:creationId xmlns:p14="http://schemas.microsoft.com/office/powerpoint/2010/main" val="426051576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816821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SSH Transport Layer Protocol</a:t>
            </a:r>
            <a:endParaRPr lang="en-US" dirty="0"/>
          </a:p>
        </p:txBody>
      </p:sp>
      <p:sp>
        <p:nvSpPr>
          <p:cNvPr id="3" name="文本占位符 2"/>
          <p:cNvSpPr>
            <a:spLocks noGrp="1"/>
          </p:cNvSpPr>
          <p:nvPr>
            <p:ph type="body" sz="quarter" idx="10"/>
          </p:nvPr>
        </p:nvSpPr>
        <p:spPr bwMode="gray">
          <a:xfrm>
            <a:off x="455612" y="1052514"/>
            <a:ext cx="11293476" cy="1951943"/>
          </a:xfrm>
        </p:spPr>
        <p:txBody>
          <a:bodyPr/>
          <a:lstStyle/>
          <a:p>
            <a:pPr algn="l" fontAlgn="ctr"/>
            <a:r>
              <a:rPr lang="en-US" sz="1800">
                <a:latin typeface="Huawei Sans" panose="020C0503030203020204" pitchFamily="34" charset="0"/>
              </a:rPr>
              <a:t>SSH transport layer protocol is a secure transport protocol. The SSH transport layer is usually established over TCP/IP connections. It can also be established over any other reliable data flow.</a:t>
            </a:r>
          </a:p>
          <a:p>
            <a:pPr algn="l" fontAlgn="ctr"/>
            <a:r>
              <a:rPr lang="en-US" sz="1800">
                <a:latin typeface="Huawei Sans" panose="020C0503030203020204" pitchFamily="34" charset="0"/>
              </a:rPr>
              <a:t>The SSH transport layer protocol negotiates all key exchange algorithms, public key algorithms, symmetric encryption algorithms, and message authentication algorithms.</a:t>
            </a:r>
          </a:p>
          <a:p>
            <a:pPr algn="l" fontAlgn="ctr"/>
            <a:endParaRPr lang="en-US" altLang="zh-CN" sz="1800" dirty="0">
              <a:latin typeface="Huawei Sans" panose="020C0503030203020204" pitchFamily="34" charset="0"/>
            </a:endParaRPr>
          </a:p>
        </p:txBody>
      </p:sp>
      <p:graphicFrame>
        <p:nvGraphicFramePr>
          <p:cNvPr id="9" name="Group 128">
            <a:extLst>
              <a:ext uri="{FF2B5EF4-FFF2-40B4-BE49-F238E27FC236}">
                <a16:creationId xmlns:a16="http://schemas.microsoft.com/office/drawing/2014/main" id="{9DBF58A7-9538-4B23-92C8-8EDB9C94A1CB}"/>
              </a:ext>
            </a:extLst>
          </p:cNvPr>
          <p:cNvGraphicFramePr>
            <a:graphicFrameLocks noGrp="1"/>
          </p:cNvGraphicFramePr>
          <p:nvPr>
            <p:extLst>
              <p:ext uri="{D42A27DB-BD31-4B8C-83A1-F6EECF244321}">
                <p14:modId xmlns:p14="http://schemas.microsoft.com/office/powerpoint/2010/main" val="4097002654"/>
              </p:ext>
            </p:extLst>
          </p:nvPr>
        </p:nvGraphicFramePr>
        <p:xfrm>
          <a:off x="946994" y="3326590"/>
          <a:ext cx="10296067" cy="2753314"/>
        </p:xfrm>
        <a:graphic>
          <a:graphicData uri="http://schemas.openxmlformats.org/drawingml/2006/table">
            <a:tbl>
              <a:tblPr/>
              <a:tblGrid>
                <a:gridCol w="2564295">
                  <a:extLst>
                    <a:ext uri="{9D8B030D-6E8A-4147-A177-3AD203B41FA5}">
                      <a16:colId xmlns:a16="http://schemas.microsoft.com/office/drawing/2014/main" val="20000"/>
                    </a:ext>
                  </a:extLst>
                </a:gridCol>
                <a:gridCol w="2819323">
                  <a:extLst>
                    <a:ext uri="{9D8B030D-6E8A-4147-A177-3AD203B41FA5}">
                      <a16:colId xmlns:a16="http://schemas.microsoft.com/office/drawing/2014/main" val="20001"/>
                    </a:ext>
                  </a:extLst>
                </a:gridCol>
                <a:gridCol w="4912449">
                  <a:extLst>
                    <a:ext uri="{9D8B030D-6E8A-4147-A177-3AD203B41FA5}">
                      <a16:colId xmlns:a16="http://schemas.microsoft.com/office/drawing/2014/main" val="20002"/>
                    </a:ext>
                  </a:extLst>
                </a:gridCol>
              </a:tblGrid>
              <a:tr h="312443">
                <a:tc>
                  <a:txBody>
                    <a:bodyPr/>
                    <a:lstStyle/>
                    <a:p>
                      <a:pPr marL="0" marR="0" indent="0" algn="ctr" defTabSz="914034" rtl="0" eaLnBrk="1" fontAlgn="auto" latinLnBrk="0" hangingPunct="1">
                        <a:lnSpc>
                          <a:spcPct val="100000"/>
                        </a:lnSpc>
                        <a:spcBef>
                          <a:spcPts val="0"/>
                        </a:spcBef>
                        <a:spcAft>
                          <a:spcPts val="0"/>
                        </a:spcAft>
                        <a:buClrTx/>
                        <a:buSzTx/>
                        <a:buFontTx/>
                        <a:buNone/>
                        <a:tabLst/>
                        <a:defRPr/>
                      </a:pPr>
                      <a:r>
                        <a:rPr lang="en-US" altLang="zh-CN" sz="1800" b="1"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Algorithm Type</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034"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lang="en-US" altLang="zh-CN" sz="1800" b="1"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Function</a:t>
                      </a:r>
                      <a:endParaRPr lang="zh-CN" altLang="en-US" sz="1800" b="1"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034"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lang="en-US" altLang="zh-CN" sz="1800" b="1"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Name</a:t>
                      </a:r>
                      <a:endParaRPr lang="zh-CN" altLang="en-US" sz="1800" b="1"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0"/>
                  </a:ext>
                </a:extLst>
              </a:tr>
              <a:tr h="494702">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lang="en-US" altLang="zh-CN" sz="1600" b="0" baseline="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Key exchange algorithm</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marL="0" marR="0" lvl="0" indent="0" algn="l" defTabSz="784225" rtl="0" eaLnBrk="1" fontAlgn="ctr" latinLnBrk="0" hangingPunct="1">
                        <a:lnSpc>
                          <a:spcPct val="100000"/>
                        </a:lnSpc>
                        <a:spcBef>
                          <a:spcPts val="0"/>
                        </a:spcBef>
                        <a:spcAft>
                          <a:spcPts val="0"/>
                        </a:spcAft>
                        <a:buClr>
                          <a:srgbClr val="808080"/>
                        </a:buClr>
                        <a:buSzPct val="60000"/>
                        <a:buFont typeface="Wingdings" pitchFamily="2" charset="2"/>
                        <a:buNone/>
                        <a:tabLst/>
                        <a:defRPr/>
                      </a:pPr>
                      <a:r>
                        <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Generates session keys.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en-US" altLang="zh-CN" sz="16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diffie-hellman-group14-sha1, diffie-hellman-group1-sha1, etc.</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494702">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600" b="0" baseline="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Public key algorithm</a:t>
                      </a:r>
                    </a:p>
                  </a:txBody>
                  <a:tcPr marL="900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marL="0" marR="0" lvl="0" indent="0" algn="l" defTabSz="784225" rtl="0" eaLnBrk="1" fontAlgn="ctr" latinLnBrk="0" hangingPunct="1">
                        <a:lnSpc>
                          <a:spcPct val="100000"/>
                        </a:lnSpc>
                        <a:spcBef>
                          <a:spcPts val="0"/>
                        </a:spcBef>
                        <a:spcAft>
                          <a:spcPts val="0"/>
                        </a:spcAft>
                        <a:buClr>
                          <a:srgbClr val="808080"/>
                        </a:buClr>
                        <a:buSzPct val="60000"/>
                        <a:buFont typeface="Wingdings" pitchFamily="2" charset="2"/>
                        <a:buNone/>
                        <a:tabLst/>
                        <a:defRPr/>
                      </a:pP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Performs digital signature and user authentication.</a:t>
                      </a:r>
                    </a:p>
                  </a:txBody>
                  <a:tcPr marL="90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ctr">
                        <a:lnSpc>
                          <a:spcPct val="100000"/>
                        </a:lnSpc>
                        <a:spcBef>
                          <a:spcPts val="0"/>
                        </a:spcBef>
                        <a:spcAft>
                          <a:spcPts val="0"/>
                        </a:spcAft>
                      </a:pPr>
                      <a:r>
                        <a:rPr lang="en-US" sz="1600" dirty="0" err="1">
                          <a:latin typeface="Huawei Sans" panose="020C0503030203020204" pitchFamily="34" charset="0"/>
                          <a:ea typeface="+mn-ea"/>
                        </a:rPr>
                        <a:t>ssh-rsa</a:t>
                      </a:r>
                      <a:r>
                        <a:rPr lang="en-US" sz="1600" dirty="0">
                          <a:latin typeface="Huawei Sans" panose="020C0503030203020204" pitchFamily="34" charset="0"/>
                          <a:ea typeface="+mn-ea"/>
                        </a:rPr>
                        <a:t>, </a:t>
                      </a:r>
                      <a:r>
                        <a:rPr lang="en-US" sz="1600" dirty="0" err="1">
                          <a:latin typeface="Huawei Sans" panose="020C0503030203020204" pitchFamily="34" charset="0"/>
                          <a:ea typeface="+mn-ea"/>
                        </a:rPr>
                        <a:t>ssh-dss</a:t>
                      </a:r>
                      <a:r>
                        <a:rPr lang="en-US" sz="1600" dirty="0">
                          <a:latin typeface="Huawei Sans" panose="020C0503030203020204" pitchFamily="34" charset="0"/>
                          <a:ea typeface="+mn-ea"/>
                        </a:rPr>
                        <a:t>, etc.</a:t>
                      </a:r>
                    </a:p>
                  </a:txBody>
                  <a:tcPr marL="90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614657">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600" b="0" baseline="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Symmetric encryption algorithm</a:t>
                      </a:r>
                    </a:p>
                  </a:txBody>
                  <a:tcPr marL="900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marL="0" marR="0" lvl="0" indent="0" algn="l" defTabSz="784225" rtl="0" eaLnBrk="1" fontAlgn="ctr" latinLnBrk="0" hangingPunct="1">
                        <a:lnSpc>
                          <a:spcPct val="100000"/>
                        </a:lnSpc>
                        <a:spcBef>
                          <a:spcPts val="0"/>
                        </a:spcBef>
                        <a:spcAft>
                          <a:spcPts val="0"/>
                        </a:spcAft>
                        <a:buClr>
                          <a:srgbClr val="808080"/>
                        </a:buClr>
                        <a:buSzPct val="60000"/>
                        <a:buFont typeface="Wingdings" pitchFamily="2" charset="2"/>
                        <a:buNone/>
                        <a:tabLst/>
                      </a:pP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Encrypts sessions.</a:t>
                      </a:r>
                    </a:p>
                  </a:txBody>
                  <a:tcPr marL="90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ctr">
                        <a:lnSpc>
                          <a:spcPct val="100000"/>
                        </a:lnSpc>
                        <a:spcBef>
                          <a:spcPts val="0"/>
                        </a:spcBef>
                        <a:spcAft>
                          <a:spcPts val="0"/>
                        </a:spcAft>
                      </a:pPr>
                      <a:r>
                        <a:rPr lang="en-US" sz="1600" dirty="0">
                          <a:latin typeface="Huawei Sans" panose="020C0503030203020204" pitchFamily="34" charset="0"/>
                          <a:ea typeface="+mn-ea"/>
                        </a:rPr>
                        <a:t>aes128-ctr, 3des-cbc, etc.</a:t>
                      </a:r>
                    </a:p>
                  </a:txBody>
                  <a:tcPr marL="90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614657">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600" b="0" baseline="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Message authentication algorithm</a:t>
                      </a:r>
                    </a:p>
                  </a:txBody>
                  <a:tcPr marL="900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marL="0" marR="0" lvl="0" indent="0" algn="l" defTabSz="784225" rtl="0" eaLnBrk="1" fontAlgn="ctr" latinLnBrk="0" hangingPunct="1">
                        <a:lnSpc>
                          <a:spcPct val="100000"/>
                        </a:lnSpc>
                        <a:spcBef>
                          <a:spcPts val="0"/>
                        </a:spcBef>
                        <a:spcAft>
                          <a:spcPts val="0"/>
                        </a:spcAft>
                        <a:buClr>
                          <a:srgbClr val="808080"/>
                        </a:buClr>
                        <a:buSzPct val="60000"/>
                        <a:buFont typeface="Wingdings" pitchFamily="2" charset="2"/>
                        <a:buNone/>
                        <a:tabLst/>
                      </a:pP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Verifies data integrity.</a:t>
                      </a:r>
                    </a:p>
                  </a:txBody>
                  <a:tcPr marL="90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ctr">
                        <a:lnSpc>
                          <a:spcPct val="100000"/>
                        </a:lnSpc>
                        <a:spcBef>
                          <a:spcPts val="0"/>
                        </a:spcBef>
                        <a:spcAft>
                          <a:spcPts val="0"/>
                        </a:spcAft>
                      </a:pPr>
                      <a:r>
                        <a:rPr lang="en-US" sz="1600" dirty="0">
                          <a:latin typeface="Huawei Sans" panose="020C0503030203020204" pitchFamily="34" charset="0"/>
                          <a:ea typeface="+mn-ea"/>
                        </a:rPr>
                        <a:t>hmac-sha1, hmac-md5, etc.</a:t>
                      </a:r>
                    </a:p>
                  </a:txBody>
                  <a:tcPr marL="90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5089402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SSH User Authentication Protocol</a:t>
            </a:r>
            <a:endParaRPr lang="en-US" dirty="0"/>
          </a:p>
        </p:txBody>
      </p:sp>
      <p:sp>
        <p:nvSpPr>
          <p:cNvPr id="3" name="文本占位符 2"/>
          <p:cNvSpPr>
            <a:spLocks noGrp="1"/>
          </p:cNvSpPr>
          <p:nvPr>
            <p:ph type="body" sz="quarter" idx="10"/>
          </p:nvPr>
        </p:nvSpPr>
        <p:spPr>
          <a:xfrm>
            <a:off x="455612" y="1052514"/>
            <a:ext cx="11293476" cy="2966836"/>
          </a:xfrm>
        </p:spPr>
        <p:txBody>
          <a:bodyPr/>
          <a:lstStyle/>
          <a:p>
            <a:r>
              <a:rPr lang="en-US" sz="1800" dirty="0"/>
              <a:t>The SSH user authentication protocol </a:t>
            </a:r>
            <a:r>
              <a:rPr lang="en-US" altLang="zh-CN" sz="1800" dirty="0"/>
              <a:t>authenticates the client-side user to the server</a:t>
            </a:r>
            <a:r>
              <a:rPr lang="en-US" sz="1800" dirty="0"/>
              <a:t>. It runs over the transport layer protocol.</a:t>
            </a:r>
          </a:p>
          <a:p>
            <a:r>
              <a:rPr lang="en-US" sz="1800" dirty="0"/>
              <a:t>The SSH user authentication protocol provides two authentication methods: password authentication and public key authentication.</a:t>
            </a:r>
          </a:p>
          <a:p>
            <a:pPr lvl="1"/>
            <a:r>
              <a:rPr lang="en-US" sz="1600" dirty="0"/>
              <a:t>Password authentication: </a:t>
            </a:r>
            <a:r>
              <a:rPr lang="en-US" altLang="zh-CN" sz="1600" dirty="0"/>
              <a:t>The client uses the user name and password for authentication before successfully logging in to the server.</a:t>
            </a:r>
          </a:p>
          <a:p>
            <a:pPr lvl="1"/>
            <a:r>
              <a:rPr lang="en-US" sz="1600" dirty="0"/>
              <a:t>Public key authentication: The server decrypts the digital signature of the client by using a public key.</a:t>
            </a:r>
          </a:p>
        </p:txBody>
      </p:sp>
      <p:grpSp>
        <p:nvGrpSpPr>
          <p:cNvPr id="5" name="组合 4"/>
          <p:cNvGrpSpPr/>
          <p:nvPr/>
        </p:nvGrpSpPr>
        <p:grpSpPr bwMode="gray">
          <a:xfrm>
            <a:off x="1257569" y="5128552"/>
            <a:ext cx="3803908" cy="855195"/>
            <a:chOff x="1245826" y="5193193"/>
            <a:chExt cx="3803908" cy="855195"/>
          </a:xfrm>
        </p:grpSpPr>
        <p:sp>
          <p:nvSpPr>
            <p:cNvPr id="7" name="文本框 6"/>
            <p:cNvSpPr txBox="1"/>
            <p:nvPr/>
          </p:nvSpPr>
          <p:spPr bwMode="gray">
            <a:xfrm>
              <a:off x="1245826" y="5706554"/>
              <a:ext cx="723275" cy="338554"/>
            </a:xfrm>
            <a:prstGeom prst="rect">
              <a:avLst/>
            </a:prstGeom>
            <a:noFill/>
          </p:spPr>
          <p:txBody>
            <a:bodyPr wrap="none" rtlCol="0">
              <a:spAutoFit/>
            </a:bodyPr>
            <a:lstStyle/>
            <a:p>
              <a:pPr algn="r" fontAlgn="ctr"/>
              <a:r>
                <a:rPr lang="en-US" sz="1600" b="1" dirty="0">
                  <a:latin typeface="Huawei Sans" panose="020C0503030203020204" pitchFamily="34" charset="0"/>
                </a:rPr>
                <a:t>Client</a:t>
              </a:r>
            </a:p>
          </p:txBody>
        </p:sp>
        <p:sp>
          <p:nvSpPr>
            <p:cNvPr id="8" name="文本框 7"/>
            <p:cNvSpPr txBox="1"/>
            <p:nvPr/>
          </p:nvSpPr>
          <p:spPr bwMode="gray">
            <a:xfrm>
              <a:off x="4283177" y="5709834"/>
              <a:ext cx="766557" cy="338554"/>
            </a:xfrm>
            <a:prstGeom prst="rect">
              <a:avLst/>
            </a:prstGeom>
            <a:noFill/>
          </p:spPr>
          <p:txBody>
            <a:bodyPr wrap="none" rtlCol="0">
              <a:spAutoFit/>
            </a:bodyPr>
            <a:lstStyle/>
            <a:p>
              <a:pPr algn="r" fontAlgn="ctr"/>
              <a:r>
                <a:rPr lang="en-US" sz="1600" b="1" dirty="0">
                  <a:latin typeface="Huawei Sans" panose="020C0503030203020204" pitchFamily="34" charset="0"/>
                </a:rPr>
                <a:t>Server</a:t>
              </a:r>
            </a:p>
          </p:txBody>
        </p:sp>
        <p:pic>
          <p:nvPicPr>
            <p:cNvPr id="9" name="图片 8" descr="PC.png"/>
            <p:cNvPicPr>
              <a:picLocks noChangeAspect="1"/>
            </p:cNvPicPr>
            <p:nvPr/>
          </p:nvPicPr>
          <p:blipFill>
            <a:blip r:embed="rId3" cstate="print"/>
            <a:stretch>
              <a:fillRect/>
            </a:stretch>
          </p:blipFill>
          <p:spPr bwMode="gray">
            <a:xfrm>
              <a:off x="1969101" y="5512873"/>
              <a:ext cx="576563" cy="442800"/>
            </a:xfrm>
            <a:prstGeom prst="rect">
              <a:avLst/>
            </a:prstGeom>
          </p:spPr>
        </p:pic>
        <p:pic>
          <p:nvPicPr>
            <p:cNvPr id="10" name="图片 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740153" y="5519484"/>
              <a:ext cx="540000" cy="442800"/>
            </a:xfrm>
            <a:prstGeom prst="rect">
              <a:avLst/>
            </a:prstGeom>
          </p:spPr>
        </p:pic>
        <p:cxnSp>
          <p:nvCxnSpPr>
            <p:cNvPr id="14" name="直接连接符 13"/>
            <p:cNvCxnSpPr/>
            <p:nvPr/>
          </p:nvCxnSpPr>
          <p:spPr bwMode="gray">
            <a:xfrm flipV="1">
              <a:off x="2658838" y="5740884"/>
              <a:ext cx="1006813" cy="1"/>
            </a:xfrm>
            <a:prstGeom prst="line">
              <a:avLst/>
            </a:prstGeom>
            <a:ln w="28575">
              <a:solidFill>
                <a:srgbClr val="30B5C5"/>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bwMode="gray">
            <a:xfrm>
              <a:off x="2111304" y="5193193"/>
              <a:ext cx="2062884" cy="553998"/>
            </a:xfrm>
            <a:prstGeom prst="rect">
              <a:avLst/>
            </a:prstGeom>
            <a:noFill/>
          </p:spPr>
          <p:txBody>
            <a:bodyPr wrap="square" rtlCol="0">
              <a:spAutoFit/>
            </a:bodyPr>
            <a:lstStyle/>
            <a:p>
              <a:pPr algn="ctr" fontAlgn="ctr"/>
              <a:r>
                <a:rPr lang="en-US" sz="1500" b="1" dirty="0">
                  <a:latin typeface="Huawei Sans" panose="020C0503030203020204" pitchFamily="34" charset="0"/>
                </a:rPr>
                <a:t>User name + Password</a:t>
              </a:r>
            </a:p>
          </p:txBody>
        </p:sp>
      </p:grpSp>
      <p:sp>
        <p:nvSpPr>
          <p:cNvPr id="37" name="文本框 36"/>
          <p:cNvSpPr txBox="1"/>
          <p:nvPr/>
        </p:nvSpPr>
        <p:spPr bwMode="gray">
          <a:xfrm>
            <a:off x="1358559" y="4564514"/>
            <a:ext cx="3504265" cy="338554"/>
          </a:xfrm>
          <a:prstGeom prst="rect">
            <a:avLst/>
          </a:prstGeom>
          <a:noFill/>
        </p:spPr>
        <p:txBody>
          <a:bodyPr wrap="square" rtlCol="0" anchor="ctr">
            <a:spAutoFit/>
          </a:bodyPr>
          <a:lstStyle/>
          <a:p>
            <a:pPr fontAlgn="ctr"/>
            <a:r>
              <a:rPr lang="en-US" sz="1600" dirty="0">
                <a:latin typeface="Huawei Sans" panose="020C0503030203020204" pitchFamily="34" charset="0"/>
              </a:rPr>
              <a:t>Password authentication</a:t>
            </a:r>
          </a:p>
        </p:txBody>
      </p:sp>
      <p:sp>
        <p:nvSpPr>
          <p:cNvPr id="38" name="文本框 37"/>
          <p:cNvSpPr txBox="1"/>
          <p:nvPr/>
        </p:nvSpPr>
        <p:spPr bwMode="gray">
          <a:xfrm>
            <a:off x="6731839" y="4564514"/>
            <a:ext cx="3504265" cy="338554"/>
          </a:xfrm>
          <a:prstGeom prst="rect">
            <a:avLst/>
          </a:prstGeom>
          <a:noFill/>
        </p:spPr>
        <p:txBody>
          <a:bodyPr wrap="square" rtlCol="0" anchor="ctr">
            <a:spAutoFit/>
          </a:bodyPr>
          <a:lstStyle/>
          <a:p>
            <a:pPr fontAlgn="ctr"/>
            <a:r>
              <a:rPr lang="en-US" sz="1600" dirty="0">
                <a:latin typeface="Huawei Sans" panose="020C0503030203020204" pitchFamily="34" charset="0"/>
              </a:rPr>
              <a:t>Public key authentication</a:t>
            </a:r>
          </a:p>
        </p:txBody>
      </p:sp>
      <p:grpSp>
        <p:nvGrpSpPr>
          <p:cNvPr id="11" name="组合 10"/>
          <p:cNvGrpSpPr/>
          <p:nvPr/>
        </p:nvGrpSpPr>
        <p:grpSpPr bwMode="gray">
          <a:xfrm>
            <a:off x="5995199" y="5190417"/>
            <a:ext cx="3947593" cy="851915"/>
            <a:chOff x="5995199" y="5390716"/>
            <a:chExt cx="3947593" cy="851915"/>
          </a:xfrm>
        </p:grpSpPr>
        <p:sp>
          <p:nvSpPr>
            <p:cNvPr id="21" name="文本框 20"/>
            <p:cNvSpPr txBox="1"/>
            <p:nvPr/>
          </p:nvSpPr>
          <p:spPr bwMode="gray">
            <a:xfrm>
              <a:off x="5995199" y="5904077"/>
              <a:ext cx="831512" cy="338554"/>
            </a:xfrm>
            <a:prstGeom prst="rect">
              <a:avLst/>
            </a:prstGeom>
            <a:noFill/>
          </p:spPr>
          <p:txBody>
            <a:bodyPr wrap="square" rtlCol="0">
              <a:spAutoFit/>
            </a:bodyPr>
            <a:lstStyle/>
            <a:p>
              <a:pPr algn="r" fontAlgn="ctr"/>
              <a:r>
                <a:rPr lang="en-US" sz="1600" b="1" dirty="0">
                  <a:latin typeface="Huawei Sans" panose="020C0503030203020204" pitchFamily="34" charset="0"/>
                </a:rPr>
                <a:t>Client</a:t>
              </a:r>
            </a:p>
          </p:txBody>
        </p:sp>
        <p:sp>
          <p:nvSpPr>
            <p:cNvPr id="22" name="文本框 21"/>
            <p:cNvSpPr txBox="1"/>
            <p:nvPr/>
          </p:nvSpPr>
          <p:spPr bwMode="gray">
            <a:xfrm>
              <a:off x="9069548" y="5845492"/>
              <a:ext cx="873244" cy="338554"/>
            </a:xfrm>
            <a:prstGeom prst="rect">
              <a:avLst/>
            </a:prstGeom>
            <a:noFill/>
          </p:spPr>
          <p:txBody>
            <a:bodyPr wrap="square" rtlCol="0">
              <a:spAutoFit/>
            </a:bodyPr>
            <a:lstStyle/>
            <a:p>
              <a:pPr algn="r" fontAlgn="ctr"/>
              <a:r>
                <a:rPr lang="en-US" sz="1600" b="1" dirty="0">
                  <a:latin typeface="Huawei Sans" panose="020C0503030203020204" pitchFamily="34" charset="0"/>
                </a:rPr>
                <a:t>Server</a:t>
              </a:r>
            </a:p>
          </p:txBody>
        </p:sp>
        <p:pic>
          <p:nvPicPr>
            <p:cNvPr id="23" name="图片 22" descr="PC.png"/>
            <p:cNvPicPr>
              <a:picLocks noChangeAspect="1"/>
            </p:cNvPicPr>
            <p:nvPr/>
          </p:nvPicPr>
          <p:blipFill>
            <a:blip r:embed="rId3" cstate="print"/>
            <a:stretch>
              <a:fillRect/>
            </a:stretch>
          </p:blipFill>
          <p:spPr bwMode="gray">
            <a:xfrm>
              <a:off x="6777854" y="5710396"/>
              <a:ext cx="625419" cy="442800"/>
            </a:xfrm>
            <a:prstGeom prst="rect">
              <a:avLst/>
            </a:prstGeom>
          </p:spPr>
        </p:pic>
        <p:pic>
          <p:nvPicPr>
            <p:cNvPr id="24" name="图片 23"/>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552005" y="5717007"/>
              <a:ext cx="585757" cy="442800"/>
            </a:xfrm>
            <a:prstGeom prst="rect">
              <a:avLst/>
            </a:prstGeom>
          </p:spPr>
        </p:pic>
        <p:sp>
          <p:nvSpPr>
            <p:cNvPr id="35" name="文本框 34"/>
            <p:cNvSpPr txBox="1"/>
            <p:nvPr/>
          </p:nvSpPr>
          <p:spPr bwMode="gray">
            <a:xfrm>
              <a:off x="7154258" y="5390716"/>
              <a:ext cx="1548571" cy="553998"/>
            </a:xfrm>
            <a:prstGeom prst="rect">
              <a:avLst/>
            </a:prstGeom>
            <a:noFill/>
          </p:spPr>
          <p:txBody>
            <a:bodyPr wrap="square" rtlCol="0">
              <a:spAutoFit/>
            </a:bodyPr>
            <a:lstStyle/>
            <a:p>
              <a:pPr algn="ctr" fontAlgn="ctr"/>
              <a:r>
                <a:rPr lang="en-US" sz="1500" b="1" dirty="0">
                  <a:latin typeface="Huawei Sans" panose="020C0503030203020204" pitchFamily="34" charset="0"/>
                </a:rPr>
                <a:t>Digital signature</a:t>
              </a:r>
            </a:p>
          </p:txBody>
        </p:sp>
        <p:cxnSp>
          <p:nvCxnSpPr>
            <p:cNvPr id="39" name="直接连接符 38"/>
            <p:cNvCxnSpPr/>
            <p:nvPr/>
          </p:nvCxnSpPr>
          <p:spPr bwMode="gray">
            <a:xfrm>
              <a:off x="7432479" y="5944712"/>
              <a:ext cx="1092126" cy="2"/>
            </a:xfrm>
            <a:prstGeom prst="line">
              <a:avLst/>
            </a:prstGeom>
            <a:ln w="28575">
              <a:solidFill>
                <a:srgbClr val="30B5C5"/>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7A26F586-6635-4B3F-BFD9-6D65A334398F}"/>
              </a:ext>
            </a:extLst>
          </p:cNvPr>
          <p:cNvGrpSpPr/>
          <p:nvPr/>
        </p:nvGrpSpPr>
        <p:grpSpPr bwMode="gray">
          <a:xfrm flipV="1">
            <a:off x="6916814" y="5128552"/>
            <a:ext cx="169845" cy="277414"/>
            <a:chOff x="6854192" y="3360118"/>
            <a:chExt cx="169845" cy="277414"/>
          </a:xfrm>
        </p:grpSpPr>
        <p:sp>
          <p:nvSpPr>
            <p:cNvPr id="28" name="Freeform 280">
              <a:extLst>
                <a:ext uri="{FF2B5EF4-FFF2-40B4-BE49-F238E27FC236}">
                  <a16:creationId xmlns:a16="http://schemas.microsoft.com/office/drawing/2014/main" id="{644F4265-0450-45D0-AD15-5C2CF5812C44}"/>
                </a:ext>
              </a:extLst>
            </p:cNvPr>
            <p:cNvSpPr>
              <a:spLocks noEditPoints="1"/>
            </p:cNvSpPr>
            <p:nvPr/>
          </p:nvSpPr>
          <p:spPr bwMode="gray">
            <a:xfrm>
              <a:off x="6895709" y="3511091"/>
              <a:ext cx="86810" cy="84923"/>
            </a:xfrm>
            <a:custGeom>
              <a:avLst/>
              <a:gdLst>
                <a:gd name="T0" fmla="*/ 57964388 w 46"/>
                <a:gd name="T1" fmla="*/ 110943214 h 46"/>
                <a:gd name="T2" fmla="*/ 0 w 46"/>
                <a:gd name="T3" fmla="*/ 55471607 h 46"/>
                <a:gd name="T4" fmla="*/ 57964388 w 46"/>
                <a:gd name="T5" fmla="*/ 0 h 46"/>
                <a:gd name="T6" fmla="*/ 115927188 w 46"/>
                <a:gd name="T7" fmla="*/ 55471607 h 46"/>
                <a:gd name="T8" fmla="*/ 57964388 w 46"/>
                <a:gd name="T9" fmla="*/ 110943214 h 46"/>
                <a:gd name="T10" fmla="*/ 57964388 w 46"/>
                <a:gd name="T11" fmla="*/ 28941708 h 46"/>
                <a:gd name="T12" fmla="*/ 30241875 w 46"/>
                <a:gd name="T13" fmla="*/ 55471607 h 46"/>
                <a:gd name="T14" fmla="*/ 57964388 w 46"/>
                <a:gd name="T15" fmla="*/ 82001506 h 46"/>
                <a:gd name="T16" fmla="*/ 85685313 w 46"/>
                <a:gd name="T17" fmla="*/ 55471607 h 46"/>
                <a:gd name="T18" fmla="*/ 57964388 w 46"/>
                <a:gd name="T19" fmla="*/ 28941708 h 4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6" h="46">
                  <a:moveTo>
                    <a:pt x="23" y="46"/>
                  </a:moveTo>
                  <a:cubicBezTo>
                    <a:pt x="10" y="46"/>
                    <a:pt x="0" y="36"/>
                    <a:pt x="0" y="23"/>
                  </a:cubicBezTo>
                  <a:cubicBezTo>
                    <a:pt x="0" y="10"/>
                    <a:pt x="10" y="0"/>
                    <a:pt x="23" y="0"/>
                  </a:cubicBezTo>
                  <a:cubicBezTo>
                    <a:pt x="36" y="0"/>
                    <a:pt x="46" y="10"/>
                    <a:pt x="46" y="23"/>
                  </a:cubicBezTo>
                  <a:cubicBezTo>
                    <a:pt x="46" y="36"/>
                    <a:pt x="36" y="46"/>
                    <a:pt x="23" y="46"/>
                  </a:cubicBezTo>
                  <a:close/>
                  <a:moveTo>
                    <a:pt x="23" y="12"/>
                  </a:moveTo>
                  <a:cubicBezTo>
                    <a:pt x="17" y="12"/>
                    <a:pt x="12" y="17"/>
                    <a:pt x="12" y="23"/>
                  </a:cubicBezTo>
                  <a:cubicBezTo>
                    <a:pt x="12" y="29"/>
                    <a:pt x="17" y="34"/>
                    <a:pt x="23" y="34"/>
                  </a:cubicBezTo>
                  <a:cubicBezTo>
                    <a:pt x="29" y="34"/>
                    <a:pt x="34" y="29"/>
                    <a:pt x="34" y="23"/>
                  </a:cubicBezTo>
                  <a:cubicBezTo>
                    <a:pt x="34" y="17"/>
                    <a:pt x="29" y="12"/>
                    <a:pt x="23" y="12"/>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dirty="0"/>
            </a:p>
          </p:txBody>
        </p:sp>
        <p:sp>
          <p:nvSpPr>
            <p:cNvPr id="29" name="Freeform 281">
              <a:extLst>
                <a:ext uri="{FF2B5EF4-FFF2-40B4-BE49-F238E27FC236}">
                  <a16:creationId xmlns:a16="http://schemas.microsoft.com/office/drawing/2014/main" id="{4A49AF22-653F-4C88-9AF4-0A76E3D78B3E}"/>
                </a:ext>
              </a:extLst>
            </p:cNvPr>
            <p:cNvSpPr>
              <a:spLocks noEditPoints="1"/>
            </p:cNvSpPr>
            <p:nvPr/>
          </p:nvSpPr>
          <p:spPr bwMode="gray">
            <a:xfrm>
              <a:off x="6854192" y="3360118"/>
              <a:ext cx="169845" cy="277414"/>
            </a:xfrm>
            <a:custGeom>
              <a:avLst/>
              <a:gdLst>
                <a:gd name="T0" fmla="*/ 113407825 w 90"/>
                <a:gd name="T1" fmla="*/ 367961417 h 148"/>
                <a:gd name="T2" fmla="*/ 0 w 90"/>
                <a:gd name="T3" fmla="*/ 256081203 h 148"/>
                <a:gd name="T4" fmla="*/ 70564375 w 90"/>
                <a:gd name="T5" fmla="*/ 151659145 h 148"/>
                <a:gd name="T6" fmla="*/ 70564375 w 90"/>
                <a:gd name="T7" fmla="*/ 106907059 h 148"/>
                <a:gd name="T8" fmla="*/ 45362813 w 90"/>
                <a:gd name="T9" fmla="*/ 106907059 h 148"/>
                <a:gd name="T10" fmla="*/ 30241875 w 90"/>
                <a:gd name="T11" fmla="*/ 91990749 h 148"/>
                <a:gd name="T12" fmla="*/ 30241875 w 90"/>
                <a:gd name="T13" fmla="*/ 47238663 h 148"/>
                <a:gd name="T14" fmla="*/ 45362813 w 90"/>
                <a:gd name="T15" fmla="*/ 32320776 h 148"/>
                <a:gd name="T16" fmla="*/ 70564375 w 90"/>
                <a:gd name="T17" fmla="*/ 32320776 h 148"/>
                <a:gd name="T18" fmla="*/ 70564375 w 90"/>
                <a:gd name="T19" fmla="*/ 14917887 h 148"/>
                <a:gd name="T20" fmla="*/ 85685313 w 90"/>
                <a:gd name="T21" fmla="*/ 0 h 148"/>
                <a:gd name="T22" fmla="*/ 141128750 w 90"/>
                <a:gd name="T23" fmla="*/ 0 h 148"/>
                <a:gd name="T24" fmla="*/ 156249688 w 90"/>
                <a:gd name="T25" fmla="*/ 14917887 h 148"/>
                <a:gd name="T26" fmla="*/ 156249688 w 90"/>
                <a:gd name="T27" fmla="*/ 151659145 h 148"/>
                <a:gd name="T28" fmla="*/ 226814063 w 90"/>
                <a:gd name="T29" fmla="*/ 256081203 h 148"/>
                <a:gd name="T30" fmla="*/ 113407825 w 90"/>
                <a:gd name="T31" fmla="*/ 367961417 h 148"/>
                <a:gd name="T32" fmla="*/ 60483750 w 90"/>
                <a:gd name="T33" fmla="*/ 77072861 h 148"/>
                <a:gd name="T34" fmla="*/ 85685313 w 90"/>
                <a:gd name="T35" fmla="*/ 77072861 h 148"/>
                <a:gd name="T36" fmla="*/ 100806250 w 90"/>
                <a:gd name="T37" fmla="*/ 91990749 h 148"/>
                <a:gd name="T38" fmla="*/ 100806250 w 90"/>
                <a:gd name="T39" fmla="*/ 164090455 h 148"/>
                <a:gd name="T40" fmla="*/ 90725625 w 90"/>
                <a:gd name="T41" fmla="*/ 176521765 h 148"/>
                <a:gd name="T42" fmla="*/ 30241875 w 90"/>
                <a:gd name="T43" fmla="*/ 256081203 h 148"/>
                <a:gd name="T44" fmla="*/ 113407825 w 90"/>
                <a:gd name="T45" fmla="*/ 338127219 h 148"/>
                <a:gd name="T46" fmla="*/ 196572188 w 90"/>
                <a:gd name="T47" fmla="*/ 256081203 h 148"/>
                <a:gd name="T48" fmla="*/ 136088438 w 90"/>
                <a:gd name="T49" fmla="*/ 176521765 h 148"/>
                <a:gd name="T50" fmla="*/ 126007813 w 90"/>
                <a:gd name="T51" fmla="*/ 164090455 h 148"/>
                <a:gd name="T52" fmla="*/ 126007813 w 90"/>
                <a:gd name="T53" fmla="*/ 29834198 h 148"/>
                <a:gd name="T54" fmla="*/ 100806250 w 90"/>
                <a:gd name="T55" fmla="*/ 29834198 h 148"/>
                <a:gd name="T56" fmla="*/ 100806250 w 90"/>
                <a:gd name="T57" fmla="*/ 47238663 h 148"/>
                <a:gd name="T58" fmla="*/ 85685313 w 90"/>
                <a:gd name="T59" fmla="*/ 62154974 h 148"/>
                <a:gd name="T60" fmla="*/ 60483750 w 90"/>
                <a:gd name="T61" fmla="*/ 62154974 h 148"/>
                <a:gd name="T62" fmla="*/ 60483750 w 90"/>
                <a:gd name="T63" fmla="*/ 77072861 h 14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90" h="148">
                  <a:moveTo>
                    <a:pt x="45" y="148"/>
                  </a:moveTo>
                  <a:cubicBezTo>
                    <a:pt x="20" y="148"/>
                    <a:pt x="0" y="128"/>
                    <a:pt x="0" y="103"/>
                  </a:cubicBezTo>
                  <a:cubicBezTo>
                    <a:pt x="0" y="85"/>
                    <a:pt x="11" y="68"/>
                    <a:pt x="28" y="61"/>
                  </a:cubicBezTo>
                  <a:cubicBezTo>
                    <a:pt x="28" y="43"/>
                    <a:pt x="28" y="43"/>
                    <a:pt x="28" y="43"/>
                  </a:cubicBezTo>
                  <a:cubicBezTo>
                    <a:pt x="18" y="43"/>
                    <a:pt x="18" y="43"/>
                    <a:pt x="18" y="43"/>
                  </a:cubicBezTo>
                  <a:cubicBezTo>
                    <a:pt x="14" y="43"/>
                    <a:pt x="12" y="40"/>
                    <a:pt x="12" y="37"/>
                  </a:cubicBezTo>
                  <a:cubicBezTo>
                    <a:pt x="12" y="19"/>
                    <a:pt x="12" y="19"/>
                    <a:pt x="12" y="19"/>
                  </a:cubicBezTo>
                  <a:cubicBezTo>
                    <a:pt x="12" y="16"/>
                    <a:pt x="14" y="13"/>
                    <a:pt x="18" y="13"/>
                  </a:cubicBezTo>
                  <a:cubicBezTo>
                    <a:pt x="28" y="13"/>
                    <a:pt x="28" y="13"/>
                    <a:pt x="28" y="13"/>
                  </a:cubicBezTo>
                  <a:cubicBezTo>
                    <a:pt x="28" y="6"/>
                    <a:pt x="28" y="6"/>
                    <a:pt x="28" y="6"/>
                  </a:cubicBezTo>
                  <a:cubicBezTo>
                    <a:pt x="28" y="3"/>
                    <a:pt x="30" y="0"/>
                    <a:pt x="34" y="0"/>
                  </a:cubicBezTo>
                  <a:cubicBezTo>
                    <a:pt x="56" y="0"/>
                    <a:pt x="56" y="0"/>
                    <a:pt x="56" y="0"/>
                  </a:cubicBezTo>
                  <a:cubicBezTo>
                    <a:pt x="59" y="0"/>
                    <a:pt x="62" y="3"/>
                    <a:pt x="62" y="6"/>
                  </a:cubicBezTo>
                  <a:cubicBezTo>
                    <a:pt x="62" y="61"/>
                    <a:pt x="62" y="61"/>
                    <a:pt x="62" y="61"/>
                  </a:cubicBezTo>
                  <a:cubicBezTo>
                    <a:pt x="79" y="68"/>
                    <a:pt x="90" y="85"/>
                    <a:pt x="90" y="103"/>
                  </a:cubicBezTo>
                  <a:cubicBezTo>
                    <a:pt x="90" y="128"/>
                    <a:pt x="70" y="148"/>
                    <a:pt x="45" y="148"/>
                  </a:cubicBezTo>
                  <a:close/>
                  <a:moveTo>
                    <a:pt x="24" y="31"/>
                  </a:moveTo>
                  <a:cubicBezTo>
                    <a:pt x="34" y="31"/>
                    <a:pt x="34" y="31"/>
                    <a:pt x="34" y="31"/>
                  </a:cubicBezTo>
                  <a:cubicBezTo>
                    <a:pt x="37" y="31"/>
                    <a:pt x="40" y="34"/>
                    <a:pt x="40" y="37"/>
                  </a:cubicBezTo>
                  <a:cubicBezTo>
                    <a:pt x="40" y="66"/>
                    <a:pt x="40" y="66"/>
                    <a:pt x="40" y="66"/>
                  </a:cubicBezTo>
                  <a:cubicBezTo>
                    <a:pt x="40" y="68"/>
                    <a:pt x="38" y="71"/>
                    <a:pt x="36" y="71"/>
                  </a:cubicBezTo>
                  <a:cubicBezTo>
                    <a:pt x="22" y="76"/>
                    <a:pt x="12" y="89"/>
                    <a:pt x="12" y="103"/>
                  </a:cubicBezTo>
                  <a:cubicBezTo>
                    <a:pt x="12" y="121"/>
                    <a:pt x="27" y="136"/>
                    <a:pt x="45" y="136"/>
                  </a:cubicBezTo>
                  <a:cubicBezTo>
                    <a:pt x="63" y="136"/>
                    <a:pt x="78" y="121"/>
                    <a:pt x="78" y="103"/>
                  </a:cubicBezTo>
                  <a:cubicBezTo>
                    <a:pt x="78" y="89"/>
                    <a:pt x="68" y="76"/>
                    <a:pt x="54" y="71"/>
                  </a:cubicBezTo>
                  <a:cubicBezTo>
                    <a:pt x="52" y="71"/>
                    <a:pt x="50" y="68"/>
                    <a:pt x="50" y="66"/>
                  </a:cubicBezTo>
                  <a:cubicBezTo>
                    <a:pt x="50" y="12"/>
                    <a:pt x="50" y="12"/>
                    <a:pt x="50" y="12"/>
                  </a:cubicBezTo>
                  <a:cubicBezTo>
                    <a:pt x="40" y="12"/>
                    <a:pt x="40" y="12"/>
                    <a:pt x="40" y="12"/>
                  </a:cubicBezTo>
                  <a:cubicBezTo>
                    <a:pt x="40" y="19"/>
                    <a:pt x="40" y="19"/>
                    <a:pt x="40" y="19"/>
                  </a:cubicBezTo>
                  <a:cubicBezTo>
                    <a:pt x="40" y="22"/>
                    <a:pt x="37" y="25"/>
                    <a:pt x="34" y="25"/>
                  </a:cubicBezTo>
                  <a:cubicBezTo>
                    <a:pt x="24" y="25"/>
                    <a:pt x="24" y="25"/>
                    <a:pt x="24" y="25"/>
                  </a:cubicBezTo>
                  <a:lnTo>
                    <a:pt x="24" y="31"/>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p>
          </p:txBody>
        </p:sp>
      </p:grpSp>
      <p:grpSp>
        <p:nvGrpSpPr>
          <p:cNvPr id="30" name="组合 29">
            <a:extLst>
              <a:ext uri="{FF2B5EF4-FFF2-40B4-BE49-F238E27FC236}">
                <a16:creationId xmlns:a16="http://schemas.microsoft.com/office/drawing/2014/main" id="{427F36A8-2F9A-4C28-9B00-C074CAD70D9A}"/>
              </a:ext>
            </a:extLst>
          </p:cNvPr>
          <p:cNvGrpSpPr/>
          <p:nvPr/>
        </p:nvGrpSpPr>
        <p:grpSpPr bwMode="gray">
          <a:xfrm flipV="1">
            <a:off x="7120174" y="5128552"/>
            <a:ext cx="169845" cy="277414"/>
            <a:chOff x="6854192" y="3360118"/>
            <a:chExt cx="169845" cy="277414"/>
          </a:xfrm>
          <a:solidFill>
            <a:srgbClr val="30B5C5"/>
          </a:solidFill>
        </p:grpSpPr>
        <p:sp>
          <p:nvSpPr>
            <p:cNvPr id="41" name="Freeform 280">
              <a:extLst>
                <a:ext uri="{FF2B5EF4-FFF2-40B4-BE49-F238E27FC236}">
                  <a16:creationId xmlns:a16="http://schemas.microsoft.com/office/drawing/2014/main" id="{4FCB5077-D363-40DD-A1D5-FC8C52AC0DA1}"/>
                </a:ext>
              </a:extLst>
            </p:cNvPr>
            <p:cNvSpPr>
              <a:spLocks noEditPoints="1"/>
            </p:cNvSpPr>
            <p:nvPr/>
          </p:nvSpPr>
          <p:spPr bwMode="gray">
            <a:xfrm>
              <a:off x="6895709" y="3511091"/>
              <a:ext cx="86810" cy="84923"/>
            </a:xfrm>
            <a:custGeom>
              <a:avLst/>
              <a:gdLst>
                <a:gd name="T0" fmla="*/ 57964388 w 46"/>
                <a:gd name="T1" fmla="*/ 110943214 h 46"/>
                <a:gd name="T2" fmla="*/ 0 w 46"/>
                <a:gd name="T3" fmla="*/ 55471607 h 46"/>
                <a:gd name="T4" fmla="*/ 57964388 w 46"/>
                <a:gd name="T5" fmla="*/ 0 h 46"/>
                <a:gd name="T6" fmla="*/ 115927188 w 46"/>
                <a:gd name="T7" fmla="*/ 55471607 h 46"/>
                <a:gd name="T8" fmla="*/ 57964388 w 46"/>
                <a:gd name="T9" fmla="*/ 110943214 h 46"/>
                <a:gd name="T10" fmla="*/ 57964388 w 46"/>
                <a:gd name="T11" fmla="*/ 28941708 h 46"/>
                <a:gd name="T12" fmla="*/ 30241875 w 46"/>
                <a:gd name="T13" fmla="*/ 55471607 h 46"/>
                <a:gd name="T14" fmla="*/ 57964388 w 46"/>
                <a:gd name="T15" fmla="*/ 82001506 h 46"/>
                <a:gd name="T16" fmla="*/ 85685313 w 46"/>
                <a:gd name="T17" fmla="*/ 55471607 h 46"/>
                <a:gd name="T18" fmla="*/ 57964388 w 46"/>
                <a:gd name="T19" fmla="*/ 28941708 h 4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6" h="46">
                  <a:moveTo>
                    <a:pt x="23" y="46"/>
                  </a:moveTo>
                  <a:cubicBezTo>
                    <a:pt x="10" y="46"/>
                    <a:pt x="0" y="36"/>
                    <a:pt x="0" y="23"/>
                  </a:cubicBezTo>
                  <a:cubicBezTo>
                    <a:pt x="0" y="10"/>
                    <a:pt x="10" y="0"/>
                    <a:pt x="23" y="0"/>
                  </a:cubicBezTo>
                  <a:cubicBezTo>
                    <a:pt x="36" y="0"/>
                    <a:pt x="46" y="10"/>
                    <a:pt x="46" y="23"/>
                  </a:cubicBezTo>
                  <a:cubicBezTo>
                    <a:pt x="46" y="36"/>
                    <a:pt x="36" y="46"/>
                    <a:pt x="23" y="46"/>
                  </a:cubicBezTo>
                  <a:close/>
                  <a:moveTo>
                    <a:pt x="23" y="12"/>
                  </a:moveTo>
                  <a:cubicBezTo>
                    <a:pt x="17" y="12"/>
                    <a:pt x="12" y="17"/>
                    <a:pt x="12" y="23"/>
                  </a:cubicBezTo>
                  <a:cubicBezTo>
                    <a:pt x="12" y="29"/>
                    <a:pt x="17" y="34"/>
                    <a:pt x="23" y="34"/>
                  </a:cubicBezTo>
                  <a:cubicBezTo>
                    <a:pt x="29" y="34"/>
                    <a:pt x="34" y="29"/>
                    <a:pt x="34" y="23"/>
                  </a:cubicBezTo>
                  <a:cubicBezTo>
                    <a:pt x="34" y="17"/>
                    <a:pt x="29" y="12"/>
                    <a:pt x="2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p>
          </p:txBody>
        </p:sp>
        <p:sp>
          <p:nvSpPr>
            <p:cNvPr id="42" name="Freeform 281">
              <a:extLst>
                <a:ext uri="{FF2B5EF4-FFF2-40B4-BE49-F238E27FC236}">
                  <a16:creationId xmlns:a16="http://schemas.microsoft.com/office/drawing/2014/main" id="{44303AC7-6485-4FC3-A15B-70E3BD72DB6F}"/>
                </a:ext>
              </a:extLst>
            </p:cNvPr>
            <p:cNvSpPr>
              <a:spLocks noEditPoints="1"/>
            </p:cNvSpPr>
            <p:nvPr/>
          </p:nvSpPr>
          <p:spPr bwMode="gray">
            <a:xfrm>
              <a:off x="6854192" y="3360118"/>
              <a:ext cx="169845" cy="277414"/>
            </a:xfrm>
            <a:custGeom>
              <a:avLst/>
              <a:gdLst>
                <a:gd name="T0" fmla="*/ 113407825 w 90"/>
                <a:gd name="T1" fmla="*/ 367961417 h 148"/>
                <a:gd name="T2" fmla="*/ 0 w 90"/>
                <a:gd name="T3" fmla="*/ 256081203 h 148"/>
                <a:gd name="T4" fmla="*/ 70564375 w 90"/>
                <a:gd name="T5" fmla="*/ 151659145 h 148"/>
                <a:gd name="T6" fmla="*/ 70564375 w 90"/>
                <a:gd name="T7" fmla="*/ 106907059 h 148"/>
                <a:gd name="T8" fmla="*/ 45362813 w 90"/>
                <a:gd name="T9" fmla="*/ 106907059 h 148"/>
                <a:gd name="T10" fmla="*/ 30241875 w 90"/>
                <a:gd name="T11" fmla="*/ 91990749 h 148"/>
                <a:gd name="T12" fmla="*/ 30241875 w 90"/>
                <a:gd name="T13" fmla="*/ 47238663 h 148"/>
                <a:gd name="T14" fmla="*/ 45362813 w 90"/>
                <a:gd name="T15" fmla="*/ 32320776 h 148"/>
                <a:gd name="T16" fmla="*/ 70564375 w 90"/>
                <a:gd name="T17" fmla="*/ 32320776 h 148"/>
                <a:gd name="T18" fmla="*/ 70564375 w 90"/>
                <a:gd name="T19" fmla="*/ 14917887 h 148"/>
                <a:gd name="T20" fmla="*/ 85685313 w 90"/>
                <a:gd name="T21" fmla="*/ 0 h 148"/>
                <a:gd name="T22" fmla="*/ 141128750 w 90"/>
                <a:gd name="T23" fmla="*/ 0 h 148"/>
                <a:gd name="T24" fmla="*/ 156249688 w 90"/>
                <a:gd name="T25" fmla="*/ 14917887 h 148"/>
                <a:gd name="T26" fmla="*/ 156249688 w 90"/>
                <a:gd name="T27" fmla="*/ 151659145 h 148"/>
                <a:gd name="T28" fmla="*/ 226814063 w 90"/>
                <a:gd name="T29" fmla="*/ 256081203 h 148"/>
                <a:gd name="T30" fmla="*/ 113407825 w 90"/>
                <a:gd name="T31" fmla="*/ 367961417 h 148"/>
                <a:gd name="T32" fmla="*/ 60483750 w 90"/>
                <a:gd name="T33" fmla="*/ 77072861 h 148"/>
                <a:gd name="T34" fmla="*/ 85685313 w 90"/>
                <a:gd name="T35" fmla="*/ 77072861 h 148"/>
                <a:gd name="T36" fmla="*/ 100806250 w 90"/>
                <a:gd name="T37" fmla="*/ 91990749 h 148"/>
                <a:gd name="T38" fmla="*/ 100806250 w 90"/>
                <a:gd name="T39" fmla="*/ 164090455 h 148"/>
                <a:gd name="T40" fmla="*/ 90725625 w 90"/>
                <a:gd name="T41" fmla="*/ 176521765 h 148"/>
                <a:gd name="T42" fmla="*/ 30241875 w 90"/>
                <a:gd name="T43" fmla="*/ 256081203 h 148"/>
                <a:gd name="T44" fmla="*/ 113407825 w 90"/>
                <a:gd name="T45" fmla="*/ 338127219 h 148"/>
                <a:gd name="T46" fmla="*/ 196572188 w 90"/>
                <a:gd name="T47" fmla="*/ 256081203 h 148"/>
                <a:gd name="T48" fmla="*/ 136088438 w 90"/>
                <a:gd name="T49" fmla="*/ 176521765 h 148"/>
                <a:gd name="T50" fmla="*/ 126007813 w 90"/>
                <a:gd name="T51" fmla="*/ 164090455 h 148"/>
                <a:gd name="T52" fmla="*/ 126007813 w 90"/>
                <a:gd name="T53" fmla="*/ 29834198 h 148"/>
                <a:gd name="T54" fmla="*/ 100806250 w 90"/>
                <a:gd name="T55" fmla="*/ 29834198 h 148"/>
                <a:gd name="T56" fmla="*/ 100806250 w 90"/>
                <a:gd name="T57" fmla="*/ 47238663 h 148"/>
                <a:gd name="T58" fmla="*/ 85685313 w 90"/>
                <a:gd name="T59" fmla="*/ 62154974 h 148"/>
                <a:gd name="T60" fmla="*/ 60483750 w 90"/>
                <a:gd name="T61" fmla="*/ 62154974 h 148"/>
                <a:gd name="T62" fmla="*/ 60483750 w 90"/>
                <a:gd name="T63" fmla="*/ 77072861 h 14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90" h="148">
                  <a:moveTo>
                    <a:pt x="45" y="148"/>
                  </a:moveTo>
                  <a:cubicBezTo>
                    <a:pt x="20" y="148"/>
                    <a:pt x="0" y="128"/>
                    <a:pt x="0" y="103"/>
                  </a:cubicBezTo>
                  <a:cubicBezTo>
                    <a:pt x="0" y="85"/>
                    <a:pt x="11" y="68"/>
                    <a:pt x="28" y="61"/>
                  </a:cubicBezTo>
                  <a:cubicBezTo>
                    <a:pt x="28" y="43"/>
                    <a:pt x="28" y="43"/>
                    <a:pt x="28" y="43"/>
                  </a:cubicBezTo>
                  <a:cubicBezTo>
                    <a:pt x="18" y="43"/>
                    <a:pt x="18" y="43"/>
                    <a:pt x="18" y="43"/>
                  </a:cubicBezTo>
                  <a:cubicBezTo>
                    <a:pt x="14" y="43"/>
                    <a:pt x="12" y="40"/>
                    <a:pt x="12" y="37"/>
                  </a:cubicBezTo>
                  <a:cubicBezTo>
                    <a:pt x="12" y="19"/>
                    <a:pt x="12" y="19"/>
                    <a:pt x="12" y="19"/>
                  </a:cubicBezTo>
                  <a:cubicBezTo>
                    <a:pt x="12" y="16"/>
                    <a:pt x="14" y="13"/>
                    <a:pt x="18" y="13"/>
                  </a:cubicBezTo>
                  <a:cubicBezTo>
                    <a:pt x="28" y="13"/>
                    <a:pt x="28" y="13"/>
                    <a:pt x="28" y="13"/>
                  </a:cubicBezTo>
                  <a:cubicBezTo>
                    <a:pt x="28" y="6"/>
                    <a:pt x="28" y="6"/>
                    <a:pt x="28" y="6"/>
                  </a:cubicBezTo>
                  <a:cubicBezTo>
                    <a:pt x="28" y="3"/>
                    <a:pt x="30" y="0"/>
                    <a:pt x="34" y="0"/>
                  </a:cubicBezTo>
                  <a:cubicBezTo>
                    <a:pt x="56" y="0"/>
                    <a:pt x="56" y="0"/>
                    <a:pt x="56" y="0"/>
                  </a:cubicBezTo>
                  <a:cubicBezTo>
                    <a:pt x="59" y="0"/>
                    <a:pt x="62" y="3"/>
                    <a:pt x="62" y="6"/>
                  </a:cubicBezTo>
                  <a:cubicBezTo>
                    <a:pt x="62" y="61"/>
                    <a:pt x="62" y="61"/>
                    <a:pt x="62" y="61"/>
                  </a:cubicBezTo>
                  <a:cubicBezTo>
                    <a:pt x="79" y="68"/>
                    <a:pt x="90" y="85"/>
                    <a:pt x="90" y="103"/>
                  </a:cubicBezTo>
                  <a:cubicBezTo>
                    <a:pt x="90" y="128"/>
                    <a:pt x="70" y="148"/>
                    <a:pt x="45" y="148"/>
                  </a:cubicBezTo>
                  <a:close/>
                  <a:moveTo>
                    <a:pt x="24" y="31"/>
                  </a:moveTo>
                  <a:cubicBezTo>
                    <a:pt x="34" y="31"/>
                    <a:pt x="34" y="31"/>
                    <a:pt x="34" y="31"/>
                  </a:cubicBezTo>
                  <a:cubicBezTo>
                    <a:pt x="37" y="31"/>
                    <a:pt x="40" y="34"/>
                    <a:pt x="40" y="37"/>
                  </a:cubicBezTo>
                  <a:cubicBezTo>
                    <a:pt x="40" y="66"/>
                    <a:pt x="40" y="66"/>
                    <a:pt x="40" y="66"/>
                  </a:cubicBezTo>
                  <a:cubicBezTo>
                    <a:pt x="40" y="68"/>
                    <a:pt x="38" y="71"/>
                    <a:pt x="36" y="71"/>
                  </a:cubicBezTo>
                  <a:cubicBezTo>
                    <a:pt x="22" y="76"/>
                    <a:pt x="12" y="89"/>
                    <a:pt x="12" y="103"/>
                  </a:cubicBezTo>
                  <a:cubicBezTo>
                    <a:pt x="12" y="121"/>
                    <a:pt x="27" y="136"/>
                    <a:pt x="45" y="136"/>
                  </a:cubicBezTo>
                  <a:cubicBezTo>
                    <a:pt x="63" y="136"/>
                    <a:pt x="78" y="121"/>
                    <a:pt x="78" y="103"/>
                  </a:cubicBezTo>
                  <a:cubicBezTo>
                    <a:pt x="78" y="89"/>
                    <a:pt x="68" y="76"/>
                    <a:pt x="54" y="71"/>
                  </a:cubicBezTo>
                  <a:cubicBezTo>
                    <a:pt x="52" y="71"/>
                    <a:pt x="50" y="68"/>
                    <a:pt x="50" y="66"/>
                  </a:cubicBezTo>
                  <a:cubicBezTo>
                    <a:pt x="50" y="12"/>
                    <a:pt x="50" y="12"/>
                    <a:pt x="50" y="12"/>
                  </a:cubicBezTo>
                  <a:cubicBezTo>
                    <a:pt x="40" y="12"/>
                    <a:pt x="40" y="12"/>
                    <a:pt x="40" y="12"/>
                  </a:cubicBezTo>
                  <a:cubicBezTo>
                    <a:pt x="40" y="19"/>
                    <a:pt x="40" y="19"/>
                    <a:pt x="40" y="19"/>
                  </a:cubicBezTo>
                  <a:cubicBezTo>
                    <a:pt x="40" y="22"/>
                    <a:pt x="37" y="25"/>
                    <a:pt x="34" y="25"/>
                  </a:cubicBezTo>
                  <a:cubicBezTo>
                    <a:pt x="24" y="25"/>
                    <a:pt x="24" y="25"/>
                    <a:pt x="24" y="25"/>
                  </a:cubicBezTo>
                  <a:lnTo>
                    <a:pt x="24"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p>
          </p:txBody>
        </p:sp>
      </p:grpSp>
      <p:grpSp>
        <p:nvGrpSpPr>
          <p:cNvPr id="43" name="组合 42">
            <a:extLst>
              <a:ext uri="{FF2B5EF4-FFF2-40B4-BE49-F238E27FC236}">
                <a16:creationId xmlns:a16="http://schemas.microsoft.com/office/drawing/2014/main" id="{2C804B76-19FE-4FF3-8F0C-51C428541E55}"/>
              </a:ext>
            </a:extLst>
          </p:cNvPr>
          <p:cNvGrpSpPr/>
          <p:nvPr/>
        </p:nvGrpSpPr>
        <p:grpSpPr bwMode="gray">
          <a:xfrm flipV="1">
            <a:off x="8790351" y="5128552"/>
            <a:ext cx="169845" cy="277414"/>
            <a:chOff x="6854192" y="3360118"/>
            <a:chExt cx="169845" cy="277414"/>
          </a:xfrm>
          <a:solidFill>
            <a:srgbClr val="30B5C5"/>
          </a:solidFill>
        </p:grpSpPr>
        <p:sp>
          <p:nvSpPr>
            <p:cNvPr id="44" name="Freeform 280">
              <a:extLst>
                <a:ext uri="{FF2B5EF4-FFF2-40B4-BE49-F238E27FC236}">
                  <a16:creationId xmlns:a16="http://schemas.microsoft.com/office/drawing/2014/main" id="{DD00CE98-A09B-4D61-9814-DD78E8853F26}"/>
                </a:ext>
              </a:extLst>
            </p:cNvPr>
            <p:cNvSpPr>
              <a:spLocks noEditPoints="1"/>
            </p:cNvSpPr>
            <p:nvPr/>
          </p:nvSpPr>
          <p:spPr bwMode="gray">
            <a:xfrm>
              <a:off x="6895709" y="3511091"/>
              <a:ext cx="86810" cy="84923"/>
            </a:xfrm>
            <a:custGeom>
              <a:avLst/>
              <a:gdLst>
                <a:gd name="T0" fmla="*/ 57964388 w 46"/>
                <a:gd name="T1" fmla="*/ 110943214 h 46"/>
                <a:gd name="T2" fmla="*/ 0 w 46"/>
                <a:gd name="T3" fmla="*/ 55471607 h 46"/>
                <a:gd name="T4" fmla="*/ 57964388 w 46"/>
                <a:gd name="T5" fmla="*/ 0 h 46"/>
                <a:gd name="T6" fmla="*/ 115927188 w 46"/>
                <a:gd name="T7" fmla="*/ 55471607 h 46"/>
                <a:gd name="T8" fmla="*/ 57964388 w 46"/>
                <a:gd name="T9" fmla="*/ 110943214 h 46"/>
                <a:gd name="T10" fmla="*/ 57964388 w 46"/>
                <a:gd name="T11" fmla="*/ 28941708 h 46"/>
                <a:gd name="T12" fmla="*/ 30241875 w 46"/>
                <a:gd name="T13" fmla="*/ 55471607 h 46"/>
                <a:gd name="T14" fmla="*/ 57964388 w 46"/>
                <a:gd name="T15" fmla="*/ 82001506 h 46"/>
                <a:gd name="T16" fmla="*/ 85685313 w 46"/>
                <a:gd name="T17" fmla="*/ 55471607 h 46"/>
                <a:gd name="T18" fmla="*/ 57964388 w 46"/>
                <a:gd name="T19" fmla="*/ 28941708 h 4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6" h="46">
                  <a:moveTo>
                    <a:pt x="23" y="46"/>
                  </a:moveTo>
                  <a:cubicBezTo>
                    <a:pt x="10" y="46"/>
                    <a:pt x="0" y="36"/>
                    <a:pt x="0" y="23"/>
                  </a:cubicBezTo>
                  <a:cubicBezTo>
                    <a:pt x="0" y="10"/>
                    <a:pt x="10" y="0"/>
                    <a:pt x="23" y="0"/>
                  </a:cubicBezTo>
                  <a:cubicBezTo>
                    <a:pt x="36" y="0"/>
                    <a:pt x="46" y="10"/>
                    <a:pt x="46" y="23"/>
                  </a:cubicBezTo>
                  <a:cubicBezTo>
                    <a:pt x="46" y="36"/>
                    <a:pt x="36" y="46"/>
                    <a:pt x="23" y="46"/>
                  </a:cubicBezTo>
                  <a:close/>
                  <a:moveTo>
                    <a:pt x="23" y="12"/>
                  </a:moveTo>
                  <a:cubicBezTo>
                    <a:pt x="17" y="12"/>
                    <a:pt x="12" y="17"/>
                    <a:pt x="12" y="23"/>
                  </a:cubicBezTo>
                  <a:cubicBezTo>
                    <a:pt x="12" y="29"/>
                    <a:pt x="17" y="34"/>
                    <a:pt x="23" y="34"/>
                  </a:cubicBezTo>
                  <a:cubicBezTo>
                    <a:pt x="29" y="34"/>
                    <a:pt x="34" y="29"/>
                    <a:pt x="34" y="23"/>
                  </a:cubicBezTo>
                  <a:cubicBezTo>
                    <a:pt x="34" y="17"/>
                    <a:pt x="29" y="12"/>
                    <a:pt x="2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p>
          </p:txBody>
        </p:sp>
        <p:sp>
          <p:nvSpPr>
            <p:cNvPr id="45" name="Freeform 281">
              <a:extLst>
                <a:ext uri="{FF2B5EF4-FFF2-40B4-BE49-F238E27FC236}">
                  <a16:creationId xmlns:a16="http://schemas.microsoft.com/office/drawing/2014/main" id="{5292EED0-8407-48CC-A1F0-85F78E2EE1A2}"/>
                </a:ext>
              </a:extLst>
            </p:cNvPr>
            <p:cNvSpPr>
              <a:spLocks noEditPoints="1"/>
            </p:cNvSpPr>
            <p:nvPr/>
          </p:nvSpPr>
          <p:spPr bwMode="gray">
            <a:xfrm>
              <a:off x="6854192" y="3360118"/>
              <a:ext cx="169845" cy="277414"/>
            </a:xfrm>
            <a:custGeom>
              <a:avLst/>
              <a:gdLst>
                <a:gd name="T0" fmla="*/ 113407825 w 90"/>
                <a:gd name="T1" fmla="*/ 367961417 h 148"/>
                <a:gd name="T2" fmla="*/ 0 w 90"/>
                <a:gd name="T3" fmla="*/ 256081203 h 148"/>
                <a:gd name="T4" fmla="*/ 70564375 w 90"/>
                <a:gd name="T5" fmla="*/ 151659145 h 148"/>
                <a:gd name="T6" fmla="*/ 70564375 w 90"/>
                <a:gd name="T7" fmla="*/ 106907059 h 148"/>
                <a:gd name="T8" fmla="*/ 45362813 w 90"/>
                <a:gd name="T9" fmla="*/ 106907059 h 148"/>
                <a:gd name="T10" fmla="*/ 30241875 w 90"/>
                <a:gd name="T11" fmla="*/ 91990749 h 148"/>
                <a:gd name="T12" fmla="*/ 30241875 w 90"/>
                <a:gd name="T13" fmla="*/ 47238663 h 148"/>
                <a:gd name="T14" fmla="*/ 45362813 w 90"/>
                <a:gd name="T15" fmla="*/ 32320776 h 148"/>
                <a:gd name="T16" fmla="*/ 70564375 w 90"/>
                <a:gd name="T17" fmla="*/ 32320776 h 148"/>
                <a:gd name="T18" fmla="*/ 70564375 w 90"/>
                <a:gd name="T19" fmla="*/ 14917887 h 148"/>
                <a:gd name="T20" fmla="*/ 85685313 w 90"/>
                <a:gd name="T21" fmla="*/ 0 h 148"/>
                <a:gd name="T22" fmla="*/ 141128750 w 90"/>
                <a:gd name="T23" fmla="*/ 0 h 148"/>
                <a:gd name="T24" fmla="*/ 156249688 w 90"/>
                <a:gd name="T25" fmla="*/ 14917887 h 148"/>
                <a:gd name="T26" fmla="*/ 156249688 w 90"/>
                <a:gd name="T27" fmla="*/ 151659145 h 148"/>
                <a:gd name="T28" fmla="*/ 226814063 w 90"/>
                <a:gd name="T29" fmla="*/ 256081203 h 148"/>
                <a:gd name="T30" fmla="*/ 113407825 w 90"/>
                <a:gd name="T31" fmla="*/ 367961417 h 148"/>
                <a:gd name="T32" fmla="*/ 60483750 w 90"/>
                <a:gd name="T33" fmla="*/ 77072861 h 148"/>
                <a:gd name="T34" fmla="*/ 85685313 w 90"/>
                <a:gd name="T35" fmla="*/ 77072861 h 148"/>
                <a:gd name="T36" fmla="*/ 100806250 w 90"/>
                <a:gd name="T37" fmla="*/ 91990749 h 148"/>
                <a:gd name="T38" fmla="*/ 100806250 w 90"/>
                <a:gd name="T39" fmla="*/ 164090455 h 148"/>
                <a:gd name="T40" fmla="*/ 90725625 w 90"/>
                <a:gd name="T41" fmla="*/ 176521765 h 148"/>
                <a:gd name="T42" fmla="*/ 30241875 w 90"/>
                <a:gd name="T43" fmla="*/ 256081203 h 148"/>
                <a:gd name="T44" fmla="*/ 113407825 w 90"/>
                <a:gd name="T45" fmla="*/ 338127219 h 148"/>
                <a:gd name="T46" fmla="*/ 196572188 w 90"/>
                <a:gd name="T47" fmla="*/ 256081203 h 148"/>
                <a:gd name="T48" fmla="*/ 136088438 w 90"/>
                <a:gd name="T49" fmla="*/ 176521765 h 148"/>
                <a:gd name="T50" fmla="*/ 126007813 w 90"/>
                <a:gd name="T51" fmla="*/ 164090455 h 148"/>
                <a:gd name="T52" fmla="*/ 126007813 w 90"/>
                <a:gd name="T53" fmla="*/ 29834198 h 148"/>
                <a:gd name="T54" fmla="*/ 100806250 w 90"/>
                <a:gd name="T55" fmla="*/ 29834198 h 148"/>
                <a:gd name="T56" fmla="*/ 100806250 w 90"/>
                <a:gd name="T57" fmla="*/ 47238663 h 148"/>
                <a:gd name="T58" fmla="*/ 85685313 w 90"/>
                <a:gd name="T59" fmla="*/ 62154974 h 148"/>
                <a:gd name="T60" fmla="*/ 60483750 w 90"/>
                <a:gd name="T61" fmla="*/ 62154974 h 148"/>
                <a:gd name="T62" fmla="*/ 60483750 w 90"/>
                <a:gd name="T63" fmla="*/ 77072861 h 14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90" h="148">
                  <a:moveTo>
                    <a:pt x="45" y="148"/>
                  </a:moveTo>
                  <a:cubicBezTo>
                    <a:pt x="20" y="148"/>
                    <a:pt x="0" y="128"/>
                    <a:pt x="0" y="103"/>
                  </a:cubicBezTo>
                  <a:cubicBezTo>
                    <a:pt x="0" y="85"/>
                    <a:pt x="11" y="68"/>
                    <a:pt x="28" y="61"/>
                  </a:cubicBezTo>
                  <a:cubicBezTo>
                    <a:pt x="28" y="43"/>
                    <a:pt x="28" y="43"/>
                    <a:pt x="28" y="43"/>
                  </a:cubicBezTo>
                  <a:cubicBezTo>
                    <a:pt x="18" y="43"/>
                    <a:pt x="18" y="43"/>
                    <a:pt x="18" y="43"/>
                  </a:cubicBezTo>
                  <a:cubicBezTo>
                    <a:pt x="14" y="43"/>
                    <a:pt x="12" y="40"/>
                    <a:pt x="12" y="37"/>
                  </a:cubicBezTo>
                  <a:cubicBezTo>
                    <a:pt x="12" y="19"/>
                    <a:pt x="12" y="19"/>
                    <a:pt x="12" y="19"/>
                  </a:cubicBezTo>
                  <a:cubicBezTo>
                    <a:pt x="12" y="16"/>
                    <a:pt x="14" y="13"/>
                    <a:pt x="18" y="13"/>
                  </a:cubicBezTo>
                  <a:cubicBezTo>
                    <a:pt x="28" y="13"/>
                    <a:pt x="28" y="13"/>
                    <a:pt x="28" y="13"/>
                  </a:cubicBezTo>
                  <a:cubicBezTo>
                    <a:pt x="28" y="6"/>
                    <a:pt x="28" y="6"/>
                    <a:pt x="28" y="6"/>
                  </a:cubicBezTo>
                  <a:cubicBezTo>
                    <a:pt x="28" y="3"/>
                    <a:pt x="30" y="0"/>
                    <a:pt x="34" y="0"/>
                  </a:cubicBezTo>
                  <a:cubicBezTo>
                    <a:pt x="56" y="0"/>
                    <a:pt x="56" y="0"/>
                    <a:pt x="56" y="0"/>
                  </a:cubicBezTo>
                  <a:cubicBezTo>
                    <a:pt x="59" y="0"/>
                    <a:pt x="62" y="3"/>
                    <a:pt x="62" y="6"/>
                  </a:cubicBezTo>
                  <a:cubicBezTo>
                    <a:pt x="62" y="61"/>
                    <a:pt x="62" y="61"/>
                    <a:pt x="62" y="61"/>
                  </a:cubicBezTo>
                  <a:cubicBezTo>
                    <a:pt x="79" y="68"/>
                    <a:pt x="90" y="85"/>
                    <a:pt x="90" y="103"/>
                  </a:cubicBezTo>
                  <a:cubicBezTo>
                    <a:pt x="90" y="128"/>
                    <a:pt x="70" y="148"/>
                    <a:pt x="45" y="148"/>
                  </a:cubicBezTo>
                  <a:close/>
                  <a:moveTo>
                    <a:pt x="24" y="31"/>
                  </a:moveTo>
                  <a:cubicBezTo>
                    <a:pt x="34" y="31"/>
                    <a:pt x="34" y="31"/>
                    <a:pt x="34" y="31"/>
                  </a:cubicBezTo>
                  <a:cubicBezTo>
                    <a:pt x="37" y="31"/>
                    <a:pt x="40" y="34"/>
                    <a:pt x="40" y="37"/>
                  </a:cubicBezTo>
                  <a:cubicBezTo>
                    <a:pt x="40" y="66"/>
                    <a:pt x="40" y="66"/>
                    <a:pt x="40" y="66"/>
                  </a:cubicBezTo>
                  <a:cubicBezTo>
                    <a:pt x="40" y="68"/>
                    <a:pt x="38" y="71"/>
                    <a:pt x="36" y="71"/>
                  </a:cubicBezTo>
                  <a:cubicBezTo>
                    <a:pt x="22" y="76"/>
                    <a:pt x="12" y="89"/>
                    <a:pt x="12" y="103"/>
                  </a:cubicBezTo>
                  <a:cubicBezTo>
                    <a:pt x="12" y="121"/>
                    <a:pt x="27" y="136"/>
                    <a:pt x="45" y="136"/>
                  </a:cubicBezTo>
                  <a:cubicBezTo>
                    <a:pt x="63" y="136"/>
                    <a:pt x="78" y="121"/>
                    <a:pt x="78" y="103"/>
                  </a:cubicBezTo>
                  <a:cubicBezTo>
                    <a:pt x="78" y="89"/>
                    <a:pt x="68" y="76"/>
                    <a:pt x="54" y="71"/>
                  </a:cubicBezTo>
                  <a:cubicBezTo>
                    <a:pt x="52" y="71"/>
                    <a:pt x="50" y="68"/>
                    <a:pt x="50" y="66"/>
                  </a:cubicBezTo>
                  <a:cubicBezTo>
                    <a:pt x="50" y="12"/>
                    <a:pt x="50" y="12"/>
                    <a:pt x="50" y="12"/>
                  </a:cubicBezTo>
                  <a:cubicBezTo>
                    <a:pt x="40" y="12"/>
                    <a:pt x="40" y="12"/>
                    <a:pt x="40" y="12"/>
                  </a:cubicBezTo>
                  <a:cubicBezTo>
                    <a:pt x="40" y="19"/>
                    <a:pt x="40" y="19"/>
                    <a:pt x="40" y="19"/>
                  </a:cubicBezTo>
                  <a:cubicBezTo>
                    <a:pt x="40" y="22"/>
                    <a:pt x="37" y="25"/>
                    <a:pt x="34" y="25"/>
                  </a:cubicBezTo>
                  <a:cubicBezTo>
                    <a:pt x="24" y="25"/>
                    <a:pt x="24" y="25"/>
                    <a:pt x="24" y="25"/>
                  </a:cubicBezTo>
                  <a:lnTo>
                    <a:pt x="24"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p>
          </p:txBody>
        </p:sp>
      </p:grpSp>
    </p:spTree>
    <p:extLst>
      <p:ext uri="{BB962C8B-B14F-4D97-AF65-F5344CB8AC3E}">
        <p14:creationId xmlns:p14="http://schemas.microsoft.com/office/powerpoint/2010/main" val="3413721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an 9">
            <a:extLst>
              <a:ext uri="{FF2B5EF4-FFF2-40B4-BE49-F238E27FC236}">
                <a16:creationId xmlns:a16="http://schemas.microsoft.com/office/drawing/2014/main" id="{550DF8FB-0BF1-49E3-B0F9-2B489FF49F06}"/>
              </a:ext>
            </a:extLst>
          </p:cNvPr>
          <p:cNvSpPr/>
          <p:nvPr/>
        </p:nvSpPr>
        <p:spPr bwMode="gray">
          <a:xfrm rot="5400000">
            <a:off x="3182470" y="3577146"/>
            <a:ext cx="2904070" cy="1768616"/>
          </a:xfrm>
          <a:prstGeom prst="can">
            <a:avLst>
              <a:gd name="adj" fmla="val 40000"/>
            </a:avLst>
          </a:prstGeom>
          <a:solidFill>
            <a:srgbClr val="56C4D2"/>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a:t>SSH Connection Protocol</a:t>
            </a:r>
            <a:endParaRPr lang="en-US" dirty="0"/>
          </a:p>
        </p:txBody>
      </p:sp>
      <p:sp>
        <p:nvSpPr>
          <p:cNvPr id="3" name="文本占位符 2"/>
          <p:cNvSpPr>
            <a:spLocks noGrp="1"/>
          </p:cNvSpPr>
          <p:nvPr>
            <p:ph type="body" sz="quarter" idx="10"/>
          </p:nvPr>
        </p:nvSpPr>
        <p:spPr>
          <a:xfrm>
            <a:off x="455612" y="1052514"/>
            <a:ext cx="11293476" cy="2143579"/>
          </a:xfrm>
        </p:spPr>
        <p:txBody>
          <a:bodyPr/>
          <a:lstStyle/>
          <a:p>
            <a:r>
              <a:rPr lang="en-US" sz="1800"/>
              <a:t>The SSH connection protocol multiplexes several logical channels into a single encrypted tunnel. It provides interactive login sessions, remote execution of commands, forwarded TCP/IP connections, and forwarded X11 connections.</a:t>
            </a:r>
          </a:p>
          <a:p>
            <a:r>
              <a:rPr lang="en-US" sz="1800"/>
              <a:t>The SSH connection protocol runs on top of the SSH transport layer </a:t>
            </a:r>
            <a:r>
              <a:rPr lang="en-US" altLang="zh-CN" sz="1800"/>
              <a:t>protocol </a:t>
            </a:r>
            <a:r>
              <a:rPr lang="en-US" sz="1800"/>
              <a:t>and user authentication protocol.</a:t>
            </a:r>
            <a:endParaRPr lang="en-US" sz="1800" dirty="0"/>
          </a:p>
        </p:txBody>
      </p:sp>
      <p:sp>
        <p:nvSpPr>
          <p:cNvPr id="13" name="Can 225">
            <a:extLst>
              <a:ext uri="{FF2B5EF4-FFF2-40B4-BE49-F238E27FC236}">
                <a16:creationId xmlns:a16="http://schemas.microsoft.com/office/drawing/2014/main" id="{A9BF94CA-243B-48EE-A411-92B416672610}"/>
              </a:ext>
            </a:extLst>
          </p:cNvPr>
          <p:cNvSpPr/>
          <p:nvPr/>
        </p:nvSpPr>
        <p:spPr bwMode="gray">
          <a:xfrm rot="5400000">
            <a:off x="6063603" y="3105786"/>
            <a:ext cx="323164" cy="2017982"/>
          </a:xfrm>
          <a:prstGeom prst="can">
            <a:avLst>
              <a:gd name="adj" fmla="val 40000"/>
            </a:avLst>
          </a:prstGeom>
          <a:solidFill>
            <a:srgbClr val="D0E8C4"/>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Can 9">
            <a:extLst>
              <a:ext uri="{FF2B5EF4-FFF2-40B4-BE49-F238E27FC236}">
                <a16:creationId xmlns:a16="http://schemas.microsoft.com/office/drawing/2014/main" id="{37FBF1A5-1262-422D-8F72-2E35ADDABDD5}"/>
              </a:ext>
            </a:extLst>
          </p:cNvPr>
          <p:cNvSpPr/>
          <p:nvPr/>
        </p:nvSpPr>
        <p:spPr bwMode="gray">
          <a:xfrm rot="5400000">
            <a:off x="6081675" y="3689308"/>
            <a:ext cx="287014" cy="2017982"/>
          </a:xfrm>
          <a:prstGeom prst="can">
            <a:avLst>
              <a:gd name="adj" fmla="val 40000"/>
            </a:avLst>
          </a:prstGeom>
          <a:solidFill>
            <a:srgbClr val="BEE9EE"/>
          </a:solidFill>
          <a:ln w="127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Can 9">
            <a:extLst>
              <a:ext uri="{FF2B5EF4-FFF2-40B4-BE49-F238E27FC236}">
                <a16:creationId xmlns:a16="http://schemas.microsoft.com/office/drawing/2014/main" id="{CB668C7A-EB0A-4F8F-AF32-C4C3C9D6F34C}"/>
              </a:ext>
            </a:extLst>
          </p:cNvPr>
          <p:cNvSpPr/>
          <p:nvPr/>
        </p:nvSpPr>
        <p:spPr bwMode="gray">
          <a:xfrm rot="5400000">
            <a:off x="6058584" y="2523839"/>
            <a:ext cx="333200" cy="2017984"/>
          </a:xfrm>
          <a:prstGeom prst="can">
            <a:avLst>
              <a:gd name="adj" fmla="val 40000"/>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6"/>
          <p:cNvSpPr txBox="1"/>
          <p:nvPr/>
        </p:nvSpPr>
        <p:spPr bwMode="gray">
          <a:xfrm>
            <a:off x="5192008" y="4564317"/>
            <a:ext cx="1977095" cy="276999"/>
          </a:xfrm>
          <a:prstGeom prst="rect">
            <a:avLst/>
          </a:prstGeom>
          <a:noFill/>
        </p:spPr>
        <p:txBody>
          <a:bodyPr wrap="square" rtlCol="0">
            <a:spAutoFit/>
          </a:bodyPr>
          <a:lstStyle/>
          <a:p>
            <a:pPr algn="ctr" fontAlgn="ctr"/>
            <a:r>
              <a:rPr lang="en-US" sz="1200">
                <a:latin typeface="Huawei Sans" panose="020C0503030203020204" pitchFamily="34" charset="0"/>
              </a:rPr>
              <a:t>Session channel</a:t>
            </a:r>
            <a:endParaRPr lang="en-US" sz="1200" dirty="0">
              <a:latin typeface="Huawei Sans" panose="020C0503030203020204" pitchFamily="34" charset="0"/>
            </a:endParaRPr>
          </a:p>
        </p:txBody>
      </p:sp>
      <p:sp>
        <p:nvSpPr>
          <p:cNvPr id="18" name="文本框 17"/>
          <p:cNvSpPr txBox="1"/>
          <p:nvPr/>
        </p:nvSpPr>
        <p:spPr bwMode="gray">
          <a:xfrm>
            <a:off x="4730416" y="3388926"/>
            <a:ext cx="2900278" cy="276999"/>
          </a:xfrm>
          <a:prstGeom prst="rect">
            <a:avLst/>
          </a:prstGeom>
          <a:noFill/>
        </p:spPr>
        <p:txBody>
          <a:bodyPr wrap="square" rtlCol="0">
            <a:spAutoFit/>
          </a:bodyPr>
          <a:lstStyle/>
          <a:p>
            <a:pPr algn="ctr" fontAlgn="ctr"/>
            <a:r>
              <a:rPr lang="en-US" sz="1200" dirty="0">
                <a:latin typeface="Huawei Sans" panose="020C0503030203020204" pitchFamily="34" charset="0"/>
              </a:rPr>
              <a:t>TCP/IP forwarding channel</a:t>
            </a:r>
          </a:p>
        </p:txBody>
      </p:sp>
      <p:sp>
        <p:nvSpPr>
          <p:cNvPr id="19" name="文本框 18"/>
          <p:cNvSpPr txBox="1"/>
          <p:nvPr/>
        </p:nvSpPr>
        <p:spPr bwMode="gray">
          <a:xfrm>
            <a:off x="5325899" y="3991295"/>
            <a:ext cx="1709312" cy="276999"/>
          </a:xfrm>
          <a:prstGeom prst="rect">
            <a:avLst/>
          </a:prstGeom>
          <a:noFill/>
        </p:spPr>
        <p:txBody>
          <a:bodyPr wrap="square" rtlCol="0">
            <a:spAutoFit/>
          </a:bodyPr>
          <a:lstStyle/>
          <a:p>
            <a:pPr algn="ctr" fontAlgn="ctr"/>
            <a:r>
              <a:rPr lang="en-US" sz="1200" dirty="0">
                <a:latin typeface="Huawei Sans" panose="020C0503030203020204" pitchFamily="34" charset="0"/>
              </a:rPr>
              <a:t>X11 channel</a:t>
            </a:r>
          </a:p>
        </p:txBody>
      </p:sp>
      <p:sp>
        <p:nvSpPr>
          <p:cNvPr id="20" name="文本框 19"/>
          <p:cNvSpPr txBox="1"/>
          <p:nvPr/>
        </p:nvSpPr>
        <p:spPr bwMode="gray">
          <a:xfrm rot="16200000">
            <a:off x="3374206" y="4200848"/>
            <a:ext cx="2206319" cy="707886"/>
          </a:xfrm>
          <a:prstGeom prst="rect">
            <a:avLst/>
          </a:prstGeom>
          <a:noFill/>
        </p:spPr>
        <p:txBody>
          <a:bodyPr wrap="square" rtlCol="0">
            <a:spAutoFit/>
          </a:bodyPr>
          <a:lstStyle/>
          <a:p>
            <a:pPr algn="ctr" fontAlgn="ctr"/>
            <a:r>
              <a:rPr lang="en-US" sz="2000" b="1" dirty="0">
                <a:solidFill>
                  <a:srgbClr val="F4FBFE"/>
                </a:solidFill>
                <a:latin typeface="Huawei Sans" panose="020C0503030203020204" pitchFamily="34" charset="0"/>
              </a:rPr>
              <a:t>SSH connection</a:t>
            </a:r>
          </a:p>
          <a:p>
            <a:pPr algn="ctr" fontAlgn="ctr"/>
            <a:endParaRPr lang="en-US" sz="2000" b="1" dirty="0">
              <a:solidFill>
                <a:srgbClr val="F4FBFE"/>
              </a:solidFill>
              <a:latin typeface="Huawei Sans" panose="020C0503030203020204" pitchFamily="34" charset="0"/>
            </a:endParaRPr>
          </a:p>
        </p:txBody>
      </p:sp>
      <p:sp>
        <p:nvSpPr>
          <p:cNvPr id="27" name="Can 225">
            <a:extLst>
              <a:ext uri="{FF2B5EF4-FFF2-40B4-BE49-F238E27FC236}">
                <a16:creationId xmlns:a16="http://schemas.microsoft.com/office/drawing/2014/main" id="{A9BF94CA-243B-48EE-A411-92B416672610}"/>
              </a:ext>
            </a:extLst>
          </p:cNvPr>
          <p:cNvSpPr/>
          <p:nvPr/>
        </p:nvSpPr>
        <p:spPr bwMode="gray">
          <a:xfrm rot="5400000">
            <a:off x="6050805" y="4363934"/>
            <a:ext cx="299004" cy="1968227"/>
          </a:xfrm>
          <a:prstGeom prst="can">
            <a:avLst>
              <a:gd name="adj" fmla="val 40000"/>
            </a:avLst>
          </a:prstGeom>
          <a:solidFill>
            <a:srgbClr val="FEEEC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p:cNvSpPr txBox="1"/>
          <p:nvPr/>
        </p:nvSpPr>
        <p:spPr bwMode="gray">
          <a:xfrm>
            <a:off x="5321125" y="5223723"/>
            <a:ext cx="1718860" cy="276999"/>
          </a:xfrm>
          <a:prstGeom prst="rect">
            <a:avLst/>
          </a:prstGeom>
          <a:noFill/>
        </p:spPr>
        <p:txBody>
          <a:bodyPr wrap="square" rtlCol="0">
            <a:spAutoFit/>
          </a:bodyPr>
          <a:lstStyle/>
          <a:p>
            <a:pPr algn="ctr" fontAlgn="ctr"/>
            <a:r>
              <a:rPr lang="en-US" sz="1200" dirty="0">
                <a:latin typeface="Huawei Sans" panose="020C0503030203020204" pitchFamily="34" charset="0"/>
              </a:rPr>
              <a:t>SFTP channel</a:t>
            </a:r>
          </a:p>
        </p:txBody>
      </p:sp>
    </p:spTree>
    <p:extLst>
      <p:ext uri="{BB962C8B-B14F-4D97-AF65-F5344CB8AC3E}">
        <p14:creationId xmlns:p14="http://schemas.microsoft.com/office/powerpoint/2010/main" val="3143323109"/>
      </p:ext>
    </p:extLst>
  </p:cSld>
  <p:clrMapOvr>
    <a:masterClrMapping/>
  </p:clrMapOvr>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自定义 2">
      <a:dk1>
        <a:sysClr val="windowText" lastClr="000000"/>
      </a:dk1>
      <a:lt1>
        <a:sysClr val="window" lastClr="FFFFFF"/>
      </a:lt1>
      <a:dk2>
        <a:srgbClr val="44546A"/>
      </a:dk2>
      <a:lt2>
        <a:srgbClr val="E7E6E6"/>
      </a:lt2>
      <a:accent1>
        <a:srgbClr val="C7000B"/>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9F978CA-548B-475E-A6A2-DD2D36FC626E}"/>
</file>

<file path=customXml/itemProps2.xml><?xml version="1.0" encoding="utf-8"?>
<ds:datastoreItem xmlns:ds="http://schemas.openxmlformats.org/officeDocument/2006/customXml" ds:itemID="{3BDF7FDB-8FAF-4885-A7C3-C65E5A156C46}">
  <ds:schemaRefs>
    <ds:schemaRef ds:uri="http://schemas.microsoft.com/sharepoint/v3/contenttype/forms"/>
  </ds:schemaRefs>
</ds:datastoreItem>
</file>

<file path=customXml/itemProps3.xml><?xml version="1.0" encoding="utf-8"?>
<ds:datastoreItem xmlns:ds="http://schemas.openxmlformats.org/officeDocument/2006/customXml" ds:itemID="{5881316D-20EA-439F-AF7B-6D6C26E187AE}">
  <ds:schemaRefs>
    <ds:schemaRef ds:uri="http://schemas.microsoft.com/office/2006/documentManagement/types"/>
    <ds:schemaRef ds:uri="http://purl.org/dc/dcmitype/"/>
    <ds:schemaRef ds:uri="http://purl.org/dc/elements/1.1/"/>
    <ds:schemaRef ds:uri="http://www.w3.org/XML/1998/namespace"/>
    <ds:schemaRef ds:uri="http://schemas.microsoft.com/office/2006/metadata/properties"/>
    <ds:schemaRef ds:uri="http://schemas.microsoft.com/office/infopath/2007/PartnerControls"/>
    <ds:schemaRef ds:uri="http://purl.org/dc/terms/"/>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emplate/>
  <TotalTime>3735</TotalTime>
  <Words>7907</Words>
  <Application>Microsoft Office PowerPoint</Application>
  <PresentationFormat>宽屏</PresentationFormat>
  <Paragraphs>897</Paragraphs>
  <Slides>62</Slides>
  <Notes>62</Notes>
  <HiddenSlides>1</HiddenSlides>
  <MMClips>0</MMClips>
  <ScaleCrop>false</ScaleCrop>
  <HeadingPairs>
    <vt:vector size="6" baseType="variant">
      <vt:variant>
        <vt:lpstr>已用的字体</vt:lpstr>
      </vt:variant>
      <vt:variant>
        <vt:i4>7</vt:i4>
      </vt:variant>
      <vt:variant>
        <vt:lpstr>主题</vt:lpstr>
      </vt:variant>
      <vt:variant>
        <vt:i4>4</vt:i4>
      </vt:variant>
      <vt:variant>
        <vt:lpstr>幻灯片标题</vt:lpstr>
      </vt:variant>
      <vt:variant>
        <vt:i4>62</vt:i4>
      </vt:variant>
    </vt:vector>
  </HeadingPairs>
  <TitlesOfParts>
    <vt:vector size="73" baseType="lpstr">
      <vt:lpstr>微软雅黑</vt:lpstr>
      <vt:lpstr>Arial</vt:lpstr>
      <vt:lpstr>Courier New</vt:lpstr>
      <vt:lpstr>方正兰亭黑简体</vt:lpstr>
      <vt:lpstr>Wingdings</vt:lpstr>
      <vt:lpstr>Huawei Sans</vt:lpstr>
      <vt:lpstr>微软雅黑</vt:lpstr>
      <vt:lpstr>1_标题页模板</vt:lpstr>
      <vt:lpstr>2_自功能页模板</vt:lpstr>
      <vt:lpstr>3_内容页模板</vt:lpstr>
      <vt:lpstr>4_感谢页模板</vt:lpstr>
      <vt:lpstr>PowerPoint 演示文稿</vt:lpstr>
      <vt:lpstr>SSH Fundamentals and Practice</vt:lpstr>
      <vt:lpstr>PowerPoint 演示文稿</vt:lpstr>
      <vt:lpstr>PowerPoint 演示文稿</vt:lpstr>
      <vt:lpstr>PowerPoint 演示文稿</vt:lpstr>
      <vt:lpstr>Overview of SSH</vt:lpstr>
      <vt:lpstr>SSH Transport Layer Protocol</vt:lpstr>
      <vt:lpstr>SSH User Authentication Protocol</vt:lpstr>
      <vt:lpstr>SSH Connection Protocol</vt:lpstr>
      <vt:lpstr>PowerPoint 演示文稿</vt:lpstr>
      <vt:lpstr>Working Principles of SSH</vt:lpstr>
      <vt:lpstr>Version Negotiation Phase</vt:lpstr>
      <vt:lpstr>Algorithm Negotiation Phase</vt:lpstr>
      <vt:lpstr>Key Exchange Phase</vt:lpstr>
      <vt:lpstr>User Authentication Phase: Password Authentication</vt:lpstr>
      <vt:lpstr>User Authentication Phase: Public Key Authentication</vt:lpstr>
      <vt:lpstr>Session Interaction Phase</vt:lpstr>
      <vt:lpstr>PowerPoint 演示文稿</vt:lpstr>
      <vt:lpstr>Overview of Paramiko</vt:lpstr>
      <vt:lpstr>PowerPoint 演示文稿</vt:lpstr>
      <vt:lpstr>Paramiko Component Architecture</vt:lpstr>
      <vt:lpstr>Common Paramiko Classes</vt:lpstr>
      <vt:lpstr>Key-Related Classes of the Paramiko Module</vt:lpstr>
      <vt:lpstr>Process of Using Paramiko</vt:lpstr>
      <vt:lpstr>PowerPoint 演示文稿</vt:lpstr>
      <vt:lpstr>Transport Class and Its Methods</vt:lpstr>
      <vt:lpstr>PowerPoint 演示文稿</vt:lpstr>
      <vt:lpstr>Key Handling Class and Its Methods</vt:lpstr>
      <vt:lpstr>PowerPoint 演示文稿</vt:lpstr>
      <vt:lpstr>SFTPClient Class and Its Methods</vt:lpstr>
      <vt:lpstr>Method from_transport</vt:lpstr>
      <vt:lpstr>Method get</vt:lpstr>
      <vt:lpstr>Method put</vt:lpstr>
      <vt:lpstr>PowerPoint 演示文稿</vt:lpstr>
      <vt:lpstr>SSHClient Class and Its Methods</vt:lpstr>
      <vt:lpstr>Method connect</vt:lpstr>
      <vt:lpstr>Method set_missing_host_key_policy</vt:lpstr>
      <vt:lpstr>Method load_system_host_keys</vt:lpstr>
      <vt:lpstr>Method exec_command</vt:lpstr>
      <vt:lpstr>Method invoke_shell</vt:lpstr>
      <vt:lpstr>Method open_sftp</vt:lpstr>
      <vt:lpstr>PowerPoint 演示文稿</vt:lpstr>
      <vt:lpstr>Case: Using SSH to Log In to a Device</vt:lpstr>
      <vt:lpstr>Configuration Roadmap</vt:lpstr>
      <vt:lpstr>Case: Configuring STelnet on the Server</vt:lpstr>
      <vt:lpstr>Case: Configuring Users on the Server</vt:lpstr>
      <vt:lpstr>Case: Creating an RSA Key Pair on the Client</vt:lpstr>
      <vt:lpstr>Case: Configuring a Public Key on the Server</vt:lpstr>
      <vt:lpstr>Case: Compiling Python Code on the Client</vt:lpstr>
      <vt:lpstr>Case: Verifying the Configuration on the Client</vt:lpstr>
      <vt:lpstr>PowerPoint 演示文稿</vt:lpstr>
      <vt:lpstr>Case: Using SFTP to Upload and Download Files</vt:lpstr>
      <vt:lpstr>Configuration Roadmap</vt:lpstr>
      <vt:lpstr>Case: Configuring SFTP and Users on the Server</vt:lpstr>
      <vt:lpstr>Case: Creating an RSA Key Pair on the Client</vt:lpstr>
      <vt:lpstr>Case: Configuring a Public Key on the Server</vt:lpstr>
      <vt:lpstr>Case: Compiling Python Code on the Client</vt:lpstr>
      <vt:lpstr>Case: Verifying the Configuration on the Server and Client</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yusheng</cp:lastModifiedBy>
  <cp:revision>244</cp:revision>
  <dcterms:created xsi:type="dcterms:W3CDTF">2018-11-29T10:16:29Z</dcterms:created>
  <dcterms:modified xsi:type="dcterms:W3CDTF">2021-11-17T08:48:14Z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(3)WkU8KE7FgheSES3lnEayz0OsGxPu8aXmLGVlI6qoHoTN6GXxwjBeKPjbzJDObCcq4Ishwjwt
TrHYE1wSr4+5eAXvHj0yX+gAxRJmm8XQ/WF105jHBrBoxjs3dqMDR5bn6CnCKKf469b+KqCg
yxk9HBhudP29MBx8a/p0g4NMHtEMF1tI5MNh5ikcgt0sL5Oa+BjzN4Be7WiqF15Eq44mlBCp
ukiotqa1dlwq1tddB8</vt:lpwstr>
  </property>
  <property fmtid="{D5CDD505-2E9C-101B-9397-08002B2CF9AE}" pid="3" name="_2015_ms_pID_7253431">
    <vt:lpwstr>T7Mf57YpdBR8PrKBpNffaE2UpR2LJNlDHeqxuzwlZEnwvysf/KNN1a
LMpASbbFICTSwHi4/h60bAr+5DVM+EbcCyxP3pFzFloeETDbjMJ+AUf1v0/0IVr57Bmq29pc
LskWOwlmmXlYSIsJSPYtFgXJJgNLWSpKeV0SvDMzTyBADgGve3YGVWMKZRXqHnFht5KCOn3t
pkPwW3hVMFsJr7e+S+5xF5FC6ZLuCq4TPoo9</vt:lpwstr>
  </property>
  <property fmtid="{D5CDD505-2E9C-101B-9397-08002B2CF9AE}" pid="4" name="_2015_ms_pID_7253432">
    <vt:lpwstr>+w==</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1635813201</vt:lpwstr>
  </property>
</Properties>
</file>