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72" r:id="rId4"/>
    <p:sldMasterId id="2147483883" r:id="rId5"/>
    <p:sldMasterId id="2147483885" r:id="rId6"/>
    <p:sldMasterId id="2147483891" r:id="rId7"/>
  </p:sldMasterIdLst>
  <p:notesMasterIdLst>
    <p:notesMasterId r:id="rId127"/>
  </p:notesMasterIdLst>
  <p:handoutMasterIdLst>
    <p:handoutMasterId r:id="rId128"/>
  </p:handoutMasterIdLst>
  <p:sldIdLst>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388" r:id="rId23"/>
    <p:sldId id="288" r:id="rId24"/>
    <p:sldId id="289" r:id="rId25"/>
    <p:sldId id="290" r:id="rId26"/>
    <p:sldId id="291" r:id="rId27"/>
    <p:sldId id="292" r:id="rId28"/>
    <p:sldId id="387"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89"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 id="341" r:id="rId79"/>
    <p:sldId id="342" r:id="rId80"/>
    <p:sldId id="343" r:id="rId81"/>
    <p:sldId id="344" r:id="rId82"/>
    <p:sldId id="345" r:id="rId83"/>
    <p:sldId id="346" r:id="rId84"/>
    <p:sldId id="347" r:id="rId85"/>
    <p:sldId id="348" r:id="rId86"/>
    <p:sldId id="349" r:id="rId87"/>
    <p:sldId id="350" r:id="rId88"/>
    <p:sldId id="351" r:id="rId89"/>
    <p:sldId id="352" r:id="rId90"/>
    <p:sldId id="353" r:id="rId91"/>
    <p:sldId id="354" r:id="rId92"/>
    <p:sldId id="355" r:id="rId93"/>
    <p:sldId id="356" r:id="rId94"/>
    <p:sldId id="357" r:id="rId95"/>
    <p:sldId id="358" r:id="rId96"/>
    <p:sldId id="359" r:id="rId97"/>
    <p:sldId id="390" r:id="rId98"/>
    <p:sldId id="360" r:id="rId99"/>
    <p:sldId id="391" r:id="rId100"/>
    <p:sldId id="361" r:id="rId101"/>
    <p:sldId id="362" r:id="rId102"/>
    <p:sldId id="363" r:id="rId103"/>
    <p:sldId id="364" r:id="rId104"/>
    <p:sldId id="365" r:id="rId105"/>
    <p:sldId id="366" r:id="rId106"/>
    <p:sldId id="367" r:id="rId107"/>
    <p:sldId id="368" r:id="rId108"/>
    <p:sldId id="369" r:id="rId109"/>
    <p:sldId id="370" r:id="rId110"/>
    <p:sldId id="371" r:id="rId111"/>
    <p:sldId id="372" r:id="rId112"/>
    <p:sldId id="373" r:id="rId113"/>
    <p:sldId id="374" r:id="rId114"/>
    <p:sldId id="375" r:id="rId115"/>
    <p:sldId id="376" r:id="rId116"/>
    <p:sldId id="377" r:id="rId117"/>
    <p:sldId id="378" r:id="rId118"/>
    <p:sldId id="379" r:id="rId119"/>
    <p:sldId id="380" r:id="rId120"/>
    <p:sldId id="381" r:id="rId121"/>
    <p:sldId id="382" r:id="rId122"/>
    <p:sldId id="383" r:id="rId123"/>
    <p:sldId id="384" r:id="rId124"/>
    <p:sldId id="385" r:id="rId125"/>
    <p:sldId id="386" r:id="rId126"/>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ululu (A)" initials="x(" lastIdx="2" clrIdx="0">
    <p:extLst>
      <p:ext uri="{19B8F6BF-5375-455C-9EA6-DF929625EA0E}">
        <p15:presenceInfo xmlns:p15="http://schemas.microsoft.com/office/powerpoint/2012/main" userId="S-1-5-21-147214757-305610072-1517763936-2990052" providerId="AD"/>
      </p:ext>
    </p:extLst>
  </p:cmAuthor>
  <p:cmAuthor id="2" name="weijiongjian" initials="w" lastIdx="38" clrIdx="1">
    <p:extLst>
      <p:ext uri="{19B8F6BF-5375-455C-9EA6-DF929625EA0E}">
        <p15:presenceInfo xmlns:p15="http://schemas.microsoft.com/office/powerpoint/2012/main" userId="S-1-5-21-147214757-305610072-1517763936-7483209" providerId="AD"/>
      </p:ext>
    </p:extLst>
  </p:cmAuthor>
  <p:cmAuthor id="3" name="hejunjianzjhw" initials="h" lastIdx="10" clrIdx="2">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00B"/>
    <a:srgbClr val="D9D9D9"/>
    <a:srgbClr val="56C4D2"/>
    <a:srgbClr val="94DAE2"/>
    <a:srgbClr val="404040"/>
    <a:srgbClr val="EBEBEB"/>
    <a:srgbClr val="151515"/>
    <a:srgbClr val="575756"/>
    <a:srgbClr val="FFFFFF"/>
    <a:srgbClr val="DD4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37" autoAdjust="0"/>
    <p:restoredTop sz="85450" autoAdjust="0"/>
  </p:normalViewPr>
  <p:slideViewPr>
    <p:cSldViewPr snapToGrid="0" snapToObjects="1">
      <p:cViewPr varScale="1">
        <p:scale>
          <a:sx n="92" d="100"/>
          <a:sy n="92" d="100"/>
        </p:scale>
        <p:origin x="66" y="90"/>
      </p:cViewPr>
      <p:guideLst>
        <p:guide pos="3840"/>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3" d="100"/>
          <a:sy n="83" d="100"/>
        </p:scale>
        <p:origin x="2982"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handoutMaster" Target="handoutMasters/handoutMaster1.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commentAuthors" Target="commentAuthors.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presProps" Target="presProps.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viewProps" Target="view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theme" Target="theme/theme1.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notesMaster" Target="notesMasters/notesMaster1.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2879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0650464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802318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228600" indent="-228600">
              <a:buFont typeface="+mj-lt"/>
              <a:buAutoNum type="arabicPeriod"/>
            </a:pPr>
            <a:r>
              <a:rPr dirty="0" smtClean="0">
                <a:latin typeface="Huawei Sans" panose="020C0503030203020204" pitchFamily="34" charset="0"/>
              </a:rPr>
              <a:t>C</a:t>
            </a:r>
            <a:endParaRPr dirty="0">
              <a:latin typeface="Huawei Sans" panose="020C0503030203020204" pitchFamily="34" charset="0"/>
            </a:endParaRPr>
          </a:p>
          <a:p>
            <a:pPr marL="228600" indent="-228600">
              <a:buFont typeface="+mj-lt"/>
              <a:buAutoNum type="arabicPeriod"/>
            </a:pPr>
            <a:r>
              <a:rPr dirty="0" smtClean="0">
                <a:latin typeface="Huawei Sans" panose="020C0503030203020204" pitchFamily="34" charset="0"/>
              </a:rPr>
              <a:t>ABD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3705396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6249719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7158930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7832803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6833218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Flow queue</a:t>
            </a:r>
          </a:p>
          <a:p>
            <a:pPr lvl="1"/>
            <a:r>
              <a:rPr dirty="0"/>
              <a:t>The same type of services of a user is taken as a service flow. </a:t>
            </a:r>
            <a:r>
              <a:rPr dirty="0" err="1"/>
              <a:t>HQoS</a:t>
            </a:r>
            <a:r>
              <a:rPr dirty="0"/>
              <a:t> schedules queues based on service flows. Flow queues correspond to service types and are classified into EF, AF, and BE queues. You can set scheduling modes for flow queues.</a:t>
            </a:r>
          </a:p>
          <a:p>
            <a:r>
              <a:rPr dirty="0">
                <a:latin typeface="Huawei Sans" panose="020C0503030203020204" pitchFamily="34" charset="0"/>
              </a:rPr>
              <a:t>Subscriber queue</a:t>
            </a:r>
          </a:p>
          <a:p>
            <a:pPr lvl="1"/>
            <a:r>
              <a:rPr dirty="0"/>
              <a:t>Services from a user are placed into a subscriber queue. </a:t>
            </a:r>
            <a:r>
              <a:rPr dirty="0" err="1"/>
              <a:t>HQoS</a:t>
            </a:r>
            <a:r>
              <a:rPr dirty="0"/>
              <a:t> allows all services in the subscriber queue to share the bandwidth.</a:t>
            </a:r>
          </a:p>
          <a:p>
            <a:r>
              <a:rPr dirty="0">
                <a:latin typeface="Huawei Sans" panose="020C0503030203020204" pitchFamily="34" charset="0"/>
              </a:rPr>
              <a:t>Port queue</a:t>
            </a:r>
          </a:p>
          <a:p>
            <a:pPr lvl="1"/>
            <a:r>
              <a:rPr dirty="0"/>
              <a:t>Each port corresponds to a queue and port queues are scheduled in RR mode. You can configure only interface-based traffic shaping, but cannot configure scheduling modes.</a:t>
            </a:r>
            <a:endParaRPr lang="en-US" altLang="zh-CN"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24410430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err="1">
                <a:latin typeface="Huawei Sans" panose="020C0503030203020204" pitchFamily="34" charset="0"/>
              </a:rPr>
              <a:t>HQoS</a:t>
            </a:r>
            <a:r>
              <a:rPr dirty="0">
                <a:latin typeface="Huawei Sans" panose="020C0503030203020204" pitchFamily="34" charset="0"/>
              </a:rPr>
              <a:t> deployment for enterprise users is used as an example. Enterprise users have VoIP, video conference, and data services. Each subscriber queue corresponds to one enterprise user and each flow queue corresponds to a type of services. By deploying </a:t>
            </a:r>
            <a:r>
              <a:rPr dirty="0" err="1">
                <a:latin typeface="Huawei Sans" panose="020C0503030203020204" pitchFamily="34" charset="0"/>
              </a:rPr>
              <a:t>HQoS</a:t>
            </a:r>
            <a:r>
              <a:rPr dirty="0">
                <a:latin typeface="Huawei Sans" panose="020C0503030203020204" pitchFamily="34" charset="0"/>
              </a:rPr>
              <a:t>, the device can control the following items:</a:t>
            </a:r>
          </a:p>
          <a:p>
            <a:pPr lvl="1"/>
            <a:r>
              <a:rPr dirty="0"/>
              <a:t>Traffic scheduling among three types of services of a single enterprise user</a:t>
            </a:r>
          </a:p>
          <a:p>
            <a:pPr lvl="1"/>
            <a:r>
              <a:rPr dirty="0"/>
              <a:t>Total bandwidth of three types of services of a single enterprise user</a:t>
            </a:r>
          </a:p>
          <a:p>
            <a:pPr lvl="1"/>
            <a:r>
              <a:rPr dirty="0"/>
              <a:t>Bandwidth allocation between multiple enterprise users</a:t>
            </a:r>
          </a:p>
          <a:p>
            <a:pPr lvl="1"/>
            <a:r>
              <a:rPr dirty="0"/>
              <a:t>Total bandwidth of multiple enterprise users</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1291967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57075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86527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BE model is the simplest service model in which an application can send any number of packets at any time without obtaining approval or notifying the network.</a:t>
            </a:r>
            <a:endParaRPr lang="en-US" altLang="zh-CN" dirty="0">
              <a:latin typeface="Huawei Sans" panose="020C0503030203020204" pitchFamily="34" charset="0"/>
            </a:endParaRPr>
          </a:p>
          <a:p>
            <a:r>
              <a:rPr dirty="0">
                <a:latin typeface="Huawei Sans" panose="020C0503030203020204" pitchFamily="34" charset="0"/>
              </a:rPr>
              <a:t>The network then makes the best effort to transmit the packets but provides no guarantee of performance in terms of delay and reliability.</a:t>
            </a:r>
          </a:p>
          <a:p>
            <a:r>
              <a:rPr dirty="0">
                <a:latin typeface="Huawei Sans" panose="020C0503030203020204" pitchFamily="34" charset="0"/>
              </a:rPr>
              <a:t>The BE model is the default service model for the Internet and applies to various network applications, such as the File Transfer Protocol (FTP) and email. It uses FIFO queues.</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0392320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13173711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1322667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8151981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572002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9810050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157402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228600" indent="-228600">
              <a:buFont typeface="+mj-lt"/>
              <a:buAutoNum type="arabicPeriod"/>
            </a:pPr>
            <a:r>
              <a:rPr dirty="0" smtClean="0">
                <a:latin typeface="Huawei Sans" panose="020C0503030203020204" pitchFamily="34" charset="0"/>
              </a:rPr>
              <a:t>B</a:t>
            </a:r>
            <a:endParaRPr dirty="0">
              <a:latin typeface="Huawei Sans" panose="020C0503030203020204" pitchFamily="34" charset="0"/>
            </a:endParaRPr>
          </a:p>
          <a:p>
            <a:pPr marL="228600" indent="-228600">
              <a:buFont typeface="+mj-lt"/>
              <a:buAutoNum type="arabicPeriod"/>
            </a:pPr>
            <a:r>
              <a:rPr dirty="0" smtClean="0">
                <a:latin typeface="Huawei Sans" panose="020C0503030203020204" pitchFamily="34" charset="0"/>
              </a:rPr>
              <a:t>ABD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0644099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7959607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3904334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1745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4310764"/>
            <a:ext cx="5580062" cy="4985635"/>
          </a:xfrm>
        </p:spPr>
        <p:txBody>
          <a:bodyPr/>
          <a:lstStyle/>
          <a:p>
            <a:pPr>
              <a:spcAft>
                <a:spcPts val="300"/>
              </a:spcAft>
            </a:pPr>
            <a:r>
              <a:rPr dirty="0">
                <a:latin typeface="Huawei Sans" panose="020C0503030203020204" pitchFamily="34" charset="0"/>
              </a:rPr>
              <a:t>The </a:t>
            </a:r>
            <a:r>
              <a:rPr dirty="0" err="1">
                <a:latin typeface="Huawei Sans" panose="020C0503030203020204" pitchFamily="34" charset="0"/>
              </a:rPr>
              <a:t>IntServ</a:t>
            </a:r>
            <a:r>
              <a:rPr dirty="0">
                <a:latin typeface="Huawei Sans" panose="020C0503030203020204" pitchFamily="34" charset="0"/>
              </a:rPr>
              <a:t> model is a comprehensive service model to meet various </a:t>
            </a:r>
            <a:r>
              <a:rPr dirty="0" err="1">
                <a:latin typeface="Huawei Sans" panose="020C0503030203020204" pitchFamily="34" charset="0"/>
              </a:rPr>
              <a:t>QoS</a:t>
            </a:r>
            <a:r>
              <a:rPr dirty="0">
                <a:latin typeface="Huawei Sans" panose="020C0503030203020204" pitchFamily="34" charset="0"/>
              </a:rPr>
              <a:t> requirements.</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Before sending packets, an application needs to apply for specific services through signaling. This request is sent through RSVP. RSVP applies for network resources for an application before the application starts to send packets.</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Once the network determines to allocate resources to the application, the network maintains a state for each flow (determined by IP addresses, port numbers, and protocol numbers at both ends), and performs packet classification, traffic policing, queuing, and scheduling based on the state. After receiving the acknowledgment message from the network (the application confirms that the network has reserved resources for the packets of the application), the application starts to send packets. As long as packets of the application are controlled within the range described by traffic parameters, the network promises to meet </a:t>
            </a:r>
            <a:r>
              <a:rPr dirty="0" err="1">
                <a:latin typeface="Huawei Sans" panose="020C0503030203020204" pitchFamily="34" charset="0"/>
              </a:rPr>
              <a:t>QoS</a:t>
            </a:r>
            <a:r>
              <a:rPr dirty="0">
                <a:latin typeface="Huawei Sans" panose="020C0503030203020204" pitchFamily="34" charset="0"/>
              </a:rPr>
              <a:t> requirements of the application.</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Example: If you want to reserve a vehicle, you need to apply for a service in advance and reserve resources when resources are sufficient.</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However, the vehicle service vendor has to maintain a large number of booking information.</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Disadvantage: The implementation of the </a:t>
            </a:r>
            <a:r>
              <a:rPr dirty="0" err="1">
                <a:latin typeface="Huawei Sans" panose="020C0503030203020204" pitchFamily="34" charset="0"/>
              </a:rPr>
              <a:t>IntServ</a:t>
            </a:r>
            <a:r>
              <a:rPr dirty="0">
                <a:latin typeface="Huawei Sans" panose="020C0503030203020204" pitchFamily="34" charset="0"/>
              </a:rPr>
              <a:t> model is complex. When no traffic is transmitted, the bandwidth is still exclusively occupied, and the usage is low. This solution requires that all end-to-end nodes support and run the RSVP protocol.</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14686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err="1">
                <a:latin typeface="Huawei Sans" panose="020C0503030203020204" pitchFamily="34" charset="0"/>
              </a:rPr>
              <a:t>DiffServ</a:t>
            </a:r>
            <a:r>
              <a:rPr dirty="0">
                <a:latin typeface="Huawei Sans" panose="020C0503030203020204" pitchFamily="34" charset="0"/>
              </a:rPr>
              <a:t> is a multi-service model and can satisfy different </a:t>
            </a:r>
            <a:r>
              <a:rPr dirty="0" err="1">
                <a:latin typeface="Huawei Sans" panose="020C0503030203020204" pitchFamily="34" charset="0"/>
              </a:rPr>
              <a:t>QoS</a:t>
            </a:r>
            <a:r>
              <a:rPr dirty="0">
                <a:latin typeface="Huawei Sans" panose="020C0503030203020204" pitchFamily="34" charset="0"/>
              </a:rPr>
              <a:t> requirements. Currently, this model is widely used on IP networks.</a:t>
            </a:r>
            <a:endParaRPr lang="en-US" altLang="zh-CN" dirty="0">
              <a:latin typeface="Huawei Sans" panose="020C0503030203020204" pitchFamily="34" charset="0"/>
            </a:endParaRPr>
          </a:p>
          <a:p>
            <a:r>
              <a:rPr dirty="0">
                <a:latin typeface="Huawei Sans" panose="020C0503030203020204" pitchFamily="34" charset="0"/>
              </a:rPr>
              <a:t>Before sending a packet, the application does not need to notify the network to reserve resources for it. In the </a:t>
            </a:r>
            <a:r>
              <a:rPr dirty="0" err="1">
                <a:latin typeface="Huawei Sans" panose="020C0503030203020204" pitchFamily="34" charset="0"/>
              </a:rPr>
              <a:t>DiffServ</a:t>
            </a:r>
            <a:r>
              <a:rPr dirty="0">
                <a:latin typeface="Huawei Sans" panose="020C0503030203020204" pitchFamily="34" charset="0"/>
              </a:rPr>
              <a:t> model, the network does not need to maintain the status of each flow. Instead, it provides specific services based on precedence fields of packets (for example, the DS field in the IP header).</a:t>
            </a:r>
            <a:endParaRPr lang="en-US" altLang="zh-CN" dirty="0">
              <a:latin typeface="Huawei Sans" panose="020C0503030203020204" pitchFamily="34" charset="0"/>
            </a:endParaRPr>
          </a:p>
          <a:p>
            <a:r>
              <a:rPr dirty="0">
                <a:latin typeface="Huawei Sans" panose="020C0503030203020204" pitchFamily="34" charset="0"/>
              </a:rPr>
              <a:t>The </a:t>
            </a:r>
            <a:r>
              <a:rPr dirty="0" err="1">
                <a:latin typeface="Huawei Sans" panose="020C0503030203020204" pitchFamily="34" charset="0"/>
              </a:rPr>
              <a:t>DiffServ</a:t>
            </a:r>
            <a:r>
              <a:rPr dirty="0">
                <a:latin typeface="Huawei Sans" panose="020C0503030203020204" pitchFamily="34" charset="0"/>
              </a:rPr>
              <a:t> model classifies network traffic into multiple classes for differentiated processing. To be specific, the </a:t>
            </a:r>
            <a:r>
              <a:rPr dirty="0" err="1">
                <a:latin typeface="Huawei Sans" panose="020C0503030203020204" pitchFamily="34" charset="0"/>
              </a:rPr>
              <a:t>DiffServ</a:t>
            </a:r>
            <a:r>
              <a:rPr dirty="0">
                <a:latin typeface="Huawei Sans" panose="020C0503030203020204" pitchFamily="34" charset="0"/>
              </a:rPr>
              <a:t> model implements traffic classification first and allocates different identifiers to different classes of packets. After a network node receives these packets, it simply identifies these identifiers and processes packets based on the actions corresponding to these identifiers.</a:t>
            </a:r>
            <a:endParaRPr lang="en-US" altLang="zh-CN" dirty="0">
              <a:latin typeface="Huawei Sans" panose="020C0503030203020204" pitchFamily="34" charset="0"/>
            </a:endParaRPr>
          </a:p>
          <a:p>
            <a:r>
              <a:rPr dirty="0">
                <a:latin typeface="Huawei Sans" panose="020C0503030203020204" pitchFamily="34" charset="0"/>
              </a:rPr>
              <a:t>There is an analogy between the </a:t>
            </a:r>
            <a:r>
              <a:rPr dirty="0" err="1">
                <a:latin typeface="Huawei Sans" panose="020C0503030203020204" pitchFamily="34" charset="0"/>
              </a:rPr>
              <a:t>DiffServ</a:t>
            </a:r>
            <a:r>
              <a:rPr dirty="0">
                <a:latin typeface="Huawei Sans" panose="020C0503030203020204" pitchFamily="34" charset="0"/>
              </a:rPr>
              <a:t> model and train ticket service system. A train ticket marks the service that you book: soft sleeper, hard sleeper, hard seat, or no seat. You get on a train and enjoy the specific service marked in your ticket. On an IP network, an identifier is to a packet as a train ticket is to a passenger.</a:t>
            </a:r>
          </a:p>
          <a:p>
            <a:r>
              <a:rPr dirty="0">
                <a:latin typeface="Huawei Sans" panose="020C0503030203020204" pitchFamily="34" charset="0"/>
              </a:rPr>
              <a:t>In addition to traffic classification and marking, the </a:t>
            </a:r>
            <a:r>
              <a:rPr dirty="0" err="1">
                <a:latin typeface="Huawei Sans" panose="020C0503030203020204" pitchFamily="34" charset="0"/>
              </a:rPr>
              <a:t>DiffServ</a:t>
            </a:r>
            <a:r>
              <a:rPr dirty="0">
                <a:latin typeface="Huawei Sans" panose="020C0503030203020204" pitchFamily="34" charset="0"/>
              </a:rPr>
              <a:t> model provides the queuing mechanism. When network congestion occurs on a device, the device buffers packets in queues. The device sends the packets out of queues when network congestion is relieved</a:t>
            </a:r>
            <a:r>
              <a:rPr dirty="0" smtClean="0">
                <a:latin typeface="Huawei Sans" panose="020C0503030203020204" pitchFamily="34" charset="0"/>
              </a:rPr>
              <a:t>.</a:t>
            </a:r>
            <a:endParaRPr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86180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Rate limiting: Traffic policing and traffic shaping monitor the rate of traffic entering the network to limit the traffic and resource usage, providing better services for users.</a:t>
            </a:r>
            <a:endParaRPr lang="en-US" altLang="zh-CN" dirty="0">
              <a:latin typeface="Huawei Sans" panose="020C0503030203020204" pitchFamily="34" charset="0"/>
            </a:endParaRPr>
          </a:p>
          <a:p>
            <a:r>
              <a:rPr dirty="0">
                <a:latin typeface="Huawei Sans" panose="020C0503030203020204" pitchFamily="34" charset="0"/>
              </a:rPr>
              <a:t>Congestion avoidance and congestion management: When congestion occurs on a network, the device determines the sequence in which packets are forwarded according to a certain scheduling policy so key services are processed first. Or,</a:t>
            </a:r>
            <a:r>
              <a:rPr baseline="0" dirty="0">
                <a:latin typeface="Huawei Sans" panose="020C0503030203020204" pitchFamily="34" charset="0"/>
              </a:rPr>
              <a:t> the device </a:t>
            </a:r>
            <a:r>
              <a:rPr lang="en-US" baseline="0" dirty="0">
                <a:latin typeface="Huawei Sans" panose="020C0503030203020204" pitchFamily="34" charset="0"/>
              </a:rPr>
              <a:t>proactively adjusts traffic to relieve network overload by discarding packets</a:t>
            </a:r>
            <a:r>
              <a:rPr dirty="0">
                <a:latin typeface="Huawei Sans" panose="020C0503030203020204" pitchFamily="34" charset="0"/>
              </a:rPr>
              <a:t>.</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90821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dirty="0" err="1">
                <a:latin typeface="Huawei Sans" panose="020C0503030203020204" pitchFamily="34" charset="0"/>
              </a:rPr>
              <a:t>QoS</a:t>
            </a:r>
            <a:r>
              <a:rPr dirty="0">
                <a:latin typeface="Huawei Sans" panose="020C0503030203020204" pitchFamily="34" charset="0"/>
              </a:rPr>
              <a:t> technology provides the following functions:</a:t>
            </a:r>
          </a:p>
          <a:p>
            <a:pPr lvl="1"/>
            <a:r>
              <a:rPr dirty="0"/>
              <a:t>Traffic classification and marking: identify objects based on certain matching rules, which is the prerequisite for implementing differentiated services. They are usually applied to the inbound direction of an interface.</a:t>
            </a:r>
          </a:p>
          <a:p>
            <a:pPr lvl="1"/>
            <a:r>
              <a:rPr dirty="0"/>
              <a:t>Token bucket: is used to check whether traffic meets packet forwarding conditions.</a:t>
            </a:r>
            <a:endParaRPr lang="en-US" altLang="zh-CN" dirty="0"/>
          </a:p>
          <a:p>
            <a:pPr lvl="1"/>
            <a:r>
              <a:rPr dirty="0"/>
              <a:t>Traffic policing: monitors the volume of specific data traffic that arrives at network devices, and is usually applied to incoming traffic. When the traffic volume exceeds the maximum value, traffic limiting or punishment measures are taken to protect business interests and network resources of service providers.</a:t>
            </a:r>
            <a:endParaRPr lang="en-US" altLang="zh-CN" dirty="0"/>
          </a:p>
          <a:p>
            <a:pPr lvl="1"/>
            <a:r>
              <a:rPr dirty="0"/>
              <a:t>Congestion avoidance: Excessive congestion may damage network resources. Congestion avoidance monitors the usage of network resources. When congestion aggravates, </a:t>
            </a:r>
            <a:r>
              <a:rPr lang="en-US" dirty="0"/>
              <a:t>congestion avoidance proactively adjusts traffic to relieve network overload by discarding packets</a:t>
            </a:r>
            <a:r>
              <a:rPr dirty="0"/>
              <a:t>. Congestion avoidance is generally applied to the outbound direction of an interface.</a:t>
            </a:r>
          </a:p>
          <a:p>
            <a:pPr lvl="1"/>
            <a:r>
              <a:rPr dirty="0"/>
              <a:t>Congestion management: is taken to solve the problem of resource competition. Packets are buffered in queues and a scheduling algorithm is used to determine the forwarding sequence of packets. Congestion management is usually applied to the outbound direction of an interface</a:t>
            </a:r>
            <a:r>
              <a:rPr dirty="0" smtClean="0"/>
              <a:t>.</a:t>
            </a:r>
            <a:endParaRPr lang="en-US" altLang="zh-CN"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08146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1"/>
            <a:r>
              <a:rPr dirty="0"/>
              <a:t>Traffic shaping: is a traffic control measure that initiatively adjusts the output speed of traffic. Traffic shaping enables the traffic to adapt to the network resources that can be provided by the downstream device to prevent packet loss and congestion. Traffic shaping is usually applied to the outbound direction of an interface.</a:t>
            </a:r>
            <a:endParaRPr lang="en-US" altLang="zh-CN" dirty="0"/>
          </a:p>
        </p:txBody>
      </p:sp>
    </p:spTree>
    <p:extLst>
      <p:ext uri="{BB962C8B-B14F-4D97-AF65-F5344CB8AC3E}">
        <p14:creationId xmlns:p14="http://schemas.microsoft.com/office/powerpoint/2010/main" val="2106786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228600" indent="-228600">
              <a:buFont typeface="+mj-lt"/>
              <a:buAutoNum type="arabicPeriod"/>
            </a:pPr>
            <a:r>
              <a:rPr dirty="0" smtClean="0">
                <a:latin typeface="Huawei Sans" panose="020C0503030203020204" pitchFamily="34" charset="0"/>
              </a:rPr>
              <a:t>ABC</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95578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21996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46224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0103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Traffic classification and marking: identify objects based on certain matching rules, which is the prerequisite for implementing differentiated services. They are usually applied to the inbound direction of an interface.</a:t>
            </a:r>
          </a:p>
          <a:p>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56047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spcAft>
                <a:spcPts val="300"/>
              </a:spcAft>
            </a:pPr>
            <a:r>
              <a:rPr dirty="0">
                <a:latin typeface="Huawei Sans" panose="020C0503030203020204" pitchFamily="34" charset="0"/>
              </a:rPr>
              <a:t>To implement differentiated services, the traffic entering a DS domain needs to be classified according to certain rules, and then different services are provided for different types of traffic.</a:t>
            </a:r>
            <a:endParaRPr lang="en-US" altLang="zh-CN" dirty="0">
              <a:latin typeface="Huawei Sans" panose="020C0503030203020204" pitchFamily="34" charset="0"/>
            </a:endParaRPr>
          </a:p>
          <a:p>
            <a:pPr lvl="0">
              <a:spcAft>
                <a:spcPts val="300"/>
              </a:spcAft>
            </a:pPr>
            <a:r>
              <a:rPr dirty="0">
                <a:latin typeface="Huawei Sans" panose="020C0503030203020204" pitchFamily="34" charset="0"/>
              </a:rPr>
              <a:t>After packets are classified at the DS domain edge, intermediate nodes provide differentiated services for classified packets. The downstream node can accept the classification result of its upstream node or classifies packets based on its own criteria.</a:t>
            </a:r>
            <a:endParaRPr lang="en-US" altLang="zh-CN" dirty="0">
              <a:latin typeface="Huawei Sans" panose="020C0503030203020204" pitchFamily="34" charset="0"/>
            </a:endParaRPr>
          </a:p>
          <a:p>
            <a:pPr>
              <a:spcAft>
                <a:spcPts val="300"/>
              </a:spcAft>
            </a:pPr>
            <a:r>
              <a:rPr dirty="0">
                <a:latin typeface="Huawei Sans" panose="020C0503030203020204" pitchFamily="34" charset="0"/>
              </a:rPr>
              <a:t>Traffic classification and marking are prerequisites for differentiated services.</a:t>
            </a:r>
            <a:endParaRPr lang="en-US" altLang="zh-CN" dirty="0">
              <a:latin typeface="Huawei Sans" panose="020C0503030203020204" pitchFamily="34" charset="0"/>
            </a:endParaRPr>
          </a:p>
          <a:p>
            <a:pPr lvl="1"/>
            <a:r>
              <a:rPr dirty="0"/>
              <a:t>Traffic classification </a:t>
            </a:r>
            <a:r>
              <a:rPr lang="en-US" dirty="0"/>
              <a:t>technology classifies packets into different types, and </a:t>
            </a:r>
            <a:r>
              <a:rPr dirty="0"/>
              <a:t>does not modify the data packets</a:t>
            </a:r>
            <a:r>
              <a:rPr lang="en-US" dirty="0"/>
              <a:t>.</a:t>
            </a:r>
          </a:p>
          <a:p>
            <a:pPr lvl="1"/>
            <a:r>
              <a:rPr lang="en-US" dirty="0"/>
              <a:t>Marking technology marks packets with different priorities, and modifies the data packets. </a:t>
            </a:r>
            <a:r>
              <a:rPr dirty="0"/>
              <a:t>Marking is classified into internal and external marking.</a:t>
            </a:r>
            <a:endParaRPr lang="en-US" altLang="zh-CN" dirty="0"/>
          </a:p>
          <a:p>
            <a:pPr lvl="2"/>
            <a:r>
              <a:rPr dirty="0"/>
              <a:t>Internal marking</a:t>
            </a:r>
          </a:p>
          <a:p>
            <a:pPr lvl="2"/>
            <a:r>
              <a:rPr dirty="0" smtClean="0"/>
              <a:t>Sets </a:t>
            </a:r>
            <a:r>
              <a:rPr dirty="0"/>
              <a:t>the </a:t>
            </a:r>
            <a:r>
              <a:rPr dirty="0" err="1"/>
              <a:t>CoS</a:t>
            </a:r>
            <a:r>
              <a:rPr dirty="0"/>
              <a:t> and drop precedence of packets for internal processing on a device so that packets can be placed directly in specific queues.</a:t>
            </a:r>
          </a:p>
          <a:p>
            <a:pPr lvl="2"/>
            <a:r>
              <a:rPr dirty="0" smtClean="0"/>
              <a:t>Setting </a:t>
            </a:r>
            <a:r>
              <a:rPr dirty="0"/>
              <a:t>the drop precedence of packets is also called coloring packets. When traffic congestion occurs, packets in the same queue are provided with differentiated buffer services based on colors.</a:t>
            </a:r>
            <a:endParaRPr lang="en-US" altLang="zh-CN"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541819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2"/>
            <a:r>
              <a:rPr dirty="0"/>
              <a:t>External marking</a:t>
            </a:r>
            <a:endParaRPr lang="en-US" altLang="zh-CN" dirty="0"/>
          </a:p>
          <a:p>
            <a:pPr lvl="2"/>
            <a:r>
              <a:rPr dirty="0" smtClean="0"/>
              <a:t>Sets </a:t>
            </a:r>
            <a:r>
              <a:rPr dirty="0"/>
              <a:t>or modifies the priority of packets </a:t>
            </a:r>
            <a:r>
              <a:rPr lang="en-US" dirty="0"/>
              <a:t>so that the downstream device can provide services based on the changed priority</a:t>
            </a:r>
            <a:r>
              <a:rPr dirty="0"/>
              <a:t>. Modifying the packet priorities is also called re-marking.</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6384658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BA classification allows the device to classify packets based on related values as follows: IP priority or DSCP value of IPv4 packets, TC value of IPv6 packets, EXP value of MPLS packets, and 802.1p value of VLAN packets. It is used to simply identify the traffic that has the specific priority or service classes for mapping between external and internal priorities.</a:t>
            </a:r>
          </a:p>
          <a:p>
            <a:r>
              <a:rPr dirty="0">
                <a:latin typeface="Huawei Sans" panose="020C0503030203020204" pitchFamily="34" charset="0"/>
              </a:rPr>
              <a:t>BA classification confirms that the priority of incoming packets on a device is trusted and mapped to the service class and color based on a priority mapping table. The service class and color of outgoing packets are then mapped back to the priority.</a:t>
            </a:r>
            <a:endParaRPr lang="en-US" altLang="zh-CN" dirty="0">
              <a:latin typeface="Huawei Sans" panose="020C0503030203020204" pitchFamily="34" charset="0"/>
            </a:endParaRPr>
          </a:p>
          <a:p>
            <a:r>
              <a:rPr dirty="0">
                <a:latin typeface="Huawei Sans" panose="020C0503030203020204" pitchFamily="34" charset="0"/>
              </a:rPr>
              <a:t>Packets carry different types of precedence field depending on the network type. For example, packets carry the 802.1p value on a VLAN network, the EXP value on an MPLS network, and the DSCP value on an IP network. To provide differentiated services for different packets, the device maps the </a:t>
            </a:r>
            <a:r>
              <a:rPr dirty="0" err="1">
                <a:latin typeface="Huawei Sans" panose="020C0503030203020204" pitchFamily="34" charset="0"/>
              </a:rPr>
              <a:t>QoS</a:t>
            </a:r>
            <a:r>
              <a:rPr dirty="0">
                <a:latin typeface="Huawei Sans" panose="020C0503030203020204" pitchFamily="34" charset="0"/>
              </a:rPr>
              <a:t> priority of incoming packets to the scheduling precedence (also called service class) and drop precedence (also called color), and then performs congestion management based on the service-class and congestion avoidance based on the color. Before forwarding packets out, the device maps the service class and color of the packets back to the </a:t>
            </a:r>
            <a:r>
              <a:rPr dirty="0" err="1">
                <a:latin typeface="Huawei Sans" panose="020C0503030203020204" pitchFamily="34" charset="0"/>
              </a:rPr>
              <a:t>QoS</a:t>
            </a:r>
            <a:r>
              <a:rPr dirty="0">
                <a:latin typeface="Huawei Sans" panose="020C0503030203020204" pitchFamily="34" charset="0"/>
              </a:rPr>
              <a:t> priority, which provides a basis for other devices to process the packets.</a:t>
            </a:r>
            <a:endParaRPr lang="zh-CN" altLang="en-US" dirty="0">
              <a:latin typeface="Huawei Sans" panose="020C0503030203020204" pitchFamily="34" charset="0"/>
            </a:endParaRPr>
          </a:p>
        </p:txBody>
      </p:sp>
      <p:sp>
        <p:nvSpPr>
          <p:cNvPr id="11" name="幻灯片图像占位符 10"/>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20827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Eight service priorities (PRIs) are defined in the VLAN tag of the Ethernet frame header.</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6304789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The EXP field in the label is used as the external priority of MPLS packets to differentiate service classes of data traffic.</a:t>
            </a:r>
          </a:p>
          <a:p>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66905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Eight IP service types are defined in the Precedence field of the </a:t>
            </a:r>
            <a:r>
              <a:rPr dirty="0" err="1">
                <a:latin typeface="Huawei Sans" panose="020C0503030203020204" pitchFamily="34" charset="0"/>
              </a:rPr>
              <a:t>ToS</a:t>
            </a:r>
            <a:r>
              <a:rPr dirty="0">
                <a:latin typeface="Huawei Sans" panose="020C0503030203020204" pitchFamily="34" charset="0"/>
              </a:rPr>
              <a:t> field in an IPv4 packet header.</a:t>
            </a:r>
            <a:endParaRPr lang="en-US" altLang="zh-CN" dirty="0">
              <a:latin typeface="Huawei Sans" panose="020C0503030203020204" pitchFamily="34" charset="0"/>
            </a:endParaRPr>
          </a:p>
          <a:p>
            <a:r>
              <a:rPr dirty="0">
                <a:latin typeface="Huawei Sans" panose="020C0503030203020204" pitchFamily="34" charset="0"/>
              </a:rPr>
              <a:t>The </a:t>
            </a:r>
            <a:r>
              <a:rPr dirty="0" err="1">
                <a:latin typeface="Huawei Sans" panose="020C0503030203020204" pitchFamily="34" charset="0"/>
              </a:rPr>
              <a:t>ToS</a:t>
            </a:r>
            <a:r>
              <a:rPr dirty="0">
                <a:latin typeface="Huawei Sans" panose="020C0503030203020204" pitchFamily="34" charset="0"/>
              </a:rPr>
              <a:t> field in the IPv4 packet header is redefined as the Differentiated Services (DS) field. That is, the IP Precedence field is extended.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241394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21067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Service class, that is, queue</a:t>
            </a:r>
            <a:endParaRPr lang="en-US" altLang="zh-CN" dirty="0">
              <a:latin typeface="Huawei Sans" panose="020C0503030203020204" pitchFamily="34" charset="0"/>
            </a:endParaRPr>
          </a:p>
          <a:p>
            <a:r>
              <a:rPr dirty="0">
                <a:latin typeface="Huawei Sans" panose="020C0503030203020204" pitchFamily="34" charset="0"/>
              </a:rPr>
              <a:t>Service classes refer to the internal priorities of packets. Eight service class values are available: class selector 7 (CS7), CS6, expedited forwarding (EF), assured forwarding 4 (AF4), AF3, AF2, AF1, and best-effort (BE). Service classes determine the types of queues to which packets belong.</a:t>
            </a:r>
          </a:p>
          <a:p>
            <a:r>
              <a:rPr dirty="0">
                <a:latin typeface="Huawei Sans" panose="020C0503030203020204" pitchFamily="34" charset="0"/>
              </a:rPr>
              <a:t>The priority of queues with a specific service class is calculated based on scheduling algorithms.</a:t>
            </a:r>
          </a:p>
          <a:p>
            <a:pPr lvl="1"/>
            <a:r>
              <a:rPr dirty="0"/>
              <a:t>If queues with eight service classes all use priority queuing (PQ) scheduling, queues are displayed in descending order of priority: CS7 &gt; CS6 &gt; EF &gt; AF4 &gt; AF3 &gt; AF2 &gt; AF1 &gt; BE.</a:t>
            </a:r>
          </a:p>
          <a:p>
            <a:pPr lvl="1"/>
            <a:r>
              <a:rPr dirty="0"/>
              <a:t>If the BE queue uses PQ scheduling (this configuration is rare on live networks) but all the other seven queues use weighted fair queuing (WFQ) scheduling, the BE queue is of the highest priority.</a:t>
            </a:r>
          </a:p>
          <a:p>
            <a:pPr lvl="1"/>
            <a:r>
              <a:rPr dirty="0"/>
              <a:t>If the queues of eight service classes all use WFQ scheduling, their priorities are the same.</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11362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Color, referring to the drop priority of packets on a device, determines the order in which packets in one queue are dropped when traffic congestion occurs. </a:t>
            </a:r>
            <a:endParaRPr lang="en-US" altLang="zh-CN" dirty="0">
              <a:latin typeface="Huawei Sans" panose="020C0503030203020204" pitchFamily="34" charset="0"/>
            </a:endParaRPr>
          </a:p>
          <a:p>
            <a:r>
              <a:rPr dirty="0">
                <a:latin typeface="Huawei Sans" panose="020C0503030203020204" pitchFamily="34" charset="0"/>
              </a:rPr>
              <a:t>As defined by the Institute of Electrical and Electronics Engineers (IEEE), the color of a packet can be green, yellow, or red.</a:t>
            </a:r>
          </a:p>
          <a:p>
            <a:r>
              <a:rPr dirty="0">
                <a:latin typeface="Huawei Sans" panose="020C0503030203020204" pitchFamily="34" charset="0"/>
              </a:rPr>
              <a:t>Drop priorities are compared based on the configured parameters. For example, if a maximum of 50% of the buffer is configured to store packets colored green, whereas a maximum of 100% of the buffer is configured to store packets colored red, the drop priority of packets colored green is higher than that of packets colored red.</a:t>
            </a:r>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914175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278725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 device maps the </a:t>
            </a:r>
            <a:r>
              <a:rPr dirty="0" err="1">
                <a:latin typeface="Huawei Sans" panose="020C0503030203020204" pitchFamily="34" charset="0"/>
              </a:rPr>
              <a:t>QoS</a:t>
            </a:r>
            <a:r>
              <a:rPr dirty="0">
                <a:latin typeface="Huawei Sans" panose="020C0503030203020204" pitchFamily="34" charset="0"/>
              </a:rPr>
              <a:t> priority to the service class and color for incoming packets and maps the service class and color back to the </a:t>
            </a:r>
            <a:r>
              <a:rPr dirty="0" err="1">
                <a:latin typeface="Huawei Sans" panose="020C0503030203020204" pitchFamily="34" charset="0"/>
              </a:rPr>
              <a:t>QoS</a:t>
            </a:r>
            <a:r>
              <a:rPr dirty="0">
                <a:latin typeface="Huawei Sans" panose="020C0503030203020204" pitchFamily="34" charset="0"/>
              </a:rPr>
              <a:t> priority for outgoing packets.</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13220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As networks rapidly develop, services on the Internet become increasingly diversified. Various services share limited network resources. In particular, multiple services use port number 80. Because of this increasing demand, network devices are required to possess a high degree of sensitivity for services, including an in-depth parsing of packets and a comprehensive understanding of any packet field at any layer. This level of sensitivity rises far beyond what BA classification can offer. MF classification can be deployed to help address this sensitivity deficit.</a:t>
            </a:r>
          </a:p>
          <a:p>
            <a:r>
              <a:rPr dirty="0">
                <a:latin typeface="Huawei Sans" panose="020C0503030203020204" pitchFamily="34" charset="0"/>
              </a:rPr>
              <a:t>MF classification classifies packets based on complex rules in a fine-grained manner, such as the 5-tuple (source IP address, source port number, protocol number, destination address, and destination port number).</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750940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62687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Requirement: The highest forwarding priority must be provided for real-time services such as voice and video services.</a:t>
            </a:r>
          </a:p>
          <a:p>
            <a:r>
              <a:rPr>
                <a:latin typeface="Huawei Sans" panose="020C0503030203020204" pitchFamily="34" charset="0"/>
              </a:rPr>
              <a:t>Implementation: The DS edge node obtains service traffic such as voice and video traffic through MF classification and maps the traffic to the corresponding priorities. It processes the remaining traffic through BA classification.</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7882992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18011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847265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7204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10370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228600" indent="-228600">
              <a:buFont typeface="+mj-lt"/>
              <a:buAutoNum type="arabicPeriod"/>
            </a:pPr>
            <a:r>
              <a:rPr dirty="0" smtClean="0">
                <a:latin typeface="Huawei Sans" panose="020C0503030203020204" pitchFamily="34" charset="0"/>
              </a:rPr>
              <a:t>A</a:t>
            </a:r>
            <a:endParaRPr dirty="0">
              <a:latin typeface="Huawei Sans" panose="020C0503030203020204" pitchFamily="34" charset="0"/>
            </a:endParaRPr>
          </a:p>
          <a:p>
            <a:pPr marL="228600" indent="-228600">
              <a:buFont typeface="+mj-lt"/>
              <a:buAutoNum type="arabicPeriod"/>
            </a:pPr>
            <a:r>
              <a:rPr dirty="0" smtClean="0">
                <a:latin typeface="Huawei Sans" panose="020C0503030203020204" pitchFamily="34" charset="0"/>
              </a:rPr>
              <a:t>ABCD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513349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69395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268028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8670277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spcAft>
                <a:spcPts val="0"/>
              </a:spcAft>
            </a:pPr>
            <a:r>
              <a:rPr dirty="0">
                <a:latin typeface="Huawei Sans" panose="020C0503030203020204" pitchFamily="34" charset="0"/>
              </a:rPr>
              <a:t>This course describes two rate limiting technologies: traffic policing and traffic shaping.</a:t>
            </a:r>
            <a:endParaRPr lang="en-US" altLang="zh-CN" dirty="0">
              <a:latin typeface="Huawei Sans" panose="020C0503030203020204" pitchFamily="34" charset="0"/>
            </a:endParaRPr>
          </a:p>
          <a:p>
            <a:pPr>
              <a:lnSpc>
                <a:spcPct val="110000"/>
              </a:lnSpc>
              <a:spcAft>
                <a:spcPts val="0"/>
              </a:spcAft>
            </a:pPr>
            <a:r>
              <a:rPr dirty="0">
                <a:latin typeface="Huawei Sans" panose="020C0503030203020204" pitchFamily="34" charset="0"/>
              </a:rPr>
              <a:t>Traffic policing: If the traffic rate of a connection exceeds the specifications on an interface, traffic policing allows the interface to drop excess packets or re-mark the packet priority to protect network resources and protect carriers' profits. An example of this process is restricting the rate of HTTP packets to 50% of the network bandwidth.</a:t>
            </a:r>
          </a:p>
          <a:p>
            <a:pPr>
              <a:lnSpc>
                <a:spcPct val="110000"/>
              </a:lnSpc>
              <a:spcAft>
                <a:spcPts val="0"/>
              </a:spcAft>
            </a:pPr>
            <a:r>
              <a:rPr dirty="0">
                <a:latin typeface="Huawei Sans" panose="020C0503030203020204" pitchFamily="34" charset="0"/>
              </a:rPr>
              <a:t>Traffic shaping: allows the traffic rate to match that on the downstream device. When traffic is transmitted from a high-speed link to a low-speed link or a traffic burst occurs, the inbound interface of the low-speed link is prone to severe data loss. To prevent this problem, traffic shaping must be configured on the outbound interface of the device connecting to the high-speed link.</a:t>
            </a:r>
          </a:p>
        </p:txBody>
      </p:sp>
      <p:sp>
        <p:nvSpPr>
          <p:cNvPr id="7" name="幻灯片图像占位符 6"/>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7655672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Both traffic policing and traffic shaping use the token bucket technology.</a:t>
            </a:r>
            <a:endParaRPr lang="en-US" altLang="zh-CN" dirty="0">
              <a:latin typeface="Huawei Sans" panose="020C0503030203020204" pitchFamily="34" charset="0"/>
            </a:endParaRPr>
          </a:p>
          <a:p>
            <a:pPr lvl="1"/>
            <a:r>
              <a:rPr dirty="0"/>
              <a:t>Token bucket: A token bucket is used to check whether traffic meets packet forwarding conditions.</a:t>
            </a:r>
            <a:endParaRPr lang="zh-CN" altLang="en-US"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5564092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a packet arrives, the device compares the packet with the number of tokens in the bucket. If there are sufficient tokens, the packet is forwarded (one token is associated with 1-bit forwarding permission). If there are no enough tokens, the packet is discarded or buffered.</a:t>
            </a:r>
          </a:p>
          <a:p>
            <a:r>
              <a:rPr dirty="0">
                <a:latin typeface="Huawei Sans" panose="020C0503030203020204" pitchFamily="34" charset="0"/>
              </a:rPr>
              <a:t>Tc and </a:t>
            </a:r>
            <a:r>
              <a:rPr dirty="0" err="1">
                <a:latin typeface="Huawei Sans" panose="020C0503030203020204" pitchFamily="34" charset="0"/>
              </a:rPr>
              <a:t>Te</a:t>
            </a:r>
            <a:r>
              <a:rPr dirty="0">
                <a:latin typeface="Huawei Sans" panose="020C0503030203020204" pitchFamily="34" charset="0"/>
              </a:rPr>
              <a:t> refer to the numbers of tokens in buckets C and E, respectively. The initial values of Tc and </a:t>
            </a:r>
            <a:r>
              <a:rPr dirty="0" err="1">
                <a:latin typeface="Huawei Sans" panose="020C0503030203020204" pitchFamily="34" charset="0"/>
              </a:rPr>
              <a:t>Te</a:t>
            </a:r>
            <a:r>
              <a:rPr dirty="0">
                <a:latin typeface="Huawei Sans" panose="020C0503030203020204" pitchFamily="34" charset="0"/>
              </a:rPr>
              <a:t> are respectively the CBS and EBS.</a:t>
            </a:r>
            <a:endParaRPr lang="en-US" altLang="zh-CN" dirty="0">
              <a:latin typeface="Huawei Sans" panose="020C0503030203020204" pitchFamily="34" charset="0"/>
            </a:endParaRPr>
          </a:p>
          <a:p>
            <a:r>
              <a:rPr dirty="0">
                <a:latin typeface="Huawei Sans" panose="020C0503030203020204" pitchFamily="34" charset="0"/>
              </a:rPr>
              <a:t>In color-blind mode (B indicates the size of an arriving packet):</a:t>
            </a:r>
          </a:p>
          <a:p>
            <a:pPr lvl="1"/>
            <a:r>
              <a:rPr dirty="0"/>
              <a:t>If B is less than or equal to Tc, the packet is marked green, and Tc decreases by B.</a:t>
            </a:r>
          </a:p>
          <a:p>
            <a:pPr lvl="1"/>
            <a:r>
              <a:rPr dirty="0"/>
              <a:t>If B is greater than Tc, the packet is marked red, and Tc remains unchanged.</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442721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a packet arrives, the device compares the packet with the number of tokens in the bucket. If there are sufficient tokens, the packet is forwarded (one token is associated with 1-bit forwarding permission). If there are no enough tokens, the packet is discarded or buffered.</a:t>
            </a:r>
          </a:p>
          <a:p>
            <a:r>
              <a:rPr dirty="0" err="1">
                <a:latin typeface="Huawei Sans" panose="020C0503030203020204" pitchFamily="34" charset="0"/>
              </a:rPr>
              <a:t>Tc</a:t>
            </a:r>
            <a:r>
              <a:rPr dirty="0">
                <a:latin typeface="Huawei Sans" panose="020C0503030203020204" pitchFamily="34" charset="0"/>
              </a:rPr>
              <a:t> and </a:t>
            </a:r>
            <a:r>
              <a:rPr dirty="0" err="1">
                <a:latin typeface="Huawei Sans" panose="020C0503030203020204" pitchFamily="34" charset="0"/>
              </a:rPr>
              <a:t>Te</a:t>
            </a:r>
            <a:r>
              <a:rPr dirty="0">
                <a:latin typeface="Huawei Sans" panose="020C0503030203020204" pitchFamily="34" charset="0"/>
              </a:rPr>
              <a:t> refer to the numbers of tokens in buckets C and E, respectively. The initial values of </a:t>
            </a:r>
            <a:r>
              <a:rPr dirty="0" err="1">
                <a:latin typeface="Huawei Sans" panose="020C0503030203020204" pitchFamily="34" charset="0"/>
              </a:rPr>
              <a:t>Tc</a:t>
            </a:r>
            <a:r>
              <a:rPr dirty="0">
                <a:latin typeface="Huawei Sans" panose="020C0503030203020204" pitchFamily="34" charset="0"/>
              </a:rPr>
              <a:t> and </a:t>
            </a:r>
            <a:r>
              <a:rPr dirty="0" err="1">
                <a:latin typeface="Huawei Sans" panose="020C0503030203020204" pitchFamily="34" charset="0"/>
              </a:rPr>
              <a:t>Te</a:t>
            </a:r>
            <a:r>
              <a:rPr dirty="0">
                <a:latin typeface="Huawei Sans" panose="020C0503030203020204" pitchFamily="34" charset="0"/>
              </a:rPr>
              <a:t> are respectively the CBS and EBS.</a:t>
            </a:r>
            <a:endParaRPr lang="en-US" altLang="zh-CN" dirty="0">
              <a:latin typeface="Huawei Sans" panose="020C0503030203020204" pitchFamily="34" charset="0"/>
            </a:endParaRPr>
          </a:p>
          <a:p>
            <a:r>
              <a:rPr dirty="0">
                <a:latin typeface="Huawei Sans" panose="020C0503030203020204" pitchFamily="34" charset="0"/>
              </a:rPr>
              <a:t>In color-blind mode (B indicates the size of an arriving packet):</a:t>
            </a:r>
          </a:p>
          <a:p>
            <a:pPr lvl="1"/>
            <a:r>
              <a:rPr dirty="0"/>
              <a:t>If B is less than or equal to </a:t>
            </a:r>
            <a:r>
              <a:rPr dirty="0" err="1"/>
              <a:t>Tc</a:t>
            </a:r>
            <a:r>
              <a:rPr dirty="0"/>
              <a:t>, the packet is marked green and </a:t>
            </a:r>
            <a:r>
              <a:rPr dirty="0" err="1"/>
              <a:t>Tc</a:t>
            </a:r>
            <a:r>
              <a:rPr dirty="0"/>
              <a:t> decreases by B.</a:t>
            </a:r>
          </a:p>
          <a:p>
            <a:pPr lvl="1"/>
            <a:r>
              <a:rPr dirty="0"/>
              <a:t>If B is greater than </a:t>
            </a:r>
            <a:r>
              <a:rPr dirty="0" err="1"/>
              <a:t>Tc</a:t>
            </a:r>
            <a:r>
              <a:rPr dirty="0"/>
              <a:t> and less than or equal to </a:t>
            </a:r>
            <a:r>
              <a:rPr dirty="0" err="1"/>
              <a:t>Te</a:t>
            </a:r>
            <a:r>
              <a:rPr dirty="0"/>
              <a:t>, the packet is marked yellow and </a:t>
            </a:r>
            <a:r>
              <a:rPr dirty="0" err="1"/>
              <a:t>Te</a:t>
            </a:r>
            <a:r>
              <a:rPr dirty="0"/>
              <a:t> decreases by B.</a:t>
            </a:r>
          </a:p>
          <a:p>
            <a:pPr lvl="1"/>
            <a:r>
              <a:rPr dirty="0"/>
              <a:t>If B is greater than </a:t>
            </a:r>
            <a:r>
              <a:rPr dirty="0" err="1"/>
              <a:t>Te</a:t>
            </a:r>
            <a:r>
              <a:rPr dirty="0"/>
              <a:t>, the packet is marked red, and </a:t>
            </a:r>
            <a:r>
              <a:rPr dirty="0" err="1"/>
              <a:t>Tc</a:t>
            </a:r>
            <a:r>
              <a:rPr dirty="0"/>
              <a:t> and </a:t>
            </a:r>
            <a:r>
              <a:rPr dirty="0" err="1"/>
              <a:t>Te</a:t>
            </a:r>
            <a:r>
              <a:rPr dirty="0"/>
              <a:t> remain unchanged.</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563466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two rate three color marker (</a:t>
            </a:r>
            <a:r>
              <a:rPr dirty="0" err="1">
                <a:latin typeface="Huawei Sans" panose="020C0503030203020204" pitchFamily="34" charset="0"/>
              </a:rPr>
              <a:t>trTCM</a:t>
            </a:r>
            <a:r>
              <a:rPr dirty="0">
                <a:latin typeface="Huawei Sans" panose="020C0503030203020204" pitchFamily="34" charset="0"/>
              </a:rPr>
              <a:t>) algorithm focuses on the traffic burst rate and checks whether the traffic rate conforms to the specifications. Therefore, traffic is measured based on bucket P and then bucket C.</a:t>
            </a:r>
          </a:p>
          <a:p>
            <a:r>
              <a:rPr dirty="0">
                <a:latin typeface="Huawei Sans" panose="020C0503030203020204" pitchFamily="34" charset="0"/>
              </a:rPr>
              <a:t>Tc and </a:t>
            </a:r>
            <a:r>
              <a:rPr dirty="0" err="1">
                <a:latin typeface="Huawei Sans" panose="020C0503030203020204" pitchFamily="34" charset="0"/>
              </a:rPr>
              <a:t>Tp</a:t>
            </a:r>
            <a:r>
              <a:rPr dirty="0">
                <a:latin typeface="Huawei Sans" panose="020C0503030203020204" pitchFamily="34" charset="0"/>
              </a:rPr>
              <a:t> refer to the number of tokens in buckets C and P, respectively. The initial values of Tc and </a:t>
            </a:r>
            <a:r>
              <a:rPr dirty="0" err="1">
                <a:latin typeface="Huawei Sans" panose="020C0503030203020204" pitchFamily="34" charset="0"/>
              </a:rPr>
              <a:t>Tp</a:t>
            </a:r>
            <a:r>
              <a:rPr dirty="0">
                <a:latin typeface="Huawei Sans" panose="020C0503030203020204" pitchFamily="34" charset="0"/>
              </a:rPr>
              <a:t> are respectively the CBS and PBS.</a:t>
            </a:r>
          </a:p>
          <a:p>
            <a:r>
              <a:rPr dirty="0">
                <a:latin typeface="Huawei Sans" panose="020C0503030203020204" pitchFamily="34" charset="0"/>
              </a:rPr>
              <a:t>In color-blind mode (B indicates the size of an arriving packet):</a:t>
            </a:r>
          </a:p>
          <a:p>
            <a:pPr lvl="1"/>
            <a:r>
              <a:rPr dirty="0"/>
              <a:t>If B is greater than </a:t>
            </a:r>
            <a:r>
              <a:rPr dirty="0" err="1"/>
              <a:t>Tp</a:t>
            </a:r>
            <a:r>
              <a:rPr dirty="0"/>
              <a:t>, the packet is marked red and Tc and </a:t>
            </a:r>
            <a:r>
              <a:rPr dirty="0" err="1"/>
              <a:t>Tp</a:t>
            </a:r>
            <a:r>
              <a:rPr dirty="0"/>
              <a:t> remain unchanged.</a:t>
            </a:r>
          </a:p>
          <a:p>
            <a:pPr lvl="1"/>
            <a:r>
              <a:rPr dirty="0"/>
              <a:t>If B is greater than Tc and less than or equal to </a:t>
            </a:r>
            <a:r>
              <a:rPr dirty="0" err="1"/>
              <a:t>Tp</a:t>
            </a:r>
            <a:r>
              <a:rPr dirty="0"/>
              <a:t>, the packet is marked yellow and </a:t>
            </a:r>
            <a:r>
              <a:rPr dirty="0" err="1"/>
              <a:t>Tp</a:t>
            </a:r>
            <a:r>
              <a:rPr dirty="0"/>
              <a:t> decreases by B.</a:t>
            </a:r>
          </a:p>
          <a:p>
            <a:pPr lvl="1"/>
            <a:r>
              <a:rPr dirty="0"/>
              <a:t>If B is less than or equal to Tc, the packet is marked green, and </a:t>
            </a:r>
            <a:r>
              <a:rPr dirty="0" err="1"/>
              <a:t>Tp</a:t>
            </a:r>
            <a:r>
              <a:rPr dirty="0"/>
              <a:t> and Tc decrease by B.</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268915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In the figure:</a:t>
            </a:r>
            <a:endParaRPr lang="en-US" altLang="zh-CN" dirty="0">
              <a:latin typeface="Huawei Sans" panose="020C0503030203020204" pitchFamily="34" charset="0"/>
            </a:endParaRPr>
          </a:p>
          <a:p>
            <a:pPr lvl="1"/>
            <a:r>
              <a:rPr dirty="0"/>
              <a:t>An edge network device connects a wide area network (WAN) and a local area network (LAN). The LAN bandwidth (100 Mbit/s) is higher than the WAN bandwidth (2 Mbit/s).</a:t>
            </a:r>
            <a:endParaRPr lang="en-US" altLang="zh-CN" dirty="0"/>
          </a:p>
          <a:p>
            <a:pPr lvl="1"/>
            <a:r>
              <a:rPr dirty="0"/>
              <a:t>When a LAN user attempts to send a large amount of data to a WAN, the edge network device is prone to traffic congestion. Traffic policing can be configured on the edge network device to restrict the traffic rate, preventing traffic congestion.</a:t>
            </a:r>
            <a:endParaRPr lang="en-US" altLang="zh-CN" dirty="0"/>
          </a:p>
          <a:p>
            <a:r>
              <a:rPr dirty="0">
                <a:latin typeface="Huawei Sans" panose="020C0503030203020204" pitchFamily="34" charset="0"/>
              </a:rPr>
              <a:t>Characteristics of traffic policing:</a:t>
            </a:r>
            <a:endParaRPr lang="en-US" altLang="zh-CN" dirty="0">
              <a:latin typeface="Huawei Sans" panose="020C0503030203020204" pitchFamily="34" charset="0"/>
            </a:endParaRPr>
          </a:p>
          <a:p>
            <a:pPr lvl="1"/>
            <a:r>
              <a:rPr dirty="0"/>
              <a:t>Drops excess traffic over the specifications or re-marks such traffic with a lower priority.</a:t>
            </a:r>
          </a:p>
          <a:p>
            <a:pPr lvl="1"/>
            <a:r>
              <a:rPr dirty="0"/>
              <a:t>Consumes no additional memory resources and brings no delay or jitter.</a:t>
            </a:r>
          </a:p>
          <a:p>
            <a:pPr lvl="1"/>
            <a:r>
              <a:rPr dirty="0"/>
              <a:t>Packet loss may result in packet retransmission.</a:t>
            </a:r>
          </a:p>
          <a:p>
            <a:pPr lvl="1"/>
            <a:r>
              <a:rPr dirty="0"/>
              <a:t>Traffic can be re-marked.</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498643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Traffic policing uses CAR to control traffic. CAR uses token buckets to measure traffic and determines whether a packet conforms to the specification.</a:t>
            </a:r>
          </a:p>
          <a:p>
            <a:r>
              <a:rPr dirty="0">
                <a:latin typeface="Huawei Sans" panose="020C0503030203020204" pitchFamily="34" charset="0"/>
              </a:rPr>
              <a:t>CAR has the following two functions:</a:t>
            </a:r>
          </a:p>
          <a:p>
            <a:pPr lvl="1"/>
            <a:r>
              <a:rPr dirty="0"/>
              <a:t>Rate limiting: Only packets allocated enough tokens are allowed to pass so that the traffic rate is restricted.</a:t>
            </a:r>
          </a:p>
          <a:p>
            <a:pPr lvl="1"/>
            <a:r>
              <a:rPr dirty="0"/>
              <a:t>Traffic classification: Packets are marked internal priorities, such as the service class and drop priority, based on the measurement performed by token buckets.</a:t>
            </a:r>
            <a:endParaRPr lang="en-US" altLang="zh-CN" dirty="0"/>
          </a:p>
          <a:p>
            <a:pPr lvl="0"/>
            <a:r>
              <a:rPr dirty="0">
                <a:latin typeface="Huawei Sans" panose="020C0503030203020204" pitchFamily="34" charset="0"/>
              </a:rPr>
              <a:t>CAR process:</a:t>
            </a:r>
            <a:endParaRPr lang="en-US" altLang="zh-CN" dirty="0">
              <a:latin typeface="Huawei Sans" panose="020C0503030203020204" pitchFamily="34" charset="0"/>
            </a:endParaRPr>
          </a:p>
          <a:p>
            <a:pPr lvl="1"/>
            <a:r>
              <a:rPr dirty="0"/>
              <a:t>When a packet arrives, the device matches the packet against matching rules. If the packet matches a rule, the device uses token buckets to meter the traffic rate.</a:t>
            </a:r>
          </a:p>
          <a:p>
            <a:pPr lvl="1"/>
            <a:r>
              <a:rPr dirty="0"/>
              <a:t>The device marks the packet red, yellow, or green based on the metering result using the token bucket. Red indicates that the traffic rate exceeds the specifications. Yellow indicates that the traffic rate exceeds the specifications but is within an allowed range. Green indicates that the traffic rate is conforming to the specifications.</a:t>
            </a:r>
          </a:p>
          <a:p>
            <a:pPr lvl="1"/>
            <a:r>
              <a:rPr dirty="0"/>
              <a:t>The device drops packets marked red, re-marks and forwards packets marked yellow, and forwards packets marked green.</a:t>
            </a:r>
            <a:endParaRPr lang="en-US" altLang="zh-CN"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291354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0"/>
            <a:r>
              <a:rPr lang="en-US" dirty="0">
                <a:latin typeface="Huawei Sans" panose="020C0503030203020204" pitchFamily="34" charset="0"/>
              </a:rPr>
              <a:t>Three token bucket modes can be used.</a:t>
            </a:r>
            <a:endParaRPr lang="en-US" altLang="zh-CN" dirty="0">
              <a:latin typeface="Huawei Sans" panose="020C0503030203020204" pitchFamily="34" charset="0"/>
            </a:endParaRPr>
          </a:p>
          <a:p>
            <a:pPr lvl="1"/>
            <a:r>
              <a:rPr lang="en-US" dirty="0"/>
              <a:t>To control the traffic rate, use single-rate-single-bucket.</a:t>
            </a:r>
          </a:p>
          <a:p>
            <a:pPr lvl="1"/>
            <a:r>
              <a:rPr lang="en-US" dirty="0"/>
              <a:t>To differentiate traffic bursts at limited bandwidth, use the single-rate-two-bucket mechanism. Note that traffic marked yellow must be processed differently from traffic marked green. Otherwise, the implementation of the single-rate-two-bucket mechanism is the same as that of the single-rate-single-bucket mechanism.</a:t>
            </a:r>
          </a:p>
          <a:p>
            <a:pPr lvl="1"/>
            <a:r>
              <a:rPr lang="en-US" dirty="0"/>
              <a:t>To control the traffic rate and check whether the traffic rate exceeds the CIR or PIR, use two-rate-two-bucket. Note that traffic marked yellow must be processed differently from traffic marked green. Otherwise, the implementation of the two-rate-two-bucket mechanism is the same as that of the single-rate-single-bucket mechanism</a:t>
            </a:r>
            <a:r>
              <a:rPr lang="en-US" dirty="0" smtClean="0"/>
              <a:t>.</a:t>
            </a:r>
            <a:endParaRPr lang="en-US" altLang="zh-CN" dirty="0"/>
          </a:p>
        </p:txBody>
      </p:sp>
    </p:spTree>
    <p:extLst>
      <p:ext uri="{BB962C8B-B14F-4D97-AF65-F5344CB8AC3E}">
        <p14:creationId xmlns:p14="http://schemas.microsoft.com/office/powerpoint/2010/main" val="42278980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Voice, video, and data services are transmitted on an enterprise network. When a large amount of traffic enters the network, congestion may occur due to insufficient bandwidth. Different guaranteed bandwidth must be provided for the voice, video, and data services in descending order of priority. In this situation, traffic policing can be configured to provide the highest guaranteed bandwidth for voice packets and lowest guaranteed bandwidth for data packets. This configuration ensures preferential transmission of voice packets during congestion.</a:t>
            </a:r>
            <a:endParaRPr lang="en-US" altLang="zh-CN" dirty="0">
              <a:latin typeface="Huawei Sans" panose="020C0503030203020204" pitchFamily="34" charset="0"/>
            </a:endParaRPr>
          </a:p>
          <a:p>
            <a:r>
              <a:rPr dirty="0">
                <a:latin typeface="Huawei Sans" panose="020C0503030203020204" pitchFamily="34" charset="0"/>
              </a:rPr>
              <a:t>Interface-based traffic policing</a:t>
            </a:r>
          </a:p>
          <a:p>
            <a:pPr lvl="1"/>
            <a:r>
              <a:rPr dirty="0"/>
              <a:t>Interface-based traffic policing controls all traffic that enters an interface and does not identify the packet types. (based on the interface)</a:t>
            </a:r>
            <a:endParaRPr lang="en-US" altLang="zh-CN" dirty="0"/>
          </a:p>
          <a:p>
            <a:r>
              <a:rPr dirty="0">
                <a:latin typeface="Huawei Sans" panose="020C0503030203020204" pitchFamily="34" charset="0"/>
              </a:rPr>
              <a:t>Class-based traffic policing</a:t>
            </a:r>
          </a:p>
          <a:p>
            <a:pPr lvl="1"/>
            <a:r>
              <a:rPr dirty="0"/>
              <a:t>Class-based traffic policing controls the rate of one or more types of packets that enter an interface. (based on traffic classification)</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95559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622686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318009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90679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003010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Generic Traffic Shaping (GTS)</a:t>
            </a:r>
            <a:endParaRPr lang="en-US" altLang="zh-CN" dirty="0">
              <a:latin typeface="Huawei Sans" panose="020C0503030203020204" pitchFamily="34" charset="0"/>
            </a:endParaRPr>
          </a:p>
          <a:p>
            <a:pPr lvl="1"/>
            <a:r>
              <a:rPr dirty="0"/>
              <a:t>When traffic is transmitted from a high-speed link to a low-speed link or a traffic burst occurs, the inbound interface of the low-speed link is prone to severe data loss. To prevent this problem, configure traffic shaping on the outbound interface of the device connecting to the high-speed link.</a:t>
            </a:r>
            <a:endParaRPr lang="en-US" altLang="zh-CN" dirty="0"/>
          </a:p>
          <a:p>
            <a:pPr lvl="1"/>
            <a:r>
              <a:rPr dirty="0"/>
              <a:t>When packets are sent at a high speed, they are cached and then evenly sent through the token bucket. </a:t>
            </a:r>
            <a:endParaRPr lang="en-US" altLang="zh-CN" dirty="0"/>
          </a:p>
          <a:p>
            <a:r>
              <a:rPr dirty="0">
                <a:latin typeface="Huawei Sans" panose="020C0503030203020204" pitchFamily="34" charset="0"/>
              </a:rPr>
              <a:t>Characteristics of traffic shaping:</a:t>
            </a:r>
            <a:endParaRPr lang="en-US" altLang="zh-CN" dirty="0">
              <a:latin typeface="Huawei Sans" panose="020C0503030203020204" pitchFamily="34" charset="0"/>
            </a:endParaRPr>
          </a:p>
          <a:p>
            <a:pPr lvl="1"/>
            <a:r>
              <a:rPr dirty="0"/>
              <a:t>Buffers excess traffic over the specifications.</a:t>
            </a:r>
          </a:p>
          <a:p>
            <a:pPr lvl="1"/>
            <a:r>
              <a:rPr dirty="0"/>
              <a:t>Consumes memory resources for buffering excess traffic and brings delay and jitter.</a:t>
            </a:r>
          </a:p>
          <a:p>
            <a:pPr lvl="1"/>
            <a:r>
              <a:rPr dirty="0"/>
              <a:t>Packet loss rarely occurs, so packets are seldom retransmitted.</a:t>
            </a:r>
          </a:p>
          <a:p>
            <a:pPr lvl="1"/>
            <a:r>
              <a:rPr dirty="0"/>
              <a:t>Traffic re-marking is not supported.</a:t>
            </a:r>
            <a:endParaRPr lang="en-US" altLang="zh-CN" dirty="0"/>
          </a:p>
          <a:p>
            <a:r>
              <a:rPr dirty="0">
                <a:latin typeface="Huawei Sans" panose="020C0503030203020204" pitchFamily="34" charset="0"/>
              </a:rPr>
              <a:t>Token bucket mode: single-rate-single-bucket — The evaluation result can be either green or red.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40027277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packets leave queues, the packets that do not need to be shaped are forwarded. The packets that need to be shaped are measured against token buckets.</a:t>
            </a:r>
          </a:p>
          <a:p>
            <a:pPr lvl="1"/>
            <a:r>
              <a:rPr dirty="0"/>
              <a:t>If the packet rate conforms to the rate limit, the packet is marked green and forwarded.</a:t>
            </a:r>
            <a:endParaRPr lang="en-US" altLang="zh-CN" dirty="0"/>
          </a:p>
          <a:p>
            <a:pPr lvl="1"/>
            <a:r>
              <a:rPr dirty="0"/>
              <a:t>If the rate of a data packet exceeds the threshold, the data packet is still forwarded. In this case, the status of the queue where the data packet is located is changed to unscheduled, and the queue is scheduled when the token bucket is filled with new tokens. After the queue is marked unscheduled, more packets can be put into the queue, but excess packets over the queue capacity are dropped. Therefore, traffic shaping allows traffic to be sent at an even rate but does not provide zero-packet-loss guarantee</a:t>
            </a:r>
            <a:r>
              <a:rPr dirty="0" smtClean="0"/>
              <a:t>.</a:t>
            </a:r>
            <a:endParaRPr lang="en-US" altLang="zh-CN"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2657581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When packets leave queues, all queues are measured together against token buckets.</a:t>
            </a:r>
          </a:p>
          <a:p>
            <a:pPr lvl="1"/>
            <a:r>
              <a:rPr dirty="0"/>
              <a:t>If the packet rate conforms to the rate limit, the packet is marked green and forwarded.</a:t>
            </a:r>
            <a:endParaRPr lang="en-US" altLang="zh-CN" dirty="0"/>
          </a:p>
          <a:p>
            <a:pPr lvl="1"/>
            <a:r>
              <a:rPr dirty="0"/>
              <a:t>If the packet rate exceeds the threshold (that is, tokens in the token bucket are insufficient), the packet is marked red. In this case, the interface stops scheduling and continues to schedule the packets when there are sufficient tokens.</a:t>
            </a:r>
            <a:endParaRPr lang="en-US" altLang="zh-CN" dirty="0"/>
          </a:p>
          <a:p>
            <a:pPr lvl="1"/>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3194327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389416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344238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877634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6558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On the traditional IP network, each network device handles all packets in an undifferentiated manner and follows the First In First Out (FIFO) rule to transmit packets. The devices transmit packets to the destination in best-effort (BE) mode, but the BE mode cannot ensure the performance such as delay and reliability. </a:t>
            </a: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443085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500388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228600" indent="-228600">
              <a:buFont typeface="+mj-lt"/>
              <a:buAutoNum type="arabicPeriod"/>
            </a:pPr>
            <a:r>
              <a:rPr lang="en-US" dirty="0" smtClean="0">
                <a:latin typeface="Huawei Sans" panose="020C0503030203020204" pitchFamily="34" charset="0"/>
              </a:rPr>
              <a:t>A</a:t>
            </a:r>
            <a:endParaRPr dirty="0">
              <a:latin typeface="Huawei Sans" panose="020C0503030203020204" pitchFamily="34" charset="0"/>
            </a:endParaRPr>
          </a:p>
          <a:p>
            <a:pPr marL="228600" indent="-228600">
              <a:buFont typeface="+mj-lt"/>
              <a:buAutoNum type="arabicPeriod"/>
            </a:pPr>
            <a:r>
              <a:rPr dirty="0" smtClean="0">
                <a:latin typeface="Huawei Sans" panose="020C0503030203020204" pitchFamily="34" charset="0"/>
              </a:rPr>
              <a:t>ACD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457391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21994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792320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Congestion avoidance: Excessive congestion may damage network resources. Congestion avoidance monitors the usage of network resources. When congestion aggravates, congestion avoidance adjusts traffic</a:t>
            </a:r>
            <a:r>
              <a:rPr baseline="0" dirty="0">
                <a:latin typeface="Huawei Sans" panose="020C0503030203020204" pitchFamily="34" charset="0"/>
              </a:rPr>
              <a:t> </a:t>
            </a:r>
            <a:r>
              <a:rPr dirty="0">
                <a:latin typeface="Huawei Sans" panose="020C0503030203020204" pitchFamily="34" charset="0"/>
              </a:rPr>
              <a:t>to relieve network overload by </a:t>
            </a:r>
            <a:r>
              <a:rPr lang="en-US" altLang="zh-CN" dirty="0">
                <a:latin typeface="Huawei Sans" panose="020C0503030203020204" pitchFamily="34" charset="0"/>
              </a:rPr>
              <a:t>discarding packets</a:t>
            </a:r>
            <a:r>
              <a:rPr dirty="0">
                <a:latin typeface="Huawei Sans" panose="020C0503030203020204" pitchFamily="34" charset="0"/>
              </a:rPr>
              <a:t>. Congestion avoidance is generally applied to the outbound direction of an interface.</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8531012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Traffic congestion occurs when multiple users compete for the same resources (such as the bandwidth and buffer) on the shared network. </a:t>
            </a:r>
            <a:endParaRPr lang="en-US" altLang="zh-CN" dirty="0">
              <a:latin typeface="Huawei Sans" panose="020C0503030203020204" pitchFamily="34" charset="0"/>
            </a:endParaRPr>
          </a:p>
          <a:p>
            <a:pPr lvl="1"/>
            <a:r>
              <a:rPr dirty="0"/>
              <a:t>For example, a user on a LAN sends data to a user on another LAN through a WAN. The WAN bandwidth is lower than the LAN bandwidth. Therefore, data cannot be transmitted at the same rate on the WAN as that on the LAN. Traffic congestion occurs on the router connecting the LAN and WAN.</a:t>
            </a:r>
            <a:endParaRPr lang="en-US" altLang="zh-CN" dirty="0"/>
          </a:p>
          <a:p>
            <a:r>
              <a:rPr dirty="0">
                <a:latin typeface="Huawei Sans" panose="020C0503030203020204" pitchFamily="34" charset="0"/>
              </a:rPr>
              <a:t>Congestion often occurs in the following situations:</a:t>
            </a:r>
          </a:p>
          <a:p>
            <a:pPr lvl="1"/>
            <a:r>
              <a:rPr dirty="0"/>
              <a:t>Traffic rate mismatch: Packets are transmitted to a device through a high-speed link and are forwarded out through a low-speed link.</a:t>
            </a:r>
          </a:p>
          <a:p>
            <a:pPr lvl="1"/>
            <a:r>
              <a:rPr dirty="0"/>
              <a:t>Traffic aggregation: Packets are transmitted from multiple interfaces to a device and are forwarded out through a single interface without enough bandwidth.</a:t>
            </a:r>
            <a:endParaRPr lang="en-US" altLang="zh-CN" dirty="0"/>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071864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Impact of congestion:</a:t>
            </a:r>
            <a:endParaRPr lang="en-US" altLang="zh-CN" dirty="0">
              <a:latin typeface="Huawei Sans" panose="020C0503030203020204" pitchFamily="34" charset="0"/>
            </a:endParaRPr>
          </a:p>
          <a:p>
            <a:pPr lvl="1"/>
            <a:r>
              <a:rPr dirty="0"/>
              <a:t>Congestion prevents traffic from obtaining resources immediately, which causes service deterioration. However, congestion often occurs in a complex networking environment where packet transmission and provisioning of various services are both required. Therefore, effective methods are required to avoid congestion or prevent congestion from aggravating.</a:t>
            </a:r>
            <a:endParaRPr lang="en-US" altLang="zh-CN" dirty="0"/>
          </a:p>
          <a:p>
            <a:r>
              <a:rPr dirty="0">
                <a:latin typeface="Huawei Sans" panose="020C0503030203020204" pitchFamily="34" charset="0"/>
              </a:rPr>
              <a:t>Solutions:</a:t>
            </a:r>
            <a:endParaRPr lang="en-US" altLang="zh-CN" dirty="0">
              <a:latin typeface="Huawei Sans" panose="020C0503030203020204" pitchFamily="34" charset="0"/>
            </a:endParaRPr>
          </a:p>
          <a:p>
            <a:pPr lvl="1"/>
            <a:r>
              <a:rPr dirty="0"/>
              <a:t>The solutions need to make full use of network resources on the premise of meeting users' requirements for service quality. Congestion management and congestion avoidance are commonly used to relieve traffic congestion.</a:t>
            </a:r>
          </a:p>
          <a:p>
            <a:pPr lvl="1"/>
            <a:r>
              <a:rPr dirty="0"/>
              <a:t>Congestion management provides means to manage and control traffic when traffic congestion occurs. </a:t>
            </a:r>
            <a:endParaRPr lang="en-US" altLang="zh-CN" dirty="0"/>
          </a:p>
          <a:p>
            <a:pPr lvl="1"/>
            <a:r>
              <a:rPr dirty="0"/>
              <a:t>Congestion avoidance is a flow control technique used to relieve network overload. By monitoring the usage of network resources in queues or memory buffer, a device automatically drops packets on the interface that shows a sign of traffic congestion. </a:t>
            </a:r>
            <a:r>
              <a:rPr lang="en-US" dirty="0"/>
              <a:t>Congestion avoidance prevents queues from being overflowed due to network overload</a:t>
            </a:r>
            <a:r>
              <a:rPr dirty="0"/>
              <a:t>. The following will introduce congestion avoidance technology.</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265402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883013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Due to the limited length of each queue, when a queue is full, the traditional processing method discards all the packets sent to the queue until the congestion is relieved. This processing method is called tail drop.</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930436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As shown in the following figure, three colors indicate three TCP connections.</a:t>
            </a:r>
            <a:endParaRPr lang="en-US" altLang="zh-CN" dirty="0">
              <a:latin typeface="Huawei Sans" panose="020C0503030203020204" pitchFamily="34" charset="0"/>
            </a:endParaRPr>
          </a:p>
          <a:p>
            <a:r>
              <a:rPr dirty="0">
                <a:latin typeface="Huawei Sans" panose="020C0503030203020204" pitchFamily="34" charset="0"/>
              </a:rPr>
              <a:t>Global TCP synchronization:</a:t>
            </a:r>
            <a:endParaRPr lang="en-US" altLang="zh-CN" dirty="0">
              <a:latin typeface="Huawei Sans" panose="020C0503030203020204" pitchFamily="34" charset="0"/>
            </a:endParaRPr>
          </a:p>
          <a:p>
            <a:pPr lvl="1"/>
            <a:r>
              <a:rPr dirty="0"/>
              <a:t>In tail drop mechanism, all newly arrived packets are dropped when congestion occurs, causing all TCP sessions to simultaneously enter the slow start state and the packet transmission to slow down. </a:t>
            </a:r>
            <a:endParaRPr lang="en-US" altLang="zh-CN" dirty="0"/>
          </a:p>
          <a:p>
            <a:pPr lvl="1"/>
            <a:r>
              <a:rPr dirty="0"/>
              <a:t>When packets of multiple TCP connections are discarded in a queue, TCP connections enter the congestion avoidance and slow start state to adjust and reduce traffic. This is called TCP global synchronization. Then all TCP sessions restart their transmission at roughly the same time and then congestion occurs again, causing another burst of packet drops, and all TCP sessions enter the slow start state again. The behavior cycles constantly, severely reducing the network resource usage</a:t>
            </a:r>
            <a:r>
              <a:rPr dirty="0" smtClean="0"/>
              <a:t>.</a:t>
            </a:r>
            <a:endParaRPr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279741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With the emergence of new applications on IP networks, new requirements are raised to </a:t>
            </a:r>
            <a:r>
              <a:rPr dirty="0" err="1">
                <a:latin typeface="Huawei Sans" panose="020C0503030203020204" pitchFamily="34" charset="0"/>
              </a:rPr>
              <a:t>QoS</a:t>
            </a:r>
            <a:r>
              <a:rPr dirty="0">
                <a:latin typeface="Huawei Sans" panose="020C0503030203020204" pitchFamily="34" charset="0"/>
              </a:rPr>
              <a:t> of IP networks.</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7340470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Tail drop cannot differentiate services and discard traffic in the same way.</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327232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RED defines upper and lower thresholds for the length of each queue:</a:t>
            </a:r>
          </a:p>
          <a:p>
            <a:pPr lvl="1"/>
            <a:r>
              <a:rPr dirty="0"/>
              <a:t>When the queue length is less than the lower threshold, no packets are discarded.</a:t>
            </a:r>
          </a:p>
          <a:p>
            <a:pPr lvl="1"/>
            <a:r>
              <a:rPr dirty="0"/>
              <a:t>When the queue length is greater than the upper drop threshold, all packets are discarded.</a:t>
            </a:r>
          </a:p>
          <a:p>
            <a:pPr lvl="1"/>
            <a:r>
              <a:rPr dirty="0"/>
              <a:t>Coming packets are dropped randomly if the queue length is between upper and lower thresholds. RED generates a random number for each incoming packet and compares it with the drop probability of the current queue. If the random number is greater than the drop probability, the packet is discarded. A longer queue indicates a higher drop probability</a:t>
            </a:r>
            <a:r>
              <a:rPr dirty="0" smtClean="0"/>
              <a:t>.</a:t>
            </a:r>
            <a:endParaRPr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80673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a:latin typeface="Huawei Sans" panose="020C0503030203020204" pitchFamily="34" charset="0"/>
              </a:rPr>
              <a:t>RED is used to avoid global TCP synchronization that occurs with tail drop. It does this by randomly discarding packets so that the transmission speed of multiple TCP connections is not reduced simultaneously. This results in more stable rates of TCP traffic and other network traffic. — Do not adjust TCP sliding window sizes simultaneously.</a:t>
            </a:r>
          </a:p>
          <a:p>
            <a:endParaRPr lang="zh-CN" altLang="en-US">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182959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device provides WRED based on RED technology.</a:t>
            </a:r>
            <a:endParaRPr lang="en-US" altLang="zh-CN" dirty="0">
              <a:latin typeface="Huawei Sans" panose="020C0503030203020204" pitchFamily="34" charset="0"/>
            </a:endParaRPr>
          </a:p>
          <a:p>
            <a:r>
              <a:rPr dirty="0">
                <a:latin typeface="Huawei Sans" panose="020C0503030203020204" pitchFamily="34" charset="0"/>
              </a:rPr>
              <a:t>WRED discards packets in queues based on DSCP priorities or IP priorities. The upper and lower thresholds, and drop probability can be set for each priority. When the number of packets of a priority reaches the lower threshold, the device starts to discard packets. When the number of packets reaches the upper threshold, the device discards all the packets. </a:t>
            </a:r>
            <a:r>
              <a:rPr lang="en-US" dirty="0">
                <a:latin typeface="Huawei Sans" panose="020C0503030203020204" pitchFamily="34" charset="0"/>
              </a:rPr>
              <a:t>As the queue length increases, the packet loss rate increases. The maximum packet loss rate does not exceed the preset packet loss rate</a:t>
            </a:r>
            <a:r>
              <a:rPr dirty="0">
                <a:latin typeface="Huawei Sans" panose="020C0503030203020204" pitchFamily="34" charset="0"/>
              </a:rPr>
              <a:t>. WRED discards packets in queues based on the drop probability, thereby preventing congestion to a certain degree. — Do not adjust TCP sliding window sizes simultaneously.</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3352134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Color：</a:t>
            </a:r>
            <a:endParaRPr lang="en-US" altLang="zh-CN" dirty="0">
              <a:latin typeface="Huawei Sans" panose="020C0503030203020204" pitchFamily="34" charset="0"/>
            </a:endParaRPr>
          </a:p>
          <a:p>
            <a:pPr lvl="1"/>
            <a:r>
              <a:rPr dirty="0"/>
              <a:t>The color of packets determines the order in which packets are dropped in a congested queue.</a:t>
            </a:r>
          </a:p>
          <a:p>
            <a:r>
              <a:rPr dirty="0">
                <a:latin typeface="Huawei Sans" panose="020C0503030203020204" pitchFamily="34" charset="0"/>
              </a:rPr>
              <a:t>Application:</a:t>
            </a:r>
            <a:endParaRPr lang="en-US" altLang="zh-CN" dirty="0">
              <a:latin typeface="Huawei Sans" panose="020C0503030203020204" pitchFamily="34" charset="0"/>
            </a:endParaRPr>
          </a:p>
          <a:p>
            <a:pPr lvl="1"/>
            <a:r>
              <a:rPr dirty="0"/>
              <a:t>The WRED lower threshold is recommended to start from 50% and change with the drop priority. The lowest drop probability and highest lower and upper thresholds are recommended for green packets; a medium drop probability and medium lower and upper thresholds are recommended for yellow packets; the highest drop probability and smallest lower and upper thresholds are recommended for red packets.</a:t>
            </a:r>
            <a:endParaRPr lang="en-US" altLang="zh-CN" dirty="0"/>
          </a:p>
          <a:p>
            <a:pPr lvl="1"/>
            <a:r>
              <a:rPr dirty="0"/>
              <a:t>When traffic congestion aggravates, red packets are first dropped due to the smallest lower threshold and high drop probability. As the queue length increases, the device drops green packets at last. If the queue length reaches the upper threshold for red/yellow/green packets, red/yellow/green packets start to be tail dropped.</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9461070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Color：</a:t>
            </a:r>
            <a:endParaRPr lang="en-US" altLang="zh-CN" dirty="0">
              <a:latin typeface="Huawei Sans" panose="020C0503030203020204" pitchFamily="34" charset="0"/>
            </a:endParaRPr>
          </a:p>
          <a:p>
            <a:pPr lvl="1"/>
            <a:r>
              <a:rPr dirty="0"/>
              <a:t>The color of packets determines the order in which packets are dropped in a congested queue.</a:t>
            </a:r>
          </a:p>
          <a:p>
            <a:r>
              <a:rPr dirty="0">
                <a:latin typeface="Huawei Sans" panose="020C0503030203020204" pitchFamily="34" charset="0"/>
              </a:rPr>
              <a:t>Application:</a:t>
            </a:r>
            <a:endParaRPr lang="en-US" altLang="zh-CN" dirty="0">
              <a:latin typeface="Huawei Sans" panose="020C0503030203020204" pitchFamily="34" charset="0"/>
            </a:endParaRPr>
          </a:p>
          <a:p>
            <a:pPr lvl="1"/>
            <a:r>
              <a:rPr dirty="0"/>
              <a:t>The WRED lower threshold is recommended to start from 50% and change with the drop priority. The lowest drop probability and highest lower and upper thresholds are recommended for green packets; a medium drop probability and medium lower and upper thresholds are recommended for yellow packets; the highest drop probability and smallest lower and upper thresholds are recommended for red packets.</a:t>
            </a:r>
            <a:endParaRPr lang="en-US" altLang="zh-CN" dirty="0"/>
          </a:p>
          <a:p>
            <a:pPr lvl="1"/>
            <a:r>
              <a:rPr dirty="0"/>
              <a:t>When traffic congestion aggravates, red packets are first dropped due to the smallest lower threshold and high drop probability. As the queue length increases, the device drops green packets at last. If the queue length reaches the upper threshold for red/yellow/green packets, red/yellow/green packets start to be tail dropped.</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089372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Example:</a:t>
            </a:r>
            <a:endParaRPr lang="en-US" altLang="zh-CN" dirty="0">
              <a:latin typeface="Huawei Sans" panose="020C0503030203020204" pitchFamily="34" charset="0"/>
            </a:endParaRPr>
          </a:p>
          <a:p>
            <a:pPr lvl="1"/>
            <a:r>
              <a:rPr dirty="0"/>
              <a:t>Users in different LANs may upload data to the same server, so data exchanged between users and the server passes the WAN. Because WAN bandwidth is lower than LAN bandwidth, congestion may occur on the edge device between the WAN and LANs. Congestion avoidance can be configured on the edge device to discard low-priority packets such as data packets, reducing network overload and ensuring forwarding of high-priority services.</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187991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697912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996171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3985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spcAft>
                <a:spcPts val="0"/>
              </a:spcAft>
            </a:pPr>
            <a:r>
              <a:rPr dirty="0">
                <a:latin typeface="Huawei Sans" panose="020C0503030203020204" pitchFamily="34" charset="0"/>
              </a:rPr>
              <a:t>To support voice, video, and data services of different requirements, the network is required to distinguish different communication types before providing corresponding </a:t>
            </a:r>
            <a:r>
              <a:rPr dirty="0" err="1">
                <a:latin typeface="Huawei Sans" panose="020C0503030203020204" pitchFamily="34" charset="0"/>
              </a:rPr>
              <a:t>QoS</a:t>
            </a:r>
            <a:r>
              <a:rPr dirty="0">
                <a:latin typeface="Huawei Sans" panose="020C0503030203020204" pitchFamily="34" charset="0"/>
              </a:rPr>
              <a:t>.</a:t>
            </a:r>
            <a:endParaRPr lang="en-US" altLang="zh-CN" dirty="0">
              <a:latin typeface="Huawei Sans" panose="020C0503030203020204" pitchFamily="34" charset="0"/>
            </a:endParaRPr>
          </a:p>
          <a:p>
            <a:pPr lvl="1"/>
            <a:r>
              <a:rPr dirty="0"/>
              <a:t>For example, real-time services such as Voice over IP (VoIP) demand shorter latency. A long latency for packet transmission is unacceptable. Email and the File Transfer Protocol (FTP) services are comparatively insensitive to the latency.</a:t>
            </a:r>
            <a:endParaRPr lang="en-US" altLang="zh-CN" dirty="0"/>
          </a:p>
          <a:p>
            <a:pPr>
              <a:spcAft>
                <a:spcPts val="0"/>
              </a:spcAft>
            </a:pPr>
            <a:r>
              <a:rPr dirty="0">
                <a:latin typeface="Huawei Sans" panose="020C0503030203020204" pitchFamily="34" charset="0"/>
              </a:rPr>
              <a:t>To support voice, video, and data services of different requirements, the network is required to distinguish different communication types before providing corresponding </a:t>
            </a:r>
            <a:r>
              <a:rPr dirty="0" err="1">
                <a:latin typeface="Huawei Sans" panose="020C0503030203020204" pitchFamily="34" charset="0"/>
              </a:rPr>
              <a:t>QoS</a:t>
            </a:r>
            <a:r>
              <a:rPr dirty="0">
                <a:latin typeface="Huawei Sans" panose="020C0503030203020204" pitchFamily="34" charset="0"/>
              </a:rPr>
              <a:t>.</a:t>
            </a:r>
            <a:endParaRPr lang="en-US" altLang="zh-CN" dirty="0">
              <a:latin typeface="Huawei Sans" panose="020C0503030203020204" pitchFamily="34" charset="0"/>
            </a:endParaRPr>
          </a:p>
          <a:p>
            <a:pPr lvl="1"/>
            <a:r>
              <a:rPr dirty="0"/>
              <a:t>The BE mode of traditional IP networks cannot identify and distinguish various communication types on the networks. This distinguishing capability is the premise for providing differentiated services. </a:t>
            </a:r>
            <a:r>
              <a:rPr lang="en-US" dirty="0"/>
              <a:t>The BE mode cannot satisfy application requirements, so </a:t>
            </a:r>
            <a:r>
              <a:rPr dirty="0" err="1"/>
              <a:t>QoS</a:t>
            </a:r>
            <a:r>
              <a:rPr dirty="0"/>
              <a:t> is introduced.</a:t>
            </a:r>
            <a:endParaRPr lang="en-US" altLang="zh-CN" dirty="0"/>
          </a:p>
          <a:p>
            <a:pPr>
              <a:spcAft>
                <a:spcPts val="0"/>
              </a:spcAft>
            </a:pPr>
            <a:r>
              <a:rPr dirty="0">
                <a:latin typeface="Huawei Sans" panose="020C0503030203020204" pitchFamily="34" charset="0"/>
              </a:rPr>
              <a:t>What is QoS?</a:t>
            </a:r>
            <a:endParaRPr lang="en-US" altLang="zh-CN" dirty="0">
              <a:latin typeface="Huawei Sans" panose="020C0503030203020204" pitchFamily="34" charset="0"/>
            </a:endParaRPr>
          </a:p>
        </p:txBody>
      </p:sp>
      <p:sp>
        <p:nvSpPr>
          <p:cNvPr id="9" name="幻灯片图像占位符 8"/>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327137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3695668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228600" indent="-228600">
              <a:buFont typeface="+mj-lt"/>
              <a:buAutoNum type="arabicPeriod"/>
            </a:pPr>
            <a:r>
              <a:rPr dirty="0" smtClean="0">
                <a:latin typeface="Huawei Sans" panose="020C0503030203020204" pitchFamily="34" charset="0"/>
              </a:rPr>
              <a:t>ABD</a:t>
            </a:r>
            <a:endParaRPr lang="en-US" dirty="0">
              <a:latin typeface="Huawei Sans" panose="020C0503030203020204" pitchFamily="34" charset="0"/>
            </a:endParaRPr>
          </a:p>
          <a:p>
            <a:pPr lvl="0"/>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0141690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900262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3" name="幻灯片图像占位符 2"/>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80467110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Congestion management: It is a measure that must be taken to solve the problem of resource competition. Packets are buffered in queues and a scheduling algorithm is used to determine the forwarding sequence of packets. Congestion management is usually applied to the outbound direction of an interface.</a:t>
            </a:r>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74529229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Congestion Management Technology</a:t>
            </a:r>
            <a:endParaRPr lang="en-US" altLang="zh-CN" dirty="0">
              <a:latin typeface="Huawei Sans" panose="020C0503030203020204" pitchFamily="34" charset="0"/>
            </a:endParaRPr>
          </a:p>
          <a:p>
            <a:pPr lvl="0"/>
            <a:r>
              <a:rPr dirty="0">
                <a:latin typeface="Huawei Sans" panose="020C0503030203020204" pitchFamily="34" charset="0"/>
              </a:rPr>
              <a:t>Congestion management defines a policy that determines the order in which packets are forwarded and specifies drop principles for packets. The queuing technology is used.</a:t>
            </a:r>
            <a:endParaRPr lang="en-US" altLang="zh-CN" dirty="0">
              <a:latin typeface="Huawei Sans" panose="020C0503030203020204" pitchFamily="34" charset="0"/>
            </a:endParaRPr>
          </a:p>
          <a:p>
            <a:pPr lvl="0"/>
            <a:r>
              <a:rPr dirty="0">
                <a:latin typeface="Huawei Sans" panose="020C0503030203020204" pitchFamily="34" charset="0"/>
              </a:rPr>
              <a:t>The queue scheduling algorithm determines the order in which packets are leaving a queue and the relationships between queues.</a:t>
            </a:r>
            <a:endParaRPr lang="en-US" altLang="zh-CN" dirty="0">
              <a:latin typeface="Huawei Sans" panose="020C0503030203020204" pitchFamily="34" charset="0"/>
            </a:endParaRPr>
          </a:p>
          <a:p>
            <a:pPr lvl="0"/>
            <a:r>
              <a:rPr dirty="0">
                <a:latin typeface="Huawei Sans" panose="020C0503030203020204" pitchFamily="34" charset="0"/>
              </a:rPr>
              <a:t>Queuing technology</a:t>
            </a:r>
            <a:endParaRPr lang="en-US" altLang="zh-CN" dirty="0">
              <a:latin typeface="Huawei Sans" panose="020C0503030203020204" pitchFamily="34" charset="0"/>
            </a:endParaRPr>
          </a:p>
          <a:p>
            <a:pPr lvl="0"/>
            <a:r>
              <a:rPr dirty="0">
                <a:latin typeface="Huawei Sans" panose="020C0503030203020204" pitchFamily="34" charset="0"/>
              </a:rPr>
              <a:t>Packets sent from one interface are placed into many queues which are identified with different priorities. The packets are then sent based on the priorities. Different queue scheduling mechanisms are designed for different situations and lead to varying results</a:t>
            </a:r>
            <a:r>
              <a:rPr dirty="0" smtClean="0">
                <a:latin typeface="Huawei Sans" panose="020C0503030203020204" pitchFamily="34" charset="0"/>
              </a:rPr>
              <a:t>.</a:t>
            </a:r>
            <a:endParaRPr lang="en-US" altLang="zh-CN"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1242325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What is a queue?</a:t>
            </a:r>
            <a:endParaRPr lang="en-US" altLang="zh-CN" dirty="0">
              <a:latin typeface="Huawei Sans" panose="020C0503030203020204" pitchFamily="34" charset="0"/>
            </a:endParaRPr>
          </a:p>
          <a:p>
            <a:pPr lvl="1"/>
            <a:r>
              <a:rPr dirty="0">
                <a:latin typeface="Huawei Sans" panose="020C0503030203020204" pitchFamily="34" charset="0"/>
              </a:rPr>
              <a:t>The queuing technology orders packets in the buffer. When the packet rate exceeds the interface bandwidth or the bandwidth configured for packets, the packets are buffered in queues and wait to be forwarded. </a:t>
            </a:r>
            <a:endParaRPr lang="en-US" altLang="zh-CN" dirty="0">
              <a:latin typeface="Huawei Sans" panose="020C0503030203020204" pitchFamily="34" charset="0"/>
            </a:endParaRPr>
          </a:p>
          <a:p>
            <a:pPr lvl="1"/>
            <a:r>
              <a:rPr dirty="0">
                <a:latin typeface="Huawei Sans" panose="020C0503030203020204" pitchFamily="34" charset="0"/>
              </a:rPr>
              <a:t>Each interface on the NE20E or NE40E stores eight downlink queues, which are called CQs or port queues. The eight queues are BE, AF1, AF2, AF3, AF4, EF, CS6, and CS7.</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820783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a:latin typeface="Huawei Sans" panose="020C0503030203020204" pitchFamily="34" charset="0"/>
              </a:rPr>
              <a:t>Queuing technology places packets sent from one interface into multiple queues with different priorities. These packets are then sent based on the priorities. Different queue scheduling mechanisms are designed for different situations and lead to varying results.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30812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FIFO does not classify packets.</a:t>
            </a:r>
            <a:endParaRPr lang="en-US" altLang="zh-CN" dirty="0">
              <a:latin typeface="Huawei Sans" panose="020C0503030203020204" pitchFamily="34" charset="0"/>
            </a:endParaRPr>
          </a:p>
          <a:p>
            <a:r>
              <a:rPr dirty="0">
                <a:latin typeface="Huawei Sans" panose="020C0503030203020204" pitchFamily="34" charset="0"/>
              </a:rPr>
              <a:t>FIFO allows the packets that come earlier to enter the queue first. On the exit of a queue, FIFO allows the packets to leave the queue in the same order as that in which the packets enter the queue.</a:t>
            </a:r>
            <a:endParaRPr lang="en-US" altLang="zh-CN" dirty="0">
              <a:latin typeface="Huawei Sans" panose="020C0503030203020204" pitchFamily="34" charset="0"/>
            </a:endParaRPr>
          </a:p>
          <a:p>
            <a:pPr lvl="0"/>
            <a:r>
              <a:rPr dirty="0">
                <a:latin typeface="Huawei Sans" panose="020C0503030203020204" pitchFamily="34" charset="0"/>
              </a:rPr>
              <a:t>Characteristics:</a:t>
            </a:r>
            <a:endParaRPr lang="en-US" altLang="zh-CN" dirty="0">
              <a:latin typeface="Huawei Sans" panose="020C0503030203020204" pitchFamily="34" charset="0"/>
            </a:endParaRPr>
          </a:p>
          <a:p>
            <a:pPr lvl="1"/>
            <a:r>
              <a:rPr dirty="0"/>
              <a:t>Advantage: The implementation mechanism is simple and the processing speed is fast.</a:t>
            </a:r>
            <a:endParaRPr lang="en-US" altLang="zh-CN" dirty="0"/>
          </a:p>
          <a:p>
            <a:pPr lvl="1"/>
            <a:r>
              <a:rPr dirty="0"/>
              <a:t>Disadvantage: Packets with different priorities cannot be processed in differentiated ways.</a:t>
            </a:r>
            <a:endParaRPr lang="en-US" altLang="zh-CN" dirty="0"/>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9693251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SP: Packets in queues with a low priority can be scheduled only after all packets in queues with a higher priority are scheduled.</a:t>
            </a:r>
            <a:endParaRPr lang="en-US" altLang="zh-CN" dirty="0">
              <a:latin typeface="Huawei Sans" panose="020C0503030203020204" pitchFamily="34" charset="0"/>
            </a:endParaRPr>
          </a:p>
          <a:p>
            <a:pPr lvl="0"/>
            <a:r>
              <a:rPr dirty="0">
                <a:latin typeface="Huawei Sans" panose="020C0503030203020204" pitchFamily="34" charset="0"/>
              </a:rPr>
              <a:t>As shown in the figure, three queues with a high, medium, and low priorities respectively are configured with SP scheduling. The number indicates the order in which packets arrive.</a:t>
            </a:r>
            <a:endParaRPr lang="en-US" altLang="zh-CN" dirty="0">
              <a:latin typeface="Huawei Sans" panose="020C0503030203020204" pitchFamily="34" charset="0"/>
            </a:endParaRPr>
          </a:p>
          <a:p>
            <a:pPr lvl="0"/>
            <a:r>
              <a:rPr dirty="0">
                <a:latin typeface="Huawei Sans" panose="020C0503030203020204" pitchFamily="34" charset="0"/>
              </a:rPr>
              <a:t>When packets leave queues, the device forwards the packets in descending order of priority. Packets in the higher-priority queue are forwarded preferentially. If packets in the higher-priority queue come in between packets in the lower-priority queue that is being scheduled, the packets in the high-priority queue are still scheduled preferentially. This implementation ensures that packets in the higher-priority queue are always forwarded preferentially. As long as there are packets in the high-priority queue, no other queue will be served.</a:t>
            </a:r>
            <a:endParaRPr lang="en-US" altLang="zh-CN" dirty="0">
              <a:latin typeface="Huawei Sans" panose="020C0503030203020204" pitchFamily="34" charset="0"/>
            </a:endParaRPr>
          </a:p>
          <a:p>
            <a:pPr lvl="0"/>
            <a:r>
              <a:rPr dirty="0">
                <a:latin typeface="Huawei Sans" panose="020C0503030203020204" pitchFamily="34" charset="0"/>
              </a:rPr>
              <a:t>Characteristics:</a:t>
            </a:r>
            <a:endParaRPr lang="en-US" altLang="zh-CN" dirty="0">
              <a:latin typeface="Huawei Sans" panose="020C0503030203020204" pitchFamily="34" charset="0"/>
            </a:endParaRPr>
          </a:p>
          <a:p>
            <a:pPr lvl="1"/>
            <a:r>
              <a:rPr dirty="0"/>
              <a:t>Advantage: High-priority packets are preferentially forwarded.</a:t>
            </a:r>
          </a:p>
          <a:p>
            <a:pPr lvl="1"/>
            <a:r>
              <a:rPr dirty="0"/>
              <a:t>Disadvantage: Low-priority queues may be starved out. That is, when congestion occurs, packets in lower-priority queues are not processed until all the higher-priority queues are empty. As a result, a congested higher-priority queue causes all lower-priority queues to starve out.</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766546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8629"/>
            <a:ext cx="5580062" cy="7997597"/>
          </a:xfrm>
        </p:spPr>
        <p:txBody>
          <a:bodyPr/>
          <a:lstStyle/>
          <a:p>
            <a:pPr>
              <a:spcAft>
                <a:spcPts val="0"/>
              </a:spcAft>
            </a:pPr>
            <a:r>
              <a:rPr lang="en-US" dirty="0">
                <a:latin typeface="Huawei Sans" panose="020C0503030203020204" pitchFamily="34" charset="0"/>
              </a:rPr>
              <a:t>QoS is designed to provide different service quality according to networking requirements. Example:</a:t>
            </a:r>
          </a:p>
          <a:p>
            <a:pPr lvl="1"/>
            <a:r>
              <a:rPr lang="en-US" dirty="0"/>
              <a:t>The bandwidth used by FTP on the backbone network can be limited, and database access can be given a higher priority.</a:t>
            </a:r>
          </a:p>
          <a:p>
            <a:pPr lvl="1"/>
            <a:r>
              <a:rPr lang="en-US" dirty="0"/>
              <a:t>For an ISP, its users may transmit voice, video, or other real-time services. QoS enables the ISP to differentiate these packets and provide different services.</a:t>
            </a:r>
          </a:p>
          <a:p>
            <a:pPr lvl="1"/>
            <a:r>
              <a:rPr lang="en-US" dirty="0"/>
              <a:t>QoS can provide bandwidth and low delay guarantee for time-sensitive multimedia services, and other services on the network do not affect these time-sensitive services.</a:t>
            </a:r>
          </a:p>
          <a:p>
            <a:r>
              <a:rPr lang="en-US" dirty="0">
                <a:latin typeface="Huawei Sans" panose="020C0503030203020204" pitchFamily="34" charset="0"/>
              </a:rPr>
              <a:t>W</a:t>
            </a:r>
            <a:r>
              <a:rPr dirty="0">
                <a:latin typeface="Huawei Sans" panose="020C0503030203020204" pitchFamily="34" charset="0"/>
              </a:rPr>
              <a:t>hich factors affect QoS?</a:t>
            </a:r>
            <a:endParaRPr lang="en-US" altLang="zh-CN" dirty="0">
              <a:latin typeface="Huawei Sans" panose="020C0503030203020204" pitchFamily="34" charset="0"/>
            </a:endParaRPr>
          </a:p>
          <a:p>
            <a:pPr lvl="1"/>
            <a:r>
              <a:rPr dirty="0"/>
              <a:t>Bandwidth: indicates the transfer speed of IP packets on a network. It can be the average value or peak value. — Bandwidth competition can be resolved by increasing the bandwidth. However, the bandwidth cannot be increased infinitely.</a:t>
            </a:r>
          </a:p>
          <a:p>
            <a:pPr lvl="1"/>
            <a:r>
              <a:rPr dirty="0"/>
              <a:t>Latency: indicates the round trip time (RTT) of an IP packet between two nodes on a network. — Delay-sensitive traffic, such as video and voice traffic</a:t>
            </a:r>
          </a:p>
          <a:p>
            <a:pPr lvl="1"/>
            <a:r>
              <a:rPr dirty="0"/>
              <a:t>Jitter: indicates the change in the latencies of different packets which are in the same data stream and transferred in the same direction. — It is related to the latency. If the latency is short, the jitter range is small, which has a great impact on real-time services such as voice and video services.</a:t>
            </a:r>
          </a:p>
          <a:p>
            <a:pPr lvl="1"/>
            <a:r>
              <a:rPr dirty="0"/>
              <a:t>Packet loss rate: indicates the allowed maximum packet loss rate when a service is transmitted on a network. — It is used to measure the network reliability. A small number of lost packets have little impact on services, but a large number of lost packets severely affect the transmission efficiency.</a:t>
            </a:r>
          </a:p>
          <a:p>
            <a:pPr lvl="1"/>
            <a:r>
              <a:rPr dirty="0"/>
              <a:t>Availability: indicates the availability of a connection between a user and the IP service, including the connection setup time and holding time.</a:t>
            </a:r>
          </a:p>
        </p:txBody>
      </p:sp>
    </p:spTree>
    <p:extLst>
      <p:ext uri="{BB962C8B-B14F-4D97-AF65-F5344CB8AC3E}">
        <p14:creationId xmlns:p14="http://schemas.microsoft.com/office/powerpoint/2010/main" val="215935070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spcAft>
                <a:spcPts val="200"/>
              </a:spcAft>
            </a:pPr>
            <a:r>
              <a:rPr dirty="0">
                <a:latin typeface="Huawei Sans" panose="020C0503030203020204" pitchFamily="34" charset="0"/>
              </a:rPr>
              <a:t>WFQ allocates bandwidths to flows based on weights of queues. In addition, to fairly allocate bandwidths to flows, WFQ schedules packets bit by bit.</a:t>
            </a:r>
            <a:endParaRPr lang="en-US" altLang="zh-CN" dirty="0">
              <a:latin typeface="Huawei Sans" panose="020C0503030203020204" pitchFamily="34" charset="0"/>
            </a:endParaRPr>
          </a:p>
          <a:p>
            <a:pPr lvl="0">
              <a:spcAft>
                <a:spcPts val="200"/>
              </a:spcAft>
            </a:pPr>
            <a:r>
              <a:rPr dirty="0">
                <a:latin typeface="Huawei Sans" panose="020C0503030203020204" pitchFamily="34" charset="0"/>
              </a:rPr>
              <a:t>When packets leave queues, the device forwards the packets in descending order of priority. Packets in the higher-priority queue are forwarded preferentially. If packets in the higher-priority queue come in between packets in the lower-priority queue that is being scheduled, the packets in the high-priority queue are still scheduled preferentially. This implementation ensures that packets in the higher-priority queue are always forwarded preferentially. As long as there are packets in the high-priority queue, no other queue will be served.</a:t>
            </a:r>
            <a:endParaRPr lang="en-US" altLang="zh-CN" dirty="0">
              <a:latin typeface="Huawei Sans" panose="020C0503030203020204" pitchFamily="34" charset="0"/>
            </a:endParaRPr>
          </a:p>
          <a:p>
            <a:pPr lvl="0">
              <a:spcAft>
                <a:spcPts val="200"/>
              </a:spcAft>
            </a:pPr>
            <a:r>
              <a:rPr dirty="0">
                <a:latin typeface="Huawei Sans" panose="020C0503030203020204" pitchFamily="34" charset="0"/>
              </a:rPr>
              <a:t>Characteristics:</a:t>
            </a:r>
            <a:endParaRPr lang="en-US" altLang="zh-CN" dirty="0">
              <a:latin typeface="Huawei Sans" panose="020C0503030203020204" pitchFamily="34" charset="0"/>
            </a:endParaRPr>
          </a:p>
          <a:p>
            <a:pPr lvl="1"/>
            <a:r>
              <a:rPr dirty="0"/>
              <a:t>Advantages: </a:t>
            </a:r>
            <a:endParaRPr lang="en-US" altLang="zh-CN" dirty="0"/>
          </a:p>
          <a:p>
            <a:pPr lvl="2"/>
            <a:r>
              <a:rPr dirty="0"/>
              <a:t>Packets in different queues are scheduled fairly, and the flow delays have slight differences.</a:t>
            </a:r>
          </a:p>
          <a:p>
            <a:pPr lvl="2"/>
            <a:r>
              <a:rPr dirty="0"/>
              <a:t>If many large and small packets in different queues need to be sent, small packets are scheduled first, reducing the total jitter of each flow.</a:t>
            </a:r>
          </a:p>
          <a:p>
            <a:pPr lvl="2"/>
            <a:r>
              <a:rPr dirty="0"/>
              <a:t>The smaller the weight, the less the allocated bandwidth. Flows with larger weights are allocated higher bandwidth.</a:t>
            </a:r>
            <a:endParaRPr lang="en-US" altLang="zh-CN" dirty="0"/>
          </a:p>
          <a:p>
            <a:pPr lvl="1"/>
            <a:r>
              <a:rPr dirty="0"/>
              <a:t>Disadvantage: Low-latency services cannot be scheduled in a timely manner. User-defined classification rules cannot be implemented.</a:t>
            </a: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6900842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a:spcAft>
                <a:spcPts val="200"/>
              </a:spcAft>
            </a:pPr>
            <a:r>
              <a:rPr dirty="0">
                <a:latin typeface="Huawei Sans" panose="020C0503030203020204" pitchFamily="34" charset="0"/>
              </a:rPr>
              <a:t>The bit-by-bit scheduling mode, however, is an ideal one. The NE40E performs WFQ scheduling based on a certain granularity, such as 256 bytes and 1 Kbytes. Different cards support different granularities.</a:t>
            </a:r>
          </a:p>
        </p:txBody>
      </p:sp>
    </p:spTree>
    <p:extLst>
      <p:ext uri="{BB962C8B-B14F-4D97-AF65-F5344CB8AC3E}">
        <p14:creationId xmlns:p14="http://schemas.microsoft.com/office/powerpoint/2010/main" val="17095480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4310765"/>
            <a:ext cx="5580062" cy="4879534"/>
          </a:xfrm>
        </p:spPr>
        <p:txBody>
          <a:bodyPr/>
          <a:lstStyle/>
          <a:p>
            <a:pPr lvl="0">
              <a:lnSpc>
                <a:spcPct val="114000"/>
              </a:lnSpc>
              <a:spcAft>
                <a:spcPts val="0"/>
              </a:spcAft>
            </a:pPr>
            <a:r>
              <a:rPr dirty="0">
                <a:latin typeface="Huawei Sans" panose="020C0503030203020204" pitchFamily="34" charset="0"/>
              </a:rPr>
              <a:t>PQ queue</a:t>
            </a:r>
          </a:p>
          <a:p>
            <a:pPr lvl="1"/>
            <a:r>
              <a:rPr dirty="0"/>
              <a:t>SP scheduling applies to PQ queues. Packets in high-priority queues are scheduled preferentially. Therefore, services that are sensitive to delays (such as VoIP) can be configured with high priorities.</a:t>
            </a:r>
          </a:p>
          <a:p>
            <a:pPr lvl="1"/>
            <a:r>
              <a:rPr dirty="0"/>
              <a:t>In PQ queues, however, if the bandwidth of high-priority packets is not restricted, low-priority packets cannot obtain bandwidth and are starved out.</a:t>
            </a:r>
          </a:p>
          <a:p>
            <a:pPr lvl="1"/>
            <a:r>
              <a:rPr dirty="0"/>
              <a:t>Generally, services that are sensitive to delays are put into PQ queues.</a:t>
            </a:r>
          </a:p>
          <a:p>
            <a:pPr lvl="0">
              <a:lnSpc>
                <a:spcPct val="114000"/>
              </a:lnSpc>
              <a:spcAft>
                <a:spcPts val="0"/>
              </a:spcAft>
            </a:pPr>
            <a:r>
              <a:rPr dirty="0">
                <a:latin typeface="Huawei Sans" panose="020C0503030203020204" pitchFamily="34" charset="0"/>
              </a:rPr>
              <a:t>WFQ queue</a:t>
            </a:r>
          </a:p>
          <a:p>
            <a:pPr lvl="1"/>
            <a:r>
              <a:rPr dirty="0"/>
              <a:t>WFQ queues are scheduled based on weights. The WFQ scheduling algorithm can be used to allocate the remaining bandwidth based on weights.</a:t>
            </a:r>
          </a:p>
          <a:p>
            <a:pPr lvl="0">
              <a:lnSpc>
                <a:spcPct val="114000"/>
              </a:lnSpc>
              <a:spcAft>
                <a:spcPts val="0"/>
              </a:spcAft>
            </a:pPr>
            <a:r>
              <a:rPr dirty="0">
                <a:latin typeface="Huawei Sans" panose="020C0503030203020204" pitchFamily="34" charset="0"/>
              </a:rPr>
              <a:t>LPQ queue</a:t>
            </a:r>
          </a:p>
          <a:p>
            <a:pPr lvl="1"/>
            <a:r>
              <a:rPr dirty="0"/>
              <a:t>LPQ is a queue scheduling mechanism that is implemented on a high-speed interface (such as an Ethernet interface). LPQ is not supported on a low-speed interface (such as a serial interface or MP-group interface).</a:t>
            </a:r>
          </a:p>
          <a:p>
            <a:pPr lvl="1"/>
            <a:r>
              <a:rPr dirty="0"/>
              <a:t>SP scheduling applies to LPQ queues. The difference is that when congestion occurs, the PQ queue can preempt the bandwidth of the WFQ queue whereas the LPQ queue cannot. After packets in the PQ and WFQ queues are all scheduled, the remaining bandwidth can be assigned to packets in the LPQ queue</a:t>
            </a:r>
            <a:r>
              <a:rPr dirty="0" smtClean="0"/>
              <a:t>.</a:t>
            </a:r>
            <a:endParaRPr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04091721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1"/>
            <a:r>
              <a:rPr dirty="0" smtClean="0"/>
              <a:t>In </a:t>
            </a:r>
            <a:r>
              <a:rPr dirty="0"/>
              <a:t>practice, BE flows can be put into LPQ queues. When the network is overloaded, BE flows can be limited so that other services can be processed preferentially.</a:t>
            </a:r>
          </a:p>
          <a:p>
            <a:pPr lvl="0">
              <a:lnSpc>
                <a:spcPct val="114000"/>
              </a:lnSpc>
              <a:spcAft>
                <a:spcPts val="0"/>
              </a:spcAft>
            </a:pPr>
            <a:r>
              <a:rPr dirty="0">
                <a:latin typeface="Huawei Sans" panose="020C0503030203020204" pitchFamily="34" charset="0"/>
              </a:rPr>
              <a:t>WFQ, PQ, and LPQ can be used separately or jointly for eight queues on an interface.</a:t>
            </a:r>
          </a:p>
        </p:txBody>
      </p:sp>
    </p:spTree>
    <p:extLst>
      <p:ext uri="{BB962C8B-B14F-4D97-AF65-F5344CB8AC3E}">
        <p14:creationId xmlns:p14="http://schemas.microsoft.com/office/powerpoint/2010/main" val="106868713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Interface queue scheduling order:</a:t>
            </a:r>
            <a:endParaRPr lang="en-US" altLang="zh-CN" dirty="0">
              <a:latin typeface="Huawei Sans" panose="020C0503030203020204" pitchFamily="34" charset="0"/>
            </a:endParaRPr>
          </a:p>
          <a:p>
            <a:pPr lvl="1"/>
            <a:r>
              <a:rPr dirty="0"/>
              <a:t>If PQ, WFQ, and LPQ queues use SP scheduling. PQ, WFQ, and LPQ queues are scheduled in sequence.</a:t>
            </a:r>
            <a:endParaRPr lang="en-US" altLang="zh-CN" dirty="0"/>
          </a:p>
          <a:p>
            <a:r>
              <a:rPr dirty="0">
                <a:latin typeface="Huawei Sans" panose="020C0503030203020204" pitchFamily="34" charset="0"/>
              </a:rPr>
              <a:t>Interface queue scheduling process:</a:t>
            </a:r>
            <a:endParaRPr lang="en-US" altLang="zh-CN" dirty="0">
              <a:latin typeface="Huawei Sans" panose="020C0503030203020204" pitchFamily="34" charset="0"/>
            </a:endParaRPr>
          </a:p>
          <a:p>
            <a:pPr lvl="1"/>
            <a:r>
              <a:rPr dirty="0"/>
              <a:t>Packets in PQ queues are preferentially scheduled, and packets in WFQ queues are scheduled only when no packets are buffered in PQ queues.</a:t>
            </a:r>
            <a:r>
              <a:rPr lang="en-US" dirty="0"/>
              <a:t> </a:t>
            </a:r>
            <a:r>
              <a:rPr dirty="0"/>
              <a:t>When all PQ queues are empty, WFQ queues start to be scheduled. Packets in PQ queues are preferentially scheduled, </a:t>
            </a:r>
          </a:p>
          <a:p>
            <a:pPr lvl="1"/>
            <a:r>
              <a:rPr dirty="0"/>
              <a:t>and packets in WFQ queues are scheduled only when no packets are buffered in PQ queues. Bandwidths are preferentially allocated to PQ queues to guarantee the PIR of packets in PQ queues. </a:t>
            </a:r>
          </a:p>
          <a:p>
            <a:pPr lvl="1"/>
            <a:r>
              <a:rPr dirty="0"/>
              <a:t>Packets in LPQ queues are scheduled only after all packets in WFQ queues are sent.</a:t>
            </a:r>
            <a:endParaRPr lang="en-US" altLang="zh-CN" dirty="0"/>
          </a:p>
          <a:p>
            <a:r>
              <a:rPr dirty="0">
                <a:latin typeface="Huawei Sans" panose="020C0503030203020204" pitchFamily="34" charset="0"/>
              </a:rPr>
              <a:t>Scheduling result:</a:t>
            </a:r>
            <a:endParaRPr lang="en-US" altLang="zh-CN" dirty="0">
              <a:latin typeface="Huawei Sans" panose="020C0503030203020204" pitchFamily="34" charset="0"/>
            </a:endParaRPr>
          </a:p>
          <a:p>
            <a:pPr lvl="1"/>
            <a:r>
              <a:rPr dirty="0"/>
              <a:t>The PIR of PQ queues is guaranteed first, and the remaining bandwidth is allocated among WFQ queues based on weights.</a:t>
            </a:r>
            <a:endParaRPr lang="en-US" altLang="zh-CN" dirty="0"/>
          </a:p>
          <a:p>
            <a:pPr lvl="1"/>
            <a:r>
              <a:rPr dirty="0"/>
              <a:t>When the PIR of all WFQ queues is guaranteed, the remaining bandwidth is allocated to LPQ queues</a:t>
            </a:r>
            <a:r>
              <a:rPr dirty="0" smtClean="0"/>
              <a:t>.</a:t>
            </a:r>
            <a:endParaRPr lang="en-US" altLang="zh-CN"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0393601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Example:</a:t>
            </a:r>
            <a:endParaRPr lang="en-US" altLang="zh-CN" dirty="0">
              <a:latin typeface="Huawei Sans" panose="020C0503030203020204" pitchFamily="34" charset="0"/>
            </a:endParaRPr>
          </a:p>
          <a:p>
            <a:pPr lvl="1"/>
            <a:r>
              <a:rPr dirty="0"/>
              <a:t>On a network, when multiple services compete for the same resources (such as the bandwidth and buffer), traffic congestion may occur and high-priority services may be not processed in a timely manner. Packets can be sent to different queues according to the priority mapping result, as shown in the figure. Different scheduling modes are set in the outbound direction to implement differentiated services.</a:t>
            </a:r>
            <a:endParaRPr lang="zh-CN" altLang="en-US"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1370878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6865560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8881383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AF queue: AF queues ensure that service traffic is forwarded when the traffic rate does not exceed the minimum bandwidth.</a:t>
            </a:r>
          </a:p>
          <a:p>
            <a:r>
              <a:rPr dirty="0">
                <a:latin typeface="Huawei Sans" panose="020C0503030203020204" pitchFamily="34" charset="0"/>
              </a:rPr>
              <a:t>EF/LLQ queue: After packets matching certain rules enter EF or LLQ queues, they are scheduled in SP mode. Packets in other queues are scheduled only after all the packets in EF or LLQ queues are scheduled. In addition, EF queues can use the available bandwidth in AF or BE queues. The latency of LLQ queues is lower than that of common EF queues.</a:t>
            </a:r>
            <a:endParaRPr lang="en-US" altLang="zh-CN" dirty="0">
              <a:latin typeface="Huawei Sans" panose="020C0503030203020204" pitchFamily="34" charset="0"/>
            </a:endParaRPr>
          </a:p>
          <a:p>
            <a:r>
              <a:rPr dirty="0">
                <a:latin typeface="Huawei Sans" panose="020C0503030203020204" pitchFamily="34" charset="0"/>
              </a:rPr>
              <a:t>BE queue: The remaining packets that do not enter AF or EF queues enter BE queues. BE queues are scheduled using the WFQ algorithm.</a:t>
            </a:r>
            <a:endParaRPr lang="en-US" altLang="zh-CN" dirty="0">
              <a:latin typeface="Huawei Sans" panose="020C0503030203020204" pitchFamily="34" charset="0"/>
            </a:endParaRPr>
          </a:p>
          <a:p>
            <a:r>
              <a:rPr dirty="0">
                <a:latin typeface="Huawei Sans" panose="020C0503030203020204" pitchFamily="34" charset="0"/>
              </a:rPr>
              <a:t>The total bandwidth used by AF queues and EF queues cannot exceed 100% of the interface bandwidth.</a:t>
            </a:r>
          </a:p>
          <a:p>
            <a:r>
              <a:rPr dirty="0">
                <a:latin typeface="Huawei Sans" panose="020C0503030203020204" pitchFamily="34" charset="0"/>
              </a:rPr>
              <a:t>EF queues are provided with bandwidth preferentially. AF queues share the remaining bandwidth based on their weights.</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64188934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dirty="0">
                <a:latin typeface="Huawei Sans" panose="020C0503030203020204" pitchFamily="34" charset="0"/>
              </a:rPr>
              <a:t>AF queue: AF queues ensure that service traffic is forwarded when the traffic rate does not exceed the minimum bandwidth.</a:t>
            </a:r>
          </a:p>
          <a:p>
            <a:r>
              <a:rPr dirty="0">
                <a:latin typeface="Huawei Sans" panose="020C0503030203020204" pitchFamily="34" charset="0"/>
              </a:rPr>
              <a:t>EF/LLQ queue: After packets matching certain rules enter EF or LLQ queues, they are scheduled in SP mode. Packets in other queues are scheduled only after all the packets in EF or LLQ queues are scheduled. In addition, EF queues can use the available bandwidth in AF or BE queues. The latency of LLQ queues is lower than that of common EF queues.</a:t>
            </a:r>
            <a:endParaRPr lang="en-US" altLang="zh-CN" dirty="0">
              <a:latin typeface="Huawei Sans" panose="020C0503030203020204" pitchFamily="34" charset="0"/>
            </a:endParaRPr>
          </a:p>
          <a:p>
            <a:r>
              <a:rPr dirty="0">
                <a:latin typeface="Huawei Sans" panose="020C0503030203020204" pitchFamily="34" charset="0"/>
              </a:rPr>
              <a:t>BE queue: The remaining packets that do not enter AF or EF queues enter BE queues. BE queues are scheduled using the WFQ algorithm.</a:t>
            </a:r>
            <a:endParaRPr lang="en-US" altLang="zh-CN" dirty="0">
              <a:latin typeface="Huawei Sans" panose="020C0503030203020204" pitchFamily="34" charset="0"/>
            </a:endParaRPr>
          </a:p>
          <a:p>
            <a:r>
              <a:rPr dirty="0">
                <a:latin typeface="Huawei Sans" panose="020C0503030203020204" pitchFamily="34" charset="0"/>
              </a:rPr>
              <a:t>The total bandwidth used by AF queues and EF queues cannot exceed 100% of the interface bandwidth.</a:t>
            </a:r>
          </a:p>
          <a:p>
            <a:r>
              <a:rPr dirty="0">
                <a:latin typeface="Huawei Sans" panose="020C0503030203020204" pitchFamily="34" charset="0"/>
              </a:rPr>
              <a:t>EF queues are provided with bandwidth preferentially. AF queues share the remaining bandwidth based on their weights.</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479220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dirty="0" smtClean="0">
                <a:solidFill>
                  <a:srgbClr val="404040"/>
                </a:solidFill>
                <a:latin typeface="Huawei Sans" panose="020C0503030203020204" pitchFamily="34" charset="0"/>
              </a:rPr>
              <a:t>Revision Record</a:t>
            </a:r>
            <a:endParaRPr lang="zh-CN" altLang="en-US" sz="3500" dirty="0" smtClean="0">
              <a:solidFill>
                <a:srgbClr val="404040"/>
              </a:solidFill>
              <a:latin typeface="Huawei Sans" panose="020C0503030203020204" pitchFamily="34" charset="0"/>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04040"/>
                </a:solidFill>
                <a:latin typeface="Huawei Sans" panose="020C0503030203020204" pitchFamily="34" charset="0"/>
              </a:rPr>
              <a:t>Do Not Print this Page</a:t>
            </a:r>
            <a:endParaRPr lang="zh-CN" altLang="en-US" sz="2800" dirty="0">
              <a:solidFill>
                <a:srgbClr val="404040"/>
              </a:solidFill>
              <a:latin typeface="Huawei Sans" panose="020C0503030203020204" pitchFamily="34" charset="0"/>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0891263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latin typeface="Huawei Sans" panose="020C0503030203020204" pitchFamily="34" charset="0"/>
                <a:cs typeface="Huawei Sans" panose="020C0503030203020204" pitchFamily="34" charset="0"/>
              </a:rPr>
              <a:t>Recommendations</a:t>
            </a:r>
            <a:endParaRPr lang="en-US" altLang="zh-CN" sz="400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9465094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prstClr val="white"/>
              </a:solidFill>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28063364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220013049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87204858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402756476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141502702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173923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r>
              <a:rPr lang="en-US" sz="4940" dirty="0">
                <a:solidFill>
                  <a:srgbClr val="1D1D1A"/>
                </a:solidFill>
              </a:rPr>
              <a:t>Thank you.</a:t>
            </a:r>
          </a:p>
        </p:txBody>
      </p:sp>
    </p:spTree>
    <p:extLst>
      <p:ext uri="{BB962C8B-B14F-4D97-AF65-F5344CB8AC3E}">
        <p14:creationId xmlns:p14="http://schemas.microsoft.com/office/powerpoint/2010/main" val="10161076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a:defRPr/>
            </a:pPr>
            <a:r>
              <a:rPr lang="en-US" altLang="zh-CN" sz="4000" dirty="0" smtClean="0">
                <a:solidFill>
                  <a:srgbClr val="404040"/>
                </a:solidFill>
                <a:latin typeface="Huawei Sans" panose="020C0503030203020204" pitchFamily="34" charset="0"/>
                <a:cs typeface="Huawei Sans" panose="020C0503030203020204" pitchFamily="34" charset="0"/>
              </a:rPr>
              <a:t>Foreword</a:t>
            </a:r>
            <a:endParaRPr lang="zh-CN" altLang="en-US" sz="4000" dirty="0" smtClean="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07764228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fontAlgn="ctr"/>
            <a:r>
              <a:rPr lang="en-US" altLang="zh-CN" sz="4000" dirty="0" smtClean="0">
                <a:solidFill>
                  <a:srgbClr val="404040"/>
                </a:solidFill>
                <a:latin typeface="Huawei Sans" panose="020C0503030203020204" pitchFamily="34" charset="0"/>
                <a:cs typeface="Huawei Sans" panose="020C0503030203020204" pitchFamily="34" charset="0"/>
              </a:rPr>
              <a:t>Objectives</a:t>
            </a:r>
            <a:endParaRPr lang="en-US" altLang="zh-CN" sz="400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225069832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defTabSz="1001624"/>
            <a:r>
              <a:rPr lang="en-US" altLang="zh-CN" sz="4000" dirty="0" smtClean="0">
                <a:solidFill>
                  <a:srgbClr val="404040"/>
                </a:solidFill>
              </a:rPr>
              <a:t>Contents</a:t>
            </a:r>
            <a:endParaRPr lang="en-US" altLang="zh-CN" sz="4000" dirty="0">
              <a:solidFill>
                <a:srgbClr val="404040"/>
              </a:solidFill>
            </a:endParaRPr>
          </a:p>
        </p:txBody>
      </p:sp>
    </p:spTree>
    <p:extLst>
      <p:ext uri="{BB962C8B-B14F-4D97-AF65-F5344CB8AC3E}">
        <p14:creationId xmlns:p14="http://schemas.microsoft.com/office/powerpoint/2010/main" val="158070306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fontAlgn="ctr"/>
            <a:r>
              <a:rPr lang="en-US" altLang="zh-CN" sz="4000" dirty="0" smtClean="0">
                <a:solidFill>
                  <a:srgbClr val="404040"/>
                </a:solidFill>
                <a:latin typeface="Huawei Sans" panose="020C0503030203020204" pitchFamily="34" charset="0"/>
                <a:cs typeface="Huawei Sans" panose="020C0503030203020204" pitchFamily="34" charset="0"/>
              </a:rPr>
              <a:t>Overview and Objectives</a:t>
            </a:r>
            <a:endParaRPr lang="en-US" altLang="zh-CN" sz="400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14242425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fontAlgn="ctr"/>
            <a:r>
              <a:rPr lang="en-US" altLang="zh-CN" sz="4000" dirty="0" smtClean="0">
                <a:solidFill>
                  <a:srgbClr val="404040"/>
                </a:solidFill>
                <a:latin typeface="Huawei Sans" panose="020C0503030203020204" pitchFamily="34" charset="0"/>
                <a:cs typeface="Huawei Sans" panose="020C0503030203020204" pitchFamily="34" charset="0"/>
              </a:rPr>
              <a:t>Quiz</a:t>
            </a:r>
            <a:endParaRPr lang="en-US" altLang="zh-CN" sz="400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24144825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fontAlgn="ctr"/>
            <a:r>
              <a:rPr lang="en-US" altLang="zh-CN" sz="4000" dirty="0" smtClean="0">
                <a:solidFill>
                  <a:srgbClr val="404040"/>
                </a:solidFill>
                <a:latin typeface="Huawei Sans" panose="020C0503030203020204" pitchFamily="34" charset="0"/>
                <a:cs typeface="Huawei Sans" panose="020C0503030203020204" pitchFamily="34" charset="0"/>
              </a:rPr>
              <a:t>Section Summary</a:t>
            </a:r>
            <a:endParaRPr lang="en-US" altLang="zh-CN" sz="400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42932433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latin typeface="Huawei Sans" panose="020C0503030203020204" pitchFamily="34" charset="0"/>
                <a:cs typeface="Huawei Sans" panose="020C0503030203020204" pitchFamily="34" charset="0"/>
              </a:rPr>
              <a:t>Summary</a:t>
            </a:r>
            <a:endParaRPr lang="en-US" altLang="zh-CN" sz="400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79767646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latin typeface="Huawei Sans" panose="020C0503030203020204" pitchFamily="34" charset="0"/>
                <a:cs typeface="Huawei Sans" panose="020C0503030203020204" pitchFamily="34" charset="0"/>
              </a:rPr>
              <a:t>More Information</a:t>
            </a:r>
            <a:endParaRPr lang="en-US" altLang="zh-CN" sz="4000" dirty="0">
              <a:solidFill>
                <a:srgbClr val="404040"/>
              </a:solidFill>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2519135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latin typeface="Huawei Sans" panose="020C0503030203020204" pitchFamily="34" charset="0"/>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Huawei Sans" panose="020C0503030203020204" pitchFamily="34" charset="0"/>
                <a:cs typeface="Huawei Sans" panose="020C0503030203020204" pitchFamily="34" charset="0"/>
              </a:rPr>
              <a:pPr defTabSz="890849">
                <a:defRPr/>
              </a:pPr>
              <a:t>‹#›</a:t>
            </a:fld>
            <a:endParaRPr lang="en-US" sz="974" dirty="0">
              <a:solidFill>
                <a:srgbClr val="1D1D1B"/>
              </a:solidFill>
              <a:latin typeface="Huawei Sans" panose="020C0503030203020204" pitchFamily="34" charset="0"/>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057878865"/>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877588918"/>
      </p:ext>
    </p:extLst>
  </p:cSld>
  <p:clrMap bg1="lt1" tx1="dk1" bg2="lt2" tx2="dk2" accent1="accent1" accent2="accent2" accent3="accent3" accent4="accent4" accent5="accent5" accent6="accent6" hlink="hlink" folHlink="folHlink"/>
  <p:sldLayoutIdLst>
    <p:sldLayoutId id="2147483884"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latin typeface="Huawei Sans" panose="020C0503030203020204" pitchFamily="34" charset="0"/>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Huawei Sans" panose="020C0503030203020204" pitchFamily="34" charset="0"/>
                <a:cs typeface="Huawei Sans" panose="020C0503030203020204" pitchFamily="34" charset="0"/>
              </a:rPr>
              <a:pPr defTabSz="890849">
                <a:defRPr/>
              </a:pPr>
              <a:t>‹#›</a:t>
            </a:fld>
            <a:endParaRPr lang="en-US" sz="974" dirty="0">
              <a:solidFill>
                <a:srgbClr val="1D1D1B"/>
              </a:solidFill>
              <a:latin typeface="Huawei Sans" panose="020C0503030203020204" pitchFamily="34" charset="0"/>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642799837"/>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3906">
          <p15:clr>
            <a:srgbClr val="F26B43"/>
          </p15:clr>
        </p15:guide>
        <p15:guide id="4" pos="3840">
          <p15:clr>
            <a:srgbClr val="F26B43"/>
          </p15:clr>
        </p15:guide>
        <p15:guide id="5" orient="horz" pos="278">
          <p15:clr>
            <a:srgbClr val="F26B43"/>
          </p15:clr>
        </p15:guide>
        <p15:guide id="6" orient="horz" pos="234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dirty="0" smtClean="0">
                <a:solidFill>
                  <a:srgbClr val="1D1D1B"/>
                </a:solidFill>
                <a:latin typeface="Arial" panose="020B0604020202020204"/>
              </a:rPr>
              <a:t>Copyright©2021 </a:t>
            </a:r>
            <a:r>
              <a:rPr kumimoji="1" lang="en-US" altLang="zh-CN" sz="850" b="1" dirty="0">
                <a:solidFill>
                  <a:srgbClr val="1D1D1B"/>
                </a:solidFill>
                <a:latin typeface="Arial" panose="020B0604020202020204"/>
              </a:rPr>
              <a:t>Huawei Technologies Co., Ltd.</a:t>
            </a:r>
            <a:br>
              <a:rPr kumimoji="1" lang="en-US" altLang="zh-CN" sz="850" b="1" dirty="0">
                <a:solidFill>
                  <a:srgbClr val="1D1D1B"/>
                </a:solidFill>
                <a:latin typeface="Arial" panose="020B0604020202020204"/>
              </a:rPr>
            </a:br>
            <a:r>
              <a:rPr kumimoji="1" lang="en-US" altLang="zh-CN" sz="850" b="1" dirty="0">
                <a:solidFill>
                  <a:srgbClr val="1D1D1B"/>
                </a:solidFill>
                <a:latin typeface="Arial" panose="020B0604020202020204"/>
              </a:rPr>
              <a:t>All Rights Reserved.</a:t>
            </a:r>
            <a:r>
              <a:rPr kumimoji="1" lang="en-US" altLang="zh-CN" sz="779" dirty="0">
                <a:solidFill>
                  <a:srgbClr val="1D1D1B"/>
                </a:solidFill>
                <a:latin typeface="Arial" panose="020B0604020202020204"/>
              </a:rPr>
              <a:t/>
            </a:r>
            <a:br>
              <a:rPr kumimoji="1" lang="en-US" altLang="zh-CN" sz="779" dirty="0">
                <a:solidFill>
                  <a:srgbClr val="1D1D1B"/>
                </a:solidFill>
                <a:latin typeface="Arial" panose="020B0604020202020204"/>
              </a:rPr>
            </a:br>
            <a:r>
              <a:rPr kumimoji="1" lang="en-US" altLang="zh-CN" sz="779" dirty="0">
                <a:solidFill>
                  <a:srgbClr val="1D1D1B"/>
                </a:solidFill>
                <a:latin typeface="Arial" panose="020B0604020202020204"/>
              </a:rPr>
              <a:t/>
            </a:r>
            <a:br>
              <a:rPr kumimoji="1" lang="en-US" altLang="zh-CN" sz="779" dirty="0">
                <a:solidFill>
                  <a:srgbClr val="1D1D1B"/>
                </a:solidFill>
                <a:latin typeface="Arial" panose="020B0604020202020204"/>
              </a:rPr>
            </a:br>
            <a:r>
              <a:rPr kumimoji="1" lang="en-US" altLang="zh-CN" sz="850" dirty="0">
                <a:solidFill>
                  <a:srgbClr val="1D1D1B"/>
                </a:solidFill>
                <a:latin typeface="Arial" panose="020B0604020202020204"/>
                <a:cs typeface="Arial" panose="020B0604020202020204" pitchFamily="34" charset="0"/>
              </a:rPr>
              <a:t>The information in this document may contain predictive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statements including, without limitation, statements regarding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the future financial and operating results, future product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portfolio, new technology, etc. There are a number of factors that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could cause actual results and developments to differ materially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from those expressed or implied in the predictive statements.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Therefore, such information is provided for reference purpose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only and constitutes neither an offer nor an acceptance. Huawei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Arial" panose="020B0604020202020204"/>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Arial" panose="020B0604020202020204"/>
                <a:cs typeface="Arial" panose="020B0604020202020204" pitchFamily="34" charset="0"/>
              </a:rPr>
              <a:t>Bring digital to every person, home, and </a:t>
            </a:r>
            <a:br>
              <a:rPr kumimoji="1" lang="en-US" altLang="zh-CN" sz="1200" dirty="0">
                <a:solidFill>
                  <a:srgbClr val="1D1D1B"/>
                </a:solidFill>
                <a:latin typeface="Arial" panose="020B0604020202020204"/>
                <a:cs typeface="Arial" panose="020B0604020202020204" pitchFamily="34" charset="0"/>
              </a:rPr>
            </a:br>
            <a:r>
              <a:rPr kumimoji="1" lang="en-US" altLang="zh-CN" sz="1200" dirty="0">
                <a:solidFill>
                  <a:srgbClr val="1D1D1B"/>
                </a:solidFill>
                <a:latin typeface="Arial" panose="020B0604020202020204"/>
                <a:cs typeface="Arial" panose="020B0604020202020204" pitchFamily="34" charset="0"/>
              </a:rPr>
              <a:t>organization for a fully connected, </a:t>
            </a:r>
            <a:br>
              <a:rPr kumimoji="1" lang="en-US" altLang="zh-CN" sz="1200" dirty="0">
                <a:solidFill>
                  <a:srgbClr val="1D1D1B"/>
                </a:solidFill>
                <a:latin typeface="Arial" panose="020B0604020202020204"/>
                <a:cs typeface="Arial" panose="020B0604020202020204" pitchFamily="34" charset="0"/>
              </a:rPr>
            </a:br>
            <a:r>
              <a:rPr kumimoji="1" lang="en-US" altLang="zh-CN" sz="1200" dirty="0">
                <a:solidFill>
                  <a:srgbClr val="1D1D1B"/>
                </a:solidFill>
                <a:latin typeface="Arial" panose="020B0604020202020204"/>
                <a:cs typeface="Arial" panose="020B0604020202020204" pitchFamily="34" charset="0"/>
              </a:rPr>
              <a:t>intelligent world.</a:t>
            </a:r>
            <a:endParaRPr kumimoji="1" lang="zh-CN" altLang="en-US" sz="1200" dirty="0">
              <a:solidFill>
                <a:srgbClr val="1D1D1B"/>
              </a:solidFill>
              <a:latin typeface="Arial" panose="020B0604020202020204"/>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2674343605"/>
      </p:ext>
    </p:extLst>
  </p:cSld>
  <p:clrMap bg1="lt1" tx1="dk1" bg2="lt2" tx2="dk2" accent1="accent1" accent2="accent2" accent3="accent3" accent4="accent4" accent5="accent5" accent6="accent6" hlink="hlink" folHlink="folHlink"/>
  <p:sldLayoutIdLst>
    <p:sldLayoutId id="2147483892"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4.xml"/><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image" Target="../media/image20.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6.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0.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2.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3.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4.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0.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1.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6.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7.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8.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5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9.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65.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9.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76.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8.png"/></Relationships>
</file>

<file path=ppt/slides/_rels/slide7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7.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7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8.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7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9.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4.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notesSlide" Target="../notesSlides/notesSlide95.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7.png"/></Relationships>
</file>

<file path=ppt/slides/_rels/slide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6.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9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7.xml"/><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1.png"/></Relationships>
</file>

<file path=ppt/slides/_rels/slide9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8.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1.png"/></Relationships>
</file>

<file path=ppt/slides/_rels/slide9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9.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p:txBody>
          <a:bodyPr/>
          <a:lstStyle/>
          <a:p>
            <a:endParaRPr lang="zh-CN" altLang="en-US"/>
          </a:p>
        </p:txBody>
      </p:sp>
      <p:sp>
        <p:nvSpPr>
          <p:cNvPr id="5" name="Text Placeholder 4"/>
          <p:cNvSpPr>
            <a:spLocks noGrp="1"/>
          </p:cNvSpPr>
          <p:nvPr>
            <p:ph type="body" sz="quarter" idx="18"/>
          </p:nvPr>
        </p:nvSpPr>
        <p:spPr/>
        <p:txBody>
          <a:bodyPr/>
          <a:lstStyle/>
          <a:p>
            <a:r>
              <a:rPr lang="en-US" altLang="zh-CN" dirty="0" smtClean="0"/>
              <a:t>Datacom</a:t>
            </a:r>
            <a:endParaRPr lang="zh-CN" altLang="en-US" dirty="0"/>
          </a:p>
        </p:txBody>
      </p:sp>
      <p:sp>
        <p:nvSpPr>
          <p:cNvPr id="6" name="Text Placeholder 5"/>
          <p:cNvSpPr>
            <a:spLocks noGrp="1"/>
          </p:cNvSpPr>
          <p:nvPr>
            <p:ph type="body" sz="quarter" idx="19"/>
          </p:nvPr>
        </p:nvSpPr>
        <p:spPr/>
        <p:txBody>
          <a:bodyPr/>
          <a:lstStyle/>
          <a:p>
            <a:r>
              <a:rPr lang="en-US" altLang="zh-CN" dirty="0" smtClean="0"/>
              <a:t>General</a:t>
            </a:r>
            <a:endParaRPr lang="zh-CN" altLang="en-US" dirty="0"/>
          </a:p>
        </p:txBody>
      </p:sp>
      <p:sp>
        <p:nvSpPr>
          <p:cNvPr id="7" name="Text Placeholder 6"/>
          <p:cNvSpPr>
            <a:spLocks noGrp="1"/>
          </p:cNvSpPr>
          <p:nvPr>
            <p:ph type="body" sz="quarter" idx="20"/>
          </p:nvPr>
        </p:nvSpPr>
        <p:spPr/>
        <p:txBody>
          <a:bodyPr/>
          <a:lstStyle/>
          <a:p>
            <a:r>
              <a:rPr lang="en-US" altLang="zh-CN" dirty="0" smtClean="0"/>
              <a:t>V1.0</a:t>
            </a:r>
            <a:endParaRPr lang="zh-CN" altLang="en-US" dirty="0"/>
          </a:p>
        </p:txBody>
      </p:sp>
      <p:sp>
        <p:nvSpPr>
          <p:cNvPr id="34" name="文本占位符 2"/>
          <p:cNvSpPr>
            <a:spLocks noGrp="1"/>
          </p:cNvSpPr>
          <p:nvPr>
            <p:ph type="body" sz="quarter" idx="13"/>
          </p:nvPr>
        </p:nvSpPr>
        <p:spPr bwMode="gray"/>
        <p:txBody>
          <a:bodyPr/>
          <a:lstStyle/>
          <a:p>
            <a:pPr fontAlgn="ctr"/>
            <a:r>
              <a:rPr lang="en-US" dirty="0" smtClean="0">
                <a:latin typeface="Huawei Sans" panose="020C0503030203020204" pitchFamily="34" charset="0"/>
              </a:rPr>
              <a:t>Wu Yue/WX291773</a:t>
            </a:r>
            <a:endParaRPr lang="en-US" altLang="zh-CN" dirty="0">
              <a:latin typeface="Huawei Sans" panose="020C0503030203020204" pitchFamily="34" charset="0"/>
            </a:endParaRPr>
          </a:p>
        </p:txBody>
      </p:sp>
      <p:sp>
        <p:nvSpPr>
          <p:cNvPr id="35" name="文本占位符 3"/>
          <p:cNvSpPr>
            <a:spLocks noGrp="1"/>
          </p:cNvSpPr>
          <p:nvPr>
            <p:ph type="body" sz="quarter" idx="14"/>
          </p:nvPr>
        </p:nvSpPr>
        <p:spPr bwMode="gray"/>
        <p:txBody>
          <a:bodyPr/>
          <a:lstStyle/>
          <a:p>
            <a:r>
              <a:rPr lang="en-US" dirty="0" smtClean="0">
                <a:latin typeface="Huawei Sans" panose="020C0503030203020204" pitchFamily="34" charset="0"/>
              </a:rPr>
              <a:t>2020.05.30</a:t>
            </a:r>
            <a:endParaRPr lang="en-US" altLang="zh-CN" dirty="0">
              <a:latin typeface="Huawei Sans" panose="020C0503030203020204" pitchFamily="34" charset="0"/>
            </a:endParaRPr>
          </a:p>
        </p:txBody>
      </p:sp>
      <p:sp>
        <p:nvSpPr>
          <p:cNvPr id="36" name="文本占位符 5"/>
          <p:cNvSpPr>
            <a:spLocks noGrp="1"/>
          </p:cNvSpPr>
          <p:nvPr>
            <p:ph type="body" sz="quarter" idx="15"/>
          </p:nvPr>
        </p:nvSpPr>
        <p:spPr bwMode="gray"/>
        <p:txBody>
          <a:bodyPr/>
          <a:lstStyle/>
          <a:p>
            <a:pPr fontAlgn="ctr"/>
            <a:r>
              <a:rPr lang="en-US" altLang="zh-CN" dirty="0" smtClean="0">
                <a:latin typeface="Huawei Sans" panose="020C0503030203020204" pitchFamily="34" charset="0"/>
              </a:rPr>
              <a:t>He </a:t>
            </a:r>
            <a:r>
              <a:rPr lang="en-US" altLang="zh-CN" dirty="0" err="1" smtClean="0">
                <a:latin typeface="Huawei Sans" panose="020C0503030203020204" pitchFamily="34" charset="0"/>
              </a:rPr>
              <a:t>Junjian</a:t>
            </a:r>
            <a:r>
              <a:rPr lang="en-US" altLang="zh-CN" dirty="0" smtClean="0"/>
              <a:t>/WX580230</a:t>
            </a:r>
            <a:endParaRPr lang="en-US" altLang="zh-CN" dirty="0">
              <a:latin typeface="Huawei Sans" panose="020C0503030203020204" pitchFamily="34" charset="0"/>
            </a:endParaRPr>
          </a:p>
        </p:txBody>
      </p:sp>
      <p:sp>
        <p:nvSpPr>
          <p:cNvPr id="3" name="Text Placeholder 2"/>
          <p:cNvSpPr>
            <a:spLocks noGrp="1"/>
          </p:cNvSpPr>
          <p:nvPr>
            <p:ph type="body" sz="quarter" idx="16"/>
          </p:nvPr>
        </p:nvSpPr>
        <p:spPr/>
        <p:txBody>
          <a:bodyPr/>
          <a:lstStyle/>
          <a:p>
            <a:r>
              <a:rPr lang="en-US" altLang="zh-CN" dirty="0" smtClean="0"/>
              <a:t>New</a:t>
            </a:r>
            <a:endParaRPr lang="zh-CN" altLang="en-US" dirty="0"/>
          </a:p>
        </p:txBody>
      </p:sp>
      <p:sp>
        <p:nvSpPr>
          <p:cNvPr id="8" name="Text Placeholder 7"/>
          <p:cNvSpPr>
            <a:spLocks noGrp="1"/>
          </p:cNvSpPr>
          <p:nvPr>
            <p:ph type="body" sz="quarter" idx="21"/>
          </p:nvPr>
        </p:nvSpPr>
        <p:spPr/>
        <p:txBody>
          <a:bodyPr/>
          <a:lstStyle/>
          <a:p>
            <a:pPr fontAlgn="ctr"/>
            <a:r>
              <a:rPr lang="en-US" altLang="zh-CN" dirty="0"/>
              <a:t>Wu Yue/WX291773</a:t>
            </a:r>
          </a:p>
        </p:txBody>
      </p:sp>
      <p:sp>
        <p:nvSpPr>
          <p:cNvPr id="9" name="Text Placeholder 8"/>
          <p:cNvSpPr>
            <a:spLocks noGrp="1"/>
          </p:cNvSpPr>
          <p:nvPr>
            <p:ph type="body" sz="quarter" idx="22"/>
          </p:nvPr>
        </p:nvSpPr>
        <p:spPr/>
        <p:txBody>
          <a:bodyPr/>
          <a:lstStyle/>
          <a:p>
            <a:r>
              <a:rPr lang="en-US" altLang="zh-CN" dirty="0" smtClean="0"/>
              <a:t>2021.9.18</a:t>
            </a:r>
            <a:endParaRPr lang="zh-CN" altLang="en-US" dirty="0"/>
          </a:p>
        </p:txBody>
      </p:sp>
      <p:sp>
        <p:nvSpPr>
          <p:cNvPr id="10" name="Text Placeholder 9"/>
          <p:cNvSpPr>
            <a:spLocks noGrp="1"/>
          </p:cNvSpPr>
          <p:nvPr>
            <p:ph type="body" sz="quarter" idx="23"/>
          </p:nvPr>
        </p:nvSpPr>
        <p:spPr/>
        <p:txBody>
          <a:bodyPr/>
          <a:lstStyle/>
          <a:p>
            <a:r>
              <a:rPr lang="en-US" altLang="zh-CN" dirty="0"/>
              <a:t>He </a:t>
            </a:r>
            <a:r>
              <a:rPr lang="en-US" altLang="zh-CN" dirty="0" err="1" smtClean="0"/>
              <a:t>Junjian</a:t>
            </a:r>
            <a:r>
              <a:rPr lang="en-US" altLang="zh-CN" dirty="0" smtClean="0"/>
              <a:t>/WX580230</a:t>
            </a:r>
            <a:endParaRPr lang="en-US" altLang="zh-CN" dirty="0"/>
          </a:p>
        </p:txBody>
      </p:sp>
      <p:sp>
        <p:nvSpPr>
          <p:cNvPr id="11" name="Text Placeholder 10"/>
          <p:cNvSpPr>
            <a:spLocks noGrp="1"/>
          </p:cNvSpPr>
          <p:nvPr>
            <p:ph type="body" sz="quarter" idx="24"/>
          </p:nvPr>
        </p:nvSpPr>
        <p:spPr/>
        <p:txBody>
          <a:bodyPr/>
          <a:lstStyle/>
          <a:p>
            <a:r>
              <a:rPr lang="en-US" altLang="zh-CN" dirty="0" smtClean="0"/>
              <a:t>Update</a:t>
            </a:r>
            <a:endParaRPr lang="zh-CN" altLang="en-US" dirty="0"/>
          </a:p>
        </p:txBody>
      </p:sp>
      <p:sp>
        <p:nvSpPr>
          <p:cNvPr id="12" name="Text Placeholder 11"/>
          <p:cNvSpPr>
            <a:spLocks noGrp="1"/>
          </p:cNvSpPr>
          <p:nvPr>
            <p:ph type="body" sz="quarter" idx="25"/>
          </p:nvPr>
        </p:nvSpPr>
        <p:spPr/>
        <p:txBody>
          <a:bodyPr/>
          <a:lstStyle/>
          <a:p>
            <a:endParaRPr lang="zh-CN" altLang="en-US"/>
          </a:p>
        </p:txBody>
      </p:sp>
      <p:sp>
        <p:nvSpPr>
          <p:cNvPr id="13" name="Text Placeholder 12"/>
          <p:cNvSpPr>
            <a:spLocks noGrp="1"/>
          </p:cNvSpPr>
          <p:nvPr>
            <p:ph type="body" sz="quarter" idx="26"/>
          </p:nvPr>
        </p:nvSpPr>
        <p:spPr/>
        <p:txBody>
          <a:bodyPr/>
          <a:lstStyle/>
          <a:p>
            <a:endParaRPr lang="zh-CN" altLang="en-US" dirty="0"/>
          </a:p>
        </p:txBody>
      </p:sp>
      <p:sp>
        <p:nvSpPr>
          <p:cNvPr id="14" name="Text Placeholder 13"/>
          <p:cNvSpPr>
            <a:spLocks noGrp="1"/>
          </p:cNvSpPr>
          <p:nvPr>
            <p:ph type="body" sz="quarter" idx="27"/>
          </p:nvPr>
        </p:nvSpPr>
        <p:spPr/>
        <p:txBody>
          <a:bodyPr/>
          <a:lstStyle/>
          <a:p>
            <a:endParaRPr lang="zh-CN" altLang="en-US"/>
          </a:p>
        </p:txBody>
      </p:sp>
      <p:sp>
        <p:nvSpPr>
          <p:cNvPr id="15" name="Text Placeholder 14"/>
          <p:cNvSpPr>
            <a:spLocks noGrp="1"/>
          </p:cNvSpPr>
          <p:nvPr>
            <p:ph type="body" sz="quarter" idx="28"/>
          </p:nvPr>
        </p:nvSpPr>
        <p:spPr/>
        <p:txBody>
          <a:bodyPr/>
          <a:lstStyle/>
          <a:p>
            <a:endParaRPr lang="zh-CN" altLang="en-US"/>
          </a:p>
        </p:txBody>
      </p:sp>
      <p:sp>
        <p:nvSpPr>
          <p:cNvPr id="16" name="Text Placeholder 15"/>
          <p:cNvSpPr>
            <a:spLocks noGrp="1"/>
          </p:cNvSpPr>
          <p:nvPr>
            <p:ph type="body" sz="quarter" idx="29"/>
          </p:nvPr>
        </p:nvSpPr>
        <p:spPr/>
        <p:txBody>
          <a:bodyPr/>
          <a:lstStyle/>
          <a:p>
            <a:endParaRPr lang="zh-CN" altLang="en-US"/>
          </a:p>
        </p:txBody>
      </p:sp>
      <p:sp>
        <p:nvSpPr>
          <p:cNvPr id="17" name="Text Placeholder 16"/>
          <p:cNvSpPr>
            <a:spLocks noGrp="1"/>
          </p:cNvSpPr>
          <p:nvPr>
            <p:ph type="body" sz="quarter" idx="30"/>
          </p:nvPr>
        </p:nvSpPr>
        <p:spPr/>
        <p:txBody>
          <a:bodyPr/>
          <a:lstStyle/>
          <a:p>
            <a:endParaRPr lang="zh-CN" altLang="en-US"/>
          </a:p>
        </p:txBody>
      </p:sp>
      <p:sp>
        <p:nvSpPr>
          <p:cNvPr id="18" name="Text Placeholder 17"/>
          <p:cNvSpPr>
            <a:spLocks noGrp="1"/>
          </p:cNvSpPr>
          <p:nvPr>
            <p:ph type="body" sz="quarter" idx="31"/>
          </p:nvPr>
        </p:nvSpPr>
        <p:spPr/>
        <p:txBody>
          <a:bodyPr/>
          <a:lstStyle/>
          <a:p>
            <a:endParaRPr lang="zh-CN" altLang="en-US"/>
          </a:p>
        </p:txBody>
      </p:sp>
      <p:sp>
        <p:nvSpPr>
          <p:cNvPr id="19" name="Text Placeholder 18"/>
          <p:cNvSpPr>
            <a:spLocks noGrp="1"/>
          </p:cNvSpPr>
          <p:nvPr>
            <p:ph type="body" sz="quarter" idx="32"/>
          </p:nvPr>
        </p:nvSpPr>
        <p:spPr/>
        <p:txBody>
          <a:bodyPr/>
          <a:lstStyle/>
          <a:p>
            <a:endParaRPr lang="zh-CN" altLang="en-US"/>
          </a:p>
        </p:txBody>
      </p:sp>
      <p:sp>
        <p:nvSpPr>
          <p:cNvPr id="20" name="Text Placeholder 19"/>
          <p:cNvSpPr>
            <a:spLocks noGrp="1"/>
          </p:cNvSpPr>
          <p:nvPr>
            <p:ph type="body" sz="quarter" idx="33"/>
          </p:nvPr>
        </p:nvSpPr>
        <p:spPr/>
        <p:txBody>
          <a:bodyPr/>
          <a:lstStyle/>
          <a:p>
            <a:endParaRPr lang="zh-CN" altLang="en-US"/>
          </a:p>
        </p:txBody>
      </p:sp>
      <p:sp>
        <p:nvSpPr>
          <p:cNvPr id="21" name="Text Placeholder 20"/>
          <p:cNvSpPr>
            <a:spLocks noGrp="1"/>
          </p:cNvSpPr>
          <p:nvPr>
            <p:ph type="body" sz="quarter" idx="34"/>
          </p:nvPr>
        </p:nvSpPr>
        <p:spPr/>
        <p:txBody>
          <a:bodyPr/>
          <a:lstStyle/>
          <a:p>
            <a:endParaRPr lang="zh-CN" altLang="en-US"/>
          </a:p>
        </p:txBody>
      </p:sp>
      <p:sp>
        <p:nvSpPr>
          <p:cNvPr id="22" name="Text Placeholder 21"/>
          <p:cNvSpPr>
            <a:spLocks noGrp="1"/>
          </p:cNvSpPr>
          <p:nvPr>
            <p:ph type="body" sz="quarter" idx="35"/>
          </p:nvPr>
        </p:nvSpPr>
        <p:spPr/>
        <p:txBody>
          <a:bodyPr/>
          <a:lstStyle/>
          <a:p>
            <a:endParaRPr lang="zh-CN" altLang="en-US"/>
          </a:p>
        </p:txBody>
      </p:sp>
      <p:sp>
        <p:nvSpPr>
          <p:cNvPr id="23" name="Text Placeholder 22"/>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46910174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Service Models</a:t>
            </a:r>
          </a:p>
        </p:txBody>
      </p:sp>
      <p:grpSp>
        <p:nvGrpSpPr>
          <p:cNvPr id="26" name="Group 25"/>
          <p:cNvGrpSpPr/>
          <p:nvPr/>
        </p:nvGrpSpPr>
        <p:grpSpPr bwMode="gray">
          <a:xfrm>
            <a:off x="2028967" y="1970281"/>
            <a:ext cx="8202060" cy="2728995"/>
            <a:chOff x="2243572" y="2240868"/>
            <a:chExt cx="8202060" cy="2728995"/>
          </a:xfrm>
        </p:grpSpPr>
        <p:sp>
          <p:nvSpPr>
            <p:cNvPr id="5" name="ïşľïdè"/>
            <p:cNvSpPr/>
            <p:nvPr/>
          </p:nvSpPr>
          <p:spPr bwMode="gray">
            <a:xfrm>
              <a:off x="2243572" y="3176971"/>
              <a:ext cx="2135419" cy="864097"/>
            </a:xfrm>
            <a:prstGeom prst="roundRect">
              <a:avLst/>
            </a:prstGeom>
            <a:solidFill>
              <a:srgbClr val="56C4D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45720" rIns="36000" bIns="45720" numCol="1" spcCol="0" rtlCol="0" fromWordArt="0" anchor="ctr" anchorCtr="0" forceAA="0" compatLnSpc="1">
              <a:prstTxWarp prst="textNoShape">
                <a:avLst/>
              </a:prstTxWarp>
              <a:noAutofit/>
            </a:bodyPr>
            <a:lstStyle/>
            <a:p>
              <a:pPr algn="ctr" defTabSz="914354" fontAlgn="ctr"/>
              <a:r>
                <a:rPr lang="en-US" b="1" dirty="0" err="1">
                  <a:solidFill>
                    <a:schemeClr val="bg1"/>
                  </a:solidFill>
                  <a:latin typeface="Huawei Sans" panose="020C0503030203020204" pitchFamily="34" charset="0"/>
                </a:rPr>
                <a:t>QoS</a:t>
              </a:r>
              <a:r>
                <a:rPr lang="en-US" b="1" dirty="0">
                  <a:solidFill>
                    <a:schemeClr val="bg1"/>
                  </a:solidFill>
                  <a:latin typeface="Huawei Sans" panose="020C0503030203020204" pitchFamily="34" charset="0"/>
                </a:rPr>
                <a:t> provides three</a:t>
              </a:r>
              <a:endParaRPr lang="en-US" altLang="zh-CN" b="1" dirty="0">
                <a:solidFill>
                  <a:schemeClr val="bg1"/>
                </a:solidFill>
                <a:latin typeface="Huawei Sans" panose="020C0503030203020204" pitchFamily="34" charset="0"/>
                <a:ea typeface="方正兰亭黑简体" panose="02000000000000000000" pitchFamily="2" charset="-122"/>
              </a:endParaRPr>
            </a:p>
            <a:p>
              <a:pPr algn="ctr" defTabSz="914354" fontAlgn="ctr"/>
              <a:r>
                <a:rPr lang="en-US" b="1" dirty="0">
                  <a:solidFill>
                    <a:schemeClr val="bg1"/>
                  </a:solidFill>
                  <a:latin typeface="Huawei Sans" panose="020C0503030203020204" pitchFamily="34" charset="0"/>
                </a:rPr>
                <a:t>service models:</a:t>
              </a:r>
            </a:p>
          </p:txBody>
        </p:sp>
        <p:cxnSp>
          <p:nvCxnSpPr>
            <p:cNvPr id="10" name="直接连接符 9"/>
            <p:cNvCxnSpPr/>
            <p:nvPr/>
          </p:nvCxnSpPr>
          <p:spPr bwMode="gray">
            <a:xfrm>
              <a:off x="6266976" y="3115957"/>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6721325" y="4020900"/>
              <a:ext cx="372430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6266976" y="4925844"/>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4" name="iSlíďe"/>
            <p:cNvSpPr/>
            <p:nvPr/>
          </p:nvSpPr>
          <p:spPr bwMode="gray">
            <a:xfrm rot="16200000">
              <a:off x="3704831" y="2797326"/>
              <a:ext cx="2728995" cy="1616080"/>
            </a:xfrm>
            <a:custGeom>
              <a:avLst/>
              <a:gdLst>
                <a:gd name="connsiteX0" fmla="*/ 2728995 w 2728995"/>
                <a:gd name="connsiteY0" fmla="*/ 1616080 h 1616080"/>
                <a:gd name="connsiteX1" fmla="*/ 0 w 2728995"/>
                <a:gd name="connsiteY1" fmla="*/ 1616080 h 1616080"/>
                <a:gd name="connsiteX2" fmla="*/ 937327 w 2728995"/>
                <a:gd name="connsiteY2" fmla="*/ 0 h 1616080"/>
                <a:gd name="connsiteX3" fmla="*/ 1791669 w 2728995"/>
                <a:gd name="connsiteY3" fmla="*/ 0 h 1616080"/>
              </a:gdLst>
              <a:ahLst/>
              <a:cxnLst>
                <a:cxn ang="0">
                  <a:pos x="connsiteX0" y="connsiteY0"/>
                </a:cxn>
                <a:cxn ang="0">
                  <a:pos x="connsiteX1" y="connsiteY1"/>
                </a:cxn>
                <a:cxn ang="0">
                  <a:pos x="connsiteX2" y="connsiteY2"/>
                </a:cxn>
                <a:cxn ang="0">
                  <a:pos x="connsiteX3" y="connsiteY3"/>
                </a:cxn>
              </a:cxnLst>
              <a:rect l="l" t="t" r="r" b="b"/>
              <a:pathLst>
                <a:path w="2728995" h="1616080">
                  <a:moveTo>
                    <a:pt x="2728995" y="1616080"/>
                  </a:moveTo>
                  <a:lnTo>
                    <a:pt x="0" y="1616080"/>
                  </a:lnTo>
                  <a:lnTo>
                    <a:pt x="937327" y="0"/>
                  </a:lnTo>
                  <a:lnTo>
                    <a:pt x="1791669" y="0"/>
                  </a:lnTo>
                  <a:close/>
                </a:path>
              </a:pathLst>
            </a:custGeom>
            <a:gradFill>
              <a:gsLst>
                <a:gs pos="0">
                  <a:srgbClr val="56C4D2"/>
                </a:gs>
                <a:gs pos="100000">
                  <a:schemeClr val="bg1"/>
                </a:gs>
              </a:gsLst>
              <a:lin ang="5400000" scaled="1"/>
            </a:gra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nvGrpSpPr>
            <p:cNvPr id="7" name="í$ḷîḍe"/>
            <p:cNvGrpSpPr/>
            <p:nvPr/>
          </p:nvGrpSpPr>
          <p:grpSpPr bwMode="gray">
            <a:xfrm>
              <a:off x="5556212" y="2284887"/>
              <a:ext cx="4458729" cy="841772"/>
              <a:chOff x="6629481" y="2362091"/>
              <a:chExt cx="4458729" cy="841772"/>
            </a:xfrm>
          </p:grpSpPr>
          <p:grpSp>
            <p:nvGrpSpPr>
              <p:cNvPr id="21" name="iṩḻïďè"/>
              <p:cNvGrpSpPr/>
              <p:nvPr/>
            </p:nvGrpSpPr>
            <p:grpSpPr bwMode="gray">
              <a:xfrm>
                <a:off x="6629481" y="2483157"/>
                <a:ext cx="515058" cy="515058"/>
                <a:chOff x="6629481" y="2483157"/>
                <a:chExt cx="515058" cy="515058"/>
              </a:xfrm>
            </p:grpSpPr>
            <p:sp>
              <p:nvSpPr>
                <p:cNvPr id="23" name="îṡḻïḓé"/>
                <p:cNvSpPr/>
                <p:nvPr/>
              </p:nvSpPr>
              <p:spPr bwMode="gray">
                <a:xfrm>
                  <a:off x="6629481" y="2483157"/>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sp>
              <p:nvSpPr>
                <p:cNvPr id="24" name="îṩļíḋê"/>
                <p:cNvSpPr/>
                <p:nvPr/>
              </p:nvSpPr>
              <p:spPr bwMode="gray">
                <a:xfrm>
                  <a:off x="6751783" y="2605663"/>
                  <a:ext cx="270454" cy="270048"/>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sp>
            <p:nvSpPr>
              <p:cNvPr id="22" name="íṥliḑe">
                <a:extLst>
                  <a:ext uri="{FF2B5EF4-FFF2-40B4-BE49-F238E27FC236}">
                    <a16:creationId xmlns:a16="http://schemas.microsoft.com/office/drawing/2014/main" xmlns="" id="{03370132-C199-466C-9FF3-97790D081173}"/>
                  </a:ext>
                </a:extLst>
              </p:cNvPr>
              <p:cNvSpPr txBox="1"/>
              <p:nvPr/>
            </p:nvSpPr>
            <p:spPr bwMode="gray">
              <a:xfrm>
                <a:off x="7260277" y="2362091"/>
                <a:ext cx="3827933" cy="8417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b="1" dirty="0">
                    <a:latin typeface="Huawei Sans" panose="020C0503030203020204" pitchFamily="34" charset="0"/>
                  </a:rPr>
                  <a:t>Best-Effort (BE) model</a:t>
                </a:r>
              </a:p>
            </p:txBody>
          </p:sp>
        </p:grpSp>
        <p:grpSp>
          <p:nvGrpSpPr>
            <p:cNvPr id="8" name="iŝļîďé"/>
            <p:cNvGrpSpPr/>
            <p:nvPr/>
          </p:nvGrpSpPr>
          <p:grpSpPr bwMode="gray">
            <a:xfrm>
              <a:off x="5986903" y="3284984"/>
              <a:ext cx="4458729" cy="756084"/>
              <a:chOff x="7060172" y="3355104"/>
              <a:chExt cx="4458729" cy="756084"/>
            </a:xfrm>
          </p:grpSpPr>
          <p:grpSp>
            <p:nvGrpSpPr>
              <p:cNvPr id="17" name="î$ḻiḑè"/>
              <p:cNvGrpSpPr/>
              <p:nvPr/>
            </p:nvGrpSpPr>
            <p:grpSpPr bwMode="gray">
              <a:xfrm>
                <a:off x="7060172" y="3381020"/>
                <a:ext cx="515058" cy="515058"/>
                <a:chOff x="7060172" y="3381020"/>
                <a:chExt cx="515058" cy="515058"/>
              </a:xfrm>
            </p:grpSpPr>
            <p:sp>
              <p:nvSpPr>
                <p:cNvPr id="19" name="ï$ļíḍé"/>
                <p:cNvSpPr/>
                <p:nvPr/>
              </p:nvSpPr>
              <p:spPr bwMode="gray">
                <a:xfrm>
                  <a:off x="7060172" y="3381020"/>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sp>
              <p:nvSpPr>
                <p:cNvPr id="20" name="îslîďê"/>
                <p:cNvSpPr/>
                <p:nvPr/>
              </p:nvSpPr>
              <p:spPr bwMode="gray">
                <a:xfrm>
                  <a:off x="7204860" y="3503322"/>
                  <a:ext cx="225680" cy="270454"/>
                </a:xfrm>
                <a:custGeom>
                  <a:avLst/>
                  <a:gdLst>
                    <a:gd name="T0" fmla="*/ 4643 w 4692"/>
                    <a:gd name="T1" fmla="*/ 1902 h 5631"/>
                    <a:gd name="T2" fmla="*/ 4148 w 4692"/>
                    <a:gd name="T3" fmla="*/ 111 h 5631"/>
                    <a:gd name="T4" fmla="*/ 3925 w 4692"/>
                    <a:gd name="T5" fmla="*/ 83 h 5631"/>
                    <a:gd name="T6" fmla="*/ 3855 w 4692"/>
                    <a:gd name="T7" fmla="*/ 120 h 5631"/>
                    <a:gd name="T8" fmla="*/ 2357 w 4692"/>
                    <a:gd name="T9" fmla="*/ 152 h 5631"/>
                    <a:gd name="T10" fmla="*/ 1484 w 4692"/>
                    <a:gd name="T11" fmla="*/ 310 h 5631"/>
                    <a:gd name="T12" fmla="*/ 593 w 4692"/>
                    <a:gd name="T13" fmla="*/ 1058 h 5631"/>
                    <a:gd name="T14" fmla="*/ 450 w 4692"/>
                    <a:gd name="T15" fmla="*/ 693 h 5631"/>
                    <a:gd name="T16" fmla="*/ 33 w 4692"/>
                    <a:gd name="T17" fmla="*/ 869 h 5631"/>
                    <a:gd name="T18" fmla="*/ 672 w 4692"/>
                    <a:gd name="T19" fmla="*/ 3296 h 5631"/>
                    <a:gd name="T20" fmla="*/ 1329 w 4692"/>
                    <a:gd name="T21" fmla="*/ 5431 h 5631"/>
                    <a:gd name="T22" fmla="*/ 1752 w 4692"/>
                    <a:gd name="T23" fmla="*/ 5316 h 5631"/>
                    <a:gd name="T24" fmla="*/ 1232 w 4692"/>
                    <a:gd name="T25" fmla="*/ 3221 h 5631"/>
                    <a:gd name="T26" fmla="*/ 2324 w 4692"/>
                    <a:gd name="T27" fmla="*/ 2452 h 5631"/>
                    <a:gd name="T28" fmla="*/ 3595 w 4692"/>
                    <a:gd name="T29" fmla="*/ 2496 h 5631"/>
                    <a:gd name="T30" fmla="*/ 4630 w 4692"/>
                    <a:gd name="T31" fmla="*/ 2062 h 5631"/>
                    <a:gd name="T32" fmla="*/ 4643 w 4692"/>
                    <a:gd name="T33" fmla="*/ 1902 h 5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2" h="5631">
                      <a:moveTo>
                        <a:pt x="4643" y="1902"/>
                      </a:moveTo>
                      <a:cubicBezTo>
                        <a:pt x="4692" y="1287"/>
                        <a:pt x="4371" y="664"/>
                        <a:pt x="4148" y="111"/>
                      </a:cubicBezTo>
                      <a:cubicBezTo>
                        <a:pt x="4109" y="15"/>
                        <a:pt x="3967" y="0"/>
                        <a:pt x="3925" y="83"/>
                      </a:cubicBezTo>
                      <a:cubicBezTo>
                        <a:pt x="3900" y="87"/>
                        <a:pt x="3876" y="99"/>
                        <a:pt x="3855" y="120"/>
                      </a:cubicBezTo>
                      <a:cubicBezTo>
                        <a:pt x="3434" y="537"/>
                        <a:pt x="2826" y="168"/>
                        <a:pt x="2357" y="152"/>
                      </a:cubicBezTo>
                      <a:cubicBezTo>
                        <a:pt x="2058" y="141"/>
                        <a:pt x="1762" y="197"/>
                        <a:pt x="1484" y="310"/>
                      </a:cubicBezTo>
                      <a:cubicBezTo>
                        <a:pt x="1102" y="465"/>
                        <a:pt x="793" y="716"/>
                        <a:pt x="593" y="1058"/>
                      </a:cubicBezTo>
                      <a:cubicBezTo>
                        <a:pt x="547" y="936"/>
                        <a:pt x="503" y="812"/>
                        <a:pt x="450" y="693"/>
                      </a:cubicBezTo>
                      <a:cubicBezTo>
                        <a:pt x="335" y="435"/>
                        <a:pt x="0" y="638"/>
                        <a:pt x="33" y="869"/>
                      </a:cubicBezTo>
                      <a:cubicBezTo>
                        <a:pt x="149" y="1690"/>
                        <a:pt x="447" y="2498"/>
                        <a:pt x="672" y="3296"/>
                      </a:cubicBezTo>
                      <a:cubicBezTo>
                        <a:pt x="873" y="4010"/>
                        <a:pt x="1024" y="4753"/>
                        <a:pt x="1329" y="5431"/>
                      </a:cubicBezTo>
                      <a:cubicBezTo>
                        <a:pt x="1419" y="5631"/>
                        <a:pt x="1778" y="5537"/>
                        <a:pt x="1752" y="5316"/>
                      </a:cubicBezTo>
                      <a:cubicBezTo>
                        <a:pt x="1668" y="4605"/>
                        <a:pt x="1436" y="3910"/>
                        <a:pt x="1232" y="3221"/>
                      </a:cubicBezTo>
                      <a:cubicBezTo>
                        <a:pt x="1511" y="2867"/>
                        <a:pt x="1886" y="2574"/>
                        <a:pt x="2324" y="2452"/>
                      </a:cubicBezTo>
                      <a:cubicBezTo>
                        <a:pt x="2767" y="2329"/>
                        <a:pt x="3157" y="2451"/>
                        <a:pt x="3595" y="2496"/>
                      </a:cubicBezTo>
                      <a:cubicBezTo>
                        <a:pt x="4021" y="2540"/>
                        <a:pt x="4409" y="2452"/>
                        <a:pt x="4630" y="2062"/>
                      </a:cubicBezTo>
                      <a:cubicBezTo>
                        <a:pt x="4663" y="2003"/>
                        <a:pt x="4663" y="1947"/>
                        <a:pt x="4643" y="190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sp>
            <p:nvSpPr>
              <p:cNvPr id="18" name="îṡḷîḍê">
                <a:extLst>
                  <a:ext uri="{FF2B5EF4-FFF2-40B4-BE49-F238E27FC236}">
                    <a16:creationId xmlns:a16="http://schemas.microsoft.com/office/drawing/2014/main" xmlns="" id="{03370132-C199-466C-9FF3-97790D081173}"/>
                  </a:ext>
                </a:extLst>
              </p:cNvPr>
              <p:cNvSpPr txBox="1"/>
              <p:nvPr/>
            </p:nvSpPr>
            <p:spPr bwMode="gray">
              <a:xfrm>
                <a:off x="7690968" y="3355104"/>
                <a:ext cx="3827933" cy="7560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b="1" dirty="0">
                    <a:latin typeface="Huawei Sans" panose="020C0503030203020204" pitchFamily="34" charset="0"/>
                  </a:rPr>
                  <a:t>Integrated Services (</a:t>
                </a:r>
                <a:r>
                  <a:rPr lang="en-US" b="1" dirty="0" err="1">
                    <a:latin typeface="Huawei Sans" panose="020C0503030203020204" pitchFamily="34" charset="0"/>
                  </a:rPr>
                  <a:t>IntServ</a:t>
                </a:r>
                <a:r>
                  <a:rPr lang="en-US" b="1" dirty="0">
                    <a:latin typeface="Huawei Sans" panose="020C0503030203020204" pitchFamily="34" charset="0"/>
                  </a:rPr>
                  <a:t>) model</a:t>
                </a:r>
              </a:p>
            </p:txBody>
          </p:sp>
        </p:grpSp>
        <p:grpSp>
          <p:nvGrpSpPr>
            <p:cNvPr id="9" name="ïś1ïḓè"/>
            <p:cNvGrpSpPr/>
            <p:nvPr/>
          </p:nvGrpSpPr>
          <p:grpSpPr bwMode="gray">
            <a:xfrm>
              <a:off x="5556212" y="4094776"/>
              <a:ext cx="4458729" cy="846391"/>
              <a:chOff x="6629481" y="4157817"/>
              <a:chExt cx="4458729" cy="846391"/>
            </a:xfrm>
          </p:grpSpPr>
          <p:grpSp>
            <p:nvGrpSpPr>
              <p:cNvPr id="13" name="íŝḻïḍê"/>
              <p:cNvGrpSpPr/>
              <p:nvPr/>
            </p:nvGrpSpPr>
            <p:grpSpPr bwMode="gray">
              <a:xfrm>
                <a:off x="6629481" y="4278884"/>
                <a:ext cx="515058" cy="515058"/>
                <a:chOff x="6629481" y="4278884"/>
                <a:chExt cx="515058" cy="515058"/>
              </a:xfrm>
            </p:grpSpPr>
            <p:sp>
              <p:nvSpPr>
                <p:cNvPr id="15" name="ïśļiḋè"/>
                <p:cNvSpPr/>
                <p:nvPr/>
              </p:nvSpPr>
              <p:spPr bwMode="gray">
                <a:xfrm>
                  <a:off x="6629481" y="4278884"/>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sp>
              <p:nvSpPr>
                <p:cNvPr id="16" name="îṥḷïdé"/>
                <p:cNvSpPr/>
                <p:nvPr/>
              </p:nvSpPr>
              <p:spPr bwMode="gray">
                <a:xfrm>
                  <a:off x="6755464" y="4394296"/>
                  <a:ext cx="263092" cy="284236"/>
                </a:xfrm>
                <a:custGeom>
                  <a:avLst/>
                  <a:gdLst>
                    <a:gd name="T0" fmla="*/ 371 w 437"/>
                    <a:gd name="T1" fmla="*/ 239 h 473"/>
                    <a:gd name="T2" fmla="*/ 354 w 437"/>
                    <a:gd name="T3" fmla="*/ 222 h 473"/>
                    <a:gd name="T4" fmla="*/ 354 w 437"/>
                    <a:gd name="T5" fmla="*/ 17 h 473"/>
                    <a:gd name="T6" fmla="*/ 371 w 437"/>
                    <a:gd name="T7" fmla="*/ 0 h 473"/>
                    <a:gd name="T8" fmla="*/ 371 w 437"/>
                    <a:gd name="T9" fmla="*/ 239 h 473"/>
                    <a:gd name="T10" fmla="*/ 324 w 437"/>
                    <a:gd name="T11" fmla="*/ 192 h 473"/>
                    <a:gd name="T12" fmla="*/ 341 w 437"/>
                    <a:gd name="T13" fmla="*/ 209 h 473"/>
                    <a:gd name="T14" fmla="*/ 341 w 437"/>
                    <a:gd name="T15" fmla="*/ 30 h 473"/>
                    <a:gd name="T16" fmla="*/ 324 w 437"/>
                    <a:gd name="T17" fmla="*/ 47 h 473"/>
                    <a:gd name="T18" fmla="*/ 324 w 437"/>
                    <a:gd name="T19" fmla="*/ 192 h 473"/>
                    <a:gd name="T20" fmla="*/ 310 w 437"/>
                    <a:gd name="T21" fmla="*/ 178 h 473"/>
                    <a:gd name="T22" fmla="*/ 310 w 437"/>
                    <a:gd name="T23" fmla="*/ 61 h 473"/>
                    <a:gd name="T24" fmla="*/ 293 w 437"/>
                    <a:gd name="T25" fmla="*/ 78 h 473"/>
                    <a:gd name="T26" fmla="*/ 293 w 437"/>
                    <a:gd name="T27" fmla="*/ 161 h 473"/>
                    <a:gd name="T28" fmla="*/ 310 w 437"/>
                    <a:gd name="T29" fmla="*/ 178 h 473"/>
                    <a:gd name="T30" fmla="*/ 83 w 437"/>
                    <a:gd name="T31" fmla="*/ 17 h 473"/>
                    <a:gd name="T32" fmla="*/ 66 w 437"/>
                    <a:gd name="T33" fmla="*/ 0 h 473"/>
                    <a:gd name="T34" fmla="*/ 66 w 437"/>
                    <a:gd name="T35" fmla="*/ 239 h 473"/>
                    <a:gd name="T36" fmla="*/ 83 w 437"/>
                    <a:gd name="T37" fmla="*/ 222 h 473"/>
                    <a:gd name="T38" fmla="*/ 83 w 437"/>
                    <a:gd name="T39" fmla="*/ 17 h 473"/>
                    <a:gd name="T40" fmla="*/ 96 w 437"/>
                    <a:gd name="T41" fmla="*/ 209 h 473"/>
                    <a:gd name="T42" fmla="*/ 113 w 437"/>
                    <a:gd name="T43" fmla="*/ 192 h 473"/>
                    <a:gd name="T44" fmla="*/ 113 w 437"/>
                    <a:gd name="T45" fmla="*/ 47 h 473"/>
                    <a:gd name="T46" fmla="*/ 96 w 437"/>
                    <a:gd name="T47" fmla="*/ 30 h 473"/>
                    <a:gd name="T48" fmla="*/ 96 w 437"/>
                    <a:gd name="T49" fmla="*/ 209 h 473"/>
                    <a:gd name="T50" fmla="*/ 127 w 437"/>
                    <a:gd name="T51" fmla="*/ 178 h 473"/>
                    <a:gd name="T52" fmla="*/ 144 w 437"/>
                    <a:gd name="T53" fmla="*/ 161 h 473"/>
                    <a:gd name="T54" fmla="*/ 144 w 437"/>
                    <a:gd name="T55" fmla="*/ 78 h 473"/>
                    <a:gd name="T56" fmla="*/ 127 w 437"/>
                    <a:gd name="T57" fmla="*/ 61 h 473"/>
                    <a:gd name="T58" fmla="*/ 127 w 437"/>
                    <a:gd name="T59" fmla="*/ 178 h 473"/>
                    <a:gd name="T60" fmla="*/ 318 w 437"/>
                    <a:gd name="T61" fmla="*/ 422 h 473"/>
                    <a:gd name="T62" fmla="*/ 258 w 437"/>
                    <a:gd name="T63" fmla="*/ 422 h 473"/>
                    <a:gd name="T64" fmla="*/ 223 w 437"/>
                    <a:gd name="T65" fmla="*/ 165 h 473"/>
                    <a:gd name="T66" fmla="*/ 252 w 437"/>
                    <a:gd name="T67" fmla="*/ 132 h 473"/>
                    <a:gd name="T68" fmla="*/ 218 w 437"/>
                    <a:gd name="T69" fmla="*/ 98 h 473"/>
                    <a:gd name="T70" fmla="*/ 185 w 437"/>
                    <a:gd name="T71" fmla="*/ 132 h 473"/>
                    <a:gd name="T72" fmla="*/ 214 w 437"/>
                    <a:gd name="T73" fmla="*/ 165 h 473"/>
                    <a:gd name="T74" fmla="*/ 179 w 437"/>
                    <a:gd name="T75" fmla="*/ 422 h 473"/>
                    <a:gd name="T76" fmla="*/ 119 w 437"/>
                    <a:gd name="T77" fmla="*/ 422 h 473"/>
                    <a:gd name="T78" fmla="*/ 94 w 437"/>
                    <a:gd name="T79" fmla="*/ 447 h 473"/>
                    <a:gd name="T80" fmla="*/ 119 w 437"/>
                    <a:gd name="T81" fmla="*/ 473 h 473"/>
                    <a:gd name="T82" fmla="*/ 318 w 437"/>
                    <a:gd name="T83" fmla="*/ 473 h 473"/>
                    <a:gd name="T84" fmla="*/ 343 w 437"/>
                    <a:gd name="T85" fmla="*/ 447 h 473"/>
                    <a:gd name="T86" fmla="*/ 318 w 437"/>
                    <a:gd name="T87" fmla="*/ 42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73">
                      <a:moveTo>
                        <a:pt x="371" y="239"/>
                      </a:moveTo>
                      <a:lnTo>
                        <a:pt x="354" y="222"/>
                      </a:lnTo>
                      <a:cubicBezTo>
                        <a:pt x="410" y="165"/>
                        <a:pt x="410" y="74"/>
                        <a:pt x="354" y="17"/>
                      </a:cubicBezTo>
                      <a:lnTo>
                        <a:pt x="371" y="0"/>
                      </a:lnTo>
                      <a:cubicBezTo>
                        <a:pt x="437" y="66"/>
                        <a:pt x="437" y="173"/>
                        <a:pt x="371" y="239"/>
                      </a:cubicBezTo>
                      <a:close/>
                      <a:moveTo>
                        <a:pt x="324" y="192"/>
                      </a:moveTo>
                      <a:lnTo>
                        <a:pt x="341" y="209"/>
                      </a:lnTo>
                      <a:cubicBezTo>
                        <a:pt x="390" y="160"/>
                        <a:pt x="390" y="79"/>
                        <a:pt x="341" y="30"/>
                      </a:cubicBezTo>
                      <a:lnTo>
                        <a:pt x="324" y="47"/>
                      </a:lnTo>
                      <a:cubicBezTo>
                        <a:pt x="364" y="87"/>
                        <a:pt x="364" y="152"/>
                        <a:pt x="324" y="192"/>
                      </a:cubicBezTo>
                      <a:close/>
                      <a:moveTo>
                        <a:pt x="310" y="178"/>
                      </a:moveTo>
                      <a:cubicBezTo>
                        <a:pt x="343" y="146"/>
                        <a:pt x="343" y="93"/>
                        <a:pt x="310" y="61"/>
                      </a:cubicBezTo>
                      <a:lnTo>
                        <a:pt x="293" y="78"/>
                      </a:lnTo>
                      <a:cubicBezTo>
                        <a:pt x="316" y="101"/>
                        <a:pt x="316" y="138"/>
                        <a:pt x="293" y="161"/>
                      </a:cubicBezTo>
                      <a:lnTo>
                        <a:pt x="310" y="178"/>
                      </a:lnTo>
                      <a:close/>
                      <a:moveTo>
                        <a:pt x="83" y="17"/>
                      </a:moveTo>
                      <a:lnTo>
                        <a:pt x="66" y="0"/>
                      </a:lnTo>
                      <a:cubicBezTo>
                        <a:pt x="0" y="66"/>
                        <a:pt x="0" y="173"/>
                        <a:pt x="66" y="239"/>
                      </a:cubicBezTo>
                      <a:lnTo>
                        <a:pt x="83" y="222"/>
                      </a:lnTo>
                      <a:cubicBezTo>
                        <a:pt x="27" y="165"/>
                        <a:pt x="27" y="74"/>
                        <a:pt x="83" y="17"/>
                      </a:cubicBezTo>
                      <a:close/>
                      <a:moveTo>
                        <a:pt x="96" y="209"/>
                      </a:moveTo>
                      <a:lnTo>
                        <a:pt x="113" y="192"/>
                      </a:lnTo>
                      <a:cubicBezTo>
                        <a:pt x="73" y="152"/>
                        <a:pt x="73" y="87"/>
                        <a:pt x="113" y="47"/>
                      </a:cubicBezTo>
                      <a:lnTo>
                        <a:pt x="96" y="30"/>
                      </a:lnTo>
                      <a:cubicBezTo>
                        <a:pt x="46" y="79"/>
                        <a:pt x="46" y="160"/>
                        <a:pt x="96" y="209"/>
                      </a:cubicBezTo>
                      <a:close/>
                      <a:moveTo>
                        <a:pt x="127" y="178"/>
                      </a:moveTo>
                      <a:lnTo>
                        <a:pt x="144" y="161"/>
                      </a:lnTo>
                      <a:cubicBezTo>
                        <a:pt x="121" y="138"/>
                        <a:pt x="121" y="101"/>
                        <a:pt x="144" y="78"/>
                      </a:cubicBezTo>
                      <a:lnTo>
                        <a:pt x="127" y="61"/>
                      </a:lnTo>
                      <a:cubicBezTo>
                        <a:pt x="94" y="93"/>
                        <a:pt x="94" y="146"/>
                        <a:pt x="127" y="178"/>
                      </a:cubicBezTo>
                      <a:close/>
                      <a:moveTo>
                        <a:pt x="318" y="422"/>
                      </a:moveTo>
                      <a:lnTo>
                        <a:pt x="258" y="422"/>
                      </a:lnTo>
                      <a:lnTo>
                        <a:pt x="223" y="165"/>
                      </a:lnTo>
                      <a:cubicBezTo>
                        <a:pt x="239" y="163"/>
                        <a:pt x="252" y="149"/>
                        <a:pt x="252" y="132"/>
                      </a:cubicBezTo>
                      <a:cubicBezTo>
                        <a:pt x="252" y="113"/>
                        <a:pt x="237" y="98"/>
                        <a:pt x="218" y="98"/>
                      </a:cubicBezTo>
                      <a:cubicBezTo>
                        <a:pt x="200" y="98"/>
                        <a:pt x="185" y="113"/>
                        <a:pt x="185" y="132"/>
                      </a:cubicBezTo>
                      <a:cubicBezTo>
                        <a:pt x="185" y="149"/>
                        <a:pt x="198" y="163"/>
                        <a:pt x="214" y="165"/>
                      </a:cubicBezTo>
                      <a:lnTo>
                        <a:pt x="179" y="422"/>
                      </a:lnTo>
                      <a:lnTo>
                        <a:pt x="119" y="422"/>
                      </a:lnTo>
                      <a:cubicBezTo>
                        <a:pt x="105" y="422"/>
                        <a:pt x="94" y="433"/>
                        <a:pt x="94" y="447"/>
                      </a:cubicBezTo>
                      <a:cubicBezTo>
                        <a:pt x="94" y="461"/>
                        <a:pt x="105" y="473"/>
                        <a:pt x="119" y="473"/>
                      </a:cubicBezTo>
                      <a:lnTo>
                        <a:pt x="318" y="473"/>
                      </a:lnTo>
                      <a:cubicBezTo>
                        <a:pt x="332" y="473"/>
                        <a:pt x="343" y="461"/>
                        <a:pt x="343" y="447"/>
                      </a:cubicBezTo>
                      <a:cubicBezTo>
                        <a:pt x="343" y="433"/>
                        <a:pt x="332" y="422"/>
                        <a:pt x="318" y="42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sp>
            <p:nvSpPr>
              <p:cNvPr id="14" name="îṧlîḋè">
                <a:extLst>
                  <a:ext uri="{FF2B5EF4-FFF2-40B4-BE49-F238E27FC236}">
                    <a16:creationId xmlns:a16="http://schemas.microsoft.com/office/drawing/2014/main" xmlns="" id="{03370132-C199-466C-9FF3-97790D081173}"/>
                  </a:ext>
                </a:extLst>
              </p:cNvPr>
              <p:cNvSpPr txBox="1"/>
              <p:nvPr/>
            </p:nvSpPr>
            <p:spPr bwMode="gray">
              <a:xfrm>
                <a:off x="7260277" y="4157817"/>
                <a:ext cx="3827933" cy="8463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b="1" dirty="0">
                    <a:latin typeface="Huawei Sans" panose="020C0503030203020204" pitchFamily="34" charset="0"/>
                  </a:rPr>
                  <a:t>Differentiated Services (</a:t>
                </a:r>
                <a:r>
                  <a:rPr lang="en-US" b="1" dirty="0" err="1">
                    <a:latin typeface="Huawei Sans" panose="020C0503030203020204" pitchFamily="34" charset="0"/>
                  </a:rPr>
                  <a:t>DiffServ</a:t>
                </a:r>
                <a:r>
                  <a:rPr lang="en-US" b="1" dirty="0">
                    <a:latin typeface="Huawei Sans" panose="020C0503030203020204" pitchFamily="34" charset="0"/>
                  </a:rPr>
                  <a:t>) model</a:t>
                </a:r>
              </a:p>
            </p:txBody>
          </p:sp>
        </p:grpSp>
      </p:grpSp>
    </p:spTree>
    <p:extLst>
      <p:ext uri="{BB962C8B-B14F-4D97-AF65-F5344CB8AC3E}">
        <p14:creationId xmlns:p14="http://schemas.microsoft.com/office/powerpoint/2010/main" val="4111880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AD5459-7483-4FFA-88AF-59BD2D03B4D6}"/>
              </a:ext>
            </a:extLst>
          </p:cNvPr>
          <p:cNvSpPr>
            <a:spLocks noGrp="1"/>
          </p:cNvSpPr>
          <p:nvPr>
            <p:ph type="title"/>
          </p:nvPr>
        </p:nvSpPr>
        <p:spPr bwMode="gray"/>
        <p:txBody>
          <a:bodyPr/>
          <a:lstStyle/>
          <a:p>
            <a:pPr fontAlgn="ctr"/>
            <a:r>
              <a:rPr lang="en-US" dirty="0">
                <a:latin typeface="Huawei Sans" panose="020C0503030203020204" pitchFamily="34" charset="0"/>
              </a:rPr>
              <a:t>Checking the Congestion Management Configuration</a:t>
            </a:r>
          </a:p>
        </p:txBody>
      </p:sp>
      <p:sp>
        <p:nvSpPr>
          <p:cNvPr id="3" name="Text Placeholder 2">
            <a:extLst>
              <a:ext uri="{FF2B5EF4-FFF2-40B4-BE49-F238E27FC236}">
                <a16:creationId xmlns:a16="http://schemas.microsoft.com/office/drawing/2014/main" xmlns="" id="{031ACDC1-D24A-4DD3-9F58-464765A561DB}"/>
              </a:ext>
            </a:extLst>
          </p:cNvPr>
          <p:cNvSpPr>
            <a:spLocks noGrp="1"/>
          </p:cNvSpPr>
          <p:nvPr>
            <p:ph type="body" sz="quarter" idx="10"/>
          </p:nvPr>
        </p:nvSpPr>
        <p:spPr bwMode="gray"/>
        <p:txBody>
          <a:bodyPr/>
          <a:lstStyle/>
          <a:p>
            <a:pPr algn="l"/>
            <a:r>
              <a:rPr lang="en-US" sz="1800" dirty="0">
                <a:latin typeface="Huawei Sans" panose="020C0503030203020204" pitchFamily="34" charset="0"/>
              </a:rPr>
              <a:t>Checking the queue-based congestion management configuration</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r>
              <a:rPr lang="en-US" sz="1800" dirty="0">
                <a:latin typeface="Huawei Sans" panose="020C0503030203020204" pitchFamily="34" charset="0"/>
              </a:rPr>
              <a:t>Checking the traffic classifier-based congestion management configuration</a:t>
            </a:r>
          </a:p>
          <a:p>
            <a:pPr algn="l"/>
            <a:endParaRPr lang="en-US" dirty="0">
              <a:latin typeface="Huawei Sans" panose="020C0503030203020204" pitchFamily="34" charset="0"/>
            </a:endParaRPr>
          </a:p>
        </p:txBody>
      </p:sp>
      <p:sp>
        <p:nvSpPr>
          <p:cNvPr id="4" name="文本框 30">
            <a:extLst>
              <a:ext uri="{FF2B5EF4-FFF2-40B4-BE49-F238E27FC236}">
                <a16:creationId xmlns:a16="http://schemas.microsoft.com/office/drawing/2014/main" xmlns="" id="{B5AF159F-013A-492C-B447-B87FBDB0A0D7}"/>
              </a:ext>
            </a:extLst>
          </p:cNvPr>
          <p:cNvSpPr txBox="1"/>
          <p:nvPr/>
        </p:nvSpPr>
        <p:spPr bwMode="gray">
          <a:xfrm>
            <a:off x="847725" y="1622530"/>
            <a:ext cx="9104521"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a:t>
            </a:r>
            <a:endParaRPr lang="en-US" altLang="zh-CN" b="1"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display this    </a:t>
            </a:r>
            <a:r>
              <a:rPr lang="en-US" dirty="0">
                <a:solidFill>
                  <a:schemeClr val="tx1"/>
                </a:solidFill>
                <a:latin typeface="Huawei Sans" panose="020C0503030203020204" pitchFamily="34" charset="0"/>
              </a:rPr>
              <a:t>//Check the queue profile bound to the interface.</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queue-profile-name</a:t>
            </a:r>
            <a:r>
              <a:rPr lang="en-US" dirty="0">
                <a:solidFill>
                  <a:schemeClr val="tx1"/>
                </a:solidFill>
                <a:latin typeface="Huawei Sans" panose="020C0503030203020204" pitchFamily="34" charset="0"/>
              </a:rPr>
              <a:t>]   //Check the queue profile configuration.</a:t>
            </a:r>
            <a:endParaRPr lang="en-US" altLang="zh-CN" dirty="0">
              <a:solidFill>
                <a:schemeClr val="tx1"/>
              </a:solidFill>
              <a:latin typeface="Huawei Sans" panose="020C0503030203020204" pitchFamily="34" charset="0"/>
            </a:endParaRPr>
          </a:p>
        </p:txBody>
      </p:sp>
      <p:sp>
        <p:nvSpPr>
          <p:cNvPr id="5" name="文本框 30">
            <a:extLst>
              <a:ext uri="{FF2B5EF4-FFF2-40B4-BE49-F238E27FC236}">
                <a16:creationId xmlns:a16="http://schemas.microsoft.com/office/drawing/2014/main" xmlns="" id="{68BB034B-3BD6-4C3E-B29E-E0B5B8E7FC16}"/>
              </a:ext>
            </a:extLst>
          </p:cNvPr>
          <p:cNvSpPr txBox="1"/>
          <p:nvPr/>
        </p:nvSpPr>
        <p:spPr bwMode="gray">
          <a:xfrm>
            <a:off x="847725" y="3565213"/>
            <a:ext cx="9104521" cy="1600438"/>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789148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4B8EA49B-5A2C-4FA1-9AFD-C06400D8C1F5}"/>
              </a:ext>
            </a:extLst>
          </p:cNvPr>
          <p:cNvSpPr>
            <a:spLocks noGrp="1"/>
          </p:cNvSpPr>
          <p:nvPr>
            <p:ph type="body" sz="quarter" idx="10"/>
          </p:nvPr>
        </p:nvSpPr>
        <p:spPr bwMode="gray">
          <a:prstGeom prst="rect">
            <a:avLst/>
          </a:prstGeom>
        </p:spPr>
        <p:txBody>
          <a:bodyPr/>
          <a:lstStyle/>
          <a:p>
            <a:pPr marL="361950" indent="-361950" algn="l">
              <a:lnSpc>
                <a:spcPct val="125000"/>
              </a:lnSpc>
            </a:pPr>
            <a:r>
              <a:rPr lang="en-US" sz="1800" dirty="0">
                <a:latin typeface="Huawei Sans" panose="020C0503030203020204" pitchFamily="34" charset="0"/>
              </a:rPr>
              <a:t>(Single-answer question) How many queues are there on an interface</a:t>
            </a:r>
            <a:r>
              <a:rPr lang="en-US" sz="1800" dirty="0" smtClean="0">
                <a:latin typeface="Huawei Sans" panose="020C0503030203020204" pitchFamily="34" charset="0"/>
              </a:rPr>
              <a:t>?(     )</a:t>
            </a:r>
            <a:endParaRPr lang="en-US" altLang="zh-CN" sz="1800" dirty="0">
              <a:latin typeface="Huawei Sans" panose="020C0503030203020204" pitchFamily="34" charset="0"/>
            </a:endParaRPr>
          </a:p>
          <a:p>
            <a:pPr marL="714375" lvl="1" indent="-352425" algn="l">
              <a:lnSpc>
                <a:spcPct val="125000"/>
              </a:lnSpc>
            </a:pPr>
            <a:r>
              <a:rPr lang="en-US" sz="1600" dirty="0">
                <a:latin typeface="Huawei Sans" panose="020C0503030203020204" pitchFamily="34" charset="0"/>
              </a:rPr>
              <a:t>6</a:t>
            </a:r>
          </a:p>
          <a:p>
            <a:pPr marL="714375" lvl="1" indent="-352425" algn="l">
              <a:lnSpc>
                <a:spcPct val="125000"/>
              </a:lnSpc>
            </a:pPr>
            <a:r>
              <a:rPr lang="en-US" sz="1600" dirty="0">
                <a:latin typeface="Huawei Sans" panose="020C0503030203020204" pitchFamily="34" charset="0"/>
              </a:rPr>
              <a:t>7</a:t>
            </a:r>
          </a:p>
          <a:p>
            <a:pPr marL="714375" lvl="1" indent="-352425" algn="l">
              <a:lnSpc>
                <a:spcPct val="125000"/>
              </a:lnSpc>
            </a:pPr>
            <a:r>
              <a:rPr lang="en-US" sz="1600" dirty="0">
                <a:latin typeface="Huawei Sans" panose="020C0503030203020204" pitchFamily="34" charset="0"/>
              </a:rPr>
              <a:t>8</a:t>
            </a:r>
          </a:p>
          <a:p>
            <a:pPr marL="714375" lvl="1" indent="-352425" algn="l">
              <a:lnSpc>
                <a:spcPct val="125000"/>
              </a:lnSpc>
            </a:pPr>
            <a:r>
              <a:rPr lang="en-US" sz="1600" dirty="0">
                <a:latin typeface="Huawei Sans" panose="020C0503030203020204" pitchFamily="34" charset="0"/>
              </a:rPr>
              <a:t>9</a:t>
            </a:r>
          </a:p>
          <a:p>
            <a:pPr marL="361950" indent="-361950" algn="l">
              <a:lnSpc>
                <a:spcPct val="125000"/>
              </a:lnSpc>
            </a:pPr>
            <a:r>
              <a:rPr lang="en-US" sz="1800" dirty="0">
                <a:latin typeface="Huawei Sans" panose="020C0503030203020204" pitchFamily="34" charset="0"/>
              </a:rPr>
              <a:t>(Multiple-answer question) Which of the following is a queue scheduling technology</a:t>
            </a:r>
            <a:r>
              <a:rPr lang="en-US" sz="1800" dirty="0" smtClean="0">
                <a:latin typeface="Huawei Sans" panose="020C0503030203020204" pitchFamily="34" charset="0"/>
              </a:rPr>
              <a:t>?(     )</a:t>
            </a:r>
            <a:endParaRPr lang="en-US" altLang="zh-CN" sz="1800" dirty="0">
              <a:latin typeface="Huawei Sans" panose="020C0503030203020204" pitchFamily="34" charset="0"/>
            </a:endParaRPr>
          </a:p>
          <a:p>
            <a:pPr marL="714375" lvl="1" indent="-352425" algn="l">
              <a:lnSpc>
                <a:spcPct val="125000"/>
              </a:lnSpc>
            </a:pPr>
            <a:r>
              <a:rPr lang="en-US" sz="1600" dirty="0">
                <a:latin typeface="Huawei Sans" panose="020C0503030203020204" pitchFamily="34" charset="0"/>
              </a:rPr>
              <a:t>PQ</a:t>
            </a:r>
          </a:p>
          <a:p>
            <a:pPr marL="714375" lvl="1" indent="-352425" algn="l">
              <a:lnSpc>
                <a:spcPct val="125000"/>
              </a:lnSpc>
            </a:pPr>
            <a:r>
              <a:rPr lang="en-US" sz="1600" dirty="0">
                <a:latin typeface="Huawei Sans" panose="020C0503030203020204" pitchFamily="34" charset="0"/>
              </a:rPr>
              <a:t>WFQ</a:t>
            </a:r>
          </a:p>
          <a:p>
            <a:pPr marL="714375" lvl="1" indent="-352425" algn="l">
              <a:lnSpc>
                <a:spcPct val="125000"/>
              </a:lnSpc>
            </a:pPr>
            <a:r>
              <a:rPr lang="en-US" sz="1600" dirty="0">
                <a:latin typeface="Huawei Sans" panose="020C0503030203020204" pitchFamily="34" charset="0"/>
              </a:rPr>
              <a:t>WRED</a:t>
            </a:r>
          </a:p>
          <a:p>
            <a:pPr marL="714375" lvl="1" indent="-352425" algn="l">
              <a:lnSpc>
                <a:spcPct val="125000"/>
              </a:lnSpc>
            </a:pPr>
            <a:r>
              <a:rPr lang="en-US" sz="1600" dirty="0">
                <a:latin typeface="Huawei Sans" panose="020C0503030203020204" pitchFamily="34" charset="0"/>
              </a:rPr>
              <a:t>FIFO</a:t>
            </a:r>
          </a:p>
        </p:txBody>
      </p:sp>
    </p:spTree>
    <p:extLst>
      <p:ext uri="{BB962C8B-B14F-4D97-AF65-F5344CB8AC3E}">
        <p14:creationId xmlns:p14="http://schemas.microsoft.com/office/powerpoint/2010/main" val="13211060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4452C3A-63AC-4094-8446-2AEECE90A47B}"/>
              </a:ext>
            </a:extLst>
          </p:cNvPr>
          <p:cNvSpPr>
            <a:spLocks noGrp="1"/>
          </p:cNvSpPr>
          <p:nvPr>
            <p:ph sz="quarter" idx="10"/>
          </p:nvPr>
        </p:nvSpPr>
        <p:spPr bwMode="gray">
          <a:prstGeom prst="rect">
            <a:avLst/>
          </a:prstGeom>
        </p:spPr>
        <p:txBody>
          <a:bodyPr/>
          <a:lstStyle/>
          <a:p>
            <a:pPr algn="l"/>
            <a:r>
              <a:rPr lang="en-US" dirty="0">
                <a:latin typeface="Huawei Sans" panose="020C0503030203020204" pitchFamily="34" charset="0"/>
              </a:rPr>
              <a:t>After a data packet enters a queue, the device sends the data packet according to the queue scheduling mechanism.</a:t>
            </a:r>
            <a:endParaRPr lang="en-US" altLang="zh-CN" dirty="0">
              <a:latin typeface="Huawei Sans" panose="020C0503030203020204" pitchFamily="34" charset="0"/>
            </a:endParaRPr>
          </a:p>
          <a:p>
            <a:pPr algn="l"/>
            <a:r>
              <a:rPr lang="en-US" dirty="0">
                <a:latin typeface="Huawei Sans" panose="020C0503030203020204" pitchFamily="34" charset="0"/>
              </a:rPr>
              <a:t>Common queue scheduling technologies include FIFO, PQ, and WFQ.</a:t>
            </a:r>
            <a:endParaRPr lang="en-US" altLang="zh-CN" dirty="0">
              <a:latin typeface="Huawei Sans" panose="020C0503030203020204" pitchFamily="34" charset="0"/>
            </a:endParaRPr>
          </a:p>
          <a:p>
            <a:pPr algn="l"/>
            <a:r>
              <a:rPr lang="en-US" dirty="0">
                <a:latin typeface="Huawei Sans" panose="020C0503030203020204" pitchFamily="34" charset="0"/>
              </a:rPr>
              <a:t>PQ scheduling is performed before WFQ scheduling and FIFO. Queues scheduled in WFQ mode can transmit data only when queues scheduled in PQ mode have no data to transmit. The queue scheduled in FIFO mode can transmit data only when queues scheduled in PQ and WFQ mode have no data to transmit.</a:t>
            </a:r>
          </a:p>
        </p:txBody>
      </p:sp>
    </p:spTree>
    <p:extLst>
      <p:ext uri="{BB962C8B-B14F-4D97-AF65-F5344CB8AC3E}">
        <p14:creationId xmlns:p14="http://schemas.microsoft.com/office/powerpoint/2010/main" val="2147826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Classification and Marking</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Limiting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Avoidance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Management Technology</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Introduction to </a:t>
            </a:r>
            <a:r>
              <a:rPr lang="en-US" b="1" dirty="0" err="1">
                <a:latin typeface="Huawei Sans" panose="020C0503030203020204" pitchFamily="34" charset="0"/>
              </a:rPr>
              <a:t>HQoS</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2627493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pPr fontAlgn="ctr"/>
            <a:r>
              <a:rPr lang="en-US" dirty="0">
                <a:latin typeface="Huawei Sans" panose="020C0503030203020204" pitchFamily="34" charset="0"/>
              </a:rPr>
              <a:t>Limitations of </a:t>
            </a:r>
            <a:r>
              <a:rPr lang="en-US" dirty="0" err="1">
                <a:latin typeface="Huawei Sans" panose="020C0503030203020204" pitchFamily="34" charset="0"/>
              </a:rPr>
              <a:t>QoS</a:t>
            </a:r>
            <a:endParaRPr lang="en-US" dirty="0">
              <a:latin typeface="Huawei Sans" panose="020C0503030203020204" pitchFamily="34" charset="0"/>
            </a:endParaRPr>
          </a:p>
        </p:txBody>
      </p:sp>
      <p:sp>
        <p:nvSpPr>
          <p:cNvPr id="4" name="Text Placeholder 3"/>
          <p:cNvSpPr>
            <a:spLocks noGrp="1"/>
          </p:cNvSpPr>
          <p:nvPr>
            <p:ph type="body" sz="quarter" idx="10"/>
          </p:nvPr>
        </p:nvSpPr>
        <p:spPr bwMode="gray"/>
        <p:txBody>
          <a:bodyPr/>
          <a:lstStyle/>
          <a:p>
            <a:pPr algn="l"/>
            <a:r>
              <a:rPr lang="en-US" sz="1400" dirty="0">
                <a:latin typeface="Huawei Sans" panose="020C0503030203020204" pitchFamily="34" charset="0"/>
              </a:rPr>
              <a:t>Traditional </a:t>
            </a:r>
            <a:r>
              <a:rPr lang="en-US" sz="1400" dirty="0" err="1">
                <a:latin typeface="Huawei Sans" panose="020C0503030203020204" pitchFamily="34" charset="0"/>
              </a:rPr>
              <a:t>QoS</a:t>
            </a:r>
            <a:r>
              <a:rPr lang="en-US" sz="1400" dirty="0">
                <a:latin typeface="Huawei Sans" panose="020C0503030203020204" pitchFamily="34" charset="0"/>
              </a:rPr>
              <a:t> distributes a flow into only eight queues for scheduling and control. Therefore, it has great limitations in multi-tenant scenarios.</a:t>
            </a:r>
            <a:endParaRPr lang="en-US" altLang="zh-CN" sz="1400" dirty="0">
              <a:latin typeface="Huawei Sans" panose="020C0503030203020204" pitchFamily="34" charset="0"/>
            </a:endParaRPr>
          </a:p>
          <a:p>
            <a:pPr algn="l"/>
            <a:endParaRPr lang="en-US" altLang="zh-CN" sz="1800" dirty="0">
              <a:latin typeface="Huawei Sans" panose="020C0503030203020204" pitchFamily="34" charset="0"/>
            </a:endParaRPr>
          </a:p>
        </p:txBody>
      </p:sp>
      <p:sp>
        <p:nvSpPr>
          <p:cNvPr id="5" name="圆角矩形 75"/>
          <p:cNvSpPr/>
          <p:nvPr/>
        </p:nvSpPr>
        <p:spPr bwMode="gray">
          <a:xfrm>
            <a:off x="1730359" y="2151928"/>
            <a:ext cx="8711517" cy="403629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180000" rtlCol="0" anchor="t" anchorCtr="0">
            <a:noAutofit/>
          </a:bodyPr>
          <a:lstStyle/>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100" dirty="0">
              <a:solidFill>
                <a:prstClr val="black"/>
              </a:solidFill>
              <a:latin typeface="Huawei Sans" panose="020C0503030203020204" pitchFamily="34" charset="0"/>
              <a:sym typeface="Huawei Sans" panose="020C0503030203020204" pitchFamily="34" charset="0"/>
            </a:endParaRPr>
          </a:p>
          <a:p>
            <a:pPr marL="177800" indent="-177800" defTabSz="914112" fontAlgn="ctr">
              <a:lnSpc>
                <a:spcPts val="2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In home broadband scenarios, different families may rent different network bandwidths and network services. Therefore, </a:t>
            </a:r>
            <a:r>
              <a:rPr lang="en-US" sz="1200" dirty="0" err="1">
                <a:solidFill>
                  <a:prstClr val="black"/>
                </a:solidFill>
                <a:latin typeface="Huawei Sans" panose="020C0503030203020204" pitchFamily="34" charset="0"/>
              </a:rPr>
              <a:t>QoS</a:t>
            </a:r>
            <a:r>
              <a:rPr lang="en-US" sz="1200" dirty="0">
                <a:solidFill>
                  <a:prstClr val="black"/>
                </a:solidFill>
                <a:latin typeface="Huawei Sans" panose="020C0503030203020204" pitchFamily="34" charset="0"/>
              </a:rPr>
              <a:t> cannot manage these families in a refined manner.</a:t>
            </a:r>
          </a:p>
        </p:txBody>
      </p:sp>
      <p:sp>
        <p:nvSpPr>
          <p:cNvPr id="6" name="圆角矩形 75"/>
          <p:cNvSpPr/>
          <p:nvPr/>
        </p:nvSpPr>
        <p:spPr bwMode="gray">
          <a:xfrm>
            <a:off x="1728909" y="1723730"/>
            <a:ext cx="8734182"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err="1">
                <a:solidFill>
                  <a:srgbClr val="30B5C5"/>
                </a:solidFill>
                <a:latin typeface="Huawei Sans" panose="020C0503030203020204" pitchFamily="34" charset="0"/>
              </a:rPr>
              <a:t>QoS</a:t>
            </a:r>
            <a:r>
              <a:rPr lang="en-US" sz="1400" dirty="0">
                <a:solidFill>
                  <a:srgbClr val="30B5C5"/>
                </a:solidFill>
                <a:latin typeface="Huawei Sans" panose="020C0503030203020204" pitchFamily="34" charset="0"/>
              </a:rPr>
              <a:t> limitations in home broadband scenarios</a:t>
            </a:r>
          </a:p>
        </p:txBody>
      </p:sp>
      <p:sp>
        <p:nvSpPr>
          <p:cNvPr id="18" name="Freeform 159"/>
          <p:cNvSpPr/>
          <p:nvPr/>
        </p:nvSpPr>
        <p:spPr bwMode="gray">
          <a:xfrm flipH="1">
            <a:off x="1913129" y="3012978"/>
            <a:ext cx="1684767" cy="810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Freeform 159"/>
          <p:cNvSpPr/>
          <p:nvPr/>
        </p:nvSpPr>
        <p:spPr bwMode="gray">
          <a:xfrm flipH="1">
            <a:off x="2140016" y="4444759"/>
            <a:ext cx="1684767" cy="81084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6" descr="PC.png"/>
          <p:cNvPicPr>
            <a:picLocks noChangeAspect="1"/>
          </p:cNvPicPr>
          <p:nvPr/>
        </p:nvPicPr>
        <p:blipFill>
          <a:blip r:embed="rId3" cstate="print"/>
          <a:stretch>
            <a:fillRect/>
          </a:stretch>
        </p:blipFill>
        <p:spPr bwMode="gray">
          <a:xfrm>
            <a:off x="1982850" y="3253425"/>
            <a:ext cx="538853" cy="413838"/>
          </a:xfrm>
          <a:prstGeom prst="rect">
            <a:avLst/>
          </a:prstGeom>
        </p:spPr>
      </p:pic>
      <p:pic>
        <p:nvPicPr>
          <p:cNvPr id="10" name="图片 6" descr="PC.png"/>
          <p:cNvPicPr>
            <a:picLocks noChangeAspect="1"/>
          </p:cNvPicPr>
          <p:nvPr/>
        </p:nvPicPr>
        <p:blipFill>
          <a:blip r:embed="rId3" cstate="print"/>
          <a:stretch>
            <a:fillRect/>
          </a:stretch>
        </p:blipFill>
        <p:spPr bwMode="gray">
          <a:xfrm>
            <a:off x="2216660" y="4415372"/>
            <a:ext cx="538853" cy="413838"/>
          </a:xfrm>
          <a:prstGeom prst="rect">
            <a:avLst/>
          </a:prstGeom>
        </p:spPr>
      </p:pic>
      <p:pic>
        <p:nvPicPr>
          <p:cNvPr id="13" name="图片 38" descr="企业-蓝.png"/>
          <p:cNvPicPr>
            <a:picLocks noChangeAspect="1"/>
          </p:cNvPicPr>
          <p:nvPr/>
        </p:nvPicPr>
        <p:blipFill>
          <a:blip r:embed="rId4" cstate="print"/>
          <a:stretch>
            <a:fillRect/>
          </a:stretch>
        </p:blipFill>
        <p:spPr bwMode="gray">
          <a:xfrm>
            <a:off x="3094517" y="3260270"/>
            <a:ext cx="539607" cy="441817"/>
          </a:xfrm>
          <a:prstGeom prst="rect">
            <a:avLst/>
          </a:prstGeom>
        </p:spPr>
      </p:pic>
      <p:pic>
        <p:nvPicPr>
          <p:cNvPr id="15" name="图片 38" descr="企业-蓝.png"/>
          <p:cNvPicPr>
            <a:picLocks noChangeAspect="1"/>
          </p:cNvPicPr>
          <p:nvPr/>
        </p:nvPicPr>
        <p:blipFill>
          <a:blip r:embed="rId4" cstate="print"/>
          <a:stretch>
            <a:fillRect/>
          </a:stretch>
        </p:blipFill>
        <p:spPr bwMode="gray">
          <a:xfrm>
            <a:off x="3321403" y="4720915"/>
            <a:ext cx="539607" cy="441817"/>
          </a:xfrm>
          <a:prstGeom prst="rect">
            <a:avLst/>
          </a:prstGeom>
        </p:spPr>
      </p:pic>
      <p:pic>
        <p:nvPicPr>
          <p:cNvPr id="23" name="图片 6" descr="PC.png"/>
          <p:cNvPicPr>
            <a:picLocks noChangeAspect="1"/>
          </p:cNvPicPr>
          <p:nvPr/>
        </p:nvPicPr>
        <p:blipFill>
          <a:blip r:embed="rId3" cstate="print"/>
          <a:stretch>
            <a:fillRect/>
          </a:stretch>
        </p:blipFill>
        <p:spPr bwMode="gray">
          <a:xfrm>
            <a:off x="2227901" y="4969803"/>
            <a:ext cx="538853" cy="413838"/>
          </a:xfrm>
          <a:prstGeom prst="rect">
            <a:avLst/>
          </a:prstGeom>
        </p:spPr>
      </p:pic>
      <p:sp>
        <p:nvSpPr>
          <p:cNvPr id="25" name="Freeform 159"/>
          <p:cNvSpPr/>
          <p:nvPr/>
        </p:nvSpPr>
        <p:spPr bwMode="gray">
          <a:xfrm flipH="1">
            <a:off x="7411222" y="3217549"/>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7363817" y="3705278"/>
            <a:ext cx="540989" cy="442626"/>
          </a:xfrm>
          <a:prstGeom prst="rect">
            <a:avLst/>
          </a:prstGeom>
          <a:noFill/>
        </p:spPr>
      </p:pic>
      <p:cxnSp>
        <p:nvCxnSpPr>
          <p:cNvPr id="26" name="直接连接符 75"/>
          <p:cNvCxnSpPr>
            <a:stCxn id="13" idx="3"/>
            <a:endCxn id="14" idx="1"/>
          </p:cNvCxnSpPr>
          <p:nvPr/>
        </p:nvCxnSpPr>
        <p:spPr bwMode="gray">
          <a:xfrm>
            <a:off x="3634124" y="3481179"/>
            <a:ext cx="3729693" cy="44541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9" name="直接连接符 75"/>
          <p:cNvCxnSpPr>
            <a:stCxn id="15" idx="3"/>
            <a:endCxn id="14" idx="1"/>
          </p:cNvCxnSpPr>
          <p:nvPr/>
        </p:nvCxnSpPr>
        <p:spPr bwMode="gray">
          <a:xfrm flipV="1">
            <a:off x="3861010" y="3926591"/>
            <a:ext cx="3502807" cy="101523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9" name="TextBox 120">
            <a:extLst>
              <a:ext uri="{FF2B5EF4-FFF2-40B4-BE49-F238E27FC236}">
                <a16:creationId xmlns:a16="http://schemas.microsoft.com/office/drawing/2014/main" xmlns="" id="{31930744-3D36-4F81-8426-6F129C1A6804}"/>
              </a:ext>
            </a:extLst>
          </p:cNvPr>
          <p:cNvSpPr txBox="1"/>
          <p:nvPr/>
        </p:nvSpPr>
        <p:spPr bwMode="gray">
          <a:xfrm rot="427688">
            <a:off x="3760807" y="2432092"/>
            <a:ext cx="3640129" cy="1246763"/>
          </a:xfrm>
          <a:prstGeom prst="roundRect">
            <a:avLst>
              <a:gd name="adj" fmla="val 6721"/>
            </a:avLst>
          </a:prstGeom>
          <a:solidFill>
            <a:srgbClr val="F4FBFE"/>
          </a:solidFill>
          <a:ln w="12700">
            <a:solidFill>
              <a:srgbClr val="56C4D2"/>
            </a:solidFill>
          </a:ln>
        </p:spPr>
        <p:txBody>
          <a:bodyPr wrap="square" rtlCol="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Three tenants subscribe to 20 Mbit/s bandwidth to lease Internet access services.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Three tenants subscribe to 30 Mbit/s bandwidth to lease IPTV services.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defTabSz="91440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Two tenants subscribe to 50 Mbit/s bandwidth to lease VoIP services.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gray">
          <a:xfrm>
            <a:off x="9080621" y="3704873"/>
            <a:ext cx="540989" cy="442626"/>
          </a:xfrm>
          <a:prstGeom prst="rect">
            <a:avLst/>
          </a:prstGeom>
          <a:noFill/>
        </p:spPr>
      </p:pic>
      <p:cxnSp>
        <p:nvCxnSpPr>
          <p:cNvPr id="49" name="直接连接符 75"/>
          <p:cNvCxnSpPr>
            <a:stCxn id="14" idx="3"/>
            <a:endCxn id="48" idx="1"/>
          </p:cNvCxnSpPr>
          <p:nvPr/>
        </p:nvCxnSpPr>
        <p:spPr bwMode="gray">
          <a:xfrm flipV="1">
            <a:off x="7904806" y="3926186"/>
            <a:ext cx="1175815" cy="40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7" name="TextBox 120">
            <a:extLst>
              <a:ext uri="{FF2B5EF4-FFF2-40B4-BE49-F238E27FC236}">
                <a16:creationId xmlns:a16="http://schemas.microsoft.com/office/drawing/2014/main" xmlns="" id="{31930744-3D36-4F81-8426-6F129C1A6804}"/>
              </a:ext>
            </a:extLst>
          </p:cNvPr>
          <p:cNvSpPr txBox="1"/>
          <p:nvPr/>
        </p:nvSpPr>
        <p:spPr bwMode="gray">
          <a:xfrm rot="20602516">
            <a:off x="4007558" y="4305134"/>
            <a:ext cx="3064858" cy="863144"/>
          </a:xfrm>
          <a:prstGeom prst="roundRect">
            <a:avLst>
              <a:gd name="adj" fmla="val 6721"/>
            </a:avLst>
          </a:prstGeom>
          <a:solidFill>
            <a:srgbClr val="F4FBFE"/>
          </a:solidFill>
          <a:ln w="12700">
            <a:solidFill>
              <a:srgbClr val="56C4D2"/>
            </a:solidFill>
          </a:ln>
        </p:spPr>
        <p:txBody>
          <a:bodyPr wrap="square" rtlCol="0" anchor="ctr">
            <a:spAutoFit/>
          </a:bodyPr>
          <a:lstStyle>
            <a:defPPr>
              <a:defRPr lang="en-US"/>
            </a:defPPr>
            <a:lvl1pPr marR="0" lvl="0" indent="0" defTabSz="914400" fontAlgn="auto">
              <a:lnSpc>
                <a:spcPct val="100000"/>
              </a:lnSpc>
              <a:spcBef>
                <a:spcPts val="0"/>
              </a:spcBef>
              <a:spcAft>
                <a:spcPts val="0"/>
              </a:spcAft>
              <a:buClrTx/>
              <a:buSzTx/>
              <a:buFontTx/>
              <a:buNone/>
              <a:tabLst/>
              <a:defRPr sz="1200" kern="0">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Three tenants subscribe to 20 Mbit/s bandwidth to lease IPTV services.</a:t>
            </a:r>
            <a:endParaRPr lang="en-US" altLang="zh-CN" dirty="0">
              <a:latin typeface="Huawei Sans" panose="020C0503030203020204" pitchFamily="34" charset="0"/>
              <a:sym typeface="Huawei Sans" panose="020C0503030203020204" pitchFamily="34" charset="0"/>
            </a:endParaRPr>
          </a:p>
          <a:p>
            <a:pPr fontAlgn="ctr"/>
            <a:r>
              <a:rPr lang="en-US" dirty="0">
                <a:latin typeface="Huawei Sans" panose="020C0503030203020204" pitchFamily="34" charset="0"/>
              </a:rPr>
              <a:t>Three tenants subscribe to 50 Mbit/s bandwidth to lease VoIP services.</a:t>
            </a:r>
            <a:endParaRPr lang="en-US" altLang="zh-CN" dirty="0">
              <a:latin typeface="Huawei Sans" panose="020C0503030203020204" pitchFamily="34" charset="0"/>
              <a:sym typeface="Huawei Sans" panose="020C0503030203020204" pitchFamily="34" charset="0"/>
            </a:endParaRPr>
          </a:p>
        </p:txBody>
      </p:sp>
      <p:sp>
        <p:nvSpPr>
          <p:cNvPr id="28" name="Rectangular Callout 27"/>
          <p:cNvSpPr/>
          <p:nvPr/>
        </p:nvSpPr>
        <p:spPr bwMode="gray">
          <a:xfrm>
            <a:off x="7623130" y="4262818"/>
            <a:ext cx="1904451" cy="973134"/>
          </a:xfrm>
          <a:prstGeom prst="wedgeRectCallout">
            <a:avLst>
              <a:gd name="adj1" fmla="val -32481"/>
              <a:gd name="adj2" fmla="val -8235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User-based </a:t>
            </a:r>
            <a:r>
              <a:rPr lang="en-US" sz="1200" dirty="0" err="1">
                <a:solidFill>
                  <a:schemeClr val="tx1"/>
                </a:solidFill>
                <a:latin typeface="Huawei Sans" panose="020C0503030203020204" pitchFamily="34" charset="0"/>
              </a:rPr>
              <a:t>QoS</a:t>
            </a:r>
            <a:r>
              <a:rPr lang="en-US" sz="1200" dirty="0">
                <a:solidFill>
                  <a:schemeClr val="tx1"/>
                </a:solidFill>
                <a:latin typeface="Huawei Sans" panose="020C0503030203020204" pitchFamily="34" charset="0"/>
              </a:rPr>
              <a:t> cannot be implemented on the egress. Only eight queues can be used to differentiate traffic.</a:t>
            </a:r>
          </a:p>
        </p:txBody>
      </p:sp>
      <p:sp>
        <p:nvSpPr>
          <p:cNvPr id="30" name="Oval 41"/>
          <p:cNvSpPr>
            <a:spLocks noChangeAspect="1"/>
          </p:cNvSpPr>
          <p:nvPr/>
        </p:nvSpPr>
        <p:spPr bwMode="gray">
          <a:xfrm>
            <a:off x="7825175" y="38526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31" name="Rectangular Callout 30"/>
          <p:cNvSpPr/>
          <p:nvPr/>
        </p:nvSpPr>
        <p:spPr bwMode="gray">
          <a:xfrm>
            <a:off x="7456331" y="2497508"/>
            <a:ext cx="1717806" cy="536521"/>
          </a:xfrm>
          <a:prstGeom prst="wedgeRectCallout">
            <a:avLst>
              <a:gd name="adj1" fmla="val -61308"/>
              <a:gd name="adj2" fmla="val 4303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14 </a:t>
            </a:r>
            <a:r>
              <a:rPr lang="en-US" sz="1200" dirty="0">
                <a:solidFill>
                  <a:schemeClr val="tx1"/>
                </a:solidFill>
                <a:latin typeface="Huawei Sans" panose="020C0503030203020204" pitchFamily="34" charset="0"/>
              </a:rPr>
              <a:t>households rent different bandwidths and services.</a:t>
            </a:r>
          </a:p>
        </p:txBody>
      </p:sp>
    </p:spTree>
    <p:extLst>
      <p:ext uri="{BB962C8B-B14F-4D97-AF65-F5344CB8AC3E}">
        <p14:creationId xmlns:p14="http://schemas.microsoft.com/office/powerpoint/2010/main" val="3070245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err="1">
                <a:latin typeface="Huawei Sans" panose="020C0503030203020204" pitchFamily="34" charset="0"/>
              </a:rPr>
              <a:t>HQoS</a:t>
            </a:r>
            <a:r>
              <a:rPr lang="en-US" dirty="0">
                <a:latin typeface="Huawei Sans" panose="020C0503030203020204" pitchFamily="34" charset="0"/>
              </a:rPr>
              <a:t> Overview</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Traditional </a:t>
            </a:r>
            <a:r>
              <a:rPr lang="en-US" sz="1800" dirty="0" err="1">
                <a:latin typeface="Huawei Sans" panose="020C0503030203020204" pitchFamily="34" charset="0"/>
              </a:rPr>
              <a:t>QoS</a:t>
            </a:r>
            <a:r>
              <a:rPr lang="en-US" sz="1800" dirty="0">
                <a:latin typeface="Huawei Sans" panose="020C0503030203020204" pitchFamily="34" charset="0"/>
              </a:rPr>
              <a:t> schedules traffic based on interfaces. An interface can only differentiate service priorities. The traffic of the same priority uses the same interface queue and competes for the same queue resources. Therefore, traditional </a:t>
            </a:r>
            <a:r>
              <a:rPr lang="en-US" sz="1800" dirty="0" err="1">
                <a:latin typeface="Huawei Sans" panose="020C0503030203020204" pitchFamily="34" charset="0"/>
              </a:rPr>
              <a:t>QoS</a:t>
            </a:r>
            <a:r>
              <a:rPr lang="en-US" sz="1800" dirty="0">
                <a:latin typeface="Huawei Sans" panose="020C0503030203020204" pitchFamily="34" charset="0"/>
              </a:rPr>
              <a:t> technology cannot provide differentiated services based on types of traffic and users.</a:t>
            </a:r>
            <a:endParaRPr lang="en-US" altLang="zh-CN" sz="1800" dirty="0">
              <a:latin typeface="Huawei Sans" panose="020C0503030203020204" pitchFamily="34" charset="0"/>
            </a:endParaRPr>
          </a:p>
          <a:p>
            <a:pPr algn="l"/>
            <a:r>
              <a:rPr lang="en-US" sz="1800" dirty="0" err="1">
                <a:latin typeface="Huawei Sans" panose="020C0503030203020204" pitchFamily="34" charset="0"/>
              </a:rPr>
              <a:t>HQoS</a:t>
            </a:r>
            <a:r>
              <a:rPr lang="en-US" sz="1800" dirty="0">
                <a:latin typeface="Huawei Sans" panose="020C0503030203020204" pitchFamily="34" charset="0"/>
              </a:rPr>
              <a:t> meets this requirement by implementing hierarchical scheduling based on multiple levels of queues, differentiating both services and users to provide refined </a:t>
            </a:r>
            <a:r>
              <a:rPr lang="en-US" sz="1800" dirty="0" err="1">
                <a:latin typeface="Huawei Sans" panose="020C0503030203020204" pitchFamily="34" charset="0"/>
              </a:rPr>
              <a:t>QoS</a:t>
            </a:r>
            <a:r>
              <a:rPr lang="en-US" sz="1800" dirty="0">
                <a:latin typeface="Huawei Sans" panose="020C0503030203020204" pitchFamily="34" charset="0"/>
              </a:rPr>
              <a:t> guarantee.</a:t>
            </a:r>
            <a:endParaRPr lang="en-US" altLang="zh-CN" sz="1800" dirty="0">
              <a:latin typeface="Huawei Sans" panose="020C0503030203020204" pitchFamily="34" charset="0"/>
            </a:endParaRPr>
          </a:p>
          <a:p>
            <a:pPr algn="l"/>
            <a:r>
              <a:rPr lang="en-US" sz="1800" dirty="0">
                <a:latin typeface="Huawei Sans" panose="020C0503030203020204" pitchFamily="34" charset="0"/>
              </a:rPr>
              <a:t>Different devices provide different </a:t>
            </a:r>
            <a:r>
              <a:rPr lang="en-US" sz="1800" dirty="0" err="1">
                <a:latin typeface="Huawei Sans" panose="020C0503030203020204" pitchFamily="34" charset="0"/>
              </a:rPr>
              <a:t>HQoS</a:t>
            </a:r>
            <a:r>
              <a:rPr lang="en-US" sz="1800" dirty="0">
                <a:latin typeface="Huawei Sans" panose="020C0503030203020204" pitchFamily="34" charset="0"/>
              </a:rPr>
              <a:t> features. This section describes </a:t>
            </a:r>
            <a:r>
              <a:rPr lang="en-US" sz="1800" dirty="0" err="1">
                <a:latin typeface="Huawei Sans" panose="020C0503030203020204" pitchFamily="34" charset="0"/>
              </a:rPr>
              <a:t>HQoS</a:t>
            </a:r>
            <a:r>
              <a:rPr lang="en-US" sz="1800" dirty="0">
                <a:latin typeface="Huawei Sans" panose="020C0503030203020204" pitchFamily="34" charset="0"/>
              </a:rPr>
              <a:t> features supported by the CPE (AR series router).</a:t>
            </a:r>
          </a:p>
        </p:txBody>
      </p:sp>
    </p:spTree>
    <p:extLst>
      <p:ext uri="{BB962C8B-B14F-4D97-AF65-F5344CB8AC3E}">
        <p14:creationId xmlns:p14="http://schemas.microsoft.com/office/powerpoint/2010/main" val="773854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an 9">
            <a:extLst>
              <a:ext uri="{FF2B5EF4-FFF2-40B4-BE49-F238E27FC236}">
                <a16:creationId xmlns:a16="http://schemas.microsoft.com/office/drawing/2014/main" xmlns="" id="{34CDE097-5A72-414F-94EB-46D8C2CFDECA}"/>
              </a:ext>
            </a:extLst>
          </p:cNvPr>
          <p:cNvSpPr/>
          <p:nvPr/>
        </p:nvSpPr>
        <p:spPr bwMode="gray">
          <a:xfrm rot="5400000">
            <a:off x="4845749" y="249266"/>
            <a:ext cx="2691045" cy="6317602"/>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Can 9">
            <a:extLst>
              <a:ext uri="{FF2B5EF4-FFF2-40B4-BE49-F238E27FC236}">
                <a16:creationId xmlns:a16="http://schemas.microsoft.com/office/drawing/2014/main" xmlns="" id="{70328AE4-FDAF-4F20-AD1D-6E1D88386657}"/>
              </a:ext>
            </a:extLst>
          </p:cNvPr>
          <p:cNvSpPr/>
          <p:nvPr/>
        </p:nvSpPr>
        <p:spPr bwMode="gray">
          <a:xfrm rot="5400000">
            <a:off x="5732630" y="2592585"/>
            <a:ext cx="917282" cy="6012669"/>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Can 9">
            <a:extLst>
              <a:ext uri="{FF2B5EF4-FFF2-40B4-BE49-F238E27FC236}">
                <a16:creationId xmlns:a16="http://schemas.microsoft.com/office/drawing/2014/main" xmlns="" id="{44489BE6-453A-4137-9085-E751DAA0F11B}"/>
              </a:ext>
            </a:extLst>
          </p:cNvPr>
          <p:cNvSpPr/>
          <p:nvPr/>
        </p:nvSpPr>
        <p:spPr bwMode="gray">
          <a:xfrm rot="5400000">
            <a:off x="4626280" y="45819"/>
            <a:ext cx="4114563" cy="8035532"/>
          </a:xfrm>
          <a:prstGeom prst="can">
            <a:avLst>
              <a:gd name="adj" fmla="val 40000"/>
            </a:avLst>
          </a:prstGeom>
          <a:no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Can 9">
            <a:extLst>
              <a:ext uri="{FF2B5EF4-FFF2-40B4-BE49-F238E27FC236}">
                <a16:creationId xmlns:a16="http://schemas.microsoft.com/office/drawing/2014/main" xmlns="" id="{CBA8889D-8BD8-4AF0-B45F-31EDEB95AC79}"/>
              </a:ext>
            </a:extLst>
          </p:cNvPr>
          <p:cNvSpPr/>
          <p:nvPr/>
        </p:nvSpPr>
        <p:spPr bwMode="gray">
          <a:xfrm rot="5400000">
            <a:off x="5379077" y="3163425"/>
            <a:ext cx="734491" cy="4788534"/>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Can 225">
            <a:extLst>
              <a:ext uri="{FF2B5EF4-FFF2-40B4-BE49-F238E27FC236}">
                <a16:creationId xmlns:a16="http://schemas.microsoft.com/office/drawing/2014/main" xmlns="" id="{AC826045-A344-4167-B1DE-F5878066628A}"/>
              </a:ext>
            </a:extLst>
          </p:cNvPr>
          <p:cNvSpPr/>
          <p:nvPr/>
        </p:nvSpPr>
        <p:spPr bwMode="gray">
          <a:xfrm rot="5400000">
            <a:off x="5135161" y="3567407"/>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Can 225">
            <a:extLst>
              <a:ext uri="{FF2B5EF4-FFF2-40B4-BE49-F238E27FC236}">
                <a16:creationId xmlns:a16="http://schemas.microsoft.com/office/drawing/2014/main" xmlns="" id="{69BC07C4-2AA2-44E3-B5AE-36E521F5FDBB}"/>
              </a:ext>
            </a:extLst>
          </p:cNvPr>
          <p:cNvSpPr/>
          <p:nvPr/>
        </p:nvSpPr>
        <p:spPr bwMode="gray">
          <a:xfrm rot="5400000">
            <a:off x="5146414" y="3941059"/>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Can 9">
            <a:extLst>
              <a:ext uri="{FF2B5EF4-FFF2-40B4-BE49-F238E27FC236}">
                <a16:creationId xmlns:a16="http://schemas.microsoft.com/office/drawing/2014/main" xmlns="" id="{A737AC94-AF72-418D-B185-BFDB80FDBF86}"/>
              </a:ext>
            </a:extLst>
          </p:cNvPr>
          <p:cNvSpPr/>
          <p:nvPr/>
        </p:nvSpPr>
        <p:spPr bwMode="gray">
          <a:xfrm rot="5400000">
            <a:off x="5205615" y="216161"/>
            <a:ext cx="973277" cy="4788536"/>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Can 9">
            <a:extLst>
              <a:ext uri="{FF2B5EF4-FFF2-40B4-BE49-F238E27FC236}">
                <a16:creationId xmlns:a16="http://schemas.microsoft.com/office/drawing/2014/main" xmlns="" id="{C9183690-07C9-450E-A5CF-EC159B044173}"/>
              </a:ext>
            </a:extLst>
          </p:cNvPr>
          <p:cNvSpPr/>
          <p:nvPr/>
        </p:nvSpPr>
        <p:spPr bwMode="gray">
          <a:xfrm rot="5400000">
            <a:off x="5208809" y="1782869"/>
            <a:ext cx="973277" cy="4788534"/>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Can 225">
            <a:extLst>
              <a:ext uri="{FF2B5EF4-FFF2-40B4-BE49-F238E27FC236}">
                <a16:creationId xmlns:a16="http://schemas.microsoft.com/office/drawing/2014/main" xmlns="" id="{4147AE5C-77E1-44B1-81EC-8B3D7D64A989}"/>
              </a:ext>
            </a:extLst>
          </p:cNvPr>
          <p:cNvSpPr/>
          <p:nvPr/>
        </p:nvSpPr>
        <p:spPr bwMode="gray">
          <a:xfrm rot="5400000">
            <a:off x="5137051" y="487596"/>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Can 225">
            <a:extLst>
              <a:ext uri="{FF2B5EF4-FFF2-40B4-BE49-F238E27FC236}">
                <a16:creationId xmlns:a16="http://schemas.microsoft.com/office/drawing/2014/main" xmlns="" id="{5F7116B6-AFA8-4A45-95B6-851007DA3E52}"/>
              </a:ext>
            </a:extLst>
          </p:cNvPr>
          <p:cNvSpPr/>
          <p:nvPr/>
        </p:nvSpPr>
        <p:spPr bwMode="gray">
          <a:xfrm rot="5400000">
            <a:off x="5146414" y="1122048"/>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Can 225">
            <a:extLst>
              <a:ext uri="{FF2B5EF4-FFF2-40B4-BE49-F238E27FC236}">
                <a16:creationId xmlns:a16="http://schemas.microsoft.com/office/drawing/2014/main" xmlns="" id="{F4BB3979-950A-4E65-8489-B87CC8931B2E}"/>
              </a:ext>
            </a:extLst>
          </p:cNvPr>
          <p:cNvSpPr/>
          <p:nvPr/>
        </p:nvSpPr>
        <p:spPr bwMode="gray">
          <a:xfrm rot="5400000">
            <a:off x="5130394" y="2051694"/>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Can 225">
            <a:extLst>
              <a:ext uri="{FF2B5EF4-FFF2-40B4-BE49-F238E27FC236}">
                <a16:creationId xmlns:a16="http://schemas.microsoft.com/office/drawing/2014/main" xmlns="" id="{1E175C2F-A92A-48DA-BA9C-F0B522C21FB8}"/>
              </a:ext>
            </a:extLst>
          </p:cNvPr>
          <p:cNvSpPr/>
          <p:nvPr/>
        </p:nvSpPr>
        <p:spPr bwMode="gray">
          <a:xfrm rot="5400000">
            <a:off x="5130394" y="2699516"/>
            <a:ext cx="253196" cy="3599588"/>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a:t>
            </a:r>
            <a:r>
              <a:rPr lang="en-US" dirty="0" err="1">
                <a:latin typeface="Huawei Sans" panose="020C0503030203020204" pitchFamily="34" charset="0"/>
              </a:rPr>
              <a:t>HQoS</a:t>
            </a:r>
            <a:r>
              <a:rPr lang="en-US" dirty="0">
                <a:latin typeface="Huawei Sans" panose="020C0503030203020204" pitchFamily="34" charset="0"/>
              </a:rPr>
              <a:t> Queues</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The CPE supports three-level queues: flow </a:t>
            </a:r>
            <a:r>
              <a:rPr lang="en-US" sz="1800" dirty="0" smtClean="0">
                <a:latin typeface="Huawei Sans" panose="020C0503030203020204" pitchFamily="34" charset="0"/>
              </a:rPr>
              <a:t>queue (level </a:t>
            </a:r>
            <a:r>
              <a:rPr lang="en-US" sz="1800" dirty="0">
                <a:latin typeface="Huawei Sans" panose="020C0503030203020204" pitchFamily="34" charset="0"/>
              </a:rPr>
              <a:t>3), subscriber queue (level 2), and port queue (level 1). </a:t>
            </a:r>
            <a:endParaRPr lang="en-US" altLang="zh-CN" sz="1800" dirty="0">
              <a:latin typeface="Huawei Sans" panose="020C0503030203020204" pitchFamily="34" charset="0"/>
            </a:endParaRPr>
          </a:p>
        </p:txBody>
      </p:sp>
      <p:sp>
        <p:nvSpPr>
          <p:cNvPr id="72" name="TextBox 71"/>
          <p:cNvSpPr txBox="1"/>
          <p:nvPr/>
        </p:nvSpPr>
        <p:spPr bwMode="gray">
          <a:xfrm>
            <a:off x="4647428" y="2409277"/>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73" name="TextBox 72"/>
          <p:cNvSpPr txBox="1"/>
          <p:nvPr/>
        </p:nvSpPr>
        <p:spPr bwMode="gray">
          <a:xfrm>
            <a:off x="4647427" y="3159493"/>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74" name="TextBox 73"/>
          <p:cNvSpPr txBox="1"/>
          <p:nvPr/>
        </p:nvSpPr>
        <p:spPr bwMode="gray">
          <a:xfrm>
            <a:off x="4647427" y="3965550"/>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75" name="TextBox 74"/>
          <p:cNvSpPr txBox="1"/>
          <p:nvPr/>
        </p:nvSpPr>
        <p:spPr bwMode="gray">
          <a:xfrm>
            <a:off x="4647427" y="4743455"/>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sp>
        <p:nvSpPr>
          <p:cNvPr id="76" name="TextBox 75"/>
          <p:cNvSpPr txBox="1"/>
          <p:nvPr/>
        </p:nvSpPr>
        <p:spPr bwMode="gray">
          <a:xfrm>
            <a:off x="4783644" y="2446194"/>
            <a:ext cx="2015295" cy="276999"/>
          </a:xfrm>
          <a:prstGeom prst="rect">
            <a:avLst/>
          </a:prstGeom>
          <a:noFill/>
        </p:spPr>
        <p:txBody>
          <a:bodyPr wrap="none" rtlCol="0">
            <a:spAutoFit/>
          </a:bodyPr>
          <a:lstStyle/>
          <a:p>
            <a:pPr fontAlgn="ctr"/>
            <a:r>
              <a:rPr lang="en-US" sz="1200" b="1" dirty="0">
                <a:latin typeface="Huawei Sans" panose="020C0503030203020204" pitchFamily="34" charset="0"/>
              </a:rPr>
              <a:t>Level 2 subscriber queue</a:t>
            </a:r>
          </a:p>
        </p:txBody>
      </p:sp>
      <p:sp>
        <p:nvSpPr>
          <p:cNvPr id="77" name="TextBox 76"/>
          <p:cNvSpPr txBox="1"/>
          <p:nvPr/>
        </p:nvSpPr>
        <p:spPr bwMode="gray">
          <a:xfrm>
            <a:off x="5184569" y="3263374"/>
            <a:ext cx="1572866" cy="276999"/>
          </a:xfrm>
          <a:prstGeom prst="rect">
            <a:avLst/>
          </a:prstGeom>
          <a:noFill/>
        </p:spPr>
        <p:txBody>
          <a:bodyPr wrap="none" rtlCol="0">
            <a:spAutoFit/>
          </a:bodyPr>
          <a:lstStyle/>
          <a:p>
            <a:pPr fontAlgn="ctr"/>
            <a:r>
              <a:rPr lang="en-US" sz="1200" b="1" dirty="0">
                <a:latin typeface="Huawei Sans" panose="020C0503030203020204" pitchFamily="34" charset="0"/>
              </a:rPr>
              <a:t>Level 1 port queue</a:t>
            </a:r>
          </a:p>
        </p:txBody>
      </p:sp>
      <p:sp>
        <p:nvSpPr>
          <p:cNvPr id="83" name="TextBox 82"/>
          <p:cNvSpPr txBox="1"/>
          <p:nvPr/>
        </p:nvSpPr>
        <p:spPr bwMode="gray">
          <a:xfrm>
            <a:off x="9460338" y="3946765"/>
            <a:ext cx="1036878" cy="461665"/>
          </a:xfrm>
          <a:prstGeom prst="rect">
            <a:avLst/>
          </a:prstGeom>
          <a:noFill/>
        </p:spPr>
        <p:txBody>
          <a:bodyPr wrap="square" rtlCol="0">
            <a:spAutoFit/>
          </a:bodyPr>
          <a:lstStyle/>
          <a:p>
            <a:pPr algn="ctr" fontAlgn="ctr"/>
            <a:r>
              <a:rPr lang="en-US" sz="1200" b="1" dirty="0">
                <a:latin typeface="Huawei Sans" panose="020C0503030203020204" pitchFamily="34" charset="0"/>
              </a:rPr>
              <a:t>Physical interface</a:t>
            </a:r>
          </a:p>
        </p:txBody>
      </p:sp>
      <p:sp>
        <p:nvSpPr>
          <p:cNvPr id="26" name="Freeform 25"/>
          <p:cNvSpPr/>
          <p:nvPr/>
        </p:nvSpPr>
        <p:spPr bwMode="gray">
          <a:xfrm>
            <a:off x="2497237" y="2222203"/>
            <a:ext cx="8844837" cy="700437"/>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E281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86" name="Freeform 85"/>
          <p:cNvSpPr/>
          <p:nvPr/>
        </p:nvSpPr>
        <p:spPr bwMode="gray">
          <a:xfrm>
            <a:off x="2478187" y="2893901"/>
            <a:ext cx="8844837" cy="247351"/>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5" name="TextBox 24"/>
          <p:cNvSpPr txBox="1"/>
          <p:nvPr/>
        </p:nvSpPr>
        <p:spPr bwMode="gray">
          <a:xfrm>
            <a:off x="4465994" y="2140182"/>
            <a:ext cx="1595309" cy="276999"/>
          </a:xfrm>
          <a:prstGeom prst="rect">
            <a:avLst/>
          </a:prstGeom>
          <a:noFill/>
        </p:spPr>
        <p:txBody>
          <a:bodyPr wrap="none" rtlCol="0">
            <a:spAutoFit/>
          </a:bodyPr>
          <a:lstStyle/>
          <a:p>
            <a:pPr algn="ctr" fontAlgn="ctr"/>
            <a:r>
              <a:rPr lang="en-US" sz="1200" b="1" dirty="0">
                <a:solidFill>
                  <a:schemeClr val="bg1"/>
                </a:solidFill>
                <a:latin typeface="Huawei Sans" panose="020C0503030203020204" pitchFamily="34" charset="0"/>
              </a:rPr>
              <a:t>Level 3 flow queue</a:t>
            </a:r>
          </a:p>
        </p:txBody>
      </p:sp>
      <p:sp>
        <p:nvSpPr>
          <p:cNvPr id="78" name="TextBox 77"/>
          <p:cNvSpPr txBox="1"/>
          <p:nvPr/>
        </p:nvSpPr>
        <p:spPr bwMode="gray">
          <a:xfrm>
            <a:off x="4465994" y="2774604"/>
            <a:ext cx="1595309" cy="276999"/>
          </a:xfrm>
          <a:prstGeom prst="rect">
            <a:avLst/>
          </a:prstGeom>
          <a:noFill/>
        </p:spPr>
        <p:txBody>
          <a:bodyPr wrap="none" rtlCol="0">
            <a:spAutoFit/>
          </a:bodyPr>
          <a:lstStyle/>
          <a:p>
            <a:pPr algn="ctr" fontAlgn="ctr"/>
            <a:r>
              <a:rPr lang="en-US" sz="1200" b="1" dirty="0">
                <a:solidFill>
                  <a:schemeClr val="bg1"/>
                </a:solidFill>
                <a:latin typeface="Huawei Sans" panose="020C0503030203020204" pitchFamily="34" charset="0"/>
              </a:rPr>
              <a:t>Level 3 flow queue</a:t>
            </a:r>
          </a:p>
        </p:txBody>
      </p:sp>
      <p:sp>
        <p:nvSpPr>
          <p:cNvPr id="87" name="TextBox 86"/>
          <p:cNvSpPr txBox="1"/>
          <p:nvPr/>
        </p:nvSpPr>
        <p:spPr bwMode="gray">
          <a:xfrm>
            <a:off x="1542149" y="2123791"/>
            <a:ext cx="914033" cy="276999"/>
          </a:xfrm>
          <a:prstGeom prst="rect">
            <a:avLst/>
          </a:prstGeom>
          <a:noFill/>
        </p:spPr>
        <p:txBody>
          <a:bodyPr wrap="none" rtlCol="0">
            <a:spAutoFit/>
          </a:bodyPr>
          <a:lstStyle/>
          <a:p>
            <a:pPr fontAlgn="ctr"/>
            <a:r>
              <a:rPr lang="en-US" sz="1200" dirty="0">
                <a:latin typeface="Huawei Sans" panose="020C0503030203020204" pitchFamily="34" charset="0"/>
              </a:rPr>
              <a:t>Voice flow</a:t>
            </a:r>
          </a:p>
        </p:txBody>
      </p:sp>
      <p:sp>
        <p:nvSpPr>
          <p:cNvPr id="88" name="TextBox 87"/>
          <p:cNvSpPr txBox="1"/>
          <p:nvPr/>
        </p:nvSpPr>
        <p:spPr bwMode="gray">
          <a:xfrm>
            <a:off x="1542149" y="2743489"/>
            <a:ext cx="931665" cy="276999"/>
          </a:xfrm>
          <a:prstGeom prst="rect">
            <a:avLst/>
          </a:prstGeom>
          <a:noFill/>
        </p:spPr>
        <p:txBody>
          <a:bodyPr wrap="none" rtlCol="0">
            <a:spAutoFit/>
          </a:bodyPr>
          <a:lstStyle/>
          <a:p>
            <a:pPr fontAlgn="ctr"/>
            <a:r>
              <a:rPr lang="en-US" sz="1200" dirty="0">
                <a:latin typeface="Huawei Sans" panose="020C0503030203020204" pitchFamily="34" charset="0"/>
              </a:rPr>
              <a:t>Video flow</a:t>
            </a:r>
          </a:p>
        </p:txBody>
      </p:sp>
      <p:pic>
        <p:nvPicPr>
          <p:cNvPr id="89" name="图片 6" descr="PC.png"/>
          <p:cNvPicPr>
            <a:picLocks noChangeAspect="1"/>
          </p:cNvPicPr>
          <p:nvPr/>
        </p:nvPicPr>
        <p:blipFill>
          <a:blip r:embed="rId3" cstate="print"/>
          <a:stretch>
            <a:fillRect/>
          </a:stretch>
        </p:blipFill>
        <p:spPr bwMode="gray">
          <a:xfrm>
            <a:off x="713165" y="2218934"/>
            <a:ext cx="878866" cy="674967"/>
          </a:xfrm>
          <a:prstGeom prst="rect">
            <a:avLst/>
          </a:prstGeom>
        </p:spPr>
      </p:pic>
      <p:sp>
        <p:nvSpPr>
          <p:cNvPr id="90" name="TextBox 89"/>
          <p:cNvSpPr txBox="1"/>
          <p:nvPr/>
        </p:nvSpPr>
        <p:spPr bwMode="gray">
          <a:xfrm>
            <a:off x="765061" y="2899369"/>
            <a:ext cx="808235" cy="276999"/>
          </a:xfrm>
          <a:prstGeom prst="rect">
            <a:avLst/>
          </a:prstGeom>
          <a:noFill/>
        </p:spPr>
        <p:txBody>
          <a:bodyPr wrap="none" rtlCol="0">
            <a:spAutoFit/>
          </a:bodyPr>
          <a:lstStyle/>
          <a:p>
            <a:pPr algn="ctr" fontAlgn="ctr"/>
            <a:r>
              <a:rPr lang="en-US" sz="1200" dirty="0">
                <a:latin typeface="Huawei Sans" panose="020C0503030203020204" pitchFamily="34" charset="0"/>
              </a:rPr>
              <a:t>Tenant 1</a:t>
            </a:r>
            <a:endParaRPr lang="en-US" altLang="zh-CN" sz="1200" dirty="0">
              <a:latin typeface="Huawei Sans" panose="020C0503030203020204" pitchFamily="34" charset="0"/>
              <a:ea typeface="方正兰亭黑简体" panose="02000000000000000000" pitchFamily="2" charset="-122"/>
            </a:endParaRPr>
          </a:p>
        </p:txBody>
      </p:sp>
      <p:sp>
        <p:nvSpPr>
          <p:cNvPr id="91" name="TextBox 90"/>
          <p:cNvSpPr txBox="1"/>
          <p:nvPr/>
        </p:nvSpPr>
        <p:spPr bwMode="gray">
          <a:xfrm>
            <a:off x="1542149" y="3699201"/>
            <a:ext cx="1106213" cy="461665"/>
          </a:xfrm>
          <a:prstGeom prst="rect">
            <a:avLst/>
          </a:prstGeom>
          <a:noFill/>
        </p:spPr>
        <p:txBody>
          <a:bodyPr wrap="square" rtlCol="0">
            <a:spAutoFit/>
          </a:bodyPr>
          <a:lstStyle/>
          <a:p>
            <a:pPr fontAlgn="ctr"/>
            <a:r>
              <a:rPr lang="en-US" sz="1200" dirty="0">
                <a:latin typeface="Huawei Sans" panose="020C0503030203020204" pitchFamily="34" charset="0"/>
              </a:rPr>
              <a:t>Internet access traffic</a:t>
            </a:r>
          </a:p>
        </p:txBody>
      </p:sp>
      <p:sp>
        <p:nvSpPr>
          <p:cNvPr id="92" name="TextBox 91"/>
          <p:cNvSpPr txBox="1"/>
          <p:nvPr/>
        </p:nvSpPr>
        <p:spPr bwMode="gray">
          <a:xfrm>
            <a:off x="1542149" y="4320891"/>
            <a:ext cx="1087157" cy="276999"/>
          </a:xfrm>
          <a:prstGeom prst="rect">
            <a:avLst/>
          </a:prstGeom>
          <a:noFill/>
        </p:spPr>
        <p:txBody>
          <a:bodyPr wrap="none" rtlCol="0">
            <a:spAutoFit/>
          </a:bodyPr>
          <a:lstStyle/>
          <a:p>
            <a:pPr fontAlgn="ctr"/>
            <a:r>
              <a:rPr lang="en-US" sz="1200" dirty="0">
                <a:latin typeface="Huawei Sans" panose="020C0503030203020204" pitchFamily="34" charset="0"/>
              </a:rPr>
              <a:t>Gaming flow</a:t>
            </a:r>
          </a:p>
        </p:txBody>
      </p:sp>
      <p:pic>
        <p:nvPicPr>
          <p:cNvPr id="93" name="图片 6" descr="PC.png"/>
          <p:cNvPicPr>
            <a:picLocks noChangeAspect="1"/>
          </p:cNvPicPr>
          <p:nvPr/>
        </p:nvPicPr>
        <p:blipFill>
          <a:blip r:embed="rId3" cstate="print"/>
          <a:stretch>
            <a:fillRect/>
          </a:stretch>
        </p:blipFill>
        <p:spPr bwMode="gray">
          <a:xfrm>
            <a:off x="713165" y="3794344"/>
            <a:ext cx="878866" cy="674967"/>
          </a:xfrm>
          <a:prstGeom prst="rect">
            <a:avLst/>
          </a:prstGeom>
        </p:spPr>
      </p:pic>
      <p:sp>
        <p:nvSpPr>
          <p:cNvPr id="94" name="TextBox 93"/>
          <p:cNvSpPr txBox="1"/>
          <p:nvPr/>
        </p:nvSpPr>
        <p:spPr bwMode="gray">
          <a:xfrm>
            <a:off x="765061" y="4474779"/>
            <a:ext cx="808235" cy="276999"/>
          </a:xfrm>
          <a:prstGeom prst="rect">
            <a:avLst/>
          </a:prstGeom>
          <a:noFill/>
        </p:spPr>
        <p:txBody>
          <a:bodyPr wrap="none" rtlCol="0">
            <a:spAutoFit/>
          </a:bodyPr>
          <a:lstStyle/>
          <a:p>
            <a:pPr algn="ctr" fontAlgn="ctr"/>
            <a:r>
              <a:rPr lang="en-US" sz="1200" dirty="0">
                <a:latin typeface="Huawei Sans" panose="020C0503030203020204" pitchFamily="34" charset="0"/>
              </a:rPr>
              <a:t>Tenant 2</a:t>
            </a:r>
            <a:endParaRPr lang="en-US" altLang="zh-CN" sz="1200" dirty="0">
              <a:latin typeface="Huawei Sans" panose="020C0503030203020204" pitchFamily="34" charset="0"/>
              <a:ea typeface="方正兰亭黑简体" panose="02000000000000000000" pitchFamily="2" charset="-122"/>
            </a:endParaRPr>
          </a:p>
        </p:txBody>
      </p:sp>
      <p:sp>
        <p:nvSpPr>
          <p:cNvPr id="95" name="Freeform 94"/>
          <p:cNvSpPr/>
          <p:nvPr/>
        </p:nvSpPr>
        <p:spPr bwMode="gray">
          <a:xfrm flipV="1">
            <a:off x="2568786" y="3784206"/>
            <a:ext cx="8760143" cy="700437"/>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96" name="Freeform 95"/>
          <p:cNvSpPr/>
          <p:nvPr/>
        </p:nvSpPr>
        <p:spPr bwMode="gray">
          <a:xfrm flipV="1">
            <a:off x="2549499" y="3605702"/>
            <a:ext cx="8778174" cy="247351"/>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AFD8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97" name="TextBox 96"/>
          <p:cNvSpPr txBox="1"/>
          <p:nvPr/>
        </p:nvSpPr>
        <p:spPr bwMode="gray">
          <a:xfrm>
            <a:off x="1031100" y="4726931"/>
            <a:ext cx="430887" cy="446991"/>
          </a:xfrm>
          <a:prstGeom prst="rect">
            <a:avLst/>
          </a:prstGeom>
          <a:noFill/>
        </p:spPr>
        <p:txBody>
          <a:bodyPr vert="eaVert" wrap="square" rtlCol="0">
            <a:spAutoFit/>
          </a:bodyPr>
          <a:lstStyle/>
          <a:p>
            <a:pPr algn="ctr" fontAlgn="ctr"/>
            <a:r>
              <a:rPr lang="en-US" sz="1600" dirty="0">
                <a:latin typeface="Huawei Sans" panose="020C0503030203020204" pitchFamily="34" charset="0"/>
              </a:rPr>
              <a:t>…</a:t>
            </a:r>
            <a:endParaRPr lang="en-US" altLang="zh-CN" sz="1600" dirty="0">
              <a:latin typeface="Huawei Sans" panose="020C0503030203020204" pitchFamily="34" charset="0"/>
            </a:endParaRPr>
          </a:p>
        </p:txBody>
      </p:sp>
      <p:pic>
        <p:nvPicPr>
          <p:cNvPr id="98" name="图片 6" descr="PC.png"/>
          <p:cNvPicPr>
            <a:picLocks noChangeAspect="1"/>
          </p:cNvPicPr>
          <p:nvPr/>
        </p:nvPicPr>
        <p:blipFill>
          <a:blip r:embed="rId3" cstate="print"/>
          <a:stretch>
            <a:fillRect/>
          </a:stretch>
        </p:blipFill>
        <p:spPr bwMode="gray">
          <a:xfrm>
            <a:off x="713165" y="5118296"/>
            <a:ext cx="878866" cy="674967"/>
          </a:xfrm>
          <a:prstGeom prst="rect">
            <a:avLst/>
          </a:prstGeom>
        </p:spPr>
      </p:pic>
      <p:sp>
        <p:nvSpPr>
          <p:cNvPr id="99" name="TextBox 98"/>
          <p:cNvSpPr txBox="1"/>
          <p:nvPr/>
        </p:nvSpPr>
        <p:spPr bwMode="gray">
          <a:xfrm>
            <a:off x="749833" y="5798731"/>
            <a:ext cx="838691" cy="276999"/>
          </a:xfrm>
          <a:prstGeom prst="rect">
            <a:avLst/>
          </a:prstGeom>
          <a:noFill/>
        </p:spPr>
        <p:txBody>
          <a:bodyPr wrap="none" rtlCol="0">
            <a:spAutoFit/>
          </a:bodyPr>
          <a:lstStyle/>
          <a:p>
            <a:pPr algn="ctr" fontAlgn="ctr"/>
            <a:r>
              <a:rPr lang="en-US" sz="1200" dirty="0">
                <a:latin typeface="Huawei Sans" panose="020C0503030203020204" pitchFamily="34" charset="0"/>
              </a:rPr>
              <a:t>Tenant </a:t>
            </a:r>
            <a:r>
              <a:rPr lang="en-US" sz="1200" i="1" dirty="0">
                <a:latin typeface="Huawei Sans" panose="020C0503030203020204" pitchFamily="34" charset="0"/>
              </a:rPr>
              <a:t>N</a:t>
            </a:r>
            <a:endParaRPr lang="en-US" altLang="zh-CN" sz="1200" dirty="0">
              <a:latin typeface="Huawei Sans" panose="020C0503030203020204" pitchFamily="34" charset="0"/>
              <a:ea typeface="方正兰亭黑简体" panose="02000000000000000000" pitchFamily="2" charset="-122"/>
            </a:endParaRPr>
          </a:p>
        </p:txBody>
      </p:sp>
      <p:sp>
        <p:nvSpPr>
          <p:cNvPr id="100" name="Freeform 99"/>
          <p:cNvSpPr/>
          <p:nvPr/>
        </p:nvSpPr>
        <p:spPr bwMode="gray">
          <a:xfrm flipV="1">
            <a:off x="2529869" y="5642704"/>
            <a:ext cx="8844837" cy="130416"/>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101" name="Freeform 100"/>
          <p:cNvSpPr/>
          <p:nvPr/>
        </p:nvSpPr>
        <p:spPr bwMode="gray">
          <a:xfrm>
            <a:off x="2563570" y="5368131"/>
            <a:ext cx="8765019" cy="126788"/>
          </a:xfrm>
          <a:custGeom>
            <a:avLst/>
            <a:gdLst>
              <a:gd name="connsiteX0" fmla="*/ 0 w 9461500"/>
              <a:gd name="connsiteY0" fmla="*/ 12943 h 700437"/>
              <a:gd name="connsiteX1" fmla="*/ 927100 w 9461500"/>
              <a:gd name="connsiteY1" fmla="*/ 25643 h 700437"/>
              <a:gd name="connsiteX2" fmla="*/ 4711700 w 9461500"/>
              <a:gd name="connsiteY2" fmla="*/ 51043 h 700437"/>
              <a:gd name="connsiteX3" fmla="*/ 6718300 w 9461500"/>
              <a:gd name="connsiteY3" fmla="*/ 635243 h 700437"/>
              <a:gd name="connsiteX4" fmla="*/ 9461500 w 9461500"/>
              <a:gd name="connsiteY4" fmla="*/ 660643 h 700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1500" h="700437">
                <a:moveTo>
                  <a:pt x="0" y="12943"/>
                </a:moveTo>
                <a:lnTo>
                  <a:pt x="927100" y="25643"/>
                </a:lnTo>
                <a:cubicBezTo>
                  <a:pt x="1712383" y="31993"/>
                  <a:pt x="3746500" y="-50557"/>
                  <a:pt x="4711700" y="51043"/>
                </a:cubicBezTo>
                <a:cubicBezTo>
                  <a:pt x="5676900" y="152643"/>
                  <a:pt x="5926667" y="533643"/>
                  <a:pt x="6718300" y="635243"/>
                </a:cubicBezTo>
                <a:cubicBezTo>
                  <a:pt x="7509933" y="736843"/>
                  <a:pt x="8485716" y="698743"/>
                  <a:pt x="9461500" y="660643"/>
                </a:cubicBezTo>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n w="0"/>
              <a:solidFill>
                <a:schemeClr val="tx1"/>
              </a:solidFill>
              <a:effectLst>
                <a:outerShdw blurRad="38100" dist="19050" dir="2700000" algn="tl" rotWithShape="0">
                  <a:schemeClr val="dk1">
                    <a:alpha val="40000"/>
                  </a:schemeClr>
                </a:outerShdw>
              </a:effectLst>
              <a:latin typeface="Huawei Sans" panose="020C0503030203020204" pitchFamily="34" charset="0"/>
            </a:endParaRPr>
          </a:p>
        </p:txBody>
      </p:sp>
      <p:sp>
        <p:nvSpPr>
          <p:cNvPr id="102" name="TextBox 101"/>
          <p:cNvSpPr txBox="1"/>
          <p:nvPr/>
        </p:nvSpPr>
        <p:spPr bwMode="gray">
          <a:xfrm>
            <a:off x="1542149" y="5217390"/>
            <a:ext cx="931665" cy="276999"/>
          </a:xfrm>
          <a:prstGeom prst="rect">
            <a:avLst/>
          </a:prstGeom>
          <a:noFill/>
        </p:spPr>
        <p:txBody>
          <a:bodyPr wrap="none" rtlCol="0">
            <a:spAutoFit/>
          </a:bodyPr>
          <a:lstStyle/>
          <a:p>
            <a:pPr fontAlgn="ctr"/>
            <a:r>
              <a:rPr lang="en-US" sz="1200" dirty="0">
                <a:latin typeface="Huawei Sans" panose="020C0503030203020204" pitchFamily="34" charset="0"/>
              </a:rPr>
              <a:t>Video flow</a:t>
            </a:r>
          </a:p>
        </p:txBody>
      </p:sp>
      <p:sp>
        <p:nvSpPr>
          <p:cNvPr id="103" name="TextBox 102"/>
          <p:cNvSpPr txBox="1"/>
          <p:nvPr/>
        </p:nvSpPr>
        <p:spPr bwMode="gray">
          <a:xfrm>
            <a:off x="1542149" y="5620402"/>
            <a:ext cx="1055097" cy="276999"/>
          </a:xfrm>
          <a:prstGeom prst="rect">
            <a:avLst/>
          </a:prstGeom>
          <a:noFill/>
        </p:spPr>
        <p:txBody>
          <a:bodyPr wrap="none" rtlCol="0">
            <a:spAutoFit/>
          </a:bodyPr>
          <a:lstStyle/>
          <a:p>
            <a:pPr fontAlgn="ctr"/>
            <a:r>
              <a:rPr lang="en-US" sz="1200" dirty="0">
                <a:latin typeface="Huawei Sans" panose="020C0503030203020204" pitchFamily="34" charset="0"/>
              </a:rPr>
              <a:t>Other traffic</a:t>
            </a:r>
          </a:p>
        </p:txBody>
      </p:sp>
      <p:sp>
        <p:nvSpPr>
          <p:cNvPr id="84" name="TextBox 83"/>
          <p:cNvSpPr txBox="1"/>
          <p:nvPr/>
        </p:nvSpPr>
        <p:spPr bwMode="gray">
          <a:xfrm>
            <a:off x="8296352" y="2990555"/>
            <a:ext cx="967143" cy="1015663"/>
          </a:xfrm>
          <a:prstGeom prst="rect">
            <a:avLst/>
          </a:prstGeom>
          <a:noFill/>
        </p:spPr>
        <p:txBody>
          <a:bodyPr wrap="square" rtlCol="0">
            <a:spAutoFit/>
          </a:bodyPr>
          <a:lstStyle/>
          <a:p>
            <a:pPr algn="ctr" fontAlgn="ctr"/>
            <a:r>
              <a:rPr lang="en-US" sz="1200" b="1" dirty="0">
                <a:latin typeface="Huawei Sans" panose="020C0503030203020204" pitchFamily="34" charset="0"/>
              </a:rPr>
              <a:t>Sub-interface and tunnel interface</a:t>
            </a:r>
          </a:p>
        </p:txBody>
      </p:sp>
    </p:spTree>
    <p:extLst>
      <p:ext uri="{BB962C8B-B14F-4D97-AF65-F5344CB8AC3E}">
        <p14:creationId xmlns:p14="http://schemas.microsoft.com/office/powerpoint/2010/main" val="1097592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a:t>
            </a:r>
            <a:r>
              <a:rPr lang="en-US" dirty="0" err="1">
                <a:latin typeface="Huawei Sans" panose="020C0503030203020204" pitchFamily="34" charset="0"/>
              </a:rPr>
              <a:t>HQoS</a:t>
            </a:r>
            <a:r>
              <a:rPr lang="en-US" dirty="0">
                <a:latin typeface="Huawei Sans" panose="020C0503030203020204" pitchFamily="34" charset="0"/>
              </a:rPr>
              <a:t> Queue Scheduling</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The flow queue and subscriber queue support PQ scheduling, WFQ scheduling, and PQ+WFQ scheduling. The port queue uses RR scheduling.</a:t>
            </a:r>
            <a:endParaRPr lang="en-US" altLang="zh-CN" sz="1800" dirty="0">
              <a:latin typeface="Huawei Sans" panose="020C0503030203020204" pitchFamily="34" charset="0"/>
            </a:endParaRPr>
          </a:p>
        </p:txBody>
      </p:sp>
      <p:sp>
        <p:nvSpPr>
          <p:cNvPr id="4" name="圆角矩形 75"/>
          <p:cNvSpPr/>
          <p:nvPr/>
        </p:nvSpPr>
        <p:spPr bwMode="gray">
          <a:xfrm>
            <a:off x="1874821" y="2377287"/>
            <a:ext cx="8711517" cy="38202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sym typeface="Huawei Sans" panose="020C0503030203020204" pitchFamily="34" charset="0"/>
            </a:endParaRPr>
          </a:p>
        </p:txBody>
      </p:sp>
      <p:sp>
        <p:nvSpPr>
          <p:cNvPr id="5" name="圆角矩形 75"/>
          <p:cNvSpPr/>
          <p:nvPr/>
        </p:nvSpPr>
        <p:spPr bwMode="gray">
          <a:xfrm>
            <a:off x="1847528" y="1949088"/>
            <a:ext cx="8734182"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err="1">
                <a:solidFill>
                  <a:srgbClr val="30B5C5"/>
                </a:solidFill>
                <a:latin typeface="Huawei Sans" panose="020C0503030203020204" pitchFamily="34" charset="0"/>
              </a:rPr>
              <a:t>HQoS</a:t>
            </a:r>
            <a:r>
              <a:rPr lang="en-US" sz="1600" dirty="0">
                <a:solidFill>
                  <a:srgbClr val="30B5C5"/>
                </a:solidFill>
                <a:latin typeface="Huawei Sans" panose="020C0503030203020204" pitchFamily="34" charset="0"/>
              </a:rPr>
              <a:t> queue scheduling</a:t>
            </a:r>
          </a:p>
        </p:txBody>
      </p:sp>
      <p:cxnSp>
        <p:nvCxnSpPr>
          <p:cNvPr id="13" name="Elbow Connector 12"/>
          <p:cNvCxnSpPr>
            <a:cxnSpLocks/>
          </p:cNvCxnSpPr>
          <p:nvPr/>
        </p:nvCxnSpPr>
        <p:spPr bwMode="gray">
          <a:xfrm>
            <a:off x="4002061" y="2579743"/>
            <a:ext cx="1265046" cy="61089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4" name="Elbow Connector 13"/>
          <p:cNvCxnSpPr>
            <a:cxnSpLocks/>
          </p:cNvCxnSpPr>
          <p:nvPr/>
        </p:nvCxnSpPr>
        <p:spPr bwMode="gray">
          <a:xfrm flipV="1">
            <a:off x="4002061" y="3190642"/>
            <a:ext cx="1265046" cy="613237"/>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5" name="Elbow Connector 14"/>
          <p:cNvCxnSpPr>
            <a:cxnSpLocks/>
          </p:cNvCxnSpPr>
          <p:nvPr/>
        </p:nvCxnSpPr>
        <p:spPr bwMode="gray">
          <a:xfrm>
            <a:off x="4002061" y="4739983"/>
            <a:ext cx="1277850" cy="61089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6" name="Elbow Connector 15"/>
          <p:cNvCxnSpPr>
            <a:cxnSpLocks/>
          </p:cNvCxnSpPr>
          <p:nvPr/>
        </p:nvCxnSpPr>
        <p:spPr bwMode="gray">
          <a:xfrm flipV="1">
            <a:off x="4002060" y="5350882"/>
            <a:ext cx="1277851" cy="64807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7" name="Elbow Connector 16"/>
          <p:cNvCxnSpPr>
            <a:cxnSpLocks/>
          </p:cNvCxnSpPr>
          <p:nvPr/>
        </p:nvCxnSpPr>
        <p:spPr bwMode="gray">
          <a:xfrm>
            <a:off x="6881578" y="3190642"/>
            <a:ext cx="1122637" cy="108128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8" name="Elbow Connector 17"/>
          <p:cNvCxnSpPr>
            <a:cxnSpLocks/>
          </p:cNvCxnSpPr>
          <p:nvPr/>
        </p:nvCxnSpPr>
        <p:spPr bwMode="gray">
          <a:xfrm flipV="1">
            <a:off x="6894382" y="4271931"/>
            <a:ext cx="1109833" cy="107895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bwMode="gray">
          <a:xfrm>
            <a:off x="2733159" y="3022450"/>
            <a:ext cx="461665" cy="376148"/>
          </a:xfrm>
          <a:prstGeom prst="rect">
            <a:avLst/>
          </a:prstGeom>
          <a:noFill/>
        </p:spPr>
        <p:txBody>
          <a:bodyPr vert="eaVert" wrap="square" rtlCol="0">
            <a:spAutoFit/>
          </a:bodyPr>
          <a:lstStyle/>
          <a:p>
            <a:pP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0" name="TextBox 19"/>
          <p:cNvSpPr txBox="1"/>
          <p:nvPr/>
        </p:nvSpPr>
        <p:spPr bwMode="gray">
          <a:xfrm>
            <a:off x="2733158" y="4054806"/>
            <a:ext cx="461665" cy="446991"/>
          </a:xfrm>
          <a:prstGeom prst="rect">
            <a:avLst/>
          </a:prstGeom>
          <a:noFill/>
        </p:spPr>
        <p:txBody>
          <a:bodyPr vert="eaVert" wrap="square" rtlCol="0">
            <a:spAutoFit/>
          </a:bodyPr>
          <a:lstStyle/>
          <a:p>
            <a:pPr algn="ct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1" name="TextBox 20"/>
          <p:cNvSpPr txBox="1"/>
          <p:nvPr/>
        </p:nvSpPr>
        <p:spPr bwMode="gray">
          <a:xfrm>
            <a:off x="2733158" y="5151259"/>
            <a:ext cx="461665" cy="404538"/>
          </a:xfrm>
          <a:prstGeom prst="rect">
            <a:avLst/>
          </a:prstGeom>
          <a:noFill/>
        </p:spPr>
        <p:txBody>
          <a:bodyPr vert="eaVert" wrap="square" rtlCol="0">
            <a:spAutoFit/>
          </a:bodyPr>
          <a:lstStyle/>
          <a:p>
            <a:pPr algn="ct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2" name="TextBox 21"/>
          <p:cNvSpPr txBox="1"/>
          <p:nvPr/>
        </p:nvSpPr>
        <p:spPr bwMode="gray">
          <a:xfrm>
            <a:off x="5855015" y="3949573"/>
            <a:ext cx="461665" cy="771096"/>
          </a:xfrm>
          <a:prstGeom prst="rect">
            <a:avLst/>
          </a:prstGeom>
          <a:noFill/>
        </p:spPr>
        <p:txBody>
          <a:bodyPr vert="eaVert" wrap="square" rtlCol="0">
            <a:spAutoFit/>
          </a:bodyPr>
          <a:lstStyle/>
          <a:p>
            <a:pPr algn="ct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3" name="TextBox 22"/>
          <p:cNvSpPr txBox="1"/>
          <p:nvPr/>
        </p:nvSpPr>
        <p:spPr bwMode="gray">
          <a:xfrm>
            <a:off x="8703138" y="4693559"/>
            <a:ext cx="461665" cy="802331"/>
          </a:xfrm>
          <a:prstGeom prst="rect">
            <a:avLst/>
          </a:prstGeom>
          <a:noFill/>
        </p:spPr>
        <p:txBody>
          <a:bodyPr vert="eaVert" wrap="square" rtlCol="0">
            <a:spAutoFit/>
          </a:bodyPr>
          <a:lstStyle/>
          <a:p>
            <a:pPr algn="ct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sp>
        <p:nvSpPr>
          <p:cNvPr id="25" name="Oval 24"/>
          <p:cNvSpPr/>
          <p:nvPr/>
        </p:nvSpPr>
        <p:spPr bwMode="gray">
          <a:xfrm rot="16200000">
            <a:off x="3727819" y="3035192"/>
            <a:ext cx="1152128" cy="348071"/>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PQ/WFQ</a:t>
            </a:r>
            <a:endParaRPr lang="en-US" altLang="zh-CN" sz="1200" dirty="0">
              <a:solidFill>
                <a:schemeClr val="tx1"/>
              </a:solidFill>
              <a:latin typeface="Huawei Sans" panose="020C0503030203020204" pitchFamily="34" charset="0"/>
            </a:endParaRPr>
          </a:p>
        </p:txBody>
      </p:sp>
      <p:cxnSp>
        <p:nvCxnSpPr>
          <p:cNvPr id="26" name="Straight Arrow Connector 25"/>
          <p:cNvCxnSpPr/>
          <p:nvPr/>
        </p:nvCxnSpPr>
        <p:spPr bwMode="gray">
          <a:xfrm rot="16200000">
            <a:off x="3981748" y="3238457"/>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bwMode="gray">
          <a:xfrm rot="16200000" flipH="1">
            <a:off x="4336794" y="3238457"/>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gray">
          <a:xfrm rot="16200000">
            <a:off x="3787270" y="5198368"/>
            <a:ext cx="1152128" cy="348071"/>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PQ/WFQ</a:t>
            </a:r>
            <a:endParaRPr lang="en-US" altLang="zh-CN" sz="1200" dirty="0">
              <a:solidFill>
                <a:schemeClr val="tx1"/>
              </a:solidFill>
              <a:latin typeface="Huawei Sans" panose="020C0503030203020204" pitchFamily="34" charset="0"/>
            </a:endParaRPr>
          </a:p>
        </p:txBody>
      </p:sp>
      <p:cxnSp>
        <p:nvCxnSpPr>
          <p:cNvPr id="29" name="Straight Arrow Connector 28"/>
          <p:cNvCxnSpPr/>
          <p:nvPr/>
        </p:nvCxnSpPr>
        <p:spPr bwMode="gray">
          <a:xfrm rot="16200000">
            <a:off x="4041874" y="5398715"/>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bwMode="gray">
          <a:xfrm rot="16200000" flipH="1">
            <a:off x="4393354" y="5351874"/>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1" name="Oval 30"/>
          <p:cNvSpPr/>
          <p:nvPr/>
        </p:nvSpPr>
        <p:spPr bwMode="gray">
          <a:xfrm rot="16200000">
            <a:off x="6544282" y="4167063"/>
            <a:ext cx="1152128" cy="348071"/>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PQ/WFQ</a:t>
            </a:r>
            <a:endParaRPr lang="en-US" altLang="zh-CN" sz="1200" dirty="0">
              <a:solidFill>
                <a:schemeClr val="tx1"/>
              </a:solidFill>
              <a:latin typeface="Huawei Sans" panose="020C0503030203020204" pitchFamily="34" charset="0"/>
            </a:endParaRPr>
          </a:p>
        </p:txBody>
      </p:sp>
      <p:cxnSp>
        <p:nvCxnSpPr>
          <p:cNvPr id="32" name="Straight Arrow Connector 31"/>
          <p:cNvCxnSpPr/>
          <p:nvPr/>
        </p:nvCxnSpPr>
        <p:spPr bwMode="gray">
          <a:xfrm rot="16200000">
            <a:off x="6801644" y="4315920"/>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bwMode="gray">
          <a:xfrm rot="16200000" flipH="1">
            <a:off x="7150366" y="4335122"/>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34" name="Oval 33"/>
          <p:cNvSpPr/>
          <p:nvPr/>
        </p:nvSpPr>
        <p:spPr bwMode="gray">
          <a:xfrm rot="16200000">
            <a:off x="9421825" y="4907272"/>
            <a:ext cx="786880" cy="348071"/>
          </a:xfrm>
          <a:prstGeom prst="ellipse">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RR</a:t>
            </a:r>
            <a:endParaRPr lang="en-US" altLang="zh-CN" sz="1200" dirty="0">
              <a:solidFill>
                <a:schemeClr val="tx1"/>
              </a:solidFill>
              <a:latin typeface="Huawei Sans" panose="020C0503030203020204" pitchFamily="34" charset="0"/>
            </a:endParaRPr>
          </a:p>
        </p:txBody>
      </p:sp>
      <p:cxnSp>
        <p:nvCxnSpPr>
          <p:cNvPr id="35" name="Straight Arrow Connector 34"/>
          <p:cNvCxnSpPr/>
          <p:nvPr/>
        </p:nvCxnSpPr>
        <p:spPr bwMode="gray">
          <a:xfrm rot="16200000">
            <a:off x="9503563" y="5094764"/>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bwMode="gray">
          <a:xfrm rot="16200000" flipH="1">
            <a:off x="9842346" y="5107605"/>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Elbow Connector 36"/>
          <p:cNvCxnSpPr>
            <a:cxnSpLocks/>
          </p:cNvCxnSpPr>
          <p:nvPr/>
        </p:nvCxnSpPr>
        <p:spPr bwMode="gray">
          <a:xfrm>
            <a:off x="9618686" y="4271931"/>
            <a:ext cx="12700" cy="1583007"/>
          </a:xfrm>
          <a:prstGeom prst="bentConnector3">
            <a:avLst>
              <a:gd name="adj1" fmla="val 4148882"/>
            </a:avLst>
          </a:prstGeom>
        </p:spPr>
        <p:style>
          <a:lnRef idx="1">
            <a:schemeClr val="accent1"/>
          </a:lnRef>
          <a:fillRef idx="0">
            <a:schemeClr val="accent1"/>
          </a:fillRef>
          <a:effectRef idx="0">
            <a:schemeClr val="accent1"/>
          </a:effectRef>
          <a:fontRef idx="minor">
            <a:schemeClr val="tx1"/>
          </a:fontRef>
        </p:style>
      </p:cxnSp>
      <p:sp>
        <p:nvSpPr>
          <p:cNvPr id="41" name="Can 225">
            <a:extLst>
              <a:ext uri="{FF2B5EF4-FFF2-40B4-BE49-F238E27FC236}">
                <a16:creationId xmlns:a16="http://schemas.microsoft.com/office/drawing/2014/main" xmlns="" id="{D99A67CC-5415-4D7E-BE6B-53D4594E9FA1}"/>
              </a:ext>
            </a:extLst>
          </p:cNvPr>
          <p:cNvSpPr/>
          <p:nvPr/>
        </p:nvSpPr>
        <p:spPr bwMode="gray">
          <a:xfrm rot="5400000">
            <a:off x="3068225" y="1782986"/>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Can 225">
            <a:extLst>
              <a:ext uri="{FF2B5EF4-FFF2-40B4-BE49-F238E27FC236}">
                <a16:creationId xmlns:a16="http://schemas.microsoft.com/office/drawing/2014/main" xmlns="" id="{C5F9CA59-582D-41B1-A618-A13C48D50B1E}"/>
              </a:ext>
            </a:extLst>
          </p:cNvPr>
          <p:cNvSpPr/>
          <p:nvPr/>
        </p:nvSpPr>
        <p:spPr bwMode="gray">
          <a:xfrm rot="5400000">
            <a:off x="3058270" y="2995943"/>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ectangular Callout 37"/>
          <p:cNvSpPr/>
          <p:nvPr/>
        </p:nvSpPr>
        <p:spPr bwMode="gray">
          <a:xfrm>
            <a:off x="3110652" y="3984244"/>
            <a:ext cx="1521102" cy="538199"/>
          </a:xfrm>
          <a:prstGeom prst="wedgeRectCallout">
            <a:avLst>
              <a:gd name="adj1" fmla="val -26210"/>
              <a:gd name="adj2" fmla="val -824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Level 3 flow queue</a:t>
            </a:r>
          </a:p>
        </p:txBody>
      </p:sp>
      <p:sp>
        <p:nvSpPr>
          <p:cNvPr id="43" name="Can 225">
            <a:extLst>
              <a:ext uri="{FF2B5EF4-FFF2-40B4-BE49-F238E27FC236}">
                <a16:creationId xmlns:a16="http://schemas.microsoft.com/office/drawing/2014/main" xmlns="" id="{F48D35C0-D6D8-4909-A625-85DB05E396EA}"/>
              </a:ext>
            </a:extLst>
          </p:cNvPr>
          <p:cNvSpPr/>
          <p:nvPr/>
        </p:nvSpPr>
        <p:spPr bwMode="gray">
          <a:xfrm rot="5400000">
            <a:off x="3070047" y="3932048"/>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Can 225">
            <a:extLst>
              <a:ext uri="{FF2B5EF4-FFF2-40B4-BE49-F238E27FC236}">
                <a16:creationId xmlns:a16="http://schemas.microsoft.com/office/drawing/2014/main" xmlns="" id="{6624AB04-80EF-4F63-8D39-D3435A602D5A}"/>
              </a:ext>
            </a:extLst>
          </p:cNvPr>
          <p:cNvSpPr/>
          <p:nvPr/>
        </p:nvSpPr>
        <p:spPr bwMode="gray">
          <a:xfrm rot="5400000">
            <a:off x="3055526" y="5189276"/>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Can 9">
            <a:extLst>
              <a:ext uri="{FF2B5EF4-FFF2-40B4-BE49-F238E27FC236}">
                <a16:creationId xmlns:a16="http://schemas.microsoft.com/office/drawing/2014/main" xmlns="" id="{792E0184-3373-4393-B549-C55CC3FEB82D}"/>
              </a:ext>
            </a:extLst>
          </p:cNvPr>
          <p:cNvSpPr/>
          <p:nvPr/>
        </p:nvSpPr>
        <p:spPr bwMode="gray">
          <a:xfrm rot="5400000">
            <a:off x="5947744" y="2392010"/>
            <a:ext cx="253196" cy="1614471"/>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Rectangular Callout 38"/>
          <p:cNvSpPr/>
          <p:nvPr/>
        </p:nvSpPr>
        <p:spPr bwMode="gray">
          <a:xfrm>
            <a:off x="4868335" y="3328979"/>
            <a:ext cx="1855786" cy="538199"/>
          </a:xfrm>
          <a:prstGeom prst="wedgeRectCallout">
            <a:avLst>
              <a:gd name="adj1" fmla="val -8270"/>
              <a:gd name="adj2" fmla="val -704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Level 2 subscriber queue</a:t>
            </a:r>
          </a:p>
        </p:txBody>
      </p:sp>
      <p:sp>
        <p:nvSpPr>
          <p:cNvPr id="46" name="Can 9">
            <a:extLst>
              <a:ext uri="{FF2B5EF4-FFF2-40B4-BE49-F238E27FC236}">
                <a16:creationId xmlns:a16="http://schemas.microsoft.com/office/drawing/2014/main" xmlns="" id="{96135DD5-FECD-4416-BF1D-D3829087FA8F}"/>
              </a:ext>
            </a:extLst>
          </p:cNvPr>
          <p:cNvSpPr/>
          <p:nvPr/>
        </p:nvSpPr>
        <p:spPr bwMode="gray">
          <a:xfrm rot="5400000">
            <a:off x="5962216" y="4533876"/>
            <a:ext cx="253196" cy="1614471"/>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Can 9">
            <a:extLst>
              <a:ext uri="{FF2B5EF4-FFF2-40B4-BE49-F238E27FC236}">
                <a16:creationId xmlns:a16="http://schemas.microsoft.com/office/drawing/2014/main" xmlns="" id="{98F11407-AAE7-44C3-9A63-9C8156084145}"/>
              </a:ext>
            </a:extLst>
          </p:cNvPr>
          <p:cNvSpPr/>
          <p:nvPr/>
        </p:nvSpPr>
        <p:spPr bwMode="gray">
          <a:xfrm rot="5400000">
            <a:off x="8664195" y="3464696"/>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Rectangular Callout 39"/>
          <p:cNvSpPr/>
          <p:nvPr/>
        </p:nvSpPr>
        <p:spPr bwMode="gray">
          <a:xfrm>
            <a:off x="7882283" y="3473236"/>
            <a:ext cx="1768185" cy="538199"/>
          </a:xfrm>
          <a:prstGeom prst="wedgeRectCallout">
            <a:avLst>
              <a:gd name="adj1" fmla="val -20640"/>
              <a:gd name="adj2" fmla="val 784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a:solidFill>
                  <a:schemeClr val="tx1"/>
                </a:solidFill>
                <a:latin typeface="Huawei Sans" panose="020C0503030203020204" pitchFamily="34" charset="0"/>
              </a:rPr>
              <a:t>Level 1 port queue</a:t>
            </a:r>
          </a:p>
        </p:txBody>
      </p:sp>
      <p:sp>
        <p:nvSpPr>
          <p:cNvPr id="48" name="Can 9">
            <a:extLst>
              <a:ext uri="{FF2B5EF4-FFF2-40B4-BE49-F238E27FC236}">
                <a16:creationId xmlns:a16="http://schemas.microsoft.com/office/drawing/2014/main" xmlns="" id="{8D1D496A-39E1-4611-B992-FBFA5B0FD20F}"/>
              </a:ext>
            </a:extLst>
          </p:cNvPr>
          <p:cNvSpPr/>
          <p:nvPr/>
        </p:nvSpPr>
        <p:spPr bwMode="gray">
          <a:xfrm rot="5400000">
            <a:off x="8675010" y="5039100"/>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4587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a:t>
            </a:r>
            <a:r>
              <a:rPr lang="en-US" dirty="0" err="1">
                <a:latin typeface="Huawei Sans" panose="020C0503030203020204" pitchFamily="34" charset="0"/>
              </a:rPr>
              <a:t>HQoS</a:t>
            </a:r>
            <a:r>
              <a:rPr lang="en-US" dirty="0">
                <a:latin typeface="Huawei Sans" panose="020C0503030203020204" pitchFamily="34" charset="0"/>
              </a:rPr>
              <a:t> Traffic Shaping</a:t>
            </a:r>
          </a:p>
        </p:txBody>
      </p:sp>
      <p:sp>
        <p:nvSpPr>
          <p:cNvPr id="3" name="Text Placeholder 2"/>
          <p:cNvSpPr>
            <a:spLocks noGrp="1"/>
          </p:cNvSpPr>
          <p:nvPr>
            <p:ph type="body" sz="quarter" idx="10"/>
          </p:nvPr>
        </p:nvSpPr>
        <p:spPr bwMode="gray"/>
        <p:txBody>
          <a:bodyPr/>
          <a:lstStyle/>
          <a:p>
            <a:r>
              <a:rPr lang="en-US" sz="1800" dirty="0">
                <a:latin typeface="Huawei Sans" panose="020C0503030203020204" pitchFamily="34" charset="0"/>
              </a:rPr>
              <a:t>The </a:t>
            </a:r>
            <a:r>
              <a:rPr lang="en-US" sz="1800" dirty="0" err="1">
                <a:latin typeface="Huawei Sans" panose="020C0503030203020204" pitchFamily="34" charset="0"/>
              </a:rPr>
              <a:t>HQoS</a:t>
            </a:r>
            <a:r>
              <a:rPr lang="en-US" sz="1800" dirty="0">
                <a:latin typeface="Huawei Sans" panose="020C0503030203020204" pitchFamily="34" charset="0"/>
              </a:rPr>
              <a:t> shaper buffers packets and limits the rate of packets. The device supports three levels of shapers, that is, flow queue shaper, subscriber queue shaper, and port queue shaper. After packets enter the device, the device buffers the packets in queues and sends the packets at the limited rate. Shapers can ensure the CIR and limit the maximum rate of packets by using the rate limiting algorithm.</a:t>
            </a:r>
          </a:p>
        </p:txBody>
      </p:sp>
      <p:sp>
        <p:nvSpPr>
          <p:cNvPr id="49" name="Rectangle 48"/>
          <p:cNvSpPr/>
          <p:nvPr/>
        </p:nvSpPr>
        <p:spPr bwMode="gray">
          <a:xfrm>
            <a:off x="7586465" y="3171825"/>
            <a:ext cx="2700300" cy="2854636"/>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1 port queue shaping</a:t>
            </a:r>
            <a:endParaRPr lang="en-US" altLang="zh-CN" sz="1400" dirty="0">
              <a:solidFill>
                <a:schemeClr val="tx1"/>
              </a:solidFill>
              <a:latin typeface="Huawei Sans" panose="020C0503030203020204" pitchFamily="34" charset="0"/>
            </a:endParaRPr>
          </a:p>
        </p:txBody>
      </p:sp>
      <p:sp>
        <p:nvSpPr>
          <p:cNvPr id="48" name="Rectangle 47"/>
          <p:cNvSpPr/>
          <p:nvPr/>
        </p:nvSpPr>
        <p:spPr bwMode="gray">
          <a:xfrm>
            <a:off x="4755137" y="3171825"/>
            <a:ext cx="2700300" cy="2854636"/>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2 subscriber queue shaping</a:t>
            </a:r>
            <a:endParaRPr lang="en-US" altLang="zh-CN" sz="1400" dirty="0">
              <a:solidFill>
                <a:schemeClr val="tx1"/>
              </a:solidFill>
              <a:latin typeface="Huawei Sans" panose="020C0503030203020204" pitchFamily="34" charset="0"/>
            </a:endParaRPr>
          </a:p>
        </p:txBody>
      </p:sp>
      <p:sp>
        <p:nvSpPr>
          <p:cNvPr id="47" name="Rectangle 46"/>
          <p:cNvSpPr/>
          <p:nvPr/>
        </p:nvSpPr>
        <p:spPr bwMode="gray">
          <a:xfrm>
            <a:off x="1902582" y="3171825"/>
            <a:ext cx="2700300" cy="2854636"/>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3 flow queue shaping</a:t>
            </a:r>
            <a:endParaRPr lang="en-US" altLang="zh-CN" sz="1400" dirty="0">
              <a:solidFill>
                <a:schemeClr val="tx1"/>
              </a:solidFill>
              <a:latin typeface="Huawei Sans" panose="020C0503030203020204" pitchFamily="34" charset="0"/>
            </a:endParaRPr>
          </a:p>
        </p:txBody>
      </p:sp>
      <p:cxnSp>
        <p:nvCxnSpPr>
          <p:cNvPr id="11" name="Elbow Connector 10"/>
          <p:cNvCxnSpPr>
            <a:cxnSpLocks/>
          </p:cNvCxnSpPr>
          <p:nvPr/>
        </p:nvCxnSpPr>
        <p:spPr bwMode="gray">
          <a:xfrm>
            <a:off x="3836375" y="3771394"/>
            <a:ext cx="1265046" cy="61089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Elbow Connector 11"/>
          <p:cNvCxnSpPr>
            <a:cxnSpLocks/>
          </p:cNvCxnSpPr>
          <p:nvPr/>
        </p:nvCxnSpPr>
        <p:spPr bwMode="gray">
          <a:xfrm flipV="1">
            <a:off x="3836375" y="4382293"/>
            <a:ext cx="1265046" cy="613237"/>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bwMode="gray">
          <a:xfrm>
            <a:off x="2567473" y="4214101"/>
            <a:ext cx="461665" cy="376148"/>
          </a:xfrm>
          <a:prstGeom prst="rect">
            <a:avLst/>
          </a:prstGeom>
          <a:noFill/>
        </p:spPr>
        <p:txBody>
          <a:bodyPr vert="eaVert" wrap="square" rtlCol="0">
            <a:spAutoFit/>
          </a:bodyPr>
          <a:lstStyle/>
          <a:p>
            <a:pP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cxnSp>
        <p:nvCxnSpPr>
          <p:cNvPr id="41" name="Straight Connector 40"/>
          <p:cNvCxnSpPr>
            <a:cxnSpLocks/>
          </p:cNvCxnSpPr>
          <p:nvPr/>
        </p:nvCxnSpPr>
        <p:spPr bwMode="gray">
          <a:xfrm>
            <a:off x="6715892" y="4382293"/>
            <a:ext cx="12763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bwMode="gray">
          <a:xfrm>
            <a:off x="3918806" y="3771394"/>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bwMode="gray">
          <a:xfrm>
            <a:off x="3918806" y="4998006"/>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bwMode="gray">
          <a:xfrm>
            <a:off x="6869605" y="4382293"/>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Can 225">
            <a:extLst>
              <a:ext uri="{FF2B5EF4-FFF2-40B4-BE49-F238E27FC236}">
                <a16:creationId xmlns:a16="http://schemas.microsoft.com/office/drawing/2014/main" xmlns="" id="{41DB1DFE-5A3C-47EB-9029-3138BBCCDB63}"/>
              </a:ext>
            </a:extLst>
          </p:cNvPr>
          <p:cNvSpPr/>
          <p:nvPr/>
        </p:nvSpPr>
        <p:spPr bwMode="gray">
          <a:xfrm rot="5400000">
            <a:off x="2900924" y="2986550"/>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Can 225">
            <a:extLst>
              <a:ext uri="{FF2B5EF4-FFF2-40B4-BE49-F238E27FC236}">
                <a16:creationId xmlns:a16="http://schemas.microsoft.com/office/drawing/2014/main" xmlns="" id="{65C3A74A-B58D-481A-AA9A-AF8BC80F012E}"/>
              </a:ext>
            </a:extLst>
          </p:cNvPr>
          <p:cNvSpPr/>
          <p:nvPr/>
        </p:nvSpPr>
        <p:spPr bwMode="gray">
          <a:xfrm rot="5400000">
            <a:off x="2900924" y="4209517"/>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Can 225">
            <a:extLst>
              <a:ext uri="{FF2B5EF4-FFF2-40B4-BE49-F238E27FC236}">
                <a16:creationId xmlns:a16="http://schemas.microsoft.com/office/drawing/2014/main" xmlns="" id="{CE5F97D3-FC61-4042-BFAF-CE8D65FBBBDD}"/>
              </a:ext>
            </a:extLst>
          </p:cNvPr>
          <p:cNvSpPr/>
          <p:nvPr/>
        </p:nvSpPr>
        <p:spPr bwMode="gray">
          <a:xfrm rot="5400000">
            <a:off x="3474525" y="3560152"/>
            <a:ext cx="253196" cy="467268"/>
          </a:xfrm>
          <a:prstGeom prst="can">
            <a:avLst>
              <a:gd name="adj" fmla="val 40000"/>
            </a:avLst>
          </a:prstGeom>
          <a:solidFill>
            <a:srgbClr val="D9D9D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Can 225">
            <a:extLst>
              <a:ext uri="{FF2B5EF4-FFF2-40B4-BE49-F238E27FC236}">
                <a16:creationId xmlns:a16="http://schemas.microsoft.com/office/drawing/2014/main" xmlns="" id="{E3584EFF-24C5-4D03-BC73-2CFEAFA70056}"/>
              </a:ext>
            </a:extLst>
          </p:cNvPr>
          <p:cNvSpPr/>
          <p:nvPr/>
        </p:nvSpPr>
        <p:spPr bwMode="gray">
          <a:xfrm rot="5400000">
            <a:off x="3336138" y="4643775"/>
            <a:ext cx="253196" cy="744043"/>
          </a:xfrm>
          <a:prstGeom prst="can">
            <a:avLst>
              <a:gd name="adj" fmla="val 40000"/>
            </a:avLst>
          </a:prstGeom>
          <a:solidFill>
            <a:srgbClr val="D9D9D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ectangular Callout 35"/>
          <p:cNvSpPr/>
          <p:nvPr/>
        </p:nvSpPr>
        <p:spPr bwMode="gray">
          <a:xfrm>
            <a:off x="2315273" y="5257892"/>
            <a:ext cx="1521102" cy="638083"/>
          </a:xfrm>
          <a:prstGeom prst="wedgeRectCallout">
            <a:avLst>
              <a:gd name="adj1" fmla="val 21531"/>
              <a:gd name="adj2" fmla="val -10065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is buffered in a flow queue and waits to be sent.</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1" name="Can 9">
            <a:extLst>
              <a:ext uri="{FF2B5EF4-FFF2-40B4-BE49-F238E27FC236}">
                <a16:creationId xmlns:a16="http://schemas.microsoft.com/office/drawing/2014/main" xmlns="" id="{792DB00A-5301-4DFA-9BEC-F0E6B2B46256}"/>
              </a:ext>
            </a:extLst>
          </p:cNvPr>
          <p:cNvSpPr/>
          <p:nvPr/>
        </p:nvSpPr>
        <p:spPr bwMode="gray">
          <a:xfrm rot="5400000">
            <a:off x="5798826" y="3574971"/>
            <a:ext cx="253196" cy="1614471"/>
          </a:xfrm>
          <a:prstGeom prst="can">
            <a:avLst>
              <a:gd name="adj" fmla="val 40000"/>
            </a:avLst>
          </a:prstGeom>
          <a:solidFill>
            <a:srgbClr val="FDE39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Can 225">
            <a:extLst>
              <a:ext uri="{FF2B5EF4-FFF2-40B4-BE49-F238E27FC236}">
                <a16:creationId xmlns:a16="http://schemas.microsoft.com/office/drawing/2014/main" xmlns="" id="{E1AD1464-A5F8-4D36-B021-F040E69EA294}"/>
              </a:ext>
            </a:extLst>
          </p:cNvPr>
          <p:cNvSpPr/>
          <p:nvPr/>
        </p:nvSpPr>
        <p:spPr bwMode="gray">
          <a:xfrm rot="5400000">
            <a:off x="6081732" y="3850268"/>
            <a:ext cx="262680" cy="1060141"/>
          </a:xfrm>
          <a:prstGeom prst="can">
            <a:avLst>
              <a:gd name="adj" fmla="val 40000"/>
            </a:avLst>
          </a:prstGeom>
          <a:solidFill>
            <a:srgbClr val="D9D9D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ectangular Callout 36"/>
          <p:cNvSpPr/>
          <p:nvPr/>
        </p:nvSpPr>
        <p:spPr bwMode="gray">
          <a:xfrm>
            <a:off x="5101420" y="4635314"/>
            <a:ext cx="1768185" cy="977055"/>
          </a:xfrm>
          <a:prstGeom prst="wedgeRectCallout">
            <a:avLst>
              <a:gd name="adj1" fmla="val 19784"/>
              <a:gd name="adj2" fmla="val -7734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from multiple flow queues is buffered in a subscriber queue and waits to be sent.</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3" name="Can 9">
            <a:extLst>
              <a:ext uri="{FF2B5EF4-FFF2-40B4-BE49-F238E27FC236}">
                <a16:creationId xmlns:a16="http://schemas.microsoft.com/office/drawing/2014/main" xmlns="" id="{0A0E1430-AFAB-40AC-A2DD-2D8107F691DC}"/>
              </a:ext>
            </a:extLst>
          </p:cNvPr>
          <p:cNvSpPr/>
          <p:nvPr/>
        </p:nvSpPr>
        <p:spPr bwMode="gray">
          <a:xfrm rot="5400000">
            <a:off x="8672879" y="3573123"/>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Can 225">
            <a:extLst>
              <a:ext uri="{FF2B5EF4-FFF2-40B4-BE49-F238E27FC236}">
                <a16:creationId xmlns:a16="http://schemas.microsoft.com/office/drawing/2014/main" xmlns="" id="{54BD9D56-824D-4365-A9A5-9CFF5B2DD6D5}"/>
              </a:ext>
            </a:extLst>
          </p:cNvPr>
          <p:cNvSpPr/>
          <p:nvPr/>
        </p:nvSpPr>
        <p:spPr bwMode="gray">
          <a:xfrm rot="5400000">
            <a:off x="8773657" y="3676642"/>
            <a:ext cx="262680" cy="1403431"/>
          </a:xfrm>
          <a:prstGeom prst="can">
            <a:avLst>
              <a:gd name="adj" fmla="val 40000"/>
            </a:avLst>
          </a:prstGeom>
          <a:solidFill>
            <a:srgbClr val="D9D9D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ectangular Callout 37"/>
          <p:cNvSpPr/>
          <p:nvPr/>
        </p:nvSpPr>
        <p:spPr bwMode="gray">
          <a:xfrm>
            <a:off x="7801720" y="4664977"/>
            <a:ext cx="1768185" cy="938898"/>
          </a:xfrm>
          <a:prstGeom prst="wedgeRectCallout">
            <a:avLst>
              <a:gd name="adj1" fmla="val 23284"/>
              <a:gd name="adj2" fmla="val -8462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Data from multiple subscriber queues is buffered in a port queue and waits to be sent.</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8168410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Can 9">
            <a:extLst>
              <a:ext uri="{FF2B5EF4-FFF2-40B4-BE49-F238E27FC236}">
                <a16:creationId xmlns:a16="http://schemas.microsoft.com/office/drawing/2014/main" xmlns="" id="{7791D51B-3F6C-4E82-8D61-BCD8C66E09FC}"/>
              </a:ext>
            </a:extLst>
          </p:cNvPr>
          <p:cNvSpPr/>
          <p:nvPr/>
        </p:nvSpPr>
        <p:spPr bwMode="gray">
          <a:xfrm rot="5400000">
            <a:off x="7244229" y="3452791"/>
            <a:ext cx="253196"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Can 9">
            <a:extLst>
              <a:ext uri="{FF2B5EF4-FFF2-40B4-BE49-F238E27FC236}">
                <a16:creationId xmlns:a16="http://schemas.microsoft.com/office/drawing/2014/main" xmlns="" id="{A53F0CF6-AC7C-4AC5-86DD-30D26A99278D}"/>
              </a:ext>
            </a:extLst>
          </p:cNvPr>
          <p:cNvSpPr/>
          <p:nvPr/>
        </p:nvSpPr>
        <p:spPr bwMode="gray">
          <a:xfrm rot="5400000">
            <a:off x="10118282" y="3450943"/>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Can 225">
            <a:extLst>
              <a:ext uri="{FF2B5EF4-FFF2-40B4-BE49-F238E27FC236}">
                <a16:creationId xmlns:a16="http://schemas.microsoft.com/office/drawing/2014/main" xmlns="" id="{A1A70C60-93F9-4918-9112-A7E74D0AA1A1}"/>
              </a:ext>
            </a:extLst>
          </p:cNvPr>
          <p:cNvSpPr/>
          <p:nvPr/>
        </p:nvSpPr>
        <p:spPr bwMode="gray">
          <a:xfrm rot="5400000">
            <a:off x="4354408" y="2845865"/>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Can 225">
            <a:extLst>
              <a:ext uri="{FF2B5EF4-FFF2-40B4-BE49-F238E27FC236}">
                <a16:creationId xmlns:a16="http://schemas.microsoft.com/office/drawing/2014/main" xmlns="" id="{AE897F30-3960-4854-AF49-952AA3EE9657}"/>
              </a:ext>
            </a:extLst>
          </p:cNvPr>
          <p:cNvSpPr/>
          <p:nvPr/>
        </p:nvSpPr>
        <p:spPr bwMode="gray">
          <a:xfrm rot="5400000">
            <a:off x="4335688" y="4074085"/>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bwMode="gray"/>
        <p:txBody>
          <a:bodyPr/>
          <a:lstStyle/>
          <a:p>
            <a:pPr fontAlgn="ctr"/>
            <a:r>
              <a:rPr lang="en-US" dirty="0">
                <a:latin typeface="Huawei Sans" panose="020C0503030203020204" pitchFamily="34" charset="0"/>
              </a:rPr>
              <a:t>Introduction to the </a:t>
            </a:r>
            <a:r>
              <a:rPr lang="en-US" dirty="0" err="1">
                <a:latin typeface="Huawei Sans" panose="020C0503030203020204" pitchFamily="34" charset="0"/>
              </a:rPr>
              <a:t>HQoS</a:t>
            </a:r>
            <a:r>
              <a:rPr lang="en-US" dirty="0">
                <a:latin typeface="Huawei Sans" panose="020C0503030203020204" pitchFamily="34" charset="0"/>
              </a:rPr>
              <a:t> Dropper</a:t>
            </a:r>
          </a:p>
        </p:txBody>
      </p:sp>
      <p:sp>
        <p:nvSpPr>
          <p:cNvPr id="3" name="Text Placeholder 2"/>
          <p:cNvSpPr>
            <a:spLocks noGrp="1"/>
          </p:cNvSpPr>
          <p:nvPr>
            <p:ph type="body" sz="quarter" idx="10"/>
          </p:nvPr>
        </p:nvSpPr>
        <p:spPr bwMode="gray"/>
        <p:txBody>
          <a:bodyPr/>
          <a:lstStyle/>
          <a:p>
            <a:pPr algn="l"/>
            <a:r>
              <a:rPr lang="en-US" sz="1800" dirty="0">
                <a:latin typeface="Huawei Sans" panose="020C0503030203020204" pitchFamily="34" charset="0"/>
              </a:rPr>
              <a:t>The </a:t>
            </a:r>
            <a:r>
              <a:rPr lang="en-US" sz="1800" dirty="0" err="1">
                <a:latin typeface="Huawei Sans" panose="020C0503030203020204" pitchFamily="34" charset="0"/>
              </a:rPr>
              <a:t>HQoS</a:t>
            </a:r>
            <a:r>
              <a:rPr lang="en-US" sz="1800" dirty="0">
                <a:latin typeface="Huawei Sans" panose="020C0503030203020204" pitchFamily="34" charset="0"/>
              </a:rPr>
              <a:t> dropper discards packets based on a drop policy before packets are sent to queues. </a:t>
            </a:r>
            <a:endParaRPr lang="en-US" altLang="zh-CN" sz="1800" dirty="0">
              <a:latin typeface="Huawei Sans" panose="020C0503030203020204" pitchFamily="34" charset="0"/>
            </a:endParaRPr>
          </a:p>
          <a:p>
            <a:pPr algn="l"/>
            <a:r>
              <a:rPr lang="en-US" sz="1800" dirty="0">
                <a:latin typeface="Huawei Sans" panose="020C0503030203020204" pitchFamily="34" charset="0"/>
              </a:rPr>
              <a:t>The three types of queues supported by </a:t>
            </a:r>
            <a:r>
              <a:rPr lang="en-US" sz="1800" dirty="0" err="1">
                <a:latin typeface="Huawei Sans" panose="020C0503030203020204" pitchFamily="34" charset="0"/>
              </a:rPr>
              <a:t>HQoS</a:t>
            </a:r>
            <a:r>
              <a:rPr lang="en-US" sz="1800" dirty="0">
                <a:latin typeface="Huawei Sans" panose="020C0503030203020204" pitchFamily="34" charset="0"/>
              </a:rPr>
              <a:t> support different drop modes. The port queue and subscriber queue support tail drop; the flow queue supports tail drop and WRED.</a:t>
            </a:r>
          </a:p>
          <a:p>
            <a:pPr algn="l"/>
            <a:endParaRPr lang="en-US" altLang="zh-CN" dirty="0">
              <a:latin typeface="Huawei Sans" panose="020C0503030203020204" pitchFamily="34" charset="0"/>
            </a:endParaRPr>
          </a:p>
        </p:txBody>
      </p:sp>
      <p:sp>
        <p:nvSpPr>
          <p:cNvPr id="4" name="Rectangle 3"/>
          <p:cNvSpPr/>
          <p:nvPr/>
        </p:nvSpPr>
        <p:spPr bwMode="gray">
          <a:xfrm>
            <a:off x="9113453" y="2636383"/>
            <a:ext cx="2095115" cy="3286673"/>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1 port queue</a:t>
            </a:r>
            <a:endParaRPr lang="en-US" altLang="zh-CN" sz="1400" dirty="0">
              <a:solidFill>
                <a:schemeClr val="tx1"/>
              </a:solidFill>
              <a:latin typeface="Huawei Sans" panose="020C0503030203020204" pitchFamily="34" charset="0"/>
            </a:endParaRPr>
          </a:p>
        </p:txBody>
      </p:sp>
      <p:sp>
        <p:nvSpPr>
          <p:cNvPr id="5" name="Rectangle 4"/>
          <p:cNvSpPr/>
          <p:nvPr/>
        </p:nvSpPr>
        <p:spPr bwMode="gray">
          <a:xfrm>
            <a:off x="6384033" y="2636383"/>
            <a:ext cx="1973337" cy="3286673"/>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2 subscriber queue</a:t>
            </a:r>
            <a:endParaRPr lang="en-US" altLang="zh-CN" sz="1400" dirty="0">
              <a:solidFill>
                <a:schemeClr val="tx1"/>
              </a:solidFill>
              <a:latin typeface="Huawei Sans" panose="020C0503030203020204" pitchFamily="34" charset="0"/>
            </a:endParaRPr>
          </a:p>
        </p:txBody>
      </p:sp>
      <p:sp>
        <p:nvSpPr>
          <p:cNvPr id="6" name="Rectangle 5"/>
          <p:cNvSpPr/>
          <p:nvPr/>
        </p:nvSpPr>
        <p:spPr bwMode="gray">
          <a:xfrm>
            <a:off x="3485771" y="2636383"/>
            <a:ext cx="2142178" cy="3286673"/>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3 flow queue</a:t>
            </a:r>
            <a:endParaRPr lang="en-US" altLang="zh-CN" sz="1400" dirty="0">
              <a:solidFill>
                <a:schemeClr val="tx1"/>
              </a:solidFill>
              <a:latin typeface="Huawei Sans" panose="020C0503030203020204" pitchFamily="34" charset="0"/>
            </a:endParaRPr>
          </a:p>
        </p:txBody>
      </p:sp>
      <p:cxnSp>
        <p:nvCxnSpPr>
          <p:cNvPr id="11" name="Elbow Connector 10"/>
          <p:cNvCxnSpPr>
            <a:cxnSpLocks/>
          </p:cNvCxnSpPr>
          <p:nvPr/>
        </p:nvCxnSpPr>
        <p:spPr bwMode="gray">
          <a:xfrm>
            <a:off x="5271289" y="3648939"/>
            <a:ext cx="1265046" cy="61089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Elbow Connector 11"/>
          <p:cNvCxnSpPr>
            <a:cxnSpLocks/>
          </p:cNvCxnSpPr>
          <p:nvPr/>
        </p:nvCxnSpPr>
        <p:spPr bwMode="gray">
          <a:xfrm flipV="1">
            <a:off x="5271289" y="4259838"/>
            <a:ext cx="1265046" cy="613237"/>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bwMode="gray">
          <a:xfrm>
            <a:off x="4002387" y="4091646"/>
            <a:ext cx="461665" cy="376148"/>
          </a:xfrm>
          <a:prstGeom prst="rect">
            <a:avLst/>
          </a:prstGeom>
          <a:noFill/>
        </p:spPr>
        <p:txBody>
          <a:bodyPr vert="eaVert" wrap="square" rtlCol="0">
            <a:spAutoFit/>
          </a:bodyPr>
          <a:lstStyle/>
          <a:p>
            <a:pP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cxnSp>
        <p:nvCxnSpPr>
          <p:cNvPr id="14" name="Straight Connector 13"/>
          <p:cNvCxnSpPr>
            <a:cxnSpLocks/>
          </p:cNvCxnSpPr>
          <p:nvPr/>
        </p:nvCxnSpPr>
        <p:spPr bwMode="gray">
          <a:xfrm>
            <a:off x="8150806" y="4259838"/>
            <a:ext cx="127635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p:cNvSpPr/>
          <p:nvPr/>
        </p:nvSpPr>
        <p:spPr bwMode="gray">
          <a:xfrm>
            <a:off x="1958275" y="3806519"/>
            <a:ext cx="859281" cy="906636"/>
          </a:xfrm>
          <a:prstGeom prst="rect">
            <a:avLst/>
          </a:prstGeom>
          <a:solidFill>
            <a:srgbClr val="F4FBFE"/>
          </a:solid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solidFill>
                  <a:schemeClr val="tx1"/>
                </a:solidFill>
                <a:latin typeface="Huawei Sans" panose="020C0503030203020204" pitchFamily="34" charset="0"/>
              </a:rPr>
              <a:t>WRED or tail drop</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cxnSp>
        <p:nvCxnSpPr>
          <p:cNvPr id="23" name="Elbow Connector 22"/>
          <p:cNvCxnSpPr>
            <a:cxnSpLocks/>
            <a:stCxn id="22" idx="3"/>
          </p:cNvCxnSpPr>
          <p:nvPr/>
        </p:nvCxnSpPr>
        <p:spPr bwMode="gray">
          <a:xfrm flipV="1">
            <a:off x="2817556" y="3648939"/>
            <a:ext cx="839262" cy="61089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26" name="Elbow Connector 25"/>
          <p:cNvCxnSpPr>
            <a:cxnSpLocks/>
            <a:endCxn id="22" idx="3"/>
          </p:cNvCxnSpPr>
          <p:nvPr/>
        </p:nvCxnSpPr>
        <p:spPr bwMode="gray">
          <a:xfrm rot="10800000">
            <a:off x="2817556" y="4259837"/>
            <a:ext cx="839262" cy="6132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22" idx="1"/>
          </p:cNvCxnSpPr>
          <p:nvPr/>
        </p:nvCxnSpPr>
        <p:spPr bwMode="gray">
          <a:xfrm>
            <a:off x="983433" y="4259837"/>
            <a:ext cx="974842"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Rectangle 32"/>
          <p:cNvSpPr/>
          <p:nvPr/>
        </p:nvSpPr>
        <p:spPr bwMode="gray">
          <a:xfrm>
            <a:off x="5556352" y="3806519"/>
            <a:ext cx="722177" cy="906636"/>
          </a:xfrm>
          <a:prstGeom prst="rect">
            <a:avLst/>
          </a:prstGeom>
          <a:solidFill>
            <a:srgbClr val="F4FBFE"/>
          </a:solid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solidFill>
                  <a:schemeClr val="tx1"/>
                </a:solidFill>
                <a:latin typeface="Huawei Sans" panose="020C0503030203020204" pitchFamily="34" charset="0"/>
              </a:rPr>
              <a:t>Tail drop</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34" name="Rectangle 33"/>
          <p:cNvSpPr/>
          <p:nvPr/>
        </p:nvSpPr>
        <p:spPr bwMode="gray">
          <a:xfrm>
            <a:off x="8374323" y="3806519"/>
            <a:ext cx="722177" cy="906636"/>
          </a:xfrm>
          <a:prstGeom prst="rect">
            <a:avLst/>
          </a:prstGeom>
          <a:solidFill>
            <a:srgbClr val="F4FBFE"/>
          </a:solid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400" dirty="0">
                <a:solidFill>
                  <a:schemeClr val="tx1"/>
                </a:solidFill>
                <a:latin typeface="Huawei Sans" panose="020C0503030203020204" pitchFamily="34" charset="0"/>
              </a:rPr>
              <a:t>Tail drop</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35" name="矩形 96"/>
          <p:cNvSpPr/>
          <p:nvPr/>
        </p:nvSpPr>
        <p:spPr bwMode="gray">
          <a:xfrm>
            <a:off x="1363223" y="406782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36" name="矩形 111"/>
          <p:cNvSpPr/>
          <p:nvPr/>
        </p:nvSpPr>
        <p:spPr bwMode="gray">
          <a:xfrm>
            <a:off x="787159" y="406782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37" name="矩形 111"/>
          <p:cNvSpPr/>
          <p:nvPr/>
        </p:nvSpPr>
        <p:spPr bwMode="gray">
          <a:xfrm>
            <a:off x="1651255" y="406782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38" name="矩形 96"/>
          <p:cNvSpPr/>
          <p:nvPr/>
        </p:nvSpPr>
        <p:spPr bwMode="gray">
          <a:xfrm>
            <a:off x="1075191" y="406782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39" name="矩形 96"/>
          <p:cNvSpPr/>
          <p:nvPr/>
        </p:nvSpPr>
        <p:spPr bwMode="gray">
          <a:xfrm>
            <a:off x="4913260" y="3576930"/>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2" name="矩形 96"/>
          <p:cNvSpPr/>
          <p:nvPr/>
        </p:nvSpPr>
        <p:spPr bwMode="gray">
          <a:xfrm>
            <a:off x="4357496" y="3576930"/>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3" name="矩形 96"/>
          <p:cNvSpPr/>
          <p:nvPr/>
        </p:nvSpPr>
        <p:spPr bwMode="gray">
          <a:xfrm>
            <a:off x="4635379" y="3576930"/>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4" name="矩形 111"/>
          <p:cNvSpPr/>
          <p:nvPr/>
        </p:nvSpPr>
        <p:spPr bwMode="gray">
          <a:xfrm>
            <a:off x="4954116" y="480106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5" name="矩形 111"/>
          <p:cNvSpPr/>
          <p:nvPr/>
        </p:nvSpPr>
        <p:spPr bwMode="gray">
          <a:xfrm>
            <a:off x="4665891" y="480106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6" name="矩形 111"/>
          <p:cNvSpPr/>
          <p:nvPr/>
        </p:nvSpPr>
        <p:spPr bwMode="gray">
          <a:xfrm>
            <a:off x="4377667" y="480106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7" name="矩形 111"/>
          <p:cNvSpPr/>
          <p:nvPr/>
        </p:nvSpPr>
        <p:spPr bwMode="gray">
          <a:xfrm>
            <a:off x="4089443" y="480106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8" name="矩形 111"/>
          <p:cNvSpPr/>
          <p:nvPr/>
        </p:nvSpPr>
        <p:spPr bwMode="gray">
          <a:xfrm>
            <a:off x="2276918" y="4855657"/>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49" name="矩形 96"/>
          <p:cNvSpPr/>
          <p:nvPr/>
        </p:nvSpPr>
        <p:spPr bwMode="gray">
          <a:xfrm>
            <a:off x="2276918" y="5109953"/>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50" name="矩形 111"/>
          <p:cNvSpPr/>
          <p:nvPr/>
        </p:nvSpPr>
        <p:spPr bwMode="gray">
          <a:xfrm>
            <a:off x="2276918" y="538460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cxnSp>
        <p:nvCxnSpPr>
          <p:cNvPr id="52" name="Straight Arrow Connector 51"/>
          <p:cNvCxnSpPr/>
          <p:nvPr/>
        </p:nvCxnSpPr>
        <p:spPr bwMode="gray">
          <a:xfrm>
            <a:off x="2621675" y="4812414"/>
            <a:ext cx="0" cy="88311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bwMode="gray">
          <a:xfrm>
            <a:off x="2632606" y="4843720"/>
            <a:ext cx="964982" cy="1015663"/>
          </a:xfrm>
          <a:prstGeom prst="rect">
            <a:avLst/>
          </a:prstGeom>
          <a:noFill/>
        </p:spPr>
        <p:txBody>
          <a:bodyPr wrap="square" rtlCol="0">
            <a:spAutoFit/>
          </a:bodyPr>
          <a:lstStyle/>
          <a:p>
            <a:pPr fontAlgn="ctr"/>
            <a:r>
              <a:rPr lang="en-US" sz="1200" dirty="0">
                <a:latin typeface="Huawei Sans" panose="020C0503030203020204" pitchFamily="34" charset="0"/>
              </a:rPr>
              <a:t>Discard packets based on drop policies</a:t>
            </a:r>
          </a:p>
        </p:txBody>
      </p:sp>
      <p:cxnSp>
        <p:nvCxnSpPr>
          <p:cNvPr id="54" name="Straight Arrow Connector 53"/>
          <p:cNvCxnSpPr/>
          <p:nvPr/>
        </p:nvCxnSpPr>
        <p:spPr bwMode="gray">
          <a:xfrm>
            <a:off x="1219207" y="4259837"/>
            <a:ext cx="610380"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bwMode="gray">
          <a:xfrm flipH="1" flipV="1">
            <a:off x="3233743" y="3720946"/>
            <a:ext cx="0" cy="41229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bwMode="gray">
          <a:xfrm flipH="1">
            <a:off x="3238295" y="4386436"/>
            <a:ext cx="0" cy="41229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bwMode="gray">
          <a:xfrm>
            <a:off x="5322718" y="4881320"/>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bwMode="gray">
          <a:xfrm>
            <a:off x="5322718" y="3648939"/>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96"/>
          <p:cNvSpPr/>
          <p:nvPr/>
        </p:nvSpPr>
        <p:spPr bwMode="gray">
          <a:xfrm>
            <a:off x="7504737" y="419233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4" name="矩形 111"/>
          <p:cNvSpPr/>
          <p:nvPr/>
        </p:nvSpPr>
        <p:spPr bwMode="gray">
          <a:xfrm>
            <a:off x="6928673" y="419233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5" name="矩形 111"/>
          <p:cNvSpPr/>
          <p:nvPr/>
        </p:nvSpPr>
        <p:spPr bwMode="gray">
          <a:xfrm>
            <a:off x="7792769" y="419233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6" name="矩形 96"/>
          <p:cNvSpPr/>
          <p:nvPr/>
        </p:nvSpPr>
        <p:spPr bwMode="gray">
          <a:xfrm>
            <a:off x="7216705" y="419233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8" name="矩形 111"/>
          <p:cNvSpPr/>
          <p:nvPr/>
        </p:nvSpPr>
        <p:spPr bwMode="gray">
          <a:xfrm>
            <a:off x="6624492" y="419233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69" name="矩形 111"/>
          <p:cNvSpPr/>
          <p:nvPr/>
        </p:nvSpPr>
        <p:spPr bwMode="gray">
          <a:xfrm>
            <a:off x="5809491" y="495024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70" name="矩形 96"/>
          <p:cNvSpPr/>
          <p:nvPr/>
        </p:nvSpPr>
        <p:spPr bwMode="gray">
          <a:xfrm>
            <a:off x="5809491" y="5204541"/>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71" name="矩形 111"/>
          <p:cNvSpPr/>
          <p:nvPr/>
        </p:nvSpPr>
        <p:spPr bwMode="gray">
          <a:xfrm>
            <a:off x="5809491" y="5479193"/>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cxnSp>
        <p:nvCxnSpPr>
          <p:cNvPr id="72" name="Straight Arrow Connector 71"/>
          <p:cNvCxnSpPr/>
          <p:nvPr/>
        </p:nvCxnSpPr>
        <p:spPr bwMode="gray">
          <a:xfrm>
            <a:off x="6154248" y="4907002"/>
            <a:ext cx="0" cy="88311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bwMode="gray">
          <a:xfrm>
            <a:off x="6172976" y="5126484"/>
            <a:ext cx="1756825" cy="461665"/>
          </a:xfrm>
          <a:prstGeom prst="rect">
            <a:avLst/>
          </a:prstGeom>
          <a:solidFill>
            <a:schemeClr val="bg1"/>
          </a:solidFill>
        </p:spPr>
        <p:txBody>
          <a:bodyPr wrap="square" rtlCol="0">
            <a:spAutoFit/>
          </a:bodyPr>
          <a:lstStyle/>
          <a:p>
            <a:pPr fontAlgn="ctr"/>
            <a:r>
              <a:rPr lang="en-US" sz="1200" dirty="0">
                <a:latin typeface="Huawei Sans" panose="020C0503030203020204" pitchFamily="34" charset="0"/>
              </a:rPr>
              <a:t>Discard packets based on drop policies</a:t>
            </a:r>
          </a:p>
        </p:txBody>
      </p:sp>
      <p:sp>
        <p:nvSpPr>
          <p:cNvPr id="74" name="矩形 111"/>
          <p:cNvSpPr/>
          <p:nvPr/>
        </p:nvSpPr>
        <p:spPr bwMode="gray">
          <a:xfrm>
            <a:off x="8495293" y="4853390"/>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75" name="矩形 96"/>
          <p:cNvSpPr/>
          <p:nvPr/>
        </p:nvSpPr>
        <p:spPr bwMode="gray">
          <a:xfrm>
            <a:off x="8495293" y="510768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76" name="矩形 111"/>
          <p:cNvSpPr/>
          <p:nvPr/>
        </p:nvSpPr>
        <p:spPr bwMode="gray">
          <a:xfrm>
            <a:off x="8495293" y="5382338"/>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cxnSp>
        <p:nvCxnSpPr>
          <p:cNvPr id="77" name="Straight Arrow Connector 76"/>
          <p:cNvCxnSpPr/>
          <p:nvPr/>
        </p:nvCxnSpPr>
        <p:spPr bwMode="gray">
          <a:xfrm>
            <a:off x="8840050" y="4810147"/>
            <a:ext cx="0" cy="883110"/>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bwMode="gray">
          <a:xfrm>
            <a:off x="8858779" y="5029629"/>
            <a:ext cx="1767371" cy="461665"/>
          </a:xfrm>
          <a:prstGeom prst="rect">
            <a:avLst/>
          </a:prstGeom>
          <a:solidFill>
            <a:schemeClr val="bg1"/>
          </a:solidFill>
        </p:spPr>
        <p:txBody>
          <a:bodyPr wrap="square" rtlCol="0">
            <a:spAutoFit/>
          </a:bodyPr>
          <a:lstStyle/>
          <a:p>
            <a:pPr fontAlgn="ctr"/>
            <a:r>
              <a:rPr lang="en-US" sz="1200" dirty="0">
                <a:latin typeface="Huawei Sans" panose="020C0503030203020204" pitchFamily="34" charset="0"/>
              </a:rPr>
              <a:t>Discard packets based on drop policies</a:t>
            </a:r>
          </a:p>
        </p:txBody>
      </p:sp>
      <p:sp>
        <p:nvSpPr>
          <p:cNvPr id="79" name="矩形 96"/>
          <p:cNvSpPr/>
          <p:nvPr/>
        </p:nvSpPr>
        <p:spPr bwMode="gray">
          <a:xfrm>
            <a:off x="10410126" y="4187135"/>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80" name="矩形 111"/>
          <p:cNvSpPr/>
          <p:nvPr/>
        </p:nvSpPr>
        <p:spPr bwMode="gray">
          <a:xfrm>
            <a:off x="9834062" y="418713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81" name="矩形 111"/>
          <p:cNvSpPr/>
          <p:nvPr/>
        </p:nvSpPr>
        <p:spPr bwMode="gray">
          <a:xfrm>
            <a:off x="10698158" y="418713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82" name="矩形 96"/>
          <p:cNvSpPr/>
          <p:nvPr/>
        </p:nvSpPr>
        <p:spPr bwMode="gray">
          <a:xfrm>
            <a:off x="10122094" y="4187135"/>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sp>
        <p:nvSpPr>
          <p:cNvPr id="83" name="矩形 111"/>
          <p:cNvSpPr/>
          <p:nvPr/>
        </p:nvSpPr>
        <p:spPr bwMode="gray">
          <a:xfrm>
            <a:off x="9529881" y="4187135"/>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latin typeface="Huawei Sans" panose="020C0503030203020204" pitchFamily="34" charset="0"/>
              <a:ea typeface="宋体" pitchFamily="2" charset="-122"/>
            </a:endParaRPr>
          </a:p>
        </p:txBody>
      </p:sp>
      <p:cxnSp>
        <p:nvCxnSpPr>
          <p:cNvPr id="84" name="Straight Arrow Connector 83">
            <a:extLst>
              <a:ext uri="{FF2B5EF4-FFF2-40B4-BE49-F238E27FC236}">
                <a16:creationId xmlns:a16="http://schemas.microsoft.com/office/drawing/2014/main" xmlns="" id="{F5154877-3F51-48A7-9A8C-D7FD10323E78}"/>
              </a:ext>
            </a:extLst>
          </p:cNvPr>
          <p:cNvCxnSpPr>
            <a:cxnSpLocks/>
          </p:cNvCxnSpPr>
          <p:nvPr/>
        </p:nvCxnSpPr>
        <p:spPr bwMode="gray">
          <a:xfrm>
            <a:off x="8178063" y="4259837"/>
            <a:ext cx="18002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5228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BE Model</a:t>
            </a:r>
          </a:p>
        </p:txBody>
      </p:sp>
      <p:sp>
        <p:nvSpPr>
          <p:cNvPr id="11" name="文本占位符 10"/>
          <p:cNvSpPr>
            <a:spLocks noGrp="1"/>
          </p:cNvSpPr>
          <p:nvPr>
            <p:ph type="body" sz="quarter" idx="10"/>
          </p:nvPr>
        </p:nvSpPr>
        <p:spPr bwMode="gray"/>
        <p:txBody>
          <a:bodyPr/>
          <a:lstStyle/>
          <a:p>
            <a:pPr algn="l"/>
            <a:r>
              <a:rPr lang="en-US" sz="2000" dirty="0">
                <a:latin typeface="Huawei Sans" panose="020C0503030203020204" pitchFamily="34" charset="0"/>
              </a:rPr>
              <a:t>An application can send any number of packets at any time.</a:t>
            </a:r>
            <a:endParaRPr lang="en-US" altLang="zh-CN" sz="2000" dirty="0">
              <a:latin typeface="Huawei Sans" panose="020C0503030203020204" pitchFamily="34" charset="0"/>
            </a:endParaRPr>
          </a:p>
          <a:p>
            <a:pPr algn="l"/>
            <a:r>
              <a:rPr lang="en-US" sz="2000" dirty="0">
                <a:latin typeface="Huawei Sans" panose="020C0503030203020204" pitchFamily="34" charset="0"/>
              </a:rPr>
              <a:t>The network then makes the best effort to transmit the packets.</a:t>
            </a:r>
          </a:p>
        </p:txBody>
      </p:sp>
      <p:grpSp>
        <p:nvGrpSpPr>
          <p:cNvPr id="12" name="组合 11"/>
          <p:cNvGrpSpPr/>
          <p:nvPr/>
        </p:nvGrpSpPr>
        <p:grpSpPr bwMode="gray">
          <a:xfrm>
            <a:off x="5422950" y="2533649"/>
            <a:ext cx="3590314" cy="3275660"/>
            <a:chOff x="6106086" y="1466207"/>
            <a:chExt cx="4932548" cy="4500261"/>
          </a:xfrm>
        </p:grpSpPr>
        <p:grpSp>
          <p:nvGrpSpPr>
            <p:cNvPr id="13" name="组合 12"/>
            <p:cNvGrpSpPr/>
            <p:nvPr/>
          </p:nvGrpSpPr>
          <p:grpSpPr bwMode="gray">
            <a:xfrm>
              <a:off x="6178094" y="1466207"/>
              <a:ext cx="4860540" cy="4500261"/>
              <a:chOff x="6888088" y="1700808"/>
              <a:chExt cx="4860540" cy="4500261"/>
            </a:xfrm>
          </p:grpSpPr>
          <p:sp>
            <p:nvSpPr>
              <p:cNvPr id="24" name="road_358610"/>
              <p:cNvSpPr>
                <a:spLocks noChangeAspect="1"/>
              </p:cNvSpPr>
              <p:nvPr/>
            </p:nvSpPr>
            <p:spPr bwMode="gray">
              <a:xfrm rot="16200000">
                <a:off x="8007006" y="3678235"/>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25" name="road_358610"/>
              <p:cNvSpPr>
                <a:spLocks noChangeAspect="1"/>
              </p:cNvSpPr>
              <p:nvPr/>
            </p:nvSpPr>
            <p:spPr bwMode="gray">
              <a:xfrm rot="16200000" flipH="1" flipV="1">
                <a:off x="9405813" y="2778134"/>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26" name="road_358610"/>
              <p:cNvSpPr>
                <a:spLocks noChangeAspect="1"/>
              </p:cNvSpPr>
              <p:nvPr/>
            </p:nvSpPr>
            <p:spPr bwMode="gray">
              <a:xfrm rot="16200000">
                <a:off x="10413925" y="1590002"/>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27" name="road_358610"/>
              <p:cNvSpPr>
                <a:spLocks noChangeAspect="1"/>
              </p:cNvSpPr>
              <p:nvPr/>
            </p:nvSpPr>
            <p:spPr bwMode="gray">
              <a:xfrm rot="16200000" flipH="1" flipV="1">
                <a:off x="6998894" y="4866366"/>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grpSp>
        <p:pic>
          <p:nvPicPr>
            <p:cNvPr id="14" name="图片 13"/>
            <p:cNvPicPr>
              <a:picLocks noChangeAspect="1"/>
            </p:cNvPicPr>
            <p:nvPr/>
          </p:nvPicPr>
          <p:blipFill>
            <a:blip r:embed="rId3"/>
            <a:stretch>
              <a:fillRect/>
            </a:stretch>
          </p:blipFill>
          <p:spPr bwMode="gray">
            <a:xfrm>
              <a:off x="6106086" y="5697252"/>
              <a:ext cx="341663" cy="229555"/>
            </a:xfrm>
            <a:prstGeom prst="rect">
              <a:avLst/>
            </a:prstGeom>
          </p:spPr>
        </p:pic>
        <p:pic>
          <p:nvPicPr>
            <p:cNvPr id="15" name="图片 14"/>
            <p:cNvPicPr>
              <a:picLocks noChangeAspect="1"/>
            </p:cNvPicPr>
            <p:nvPr/>
          </p:nvPicPr>
          <p:blipFill>
            <a:blip r:embed="rId3">
              <a:duotone>
                <a:schemeClr val="accent2">
                  <a:shade val="45000"/>
                  <a:satMod val="135000"/>
                </a:schemeClr>
                <a:prstClr val="white"/>
              </a:duotone>
            </a:blip>
            <a:stretch>
              <a:fillRect/>
            </a:stretch>
          </p:blipFill>
          <p:spPr bwMode="gray">
            <a:xfrm>
              <a:off x="6934178" y="5517232"/>
              <a:ext cx="341663" cy="229555"/>
            </a:xfrm>
            <a:prstGeom prst="rect">
              <a:avLst/>
            </a:prstGeom>
          </p:spPr>
        </p:pic>
        <p:pic>
          <p:nvPicPr>
            <p:cNvPr id="16" name="图片 15"/>
            <p:cNvPicPr>
              <a:picLocks noChangeAspect="1"/>
            </p:cNvPicPr>
            <p:nvPr/>
          </p:nvPicPr>
          <p:blipFill>
            <a:blip r:embed="rId3">
              <a:duotone>
                <a:schemeClr val="accent1">
                  <a:shade val="45000"/>
                  <a:satMod val="135000"/>
                </a:schemeClr>
                <a:prstClr val="white"/>
              </a:duotone>
            </a:blip>
            <a:stretch>
              <a:fillRect/>
            </a:stretch>
          </p:blipFill>
          <p:spPr bwMode="gray">
            <a:xfrm>
              <a:off x="7222210" y="4689140"/>
              <a:ext cx="341663" cy="229555"/>
            </a:xfrm>
            <a:prstGeom prst="rect">
              <a:avLst/>
            </a:prstGeom>
          </p:spPr>
        </p:pic>
        <p:pic>
          <p:nvPicPr>
            <p:cNvPr id="17" name="图片 16"/>
            <p:cNvPicPr>
              <a:picLocks noChangeAspect="1"/>
            </p:cNvPicPr>
            <p:nvPr/>
          </p:nvPicPr>
          <p:blipFill>
            <a:blip r:embed="rId3">
              <a:duotone>
                <a:schemeClr val="accent2">
                  <a:shade val="45000"/>
                  <a:satMod val="135000"/>
                </a:schemeClr>
                <a:prstClr val="white"/>
              </a:duotone>
            </a:blip>
            <a:stretch>
              <a:fillRect/>
            </a:stretch>
          </p:blipFill>
          <p:spPr bwMode="gray">
            <a:xfrm>
              <a:off x="8410342" y="3601560"/>
              <a:ext cx="341663" cy="229555"/>
            </a:xfrm>
            <a:prstGeom prst="rect">
              <a:avLst/>
            </a:prstGeom>
          </p:spPr>
        </p:pic>
        <p:pic>
          <p:nvPicPr>
            <p:cNvPr id="18" name="图片 17"/>
            <p:cNvPicPr>
              <a:picLocks noChangeAspect="1"/>
            </p:cNvPicPr>
            <p:nvPr/>
          </p:nvPicPr>
          <p:blipFill>
            <a:blip r:embed="rId3">
              <a:duotone>
                <a:schemeClr val="accent2">
                  <a:shade val="45000"/>
                  <a:satMod val="135000"/>
                </a:schemeClr>
                <a:prstClr val="white"/>
              </a:duotone>
            </a:blip>
            <a:stretch>
              <a:fillRect/>
            </a:stretch>
          </p:blipFill>
          <p:spPr bwMode="gray">
            <a:xfrm>
              <a:off x="9382450" y="3392996"/>
              <a:ext cx="341663" cy="229555"/>
            </a:xfrm>
            <a:prstGeom prst="rect">
              <a:avLst/>
            </a:prstGeom>
          </p:spPr>
        </p:pic>
        <p:pic>
          <p:nvPicPr>
            <p:cNvPr id="19" name="图片 18"/>
            <p:cNvPicPr>
              <a:picLocks noChangeAspect="1"/>
            </p:cNvPicPr>
            <p:nvPr/>
          </p:nvPicPr>
          <p:blipFill>
            <a:blip r:embed="rId3">
              <a:duotone>
                <a:schemeClr val="accent1">
                  <a:shade val="45000"/>
                  <a:satMod val="135000"/>
                </a:schemeClr>
                <a:prstClr val="white"/>
              </a:duotone>
            </a:blip>
            <a:stretch>
              <a:fillRect/>
            </a:stretch>
          </p:blipFill>
          <p:spPr bwMode="gray">
            <a:xfrm>
              <a:off x="9634478" y="2528900"/>
              <a:ext cx="341663" cy="229555"/>
            </a:xfrm>
            <a:prstGeom prst="rect">
              <a:avLst/>
            </a:prstGeom>
          </p:spPr>
        </p:pic>
        <p:pic>
          <p:nvPicPr>
            <p:cNvPr id="20" name="图片 19"/>
            <p:cNvPicPr>
              <a:picLocks noChangeAspect="1"/>
            </p:cNvPicPr>
            <p:nvPr/>
          </p:nvPicPr>
          <p:blipFill>
            <a:blip r:embed="rId3"/>
            <a:stretch>
              <a:fillRect/>
            </a:stretch>
          </p:blipFill>
          <p:spPr bwMode="gray">
            <a:xfrm>
              <a:off x="9994518" y="1484784"/>
              <a:ext cx="341663" cy="229555"/>
            </a:xfrm>
            <a:prstGeom prst="rect">
              <a:avLst/>
            </a:prstGeom>
          </p:spPr>
        </p:pic>
        <p:grpSp>
          <p:nvGrpSpPr>
            <p:cNvPr id="21" name="组合 20"/>
            <p:cNvGrpSpPr/>
            <p:nvPr/>
          </p:nvGrpSpPr>
          <p:grpSpPr bwMode="gray">
            <a:xfrm>
              <a:off x="7438234" y="3551204"/>
              <a:ext cx="521683" cy="330268"/>
              <a:chOff x="7752184" y="3500847"/>
              <a:chExt cx="521683" cy="330268"/>
            </a:xfrm>
          </p:grpSpPr>
          <p:pic>
            <p:nvPicPr>
              <p:cNvPr id="22" name="图片 21"/>
              <p:cNvPicPr>
                <a:picLocks noChangeAspect="1"/>
              </p:cNvPicPr>
              <p:nvPr/>
            </p:nvPicPr>
            <p:blipFill>
              <a:blip r:embed="rId3"/>
              <a:stretch>
                <a:fillRect/>
              </a:stretch>
            </p:blipFill>
            <p:spPr bwMode="gray">
              <a:xfrm>
                <a:off x="7932204" y="3500847"/>
                <a:ext cx="341663" cy="229555"/>
              </a:xfrm>
              <a:prstGeom prst="rect">
                <a:avLst/>
              </a:prstGeom>
            </p:spPr>
          </p:pic>
          <p:pic>
            <p:nvPicPr>
              <p:cNvPr id="23" name="图片 22"/>
              <p:cNvPicPr>
                <a:picLocks noChangeAspect="1"/>
              </p:cNvPicPr>
              <p:nvPr/>
            </p:nvPicPr>
            <p:blipFill>
              <a:blip r:embed="rId3"/>
              <a:stretch>
                <a:fillRect/>
              </a:stretch>
            </p:blipFill>
            <p:spPr bwMode="gray">
              <a:xfrm>
                <a:off x="7752184" y="3601560"/>
                <a:ext cx="341663" cy="229555"/>
              </a:xfrm>
              <a:prstGeom prst="rect">
                <a:avLst/>
              </a:prstGeom>
            </p:spPr>
          </p:pic>
        </p:grpSp>
      </p:grpSp>
      <p:grpSp>
        <p:nvGrpSpPr>
          <p:cNvPr id="32" name="组合 31"/>
          <p:cNvGrpSpPr/>
          <p:nvPr/>
        </p:nvGrpSpPr>
        <p:grpSpPr bwMode="gray">
          <a:xfrm>
            <a:off x="1806447" y="2904557"/>
            <a:ext cx="4866010" cy="908094"/>
            <a:chOff x="1307468" y="3392996"/>
            <a:chExt cx="4883048" cy="776729"/>
          </a:xfrm>
        </p:grpSpPr>
        <p:sp>
          <p:nvSpPr>
            <p:cNvPr id="28" name="圆角矩形 27"/>
            <p:cNvSpPr/>
            <p:nvPr/>
          </p:nvSpPr>
          <p:spPr bwMode="gray">
            <a:xfrm>
              <a:off x="1307468" y="3392996"/>
              <a:ext cx="4883048" cy="720080"/>
            </a:xfrm>
            <a:prstGeom prst="roundRect">
              <a:avLst>
                <a:gd name="adj" fmla="val 7408"/>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29" name="文本占位符 10"/>
            <p:cNvSpPr txBox="1">
              <a:spLocks/>
            </p:cNvSpPr>
            <p:nvPr/>
          </p:nvSpPr>
          <p:spPr bwMode="gray">
            <a:xfrm>
              <a:off x="1762023" y="3517791"/>
              <a:ext cx="4173188" cy="45039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l" fontAlgn="ctr">
                <a:lnSpc>
                  <a:spcPct val="100000"/>
                </a:lnSpc>
                <a:buNone/>
              </a:pPr>
              <a:r>
                <a:rPr lang="en-US" altLang="zh-CN" sz="1800" dirty="0">
                  <a:latin typeface="Huawei Sans" panose="020C0503030203020204" pitchFamily="34" charset="0"/>
                </a:rPr>
                <a:t>No </a:t>
              </a:r>
              <a:r>
                <a:rPr lang="en-US" sz="1800" dirty="0">
                  <a:latin typeface="Huawei Sans" panose="020C0503030203020204" pitchFamily="34" charset="0"/>
                </a:rPr>
                <a:t>guarantee of performance in terms of delay and reliability</a:t>
              </a:r>
            </a:p>
          </p:txBody>
        </p:sp>
        <p:sp>
          <p:nvSpPr>
            <p:cNvPr id="33" name="文本占位符 10"/>
            <p:cNvSpPr txBox="1">
              <a:spLocks/>
            </p:cNvSpPr>
            <p:nvPr/>
          </p:nvSpPr>
          <p:spPr bwMode="gray">
            <a:xfrm>
              <a:off x="1324506" y="3511785"/>
              <a:ext cx="576064" cy="65794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3200" b="1" dirty="0">
                  <a:solidFill>
                    <a:srgbClr val="C00000"/>
                  </a:solidFill>
                  <a:latin typeface="Huawei Sans" panose="020C0503030203020204" pitchFamily="34" charset="0"/>
                </a:rPr>
                <a:t>！</a:t>
              </a:r>
            </a:p>
          </p:txBody>
        </p:sp>
      </p:grpSp>
      <p:sp>
        <p:nvSpPr>
          <p:cNvPr id="30" name="Rectangular Callout 29"/>
          <p:cNvSpPr/>
          <p:nvPr/>
        </p:nvSpPr>
        <p:spPr bwMode="gray">
          <a:xfrm>
            <a:off x="4125601" y="4514850"/>
            <a:ext cx="1785143" cy="733929"/>
          </a:xfrm>
          <a:prstGeom prst="wedgeRectCallout">
            <a:avLst>
              <a:gd name="adj1" fmla="val 29700"/>
              <a:gd name="adj2" fmla="val 9215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Undifferentiated treatment</a:t>
            </a:r>
          </a:p>
          <a:p>
            <a:pPr algn="ctr" fontAlgn="ctr"/>
            <a:r>
              <a:rPr lang="en-US" sz="1400" b="1" dirty="0">
                <a:solidFill>
                  <a:schemeClr val="tx1"/>
                </a:solidFill>
                <a:latin typeface="Huawei Sans" panose="020C0503030203020204" pitchFamily="34" charset="0"/>
              </a:rPr>
              <a:t>FIFO</a:t>
            </a:r>
          </a:p>
        </p:txBody>
      </p:sp>
    </p:spTree>
    <p:extLst>
      <p:ext uri="{BB962C8B-B14F-4D97-AF65-F5344CB8AC3E}">
        <p14:creationId xmlns:p14="http://schemas.microsoft.com/office/powerpoint/2010/main" val="258225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pPr fontAlgn="ctr"/>
            <a:r>
              <a:rPr lang="en-US" dirty="0" err="1">
                <a:latin typeface="Huawei Sans" panose="020C0503030203020204" pitchFamily="34" charset="0"/>
              </a:rPr>
              <a:t>HQoS</a:t>
            </a:r>
            <a:r>
              <a:rPr lang="en-US" dirty="0">
                <a:latin typeface="Huawei Sans" panose="020C0503030203020204" pitchFamily="34" charset="0"/>
              </a:rPr>
              <a:t> Application Example</a:t>
            </a:r>
          </a:p>
        </p:txBody>
      </p:sp>
      <p:sp>
        <p:nvSpPr>
          <p:cNvPr id="3" name="Text Placeholder 2"/>
          <p:cNvSpPr>
            <a:spLocks noGrp="1"/>
          </p:cNvSpPr>
          <p:nvPr>
            <p:ph type="body" sz="quarter" idx="10"/>
          </p:nvPr>
        </p:nvSpPr>
        <p:spPr bwMode="gray"/>
        <p:txBody>
          <a:bodyPr/>
          <a:lstStyle/>
          <a:p>
            <a:pPr algn="l"/>
            <a:r>
              <a:rPr lang="en-US" sz="1600" dirty="0">
                <a:latin typeface="Huawei Sans" panose="020C0503030203020204" pitchFamily="34" charset="0"/>
              </a:rPr>
              <a:t>Assume that there are three families in a building. Family A purchases 10 Mbit/s bandwidth and enables the VoIP, IPTV, and High Speed Internet (HSI) services. Family B purchases 20 Mbit/s bandwidth and enables the IPTV and HSI services. Family C purchases 30 Mbit/s bandwidth and enables only the HSI service. </a:t>
            </a:r>
            <a:r>
              <a:rPr lang="en-US" sz="1600" dirty="0" err="1">
                <a:latin typeface="Huawei Sans" panose="020C0503030203020204" pitchFamily="34" charset="0"/>
              </a:rPr>
              <a:t>HQoS</a:t>
            </a:r>
            <a:r>
              <a:rPr lang="en-US" sz="1600" dirty="0">
                <a:latin typeface="Huawei Sans" panose="020C0503030203020204" pitchFamily="34" charset="0"/>
              </a:rPr>
              <a:t> can meet these requirements.</a:t>
            </a:r>
          </a:p>
        </p:txBody>
      </p:sp>
      <p:sp>
        <p:nvSpPr>
          <p:cNvPr id="55" name="Freeform 159"/>
          <p:cNvSpPr/>
          <p:nvPr/>
        </p:nvSpPr>
        <p:spPr bwMode="gray">
          <a:xfrm flipH="1">
            <a:off x="2669758" y="3578646"/>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75"/>
          <p:cNvCxnSpPr>
            <a:stCxn id="37" idx="3"/>
          </p:cNvCxnSpPr>
          <p:nvPr/>
        </p:nvCxnSpPr>
        <p:spPr bwMode="gray">
          <a:xfrm>
            <a:off x="2849269" y="4309241"/>
            <a:ext cx="1178238"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0" name="圆角矩形 75"/>
          <p:cNvSpPr/>
          <p:nvPr/>
        </p:nvSpPr>
        <p:spPr bwMode="gray">
          <a:xfrm>
            <a:off x="3711644" y="2757962"/>
            <a:ext cx="7599809" cy="3354604"/>
          </a:xfrm>
          <a:prstGeom prst="roundRect">
            <a:avLst>
              <a:gd name="adj" fmla="val 874"/>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050" dirty="0">
              <a:solidFill>
                <a:prstClr val="black"/>
              </a:solidFill>
              <a:latin typeface="Huawei Sans" panose="020C0503030203020204" pitchFamily="34" charset="0"/>
              <a:sym typeface="Huawei Sans" panose="020C0503030203020204" pitchFamily="34" charset="0"/>
            </a:endParaRPr>
          </a:p>
        </p:txBody>
      </p:sp>
      <p:sp>
        <p:nvSpPr>
          <p:cNvPr id="65" name="Can 225">
            <a:extLst>
              <a:ext uri="{FF2B5EF4-FFF2-40B4-BE49-F238E27FC236}">
                <a16:creationId xmlns:a16="http://schemas.microsoft.com/office/drawing/2014/main" xmlns="" id="{2BCE7D77-35EF-48C9-B1B8-64BFCEE53B3C}"/>
              </a:ext>
            </a:extLst>
          </p:cNvPr>
          <p:cNvSpPr/>
          <p:nvPr/>
        </p:nvSpPr>
        <p:spPr bwMode="gray">
          <a:xfrm rot="5400000">
            <a:off x="4554421" y="2476594"/>
            <a:ext cx="253196" cy="1776355"/>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Can 225">
            <a:extLst>
              <a:ext uri="{FF2B5EF4-FFF2-40B4-BE49-F238E27FC236}">
                <a16:creationId xmlns:a16="http://schemas.microsoft.com/office/drawing/2014/main" xmlns="" id="{3DE40E7E-69C1-469E-A70D-7CAC59AC4DD3}"/>
              </a:ext>
            </a:extLst>
          </p:cNvPr>
          <p:cNvSpPr/>
          <p:nvPr/>
        </p:nvSpPr>
        <p:spPr bwMode="gray">
          <a:xfrm rot="5400000">
            <a:off x="4554421" y="2877192"/>
            <a:ext cx="253196" cy="1776355"/>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Can 225">
            <a:extLst>
              <a:ext uri="{FF2B5EF4-FFF2-40B4-BE49-F238E27FC236}">
                <a16:creationId xmlns:a16="http://schemas.microsoft.com/office/drawing/2014/main" xmlns="" id="{36274CC2-F552-416E-868A-7E16D507AB0A}"/>
              </a:ext>
            </a:extLst>
          </p:cNvPr>
          <p:cNvSpPr/>
          <p:nvPr/>
        </p:nvSpPr>
        <p:spPr bwMode="gray">
          <a:xfrm rot="5400000">
            <a:off x="4554421" y="3348259"/>
            <a:ext cx="253196" cy="1776355"/>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Can 225">
            <a:extLst>
              <a:ext uri="{FF2B5EF4-FFF2-40B4-BE49-F238E27FC236}">
                <a16:creationId xmlns:a16="http://schemas.microsoft.com/office/drawing/2014/main" xmlns="" id="{A4281DBD-1718-42C5-AD9A-88D100D78AB6}"/>
              </a:ext>
            </a:extLst>
          </p:cNvPr>
          <p:cNvSpPr/>
          <p:nvPr/>
        </p:nvSpPr>
        <p:spPr bwMode="gray">
          <a:xfrm rot="5400000">
            <a:off x="4554421" y="3819548"/>
            <a:ext cx="253196" cy="1776355"/>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Can 225">
            <a:extLst>
              <a:ext uri="{FF2B5EF4-FFF2-40B4-BE49-F238E27FC236}">
                <a16:creationId xmlns:a16="http://schemas.microsoft.com/office/drawing/2014/main" xmlns="" id="{E5DBD4C0-7C5C-4823-8E42-EA8EF470FE65}"/>
              </a:ext>
            </a:extLst>
          </p:cNvPr>
          <p:cNvSpPr/>
          <p:nvPr/>
        </p:nvSpPr>
        <p:spPr bwMode="gray">
          <a:xfrm rot="5400000">
            <a:off x="4554421" y="4867921"/>
            <a:ext cx="253196" cy="1776355"/>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Can 9">
            <a:extLst>
              <a:ext uri="{FF2B5EF4-FFF2-40B4-BE49-F238E27FC236}">
                <a16:creationId xmlns:a16="http://schemas.microsoft.com/office/drawing/2014/main" xmlns="" id="{6A40C9A4-7C41-44F0-AFF0-3B7B3857A4ED}"/>
              </a:ext>
            </a:extLst>
          </p:cNvPr>
          <p:cNvSpPr/>
          <p:nvPr/>
        </p:nvSpPr>
        <p:spPr bwMode="gray">
          <a:xfrm rot="5400000">
            <a:off x="7445487" y="2562479"/>
            <a:ext cx="396542"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Can 9">
            <a:extLst>
              <a:ext uri="{FF2B5EF4-FFF2-40B4-BE49-F238E27FC236}">
                <a16:creationId xmlns:a16="http://schemas.microsoft.com/office/drawing/2014/main" xmlns="" id="{7AB9B372-1585-4A13-9ADD-7C94AE7C103A}"/>
              </a:ext>
            </a:extLst>
          </p:cNvPr>
          <p:cNvSpPr/>
          <p:nvPr/>
        </p:nvSpPr>
        <p:spPr bwMode="gray">
          <a:xfrm rot="5400000">
            <a:off x="7455179" y="3640548"/>
            <a:ext cx="396538"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Can 9">
            <a:extLst>
              <a:ext uri="{FF2B5EF4-FFF2-40B4-BE49-F238E27FC236}">
                <a16:creationId xmlns:a16="http://schemas.microsoft.com/office/drawing/2014/main" xmlns="" id="{A0FA35A8-E15D-4610-928A-9785020EA5B7}"/>
              </a:ext>
            </a:extLst>
          </p:cNvPr>
          <p:cNvSpPr/>
          <p:nvPr/>
        </p:nvSpPr>
        <p:spPr bwMode="gray">
          <a:xfrm rot="5400000">
            <a:off x="10074171" y="3557830"/>
            <a:ext cx="396000" cy="186259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TextBox 122"/>
          <p:cNvSpPr txBox="1"/>
          <p:nvPr/>
        </p:nvSpPr>
        <p:spPr bwMode="gray">
          <a:xfrm>
            <a:off x="9267353" y="4256372"/>
            <a:ext cx="1979756"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the building (60 Mbit/s)</a:t>
            </a:r>
          </a:p>
        </p:txBody>
      </p:sp>
      <p:sp>
        <p:nvSpPr>
          <p:cNvPr id="106" name="TextBox 105"/>
          <p:cNvSpPr txBox="1"/>
          <p:nvPr/>
        </p:nvSpPr>
        <p:spPr bwMode="gray">
          <a:xfrm>
            <a:off x="6769293" y="3129703"/>
            <a:ext cx="1748929"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family A (10 Mbit/s)</a:t>
            </a:r>
          </a:p>
        </p:txBody>
      </p:sp>
      <p:sp>
        <p:nvSpPr>
          <p:cNvPr id="116" name="TextBox 115"/>
          <p:cNvSpPr txBox="1"/>
          <p:nvPr/>
        </p:nvSpPr>
        <p:spPr bwMode="gray">
          <a:xfrm>
            <a:off x="6783171" y="4224360"/>
            <a:ext cx="1701437"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family B (20 Mbit/s)</a:t>
            </a:r>
          </a:p>
        </p:txBody>
      </p:sp>
      <p:sp>
        <p:nvSpPr>
          <p:cNvPr id="58" name="Can 225">
            <a:extLst>
              <a:ext uri="{FF2B5EF4-FFF2-40B4-BE49-F238E27FC236}">
                <a16:creationId xmlns:a16="http://schemas.microsoft.com/office/drawing/2014/main" xmlns="" id="{5C37E0C7-C36A-413F-8284-64CD316945CC}"/>
              </a:ext>
            </a:extLst>
          </p:cNvPr>
          <p:cNvSpPr/>
          <p:nvPr/>
        </p:nvSpPr>
        <p:spPr bwMode="gray">
          <a:xfrm rot="5400000">
            <a:off x="4554421" y="2057452"/>
            <a:ext cx="253196" cy="1776355"/>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6" descr="PC.png"/>
          <p:cNvPicPr>
            <a:picLocks noChangeAspect="1"/>
          </p:cNvPicPr>
          <p:nvPr/>
        </p:nvPicPr>
        <p:blipFill>
          <a:blip r:embed="rId3" cstate="print"/>
          <a:stretch>
            <a:fillRect/>
          </a:stretch>
        </p:blipFill>
        <p:spPr bwMode="gray">
          <a:xfrm>
            <a:off x="820333" y="2597671"/>
            <a:ext cx="609278" cy="467924"/>
          </a:xfrm>
          <a:prstGeom prst="rect">
            <a:avLst/>
          </a:prstGeom>
        </p:spPr>
      </p:pic>
      <p:sp>
        <p:nvSpPr>
          <p:cNvPr id="31" name="TextBox 30"/>
          <p:cNvSpPr txBox="1"/>
          <p:nvPr/>
        </p:nvSpPr>
        <p:spPr bwMode="gray">
          <a:xfrm>
            <a:off x="734264" y="3065595"/>
            <a:ext cx="795411" cy="276999"/>
          </a:xfrm>
          <a:prstGeom prst="rect">
            <a:avLst/>
          </a:prstGeom>
          <a:noFill/>
        </p:spPr>
        <p:txBody>
          <a:bodyPr wrap="none" rtlCol="0">
            <a:spAutoFit/>
          </a:bodyPr>
          <a:lstStyle/>
          <a:p>
            <a:pPr algn="ctr" fontAlgn="ctr"/>
            <a:r>
              <a:rPr lang="en-US" sz="1200" dirty="0">
                <a:latin typeface="Huawei Sans" panose="020C0503030203020204" pitchFamily="34" charset="0"/>
              </a:rPr>
              <a:t>Family A</a:t>
            </a:r>
            <a:endParaRPr lang="en-US" altLang="zh-CN" sz="1200" dirty="0">
              <a:latin typeface="Huawei Sans" panose="020C0503030203020204" pitchFamily="34" charset="0"/>
              <a:ea typeface="方正兰亭黑简体" panose="02000000000000000000" pitchFamily="2" charset="-122"/>
            </a:endParaRPr>
          </a:p>
        </p:txBody>
      </p:sp>
      <p:pic>
        <p:nvPicPr>
          <p:cNvPr id="32" name="图片 6" descr="PC.png"/>
          <p:cNvPicPr>
            <a:picLocks noChangeAspect="1"/>
          </p:cNvPicPr>
          <p:nvPr/>
        </p:nvPicPr>
        <p:blipFill>
          <a:blip r:embed="rId3" cstate="print"/>
          <a:stretch>
            <a:fillRect/>
          </a:stretch>
        </p:blipFill>
        <p:spPr bwMode="gray">
          <a:xfrm>
            <a:off x="820333" y="4075279"/>
            <a:ext cx="609278" cy="467924"/>
          </a:xfrm>
          <a:prstGeom prst="rect">
            <a:avLst/>
          </a:prstGeom>
        </p:spPr>
      </p:pic>
      <p:sp>
        <p:nvSpPr>
          <p:cNvPr id="33" name="TextBox 32"/>
          <p:cNvSpPr txBox="1"/>
          <p:nvPr/>
        </p:nvSpPr>
        <p:spPr bwMode="gray">
          <a:xfrm>
            <a:off x="734264" y="4551084"/>
            <a:ext cx="787395" cy="276999"/>
          </a:xfrm>
          <a:prstGeom prst="rect">
            <a:avLst/>
          </a:prstGeom>
          <a:noFill/>
        </p:spPr>
        <p:txBody>
          <a:bodyPr wrap="none" rtlCol="0">
            <a:spAutoFit/>
          </a:bodyPr>
          <a:lstStyle/>
          <a:p>
            <a:pPr algn="ctr" fontAlgn="ctr"/>
            <a:r>
              <a:rPr lang="en-US" sz="1200" dirty="0">
                <a:latin typeface="Huawei Sans" panose="020C0503030203020204" pitchFamily="34" charset="0"/>
              </a:rPr>
              <a:t>Family B</a:t>
            </a:r>
            <a:endParaRPr lang="en-US" altLang="zh-CN" sz="1200" dirty="0">
              <a:latin typeface="Huawei Sans" panose="020C0503030203020204" pitchFamily="34" charset="0"/>
              <a:ea typeface="方正兰亭黑简体" panose="02000000000000000000" pitchFamily="2" charset="-122"/>
            </a:endParaRPr>
          </a:p>
        </p:txBody>
      </p:sp>
      <p:pic>
        <p:nvPicPr>
          <p:cNvPr id="35" name="图片 6" descr="PC.png"/>
          <p:cNvPicPr>
            <a:picLocks noChangeAspect="1"/>
          </p:cNvPicPr>
          <p:nvPr/>
        </p:nvPicPr>
        <p:blipFill>
          <a:blip r:embed="rId3" cstate="print"/>
          <a:stretch>
            <a:fillRect/>
          </a:stretch>
        </p:blipFill>
        <p:spPr bwMode="gray">
          <a:xfrm>
            <a:off x="820333" y="5454698"/>
            <a:ext cx="609278" cy="467924"/>
          </a:xfrm>
          <a:prstGeom prst="rect">
            <a:avLst/>
          </a:prstGeom>
        </p:spPr>
      </p:pic>
      <p:sp>
        <p:nvSpPr>
          <p:cNvPr id="36" name="TextBox 35"/>
          <p:cNvSpPr txBox="1"/>
          <p:nvPr/>
        </p:nvSpPr>
        <p:spPr bwMode="gray">
          <a:xfrm>
            <a:off x="734264" y="5922622"/>
            <a:ext cx="788999" cy="276999"/>
          </a:xfrm>
          <a:prstGeom prst="rect">
            <a:avLst/>
          </a:prstGeom>
          <a:noFill/>
        </p:spPr>
        <p:txBody>
          <a:bodyPr wrap="none" rtlCol="0">
            <a:spAutoFit/>
          </a:bodyPr>
          <a:lstStyle/>
          <a:p>
            <a:pPr algn="ctr" fontAlgn="ctr"/>
            <a:r>
              <a:rPr lang="en-US" sz="1200" dirty="0">
                <a:latin typeface="Huawei Sans" panose="020C0503030203020204" pitchFamily="34" charset="0"/>
              </a:rPr>
              <a:t>Family C</a:t>
            </a:r>
            <a:endParaRPr lang="en-US" altLang="zh-CN" sz="1200" dirty="0">
              <a:latin typeface="Huawei Sans" panose="020C0503030203020204" pitchFamily="34" charset="0"/>
              <a:ea typeface="方正兰亭黑简体" panose="02000000000000000000" pitchFamily="2" charset="-122"/>
            </a:endParaRPr>
          </a:p>
        </p:txBody>
      </p:sp>
      <p:pic>
        <p:nvPicPr>
          <p:cNvPr id="3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2308280" y="4087928"/>
            <a:ext cx="540989" cy="442626"/>
          </a:xfrm>
          <a:prstGeom prst="rect">
            <a:avLst/>
          </a:prstGeom>
          <a:noFill/>
        </p:spPr>
      </p:pic>
      <p:cxnSp>
        <p:nvCxnSpPr>
          <p:cNvPr id="38" name="直接连接符 75"/>
          <p:cNvCxnSpPr>
            <a:stCxn id="30" idx="3"/>
            <a:endCxn id="37" idx="0"/>
          </p:cNvCxnSpPr>
          <p:nvPr/>
        </p:nvCxnSpPr>
        <p:spPr bwMode="gray">
          <a:xfrm>
            <a:off x="1429611" y="2831633"/>
            <a:ext cx="1149164" cy="12562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1" name="直接连接符 75"/>
          <p:cNvCxnSpPr>
            <a:stCxn id="32" idx="3"/>
            <a:endCxn id="37" idx="1"/>
          </p:cNvCxnSpPr>
          <p:nvPr/>
        </p:nvCxnSpPr>
        <p:spPr bwMode="gray">
          <a:xfrm>
            <a:off x="1429611" y="4309241"/>
            <a:ext cx="8786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4" name="直接连接符 75"/>
          <p:cNvCxnSpPr>
            <a:stCxn id="35" idx="3"/>
            <a:endCxn id="37" idx="2"/>
          </p:cNvCxnSpPr>
          <p:nvPr/>
        </p:nvCxnSpPr>
        <p:spPr bwMode="gray">
          <a:xfrm flipV="1">
            <a:off x="1429611" y="4530554"/>
            <a:ext cx="1149164" cy="115810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4" name="Oval 41"/>
          <p:cNvSpPr>
            <a:spLocks noChangeAspect="1"/>
          </p:cNvSpPr>
          <p:nvPr/>
        </p:nvSpPr>
        <p:spPr bwMode="gray">
          <a:xfrm>
            <a:off x="2769638" y="422961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050" b="1" dirty="0">
              <a:solidFill>
                <a:prstClr val="black"/>
              </a:solidFill>
              <a:latin typeface="Huawei Sans" panose="020C0503030203020204" pitchFamily="34" charset="0"/>
            </a:endParaRPr>
          </a:p>
        </p:txBody>
      </p:sp>
      <p:sp>
        <p:nvSpPr>
          <p:cNvPr id="59" name="Rectangular Callout 58"/>
          <p:cNvSpPr/>
          <p:nvPr/>
        </p:nvSpPr>
        <p:spPr bwMode="gray">
          <a:xfrm>
            <a:off x="2211013" y="4560860"/>
            <a:ext cx="897839" cy="651863"/>
          </a:xfrm>
          <a:prstGeom prst="wedgeRectCallout">
            <a:avLst>
              <a:gd name="adj1" fmla="val 21531"/>
              <a:gd name="adj2" fmla="val -869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Deploy </a:t>
            </a:r>
            <a:r>
              <a:rPr lang="en-US" sz="1200" dirty="0" err="1">
                <a:solidFill>
                  <a:schemeClr val="tx1"/>
                </a:solidFill>
                <a:latin typeface="Huawei Sans" panose="020C0503030203020204" pitchFamily="34" charset="0"/>
              </a:rPr>
              <a:t>HQoS</a:t>
            </a:r>
            <a:r>
              <a:rPr lang="en-US" sz="1200" dirty="0">
                <a:solidFill>
                  <a:schemeClr val="tx1"/>
                </a:solidFill>
                <a:latin typeface="Huawei Sans" panose="020C0503030203020204" pitchFamily="34" charset="0"/>
              </a:rPr>
              <a:t> at the egress</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61" name="圆角矩形 75"/>
          <p:cNvSpPr/>
          <p:nvPr/>
        </p:nvSpPr>
        <p:spPr bwMode="gray">
          <a:xfrm>
            <a:off x="3685046" y="2329762"/>
            <a:ext cx="7619581"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err="1">
                <a:solidFill>
                  <a:srgbClr val="30B5C5"/>
                </a:solidFill>
                <a:latin typeface="Huawei Sans" panose="020C0503030203020204" pitchFamily="34" charset="0"/>
              </a:rPr>
              <a:t>HQoS</a:t>
            </a:r>
            <a:r>
              <a:rPr lang="en-US" sz="1400" dirty="0">
                <a:solidFill>
                  <a:srgbClr val="30B5C5"/>
                </a:solidFill>
                <a:latin typeface="Huawei Sans" panose="020C0503030203020204" pitchFamily="34" charset="0"/>
              </a:rPr>
              <a:t> deployment solution</a:t>
            </a:r>
          </a:p>
        </p:txBody>
      </p:sp>
      <p:cxnSp>
        <p:nvCxnSpPr>
          <p:cNvPr id="69" name="Elbow Connector 68"/>
          <p:cNvCxnSpPr>
            <a:cxnSpLocks/>
          </p:cNvCxnSpPr>
          <p:nvPr/>
        </p:nvCxnSpPr>
        <p:spPr bwMode="gray">
          <a:xfrm>
            <a:off x="5571477" y="2960417"/>
            <a:ext cx="1265046" cy="392697"/>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0" name="Elbow Connector 69"/>
          <p:cNvCxnSpPr>
            <a:cxnSpLocks/>
          </p:cNvCxnSpPr>
          <p:nvPr/>
        </p:nvCxnSpPr>
        <p:spPr bwMode="gray">
          <a:xfrm flipV="1">
            <a:off x="5571476" y="3353114"/>
            <a:ext cx="1265047" cy="41931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1" name="Elbow Connector 70"/>
          <p:cNvCxnSpPr>
            <a:cxnSpLocks/>
          </p:cNvCxnSpPr>
          <p:nvPr/>
        </p:nvCxnSpPr>
        <p:spPr bwMode="gray">
          <a:xfrm>
            <a:off x="5571477" y="5730547"/>
            <a:ext cx="1277850" cy="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3" name="Elbow Connector 72"/>
          <p:cNvCxnSpPr>
            <a:cxnSpLocks/>
            <a:stCxn id="106" idx="3"/>
            <a:endCxn id="81" idx="3"/>
          </p:cNvCxnSpPr>
          <p:nvPr/>
        </p:nvCxnSpPr>
        <p:spPr bwMode="gray">
          <a:xfrm>
            <a:off x="8518222" y="3360536"/>
            <a:ext cx="822654" cy="112859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4" name="Elbow Connector 73"/>
          <p:cNvCxnSpPr>
            <a:cxnSpLocks/>
            <a:stCxn id="80" idx="1"/>
            <a:endCxn id="81" idx="3"/>
          </p:cNvCxnSpPr>
          <p:nvPr/>
        </p:nvCxnSpPr>
        <p:spPr bwMode="gray">
          <a:xfrm flipV="1">
            <a:off x="8463798" y="4489126"/>
            <a:ext cx="877078" cy="124016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01" name="Elbow Connector 100"/>
          <p:cNvCxnSpPr>
            <a:cxnSpLocks/>
          </p:cNvCxnSpPr>
          <p:nvPr/>
        </p:nvCxnSpPr>
        <p:spPr bwMode="gray">
          <a:xfrm flipV="1">
            <a:off x="5576803" y="3353114"/>
            <a:ext cx="1259720" cy="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10" name="Elbow Connector 109"/>
          <p:cNvCxnSpPr>
            <a:cxnSpLocks/>
          </p:cNvCxnSpPr>
          <p:nvPr/>
        </p:nvCxnSpPr>
        <p:spPr bwMode="gray">
          <a:xfrm>
            <a:off x="5577878" y="4224360"/>
            <a:ext cx="1277850" cy="246047"/>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11" name="Elbow Connector 110"/>
          <p:cNvCxnSpPr>
            <a:cxnSpLocks/>
          </p:cNvCxnSpPr>
          <p:nvPr/>
        </p:nvCxnSpPr>
        <p:spPr bwMode="gray">
          <a:xfrm flipV="1">
            <a:off x="5577877" y="4470407"/>
            <a:ext cx="1277851" cy="25202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18" name="Elbow Connector 117"/>
          <p:cNvCxnSpPr>
            <a:cxnSpLocks/>
            <a:stCxn id="116" idx="3"/>
            <a:endCxn id="81" idx="3"/>
          </p:cNvCxnSpPr>
          <p:nvPr/>
        </p:nvCxnSpPr>
        <p:spPr bwMode="gray">
          <a:xfrm>
            <a:off x="8484608" y="4455193"/>
            <a:ext cx="856268" cy="3393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87" name="Oval 86"/>
          <p:cNvSpPr/>
          <p:nvPr/>
        </p:nvSpPr>
        <p:spPr bwMode="gray">
          <a:xfrm rot="16200000">
            <a:off x="8283311" y="4279871"/>
            <a:ext cx="1152128" cy="348071"/>
          </a:xfrm>
          <a:prstGeom prst="ellipse">
            <a:avLst/>
          </a:prstGeom>
          <a:solidFill>
            <a:schemeClr val="bg1"/>
          </a:solid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000" dirty="0">
                <a:solidFill>
                  <a:schemeClr val="tx1"/>
                </a:solidFill>
                <a:latin typeface="Huawei Sans" panose="020C0503030203020204" pitchFamily="34" charset="0"/>
              </a:rPr>
              <a:t>WFQ</a:t>
            </a:r>
            <a:endParaRPr lang="en-US" altLang="zh-CN" sz="1000" dirty="0">
              <a:solidFill>
                <a:schemeClr val="tx1"/>
              </a:solidFill>
              <a:latin typeface="Huawei Sans" panose="020C0503030203020204" pitchFamily="34" charset="0"/>
            </a:endParaRPr>
          </a:p>
        </p:txBody>
      </p:sp>
      <p:cxnSp>
        <p:nvCxnSpPr>
          <p:cNvPr id="88" name="Straight Arrow Connector 87"/>
          <p:cNvCxnSpPr/>
          <p:nvPr/>
        </p:nvCxnSpPr>
        <p:spPr bwMode="gray">
          <a:xfrm rot="16200000">
            <a:off x="8552865" y="4428728"/>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bwMode="gray">
          <a:xfrm rot="16200000" flipH="1">
            <a:off x="8889395" y="4447930"/>
            <a:ext cx="288032" cy="0"/>
          </a:xfrm>
          <a:prstGeom prst="straightConnector1">
            <a:avLst/>
          </a:prstGeom>
          <a:ln w="1905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2" name="Rectangular Callout 37">
            <a:extLst>
              <a:ext uri="{FF2B5EF4-FFF2-40B4-BE49-F238E27FC236}">
                <a16:creationId xmlns:a16="http://schemas.microsoft.com/office/drawing/2014/main" xmlns="" id="{A7B265F4-59FE-4F27-9779-775FAB870893}"/>
              </a:ext>
            </a:extLst>
          </p:cNvPr>
          <p:cNvSpPr/>
          <p:nvPr/>
        </p:nvSpPr>
        <p:spPr bwMode="gray">
          <a:xfrm>
            <a:off x="3829697" y="4902008"/>
            <a:ext cx="1631652" cy="310715"/>
          </a:xfrm>
          <a:prstGeom prst="wedgeRectCallout">
            <a:avLst>
              <a:gd name="adj1" fmla="val -26210"/>
              <a:gd name="adj2" fmla="val -8240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Level 3 flow queue</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53" name="Rectangular Callout 38">
            <a:extLst>
              <a:ext uri="{FF2B5EF4-FFF2-40B4-BE49-F238E27FC236}">
                <a16:creationId xmlns:a16="http://schemas.microsoft.com/office/drawing/2014/main" xmlns="" id="{AAD86651-7D9B-4BA7-8B04-FD44F2AF7757}"/>
              </a:ext>
            </a:extLst>
          </p:cNvPr>
          <p:cNvSpPr/>
          <p:nvPr/>
        </p:nvSpPr>
        <p:spPr bwMode="gray">
          <a:xfrm>
            <a:off x="6444157" y="4751293"/>
            <a:ext cx="1900012" cy="278678"/>
          </a:xfrm>
          <a:prstGeom prst="wedgeRectCallout">
            <a:avLst>
              <a:gd name="adj1" fmla="val -10609"/>
              <a:gd name="adj2" fmla="val -10003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Level 2 subscriber queue</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57" name="Rectangular Callout 39">
            <a:extLst>
              <a:ext uri="{FF2B5EF4-FFF2-40B4-BE49-F238E27FC236}">
                <a16:creationId xmlns:a16="http://schemas.microsoft.com/office/drawing/2014/main" xmlns="" id="{DCA3F6CE-0F80-49C5-BA53-43F926B35904}"/>
              </a:ext>
            </a:extLst>
          </p:cNvPr>
          <p:cNvSpPr/>
          <p:nvPr/>
        </p:nvSpPr>
        <p:spPr bwMode="gray">
          <a:xfrm>
            <a:off x="9275090" y="3916692"/>
            <a:ext cx="1768185" cy="298259"/>
          </a:xfrm>
          <a:prstGeom prst="wedgeRectCallout">
            <a:avLst>
              <a:gd name="adj1" fmla="val -20640"/>
              <a:gd name="adj2" fmla="val 7843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Level 1 port queue</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80" name="Can 9">
            <a:extLst>
              <a:ext uri="{FF2B5EF4-FFF2-40B4-BE49-F238E27FC236}">
                <a16:creationId xmlns:a16="http://schemas.microsoft.com/office/drawing/2014/main" xmlns="" id="{9E1DB1C0-96E5-46DA-91A6-3C0FE62CC96C}"/>
              </a:ext>
            </a:extLst>
          </p:cNvPr>
          <p:cNvSpPr/>
          <p:nvPr/>
        </p:nvSpPr>
        <p:spPr bwMode="gray">
          <a:xfrm rot="5400000">
            <a:off x="7458292" y="4922052"/>
            <a:ext cx="396540"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TextBox 116"/>
          <p:cNvSpPr txBox="1"/>
          <p:nvPr/>
        </p:nvSpPr>
        <p:spPr bwMode="gray">
          <a:xfrm>
            <a:off x="6794280" y="5494749"/>
            <a:ext cx="1703271" cy="461665"/>
          </a:xfrm>
          <a:prstGeom prst="rect">
            <a:avLst/>
          </a:prstGeom>
          <a:noFill/>
        </p:spPr>
        <p:txBody>
          <a:bodyPr wrap="square" rtlCol="0">
            <a:spAutoFit/>
          </a:bodyPr>
          <a:lstStyle/>
          <a:p>
            <a:pPr algn="ctr" fontAlgn="ctr"/>
            <a:r>
              <a:rPr lang="en-US" sz="1200" b="1" dirty="0">
                <a:latin typeface="Huawei Sans" panose="020C0503030203020204" pitchFamily="34" charset="0"/>
              </a:rPr>
              <a:t>Total bandwidth of family C (30 Mbit/s)</a:t>
            </a:r>
          </a:p>
        </p:txBody>
      </p:sp>
      <p:sp>
        <p:nvSpPr>
          <p:cNvPr id="62" name="TextBox 98"/>
          <p:cNvSpPr txBox="1"/>
          <p:nvPr/>
        </p:nvSpPr>
        <p:spPr bwMode="gray">
          <a:xfrm>
            <a:off x="3784962" y="2806952"/>
            <a:ext cx="190383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VoIP (PQ scheduling)</a:t>
            </a:r>
          </a:p>
        </p:txBody>
      </p:sp>
      <p:sp>
        <p:nvSpPr>
          <p:cNvPr id="63" name="TextBox 99"/>
          <p:cNvSpPr txBox="1"/>
          <p:nvPr/>
        </p:nvSpPr>
        <p:spPr bwMode="gray">
          <a:xfrm>
            <a:off x="3775951" y="3226917"/>
            <a:ext cx="190555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IPTV (PQ scheduling)</a:t>
            </a:r>
          </a:p>
        </p:txBody>
      </p:sp>
      <p:sp>
        <p:nvSpPr>
          <p:cNvPr id="64" name="TextBox 104"/>
          <p:cNvSpPr txBox="1"/>
          <p:nvPr/>
        </p:nvSpPr>
        <p:spPr bwMode="gray">
          <a:xfrm>
            <a:off x="3770802" y="3628109"/>
            <a:ext cx="197261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HSI (WFQ scheduling)</a:t>
            </a:r>
          </a:p>
        </p:txBody>
      </p:sp>
      <p:sp>
        <p:nvSpPr>
          <p:cNvPr id="66" name="TextBox 112"/>
          <p:cNvSpPr txBox="1"/>
          <p:nvPr/>
        </p:nvSpPr>
        <p:spPr bwMode="gray">
          <a:xfrm>
            <a:off x="3784044" y="4097536"/>
            <a:ext cx="190555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IPTV (PQ scheduling)</a:t>
            </a:r>
          </a:p>
        </p:txBody>
      </p:sp>
      <p:sp>
        <p:nvSpPr>
          <p:cNvPr id="67" name="TextBox 113"/>
          <p:cNvSpPr txBox="1"/>
          <p:nvPr/>
        </p:nvSpPr>
        <p:spPr bwMode="gray">
          <a:xfrm>
            <a:off x="3755700" y="4565072"/>
            <a:ext cx="197261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HSI (WFQ scheduling)</a:t>
            </a:r>
          </a:p>
        </p:txBody>
      </p:sp>
      <p:sp>
        <p:nvSpPr>
          <p:cNvPr id="68" name="TextBox 114"/>
          <p:cNvSpPr txBox="1"/>
          <p:nvPr/>
        </p:nvSpPr>
        <p:spPr bwMode="gray">
          <a:xfrm>
            <a:off x="3755700" y="5617599"/>
            <a:ext cx="1972617" cy="276999"/>
          </a:xfrm>
          <a:prstGeom prst="rect">
            <a:avLst/>
          </a:prstGeom>
          <a:noFill/>
        </p:spPr>
        <p:txBody>
          <a:bodyPr wrap="square" rtlCol="0">
            <a:spAutoFit/>
          </a:bodyPr>
          <a:lstStyle/>
          <a:p>
            <a:pPr fontAlgn="ctr"/>
            <a:r>
              <a:rPr lang="en-US" sz="1200" b="1" dirty="0">
                <a:solidFill>
                  <a:schemeClr val="bg1"/>
                </a:solidFill>
                <a:latin typeface="Huawei Sans" panose="020C0503030203020204" pitchFamily="34" charset="0"/>
              </a:rPr>
              <a:t>HSI (WFQ scheduling)</a:t>
            </a:r>
          </a:p>
        </p:txBody>
      </p:sp>
    </p:spTree>
    <p:extLst>
      <p:ext uri="{BB962C8B-B14F-4D97-AF65-F5344CB8AC3E}">
        <p14:creationId xmlns:p14="http://schemas.microsoft.com/office/powerpoint/2010/main" val="730684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84FD86-7C74-422B-AC81-DBD5D9DB4BA0}"/>
              </a:ext>
            </a:extLst>
          </p:cNvPr>
          <p:cNvSpPr>
            <a:spLocks noGrp="1"/>
          </p:cNvSpPr>
          <p:nvPr>
            <p:ph type="title"/>
          </p:nvPr>
        </p:nvSpPr>
        <p:spPr bwMode="gray"/>
        <p:txBody>
          <a:bodyPr/>
          <a:lstStyle/>
          <a:p>
            <a:pPr fontAlgn="ctr"/>
            <a:r>
              <a:rPr lang="en-US" dirty="0" err="1">
                <a:latin typeface="Huawei Sans" panose="020C0503030203020204" pitchFamily="34" charset="0"/>
              </a:rPr>
              <a:t>HQoS</a:t>
            </a:r>
            <a:r>
              <a:rPr lang="en-US" dirty="0">
                <a:latin typeface="Huawei Sans" panose="020C0503030203020204" pitchFamily="34" charset="0"/>
              </a:rPr>
              <a:t> Configuration Roadmap</a:t>
            </a:r>
          </a:p>
        </p:txBody>
      </p:sp>
      <p:sp>
        <p:nvSpPr>
          <p:cNvPr id="3" name="Text Placeholder 2">
            <a:extLst>
              <a:ext uri="{FF2B5EF4-FFF2-40B4-BE49-F238E27FC236}">
                <a16:creationId xmlns:a16="http://schemas.microsoft.com/office/drawing/2014/main" xmlns="" id="{F9DFDD3D-D39D-4F4B-AAE9-B5DDFE6AF57D}"/>
              </a:ext>
            </a:extLst>
          </p:cNvPr>
          <p:cNvSpPr>
            <a:spLocks noGrp="1"/>
          </p:cNvSpPr>
          <p:nvPr>
            <p:ph type="body" sz="quarter" idx="10"/>
          </p:nvPr>
        </p:nvSpPr>
        <p:spPr bwMode="gray"/>
        <p:txBody>
          <a:bodyPr/>
          <a:lstStyle/>
          <a:p>
            <a:pPr algn="l"/>
            <a:r>
              <a:rPr lang="en-US" sz="1600" dirty="0">
                <a:latin typeface="Huawei Sans" panose="020C0503030203020204" pitchFamily="34" charset="0"/>
              </a:rPr>
              <a:t>The </a:t>
            </a:r>
            <a:r>
              <a:rPr lang="en-US" sz="1600" dirty="0" err="1">
                <a:latin typeface="Huawei Sans" panose="020C0503030203020204" pitchFamily="34" charset="0"/>
              </a:rPr>
              <a:t>HQoS</a:t>
            </a:r>
            <a:r>
              <a:rPr lang="en-US" sz="1600" dirty="0">
                <a:latin typeface="Huawei Sans" panose="020C0503030203020204" pitchFamily="34" charset="0"/>
              </a:rPr>
              <a:t> configuration is complex. Generally, the MQC mode is used.</a:t>
            </a:r>
            <a:endParaRPr lang="en-US" altLang="zh-CN" sz="1600" dirty="0">
              <a:latin typeface="Huawei Sans" panose="020C0503030203020204" pitchFamily="34" charset="0"/>
            </a:endParaRPr>
          </a:p>
          <a:p>
            <a:pPr algn="l"/>
            <a:r>
              <a:rPr lang="en-US" sz="1600" dirty="0">
                <a:latin typeface="Huawei Sans" panose="020C0503030203020204" pitchFamily="34" charset="0"/>
              </a:rPr>
              <a:t>When </a:t>
            </a:r>
            <a:r>
              <a:rPr lang="en-US" sz="1600" dirty="0" err="1">
                <a:latin typeface="Huawei Sans" panose="020C0503030203020204" pitchFamily="34" charset="0"/>
              </a:rPr>
              <a:t>HQoS</a:t>
            </a:r>
            <a:r>
              <a:rPr lang="en-US" sz="1600" dirty="0">
                <a:latin typeface="Huawei Sans" panose="020C0503030203020204" pitchFamily="34" charset="0"/>
              </a:rPr>
              <a:t> is configured, the policy nesting mode is used.</a:t>
            </a:r>
            <a:endParaRPr lang="en-US" altLang="zh-CN" sz="1600" dirty="0">
              <a:latin typeface="Huawei Sans" panose="020C0503030203020204" pitchFamily="34" charset="0"/>
            </a:endParaRPr>
          </a:p>
          <a:p>
            <a:pPr marL="542925" lvl="1" indent="-247650"/>
            <a:r>
              <a:rPr lang="en-US" sz="1400" dirty="0">
                <a:latin typeface="Huawei Sans" panose="020C0503030203020204" pitchFamily="34" charset="0"/>
              </a:rPr>
              <a:t>The parent traffic policy differentiates users, and the child traffic policy differentiates traffic.</a:t>
            </a:r>
            <a:endParaRPr lang="en-US" altLang="zh-CN" sz="1400" dirty="0">
              <a:latin typeface="Huawei Sans" panose="020C0503030203020204" pitchFamily="34" charset="0"/>
            </a:endParaRPr>
          </a:p>
          <a:p>
            <a:pPr marL="542925" lvl="1" indent="-247650"/>
            <a:r>
              <a:rPr lang="en-US" sz="1400" dirty="0">
                <a:latin typeface="Huawei Sans" panose="020C0503030203020204" pitchFamily="34" charset="0"/>
              </a:rPr>
              <a:t>A parent traffic policy can have multiple child traffic policies.</a:t>
            </a:r>
            <a:endParaRPr lang="en-US" altLang="zh-CN" sz="1400" dirty="0">
              <a:latin typeface="Huawei Sans" panose="020C0503030203020204" pitchFamily="34" charset="0"/>
            </a:endParaRPr>
          </a:p>
          <a:p>
            <a:pPr marL="542925" lvl="1" indent="-247650"/>
            <a:r>
              <a:rPr lang="en-US" sz="1400" dirty="0">
                <a:latin typeface="Huawei Sans" panose="020C0503030203020204" pitchFamily="34" charset="0"/>
              </a:rPr>
              <a:t>A parent traffic policy applies to an interface.</a:t>
            </a:r>
          </a:p>
        </p:txBody>
      </p:sp>
      <p:sp>
        <p:nvSpPr>
          <p:cNvPr id="4" name="Rectangle 3">
            <a:extLst>
              <a:ext uri="{FF2B5EF4-FFF2-40B4-BE49-F238E27FC236}">
                <a16:creationId xmlns:a16="http://schemas.microsoft.com/office/drawing/2014/main" xmlns="" id="{6E165C56-A5DC-41AF-BBB7-3EDAEAD6F0FA}"/>
              </a:ext>
            </a:extLst>
          </p:cNvPr>
          <p:cNvSpPr/>
          <p:nvPr/>
        </p:nvSpPr>
        <p:spPr bwMode="gray">
          <a:xfrm>
            <a:off x="8915247" y="3228975"/>
            <a:ext cx="2700300" cy="220567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1 port queue</a:t>
            </a:r>
            <a:endParaRPr lang="en-US" altLang="zh-CN" sz="1400" dirty="0">
              <a:solidFill>
                <a:schemeClr val="tx1"/>
              </a:solidFill>
              <a:latin typeface="Huawei Sans" panose="020C0503030203020204" pitchFamily="34" charset="0"/>
            </a:endParaRPr>
          </a:p>
        </p:txBody>
      </p:sp>
      <p:sp>
        <p:nvSpPr>
          <p:cNvPr id="5" name="Rectangle 4">
            <a:extLst>
              <a:ext uri="{FF2B5EF4-FFF2-40B4-BE49-F238E27FC236}">
                <a16:creationId xmlns:a16="http://schemas.microsoft.com/office/drawing/2014/main" xmlns="" id="{63134F67-06B2-4785-8A73-A4ABD829B55D}"/>
              </a:ext>
            </a:extLst>
          </p:cNvPr>
          <p:cNvSpPr/>
          <p:nvPr/>
        </p:nvSpPr>
        <p:spPr bwMode="gray">
          <a:xfrm>
            <a:off x="6083919" y="3228975"/>
            <a:ext cx="2700300" cy="220567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2 subscriber queue</a:t>
            </a:r>
            <a:endParaRPr lang="en-US" altLang="zh-CN" sz="1400" dirty="0">
              <a:solidFill>
                <a:schemeClr val="tx1"/>
              </a:solidFill>
              <a:latin typeface="Huawei Sans" panose="020C0503030203020204" pitchFamily="34" charset="0"/>
            </a:endParaRPr>
          </a:p>
        </p:txBody>
      </p:sp>
      <p:sp>
        <p:nvSpPr>
          <p:cNvPr id="6" name="Rectangle 5">
            <a:extLst>
              <a:ext uri="{FF2B5EF4-FFF2-40B4-BE49-F238E27FC236}">
                <a16:creationId xmlns:a16="http://schemas.microsoft.com/office/drawing/2014/main" xmlns="" id="{916C0D1D-AEF8-4161-90FE-C32D4505DCFA}"/>
              </a:ext>
            </a:extLst>
          </p:cNvPr>
          <p:cNvSpPr/>
          <p:nvPr/>
        </p:nvSpPr>
        <p:spPr bwMode="gray">
          <a:xfrm>
            <a:off x="3231364" y="3228975"/>
            <a:ext cx="2700300" cy="220567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ctr"/>
            <a:r>
              <a:rPr lang="en-US" sz="1400" dirty="0">
                <a:solidFill>
                  <a:schemeClr val="tx1"/>
                </a:solidFill>
                <a:latin typeface="Huawei Sans" panose="020C0503030203020204" pitchFamily="34" charset="0"/>
              </a:rPr>
              <a:t>Level 3 flow queue</a:t>
            </a:r>
            <a:endParaRPr lang="en-US" altLang="zh-CN" sz="1400" dirty="0">
              <a:solidFill>
                <a:schemeClr val="tx1"/>
              </a:solidFill>
              <a:latin typeface="Huawei Sans" panose="020C0503030203020204" pitchFamily="34" charset="0"/>
            </a:endParaRPr>
          </a:p>
        </p:txBody>
      </p:sp>
      <p:cxnSp>
        <p:nvCxnSpPr>
          <p:cNvPr id="7" name="Elbow Connector 10">
            <a:extLst>
              <a:ext uri="{FF2B5EF4-FFF2-40B4-BE49-F238E27FC236}">
                <a16:creationId xmlns:a16="http://schemas.microsoft.com/office/drawing/2014/main" xmlns="" id="{673363E7-AC14-4CDB-B4CD-DF198C4791AC}"/>
              </a:ext>
            </a:extLst>
          </p:cNvPr>
          <p:cNvCxnSpPr>
            <a:cxnSpLocks/>
          </p:cNvCxnSpPr>
          <p:nvPr/>
        </p:nvCxnSpPr>
        <p:spPr bwMode="gray">
          <a:xfrm>
            <a:off x="5165157" y="3702649"/>
            <a:ext cx="1265046" cy="610899"/>
          </a:xfrm>
          <a:prstGeom prst="bentConnector3">
            <a:avLst/>
          </a:prstGeom>
          <a:ln w="127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8" name="Elbow Connector 11">
            <a:extLst>
              <a:ext uri="{FF2B5EF4-FFF2-40B4-BE49-F238E27FC236}">
                <a16:creationId xmlns:a16="http://schemas.microsoft.com/office/drawing/2014/main" xmlns="" id="{D457D18D-E027-44B9-8304-0AAADA480FC5}"/>
              </a:ext>
            </a:extLst>
          </p:cNvPr>
          <p:cNvCxnSpPr>
            <a:cxnSpLocks/>
          </p:cNvCxnSpPr>
          <p:nvPr/>
        </p:nvCxnSpPr>
        <p:spPr bwMode="gray">
          <a:xfrm flipV="1">
            <a:off x="5165157" y="4313548"/>
            <a:ext cx="1265046" cy="613237"/>
          </a:xfrm>
          <a:prstGeom prst="bentConnector3">
            <a:avLst/>
          </a:prstGeom>
          <a:ln w="12700">
            <a:solidFill>
              <a:srgbClr val="30B5C5"/>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A5B51EBB-CC05-47EE-B786-EF5D735F2A12}"/>
              </a:ext>
            </a:extLst>
          </p:cNvPr>
          <p:cNvSpPr txBox="1"/>
          <p:nvPr/>
        </p:nvSpPr>
        <p:spPr bwMode="gray">
          <a:xfrm>
            <a:off x="3896255" y="4145356"/>
            <a:ext cx="461665" cy="376148"/>
          </a:xfrm>
          <a:prstGeom prst="rect">
            <a:avLst/>
          </a:prstGeom>
          <a:noFill/>
        </p:spPr>
        <p:txBody>
          <a:bodyPr vert="eaVert" wrap="square" rtlCol="0">
            <a:spAutoFit/>
          </a:bodyPr>
          <a:lstStyle/>
          <a:p>
            <a:pPr fontAlgn="ctr"/>
            <a:r>
              <a:rPr lang="en-US" sz="1800" dirty="0">
                <a:latin typeface="Huawei Sans" panose="020C0503030203020204" pitchFamily="34" charset="0"/>
              </a:rPr>
              <a:t>…</a:t>
            </a:r>
            <a:endParaRPr lang="en-US" altLang="zh-CN" sz="1800" dirty="0">
              <a:latin typeface="Huawei Sans" panose="020C0503030203020204" pitchFamily="34" charset="0"/>
            </a:endParaRPr>
          </a:p>
        </p:txBody>
      </p:sp>
      <p:cxnSp>
        <p:nvCxnSpPr>
          <p:cNvPr id="10" name="Straight Connector 9">
            <a:extLst>
              <a:ext uri="{FF2B5EF4-FFF2-40B4-BE49-F238E27FC236}">
                <a16:creationId xmlns:a16="http://schemas.microsoft.com/office/drawing/2014/main" xmlns="" id="{00CE3029-CE52-4597-8E76-EF42604C40FF}"/>
              </a:ext>
            </a:extLst>
          </p:cNvPr>
          <p:cNvCxnSpPr>
            <a:cxnSpLocks/>
          </p:cNvCxnSpPr>
          <p:nvPr/>
        </p:nvCxnSpPr>
        <p:spPr bwMode="gray">
          <a:xfrm>
            <a:off x="8044674" y="4313548"/>
            <a:ext cx="1276350" cy="0"/>
          </a:xfrm>
          <a:prstGeom prst="line">
            <a:avLst/>
          </a:prstGeom>
          <a:ln w="12700">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xmlns="" id="{40B69953-14E9-4334-B465-C0D87C62299C}"/>
              </a:ext>
            </a:extLst>
          </p:cNvPr>
          <p:cNvCxnSpPr/>
          <p:nvPr/>
        </p:nvCxnSpPr>
        <p:spPr bwMode="gray">
          <a:xfrm>
            <a:off x="5247588" y="3702649"/>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xmlns="" id="{394B7A5C-6D09-4E7A-97CF-B62CFFDE0EB2}"/>
              </a:ext>
            </a:extLst>
          </p:cNvPr>
          <p:cNvCxnSpPr/>
          <p:nvPr/>
        </p:nvCxnSpPr>
        <p:spPr bwMode="gray">
          <a:xfrm>
            <a:off x="5247588" y="4929261"/>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xmlns="" id="{BCECAFBA-A88E-4DCF-B1AD-D9D11C1BB447}"/>
              </a:ext>
            </a:extLst>
          </p:cNvPr>
          <p:cNvCxnSpPr/>
          <p:nvPr/>
        </p:nvCxnSpPr>
        <p:spPr bwMode="gray">
          <a:xfrm>
            <a:off x="8198387" y="4313548"/>
            <a:ext cx="4672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Can 225">
            <a:extLst>
              <a:ext uri="{FF2B5EF4-FFF2-40B4-BE49-F238E27FC236}">
                <a16:creationId xmlns:a16="http://schemas.microsoft.com/office/drawing/2014/main" xmlns="" id="{8531DF90-F53E-4AF9-BEEB-679E2759E06B}"/>
              </a:ext>
            </a:extLst>
          </p:cNvPr>
          <p:cNvSpPr/>
          <p:nvPr/>
        </p:nvSpPr>
        <p:spPr bwMode="gray">
          <a:xfrm rot="5400000">
            <a:off x="4229706" y="2917805"/>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Can 225">
            <a:extLst>
              <a:ext uri="{FF2B5EF4-FFF2-40B4-BE49-F238E27FC236}">
                <a16:creationId xmlns:a16="http://schemas.microsoft.com/office/drawing/2014/main" xmlns="" id="{15DC3247-F101-4A4F-BFA1-3F622EC23402}"/>
              </a:ext>
            </a:extLst>
          </p:cNvPr>
          <p:cNvSpPr/>
          <p:nvPr/>
        </p:nvSpPr>
        <p:spPr bwMode="gray">
          <a:xfrm rot="5400000">
            <a:off x="4229706" y="4140772"/>
            <a:ext cx="253196" cy="1614471"/>
          </a:xfrm>
          <a:prstGeom prst="can">
            <a:avLst>
              <a:gd name="adj" fmla="val 40000"/>
            </a:avLst>
          </a:prstGeom>
          <a:solidFill>
            <a:srgbClr val="56C4D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Can 9">
            <a:extLst>
              <a:ext uri="{FF2B5EF4-FFF2-40B4-BE49-F238E27FC236}">
                <a16:creationId xmlns:a16="http://schemas.microsoft.com/office/drawing/2014/main" xmlns="" id="{C2DDC7EC-E638-47C8-B97F-0A44CE707790}"/>
              </a:ext>
            </a:extLst>
          </p:cNvPr>
          <p:cNvSpPr/>
          <p:nvPr/>
        </p:nvSpPr>
        <p:spPr bwMode="gray">
          <a:xfrm rot="5400000">
            <a:off x="7127608" y="3506226"/>
            <a:ext cx="253196" cy="1614471"/>
          </a:xfrm>
          <a:prstGeom prst="can">
            <a:avLst>
              <a:gd name="adj" fmla="val 40000"/>
            </a:avLst>
          </a:prstGeom>
          <a:solidFill>
            <a:srgbClr val="FEEEC1"/>
          </a:solidFill>
          <a:ln w="12700">
            <a:solidFill>
              <a:srgbClr val="FDE3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Can 9">
            <a:extLst>
              <a:ext uri="{FF2B5EF4-FFF2-40B4-BE49-F238E27FC236}">
                <a16:creationId xmlns:a16="http://schemas.microsoft.com/office/drawing/2014/main" xmlns="" id="{1D5DB1FA-53BA-4C8B-88D0-D1461D21C6E1}"/>
              </a:ext>
            </a:extLst>
          </p:cNvPr>
          <p:cNvSpPr/>
          <p:nvPr/>
        </p:nvSpPr>
        <p:spPr bwMode="gray">
          <a:xfrm rot="5400000">
            <a:off x="10001661" y="3504378"/>
            <a:ext cx="253196" cy="161447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Left Brace 24">
            <a:extLst>
              <a:ext uri="{FF2B5EF4-FFF2-40B4-BE49-F238E27FC236}">
                <a16:creationId xmlns:a16="http://schemas.microsoft.com/office/drawing/2014/main" xmlns="" id="{911857BF-3BFD-4104-9A73-BF8E3205128B}"/>
              </a:ext>
            </a:extLst>
          </p:cNvPr>
          <p:cNvSpPr/>
          <p:nvPr/>
        </p:nvSpPr>
        <p:spPr bwMode="gray">
          <a:xfrm rot="16200000">
            <a:off x="4466217" y="4282631"/>
            <a:ext cx="230595" cy="2700300"/>
          </a:xfrm>
          <a:prstGeom prst="leftBrac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6" name="TextBox 25">
            <a:extLst>
              <a:ext uri="{FF2B5EF4-FFF2-40B4-BE49-F238E27FC236}">
                <a16:creationId xmlns:a16="http://schemas.microsoft.com/office/drawing/2014/main" xmlns="" id="{341F0916-9C72-4551-B330-F193EAA2F71B}"/>
              </a:ext>
            </a:extLst>
          </p:cNvPr>
          <p:cNvSpPr txBox="1"/>
          <p:nvPr/>
        </p:nvSpPr>
        <p:spPr bwMode="gray">
          <a:xfrm>
            <a:off x="3743626" y="5872926"/>
            <a:ext cx="1669047" cy="307777"/>
          </a:xfrm>
          <a:prstGeom prst="rect">
            <a:avLst/>
          </a:prstGeom>
          <a:noFill/>
        </p:spPr>
        <p:txBody>
          <a:bodyPr wrap="none" rtlCol="0">
            <a:spAutoFit/>
          </a:bodyPr>
          <a:lstStyle/>
          <a:p>
            <a:pPr algn="ctr" fontAlgn="ctr"/>
            <a:r>
              <a:rPr lang="en-US" sz="1400" dirty="0">
                <a:latin typeface="Huawei Sans" panose="020C0503030203020204" pitchFamily="34" charset="0"/>
              </a:rPr>
              <a:t>Child traffic policy</a:t>
            </a:r>
            <a:endParaRPr lang="en-US" sz="1400" dirty="0">
              <a:latin typeface="Huawei Sans" panose="020C0503030203020204" pitchFamily="34" charset="0"/>
              <a:ea typeface="方正兰亭黑简体" panose="02000000000000000000" pitchFamily="2" charset="-122"/>
            </a:endParaRPr>
          </a:p>
        </p:txBody>
      </p:sp>
      <p:sp>
        <p:nvSpPr>
          <p:cNvPr id="27" name="Left Brace 26">
            <a:extLst>
              <a:ext uri="{FF2B5EF4-FFF2-40B4-BE49-F238E27FC236}">
                <a16:creationId xmlns:a16="http://schemas.microsoft.com/office/drawing/2014/main" xmlns="" id="{1F326510-98E9-4357-8973-28034744E942}"/>
              </a:ext>
            </a:extLst>
          </p:cNvPr>
          <p:cNvSpPr/>
          <p:nvPr/>
        </p:nvSpPr>
        <p:spPr bwMode="gray">
          <a:xfrm rot="16200000">
            <a:off x="7318772" y="4278603"/>
            <a:ext cx="230595" cy="2700300"/>
          </a:xfrm>
          <a:prstGeom prst="leftBrac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28" name="TextBox 27">
            <a:extLst>
              <a:ext uri="{FF2B5EF4-FFF2-40B4-BE49-F238E27FC236}">
                <a16:creationId xmlns:a16="http://schemas.microsoft.com/office/drawing/2014/main" xmlns="" id="{7ECF2746-347F-4CB7-8374-2206FA930735}"/>
              </a:ext>
            </a:extLst>
          </p:cNvPr>
          <p:cNvSpPr txBox="1"/>
          <p:nvPr/>
        </p:nvSpPr>
        <p:spPr bwMode="gray">
          <a:xfrm>
            <a:off x="6539031" y="5860767"/>
            <a:ext cx="1789272" cy="307777"/>
          </a:xfrm>
          <a:prstGeom prst="rect">
            <a:avLst/>
          </a:prstGeom>
          <a:noFill/>
        </p:spPr>
        <p:txBody>
          <a:bodyPr wrap="none" rtlCol="0">
            <a:spAutoFit/>
          </a:bodyPr>
          <a:lstStyle/>
          <a:p>
            <a:pPr algn="ctr" fontAlgn="ctr"/>
            <a:r>
              <a:rPr lang="en-US" sz="1400" dirty="0">
                <a:latin typeface="Huawei Sans" panose="020C0503030203020204" pitchFamily="34" charset="0"/>
              </a:rPr>
              <a:t>Parent traffic policy</a:t>
            </a:r>
            <a:endParaRPr lang="en-US" sz="1400" dirty="0">
              <a:latin typeface="Huawei Sans" panose="020C0503030203020204" pitchFamily="34" charset="0"/>
              <a:ea typeface="方正兰亭黑简体" panose="02000000000000000000" pitchFamily="2" charset="-122"/>
            </a:endParaRPr>
          </a:p>
        </p:txBody>
      </p:sp>
      <p:sp>
        <p:nvSpPr>
          <p:cNvPr id="29" name="Left Brace 28">
            <a:extLst>
              <a:ext uri="{FF2B5EF4-FFF2-40B4-BE49-F238E27FC236}">
                <a16:creationId xmlns:a16="http://schemas.microsoft.com/office/drawing/2014/main" xmlns="" id="{5E7DC3CB-F066-4AD2-B03A-78A106FFDF96}"/>
              </a:ext>
            </a:extLst>
          </p:cNvPr>
          <p:cNvSpPr/>
          <p:nvPr/>
        </p:nvSpPr>
        <p:spPr bwMode="gray">
          <a:xfrm rot="16200000">
            <a:off x="10184599" y="4278603"/>
            <a:ext cx="230595" cy="2700300"/>
          </a:xfrm>
          <a:prstGeom prst="leftBrace">
            <a:avLst/>
          </a:prstGeom>
          <a:ln w="19050">
            <a:solidFill>
              <a:srgbClr val="30B5C5"/>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dirty="0">
              <a:latin typeface="Huawei Sans" panose="020C0503030203020204" pitchFamily="34" charset="0"/>
            </a:endParaRPr>
          </a:p>
        </p:txBody>
      </p:sp>
      <p:sp>
        <p:nvSpPr>
          <p:cNvPr id="30" name="TextBox 29">
            <a:extLst>
              <a:ext uri="{FF2B5EF4-FFF2-40B4-BE49-F238E27FC236}">
                <a16:creationId xmlns:a16="http://schemas.microsoft.com/office/drawing/2014/main" xmlns="" id="{B42D6B42-B37D-4B63-B417-BFD2A8CE65F2}"/>
              </a:ext>
            </a:extLst>
          </p:cNvPr>
          <p:cNvSpPr txBox="1"/>
          <p:nvPr/>
        </p:nvSpPr>
        <p:spPr bwMode="gray">
          <a:xfrm>
            <a:off x="8892572" y="5860767"/>
            <a:ext cx="2820003" cy="307777"/>
          </a:xfrm>
          <a:prstGeom prst="rect">
            <a:avLst/>
          </a:prstGeom>
          <a:noFill/>
        </p:spPr>
        <p:txBody>
          <a:bodyPr wrap="none" rtlCol="0">
            <a:spAutoFit/>
          </a:bodyPr>
          <a:lstStyle/>
          <a:p>
            <a:pPr algn="ctr" fontAlgn="ctr"/>
            <a:r>
              <a:rPr lang="en-US" sz="1400" dirty="0">
                <a:latin typeface="Huawei Sans" panose="020C0503030203020204" pitchFamily="34" charset="0"/>
              </a:rPr>
              <a:t>Interface or sub-interface queue</a:t>
            </a:r>
            <a:endParaRPr lang="en-US" sz="14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972155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CCF19B-96E4-44D0-A53F-A1E4A19EF78C}"/>
              </a:ext>
            </a:extLst>
          </p:cNvPr>
          <p:cNvSpPr>
            <a:spLocks noGrp="1"/>
          </p:cNvSpPr>
          <p:nvPr>
            <p:ph type="title"/>
          </p:nvPr>
        </p:nvSpPr>
        <p:spPr bwMode="gray"/>
        <p:txBody>
          <a:bodyPr/>
          <a:lstStyle/>
          <a:p>
            <a:pPr fontAlgn="ctr"/>
            <a:r>
              <a:rPr lang="en-US" dirty="0">
                <a:latin typeface="Huawei Sans" panose="020C0503030203020204" pitchFamily="34" charset="0"/>
              </a:rPr>
              <a:t>Configuring a Child Traffic Policy</a:t>
            </a:r>
          </a:p>
        </p:txBody>
      </p:sp>
      <p:sp>
        <p:nvSpPr>
          <p:cNvPr id="4" name="Freeform 159">
            <a:extLst>
              <a:ext uri="{FF2B5EF4-FFF2-40B4-BE49-F238E27FC236}">
                <a16:creationId xmlns:a16="http://schemas.microsoft.com/office/drawing/2014/main" xmlns="" id="{66F9675B-2A79-4CCB-8B16-4DD40899D8B9}"/>
              </a:ext>
            </a:extLst>
          </p:cNvPr>
          <p:cNvSpPr/>
          <p:nvPr/>
        </p:nvSpPr>
        <p:spPr bwMode="gray">
          <a:xfrm flipH="1">
            <a:off x="2755741" y="1205014"/>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6" descr="PC.png">
            <a:extLst>
              <a:ext uri="{FF2B5EF4-FFF2-40B4-BE49-F238E27FC236}">
                <a16:creationId xmlns:a16="http://schemas.microsoft.com/office/drawing/2014/main" xmlns="" id="{BD7C8D92-0E22-43C3-B535-59B6A7CE3ADE}"/>
              </a:ext>
            </a:extLst>
          </p:cNvPr>
          <p:cNvPicPr>
            <a:picLocks noChangeAspect="1"/>
          </p:cNvPicPr>
          <p:nvPr/>
        </p:nvPicPr>
        <p:blipFill>
          <a:blip r:embed="rId3" cstate="print"/>
          <a:stretch>
            <a:fillRect/>
          </a:stretch>
        </p:blipFill>
        <p:spPr bwMode="gray">
          <a:xfrm>
            <a:off x="906316" y="1107753"/>
            <a:ext cx="609278" cy="467924"/>
          </a:xfrm>
          <a:prstGeom prst="rect">
            <a:avLst/>
          </a:prstGeom>
        </p:spPr>
      </p:pic>
      <p:pic>
        <p:nvPicPr>
          <p:cNvPr id="7" name="图片 6" descr="PC.png">
            <a:extLst>
              <a:ext uri="{FF2B5EF4-FFF2-40B4-BE49-F238E27FC236}">
                <a16:creationId xmlns:a16="http://schemas.microsoft.com/office/drawing/2014/main" xmlns="" id="{51F234F2-A478-4590-9E6C-0033A4BE9859}"/>
              </a:ext>
            </a:extLst>
          </p:cNvPr>
          <p:cNvPicPr>
            <a:picLocks noChangeAspect="1"/>
          </p:cNvPicPr>
          <p:nvPr/>
        </p:nvPicPr>
        <p:blipFill>
          <a:blip r:embed="rId3" cstate="print"/>
          <a:stretch>
            <a:fillRect/>
          </a:stretch>
        </p:blipFill>
        <p:spPr bwMode="gray">
          <a:xfrm>
            <a:off x="906316" y="2207618"/>
            <a:ext cx="609278" cy="467924"/>
          </a:xfrm>
          <a:prstGeom prst="rect">
            <a:avLst/>
          </a:prstGeom>
        </p:spPr>
      </p:pic>
      <p:pic>
        <p:nvPicPr>
          <p:cNvPr id="8" name="Picture 2" descr="G:\做的项目\公共\扁平图标切换\更新2015_01_21\oss扁平图标库2015_01_21更新-04.png">
            <a:extLst>
              <a:ext uri="{FF2B5EF4-FFF2-40B4-BE49-F238E27FC236}">
                <a16:creationId xmlns:a16="http://schemas.microsoft.com/office/drawing/2014/main" xmlns="" id="{D7C2C116-37F1-42AC-A5E8-1A548A4BA254}"/>
              </a:ext>
            </a:extLst>
          </p:cNvPr>
          <p:cNvPicPr>
            <a:picLocks noChangeAspect="1" noChangeArrowheads="1"/>
          </p:cNvPicPr>
          <p:nvPr/>
        </p:nvPicPr>
        <p:blipFill>
          <a:blip r:embed="rId4" cstate="print"/>
          <a:stretch>
            <a:fillRect/>
          </a:stretch>
        </p:blipFill>
        <p:spPr bwMode="gray">
          <a:xfrm>
            <a:off x="2394263" y="1714296"/>
            <a:ext cx="540989" cy="442626"/>
          </a:xfrm>
          <a:prstGeom prst="rect">
            <a:avLst/>
          </a:prstGeom>
          <a:noFill/>
        </p:spPr>
      </p:pic>
      <p:cxnSp>
        <p:nvCxnSpPr>
          <p:cNvPr id="9" name="直接连接符 75">
            <a:extLst>
              <a:ext uri="{FF2B5EF4-FFF2-40B4-BE49-F238E27FC236}">
                <a16:creationId xmlns:a16="http://schemas.microsoft.com/office/drawing/2014/main" xmlns="" id="{B4FA78C1-E8F4-4CF1-B060-BBA2C026AE4A}"/>
              </a:ext>
            </a:extLst>
          </p:cNvPr>
          <p:cNvCxnSpPr>
            <a:cxnSpLocks/>
            <a:stCxn id="5" idx="3"/>
            <a:endCxn id="8" idx="1"/>
          </p:cNvCxnSpPr>
          <p:nvPr/>
        </p:nvCxnSpPr>
        <p:spPr bwMode="gray">
          <a:xfrm>
            <a:off x="1515594" y="1341715"/>
            <a:ext cx="878669" cy="5938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75">
            <a:extLst>
              <a:ext uri="{FF2B5EF4-FFF2-40B4-BE49-F238E27FC236}">
                <a16:creationId xmlns:a16="http://schemas.microsoft.com/office/drawing/2014/main" xmlns="" id="{0DAFD327-F524-433C-964D-F38E2F9F5E83}"/>
              </a:ext>
            </a:extLst>
          </p:cNvPr>
          <p:cNvCxnSpPr>
            <a:stCxn id="7" idx="3"/>
            <a:endCxn id="8" idx="1"/>
          </p:cNvCxnSpPr>
          <p:nvPr/>
        </p:nvCxnSpPr>
        <p:spPr bwMode="gray">
          <a:xfrm flipV="1">
            <a:off x="1515594" y="1935609"/>
            <a:ext cx="878669" cy="50597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75">
            <a:extLst>
              <a:ext uri="{FF2B5EF4-FFF2-40B4-BE49-F238E27FC236}">
                <a16:creationId xmlns:a16="http://schemas.microsoft.com/office/drawing/2014/main" xmlns="" id="{8D1AD01E-7FB7-4C0F-B695-EB48EB4658F0}"/>
              </a:ext>
            </a:extLst>
          </p:cNvPr>
          <p:cNvCxnSpPr>
            <a:cxnSpLocks/>
            <a:stCxn id="8" idx="3"/>
          </p:cNvCxnSpPr>
          <p:nvPr/>
        </p:nvCxnSpPr>
        <p:spPr bwMode="gray">
          <a:xfrm>
            <a:off x="2935252" y="1935609"/>
            <a:ext cx="1178660"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 name="Oval 41">
            <a:extLst>
              <a:ext uri="{FF2B5EF4-FFF2-40B4-BE49-F238E27FC236}">
                <a16:creationId xmlns:a16="http://schemas.microsoft.com/office/drawing/2014/main" xmlns="" id="{3D99CD70-B73F-4F64-B256-559646C7DF62}"/>
              </a:ext>
            </a:extLst>
          </p:cNvPr>
          <p:cNvSpPr>
            <a:spLocks noChangeAspect="1"/>
          </p:cNvSpPr>
          <p:nvPr/>
        </p:nvSpPr>
        <p:spPr bwMode="gray">
          <a:xfrm>
            <a:off x="2844280" y="185597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5" name="Text Placeholder 2">
            <a:extLst>
              <a:ext uri="{FF2B5EF4-FFF2-40B4-BE49-F238E27FC236}">
                <a16:creationId xmlns:a16="http://schemas.microsoft.com/office/drawing/2014/main" xmlns="" id="{B5BA1932-A89C-4BFA-BDA3-BD79CBE5D17F}"/>
              </a:ext>
            </a:extLst>
          </p:cNvPr>
          <p:cNvSpPr txBox="1">
            <a:spLocks/>
          </p:cNvSpPr>
          <p:nvPr/>
        </p:nvSpPr>
        <p:spPr bwMode="gray">
          <a:xfrm>
            <a:off x="455613" y="2713520"/>
            <a:ext cx="5659437" cy="34904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400" dirty="0">
                <a:latin typeface="Huawei Sans" panose="020C0503030203020204" pitchFamily="34" charset="0"/>
              </a:rPr>
              <a:t>Child traffic policies are used to differentiate services. You can configure multiple child traffic policies based on services when configuring </a:t>
            </a:r>
            <a:r>
              <a:rPr lang="en-US" sz="1400" dirty="0" err="1">
                <a:latin typeface="Huawei Sans" panose="020C0503030203020204" pitchFamily="34" charset="0"/>
              </a:rPr>
              <a:t>HQoS</a:t>
            </a:r>
            <a:r>
              <a:rPr lang="en-US" sz="1400" dirty="0">
                <a:latin typeface="Huawei Sans" panose="020C0503030203020204" pitchFamily="34" charset="0"/>
              </a:rPr>
              <a:t>.</a:t>
            </a:r>
          </a:p>
          <a:p>
            <a:pPr algn="l" fontAlgn="ctr">
              <a:spcAft>
                <a:spcPts val="0"/>
              </a:spcAft>
            </a:pPr>
            <a:r>
              <a:rPr lang="en-US" sz="1400" dirty="0">
                <a:latin typeface="Huawei Sans" panose="020C0503030203020204" pitchFamily="34" charset="0"/>
              </a:rPr>
              <a:t>The configuration of </a:t>
            </a:r>
            <a:r>
              <a:rPr lang="en-US" sz="1400" dirty="0" err="1">
                <a:latin typeface="Huawei Sans" panose="020C0503030203020204" pitchFamily="34" charset="0"/>
              </a:rPr>
              <a:t>HQoS</a:t>
            </a:r>
            <a:r>
              <a:rPr lang="en-US" sz="1400" dirty="0">
                <a:latin typeface="Huawei Sans" panose="020C0503030203020204" pitchFamily="34" charset="0"/>
              </a:rPr>
              <a:t> child traffic policies is the same as that of common MQC. The configuration roadmap is as follows:</a:t>
            </a:r>
            <a:endParaRPr lang="en-US" altLang="zh-CN" sz="1400" dirty="0">
              <a:latin typeface="Huawei Sans" panose="020C0503030203020204" pitchFamily="34" charset="0"/>
            </a:endParaRPr>
          </a:p>
          <a:p>
            <a:pPr marL="542925" lvl="1" indent="-247650" fontAlgn="ctr">
              <a:spcAft>
                <a:spcPts val="0"/>
              </a:spcAft>
            </a:pPr>
            <a:r>
              <a:rPr lang="en-US" sz="1200" dirty="0">
                <a:latin typeface="Huawei Sans" panose="020C0503030203020204" pitchFamily="34" charset="0"/>
              </a:rPr>
              <a:t>Configure a traffic classifier where traffic is matched based on service characteristics.</a:t>
            </a:r>
            <a:endParaRPr lang="en-US" altLang="zh-CN" sz="1200" dirty="0">
              <a:latin typeface="Huawei Sans" panose="020C0503030203020204" pitchFamily="34" charset="0"/>
            </a:endParaRPr>
          </a:p>
          <a:p>
            <a:pPr marL="542925" lvl="1" indent="-247650" fontAlgn="ctr">
              <a:spcAft>
                <a:spcPts val="0"/>
              </a:spcAft>
            </a:pPr>
            <a:r>
              <a:rPr lang="en-US" sz="1200" dirty="0">
                <a:latin typeface="Huawei Sans" panose="020C0503030203020204" pitchFamily="34" charset="0"/>
              </a:rPr>
              <a:t>Configure a traffic behavior where the queue scheduling mode and queue bandwidth are defined.</a:t>
            </a:r>
          </a:p>
          <a:p>
            <a:pPr marL="542925" lvl="1" indent="-247650" fontAlgn="ctr">
              <a:spcAft>
                <a:spcPts val="0"/>
              </a:spcAft>
            </a:pPr>
            <a:r>
              <a:rPr lang="en-US" sz="1200" dirty="0">
                <a:latin typeface="Huawei Sans" panose="020C0503030203020204" pitchFamily="34" charset="0"/>
              </a:rPr>
              <a:t>Bind the traffic classifier and traffic behavior to a traffic policy.</a:t>
            </a:r>
          </a:p>
        </p:txBody>
      </p:sp>
      <p:sp>
        <p:nvSpPr>
          <p:cNvPr id="16" name="文本框 30">
            <a:extLst>
              <a:ext uri="{FF2B5EF4-FFF2-40B4-BE49-F238E27FC236}">
                <a16:creationId xmlns:a16="http://schemas.microsoft.com/office/drawing/2014/main" xmlns="" id="{11042D1B-5C4E-414B-A3C7-F2007F79D76C}"/>
              </a:ext>
            </a:extLst>
          </p:cNvPr>
          <p:cNvSpPr txBox="1"/>
          <p:nvPr/>
        </p:nvSpPr>
        <p:spPr bwMode="gray">
          <a:xfrm>
            <a:off x="6110773" y="1151847"/>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i="1" dirty="0" err="1">
                <a:solidFill>
                  <a:schemeClr val="tx1"/>
                </a:solidFill>
                <a:latin typeface="Huawei Sans" panose="020C0503030203020204" pitchFamily="34" charset="0"/>
              </a:rPr>
              <a:t>vlan</a:t>
            </a:r>
            <a:r>
              <a:rPr lang="en-US" i="1" dirty="0">
                <a:solidFill>
                  <a:schemeClr val="tx1"/>
                </a:solidFill>
                <a:latin typeface="Huawei Sans" panose="020C0503030203020204" pitchFamily="34" charset="0"/>
              </a:rPr>
              <a:t>-id</a:t>
            </a:r>
            <a:r>
              <a:rPr lang="en-US" dirty="0">
                <a:solidFill>
                  <a:schemeClr val="tx1"/>
                </a:solidFill>
                <a:latin typeface="Huawei Sans" panose="020C0503030203020204" pitchFamily="34" charset="0"/>
              </a:rPr>
              <a:t> | …. ]       //Match traffic based on service characteristics.</a:t>
            </a:r>
            <a:endParaRPr lang="en-US" altLang="zh-CN" dirty="0">
              <a:solidFill>
                <a:schemeClr val="tx1"/>
              </a:solidFill>
              <a:latin typeface="Huawei Sans" panose="020C0503030203020204" pitchFamily="34" charset="0"/>
            </a:endParaRPr>
          </a:p>
        </p:txBody>
      </p:sp>
      <p:sp>
        <p:nvSpPr>
          <p:cNvPr id="17" name="文本框 30">
            <a:extLst>
              <a:ext uri="{FF2B5EF4-FFF2-40B4-BE49-F238E27FC236}">
                <a16:creationId xmlns:a16="http://schemas.microsoft.com/office/drawing/2014/main" xmlns="" id="{78D7418A-9706-4A80-82F3-2D1F56CEA4C2}"/>
              </a:ext>
            </a:extLst>
          </p:cNvPr>
          <p:cNvSpPr txBox="1"/>
          <p:nvPr/>
        </p:nvSpPr>
        <p:spPr bwMode="gray">
          <a:xfrm>
            <a:off x="6110773" y="2409574"/>
            <a:ext cx="5607148" cy="1815882"/>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af</a:t>
            </a:r>
            <a:r>
              <a:rPr lang="en-US" b="1"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ef</a:t>
            </a:r>
            <a:r>
              <a:rPr lang="en-US" b="1"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llq</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bandwidth</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pct</a:t>
            </a:r>
            <a:r>
              <a:rPr lang="en-US" b="1"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percentage</a:t>
            </a:r>
            <a:r>
              <a:rPr lang="en-US" dirty="0">
                <a:solidFill>
                  <a:schemeClr val="tx1"/>
                </a:solidFill>
                <a:latin typeface="Huawei Sans" panose="020C0503030203020204" pitchFamily="34" charset="0"/>
              </a:rPr>
              <a:t>]   //Configure AF, EF, or LLQ queue parameters in the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drop-profile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drop-profile-name</a:t>
            </a:r>
            <a:r>
              <a:rPr lang="en-US" dirty="0">
                <a:solidFill>
                  <a:schemeClr val="tx1"/>
                </a:solidFill>
                <a:latin typeface="Huawei Sans" panose="020C0503030203020204" pitchFamily="34" charset="0"/>
              </a:rPr>
              <a:t>]    //Bind the created drop profile to the traffic behavior.</a:t>
            </a:r>
            <a:endParaRPr lang="en-US" altLang="zh-CN" dirty="0">
              <a:solidFill>
                <a:schemeClr val="tx1"/>
              </a:solidFill>
              <a:latin typeface="Huawei Sans" panose="020C0503030203020204" pitchFamily="34" charset="0"/>
            </a:endParaRPr>
          </a:p>
        </p:txBody>
      </p:sp>
      <p:sp>
        <p:nvSpPr>
          <p:cNvPr id="18" name="文本框 30">
            <a:extLst>
              <a:ext uri="{FF2B5EF4-FFF2-40B4-BE49-F238E27FC236}">
                <a16:creationId xmlns:a16="http://schemas.microsoft.com/office/drawing/2014/main" xmlns="" id="{AB560011-AE64-4469-9B73-93B6DCB10EA0}"/>
              </a:ext>
            </a:extLst>
          </p:cNvPr>
          <p:cNvSpPr txBox="1"/>
          <p:nvPr/>
        </p:nvSpPr>
        <p:spPr bwMode="gray">
          <a:xfrm>
            <a:off x="6110773" y="4313631"/>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//Bind the traffic classifier to the traffic behavior.</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856676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CCF19B-96E4-44D0-A53F-A1E4A19EF78C}"/>
              </a:ext>
            </a:extLst>
          </p:cNvPr>
          <p:cNvSpPr>
            <a:spLocks noGrp="1"/>
          </p:cNvSpPr>
          <p:nvPr>
            <p:ph type="title"/>
          </p:nvPr>
        </p:nvSpPr>
        <p:spPr bwMode="gray"/>
        <p:txBody>
          <a:bodyPr/>
          <a:lstStyle/>
          <a:p>
            <a:pPr fontAlgn="ctr"/>
            <a:r>
              <a:rPr lang="en-US" dirty="0">
                <a:latin typeface="Huawei Sans" panose="020C0503030203020204" pitchFamily="34" charset="0"/>
              </a:rPr>
              <a:t>Configuring a Parent Traffic Policy</a:t>
            </a:r>
          </a:p>
        </p:txBody>
      </p:sp>
      <p:sp>
        <p:nvSpPr>
          <p:cNvPr id="15" name="Text Placeholder 2">
            <a:extLst>
              <a:ext uri="{FF2B5EF4-FFF2-40B4-BE49-F238E27FC236}">
                <a16:creationId xmlns:a16="http://schemas.microsoft.com/office/drawing/2014/main" xmlns="" id="{B5BA1932-A89C-4BFA-BDA3-BD79CBE5D17F}"/>
              </a:ext>
            </a:extLst>
          </p:cNvPr>
          <p:cNvSpPr txBox="1">
            <a:spLocks/>
          </p:cNvSpPr>
          <p:nvPr/>
        </p:nvSpPr>
        <p:spPr bwMode="gray">
          <a:xfrm>
            <a:off x="461202" y="2740873"/>
            <a:ext cx="5558598" cy="34904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400" dirty="0">
                <a:latin typeface="Huawei Sans" panose="020C0503030203020204" pitchFamily="34" charset="0"/>
              </a:rPr>
              <a:t>A parent traffic policy is used to differentiate users. When configuring </a:t>
            </a:r>
            <a:r>
              <a:rPr lang="en-US" sz="1400" dirty="0" err="1">
                <a:latin typeface="Huawei Sans" panose="020C0503030203020204" pitchFamily="34" charset="0"/>
              </a:rPr>
              <a:t>HQoS</a:t>
            </a:r>
            <a:r>
              <a:rPr lang="en-US" sz="1400" dirty="0">
                <a:latin typeface="Huawei Sans" panose="020C0503030203020204" pitchFamily="34" charset="0"/>
              </a:rPr>
              <a:t>, you can bind multiple child traffic policies to a parent traffic policy.</a:t>
            </a:r>
          </a:p>
          <a:p>
            <a:pPr algn="l" fontAlgn="ctr">
              <a:spcAft>
                <a:spcPts val="0"/>
              </a:spcAft>
            </a:pPr>
            <a:r>
              <a:rPr lang="en-US" sz="1400" dirty="0">
                <a:latin typeface="Huawei Sans" panose="020C0503030203020204" pitchFamily="34" charset="0"/>
              </a:rPr>
              <a:t>The configuration roadmap is as follows:</a:t>
            </a:r>
            <a:endParaRPr lang="en-US" altLang="zh-CN" sz="1400" dirty="0">
              <a:latin typeface="Huawei Sans" panose="020C0503030203020204" pitchFamily="34" charset="0"/>
            </a:endParaRPr>
          </a:p>
          <a:p>
            <a:pPr marL="542925" lvl="1" indent="-247650" fontAlgn="ctr">
              <a:spcAft>
                <a:spcPts val="0"/>
              </a:spcAft>
            </a:pPr>
            <a:r>
              <a:rPr lang="en-US" sz="1200" dirty="0">
                <a:latin typeface="Huawei Sans" panose="020C0503030203020204" pitchFamily="34" charset="0"/>
              </a:rPr>
              <a:t>Configure a traffic classifier to match traffic based on user characteristics.</a:t>
            </a:r>
          </a:p>
          <a:p>
            <a:pPr marL="542925" lvl="1" indent="-247650" fontAlgn="ctr">
              <a:spcAft>
                <a:spcPts val="0"/>
              </a:spcAft>
            </a:pPr>
            <a:r>
              <a:rPr lang="en-US" sz="1200" dirty="0">
                <a:latin typeface="Huawei Sans" panose="020C0503030203020204" pitchFamily="34" charset="0"/>
              </a:rPr>
              <a:t>Configure a traffic behavior that needs to invoke a child traffic policy.</a:t>
            </a:r>
          </a:p>
          <a:p>
            <a:pPr marL="542925" lvl="1" indent="-247650" fontAlgn="ctr">
              <a:spcAft>
                <a:spcPts val="0"/>
              </a:spcAft>
            </a:pPr>
            <a:r>
              <a:rPr lang="en-US" sz="1200" dirty="0">
                <a:latin typeface="Huawei Sans" panose="020C0503030203020204" pitchFamily="34" charset="0"/>
              </a:rPr>
              <a:t>Bind the traffic classifier and traffic behavior to a traffic policy.</a:t>
            </a:r>
          </a:p>
        </p:txBody>
      </p:sp>
      <p:sp>
        <p:nvSpPr>
          <p:cNvPr id="16" name="文本框 30">
            <a:extLst>
              <a:ext uri="{FF2B5EF4-FFF2-40B4-BE49-F238E27FC236}">
                <a16:creationId xmlns:a16="http://schemas.microsoft.com/office/drawing/2014/main" xmlns="" id="{11042D1B-5C4E-414B-A3C7-F2007F79D76C}"/>
              </a:ext>
            </a:extLst>
          </p:cNvPr>
          <p:cNvSpPr txBox="1"/>
          <p:nvPr/>
        </p:nvSpPr>
        <p:spPr bwMode="gray">
          <a:xfrm>
            <a:off x="6105476" y="112871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i="1" dirty="0" err="1">
                <a:solidFill>
                  <a:schemeClr val="tx1"/>
                </a:solidFill>
                <a:latin typeface="Huawei Sans" panose="020C0503030203020204" pitchFamily="34" charset="0"/>
              </a:rPr>
              <a:t>vlan</a:t>
            </a:r>
            <a:r>
              <a:rPr lang="en-US" i="1" dirty="0">
                <a:solidFill>
                  <a:schemeClr val="tx1"/>
                </a:solidFill>
                <a:latin typeface="Huawei Sans" panose="020C0503030203020204" pitchFamily="34" charset="0"/>
              </a:rPr>
              <a:t>-id</a:t>
            </a:r>
            <a:r>
              <a:rPr lang="en-US" dirty="0">
                <a:solidFill>
                  <a:schemeClr val="tx1"/>
                </a:solidFill>
                <a:latin typeface="Huawei Sans" panose="020C0503030203020204" pitchFamily="34" charset="0"/>
              </a:rPr>
              <a:t> | …. ]       //Match traffic based on user characteristics.</a:t>
            </a:r>
            <a:endParaRPr lang="en-US" altLang="zh-CN" dirty="0">
              <a:solidFill>
                <a:schemeClr val="tx1"/>
              </a:solidFill>
              <a:latin typeface="Huawei Sans" panose="020C0503030203020204" pitchFamily="34" charset="0"/>
            </a:endParaRPr>
          </a:p>
        </p:txBody>
      </p:sp>
      <p:sp>
        <p:nvSpPr>
          <p:cNvPr id="17" name="文本框 30">
            <a:extLst>
              <a:ext uri="{FF2B5EF4-FFF2-40B4-BE49-F238E27FC236}">
                <a16:creationId xmlns:a16="http://schemas.microsoft.com/office/drawing/2014/main" xmlns="" id="{78D7418A-9706-4A80-82F3-2D1F56CEA4C2}"/>
              </a:ext>
            </a:extLst>
          </p:cNvPr>
          <p:cNvSpPr txBox="1"/>
          <p:nvPr/>
        </p:nvSpPr>
        <p:spPr bwMode="gray">
          <a:xfrm>
            <a:off x="6105476" y="2553599"/>
            <a:ext cx="5607148" cy="1815882"/>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af</a:t>
            </a:r>
            <a:r>
              <a:rPr lang="en-US" b="1"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ef</a:t>
            </a:r>
            <a:r>
              <a:rPr lang="en-US" b="1"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llq</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bandwidth</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pct</a:t>
            </a:r>
            <a:r>
              <a:rPr lang="en-US" b="1"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percentage</a:t>
            </a:r>
            <a:r>
              <a:rPr lang="en-US" dirty="0">
                <a:solidFill>
                  <a:schemeClr val="tx1"/>
                </a:solidFill>
                <a:latin typeface="Huawei Sans" panose="020C0503030203020204" pitchFamily="34" charset="0"/>
              </a:rPr>
              <a:t>]   //(Optional) Configure AF, EF, or LLQ queue parameters in the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//Bind the sub traffic policy to the traffic behavior.</a:t>
            </a:r>
            <a:endParaRPr lang="en-US" altLang="zh-CN" dirty="0">
              <a:solidFill>
                <a:schemeClr val="tx1"/>
              </a:solidFill>
              <a:latin typeface="Huawei Sans" panose="020C0503030203020204" pitchFamily="34" charset="0"/>
            </a:endParaRPr>
          </a:p>
        </p:txBody>
      </p:sp>
      <p:sp>
        <p:nvSpPr>
          <p:cNvPr id="18" name="文本框 30">
            <a:extLst>
              <a:ext uri="{FF2B5EF4-FFF2-40B4-BE49-F238E27FC236}">
                <a16:creationId xmlns:a16="http://schemas.microsoft.com/office/drawing/2014/main" xmlns="" id="{AB560011-AE64-4469-9B73-93B6DCB10EA0}"/>
              </a:ext>
            </a:extLst>
          </p:cNvPr>
          <p:cNvSpPr txBox="1"/>
          <p:nvPr/>
        </p:nvSpPr>
        <p:spPr bwMode="gray">
          <a:xfrm>
            <a:off x="6105476" y="4624814"/>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//Create a parent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//Bind the traffic classifier to the traffic behavior.</a:t>
            </a:r>
            <a:endParaRPr lang="en-US" altLang="zh-CN" dirty="0">
              <a:solidFill>
                <a:schemeClr val="tx1"/>
              </a:solidFill>
              <a:latin typeface="Huawei Sans" panose="020C0503030203020204" pitchFamily="34" charset="0"/>
            </a:endParaRPr>
          </a:p>
        </p:txBody>
      </p:sp>
      <p:sp>
        <p:nvSpPr>
          <p:cNvPr id="19" name="Freeform 159">
            <a:extLst>
              <a:ext uri="{FF2B5EF4-FFF2-40B4-BE49-F238E27FC236}">
                <a16:creationId xmlns:a16="http://schemas.microsoft.com/office/drawing/2014/main" xmlns="" id="{66F9675B-2A79-4CCB-8B16-4DD40899D8B9}"/>
              </a:ext>
            </a:extLst>
          </p:cNvPr>
          <p:cNvSpPr/>
          <p:nvPr/>
        </p:nvSpPr>
        <p:spPr bwMode="gray">
          <a:xfrm flipH="1">
            <a:off x="2755741" y="1205014"/>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6" descr="PC.png">
            <a:extLst>
              <a:ext uri="{FF2B5EF4-FFF2-40B4-BE49-F238E27FC236}">
                <a16:creationId xmlns:a16="http://schemas.microsoft.com/office/drawing/2014/main" xmlns="" id="{BD7C8D92-0E22-43C3-B535-59B6A7CE3ADE}"/>
              </a:ext>
            </a:extLst>
          </p:cNvPr>
          <p:cNvPicPr>
            <a:picLocks noChangeAspect="1"/>
          </p:cNvPicPr>
          <p:nvPr/>
        </p:nvPicPr>
        <p:blipFill>
          <a:blip r:embed="rId3" cstate="print"/>
          <a:stretch>
            <a:fillRect/>
          </a:stretch>
        </p:blipFill>
        <p:spPr bwMode="gray">
          <a:xfrm>
            <a:off x="906316" y="1107753"/>
            <a:ext cx="609278" cy="467924"/>
          </a:xfrm>
          <a:prstGeom prst="rect">
            <a:avLst/>
          </a:prstGeom>
        </p:spPr>
      </p:pic>
      <p:pic>
        <p:nvPicPr>
          <p:cNvPr id="21" name="图片 20" descr="PC.png">
            <a:extLst>
              <a:ext uri="{FF2B5EF4-FFF2-40B4-BE49-F238E27FC236}">
                <a16:creationId xmlns:a16="http://schemas.microsoft.com/office/drawing/2014/main" xmlns="" id="{51F234F2-A478-4590-9E6C-0033A4BE9859}"/>
              </a:ext>
            </a:extLst>
          </p:cNvPr>
          <p:cNvPicPr>
            <a:picLocks noChangeAspect="1"/>
          </p:cNvPicPr>
          <p:nvPr/>
        </p:nvPicPr>
        <p:blipFill>
          <a:blip r:embed="rId3" cstate="print"/>
          <a:stretch>
            <a:fillRect/>
          </a:stretch>
        </p:blipFill>
        <p:spPr bwMode="gray">
          <a:xfrm>
            <a:off x="906316" y="2207618"/>
            <a:ext cx="609278" cy="467924"/>
          </a:xfrm>
          <a:prstGeom prst="rect">
            <a:avLst/>
          </a:prstGeom>
        </p:spPr>
      </p:pic>
      <p:pic>
        <p:nvPicPr>
          <p:cNvPr id="22" name="Picture 2" descr="G:\做的项目\公共\扁平图标切换\更新2015_01_21\oss扁平图标库2015_01_21更新-04.png">
            <a:extLst>
              <a:ext uri="{FF2B5EF4-FFF2-40B4-BE49-F238E27FC236}">
                <a16:creationId xmlns:a16="http://schemas.microsoft.com/office/drawing/2014/main" xmlns="" id="{D7C2C116-37F1-42AC-A5E8-1A548A4BA254}"/>
              </a:ext>
            </a:extLst>
          </p:cNvPr>
          <p:cNvPicPr>
            <a:picLocks noChangeAspect="1" noChangeArrowheads="1"/>
          </p:cNvPicPr>
          <p:nvPr/>
        </p:nvPicPr>
        <p:blipFill>
          <a:blip r:embed="rId4" cstate="print"/>
          <a:stretch>
            <a:fillRect/>
          </a:stretch>
        </p:blipFill>
        <p:spPr bwMode="gray">
          <a:xfrm>
            <a:off x="2394263" y="1714296"/>
            <a:ext cx="540989" cy="442626"/>
          </a:xfrm>
          <a:prstGeom prst="rect">
            <a:avLst/>
          </a:prstGeom>
          <a:noFill/>
        </p:spPr>
      </p:pic>
      <p:cxnSp>
        <p:nvCxnSpPr>
          <p:cNvPr id="23" name="直接连接符 75">
            <a:extLst>
              <a:ext uri="{FF2B5EF4-FFF2-40B4-BE49-F238E27FC236}">
                <a16:creationId xmlns:a16="http://schemas.microsoft.com/office/drawing/2014/main" xmlns="" id="{B4FA78C1-E8F4-4CF1-B060-BBA2C026AE4A}"/>
              </a:ext>
            </a:extLst>
          </p:cNvPr>
          <p:cNvCxnSpPr>
            <a:cxnSpLocks/>
            <a:stCxn id="20" idx="3"/>
            <a:endCxn id="22" idx="1"/>
          </p:cNvCxnSpPr>
          <p:nvPr/>
        </p:nvCxnSpPr>
        <p:spPr bwMode="gray">
          <a:xfrm>
            <a:off x="1515594" y="1341715"/>
            <a:ext cx="878669" cy="5938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4" name="直接连接符 75">
            <a:extLst>
              <a:ext uri="{FF2B5EF4-FFF2-40B4-BE49-F238E27FC236}">
                <a16:creationId xmlns:a16="http://schemas.microsoft.com/office/drawing/2014/main" xmlns="" id="{0DAFD327-F524-433C-964D-F38E2F9F5E83}"/>
              </a:ext>
            </a:extLst>
          </p:cNvPr>
          <p:cNvCxnSpPr>
            <a:stCxn id="21" idx="3"/>
            <a:endCxn id="22" idx="1"/>
          </p:cNvCxnSpPr>
          <p:nvPr/>
        </p:nvCxnSpPr>
        <p:spPr bwMode="gray">
          <a:xfrm flipV="1">
            <a:off x="1515594" y="1935609"/>
            <a:ext cx="878669" cy="50597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75">
            <a:extLst>
              <a:ext uri="{FF2B5EF4-FFF2-40B4-BE49-F238E27FC236}">
                <a16:creationId xmlns:a16="http://schemas.microsoft.com/office/drawing/2014/main" xmlns="" id="{8D1AD01E-7FB7-4C0F-B695-EB48EB4658F0}"/>
              </a:ext>
            </a:extLst>
          </p:cNvPr>
          <p:cNvCxnSpPr>
            <a:cxnSpLocks/>
            <a:stCxn id="22" idx="3"/>
          </p:cNvCxnSpPr>
          <p:nvPr/>
        </p:nvCxnSpPr>
        <p:spPr bwMode="gray">
          <a:xfrm>
            <a:off x="2935252" y="1935609"/>
            <a:ext cx="1178660"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6" name="Oval 41">
            <a:extLst>
              <a:ext uri="{FF2B5EF4-FFF2-40B4-BE49-F238E27FC236}">
                <a16:creationId xmlns:a16="http://schemas.microsoft.com/office/drawing/2014/main" xmlns="" id="{3D99CD70-B73F-4F64-B256-559646C7DF62}"/>
              </a:ext>
            </a:extLst>
          </p:cNvPr>
          <p:cNvSpPr>
            <a:spLocks noChangeAspect="1"/>
          </p:cNvSpPr>
          <p:nvPr/>
        </p:nvSpPr>
        <p:spPr bwMode="gray">
          <a:xfrm>
            <a:off x="2844280" y="185597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173102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CCF19B-96E4-44D0-A53F-A1E4A19EF78C}"/>
              </a:ext>
            </a:extLst>
          </p:cNvPr>
          <p:cNvSpPr>
            <a:spLocks noGrp="1"/>
          </p:cNvSpPr>
          <p:nvPr>
            <p:ph type="title"/>
          </p:nvPr>
        </p:nvSpPr>
        <p:spPr bwMode="gray"/>
        <p:txBody>
          <a:bodyPr/>
          <a:lstStyle/>
          <a:p>
            <a:pPr fontAlgn="ctr"/>
            <a:r>
              <a:rPr lang="en-US" dirty="0">
                <a:latin typeface="Huawei Sans" panose="020C0503030203020204" pitchFamily="34" charset="0"/>
              </a:rPr>
              <a:t>Applying the Parent Traffic Policy</a:t>
            </a:r>
            <a:endParaRPr lang="en-US" altLang="zh-CN" dirty="0">
              <a:latin typeface="Huawei Sans" panose="020C0503030203020204" pitchFamily="34" charset="0"/>
            </a:endParaRPr>
          </a:p>
        </p:txBody>
      </p:sp>
      <p:sp>
        <p:nvSpPr>
          <p:cNvPr id="15" name="Text Placeholder 2">
            <a:extLst>
              <a:ext uri="{FF2B5EF4-FFF2-40B4-BE49-F238E27FC236}">
                <a16:creationId xmlns:a16="http://schemas.microsoft.com/office/drawing/2014/main" xmlns="" id="{B5BA1932-A89C-4BFA-BDA3-BD79CBE5D17F}"/>
              </a:ext>
            </a:extLst>
          </p:cNvPr>
          <p:cNvSpPr txBox="1">
            <a:spLocks/>
          </p:cNvSpPr>
          <p:nvPr/>
        </p:nvSpPr>
        <p:spPr bwMode="gray">
          <a:xfrm>
            <a:off x="439366" y="2715348"/>
            <a:ext cx="5828084" cy="34904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400" dirty="0">
                <a:latin typeface="Huawei Sans" panose="020C0503030203020204" pitchFamily="34" charset="0"/>
              </a:rPr>
              <a:t>After configuring a parent traffic policy, bind it to an interface or sub-interface.</a:t>
            </a:r>
            <a:endParaRPr lang="en-US" altLang="zh-CN" sz="1400" dirty="0">
              <a:latin typeface="Huawei Sans" panose="020C0503030203020204" pitchFamily="34" charset="0"/>
            </a:endParaRPr>
          </a:p>
          <a:p>
            <a:pPr algn="l" fontAlgn="ctr">
              <a:spcAft>
                <a:spcPts val="0"/>
              </a:spcAft>
            </a:pPr>
            <a:r>
              <a:rPr lang="en-US" sz="1400" dirty="0">
                <a:latin typeface="Huawei Sans" panose="020C0503030203020204" pitchFamily="34" charset="0"/>
              </a:rPr>
              <a:t>If the parent traffic policy is bond to a sub-interface, traffic between different sub-interfaces is sent from the physical interface in polling mode.</a:t>
            </a:r>
            <a:endParaRPr lang="en-US" altLang="zh-CN" sz="1400" dirty="0">
              <a:latin typeface="Huawei Sans" panose="020C0503030203020204" pitchFamily="34" charset="0"/>
            </a:endParaRPr>
          </a:p>
          <a:p>
            <a:pPr algn="l" fontAlgn="ctr">
              <a:spcAft>
                <a:spcPts val="0"/>
              </a:spcAft>
            </a:pPr>
            <a:r>
              <a:rPr lang="en-US" sz="1400" dirty="0">
                <a:latin typeface="Huawei Sans" panose="020C0503030203020204" pitchFamily="34" charset="0"/>
              </a:rPr>
              <a:t>The configuration roadmap is as follows:</a:t>
            </a:r>
            <a:endParaRPr lang="en-US" altLang="zh-CN" sz="1400" dirty="0">
              <a:latin typeface="Huawei Sans" panose="020C0503030203020204" pitchFamily="34" charset="0"/>
            </a:endParaRPr>
          </a:p>
          <a:p>
            <a:pPr marL="542925" lvl="1" indent="-247650" fontAlgn="ctr">
              <a:spcAft>
                <a:spcPts val="0"/>
              </a:spcAft>
            </a:pPr>
            <a:r>
              <a:rPr lang="en-US" sz="1200" dirty="0">
                <a:latin typeface="Huawei Sans" panose="020C0503030203020204" pitchFamily="34" charset="0"/>
              </a:rPr>
              <a:t>Apply the parent traffic policy to the outbound direction of the interface.</a:t>
            </a:r>
          </a:p>
        </p:txBody>
      </p:sp>
      <p:sp>
        <p:nvSpPr>
          <p:cNvPr id="19" name="文本框 30">
            <a:extLst>
              <a:ext uri="{FF2B5EF4-FFF2-40B4-BE49-F238E27FC236}">
                <a16:creationId xmlns:a16="http://schemas.microsoft.com/office/drawing/2014/main" xmlns="" id="{E0392A78-5F76-454E-82E8-CCE3DD2C91EB}"/>
              </a:ext>
            </a:extLst>
          </p:cNvPr>
          <p:cNvSpPr txBox="1"/>
          <p:nvPr/>
        </p:nvSpPr>
        <p:spPr bwMode="gray">
          <a:xfrm>
            <a:off x="6106160" y="1103114"/>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outbound</a:t>
            </a:r>
            <a:r>
              <a:rPr lang="en-US" dirty="0">
                <a:solidFill>
                  <a:schemeClr val="tx1"/>
                </a:solidFill>
                <a:latin typeface="Huawei Sans" panose="020C0503030203020204" pitchFamily="34" charset="0"/>
              </a:rPr>
              <a:t>     //Apply the parent traffic policy to the outbound direction of the interface.</a:t>
            </a:r>
            <a:endParaRPr lang="en-US" altLang="zh-CN" dirty="0">
              <a:solidFill>
                <a:schemeClr val="tx1"/>
              </a:solidFill>
              <a:latin typeface="Huawei Sans" panose="020C0503030203020204" pitchFamily="34" charset="0"/>
            </a:endParaRPr>
          </a:p>
        </p:txBody>
      </p:sp>
      <p:sp>
        <p:nvSpPr>
          <p:cNvPr id="16" name="Freeform 159">
            <a:extLst>
              <a:ext uri="{FF2B5EF4-FFF2-40B4-BE49-F238E27FC236}">
                <a16:creationId xmlns:a16="http://schemas.microsoft.com/office/drawing/2014/main" xmlns="" id="{66F9675B-2A79-4CCB-8B16-4DD40899D8B9}"/>
              </a:ext>
            </a:extLst>
          </p:cNvPr>
          <p:cNvSpPr/>
          <p:nvPr/>
        </p:nvSpPr>
        <p:spPr bwMode="gray">
          <a:xfrm flipH="1">
            <a:off x="2755741" y="1205014"/>
            <a:ext cx="2116359" cy="10185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Internet</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6" descr="PC.png">
            <a:extLst>
              <a:ext uri="{FF2B5EF4-FFF2-40B4-BE49-F238E27FC236}">
                <a16:creationId xmlns:a16="http://schemas.microsoft.com/office/drawing/2014/main" xmlns="" id="{BD7C8D92-0E22-43C3-B535-59B6A7CE3ADE}"/>
              </a:ext>
            </a:extLst>
          </p:cNvPr>
          <p:cNvPicPr>
            <a:picLocks noChangeAspect="1"/>
          </p:cNvPicPr>
          <p:nvPr/>
        </p:nvPicPr>
        <p:blipFill>
          <a:blip r:embed="rId3" cstate="print"/>
          <a:stretch>
            <a:fillRect/>
          </a:stretch>
        </p:blipFill>
        <p:spPr bwMode="gray">
          <a:xfrm>
            <a:off x="906316" y="1107753"/>
            <a:ext cx="609278" cy="467924"/>
          </a:xfrm>
          <a:prstGeom prst="rect">
            <a:avLst/>
          </a:prstGeom>
        </p:spPr>
      </p:pic>
      <p:pic>
        <p:nvPicPr>
          <p:cNvPr id="18" name="图片 17" descr="PC.png">
            <a:extLst>
              <a:ext uri="{FF2B5EF4-FFF2-40B4-BE49-F238E27FC236}">
                <a16:creationId xmlns:a16="http://schemas.microsoft.com/office/drawing/2014/main" xmlns="" id="{51F234F2-A478-4590-9E6C-0033A4BE9859}"/>
              </a:ext>
            </a:extLst>
          </p:cNvPr>
          <p:cNvPicPr>
            <a:picLocks noChangeAspect="1"/>
          </p:cNvPicPr>
          <p:nvPr/>
        </p:nvPicPr>
        <p:blipFill>
          <a:blip r:embed="rId3" cstate="print"/>
          <a:stretch>
            <a:fillRect/>
          </a:stretch>
        </p:blipFill>
        <p:spPr bwMode="gray">
          <a:xfrm>
            <a:off x="906316" y="2207618"/>
            <a:ext cx="609278" cy="467924"/>
          </a:xfrm>
          <a:prstGeom prst="rect">
            <a:avLst/>
          </a:prstGeom>
        </p:spPr>
      </p:pic>
      <p:pic>
        <p:nvPicPr>
          <p:cNvPr id="20" name="Picture 2" descr="G:\做的项目\公共\扁平图标切换\更新2015_01_21\oss扁平图标库2015_01_21更新-04.png">
            <a:extLst>
              <a:ext uri="{FF2B5EF4-FFF2-40B4-BE49-F238E27FC236}">
                <a16:creationId xmlns:a16="http://schemas.microsoft.com/office/drawing/2014/main" xmlns="" id="{D7C2C116-37F1-42AC-A5E8-1A548A4BA254}"/>
              </a:ext>
            </a:extLst>
          </p:cNvPr>
          <p:cNvPicPr>
            <a:picLocks noChangeAspect="1" noChangeArrowheads="1"/>
          </p:cNvPicPr>
          <p:nvPr/>
        </p:nvPicPr>
        <p:blipFill>
          <a:blip r:embed="rId4" cstate="print"/>
          <a:stretch>
            <a:fillRect/>
          </a:stretch>
        </p:blipFill>
        <p:spPr bwMode="gray">
          <a:xfrm>
            <a:off x="2394263" y="1714296"/>
            <a:ext cx="540989" cy="442626"/>
          </a:xfrm>
          <a:prstGeom prst="rect">
            <a:avLst/>
          </a:prstGeom>
          <a:noFill/>
        </p:spPr>
      </p:pic>
      <p:cxnSp>
        <p:nvCxnSpPr>
          <p:cNvPr id="21" name="直接连接符 75">
            <a:extLst>
              <a:ext uri="{FF2B5EF4-FFF2-40B4-BE49-F238E27FC236}">
                <a16:creationId xmlns:a16="http://schemas.microsoft.com/office/drawing/2014/main" xmlns="" id="{B4FA78C1-E8F4-4CF1-B060-BBA2C026AE4A}"/>
              </a:ext>
            </a:extLst>
          </p:cNvPr>
          <p:cNvCxnSpPr>
            <a:cxnSpLocks/>
            <a:stCxn id="17" idx="3"/>
            <a:endCxn id="20" idx="1"/>
          </p:cNvCxnSpPr>
          <p:nvPr/>
        </p:nvCxnSpPr>
        <p:spPr bwMode="gray">
          <a:xfrm>
            <a:off x="1515594" y="1341715"/>
            <a:ext cx="878669" cy="5938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直接连接符 75">
            <a:extLst>
              <a:ext uri="{FF2B5EF4-FFF2-40B4-BE49-F238E27FC236}">
                <a16:creationId xmlns:a16="http://schemas.microsoft.com/office/drawing/2014/main" xmlns="" id="{0DAFD327-F524-433C-964D-F38E2F9F5E83}"/>
              </a:ext>
            </a:extLst>
          </p:cNvPr>
          <p:cNvCxnSpPr>
            <a:stCxn id="18" idx="3"/>
            <a:endCxn id="20" idx="1"/>
          </p:cNvCxnSpPr>
          <p:nvPr/>
        </p:nvCxnSpPr>
        <p:spPr bwMode="gray">
          <a:xfrm flipV="1">
            <a:off x="1515594" y="1935609"/>
            <a:ext cx="878669" cy="50597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直接连接符 75">
            <a:extLst>
              <a:ext uri="{FF2B5EF4-FFF2-40B4-BE49-F238E27FC236}">
                <a16:creationId xmlns:a16="http://schemas.microsoft.com/office/drawing/2014/main" xmlns="" id="{8D1AD01E-7FB7-4C0F-B695-EB48EB4658F0}"/>
              </a:ext>
            </a:extLst>
          </p:cNvPr>
          <p:cNvCxnSpPr>
            <a:cxnSpLocks/>
            <a:stCxn id="20" idx="3"/>
          </p:cNvCxnSpPr>
          <p:nvPr/>
        </p:nvCxnSpPr>
        <p:spPr bwMode="gray">
          <a:xfrm>
            <a:off x="2935252" y="1935609"/>
            <a:ext cx="1178660"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Oval 41">
            <a:extLst>
              <a:ext uri="{FF2B5EF4-FFF2-40B4-BE49-F238E27FC236}">
                <a16:creationId xmlns:a16="http://schemas.microsoft.com/office/drawing/2014/main" xmlns="" id="{3D99CD70-B73F-4F64-B256-559646C7DF62}"/>
              </a:ext>
            </a:extLst>
          </p:cNvPr>
          <p:cNvSpPr>
            <a:spLocks noChangeAspect="1"/>
          </p:cNvSpPr>
          <p:nvPr/>
        </p:nvSpPr>
        <p:spPr bwMode="gray">
          <a:xfrm>
            <a:off x="2844280" y="185597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694017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AD5459-7483-4FFA-88AF-59BD2D03B4D6}"/>
              </a:ext>
            </a:extLst>
          </p:cNvPr>
          <p:cNvSpPr>
            <a:spLocks noGrp="1"/>
          </p:cNvSpPr>
          <p:nvPr>
            <p:ph type="title"/>
          </p:nvPr>
        </p:nvSpPr>
        <p:spPr bwMode="gray"/>
        <p:txBody>
          <a:bodyPr/>
          <a:lstStyle/>
          <a:p>
            <a:pPr fontAlgn="ctr"/>
            <a:r>
              <a:rPr lang="en-US" dirty="0">
                <a:latin typeface="Huawei Sans" panose="020C0503030203020204" pitchFamily="34" charset="0"/>
              </a:rPr>
              <a:t>Checking the </a:t>
            </a:r>
            <a:r>
              <a:rPr lang="en-US" dirty="0" err="1">
                <a:latin typeface="Huawei Sans" panose="020C0503030203020204" pitchFamily="34" charset="0"/>
              </a:rPr>
              <a:t>HQoS</a:t>
            </a:r>
            <a:r>
              <a:rPr lang="en-US" dirty="0">
                <a:latin typeface="Huawei Sans" panose="020C0503030203020204" pitchFamily="34" charset="0"/>
              </a:rPr>
              <a:t> Configuration</a:t>
            </a:r>
          </a:p>
        </p:txBody>
      </p:sp>
      <p:sp>
        <p:nvSpPr>
          <p:cNvPr id="3" name="Text Placeholder 2">
            <a:extLst>
              <a:ext uri="{FF2B5EF4-FFF2-40B4-BE49-F238E27FC236}">
                <a16:creationId xmlns:a16="http://schemas.microsoft.com/office/drawing/2014/main" xmlns="" id="{031ACDC1-D24A-4DD3-9F58-464765A561DB}"/>
              </a:ext>
            </a:extLst>
          </p:cNvPr>
          <p:cNvSpPr>
            <a:spLocks noGrp="1"/>
          </p:cNvSpPr>
          <p:nvPr>
            <p:ph type="body" sz="quarter" idx="10"/>
          </p:nvPr>
        </p:nvSpPr>
        <p:spPr bwMode="gray"/>
        <p:txBody>
          <a:bodyPr/>
          <a:lstStyle/>
          <a:p>
            <a:r>
              <a:rPr lang="en-US" sz="1800" dirty="0">
                <a:latin typeface="Huawei Sans" panose="020C0503030203020204" pitchFamily="34" charset="0"/>
              </a:rPr>
              <a:t>After configuring </a:t>
            </a:r>
            <a:r>
              <a:rPr lang="en-US" sz="1800" dirty="0" err="1">
                <a:latin typeface="Huawei Sans" panose="020C0503030203020204" pitchFamily="34" charset="0"/>
              </a:rPr>
              <a:t>HQoS</a:t>
            </a:r>
            <a:r>
              <a:rPr lang="en-US" sz="1800" dirty="0">
                <a:latin typeface="Huawei Sans" panose="020C0503030203020204" pitchFamily="34" charset="0"/>
              </a:rPr>
              <a:t>, you can run the following commands to check the configuration.</a:t>
            </a:r>
            <a:endParaRPr lang="en-US" dirty="0">
              <a:latin typeface="Huawei Sans" panose="020C0503030203020204" pitchFamily="34" charset="0"/>
            </a:endParaRPr>
          </a:p>
        </p:txBody>
      </p:sp>
      <p:sp>
        <p:nvSpPr>
          <p:cNvPr id="5" name="文本框 30">
            <a:extLst>
              <a:ext uri="{FF2B5EF4-FFF2-40B4-BE49-F238E27FC236}">
                <a16:creationId xmlns:a16="http://schemas.microsoft.com/office/drawing/2014/main" xmlns="" id="{68BB034B-3BD6-4C3E-B29E-E0B5B8E7FC16}"/>
              </a:ext>
            </a:extLst>
          </p:cNvPr>
          <p:cNvSpPr txBox="1"/>
          <p:nvPr/>
        </p:nvSpPr>
        <p:spPr bwMode="gray">
          <a:xfrm>
            <a:off x="847725" y="1704809"/>
            <a:ext cx="10864850"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449530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4B8EA49B-5A2C-4FA1-9AFD-C06400D8C1F5}"/>
              </a:ext>
            </a:extLst>
          </p:cNvPr>
          <p:cNvSpPr>
            <a:spLocks noGrp="1"/>
          </p:cNvSpPr>
          <p:nvPr>
            <p:ph type="body" sz="quarter" idx="10"/>
          </p:nvPr>
        </p:nvSpPr>
        <p:spPr bwMode="gray">
          <a:prstGeom prst="rect">
            <a:avLst/>
          </a:prstGeom>
        </p:spPr>
        <p:txBody>
          <a:bodyPr/>
          <a:lstStyle/>
          <a:p>
            <a:pPr marL="361950" indent="-361950"/>
            <a:r>
              <a:rPr lang="en-US" dirty="0">
                <a:latin typeface="Huawei Sans" panose="020C0503030203020204" pitchFamily="34" charset="0"/>
              </a:rPr>
              <a:t>(True or false) </a:t>
            </a:r>
            <a:r>
              <a:rPr lang="en-US" dirty="0" err="1">
                <a:latin typeface="Huawei Sans" panose="020C0503030203020204" pitchFamily="34" charset="0"/>
              </a:rPr>
              <a:t>HQoS</a:t>
            </a:r>
            <a:r>
              <a:rPr lang="en-US" dirty="0">
                <a:latin typeface="Huawei Sans" panose="020C0503030203020204" pitchFamily="34" charset="0"/>
              </a:rPr>
              <a:t> cannot distinguish users or services</a:t>
            </a:r>
            <a:r>
              <a:rPr lang="en-US" dirty="0" smtClean="0">
                <a:latin typeface="Huawei Sans" panose="020C0503030203020204" pitchFamily="34" charset="0"/>
              </a:rPr>
              <a:t>.(     )</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True</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False</a:t>
            </a:r>
            <a:endParaRPr lang="en-US" altLang="zh-CN" dirty="0">
              <a:latin typeface="Huawei Sans" panose="020C0503030203020204" pitchFamily="34" charset="0"/>
            </a:endParaRPr>
          </a:p>
          <a:p>
            <a:pPr marL="361950" indent="-361950"/>
            <a:r>
              <a:rPr lang="en-US" dirty="0">
                <a:latin typeface="Huawei Sans" panose="020C0503030203020204" pitchFamily="34" charset="0"/>
              </a:rPr>
              <a:t>(Multiple-answer question) What are three types of </a:t>
            </a:r>
            <a:r>
              <a:rPr lang="en-US" dirty="0" err="1">
                <a:latin typeface="Huawei Sans" panose="020C0503030203020204" pitchFamily="34" charset="0"/>
              </a:rPr>
              <a:t>HQoS</a:t>
            </a:r>
            <a:r>
              <a:rPr lang="en-US" dirty="0">
                <a:latin typeface="Huawei Sans" panose="020C0503030203020204" pitchFamily="34" charset="0"/>
              </a:rPr>
              <a:t> queues</a:t>
            </a:r>
            <a:r>
              <a:rPr lang="en-US" dirty="0" smtClean="0">
                <a:latin typeface="Huawei Sans" panose="020C0503030203020204" pitchFamily="34" charset="0"/>
              </a:rPr>
              <a:t>?(     )</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Flow queue</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Subscriber queue</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Data queue</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Port queue</a:t>
            </a:r>
          </a:p>
        </p:txBody>
      </p:sp>
    </p:spTree>
    <p:extLst>
      <p:ext uri="{BB962C8B-B14F-4D97-AF65-F5344CB8AC3E}">
        <p14:creationId xmlns:p14="http://schemas.microsoft.com/office/powerpoint/2010/main" val="956516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4452C3A-63AC-4094-8446-2AEECE90A47B}"/>
              </a:ext>
            </a:extLst>
          </p:cNvPr>
          <p:cNvSpPr>
            <a:spLocks noGrp="1"/>
          </p:cNvSpPr>
          <p:nvPr>
            <p:ph sz="quarter" idx="10"/>
          </p:nvPr>
        </p:nvSpPr>
        <p:spPr bwMode="gray">
          <a:prstGeom prst="rect">
            <a:avLst/>
          </a:prstGeom>
        </p:spPr>
        <p:txBody>
          <a:bodyPr/>
          <a:lstStyle/>
          <a:p>
            <a:pPr algn="l"/>
            <a:r>
              <a:rPr lang="en-US" dirty="0" err="1">
                <a:latin typeface="Huawei Sans" panose="020C0503030203020204" pitchFamily="34" charset="0"/>
              </a:rPr>
              <a:t>HQoS</a:t>
            </a:r>
            <a:r>
              <a:rPr lang="en-US" dirty="0">
                <a:latin typeface="Huawei Sans" panose="020C0503030203020204" pitchFamily="34" charset="0"/>
              </a:rPr>
              <a:t> can ensure services with finer granularities.</a:t>
            </a:r>
            <a:endParaRPr lang="en-US" altLang="zh-CN" dirty="0">
              <a:latin typeface="Huawei Sans" panose="020C0503030203020204" pitchFamily="34" charset="0"/>
            </a:endParaRPr>
          </a:p>
          <a:p>
            <a:pPr algn="l"/>
            <a:r>
              <a:rPr lang="en-US" dirty="0" err="1">
                <a:latin typeface="Huawei Sans" panose="020C0503030203020204" pitchFamily="34" charset="0"/>
              </a:rPr>
              <a:t>HQoS</a:t>
            </a:r>
            <a:r>
              <a:rPr lang="en-US" dirty="0">
                <a:latin typeface="Huawei Sans" panose="020C0503030203020204" pitchFamily="34" charset="0"/>
              </a:rPr>
              <a:t> has three levels of queues: flow queue, subscriber queue, and port queue. Traffic shaping can be deployed for the three types of queues. Flow queues are scheduled in PQ+WFQ mode, subscriber queues are scheduled in PQ+WFQ mode, and interface queues are scheduled in RR mode.</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761910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A89A231-7782-46FF-BCF0-59A63EE53E3A}"/>
              </a:ext>
            </a:extLst>
          </p:cNvPr>
          <p:cNvSpPr>
            <a:spLocks noGrp="1"/>
          </p:cNvSpPr>
          <p:nvPr>
            <p:ph sz="quarter" idx="10"/>
          </p:nvPr>
        </p:nvSpPr>
        <p:spPr bwMode="gray">
          <a:prstGeom prst="rect">
            <a:avLst/>
          </a:prstGeom>
        </p:spPr>
        <p:txBody>
          <a:bodyPr/>
          <a:lstStyle/>
          <a:p>
            <a:pPr algn="l"/>
            <a:r>
              <a:rPr lang="en-US" dirty="0" err="1">
                <a:latin typeface="Huawei Sans" panose="020C0503030203020204" pitchFamily="34" charset="0"/>
              </a:rPr>
              <a:t>QoS</a:t>
            </a:r>
            <a:r>
              <a:rPr lang="en-US" dirty="0">
                <a:latin typeface="Huawei Sans" panose="020C0503030203020204" pitchFamily="34" charset="0"/>
              </a:rPr>
              <a:t> is an important means to ensure service quality. Generally, the </a:t>
            </a:r>
            <a:r>
              <a:rPr lang="en-US" dirty="0" err="1">
                <a:latin typeface="Huawei Sans" panose="020C0503030203020204" pitchFamily="34" charset="0"/>
              </a:rPr>
              <a:t>DiffServ</a:t>
            </a:r>
            <a:r>
              <a:rPr lang="en-US" dirty="0">
                <a:latin typeface="Huawei Sans" panose="020C0503030203020204" pitchFamily="34" charset="0"/>
              </a:rPr>
              <a:t> model is used on the live network.</a:t>
            </a:r>
            <a:endParaRPr lang="en-US" altLang="zh-CN" dirty="0">
              <a:latin typeface="Huawei Sans" panose="020C0503030203020204" pitchFamily="34" charset="0"/>
            </a:endParaRPr>
          </a:p>
          <a:p>
            <a:pPr algn="l"/>
            <a:r>
              <a:rPr lang="en-US" dirty="0">
                <a:latin typeface="Huawei Sans" panose="020C0503030203020204" pitchFamily="34" charset="0"/>
              </a:rPr>
              <a:t>This model uses rate limiting, congestion avoidance, and congestion management.</a:t>
            </a:r>
            <a:endParaRPr lang="en-US" altLang="zh-CN" dirty="0">
              <a:latin typeface="Huawei Sans" panose="020C0503030203020204" pitchFamily="34" charset="0"/>
            </a:endParaRPr>
          </a:p>
          <a:p>
            <a:pPr algn="l"/>
            <a:r>
              <a:rPr lang="en-US" dirty="0" err="1">
                <a:latin typeface="Huawei Sans" panose="020C0503030203020204" pitchFamily="34" charset="0"/>
              </a:rPr>
              <a:t>HQoS</a:t>
            </a:r>
            <a:r>
              <a:rPr lang="en-US" dirty="0">
                <a:latin typeface="Huawei Sans" panose="020C0503030203020204" pitchFamily="34" charset="0"/>
              </a:rPr>
              <a:t> is used in complex scenarios with finer granularity. Flow queues, subscriber queues, and port queues can be used to distinguish different users and different services of the same user.</a:t>
            </a:r>
            <a:endParaRPr lang="en-US" altLang="zh-CN" dirty="0">
              <a:latin typeface="Huawei Sans" panose="020C0503030203020204" pitchFamily="34" charset="0"/>
            </a:endParaRPr>
          </a:p>
          <a:p>
            <a:pPr algn="l"/>
            <a:endParaRPr lang="en-US" dirty="0">
              <a:latin typeface="Huawei Sans" panose="020C0503030203020204" pitchFamily="34" charset="0"/>
            </a:endParaRPr>
          </a:p>
        </p:txBody>
      </p:sp>
    </p:spTree>
    <p:extLst>
      <p:ext uri="{BB962C8B-B14F-4D97-AF65-F5344CB8AC3E}">
        <p14:creationId xmlns:p14="http://schemas.microsoft.com/office/powerpoint/2010/main" val="300101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854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IntServ</a:t>
            </a:r>
            <a:r>
              <a:rPr lang="en-US" dirty="0">
                <a:latin typeface="Huawei Sans" panose="020C0503030203020204" pitchFamily="34" charset="0"/>
              </a:rPr>
              <a:t> Model</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Before sending packets, an application needs to apply for specific services through signaling. </a:t>
            </a:r>
            <a:endParaRPr lang="en-US" altLang="zh-CN" sz="2000" dirty="0">
              <a:latin typeface="Huawei Sans" panose="020C0503030203020204" pitchFamily="34" charset="0"/>
            </a:endParaRPr>
          </a:p>
          <a:p>
            <a:pPr algn="l"/>
            <a:r>
              <a:rPr lang="en-US" sz="2000" dirty="0">
                <a:latin typeface="Huawei Sans" panose="020C0503030203020204" pitchFamily="34" charset="0"/>
              </a:rPr>
              <a:t>After receiving a resource request from an application, the network reserves resources for each information flow by exchanging RSVP signaling information.</a:t>
            </a:r>
          </a:p>
        </p:txBody>
      </p:sp>
      <p:grpSp>
        <p:nvGrpSpPr>
          <p:cNvPr id="5" name="组合 4"/>
          <p:cNvGrpSpPr/>
          <p:nvPr/>
        </p:nvGrpSpPr>
        <p:grpSpPr bwMode="gray">
          <a:xfrm>
            <a:off x="1703018" y="2822259"/>
            <a:ext cx="3039569" cy="764812"/>
            <a:chOff x="1703018" y="2605888"/>
            <a:chExt cx="3039569" cy="764812"/>
          </a:xfrm>
        </p:grpSpPr>
        <p:sp>
          <p:nvSpPr>
            <p:cNvPr id="9" name="圆角矩形 8"/>
            <p:cNvSpPr/>
            <p:nvPr/>
          </p:nvSpPr>
          <p:spPr bwMode="gray">
            <a:xfrm>
              <a:off x="1703018" y="2605888"/>
              <a:ext cx="2866823" cy="72008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 name="文本占位符 10"/>
            <p:cNvSpPr txBox="1">
              <a:spLocks/>
            </p:cNvSpPr>
            <p:nvPr/>
          </p:nvSpPr>
          <p:spPr bwMode="gray">
            <a:xfrm>
              <a:off x="1952625" y="2725126"/>
              <a:ext cx="2789962" cy="45039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l" fontAlgn="ctr">
                <a:lnSpc>
                  <a:spcPct val="100000"/>
                </a:lnSpc>
                <a:buNone/>
              </a:pPr>
              <a:r>
                <a:rPr lang="en-US" sz="1600" b="1" dirty="0">
                  <a:latin typeface="Huawei Sans" panose="020C0503030203020204" pitchFamily="34" charset="0"/>
                </a:rPr>
                <a:t>Complex implementation and waste of resources</a:t>
              </a:r>
            </a:p>
          </p:txBody>
        </p:sp>
        <p:sp>
          <p:nvSpPr>
            <p:cNvPr id="11" name="文本占位符 10"/>
            <p:cNvSpPr txBox="1">
              <a:spLocks/>
            </p:cNvSpPr>
            <p:nvPr/>
          </p:nvSpPr>
          <p:spPr bwMode="gray">
            <a:xfrm>
              <a:off x="1710531" y="2712759"/>
              <a:ext cx="576064" cy="65794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2800" b="1" dirty="0">
                  <a:solidFill>
                    <a:srgbClr val="C00000"/>
                  </a:solidFill>
                  <a:latin typeface="Huawei Sans" panose="020C0503030203020204" pitchFamily="34" charset="0"/>
                </a:rPr>
                <a:t>！</a:t>
              </a:r>
            </a:p>
          </p:txBody>
        </p:sp>
      </p:grpSp>
      <p:grpSp>
        <p:nvGrpSpPr>
          <p:cNvPr id="4" name="组合 3"/>
          <p:cNvGrpSpPr/>
          <p:nvPr/>
        </p:nvGrpSpPr>
        <p:grpSpPr bwMode="gray">
          <a:xfrm>
            <a:off x="2428630" y="3850379"/>
            <a:ext cx="8334306" cy="2087810"/>
            <a:chOff x="2428630" y="3634008"/>
            <a:chExt cx="8334306" cy="2087810"/>
          </a:xfrm>
        </p:grpSpPr>
        <p:sp>
          <p:nvSpPr>
            <p:cNvPr id="29" name="Can 9">
              <a:extLst>
                <a:ext uri="{FF2B5EF4-FFF2-40B4-BE49-F238E27FC236}">
                  <a16:creationId xmlns:a16="http://schemas.microsoft.com/office/drawing/2014/main" xmlns="" id="{6E72AFCC-D912-40EB-A7B6-29E10E5C8C94}"/>
                </a:ext>
              </a:extLst>
            </p:cNvPr>
            <p:cNvSpPr/>
            <p:nvPr/>
          </p:nvSpPr>
          <p:spPr bwMode="gray">
            <a:xfrm rot="5400000">
              <a:off x="5787342" y="3569685"/>
              <a:ext cx="341807" cy="2088232"/>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Can 9">
              <a:extLst>
                <a:ext uri="{FF2B5EF4-FFF2-40B4-BE49-F238E27FC236}">
                  <a16:creationId xmlns:a16="http://schemas.microsoft.com/office/drawing/2014/main" xmlns="" id="{372187E0-86F8-493B-9E29-5EB4DB038E07}"/>
                </a:ext>
              </a:extLst>
            </p:cNvPr>
            <p:cNvSpPr/>
            <p:nvPr/>
          </p:nvSpPr>
          <p:spPr bwMode="gray">
            <a:xfrm rot="5400000">
              <a:off x="8719824" y="3569686"/>
              <a:ext cx="341807" cy="2088232"/>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组合 12"/>
            <p:cNvGrpSpPr/>
            <p:nvPr/>
          </p:nvGrpSpPr>
          <p:grpSpPr bwMode="gray">
            <a:xfrm>
              <a:off x="2428630" y="3634008"/>
              <a:ext cx="2431494" cy="2087810"/>
              <a:chOff x="352138" y="1592796"/>
              <a:chExt cx="2431494" cy="2087810"/>
            </a:xfrm>
          </p:grpSpPr>
          <p:pic>
            <p:nvPicPr>
              <p:cNvPr id="15" name="图片 14" descr="可视电话硬终端.png"/>
              <p:cNvPicPr>
                <a:picLocks noChangeAspect="1"/>
              </p:cNvPicPr>
              <p:nvPr/>
            </p:nvPicPr>
            <p:blipFill>
              <a:blip r:embed="rId3" cstate="print"/>
              <a:stretch>
                <a:fillRect/>
              </a:stretch>
            </p:blipFill>
            <p:spPr bwMode="gray">
              <a:xfrm>
                <a:off x="1883400" y="2528478"/>
                <a:ext cx="609949" cy="540000"/>
              </a:xfrm>
              <a:prstGeom prst="rect">
                <a:avLst/>
              </a:prstGeom>
            </p:spPr>
          </p:pic>
          <p:pic>
            <p:nvPicPr>
              <p:cNvPr id="16" name="图片 15" descr="管理型无线虚链路-蓝.png"/>
              <p:cNvPicPr>
                <a:picLocks noChangeAspect="1"/>
              </p:cNvPicPr>
              <p:nvPr/>
            </p:nvPicPr>
            <p:blipFill>
              <a:blip r:embed="rId4" cstate="print"/>
              <a:stretch>
                <a:fillRect/>
              </a:stretch>
            </p:blipFill>
            <p:spPr bwMode="gray">
              <a:xfrm>
                <a:off x="1897081" y="1772816"/>
                <a:ext cx="582586" cy="540000"/>
              </a:xfrm>
              <a:prstGeom prst="rect">
                <a:avLst/>
              </a:prstGeom>
            </p:spPr>
          </p:pic>
          <p:sp>
            <p:nvSpPr>
              <p:cNvPr id="17" name="文本框 16"/>
              <p:cNvSpPr txBox="1"/>
              <p:nvPr/>
            </p:nvSpPr>
            <p:spPr bwMode="gray">
              <a:xfrm>
                <a:off x="610980" y="1783043"/>
                <a:ext cx="1200376"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Live streaming</a:t>
                </a:r>
              </a:p>
            </p:txBody>
          </p:sp>
          <p:sp>
            <p:nvSpPr>
              <p:cNvPr id="18" name="文本框 17"/>
              <p:cNvSpPr txBox="1"/>
              <p:nvPr/>
            </p:nvSpPr>
            <p:spPr bwMode="gray">
              <a:xfrm>
                <a:off x="352138" y="2518949"/>
                <a:ext cx="1718060"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communication</a:t>
                </a:r>
              </a:p>
            </p:txBody>
          </p:sp>
          <p:sp>
            <p:nvSpPr>
              <p:cNvPr id="22" name="圆角矩形 21"/>
              <p:cNvSpPr/>
              <p:nvPr/>
            </p:nvSpPr>
            <p:spPr bwMode="gray">
              <a:xfrm>
                <a:off x="523833" y="1592796"/>
                <a:ext cx="2259799" cy="2087810"/>
              </a:xfrm>
              <a:prstGeom prst="roundRect">
                <a:avLst>
                  <a:gd name="adj" fmla="val 5261"/>
                </a:avLst>
              </a:prstGeom>
              <a:no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7" name="文本框 36"/>
              <p:cNvSpPr txBox="1"/>
              <p:nvPr/>
            </p:nvSpPr>
            <p:spPr bwMode="gray">
              <a:xfrm>
                <a:off x="1429169" y="3227551"/>
                <a:ext cx="57005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dirty="0">
                    <a:latin typeface="Huawei Sans" panose="020C0503030203020204" pitchFamily="34" charset="0"/>
                  </a:rPr>
                  <a:t>… …</a:t>
                </a:r>
                <a:endParaRPr lang="en-US" altLang="zh-CN" dirty="0">
                  <a:latin typeface="Huawei Sans" panose="020C0503030203020204" pitchFamily="34" charset="0"/>
                  <a:ea typeface="方正兰亭黑简体" panose="02000000000000000000" pitchFamily="2" charset="-122"/>
                </a:endParaRPr>
              </a:p>
            </p:txBody>
          </p:sp>
        </p:gr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7056368" y="4282080"/>
              <a:ext cx="790244" cy="648000"/>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9972692" y="4282080"/>
              <a:ext cx="790244" cy="648000"/>
            </a:xfrm>
            <a:prstGeom prst="rect">
              <a:avLst/>
            </a:prstGeom>
          </p:spPr>
        </p:pic>
        <p:grpSp>
          <p:nvGrpSpPr>
            <p:cNvPr id="31" name="组合 30"/>
            <p:cNvGrpSpPr/>
            <p:nvPr/>
          </p:nvGrpSpPr>
          <p:grpSpPr bwMode="gray">
            <a:xfrm>
              <a:off x="5184160" y="4030052"/>
              <a:ext cx="1512168" cy="612068"/>
              <a:chOff x="3647728" y="4365104"/>
              <a:chExt cx="1512168" cy="612068"/>
            </a:xfrm>
          </p:grpSpPr>
          <p:sp>
            <p:nvSpPr>
              <p:cNvPr id="28" name="右箭头 27"/>
              <p:cNvSpPr/>
              <p:nvPr/>
            </p:nvSpPr>
            <p:spPr bwMode="gray">
              <a:xfrm>
                <a:off x="3647728" y="4365104"/>
                <a:ext cx="1512168" cy="612068"/>
              </a:xfrm>
              <a:prstGeom prst="rightArrow">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0" name="文本占位符 10"/>
              <p:cNvSpPr txBox="1">
                <a:spLocks/>
              </p:cNvSpPr>
              <p:nvPr/>
            </p:nvSpPr>
            <p:spPr bwMode="gray">
              <a:xfrm>
                <a:off x="3647728" y="4437112"/>
                <a:ext cx="1440160" cy="450397"/>
              </a:xfrm>
              <a:prstGeom prst="rect">
                <a:avLst/>
              </a:prstGeom>
              <a:noFill/>
              <a:ln w="9525">
                <a:noFill/>
                <a:miter lim="800000"/>
                <a:headEnd/>
                <a:tailEnd/>
              </a:ln>
            </p:spPr>
            <p:txBody>
              <a:bodyPr vert="horz" wrap="square" lIns="80141" tIns="72000"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90000"/>
                  </a:lnSpc>
                  <a:spcBef>
                    <a:spcPts val="0"/>
                  </a:spcBef>
                  <a:buNone/>
                </a:pPr>
                <a:r>
                  <a:rPr lang="en-US" sz="1200" dirty="0">
                    <a:solidFill>
                      <a:schemeClr val="bg1"/>
                    </a:solidFill>
                    <a:latin typeface="Huawei Sans" panose="020C0503030203020204" pitchFamily="34" charset="0"/>
                  </a:rPr>
                  <a:t>Reserve 1 Mbit/s bandwidth</a:t>
                </a:r>
              </a:p>
            </p:txBody>
          </p:sp>
        </p:grpSp>
        <p:grpSp>
          <p:nvGrpSpPr>
            <p:cNvPr id="32" name="组合 31"/>
            <p:cNvGrpSpPr/>
            <p:nvPr/>
          </p:nvGrpSpPr>
          <p:grpSpPr bwMode="gray">
            <a:xfrm>
              <a:off x="8100484" y="4030052"/>
              <a:ext cx="1512168" cy="612068"/>
              <a:chOff x="3647728" y="4365104"/>
              <a:chExt cx="1512168" cy="612068"/>
            </a:xfrm>
          </p:grpSpPr>
          <p:sp>
            <p:nvSpPr>
              <p:cNvPr id="33" name="右箭头 32"/>
              <p:cNvSpPr/>
              <p:nvPr/>
            </p:nvSpPr>
            <p:spPr bwMode="gray">
              <a:xfrm>
                <a:off x="3647728" y="4365104"/>
                <a:ext cx="1512168" cy="612068"/>
              </a:xfrm>
              <a:prstGeom prst="rightArrow">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34" name="文本占位符 10"/>
              <p:cNvSpPr txBox="1">
                <a:spLocks/>
              </p:cNvSpPr>
              <p:nvPr/>
            </p:nvSpPr>
            <p:spPr bwMode="gray">
              <a:xfrm>
                <a:off x="3647728" y="4437112"/>
                <a:ext cx="1440160" cy="450397"/>
              </a:xfrm>
              <a:prstGeom prst="rect">
                <a:avLst/>
              </a:prstGeom>
              <a:noFill/>
              <a:ln w="9525">
                <a:noFill/>
                <a:miter lim="800000"/>
                <a:headEnd/>
                <a:tailEnd/>
              </a:ln>
            </p:spPr>
            <p:txBody>
              <a:bodyPr vert="horz" wrap="square" lIns="80141" tIns="72000"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90000"/>
                  </a:lnSpc>
                  <a:spcBef>
                    <a:spcPts val="0"/>
                  </a:spcBef>
                  <a:buNone/>
                </a:pPr>
                <a:r>
                  <a:rPr lang="en-US" sz="1200" dirty="0">
                    <a:solidFill>
                      <a:schemeClr val="bg1"/>
                    </a:solidFill>
                    <a:latin typeface="Huawei Sans" panose="020C0503030203020204" pitchFamily="34" charset="0"/>
                  </a:rPr>
                  <a:t>Reserve 1 Mbit/s bandwidth</a:t>
                </a:r>
              </a:p>
            </p:txBody>
          </p:sp>
        </p:grpSp>
      </p:grpSp>
      <p:sp>
        <p:nvSpPr>
          <p:cNvPr id="38" name="Rectangular Callout 37"/>
          <p:cNvSpPr/>
          <p:nvPr/>
        </p:nvSpPr>
        <p:spPr bwMode="gray">
          <a:xfrm>
            <a:off x="4752111" y="3328333"/>
            <a:ext cx="2198743" cy="608578"/>
          </a:xfrm>
          <a:prstGeom prst="wedgeRectCallout">
            <a:avLst>
              <a:gd name="adj1" fmla="val -63177"/>
              <a:gd name="adj2" fmla="val 5115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r>
              <a:rPr lang="en-US" sz="1600" dirty="0">
                <a:solidFill>
                  <a:prstClr val="black"/>
                </a:solidFill>
                <a:latin typeface="Huawei Sans" panose="020C0503030203020204" pitchFamily="34" charset="0"/>
              </a:rPr>
              <a:t>    I require 1 Mbit/s bandwidth.</a:t>
            </a:r>
          </a:p>
        </p:txBody>
      </p:sp>
      <p:sp>
        <p:nvSpPr>
          <p:cNvPr id="36" name="files_221430"/>
          <p:cNvSpPr>
            <a:spLocks noChangeAspect="1"/>
          </p:cNvSpPr>
          <p:nvPr/>
        </p:nvSpPr>
        <p:spPr bwMode="gray">
          <a:xfrm>
            <a:off x="4783637" y="3414864"/>
            <a:ext cx="331917" cy="451899"/>
          </a:xfrm>
          <a:custGeom>
            <a:avLst/>
            <a:gdLst>
              <a:gd name="connsiteX0" fmla="*/ 70724 w 444390"/>
              <a:gd name="connsiteY0" fmla="*/ 473988 h 605028"/>
              <a:gd name="connsiteX1" fmla="*/ 373698 w 444390"/>
              <a:gd name="connsiteY1" fmla="*/ 473988 h 605028"/>
              <a:gd name="connsiteX2" fmla="*/ 383806 w 444390"/>
              <a:gd name="connsiteY2" fmla="*/ 484079 h 605028"/>
              <a:gd name="connsiteX3" fmla="*/ 373698 w 444390"/>
              <a:gd name="connsiteY3" fmla="*/ 494170 h 605028"/>
              <a:gd name="connsiteX4" fmla="*/ 70724 w 444390"/>
              <a:gd name="connsiteY4" fmla="*/ 494170 h 605028"/>
              <a:gd name="connsiteX5" fmla="*/ 60616 w 444390"/>
              <a:gd name="connsiteY5" fmla="*/ 484079 h 605028"/>
              <a:gd name="connsiteX6" fmla="*/ 70724 w 444390"/>
              <a:gd name="connsiteY6" fmla="*/ 473988 h 605028"/>
              <a:gd name="connsiteX7" fmla="*/ 70724 w 444390"/>
              <a:gd name="connsiteY7" fmla="*/ 413513 h 605028"/>
              <a:gd name="connsiteX8" fmla="*/ 373698 w 444390"/>
              <a:gd name="connsiteY8" fmla="*/ 413513 h 605028"/>
              <a:gd name="connsiteX9" fmla="*/ 383806 w 444390"/>
              <a:gd name="connsiteY9" fmla="*/ 423604 h 605028"/>
              <a:gd name="connsiteX10" fmla="*/ 373698 w 444390"/>
              <a:gd name="connsiteY10" fmla="*/ 433695 h 605028"/>
              <a:gd name="connsiteX11" fmla="*/ 70724 w 444390"/>
              <a:gd name="connsiteY11" fmla="*/ 433695 h 605028"/>
              <a:gd name="connsiteX12" fmla="*/ 60616 w 444390"/>
              <a:gd name="connsiteY12" fmla="*/ 423604 h 605028"/>
              <a:gd name="connsiteX13" fmla="*/ 70724 w 444390"/>
              <a:gd name="connsiteY13" fmla="*/ 413513 h 605028"/>
              <a:gd name="connsiteX14" fmla="*/ 70724 w 444390"/>
              <a:gd name="connsiteY14" fmla="*/ 352968 h 605028"/>
              <a:gd name="connsiteX15" fmla="*/ 373698 w 444390"/>
              <a:gd name="connsiteY15" fmla="*/ 352968 h 605028"/>
              <a:gd name="connsiteX16" fmla="*/ 383806 w 444390"/>
              <a:gd name="connsiteY16" fmla="*/ 363059 h 605028"/>
              <a:gd name="connsiteX17" fmla="*/ 373698 w 444390"/>
              <a:gd name="connsiteY17" fmla="*/ 373150 h 605028"/>
              <a:gd name="connsiteX18" fmla="*/ 70724 w 444390"/>
              <a:gd name="connsiteY18" fmla="*/ 373150 h 605028"/>
              <a:gd name="connsiteX19" fmla="*/ 60616 w 444390"/>
              <a:gd name="connsiteY19" fmla="*/ 363059 h 605028"/>
              <a:gd name="connsiteX20" fmla="*/ 70724 w 444390"/>
              <a:gd name="connsiteY20" fmla="*/ 352968 h 605028"/>
              <a:gd name="connsiteX21" fmla="*/ 191954 w 444390"/>
              <a:gd name="connsiteY21" fmla="*/ 292494 h 605028"/>
              <a:gd name="connsiteX22" fmla="*/ 373698 w 444390"/>
              <a:gd name="connsiteY22" fmla="*/ 292494 h 605028"/>
              <a:gd name="connsiteX23" fmla="*/ 383805 w 444390"/>
              <a:gd name="connsiteY23" fmla="*/ 302585 h 605028"/>
              <a:gd name="connsiteX24" fmla="*/ 373698 w 444390"/>
              <a:gd name="connsiteY24" fmla="*/ 312676 h 605028"/>
              <a:gd name="connsiteX25" fmla="*/ 191954 w 444390"/>
              <a:gd name="connsiteY25" fmla="*/ 312676 h 605028"/>
              <a:gd name="connsiteX26" fmla="*/ 181847 w 444390"/>
              <a:gd name="connsiteY26" fmla="*/ 302585 h 605028"/>
              <a:gd name="connsiteX27" fmla="*/ 191954 w 444390"/>
              <a:gd name="connsiteY27" fmla="*/ 292494 h 605028"/>
              <a:gd name="connsiteX28" fmla="*/ 191954 w 444390"/>
              <a:gd name="connsiteY28" fmla="*/ 231949 h 605028"/>
              <a:gd name="connsiteX29" fmla="*/ 373698 w 444390"/>
              <a:gd name="connsiteY29" fmla="*/ 231949 h 605028"/>
              <a:gd name="connsiteX30" fmla="*/ 383805 w 444390"/>
              <a:gd name="connsiteY30" fmla="*/ 242040 h 605028"/>
              <a:gd name="connsiteX31" fmla="*/ 373698 w 444390"/>
              <a:gd name="connsiteY31" fmla="*/ 252131 h 605028"/>
              <a:gd name="connsiteX32" fmla="*/ 191954 w 444390"/>
              <a:gd name="connsiteY32" fmla="*/ 252131 h 605028"/>
              <a:gd name="connsiteX33" fmla="*/ 181847 w 444390"/>
              <a:gd name="connsiteY33" fmla="*/ 242040 h 605028"/>
              <a:gd name="connsiteX34" fmla="*/ 191954 w 444390"/>
              <a:gd name="connsiteY34" fmla="*/ 231949 h 605028"/>
              <a:gd name="connsiteX35" fmla="*/ 111072 w 444390"/>
              <a:gd name="connsiteY35" fmla="*/ 213823 h 605028"/>
              <a:gd name="connsiteX36" fmla="*/ 98172 w 444390"/>
              <a:gd name="connsiteY36" fmla="*/ 252118 h 605028"/>
              <a:gd name="connsiteX37" fmla="*/ 124152 w 444390"/>
              <a:gd name="connsiteY37" fmla="*/ 252118 h 605028"/>
              <a:gd name="connsiteX38" fmla="*/ 191954 w 444390"/>
              <a:gd name="connsiteY38" fmla="*/ 171474 h 605028"/>
              <a:gd name="connsiteX39" fmla="*/ 373698 w 444390"/>
              <a:gd name="connsiteY39" fmla="*/ 171474 h 605028"/>
              <a:gd name="connsiteX40" fmla="*/ 383805 w 444390"/>
              <a:gd name="connsiteY40" fmla="*/ 181565 h 605028"/>
              <a:gd name="connsiteX41" fmla="*/ 373698 w 444390"/>
              <a:gd name="connsiteY41" fmla="*/ 191656 h 605028"/>
              <a:gd name="connsiteX42" fmla="*/ 191954 w 444390"/>
              <a:gd name="connsiteY42" fmla="*/ 191656 h 605028"/>
              <a:gd name="connsiteX43" fmla="*/ 181847 w 444390"/>
              <a:gd name="connsiteY43" fmla="*/ 181565 h 605028"/>
              <a:gd name="connsiteX44" fmla="*/ 191954 w 444390"/>
              <a:gd name="connsiteY44" fmla="*/ 171474 h 605028"/>
              <a:gd name="connsiteX45" fmla="*/ 111072 w 444390"/>
              <a:gd name="connsiteY45" fmla="*/ 171474 h 605028"/>
              <a:gd name="connsiteX46" fmla="*/ 120183 w 444390"/>
              <a:gd name="connsiteY46" fmla="*/ 178502 h 605028"/>
              <a:gd name="connsiteX47" fmla="*/ 160597 w 444390"/>
              <a:gd name="connsiteY47" fmla="*/ 299513 h 605028"/>
              <a:gd name="connsiteX48" fmla="*/ 154553 w 444390"/>
              <a:gd name="connsiteY48" fmla="*/ 312669 h 605028"/>
              <a:gd name="connsiteX49" fmla="*/ 151486 w 444390"/>
              <a:gd name="connsiteY49" fmla="*/ 312669 h 605028"/>
              <a:gd name="connsiteX50" fmla="*/ 142375 w 444390"/>
              <a:gd name="connsiteY50" fmla="*/ 305550 h 605028"/>
              <a:gd name="connsiteX51" fmla="*/ 131008 w 444390"/>
              <a:gd name="connsiteY51" fmla="*/ 272302 h 605028"/>
              <a:gd name="connsiteX52" fmla="*/ 91406 w 444390"/>
              <a:gd name="connsiteY52" fmla="*/ 272302 h 605028"/>
              <a:gd name="connsiteX53" fmla="*/ 79769 w 444390"/>
              <a:gd name="connsiteY53" fmla="*/ 306632 h 605028"/>
              <a:gd name="connsiteX54" fmla="*/ 66688 w 444390"/>
              <a:gd name="connsiteY54" fmla="*/ 312669 h 605028"/>
              <a:gd name="connsiteX55" fmla="*/ 60644 w 444390"/>
              <a:gd name="connsiteY55" fmla="*/ 299513 h 605028"/>
              <a:gd name="connsiteX56" fmla="*/ 100968 w 444390"/>
              <a:gd name="connsiteY56" fmla="*/ 178502 h 605028"/>
              <a:gd name="connsiteX57" fmla="*/ 111072 w 444390"/>
              <a:gd name="connsiteY57" fmla="*/ 171474 h 605028"/>
              <a:gd name="connsiteX58" fmla="*/ 323232 w 444390"/>
              <a:gd name="connsiteY58" fmla="*/ 34328 h 605028"/>
              <a:gd name="connsiteX59" fmla="*/ 323232 w 444390"/>
              <a:gd name="connsiteY59" fmla="*/ 110914 h 605028"/>
              <a:gd name="connsiteX60" fmla="*/ 333248 w 444390"/>
              <a:gd name="connsiteY60" fmla="*/ 121006 h 605028"/>
              <a:gd name="connsiteX61" fmla="*/ 410041 w 444390"/>
              <a:gd name="connsiteY61" fmla="*/ 121006 h 605028"/>
              <a:gd name="connsiteX62" fmla="*/ 30320 w 444390"/>
              <a:gd name="connsiteY62" fmla="*/ 20183 h 605028"/>
              <a:gd name="connsiteX63" fmla="*/ 20213 w 444390"/>
              <a:gd name="connsiteY63" fmla="*/ 30274 h 605028"/>
              <a:gd name="connsiteX64" fmla="*/ 20213 w 444390"/>
              <a:gd name="connsiteY64" fmla="*/ 574754 h 605028"/>
              <a:gd name="connsiteX65" fmla="*/ 30320 w 444390"/>
              <a:gd name="connsiteY65" fmla="*/ 584845 h 605028"/>
              <a:gd name="connsiteX66" fmla="*/ 414101 w 444390"/>
              <a:gd name="connsiteY66" fmla="*/ 584845 h 605028"/>
              <a:gd name="connsiteX67" fmla="*/ 424208 w 444390"/>
              <a:gd name="connsiteY67" fmla="*/ 574754 h 605028"/>
              <a:gd name="connsiteX68" fmla="*/ 424208 w 444390"/>
              <a:gd name="connsiteY68" fmla="*/ 141188 h 605028"/>
              <a:gd name="connsiteX69" fmla="*/ 333248 w 444390"/>
              <a:gd name="connsiteY69" fmla="*/ 141188 h 605028"/>
              <a:gd name="connsiteX70" fmla="*/ 303019 w 444390"/>
              <a:gd name="connsiteY70" fmla="*/ 110914 h 605028"/>
              <a:gd name="connsiteX71" fmla="*/ 303019 w 444390"/>
              <a:gd name="connsiteY71" fmla="*/ 20183 h 605028"/>
              <a:gd name="connsiteX72" fmla="*/ 30320 w 444390"/>
              <a:gd name="connsiteY72" fmla="*/ 0 h 605028"/>
              <a:gd name="connsiteX73" fmla="*/ 312494 w 444390"/>
              <a:gd name="connsiteY73" fmla="*/ 0 h 605028"/>
              <a:gd name="connsiteX74" fmla="*/ 315201 w 444390"/>
              <a:gd name="connsiteY74" fmla="*/ 180 h 605028"/>
              <a:gd name="connsiteX75" fmla="*/ 321878 w 444390"/>
              <a:gd name="connsiteY75" fmla="*/ 4775 h 605028"/>
              <a:gd name="connsiteX76" fmla="*/ 439639 w 444390"/>
              <a:gd name="connsiteY76" fmla="*/ 122357 h 605028"/>
              <a:gd name="connsiteX77" fmla="*/ 444241 w 444390"/>
              <a:gd name="connsiteY77" fmla="*/ 129025 h 605028"/>
              <a:gd name="connsiteX78" fmla="*/ 444331 w 444390"/>
              <a:gd name="connsiteY78" fmla="*/ 131638 h 605028"/>
              <a:gd name="connsiteX79" fmla="*/ 444331 w 444390"/>
              <a:gd name="connsiteY79" fmla="*/ 574754 h 605028"/>
              <a:gd name="connsiteX80" fmla="*/ 414101 w 444390"/>
              <a:gd name="connsiteY80" fmla="*/ 605028 h 605028"/>
              <a:gd name="connsiteX81" fmla="*/ 30320 w 444390"/>
              <a:gd name="connsiteY81" fmla="*/ 605028 h 605028"/>
              <a:gd name="connsiteX82" fmla="*/ 0 w 444390"/>
              <a:gd name="connsiteY82" fmla="*/ 574754 h 605028"/>
              <a:gd name="connsiteX83" fmla="*/ 0 w 444390"/>
              <a:gd name="connsiteY83" fmla="*/ 30274 h 605028"/>
              <a:gd name="connsiteX84" fmla="*/ 30320 w 444390"/>
              <a:gd name="connsiteY84"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44390" h="605028">
                <a:moveTo>
                  <a:pt x="70724" y="473988"/>
                </a:moveTo>
                <a:lnTo>
                  <a:pt x="373698" y="473988"/>
                </a:lnTo>
                <a:cubicBezTo>
                  <a:pt x="379745" y="473988"/>
                  <a:pt x="383806" y="478042"/>
                  <a:pt x="383806" y="484079"/>
                </a:cubicBezTo>
                <a:cubicBezTo>
                  <a:pt x="383806" y="490116"/>
                  <a:pt x="379745" y="494170"/>
                  <a:pt x="373698" y="494170"/>
                </a:cubicBezTo>
                <a:lnTo>
                  <a:pt x="70724" y="494170"/>
                </a:lnTo>
                <a:cubicBezTo>
                  <a:pt x="64677" y="494170"/>
                  <a:pt x="60616" y="490116"/>
                  <a:pt x="60616" y="484079"/>
                </a:cubicBezTo>
                <a:cubicBezTo>
                  <a:pt x="60616" y="478042"/>
                  <a:pt x="64677" y="473988"/>
                  <a:pt x="70724" y="473988"/>
                </a:cubicBezTo>
                <a:close/>
                <a:moveTo>
                  <a:pt x="70724" y="413513"/>
                </a:moveTo>
                <a:lnTo>
                  <a:pt x="373698" y="413513"/>
                </a:lnTo>
                <a:cubicBezTo>
                  <a:pt x="379745" y="413513"/>
                  <a:pt x="383806" y="417567"/>
                  <a:pt x="383806" y="423604"/>
                </a:cubicBezTo>
                <a:cubicBezTo>
                  <a:pt x="383806" y="429641"/>
                  <a:pt x="379745" y="433695"/>
                  <a:pt x="373698" y="433695"/>
                </a:cubicBezTo>
                <a:lnTo>
                  <a:pt x="70724" y="433695"/>
                </a:lnTo>
                <a:cubicBezTo>
                  <a:pt x="64677" y="433695"/>
                  <a:pt x="60616" y="429641"/>
                  <a:pt x="60616" y="423604"/>
                </a:cubicBezTo>
                <a:cubicBezTo>
                  <a:pt x="60616" y="417567"/>
                  <a:pt x="64677" y="413513"/>
                  <a:pt x="70724" y="413513"/>
                </a:cubicBezTo>
                <a:close/>
                <a:moveTo>
                  <a:pt x="70724" y="352968"/>
                </a:moveTo>
                <a:lnTo>
                  <a:pt x="373698" y="352968"/>
                </a:lnTo>
                <a:cubicBezTo>
                  <a:pt x="379745" y="352968"/>
                  <a:pt x="383806" y="357022"/>
                  <a:pt x="383806" y="363059"/>
                </a:cubicBezTo>
                <a:cubicBezTo>
                  <a:pt x="383806" y="369096"/>
                  <a:pt x="379745" y="373150"/>
                  <a:pt x="373698" y="373150"/>
                </a:cubicBezTo>
                <a:lnTo>
                  <a:pt x="70724" y="373150"/>
                </a:lnTo>
                <a:cubicBezTo>
                  <a:pt x="64677" y="373150"/>
                  <a:pt x="60616" y="369096"/>
                  <a:pt x="60616" y="363059"/>
                </a:cubicBezTo>
                <a:cubicBezTo>
                  <a:pt x="60616" y="357022"/>
                  <a:pt x="64677" y="352968"/>
                  <a:pt x="70724" y="352968"/>
                </a:cubicBezTo>
                <a:close/>
                <a:moveTo>
                  <a:pt x="191954" y="292494"/>
                </a:moveTo>
                <a:lnTo>
                  <a:pt x="373698" y="292494"/>
                </a:lnTo>
                <a:cubicBezTo>
                  <a:pt x="379744" y="292494"/>
                  <a:pt x="383805" y="296548"/>
                  <a:pt x="383805" y="302585"/>
                </a:cubicBezTo>
                <a:cubicBezTo>
                  <a:pt x="383805" y="308622"/>
                  <a:pt x="379744" y="312676"/>
                  <a:pt x="373698" y="312676"/>
                </a:cubicBezTo>
                <a:lnTo>
                  <a:pt x="191954" y="312676"/>
                </a:lnTo>
                <a:cubicBezTo>
                  <a:pt x="185818" y="312676"/>
                  <a:pt x="181847" y="308622"/>
                  <a:pt x="181847" y="302585"/>
                </a:cubicBezTo>
                <a:cubicBezTo>
                  <a:pt x="181847" y="296548"/>
                  <a:pt x="185818" y="292494"/>
                  <a:pt x="191954" y="292494"/>
                </a:cubicBezTo>
                <a:close/>
                <a:moveTo>
                  <a:pt x="191954" y="231949"/>
                </a:moveTo>
                <a:lnTo>
                  <a:pt x="373698" y="231949"/>
                </a:lnTo>
                <a:cubicBezTo>
                  <a:pt x="379744" y="231949"/>
                  <a:pt x="383805" y="236003"/>
                  <a:pt x="383805" y="242040"/>
                </a:cubicBezTo>
                <a:cubicBezTo>
                  <a:pt x="383805" y="248077"/>
                  <a:pt x="379744" y="252131"/>
                  <a:pt x="373698" y="252131"/>
                </a:cubicBezTo>
                <a:lnTo>
                  <a:pt x="191954" y="252131"/>
                </a:lnTo>
                <a:cubicBezTo>
                  <a:pt x="185818" y="252131"/>
                  <a:pt x="181847" y="248077"/>
                  <a:pt x="181847" y="242040"/>
                </a:cubicBezTo>
                <a:cubicBezTo>
                  <a:pt x="181847" y="236003"/>
                  <a:pt x="185818" y="231949"/>
                  <a:pt x="191954" y="231949"/>
                </a:cubicBezTo>
                <a:close/>
                <a:moveTo>
                  <a:pt x="111072" y="213823"/>
                </a:moveTo>
                <a:lnTo>
                  <a:pt x="98172" y="252118"/>
                </a:lnTo>
                <a:lnTo>
                  <a:pt x="124152" y="252118"/>
                </a:lnTo>
                <a:close/>
                <a:moveTo>
                  <a:pt x="191954" y="171474"/>
                </a:moveTo>
                <a:lnTo>
                  <a:pt x="373698" y="171474"/>
                </a:lnTo>
                <a:cubicBezTo>
                  <a:pt x="379744" y="171474"/>
                  <a:pt x="383805" y="175528"/>
                  <a:pt x="383805" y="181565"/>
                </a:cubicBezTo>
                <a:cubicBezTo>
                  <a:pt x="383805" y="187602"/>
                  <a:pt x="379744" y="191656"/>
                  <a:pt x="373698" y="191656"/>
                </a:cubicBezTo>
                <a:lnTo>
                  <a:pt x="191954" y="191656"/>
                </a:lnTo>
                <a:cubicBezTo>
                  <a:pt x="185818" y="191656"/>
                  <a:pt x="181847" y="187602"/>
                  <a:pt x="181847" y="181565"/>
                </a:cubicBezTo>
                <a:cubicBezTo>
                  <a:pt x="181847" y="175528"/>
                  <a:pt x="185818" y="171474"/>
                  <a:pt x="191954" y="171474"/>
                </a:cubicBezTo>
                <a:close/>
                <a:moveTo>
                  <a:pt x="111072" y="171474"/>
                </a:moveTo>
                <a:cubicBezTo>
                  <a:pt x="115131" y="171474"/>
                  <a:pt x="119191" y="174538"/>
                  <a:pt x="120183" y="178502"/>
                </a:cubicBezTo>
                <a:lnTo>
                  <a:pt x="160597" y="299513"/>
                </a:lnTo>
                <a:cubicBezTo>
                  <a:pt x="162582" y="304559"/>
                  <a:pt x="159605" y="310596"/>
                  <a:pt x="154553" y="312669"/>
                </a:cubicBezTo>
                <a:lnTo>
                  <a:pt x="151486" y="312669"/>
                </a:lnTo>
                <a:cubicBezTo>
                  <a:pt x="147427" y="312669"/>
                  <a:pt x="143367" y="309605"/>
                  <a:pt x="142375" y="305550"/>
                </a:cubicBezTo>
                <a:lnTo>
                  <a:pt x="131008" y="272302"/>
                </a:lnTo>
                <a:lnTo>
                  <a:pt x="91406" y="272302"/>
                </a:lnTo>
                <a:lnTo>
                  <a:pt x="79769" y="306632"/>
                </a:lnTo>
                <a:cubicBezTo>
                  <a:pt x="77784" y="311678"/>
                  <a:pt x="72732" y="314651"/>
                  <a:pt x="66688" y="312669"/>
                </a:cubicBezTo>
                <a:cubicBezTo>
                  <a:pt x="61636" y="310596"/>
                  <a:pt x="58569" y="305550"/>
                  <a:pt x="60644" y="299513"/>
                </a:cubicBezTo>
                <a:lnTo>
                  <a:pt x="100968" y="178502"/>
                </a:lnTo>
                <a:cubicBezTo>
                  <a:pt x="103043" y="174538"/>
                  <a:pt x="107103" y="171474"/>
                  <a:pt x="111072" y="171474"/>
                </a:cubicBezTo>
                <a:close/>
                <a:moveTo>
                  <a:pt x="323232" y="34328"/>
                </a:moveTo>
                <a:lnTo>
                  <a:pt x="323232" y="110914"/>
                </a:lnTo>
                <a:cubicBezTo>
                  <a:pt x="323232" y="117041"/>
                  <a:pt x="327202" y="121006"/>
                  <a:pt x="333248" y="121006"/>
                </a:cubicBezTo>
                <a:lnTo>
                  <a:pt x="410041" y="121006"/>
                </a:lnTo>
                <a:close/>
                <a:moveTo>
                  <a:pt x="30320" y="20183"/>
                </a:moveTo>
                <a:cubicBezTo>
                  <a:pt x="24274" y="20183"/>
                  <a:pt x="20213" y="25228"/>
                  <a:pt x="20213" y="30274"/>
                </a:cubicBezTo>
                <a:lnTo>
                  <a:pt x="20213" y="574754"/>
                </a:lnTo>
                <a:cubicBezTo>
                  <a:pt x="20213" y="580881"/>
                  <a:pt x="24274" y="584845"/>
                  <a:pt x="30320" y="584845"/>
                </a:cubicBezTo>
                <a:lnTo>
                  <a:pt x="414101" y="584845"/>
                </a:lnTo>
                <a:cubicBezTo>
                  <a:pt x="420147" y="584845"/>
                  <a:pt x="424208" y="580881"/>
                  <a:pt x="424208" y="574754"/>
                </a:cubicBezTo>
                <a:lnTo>
                  <a:pt x="424208" y="141188"/>
                </a:lnTo>
                <a:lnTo>
                  <a:pt x="333248" y="141188"/>
                </a:lnTo>
                <a:cubicBezTo>
                  <a:pt x="316103" y="141188"/>
                  <a:pt x="303019" y="128124"/>
                  <a:pt x="303019" y="110914"/>
                </a:cubicBezTo>
                <a:lnTo>
                  <a:pt x="303019" y="20183"/>
                </a:lnTo>
                <a:close/>
                <a:moveTo>
                  <a:pt x="30320" y="0"/>
                </a:moveTo>
                <a:lnTo>
                  <a:pt x="312494" y="0"/>
                </a:lnTo>
                <a:cubicBezTo>
                  <a:pt x="313396" y="0"/>
                  <a:pt x="314298" y="0"/>
                  <a:pt x="315201" y="180"/>
                </a:cubicBezTo>
                <a:cubicBezTo>
                  <a:pt x="318179" y="721"/>
                  <a:pt x="320525" y="2343"/>
                  <a:pt x="321878" y="4775"/>
                </a:cubicBezTo>
                <a:lnTo>
                  <a:pt x="439639" y="122357"/>
                </a:lnTo>
                <a:cubicBezTo>
                  <a:pt x="442075" y="123709"/>
                  <a:pt x="443699" y="126051"/>
                  <a:pt x="444241" y="129025"/>
                </a:cubicBezTo>
                <a:cubicBezTo>
                  <a:pt x="444421" y="129926"/>
                  <a:pt x="444421" y="130737"/>
                  <a:pt x="444331" y="131638"/>
                </a:cubicBezTo>
                <a:lnTo>
                  <a:pt x="444331" y="574754"/>
                </a:lnTo>
                <a:cubicBezTo>
                  <a:pt x="444331" y="591963"/>
                  <a:pt x="431246" y="605028"/>
                  <a:pt x="414101" y="605028"/>
                </a:cubicBezTo>
                <a:lnTo>
                  <a:pt x="30320" y="605028"/>
                </a:lnTo>
                <a:cubicBezTo>
                  <a:pt x="13175" y="605028"/>
                  <a:pt x="0" y="591963"/>
                  <a:pt x="0" y="574754"/>
                </a:cubicBezTo>
                <a:lnTo>
                  <a:pt x="0" y="30274"/>
                </a:lnTo>
                <a:cubicBezTo>
                  <a:pt x="0" y="13155"/>
                  <a:pt x="13175" y="0"/>
                  <a:pt x="30320" y="0"/>
                </a:cubicBezTo>
                <a:close/>
              </a:path>
            </a:pathLst>
          </a:custGeom>
          <a:solidFill>
            <a:srgbClr val="0070C0"/>
          </a:solidFill>
          <a:ln>
            <a:noFill/>
          </a:ln>
        </p:spPr>
        <p:txBody>
          <a:bodyPr/>
          <a:lstStyle/>
          <a:p>
            <a:pPr fontAlgn="ct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3235825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DiffServ</a:t>
            </a:r>
            <a:r>
              <a:rPr lang="en-US" dirty="0">
                <a:latin typeface="Huawei Sans" panose="020C0503030203020204" pitchFamily="34" charset="0"/>
              </a:rPr>
              <a:t> Model</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Traffic on a network is classified into multiple classes, and a corresponding processing behavior is defined for each class, so that the traffic has different forwarding priorities, packet loss rates, and delays.</a:t>
            </a:r>
          </a:p>
        </p:txBody>
      </p:sp>
      <p:sp>
        <p:nvSpPr>
          <p:cNvPr id="49" name="圆角矩形 48"/>
          <p:cNvSpPr/>
          <p:nvPr/>
        </p:nvSpPr>
        <p:spPr bwMode="gray">
          <a:xfrm>
            <a:off x="4223792" y="3458210"/>
            <a:ext cx="4032448" cy="1944216"/>
          </a:xfrm>
          <a:prstGeom prst="roundRect">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1" name="直接连接符 30"/>
          <p:cNvCxnSpPr/>
          <p:nvPr/>
        </p:nvCxnSpPr>
        <p:spPr bwMode="gray">
          <a:xfrm flipV="1">
            <a:off x="2999656" y="4502326"/>
            <a:ext cx="1018967"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3" name="直接连接符 42"/>
          <p:cNvCxnSpPr/>
          <p:nvPr/>
        </p:nvCxnSpPr>
        <p:spPr bwMode="gray">
          <a:xfrm flipV="1">
            <a:off x="8450035" y="3134174"/>
            <a:ext cx="1030341"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5" name="直接连接符 44"/>
          <p:cNvCxnSpPr/>
          <p:nvPr/>
        </p:nvCxnSpPr>
        <p:spPr bwMode="gray">
          <a:xfrm>
            <a:off x="8400256" y="4466322"/>
            <a:ext cx="1116124" cy="864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p:nvPr/>
        </p:nvCxnSpPr>
        <p:spPr bwMode="gray">
          <a:xfrm>
            <a:off x="2963652" y="3062166"/>
            <a:ext cx="1080120" cy="104411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839207" y="3980304"/>
            <a:ext cx="790244" cy="648000"/>
          </a:xfrm>
          <a:prstGeom prst="rect">
            <a:avLst/>
          </a:prstGeom>
        </p:spPr>
      </p:pic>
      <p:cxnSp>
        <p:nvCxnSpPr>
          <p:cNvPr id="28" name="直接连接符 27"/>
          <p:cNvCxnSpPr>
            <a:stCxn id="13" idx="3"/>
            <a:endCxn id="51" idx="1"/>
          </p:cNvCxnSpPr>
          <p:nvPr/>
        </p:nvCxnSpPr>
        <p:spPr bwMode="gray">
          <a:xfrm flipV="1">
            <a:off x="3072794" y="4304304"/>
            <a:ext cx="934974"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a:stCxn id="51" idx="3"/>
            <a:endCxn id="15" idx="1"/>
          </p:cNvCxnSpPr>
          <p:nvPr/>
        </p:nvCxnSpPr>
        <p:spPr bwMode="gray">
          <a:xfrm>
            <a:off x="4798012" y="4304304"/>
            <a:ext cx="104119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直接连接符 36"/>
          <p:cNvCxnSpPr>
            <a:stCxn id="15" idx="3"/>
            <a:endCxn id="52" idx="1"/>
          </p:cNvCxnSpPr>
          <p:nvPr/>
        </p:nvCxnSpPr>
        <p:spPr bwMode="gray">
          <a:xfrm>
            <a:off x="6629451" y="4304304"/>
            <a:ext cx="105072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0" name="直接连接符 39"/>
          <p:cNvCxnSpPr>
            <a:stCxn id="52" idx="3"/>
            <a:endCxn id="24" idx="1"/>
          </p:cNvCxnSpPr>
          <p:nvPr/>
        </p:nvCxnSpPr>
        <p:spPr bwMode="gray">
          <a:xfrm>
            <a:off x="8470420" y="4304304"/>
            <a:ext cx="962579"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0" name="文本占位符 10"/>
          <p:cNvSpPr txBox="1">
            <a:spLocks/>
          </p:cNvSpPr>
          <p:nvPr/>
        </p:nvSpPr>
        <p:spPr bwMode="gray">
          <a:xfrm>
            <a:off x="6708068" y="4934374"/>
            <a:ext cx="1368152"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fontAlgn="ctr">
              <a:lnSpc>
                <a:spcPct val="100000"/>
              </a:lnSpc>
              <a:buNone/>
            </a:pPr>
            <a:r>
              <a:rPr lang="en-US" sz="1400" b="1" dirty="0">
                <a:latin typeface="Huawei Sans" panose="020C0503030203020204" pitchFamily="34" charset="0"/>
              </a:rPr>
              <a:t>DS domain</a:t>
            </a:r>
          </a:p>
        </p:txBody>
      </p:sp>
      <p:pic>
        <p:nvPicPr>
          <p:cNvPr id="51" name="图片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007768" y="3980304"/>
            <a:ext cx="790244" cy="648000"/>
          </a:xfrm>
          <a:prstGeom prst="rect">
            <a:avLst/>
          </a:prstGeom>
        </p:spPr>
      </p:pic>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7680176" y="3980304"/>
            <a:ext cx="790244" cy="648000"/>
          </a:xfrm>
          <a:prstGeom prst="rect">
            <a:avLst/>
          </a:prstGeom>
        </p:spPr>
      </p:pic>
      <p:sp>
        <p:nvSpPr>
          <p:cNvPr id="57" name="文本占位符 10"/>
          <p:cNvSpPr txBox="1">
            <a:spLocks/>
          </p:cNvSpPr>
          <p:nvPr/>
        </p:nvSpPr>
        <p:spPr bwMode="gray">
          <a:xfrm>
            <a:off x="3780889" y="4602909"/>
            <a:ext cx="1245846"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100000"/>
              </a:lnSpc>
              <a:buNone/>
            </a:pPr>
            <a:r>
              <a:rPr lang="en-US" sz="1200" b="1" dirty="0">
                <a:latin typeface="Huawei Sans" panose="020C0503030203020204" pitchFamily="34" charset="0"/>
              </a:rPr>
              <a:t>DS edge node</a:t>
            </a:r>
          </a:p>
        </p:txBody>
      </p:sp>
      <p:sp>
        <p:nvSpPr>
          <p:cNvPr id="58" name="文本占位符 10"/>
          <p:cNvSpPr txBox="1">
            <a:spLocks/>
          </p:cNvSpPr>
          <p:nvPr/>
        </p:nvSpPr>
        <p:spPr bwMode="gray">
          <a:xfrm>
            <a:off x="5771964" y="4574334"/>
            <a:ext cx="900100"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100000"/>
              </a:lnSpc>
              <a:buNone/>
            </a:pPr>
            <a:r>
              <a:rPr lang="en-US" sz="1200" b="1" dirty="0">
                <a:latin typeface="Huawei Sans" panose="020C0503030203020204" pitchFamily="34" charset="0"/>
              </a:rPr>
              <a:t>DS node</a:t>
            </a:r>
          </a:p>
        </p:txBody>
      </p:sp>
      <p:cxnSp>
        <p:nvCxnSpPr>
          <p:cNvPr id="60" name="直接箭头连接符 59"/>
          <p:cNvCxnSpPr/>
          <p:nvPr/>
        </p:nvCxnSpPr>
        <p:spPr bwMode="gray">
          <a:xfrm>
            <a:off x="3323692" y="3206182"/>
            <a:ext cx="468052" cy="467358"/>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61" name="直接箭头连接符 60"/>
          <p:cNvCxnSpPr/>
          <p:nvPr/>
        </p:nvCxnSpPr>
        <p:spPr bwMode="gray">
          <a:xfrm>
            <a:off x="3143672" y="4178290"/>
            <a:ext cx="648072"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63" name="直接箭头连接符 62"/>
          <p:cNvCxnSpPr/>
          <p:nvPr/>
        </p:nvCxnSpPr>
        <p:spPr bwMode="gray">
          <a:xfrm flipV="1">
            <a:off x="3287688" y="4538330"/>
            <a:ext cx="504056" cy="432048"/>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65" name="直接箭头连接符 64"/>
          <p:cNvCxnSpPr/>
          <p:nvPr/>
        </p:nvCxnSpPr>
        <p:spPr bwMode="gray">
          <a:xfrm>
            <a:off x="5015880" y="4178290"/>
            <a:ext cx="648072"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cxnSp>
        <p:nvCxnSpPr>
          <p:cNvPr id="66" name="直接箭头连接符 65"/>
          <p:cNvCxnSpPr/>
          <p:nvPr/>
        </p:nvCxnSpPr>
        <p:spPr bwMode="gray">
          <a:xfrm>
            <a:off x="5015880" y="3998270"/>
            <a:ext cx="648072" cy="0"/>
          </a:xfrm>
          <a:prstGeom prst="straightConnector1">
            <a:avLst/>
          </a:prstGeom>
          <a:solidFill>
            <a:schemeClr val="accent1"/>
          </a:solidFill>
          <a:ln w="28575" cap="flat" cmpd="sng" algn="ctr">
            <a:solidFill>
              <a:srgbClr val="0070C0"/>
            </a:solidFill>
            <a:prstDash val="dash"/>
            <a:round/>
            <a:headEnd type="none" w="med" len="med"/>
            <a:tailEnd type="triangle"/>
          </a:ln>
          <a:effectLst/>
        </p:spPr>
      </p:cxnSp>
      <p:cxnSp>
        <p:nvCxnSpPr>
          <p:cNvPr id="67" name="直接箭头连接符 66"/>
          <p:cNvCxnSpPr/>
          <p:nvPr/>
        </p:nvCxnSpPr>
        <p:spPr bwMode="gray">
          <a:xfrm>
            <a:off x="5015880" y="4430318"/>
            <a:ext cx="648072" cy="0"/>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grpSp>
        <p:nvGrpSpPr>
          <p:cNvPr id="83" name="组合 82"/>
          <p:cNvGrpSpPr/>
          <p:nvPr/>
        </p:nvGrpSpPr>
        <p:grpSpPr bwMode="gray">
          <a:xfrm>
            <a:off x="1608643" y="2450098"/>
            <a:ext cx="1619844" cy="3780420"/>
            <a:chOff x="1356615" y="2672916"/>
            <a:chExt cx="1619844" cy="3780420"/>
          </a:xfrm>
        </p:grpSpPr>
        <p:grpSp>
          <p:nvGrpSpPr>
            <p:cNvPr id="4" name="组合 3"/>
            <p:cNvGrpSpPr/>
            <p:nvPr/>
          </p:nvGrpSpPr>
          <p:grpSpPr bwMode="gray">
            <a:xfrm>
              <a:off x="1356615" y="2672916"/>
              <a:ext cx="1619844" cy="3708834"/>
              <a:chOff x="1403991" y="1592796"/>
              <a:chExt cx="1619844" cy="3708834"/>
            </a:xfrm>
          </p:grpSpPr>
          <p:sp>
            <p:nvSpPr>
              <p:cNvPr id="13" name="圆角矩形 12"/>
              <p:cNvSpPr/>
              <p:nvPr/>
            </p:nvSpPr>
            <p:spPr bwMode="gray">
              <a:xfrm>
                <a:off x="1561342" y="1592796"/>
                <a:ext cx="1306800" cy="3708834"/>
              </a:xfrm>
              <a:prstGeom prst="roundRect">
                <a:avLst>
                  <a:gd name="adj" fmla="val 7242"/>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6" name="图片 5" descr="可视电话硬终端.png"/>
              <p:cNvPicPr>
                <a:picLocks noChangeAspect="1"/>
              </p:cNvPicPr>
              <p:nvPr/>
            </p:nvPicPr>
            <p:blipFill>
              <a:blip r:embed="rId5" cstate="print"/>
              <a:stretch>
                <a:fillRect/>
              </a:stretch>
            </p:blipFill>
            <p:spPr bwMode="gray">
              <a:xfrm>
                <a:off x="1908939" y="2980317"/>
                <a:ext cx="609949" cy="540000"/>
              </a:xfrm>
              <a:prstGeom prst="rect">
                <a:avLst/>
              </a:prstGeom>
            </p:spPr>
          </p:pic>
          <p:pic>
            <p:nvPicPr>
              <p:cNvPr id="7" name="图片 6" descr="管理型无线虚链路-蓝.png"/>
              <p:cNvPicPr>
                <a:picLocks noChangeAspect="1"/>
              </p:cNvPicPr>
              <p:nvPr/>
            </p:nvPicPr>
            <p:blipFill>
              <a:blip r:embed="rId6" cstate="print"/>
              <a:stretch>
                <a:fillRect/>
              </a:stretch>
            </p:blipFill>
            <p:spPr bwMode="gray">
              <a:xfrm>
                <a:off x="1922620" y="1772816"/>
                <a:ext cx="582586" cy="540000"/>
              </a:xfrm>
              <a:prstGeom prst="rect">
                <a:avLst/>
              </a:prstGeom>
            </p:spPr>
          </p:pic>
          <p:sp>
            <p:nvSpPr>
              <p:cNvPr id="8" name="文本框 7"/>
              <p:cNvSpPr txBox="1"/>
              <p:nvPr/>
            </p:nvSpPr>
            <p:spPr bwMode="gray">
              <a:xfrm>
                <a:off x="1648036" y="2299031"/>
                <a:ext cx="1131754"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Live streaming</a:t>
                </a:r>
              </a:p>
            </p:txBody>
          </p:sp>
          <p:sp>
            <p:nvSpPr>
              <p:cNvPr id="9" name="文本框 8"/>
              <p:cNvSpPr txBox="1"/>
              <p:nvPr/>
            </p:nvSpPr>
            <p:spPr bwMode="gray">
              <a:xfrm>
                <a:off x="1403991" y="3522975"/>
                <a:ext cx="1619844"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communication</a:t>
                </a:r>
              </a:p>
            </p:txBody>
          </p:sp>
          <p:sp>
            <p:nvSpPr>
              <p:cNvPr id="12" name="文本框 11"/>
              <p:cNvSpPr txBox="1"/>
              <p:nvPr/>
            </p:nvSpPr>
            <p:spPr bwMode="gray">
              <a:xfrm>
                <a:off x="1976175" y="4632521"/>
                <a:ext cx="47547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FTP</a:t>
                </a:r>
                <a:endParaRPr lang="en-US" altLang="zh-CN" sz="1400" dirty="0">
                  <a:latin typeface="Huawei Sans" panose="020C0503030203020204" pitchFamily="34" charset="0"/>
                  <a:ea typeface="方正兰亭黑简体" panose="02000000000000000000" pitchFamily="2" charset="-122"/>
                </a:endParaRPr>
              </a:p>
            </p:txBody>
          </p:sp>
        </p:grpSp>
        <p:sp>
          <p:nvSpPr>
            <p:cNvPr id="81" name="文本占位符 10"/>
            <p:cNvSpPr txBox="1">
              <a:spLocks/>
            </p:cNvSpPr>
            <p:nvPr/>
          </p:nvSpPr>
          <p:spPr bwMode="gray">
            <a:xfrm>
              <a:off x="1725799" y="6002939"/>
              <a:ext cx="832048"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100000"/>
                </a:lnSpc>
                <a:buNone/>
              </a:pPr>
              <a:r>
                <a:rPr lang="en-US" sz="1400" b="1" dirty="0">
                  <a:latin typeface="Huawei Sans" panose="020C0503030203020204" pitchFamily="34" charset="0"/>
                </a:rPr>
                <a:t>Branch</a:t>
              </a:r>
            </a:p>
          </p:txBody>
        </p:sp>
      </p:grpSp>
      <p:grpSp>
        <p:nvGrpSpPr>
          <p:cNvPr id="84" name="组合 83"/>
          <p:cNvGrpSpPr/>
          <p:nvPr/>
        </p:nvGrpSpPr>
        <p:grpSpPr bwMode="gray">
          <a:xfrm>
            <a:off x="9274042" y="2450098"/>
            <a:ext cx="1641608" cy="3780420"/>
            <a:chOff x="9022014" y="2672916"/>
            <a:chExt cx="1641608" cy="3780420"/>
          </a:xfrm>
        </p:grpSpPr>
        <p:grpSp>
          <p:nvGrpSpPr>
            <p:cNvPr id="17" name="组合 16"/>
            <p:cNvGrpSpPr/>
            <p:nvPr/>
          </p:nvGrpSpPr>
          <p:grpSpPr bwMode="gray">
            <a:xfrm>
              <a:off x="9022014" y="2672916"/>
              <a:ext cx="1641608" cy="3708834"/>
              <a:chOff x="1364534" y="1592796"/>
              <a:chExt cx="1641608" cy="3708834"/>
            </a:xfrm>
          </p:grpSpPr>
          <p:sp>
            <p:nvSpPr>
              <p:cNvPr id="24" name="圆角矩形 23"/>
              <p:cNvSpPr/>
              <p:nvPr/>
            </p:nvSpPr>
            <p:spPr bwMode="gray">
              <a:xfrm>
                <a:off x="1523491" y="1592796"/>
                <a:ext cx="1307518" cy="3708834"/>
              </a:xfrm>
              <a:prstGeom prst="roundRect">
                <a:avLst>
                  <a:gd name="adj" fmla="val 8028"/>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8"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19" name="图片 18" descr="可视电话硬终端.png"/>
              <p:cNvPicPr>
                <a:picLocks noChangeAspect="1"/>
              </p:cNvPicPr>
              <p:nvPr/>
            </p:nvPicPr>
            <p:blipFill>
              <a:blip r:embed="rId5" cstate="print"/>
              <a:stretch>
                <a:fillRect/>
              </a:stretch>
            </p:blipFill>
            <p:spPr bwMode="gray">
              <a:xfrm>
                <a:off x="1908939" y="2980317"/>
                <a:ext cx="609949" cy="540000"/>
              </a:xfrm>
              <a:prstGeom prst="rect">
                <a:avLst/>
              </a:prstGeom>
            </p:spPr>
          </p:pic>
          <p:pic>
            <p:nvPicPr>
              <p:cNvPr id="20" name="图片 19" descr="管理型无线虚链路-蓝.png"/>
              <p:cNvPicPr>
                <a:picLocks noChangeAspect="1"/>
              </p:cNvPicPr>
              <p:nvPr/>
            </p:nvPicPr>
            <p:blipFill>
              <a:blip r:embed="rId6" cstate="print"/>
              <a:stretch>
                <a:fillRect/>
              </a:stretch>
            </p:blipFill>
            <p:spPr bwMode="gray">
              <a:xfrm>
                <a:off x="1922620" y="1772816"/>
                <a:ext cx="582586" cy="540000"/>
              </a:xfrm>
              <a:prstGeom prst="rect">
                <a:avLst/>
              </a:prstGeom>
            </p:spPr>
          </p:pic>
          <p:sp>
            <p:nvSpPr>
              <p:cNvPr id="21" name="文本框 20"/>
              <p:cNvSpPr txBox="1"/>
              <p:nvPr/>
            </p:nvSpPr>
            <p:spPr bwMode="gray">
              <a:xfrm>
                <a:off x="1611858" y="2308556"/>
                <a:ext cx="1146960"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Live streaming</a:t>
                </a:r>
              </a:p>
            </p:txBody>
          </p:sp>
          <p:sp>
            <p:nvSpPr>
              <p:cNvPr id="22" name="文本框 21"/>
              <p:cNvSpPr txBox="1"/>
              <p:nvPr/>
            </p:nvSpPr>
            <p:spPr bwMode="gray">
              <a:xfrm>
                <a:off x="1364534" y="3532500"/>
                <a:ext cx="1641608"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communication</a:t>
                </a:r>
              </a:p>
            </p:txBody>
          </p:sp>
          <p:sp>
            <p:nvSpPr>
              <p:cNvPr id="23" name="文本框 22"/>
              <p:cNvSpPr txBox="1"/>
              <p:nvPr/>
            </p:nvSpPr>
            <p:spPr bwMode="gray">
              <a:xfrm>
                <a:off x="1976175" y="4632521"/>
                <a:ext cx="475477"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FTP</a:t>
                </a:r>
                <a:endParaRPr lang="en-US" altLang="zh-CN" sz="1400" dirty="0">
                  <a:latin typeface="Huawei Sans" panose="020C0503030203020204" pitchFamily="34" charset="0"/>
                  <a:ea typeface="方正兰亭黑简体" panose="02000000000000000000" pitchFamily="2" charset="-122"/>
                </a:endParaRPr>
              </a:p>
            </p:txBody>
          </p:sp>
        </p:grpSp>
        <p:sp>
          <p:nvSpPr>
            <p:cNvPr id="82" name="文本占位符 10"/>
            <p:cNvSpPr txBox="1">
              <a:spLocks/>
            </p:cNvSpPr>
            <p:nvPr/>
          </p:nvSpPr>
          <p:spPr bwMode="gray">
            <a:xfrm>
              <a:off x="9516380" y="6002939"/>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lnSpc>
                  <a:spcPct val="100000"/>
                </a:lnSpc>
                <a:buNone/>
              </a:pPr>
              <a:r>
                <a:rPr lang="en-US" sz="1400" b="1" dirty="0">
                  <a:latin typeface="Huawei Sans" panose="020C0503030203020204" pitchFamily="34" charset="0"/>
                </a:rPr>
                <a:t>HQ</a:t>
              </a:r>
            </a:p>
          </p:txBody>
        </p:sp>
      </p:grpSp>
      <p:sp>
        <p:nvSpPr>
          <p:cNvPr id="54" name="Rectangular Callout 53"/>
          <p:cNvSpPr/>
          <p:nvPr/>
        </p:nvSpPr>
        <p:spPr bwMode="gray">
          <a:xfrm>
            <a:off x="3900981" y="3251733"/>
            <a:ext cx="1703341" cy="419683"/>
          </a:xfrm>
          <a:prstGeom prst="wedgeRectCallout">
            <a:avLst>
              <a:gd name="adj1" fmla="val -42265"/>
              <a:gd name="adj2" fmla="val 12004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a:solidFill>
                  <a:prstClr val="black"/>
                </a:solidFill>
                <a:latin typeface="Huawei Sans" panose="020C0503030203020204" pitchFamily="34" charset="0"/>
              </a:rPr>
              <a:t>Traffic classification and marking</a:t>
            </a:r>
          </a:p>
        </p:txBody>
      </p:sp>
      <p:sp>
        <p:nvSpPr>
          <p:cNvPr id="55" name="Oval 41"/>
          <p:cNvSpPr>
            <a:spLocks noChangeAspect="1"/>
          </p:cNvSpPr>
          <p:nvPr/>
        </p:nvSpPr>
        <p:spPr bwMode="gray">
          <a:xfrm>
            <a:off x="3937506" y="399090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6" name="Oval 41"/>
          <p:cNvSpPr>
            <a:spLocks noChangeAspect="1"/>
          </p:cNvSpPr>
          <p:nvPr/>
        </p:nvSpPr>
        <p:spPr bwMode="gray">
          <a:xfrm>
            <a:off x="5776133" y="421835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9" name="Rectangular Callout 58"/>
          <p:cNvSpPr/>
          <p:nvPr/>
        </p:nvSpPr>
        <p:spPr bwMode="gray">
          <a:xfrm>
            <a:off x="4723328" y="4848047"/>
            <a:ext cx="1254131" cy="419683"/>
          </a:xfrm>
          <a:prstGeom prst="wedgeRectCallout">
            <a:avLst>
              <a:gd name="adj1" fmla="val 35345"/>
              <a:gd name="adj2" fmla="val -15493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err="1">
                <a:solidFill>
                  <a:prstClr val="black"/>
                </a:solidFill>
                <a:latin typeface="Huawei Sans" panose="020C0503030203020204" pitchFamily="34" charset="0"/>
              </a:rPr>
              <a:t>CoS</a:t>
            </a:r>
            <a:r>
              <a:rPr lang="en-US" sz="1200" b="1" dirty="0">
                <a:solidFill>
                  <a:prstClr val="black"/>
                </a:solidFill>
                <a:latin typeface="Huawei Sans" panose="020C0503030203020204" pitchFamily="34" charset="0"/>
              </a:rPr>
              <a:t> Mapping</a:t>
            </a:r>
          </a:p>
        </p:txBody>
      </p:sp>
      <p:sp>
        <p:nvSpPr>
          <p:cNvPr id="62" name="Oval 41"/>
          <p:cNvSpPr>
            <a:spLocks noChangeAspect="1"/>
          </p:cNvSpPr>
          <p:nvPr/>
        </p:nvSpPr>
        <p:spPr bwMode="gray">
          <a:xfrm>
            <a:off x="6533264" y="421835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64" name="Rectangular Callout 63"/>
          <p:cNvSpPr/>
          <p:nvPr/>
        </p:nvSpPr>
        <p:spPr bwMode="gray">
          <a:xfrm>
            <a:off x="6612894" y="3407586"/>
            <a:ext cx="1067282" cy="419683"/>
          </a:xfrm>
          <a:prstGeom prst="wedgeRectCallout">
            <a:avLst>
              <a:gd name="adj1" fmla="val -36735"/>
              <a:gd name="adj2" fmla="val 13534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a:solidFill>
                  <a:prstClr val="black"/>
                </a:solidFill>
                <a:latin typeface="Huawei Sans" panose="020C0503030203020204" pitchFamily="34" charset="0"/>
              </a:rPr>
              <a:t>Queue scheduling</a:t>
            </a:r>
          </a:p>
        </p:txBody>
      </p:sp>
      <p:sp>
        <p:nvSpPr>
          <p:cNvPr id="53" name="椭圆 50">
            <a:extLst>
              <a:ext uri="{FF2B5EF4-FFF2-40B4-BE49-F238E27FC236}">
                <a16:creationId xmlns:a16="http://schemas.microsoft.com/office/drawing/2014/main" xmlns="" id="{119107AF-412F-4880-9E61-03A1E7D0212D}"/>
              </a:ext>
            </a:extLst>
          </p:cNvPr>
          <p:cNvSpPr/>
          <p:nvPr/>
        </p:nvSpPr>
        <p:spPr bwMode="gray">
          <a:xfrm>
            <a:off x="3796284" y="3143775"/>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50">
            <a:extLst>
              <a:ext uri="{FF2B5EF4-FFF2-40B4-BE49-F238E27FC236}">
                <a16:creationId xmlns:a16="http://schemas.microsoft.com/office/drawing/2014/main" xmlns="" id="{6983701A-9329-4CA1-9035-B043657F9E32}"/>
              </a:ext>
            </a:extLst>
          </p:cNvPr>
          <p:cNvSpPr/>
          <p:nvPr/>
        </p:nvSpPr>
        <p:spPr bwMode="gray">
          <a:xfrm>
            <a:off x="4622339" y="5154971"/>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rPr>
              <a:t>2</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50">
            <a:extLst>
              <a:ext uri="{FF2B5EF4-FFF2-40B4-BE49-F238E27FC236}">
                <a16:creationId xmlns:a16="http://schemas.microsoft.com/office/drawing/2014/main" xmlns="" id="{EA0413ED-B38F-4201-B2E8-E2B5A4FF21B5}"/>
              </a:ext>
            </a:extLst>
          </p:cNvPr>
          <p:cNvSpPr/>
          <p:nvPr/>
        </p:nvSpPr>
        <p:spPr bwMode="gray">
          <a:xfrm>
            <a:off x="6521493" y="3320798"/>
            <a:ext cx="215916" cy="215916"/>
          </a:xfrm>
          <a:prstGeom prst="ellipse">
            <a:avLst/>
          </a:prstGeom>
          <a:solidFill>
            <a:srgbClr val="FFC000"/>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algn="ctr" fontAlgn="ctr"/>
            <a:r>
              <a:rPr lang="en-US" sz="1200" b="1" dirty="0">
                <a:solidFill>
                  <a:schemeClr val="tx1"/>
                </a:solidFill>
                <a:latin typeface="Huawei Sans" panose="020C0503030203020204" pitchFamily="34" charset="0"/>
              </a:rPr>
              <a:t>3</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67367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Common </a:t>
            </a:r>
            <a:r>
              <a:rPr lang="en-US" dirty="0" err="1">
                <a:latin typeface="Huawei Sans" panose="020C0503030203020204" pitchFamily="34" charset="0"/>
              </a:rPr>
              <a:t>QoS</a:t>
            </a:r>
            <a:r>
              <a:rPr lang="en-US" dirty="0">
                <a:latin typeface="Huawei Sans" panose="020C0503030203020204" pitchFamily="34" charset="0"/>
              </a:rPr>
              <a:t> Technologies (</a:t>
            </a:r>
            <a:r>
              <a:rPr lang="en-US" dirty="0" err="1">
                <a:latin typeface="Huawei Sans" panose="020C0503030203020204" pitchFamily="34" charset="0"/>
              </a:rPr>
              <a:t>DiffServ</a:t>
            </a:r>
            <a:r>
              <a:rPr lang="en-US" dirty="0">
                <a:latin typeface="Huawei Sans" panose="020C0503030203020204" pitchFamily="34" charset="0"/>
              </a:rPr>
              <a:t> Model)</a:t>
            </a:r>
            <a:endParaRPr lang="en-US" altLang="zh-CN" dirty="0">
              <a:latin typeface="Huawei Sans" panose="020C0503030203020204" pitchFamily="34" charset="0"/>
            </a:endParaRPr>
          </a:p>
        </p:txBody>
      </p:sp>
      <p:sp>
        <p:nvSpPr>
          <p:cNvPr id="6" name="ïşľïdè"/>
          <p:cNvSpPr/>
          <p:nvPr/>
        </p:nvSpPr>
        <p:spPr bwMode="gray">
          <a:xfrm>
            <a:off x="2275723" y="3018352"/>
            <a:ext cx="1674218" cy="866276"/>
          </a:xfrm>
          <a:prstGeom prst="roundRect">
            <a:avLst/>
          </a:prstGeom>
          <a:solidFill>
            <a:srgbClr val="56C4D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10000"/>
          </a:bodyPr>
          <a:lstStyle/>
          <a:p>
            <a:pPr algn="ctr" defTabSz="914354" fontAlgn="ctr"/>
            <a:r>
              <a:rPr lang="en-US" sz="2000" b="1" dirty="0">
                <a:solidFill>
                  <a:schemeClr val="bg1"/>
                </a:solidFill>
                <a:latin typeface="Huawei Sans" panose="020C0503030203020204" pitchFamily="34" charset="0"/>
              </a:rPr>
              <a:t>Common technologies</a:t>
            </a:r>
          </a:p>
        </p:txBody>
      </p:sp>
      <p:sp>
        <p:nvSpPr>
          <p:cNvPr id="5" name="iSlíďe"/>
          <p:cNvSpPr/>
          <p:nvPr/>
        </p:nvSpPr>
        <p:spPr bwMode="gray">
          <a:xfrm rot="16200000">
            <a:off x="3268930" y="2638706"/>
            <a:ext cx="2728995" cy="1616080"/>
          </a:xfrm>
          <a:custGeom>
            <a:avLst/>
            <a:gdLst>
              <a:gd name="connsiteX0" fmla="*/ 2728995 w 2728995"/>
              <a:gd name="connsiteY0" fmla="*/ 1616080 h 1616080"/>
              <a:gd name="connsiteX1" fmla="*/ 0 w 2728995"/>
              <a:gd name="connsiteY1" fmla="*/ 1616080 h 1616080"/>
              <a:gd name="connsiteX2" fmla="*/ 937327 w 2728995"/>
              <a:gd name="connsiteY2" fmla="*/ 0 h 1616080"/>
              <a:gd name="connsiteX3" fmla="*/ 1791669 w 2728995"/>
              <a:gd name="connsiteY3" fmla="*/ 0 h 1616080"/>
            </a:gdLst>
            <a:ahLst/>
            <a:cxnLst>
              <a:cxn ang="0">
                <a:pos x="connsiteX0" y="connsiteY0"/>
              </a:cxn>
              <a:cxn ang="0">
                <a:pos x="connsiteX1" y="connsiteY1"/>
              </a:cxn>
              <a:cxn ang="0">
                <a:pos x="connsiteX2" y="connsiteY2"/>
              </a:cxn>
              <a:cxn ang="0">
                <a:pos x="connsiteX3" y="connsiteY3"/>
              </a:cxn>
            </a:cxnLst>
            <a:rect l="l" t="t" r="r" b="b"/>
            <a:pathLst>
              <a:path w="2728995" h="1616080">
                <a:moveTo>
                  <a:pt x="2728995" y="1616080"/>
                </a:moveTo>
                <a:lnTo>
                  <a:pt x="0" y="1616080"/>
                </a:lnTo>
                <a:lnTo>
                  <a:pt x="937327" y="0"/>
                </a:lnTo>
                <a:lnTo>
                  <a:pt x="1791669" y="0"/>
                </a:lnTo>
                <a:close/>
              </a:path>
            </a:pathLst>
          </a:custGeom>
          <a:gradFill>
            <a:gsLst>
              <a:gs pos="0">
                <a:srgbClr val="56C4D2"/>
              </a:gs>
              <a:gs pos="100000">
                <a:schemeClr val="bg1"/>
              </a:gs>
            </a:gsLst>
            <a:lin ang="5400000" scaled="1"/>
          </a:gra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fontAlgn="ctr"/>
            <a:endParaRPr lang="en-US" altLang="zh-CN" sz="2000" b="1" i="1" dirty="0">
              <a:solidFill>
                <a:schemeClr val="tx1"/>
              </a:solidFill>
              <a:latin typeface="Huawei Sans" panose="020C0503030203020204" pitchFamily="34" charset="0"/>
              <a:ea typeface="方正兰亭黑简体" panose="02000000000000000000" pitchFamily="2" charset="-122"/>
            </a:endParaRPr>
          </a:p>
        </p:txBody>
      </p:sp>
      <p:grpSp>
        <p:nvGrpSpPr>
          <p:cNvPr id="31" name="组合 30"/>
          <p:cNvGrpSpPr/>
          <p:nvPr/>
        </p:nvGrpSpPr>
        <p:grpSpPr bwMode="gray">
          <a:xfrm>
            <a:off x="4832007" y="1655533"/>
            <a:ext cx="4896272" cy="1085780"/>
            <a:chOff x="5556212" y="1814153"/>
            <a:chExt cx="4896272" cy="1085780"/>
          </a:xfrm>
        </p:grpSpPr>
        <p:grpSp>
          <p:nvGrpSpPr>
            <p:cNvPr id="22" name="iṩḻïďè"/>
            <p:cNvGrpSpPr/>
            <p:nvPr/>
          </p:nvGrpSpPr>
          <p:grpSpPr bwMode="gray">
            <a:xfrm>
              <a:off x="5556212" y="2189929"/>
              <a:ext cx="515058" cy="515058"/>
              <a:chOff x="6629481" y="2483157"/>
              <a:chExt cx="515058" cy="515058"/>
            </a:xfrm>
          </p:grpSpPr>
          <p:sp>
            <p:nvSpPr>
              <p:cNvPr id="24" name="îṡḻïḓé"/>
              <p:cNvSpPr/>
              <p:nvPr/>
            </p:nvSpPr>
            <p:spPr bwMode="gray">
              <a:xfrm>
                <a:off x="6629481" y="2483157"/>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endParaRPr>
              </a:p>
            </p:txBody>
          </p:sp>
          <p:sp>
            <p:nvSpPr>
              <p:cNvPr id="25" name="îṩļíḋê"/>
              <p:cNvSpPr/>
              <p:nvPr/>
            </p:nvSpPr>
            <p:spPr bwMode="gray">
              <a:xfrm>
                <a:off x="6751783" y="2605663"/>
                <a:ext cx="270454" cy="270048"/>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endParaRPr>
              </a:p>
            </p:txBody>
          </p:sp>
        </p:grpSp>
        <p:sp>
          <p:nvSpPr>
            <p:cNvPr id="23" name="íṥliḑe">
              <a:extLst>
                <a:ext uri="{FF2B5EF4-FFF2-40B4-BE49-F238E27FC236}">
                  <a16:creationId xmlns:a16="http://schemas.microsoft.com/office/drawing/2014/main" xmlns="" id="{03370132-C199-466C-9FF3-97790D081173}"/>
                </a:ext>
              </a:extLst>
            </p:cNvPr>
            <p:cNvSpPr txBox="1"/>
            <p:nvPr/>
          </p:nvSpPr>
          <p:spPr bwMode="gray">
            <a:xfrm>
              <a:off x="6187008" y="1814153"/>
              <a:ext cx="3827933" cy="50405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a:latin typeface="Huawei Sans" panose="020C0503030203020204" pitchFamily="34" charset="0"/>
                </a:rPr>
                <a:t>Traffic limiting</a:t>
              </a:r>
              <a:endParaRPr lang="en-US" altLang="zh-CN" sz="1600" b="1" dirty="0">
                <a:latin typeface="Huawei Sans" panose="020C0503030203020204" pitchFamily="34" charset="0"/>
                <a:ea typeface="方正兰亭黑简体" panose="02000000000000000000" pitchFamily="2" charset="-122"/>
              </a:endParaRPr>
            </a:p>
          </p:txBody>
        </p:sp>
        <p:sp>
          <p:nvSpPr>
            <p:cNvPr id="26" name="íṥliḑe">
              <a:extLst>
                <a:ext uri="{FF2B5EF4-FFF2-40B4-BE49-F238E27FC236}">
                  <a16:creationId xmlns:a16="http://schemas.microsoft.com/office/drawing/2014/main" xmlns="" id="{03370132-C199-466C-9FF3-97790D081173}"/>
                </a:ext>
              </a:extLst>
            </p:cNvPr>
            <p:cNvSpPr txBox="1"/>
            <p:nvPr/>
          </p:nvSpPr>
          <p:spPr bwMode="gray">
            <a:xfrm>
              <a:off x="6192503" y="2174193"/>
              <a:ext cx="4259981" cy="6840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400" dirty="0">
                  <a:latin typeface="Huawei Sans" panose="020C0503030203020204" pitchFamily="34" charset="0"/>
                </a:rPr>
                <a:t>Traffic policing and traffic shaping are used to monitor the rate of traffic entering the network and limit the usage of traffic and resources.</a:t>
              </a:r>
              <a:endParaRPr lang="en-US" altLang="zh-CN" sz="1400" dirty="0">
                <a:latin typeface="Huawei Sans" panose="020C0503030203020204" pitchFamily="34" charset="0"/>
                <a:ea typeface="方正兰亭黑简体" panose="02000000000000000000" pitchFamily="2" charset="-122"/>
              </a:endParaRPr>
            </a:p>
          </p:txBody>
        </p:sp>
        <p:cxnSp>
          <p:nvCxnSpPr>
            <p:cNvPr id="11" name="直接连接符 10"/>
            <p:cNvCxnSpPr/>
            <p:nvPr/>
          </p:nvCxnSpPr>
          <p:spPr bwMode="gray">
            <a:xfrm>
              <a:off x="6266976" y="2899933"/>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bwMode="gray">
          <a:xfrm>
            <a:off x="5262698" y="2855183"/>
            <a:ext cx="4465581" cy="860207"/>
            <a:chOff x="5986903" y="3088685"/>
            <a:chExt cx="4465581" cy="860207"/>
          </a:xfrm>
        </p:grpSpPr>
        <p:grpSp>
          <p:nvGrpSpPr>
            <p:cNvPr id="30" name="组合 29"/>
            <p:cNvGrpSpPr/>
            <p:nvPr/>
          </p:nvGrpSpPr>
          <p:grpSpPr bwMode="gray">
            <a:xfrm>
              <a:off x="5986903" y="3088685"/>
              <a:ext cx="4465581" cy="758646"/>
              <a:chOff x="5986903" y="3088685"/>
              <a:chExt cx="4465581" cy="758646"/>
            </a:xfrm>
          </p:grpSpPr>
          <p:sp>
            <p:nvSpPr>
              <p:cNvPr id="27" name="íṥliḑe">
                <a:extLst>
                  <a:ext uri="{FF2B5EF4-FFF2-40B4-BE49-F238E27FC236}">
                    <a16:creationId xmlns:a16="http://schemas.microsoft.com/office/drawing/2014/main" xmlns="" id="{03370132-C199-466C-9FF3-97790D081173}"/>
                  </a:ext>
                </a:extLst>
              </p:cNvPr>
              <p:cNvSpPr txBox="1"/>
              <p:nvPr/>
            </p:nvSpPr>
            <p:spPr bwMode="gray">
              <a:xfrm>
                <a:off x="6624551" y="3523295"/>
                <a:ext cx="3827933" cy="3240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400" dirty="0">
                    <a:latin typeface="Huawei Sans" panose="020C0503030203020204" pitchFamily="34" charset="0"/>
                  </a:rPr>
                  <a:t>It adjusts the network traffic to relieve network overload.</a:t>
                </a:r>
                <a:endParaRPr lang="en-US" altLang="zh-CN" sz="1400" dirty="0">
                  <a:latin typeface="Huawei Sans" panose="020C0503030203020204" pitchFamily="34" charset="0"/>
                  <a:ea typeface="方正兰亭黑简体" panose="02000000000000000000" pitchFamily="2" charset="-122"/>
                </a:endParaRPr>
              </a:p>
            </p:txBody>
          </p:sp>
          <p:grpSp>
            <p:nvGrpSpPr>
              <p:cNvPr id="9" name="iŝļîďé"/>
              <p:cNvGrpSpPr/>
              <p:nvPr/>
            </p:nvGrpSpPr>
            <p:grpSpPr bwMode="gray">
              <a:xfrm>
                <a:off x="5986903" y="3088685"/>
                <a:ext cx="4458729" cy="665265"/>
                <a:chOff x="7060172" y="3230813"/>
                <a:chExt cx="4458729" cy="665265"/>
              </a:xfrm>
            </p:grpSpPr>
            <p:grpSp>
              <p:nvGrpSpPr>
                <p:cNvPr id="18" name="î$ḻiḑè"/>
                <p:cNvGrpSpPr/>
                <p:nvPr/>
              </p:nvGrpSpPr>
              <p:grpSpPr bwMode="gray">
                <a:xfrm>
                  <a:off x="7060172" y="3381020"/>
                  <a:ext cx="515058" cy="515058"/>
                  <a:chOff x="7060172" y="3381020"/>
                  <a:chExt cx="515058" cy="515058"/>
                </a:xfrm>
              </p:grpSpPr>
              <p:sp>
                <p:nvSpPr>
                  <p:cNvPr id="20" name="ï$ļíḍé"/>
                  <p:cNvSpPr/>
                  <p:nvPr/>
                </p:nvSpPr>
                <p:spPr bwMode="gray">
                  <a:xfrm>
                    <a:off x="7060172" y="3381020"/>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endParaRPr>
                  </a:p>
                </p:txBody>
              </p:sp>
              <p:sp>
                <p:nvSpPr>
                  <p:cNvPr id="21" name="îslîďê"/>
                  <p:cNvSpPr/>
                  <p:nvPr/>
                </p:nvSpPr>
                <p:spPr bwMode="gray">
                  <a:xfrm>
                    <a:off x="7204860" y="3503322"/>
                    <a:ext cx="225680" cy="270454"/>
                  </a:xfrm>
                  <a:custGeom>
                    <a:avLst/>
                    <a:gdLst>
                      <a:gd name="T0" fmla="*/ 4643 w 4692"/>
                      <a:gd name="T1" fmla="*/ 1902 h 5631"/>
                      <a:gd name="T2" fmla="*/ 4148 w 4692"/>
                      <a:gd name="T3" fmla="*/ 111 h 5631"/>
                      <a:gd name="T4" fmla="*/ 3925 w 4692"/>
                      <a:gd name="T5" fmla="*/ 83 h 5631"/>
                      <a:gd name="T6" fmla="*/ 3855 w 4692"/>
                      <a:gd name="T7" fmla="*/ 120 h 5631"/>
                      <a:gd name="T8" fmla="*/ 2357 w 4692"/>
                      <a:gd name="T9" fmla="*/ 152 h 5631"/>
                      <a:gd name="T10" fmla="*/ 1484 w 4692"/>
                      <a:gd name="T11" fmla="*/ 310 h 5631"/>
                      <a:gd name="T12" fmla="*/ 593 w 4692"/>
                      <a:gd name="T13" fmla="*/ 1058 h 5631"/>
                      <a:gd name="T14" fmla="*/ 450 w 4692"/>
                      <a:gd name="T15" fmla="*/ 693 h 5631"/>
                      <a:gd name="T16" fmla="*/ 33 w 4692"/>
                      <a:gd name="T17" fmla="*/ 869 h 5631"/>
                      <a:gd name="T18" fmla="*/ 672 w 4692"/>
                      <a:gd name="T19" fmla="*/ 3296 h 5631"/>
                      <a:gd name="T20" fmla="*/ 1329 w 4692"/>
                      <a:gd name="T21" fmla="*/ 5431 h 5631"/>
                      <a:gd name="T22" fmla="*/ 1752 w 4692"/>
                      <a:gd name="T23" fmla="*/ 5316 h 5631"/>
                      <a:gd name="T24" fmla="*/ 1232 w 4692"/>
                      <a:gd name="T25" fmla="*/ 3221 h 5631"/>
                      <a:gd name="T26" fmla="*/ 2324 w 4692"/>
                      <a:gd name="T27" fmla="*/ 2452 h 5631"/>
                      <a:gd name="T28" fmla="*/ 3595 w 4692"/>
                      <a:gd name="T29" fmla="*/ 2496 h 5631"/>
                      <a:gd name="T30" fmla="*/ 4630 w 4692"/>
                      <a:gd name="T31" fmla="*/ 2062 h 5631"/>
                      <a:gd name="T32" fmla="*/ 4643 w 4692"/>
                      <a:gd name="T33" fmla="*/ 1902 h 5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92" h="5631">
                        <a:moveTo>
                          <a:pt x="4643" y="1902"/>
                        </a:moveTo>
                        <a:cubicBezTo>
                          <a:pt x="4692" y="1287"/>
                          <a:pt x="4371" y="664"/>
                          <a:pt x="4148" y="111"/>
                        </a:cubicBezTo>
                        <a:cubicBezTo>
                          <a:pt x="4109" y="15"/>
                          <a:pt x="3967" y="0"/>
                          <a:pt x="3925" y="83"/>
                        </a:cubicBezTo>
                        <a:cubicBezTo>
                          <a:pt x="3900" y="87"/>
                          <a:pt x="3876" y="99"/>
                          <a:pt x="3855" y="120"/>
                        </a:cubicBezTo>
                        <a:cubicBezTo>
                          <a:pt x="3434" y="537"/>
                          <a:pt x="2826" y="168"/>
                          <a:pt x="2357" y="152"/>
                        </a:cubicBezTo>
                        <a:cubicBezTo>
                          <a:pt x="2058" y="141"/>
                          <a:pt x="1762" y="197"/>
                          <a:pt x="1484" y="310"/>
                        </a:cubicBezTo>
                        <a:cubicBezTo>
                          <a:pt x="1102" y="465"/>
                          <a:pt x="793" y="716"/>
                          <a:pt x="593" y="1058"/>
                        </a:cubicBezTo>
                        <a:cubicBezTo>
                          <a:pt x="547" y="936"/>
                          <a:pt x="503" y="812"/>
                          <a:pt x="450" y="693"/>
                        </a:cubicBezTo>
                        <a:cubicBezTo>
                          <a:pt x="335" y="435"/>
                          <a:pt x="0" y="638"/>
                          <a:pt x="33" y="869"/>
                        </a:cubicBezTo>
                        <a:cubicBezTo>
                          <a:pt x="149" y="1690"/>
                          <a:pt x="447" y="2498"/>
                          <a:pt x="672" y="3296"/>
                        </a:cubicBezTo>
                        <a:cubicBezTo>
                          <a:pt x="873" y="4010"/>
                          <a:pt x="1024" y="4753"/>
                          <a:pt x="1329" y="5431"/>
                        </a:cubicBezTo>
                        <a:cubicBezTo>
                          <a:pt x="1419" y="5631"/>
                          <a:pt x="1778" y="5537"/>
                          <a:pt x="1752" y="5316"/>
                        </a:cubicBezTo>
                        <a:cubicBezTo>
                          <a:pt x="1668" y="4605"/>
                          <a:pt x="1436" y="3910"/>
                          <a:pt x="1232" y="3221"/>
                        </a:cubicBezTo>
                        <a:cubicBezTo>
                          <a:pt x="1511" y="2867"/>
                          <a:pt x="1886" y="2574"/>
                          <a:pt x="2324" y="2452"/>
                        </a:cubicBezTo>
                        <a:cubicBezTo>
                          <a:pt x="2767" y="2329"/>
                          <a:pt x="3157" y="2451"/>
                          <a:pt x="3595" y="2496"/>
                        </a:cubicBezTo>
                        <a:cubicBezTo>
                          <a:pt x="4021" y="2540"/>
                          <a:pt x="4409" y="2452"/>
                          <a:pt x="4630" y="2062"/>
                        </a:cubicBezTo>
                        <a:cubicBezTo>
                          <a:pt x="4663" y="2003"/>
                          <a:pt x="4663" y="1947"/>
                          <a:pt x="4643" y="190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endParaRPr>
                  </a:p>
                </p:txBody>
              </p:sp>
            </p:grpSp>
            <p:sp>
              <p:nvSpPr>
                <p:cNvPr id="19" name="îṡḷîḍê">
                  <a:extLst>
                    <a:ext uri="{FF2B5EF4-FFF2-40B4-BE49-F238E27FC236}">
                      <a16:creationId xmlns:a16="http://schemas.microsoft.com/office/drawing/2014/main" xmlns="" id="{03370132-C199-466C-9FF3-97790D081173}"/>
                    </a:ext>
                  </a:extLst>
                </p:cNvPr>
                <p:cNvSpPr txBox="1"/>
                <p:nvPr/>
              </p:nvSpPr>
              <p:spPr bwMode="gray">
                <a:xfrm>
                  <a:off x="7690968" y="3230813"/>
                  <a:ext cx="3827933" cy="4313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a:latin typeface="Huawei Sans" panose="020C0503030203020204" pitchFamily="34" charset="0"/>
                    </a:rPr>
                    <a:t>Congestion avoidance</a:t>
                  </a:r>
                  <a:endParaRPr lang="en-US" altLang="zh-CN" sz="1600" b="1" dirty="0">
                    <a:latin typeface="Huawei Sans" panose="020C0503030203020204" pitchFamily="34" charset="0"/>
                    <a:ea typeface="方正兰亭黑简体" panose="02000000000000000000" pitchFamily="2" charset="-122"/>
                  </a:endParaRPr>
                </a:p>
              </p:txBody>
            </p:sp>
          </p:grpSp>
        </p:grpSp>
        <p:cxnSp>
          <p:nvCxnSpPr>
            <p:cNvPr id="12" name="直接连接符 11"/>
            <p:cNvCxnSpPr/>
            <p:nvPr/>
          </p:nvCxnSpPr>
          <p:spPr bwMode="gray">
            <a:xfrm>
              <a:off x="6721325" y="3948892"/>
              <a:ext cx="3724306"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bwMode="gray">
          <a:xfrm>
            <a:off x="4832007" y="3840156"/>
            <a:ext cx="4889419" cy="1086408"/>
            <a:chOff x="5556212" y="3998776"/>
            <a:chExt cx="4889419" cy="1086408"/>
          </a:xfrm>
        </p:grpSpPr>
        <p:grpSp>
          <p:nvGrpSpPr>
            <p:cNvPr id="10" name="ïś1ïḓè"/>
            <p:cNvGrpSpPr/>
            <p:nvPr/>
          </p:nvGrpSpPr>
          <p:grpSpPr bwMode="gray">
            <a:xfrm>
              <a:off x="5556212" y="3998776"/>
              <a:ext cx="4458729" cy="891465"/>
              <a:chOff x="6629481" y="3902477"/>
              <a:chExt cx="4458729" cy="891465"/>
            </a:xfrm>
          </p:grpSpPr>
          <p:grpSp>
            <p:nvGrpSpPr>
              <p:cNvPr id="14" name="íŝḻïḍê"/>
              <p:cNvGrpSpPr/>
              <p:nvPr/>
            </p:nvGrpSpPr>
            <p:grpSpPr bwMode="gray">
              <a:xfrm>
                <a:off x="6629481" y="4278884"/>
                <a:ext cx="515058" cy="515058"/>
                <a:chOff x="6629481" y="4278884"/>
                <a:chExt cx="515058" cy="515058"/>
              </a:xfrm>
            </p:grpSpPr>
            <p:sp>
              <p:nvSpPr>
                <p:cNvPr id="16" name="ïśļiḋè"/>
                <p:cNvSpPr/>
                <p:nvPr/>
              </p:nvSpPr>
              <p:spPr bwMode="gray">
                <a:xfrm>
                  <a:off x="6629481" y="4278884"/>
                  <a:ext cx="515058" cy="515058"/>
                </a:xfrm>
                <a:prstGeom prst="ellipse">
                  <a:avLst/>
                </a:prstGeom>
                <a:solidFill>
                  <a:srgbClr val="56C4D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fontAlgn="ctr"/>
                  <a:endParaRPr lang="en-US" altLang="zh-CN" b="1" i="1" dirty="0">
                    <a:solidFill>
                      <a:schemeClr val="tx1"/>
                    </a:solidFill>
                    <a:latin typeface="Huawei Sans" panose="020C0503030203020204" pitchFamily="34" charset="0"/>
                    <a:ea typeface="方正兰亭黑简体" panose="02000000000000000000" pitchFamily="2" charset="-122"/>
                  </a:endParaRPr>
                </a:p>
              </p:txBody>
            </p:sp>
            <p:sp>
              <p:nvSpPr>
                <p:cNvPr id="17" name="îṥḷïdé"/>
                <p:cNvSpPr/>
                <p:nvPr/>
              </p:nvSpPr>
              <p:spPr bwMode="gray">
                <a:xfrm>
                  <a:off x="6755464" y="4394296"/>
                  <a:ext cx="263092" cy="284236"/>
                </a:xfrm>
                <a:custGeom>
                  <a:avLst/>
                  <a:gdLst>
                    <a:gd name="T0" fmla="*/ 371 w 437"/>
                    <a:gd name="T1" fmla="*/ 239 h 473"/>
                    <a:gd name="T2" fmla="*/ 354 w 437"/>
                    <a:gd name="T3" fmla="*/ 222 h 473"/>
                    <a:gd name="T4" fmla="*/ 354 w 437"/>
                    <a:gd name="T5" fmla="*/ 17 h 473"/>
                    <a:gd name="T6" fmla="*/ 371 w 437"/>
                    <a:gd name="T7" fmla="*/ 0 h 473"/>
                    <a:gd name="T8" fmla="*/ 371 w 437"/>
                    <a:gd name="T9" fmla="*/ 239 h 473"/>
                    <a:gd name="T10" fmla="*/ 324 w 437"/>
                    <a:gd name="T11" fmla="*/ 192 h 473"/>
                    <a:gd name="T12" fmla="*/ 341 w 437"/>
                    <a:gd name="T13" fmla="*/ 209 h 473"/>
                    <a:gd name="T14" fmla="*/ 341 w 437"/>
                    <a:gd name="T15" fmla="*/ 30 h 473"/>
                    <a:gd name="T16" fmla="*/ 324 w 437"/>
                    <a:gd name="T17" fmla="*/ 47 h 473"/>
                    <a:gd name="T18" fmla="*/ 324 w 437"/>
                    <a:gd name="T19" fmla="*/ 192 h 473"/>
                    <a:gd name="T20" fmla="*/ 310 w 437"/>
                    <a:gd name="T21" fmla="*/ 178 h 473"/>
                    <a:gd name="T22" fmla="*/ 310 w 437"/>
                    <a:gd name="T23" fmla="*/ 61 h 473"/>
                    <a:gd name="T24" fmla="*/ 293 w 437"/>
                    <a:gd name="T25" fmla="*/ 78 h 473"/>
                    <a:gd name="T26" fmla="*/ 293 w 437"/>
                    <a:gd name="T27" fmla="*/ 161 h 473"/>
                    <a:gd name="T28" fmla="*/ 310 w 437"/>
                    <a:gd name="T29" fmla="*/ 178 h 473"/>
                    <a:gd name="T30" fmla="*/ 83 w 437"/>
                    <a:gd name="T31" fmla="*/ 17 h 473"/>
                    <a:gd name="T32" fmla="*/ 66 w 437"/>
                    <a:gd name="T33" fmla="*/ 0 h 473"/>
                    <a:gd name="T34" fmla="*/ 66 w 437"/>
                    <a:gd name="T35" fmla="*/ 239 h 473"/>
                    <a:gd name="T36" fmla="*/ 83 w 437"/>
                    <a:gd name="T37" fmla="*/ 222 h 473"/>
                    <a:gd name="T38" fmla="*/ 83 w 437"/>
                    <a:gd name="T39" fmla="*/ 17 h 473"/>
                    <a:gd name="T40" fmla="*/ 96 w 437"/>
                    <a:gd name="T41" fmla="*/ 209 h 473"/>
                    <a:gd name="T42" fmla="*/ 113 w 437"/>
                    <a:gd name="T43" fmla="*/ 192 h 473"/>
                    <a:gd name="T44" fmla="*/ 113 w 437"/>
                    <a:gd name="T45" fmla="*/ 47 h 473"/>
                    <a:gd name="T46" fmla="*/ 96 w 437"/>
                    <a:gd name="T47" fmla="*/ 30 h 473"/>
                    <a:gd name="T48" fmla="*/ 96 w 437"/>
                    <a:gd name="T49" fmla="*/ 209 h 473"/>
                    <a:gd name="T50" fmla="*/ 127 w 437"/>
                    <a:gd name="T51" fmla="*/ 178 h 473"/>
                    <a:gd name="T52" fmla="*/ 144 w 437"/>
                    <a:gd name="T53" fmla="*/ 161 h 473"/>
                    <a:gd name="T54" fmla="*/ 144 w 437"/>
                    <a:gd name="T55" fmla="*/ 78 h 473"/>
                    <a:gd name="T56" fmla="*/ 127 w 437"/>
                    <a:gd name="T57" fmla="*/ 61 h 473"/>
                    <a:gd name="T58" fmla="*/ 127 w 437"/>
                    <a:gd name="T59" fmla="*/ 178 h 473"/>
                    <a:gd name="T60" fmla="*/ 318 w 437"/>
                    <a:gd name="T61" fmla="*/ 422 h 473"/>
                    <a:gd name="T62" fmla="*/ 258 w 437"/>
                    <a:gd name="T63" fmla="*/ 422 h 473"/>
                    <a:gd name="T64" fmla="*/ 223 w 437"/>
                    <a:gd name="T65" fmla="*/ 165 h 473"/>
                    <a:gd name="T66" fmla="*/ 252 w 437"/>
                    <a:gd name="T67" fmla="*/ 132 h 473"/>
                    <a:gd name="T68" fmla="*/ 218 w 437"/>
                    <a:gd name="T69" fmla="*/ 98 h 473"/>
                    <a:gd name="T70" fmla="*/ 185 w 437"/>
                    <a:gd name="T71" fmla="*/ 132 h 473"/>
                    <a:gd name="T72" fmla="*/ 214 w 437"/>
                    <a:gd name="T73" fmla="*/ 165 h 473"/>
                    <a:gd name="T74" fmla="*/ 179 w 437"/>
                    <a:gd name="T75" fmla="*/ 422 h 473"/>
                    <a:gd name="T76" fmla="*/ 119 w 437"/>
                    <a:gd name="T77" fmla="*/ 422 h 473"/>
                    <a:gd name="T78" fmla="*/ 94 w 437"/>
                    <a:gd name="T79" fmla="*/ 447 h 473"/>
                    <a:gd name="T80" fmla="*/ 119 w 437"/>
                    <a:gd name="T81" fmla="*/ 473 h 473"/>
                    <a:gd name="T82" fmla="*/ 318 w 437"/>
                    <a:gd name="T83" fmla="*/ 473 h 473"/>
                    <a:gd name="T84" fmla="*/ 343 w 437"/>
                    <a:gd name="T85" fmla="*/ 447 h 473"/>
                    <a:gd name="T86" fmla="*/ 318 w 437"/>
                    <a:gd name="T87" fmla="*/ 42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73">
                      <a:moveTo>
                        <a:pt x="371" y="239"/>
                      </a:moveTo>
                      <a:lnTo>
                        <a:pt x="354" y="222"/>
                      </a:lnTo>
                      <a:cubicBezTo>
                        <a:pt x="410" y="165"/>
                        <a:pt x="410" y="74"/>
                        <a:pt x="354" y="17"/>
                      </a:cubicBezTo>
                      <a:lnTo>
                        <a:pt x="371" y="0"/>
                      </a:lnTo>
                      <a:cubicBezTo>
                        <a:pt x="437" y="66"/>
                        <a:pt x="437" y="173"/>
                        <a:pt x="371" y="239"/>
                      </a:cubicBezTo>
                      <a:close/>
                      <a:moveTo>
                        <a:pt x="324" y="192"/>
                      </a:moveTo>
                      <a:lnTo>
                        <a:pt x="341" y="209"/>
                      </a:lnTo>
                      <a:cubicBezTo>
                        <a:pt x="390" y="160"/>
                        <a:pt x="390" y="79"/>
                        <a:pt x="341" y="30"/>
                      </a:cubicBezTo>
                      <a:lnTo>
                        <a:pt x="324" y="47"/>
                      </a:lnTo>
                      <a:cubicBezTo>
                        <a:pt x="364" y="87"/>
                        <a:pt x="364" y="152"/>
                        <a:pt x="324" y="192"/>
                      </a:cubicBezTo>
                      <a:close/>
                      <a:moveTo>
                        <a:pt x="310" y="178"/>
                      </a:moveTo>
                      <a:cubicBezTo>
                        <a:pt x="343" y="146"/>
                        <a:pt x="343" y="93"/>
                        <a:pt x="310" y="61"/>
                      </a:cubicBezTo>
                      <a:lnTo>
                        <a:pt x="293" y="78"/>
                      </a:lnTo>
                      <a:cubicBezTo>
                        <a:pt x="316" y="101"/>
                        <a:pt x="316" y="138"/>
                        <a:pt x="293" y="161"/>
                      </a:cubicBezTo>
                      <a:lnTo>
                        <a:pt x="310" y="178"/>
                      </a:lnTo>
                      <a:close/>
                      <a:moveTo>
                        <a:pt x="83" y="17"/>
                      </a:moveTo>
                      <a:lnTo>
                        <a:pt x="66" y="0"/>
                      </a:lnTo>
                      <a:cubicBezTo>
                        <a:pt x="0" y="66"/>
                        <a:pt x="0" y="173"/>
                        <a:pt x="66" y="239"/>
                      </a:cubicBezTo>
                      <a:lnTo>
                        <a:pt x="83" y="222"/>
                      </a:lnTo>
                      <a:cubicBezTo>
                        <a:pt x="27" y="165"/>
                        <a:pt x="27" y="74"/>
                        <a:pt x="83" y="17"/>
                      </a:cubicBezTo>
                      <a:close/>
                      <a:moveTo>
                        <a:pt x="96" y="209"/>
                      </a:moveTo>
                      <a:lnTo>
                        <a:pt x="113" y="192"/>
                      </a:lnTo>
                      <a:cubicBezTo>
                        <a:pt x="73" y="152"/>
                        <a:pt x="73" y="87"/>
                        <a:pt x="113" y="47"/>
                      </a:cubicBezTo>
                      <a:lnTo>
                        <a:pt x="96" y="30"/>
                      </a:lnTo>
                      <a:cubicBezTo>
                        <a:pt x="46" y="79"/>
                        <a:pt x="46" y="160"/>
                        <a:pt x="96" y="209"/>
                      </a:cubicBezTo>
                      <a:close/>
                      <a:moveTo>
                        <a:pt x="127" y="178"/>
                      </a:moveTo>
                      <a:lnTo>
                        <a:pt x="144" y="161"/>
                      </a:lnTo>
                      <a:cubicBezTo>
                        <a:pt x="121" y="138"/>
                        <a:pt x="121" y="101"/>
                        <a:pt x="144" y="78"/>
                      </a:cubicBezTo>
                      <a:lnTo>
                        <a:pt x="127" y="61"/>
                      </a:lnTo>
                      <a:cubicBezTo>
                        <a:pt x="94" y="93"/>
                        <a:pt x="94" y="146"/>
                        <a:pt x="127" y="178"/>
                      </a:cubicBezTo>
                      <a:close/>
                      <a:moveTo>
                        <a:pt x="318" y="422"/>
                      </a:moveTo>
                      <a:lnTo>
                        <a:pt x="258" y="422"/>
                      </a:lnTo>
                      <a:lnTo>
                        <a:pt x="223" y="165"/>
                      </a:lnTo>
                      <a:cubicBezTo>
                        <a:pt x="239" y="163"/>
                        <a:pt x="252" y="149"/>
                        <a:pt x="252" y="132"/>
                      </a:cubicBezTo>
                      <a:cubicBezTo>
                        <a:pt x="252" y="113"/>
                        <a:pt x="237" y="98"/>
                        <a:pt x="218" y="98"/>
                      </a:cubicBezTo>
                      <a:cubicBezTo>
                        <a:pt x="200" y="98"/>
                        <a:pt x="185" y="113"/>
                        <a:pt x="185" y="132"/>
                      </a:cubicBezTo>
                      <a:cubicBezTo>
                        <a:pt x="185" y="149"/>
                        <a:pt x="198" y="163"/>
                        <a:pt x="214" y="165"/>
                      </a:cubicBezTo>
                      <a:lnTo>
                        <a:pt x="179" y="422"/>
                      </a:lnTo>
                      <a:lnTo>
                        <a:pt x="119" y="422"/>
                      </a:lnTo>
                      <a:cubicBezTo>
                        <a:pt x="105" y="422"/>
                        <a:pt x="94" y="433"/>
                        <a:pt x="94" y="447"/>
                      </a:cubicBezTo>
                      <a:cubicBezTo>
                        <a:pt x="94" y="461"/>
                        <a:pt x="105" y="473"/>
                        <a:pt x="119" y="473"/>
                      </a:cubicBezTo>
                      <a:lnTo>
                        <a:pt x="318" y="473"/>
                      </a:lnTo>
                      <a:cubicBezTo>
                        <a:pt x="332" y="473"/>
                        <a:pt x="343" y="461"/>
                        <a:pt x="343" y="447"/>
                      </a:cubicBezTo>
                      <a:cubicBezTo>
                        <a:pt x="343" y="433"/>
                        <a:pt x="332" y="422"/>
                        <a:pt x="318" y="422"/>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fontAlgn="ctr"/>
                  <a:endParaRPr lang="en-US" altLang="zh-CN" sz="1200" b="1" i="1" dirty="0">
                    <a:solidFill>
                      <a:schemeClr val="tx1"/>
                    </a:solidFill>
                    <a:latin typeface="Huawei Sans" panose="020C0503030203020204" pitchFamily="34" charset="0"/>
                    <a:ea typeface="方正兰亭黑简体" panose="02000000000000000000" pitchFamily="2" charset="-122"/>
                  </a:endParaRPr>
                </a:p>
              </p:txBody>
            </p:sp>
          </p:grpSp>
          <p:sp>
            <p:nvSpPr>
              <p:cNvPr id="15" name="îṧlîḋè">
                <a:extLst>
                  <a:ext uri="{FF2B5EF4-FFF2-40B4-BE49-F238E27FC236}">
                    <a16:creationId xmlns:a16="http://schemas.microsoft.com/office/drawing/2014/main" xmlns="" id="{03370132-C199-466C-9FF3-97790D081173}"/>
                  </a:ext>
                </a:extLst>
              </p:cNvPr>
              <p:cNvSpPr txBox="1"/>
              <p:nvPr/>
            </p:nvSpPr>
            <p:spPr bwMode="gray">
              <a:xfrm>
                <a:off x="7260277" y="3902477"/>
                <a:ext cx="3827933" cy="4503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600" b="1" dirty="0">
                    <a:latin typeface="Huawei Sans" panose="020C0503030203020204" pitchFamily="34" charset="0"/>
                  </a:rPr>
                  <a:t>Congestion management</a:t>
                </a:r>
                <a:endParaRPr lang="en-US" altLang="zh-CN" sz="1600" b="1" dirty="0">
                  <a:latin typeface="Huawei Sans" panose="020C0503030203020204" pitchFamily="34" charset="0"/>
                  <a:ea typeface="方正兰亭黑简体" panose="02000000000000000000" pitchFamily="2" charset="-122"/>
                </a:endParaRPr>
              </a:p>
            </p:txBody>
          </p:sp>
        </p:grpSp>
        <p:cxnSp>
          <p:nvCxnSpPr>
            <p:cNvPr id="13" name="直接连接符 12"/>
            <p:cNvCxnSpPr/>
            <p:nvPr/>
          </p:nvCxnSpPr>
          <p:spPr bwMode="gray">
            <a:xfrm>
              <a:off x="6266976" y="5085184"/>
              <a:ext cx="417865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8" name="íṥliḑe">
              <a:extLst>
                <a:ext uri="{FF2B5EF4-FFF2-40B4-BE49-F238E27FC236}">
                  <a16:creationId xmlns:a16="http://schemas.microsoft.com/office/drawing/2014/main" xmlns="" id="{03370132-C199-466C-9FF3-97790D081173}"/>
                </a:ext>
              </a:extLst>
            </p:cNvPr>
            <p:cNvSpPr txBox="1"/>
            <p:nvPr/>
          </p:nvSpPr>
          <p:spPr bwMode="gray">
            <a:xfrm>
              <a:off x="6192503" y="4423395"/>
              <a:ext cx="4009077" cy="5760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ctr"/>
              <a:r>
                <a:rPr lang="en-US" sz="1400" dirty="0">
                  <a:latin typeface="Huawei Sans" panose="020C0503030203020204" pitchFamily="34" charset="0"/>
                </a:rPr>
                <a:t>It adjusts the scheduling sequence of packets to meet high </a:t>
              </a:r>
              <a:r>
                <a:rPr lang="en-US" sz="1400" dirty="0" err="1">
                  <a:latin typeface="Huawei Sans" panose="020C0503030203020204" pitchFamily="34" charset="0"/>
                </a:rPr>
                <a:t>QoS</a:t>
              </a:r>
              <a:r>
                <a:rPr lang="en-US" sz="1400" dirty="0">
                  <a:latin typeface="Huawei Sans" panose="020C0503030203020204" pitchFamily="34" charset="0"/>
                </a:rPr>
                <a:t> requirements of delay-sensitive services.</a:t>
              </a:r>
              <a:endParaRPr lang="en-US" altLang="zh-CN" sz="140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811432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箭头连接符 27"/>
          <p:cNvCxnSpPr>
            <a:endCxn id="26" idx="0"/>
          </p:cNvCxnSpPr>
          <p:nvPr/>
        </p:nvCxnSpPr>
        <p:spPr bwMode="gray">
          <a:xfrm flipH="1">
            <a:off x="3442183" y="3069000"/>
            <a:ext cx="1" cy="509591"/>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64" name="五边形 63"/>
          <p:cNvSpPr/>
          <p:nvPr/>
        </p:nvSpPr>
        <p:spPr bwMode="gray">
          <a:xfrm>
            <a:off x="6605992" y="2348840"/>
            <a:ext cx="4477322" cy="2700300"/>
          </a:xfrm>
          <a:prstGeom prst="homePlate">
            <a:avLst>
              <a:gd name="adj" fmla="val 12894"/>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 (</a:t>
            </a:r>
            <a:r>
              <a:rPr lang="en-US" dirty="0" err="1">
                <a:latin typeface="Huawei Sans" panose="020C0503030203020204" pitchFamily="34" charset="0"/>
              </a:rPr>
              <a:t>DiffServ</a:t>
            </a:r>
            <a:r>
              <a:rPr lang="en-US" dirty="0">
                <a:latin typeface="Huawei Sans" panose="020C0503030203020204" pitchFamily="34" charset="0"/>
              </a:rPr>
              <a:t> Model)</a:t>
            </a:r>
            <a:endParaRPr lang="en-US" altLang="zh-CN" dirty="0">
              <a:latin typeface="Huawei Sans" panose="020C0503030203020204" pitchFamily="34" charset="0"/>
            </a:endParaRPr>
          </a:p>
        </p:txBody>
      </p:sp>
      <p:grpSp>
        <p:nvGrpSpPr>
          <p:cNvPr id="102" name="组合 101"/>
          <p:cNvGrpSpPr/>
          <p:nvPr/>
        </p:nvGrpSpPr>
        <p:grpSpPr bwMode="gray">
          <a:xfrm>
            <a:off x="459832" y="1978758"/>
            <a:ext cx="1348303" cy="3403072"/>
            <a:chOff x="1003281" y="2014802"/>
            <a:chExt cx="1348303" cy="3403072"/>
          </a:xfrm>
        </p:grpSpPr>
        <p:grpSp>
          <p:nvGrpSpPr>
            <p:cNvPr id="14" name="组合 13"/>
            <p:cNvGrpSpPr/>
            <p:nvPr/>
          </p:nvGrpSpPr>
          <p:grpSpPr bwMode="gray">
            <a:xfrm>
              <a:off x="1006178" y="2014802"/>
              <a:ext cx="1345406" cy="3403072"/>
              <a:chOff x="1438226" y="1592796"/>
              <a:chExt cx="1345406" cy="3403072"/>
            </a:xfrm>
          </p:grpSpPr>
          <p:sp>
            <p:nvSpPr>
              <p:cNvPr id="16" name="圆角矩形 15"/>
              <p:cNvSpPr/>
              <p:nvPr/>
            </p:nvSpPr>
            <p:spPr bwMode="gray">
              <a:xfrm>
                <a:off x="1438226" y="1592796"/>
                <a:ext cx="1345406" cy="340307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eaVert"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7"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18" name="图片 17" descr="可视电话硬终端.png"/>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9" name="图片 18" descr="管理型无线虚链路-蓝.png"/>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20" name="文本框 19"/>
              <p:cNvSpPr txBox="1"/>
              <p:nvPr/>
            </p:nvSpPr>
            <p:spPr bwMode="gray">
              <a:xfrm>
                <a:off x="1928083" y="2307842"/>
                <a:ext cx="5716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a:t>
                </a:r>
              </a:p>
            </p:txBody>
          </p:sp>
          <p:sp>
            <p:nvSpPr>
              <p:cNvPr id="21" name="文本框 20"/>
              <p:cNvSpPr txBox="1"/>
              <p:nvPr/>
            </p:nvSpPr>
            <p:spPr bwMode="gray">
              <a:xfrm>
                <a:off x="1936900" y="3531786"/>
                <a:ext cx="55402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Voice</a:t>
                </a:r>
              </a:p>
            </p:txBody>
          </p:sp>
          <p:sp>
            <p:nvSpPr>
              <p:cNvPr id="22" name="文本框 21"/>
              <p:cNvSpPr txBox="1"/>
              <p:nvPr/>
            </p:nvSpPr>
            <p:spPr bwMode="gray">
              <a:xfrm>
                <a:off x="1956136" y="4647910"/>
                <a:ext cx="51555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Data</a:t>
                </a:r>
              </a:p>
            </p:txBody>
          </p:sp>
        </p:grpSp>
        <p:sp>
          <p:nvSpPr>
            <p:cNvPr id="23" name="îṧlîḋè">
              <a:extLst>
                <a:ext uri="{FF2B5EF4-FFF2-40B4-BE49-F238E27FC236}">
                  <a16:creationId xmlns:a16="http://schemas.microsoft.com/office/drawing/2014/main" xmlns="" id="{03370132-C199-466C-9FF3-97790D081173}"/>
                </a:ext>
              </a:extLst>
            </p:cNvPr>
            <p:cNvSpPr txBox="1"/>
            <p:nvPr/>
          </p:nvSpPr>
          <p:spPr bwMode="gray">
            <a:xfrm>
              <a:off x="1003281" y="2615627"/>
              <a:ext cx="396044" cy="220142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latin typeface="Huawei Sans" panose="020C0503030203020204" pitchFamily="34" charset="0"/>
                </a:rPr>
                <a:t>Inbound</a:t>
              </a:r>
              <a:r>
                <a:rPr lang="en-US" sz="1400" b="1" dirty="0">
                  <a:latin typeface="Huawei Sans" panose="020C0503030203020204" pitchFamily="34" charset="0"/>
                  <a:ea typeface="方正兰亭黑简体" panose="02000000000000000000" pitchFamily="2" charset="-122"/>
                </a:rPr>
                <a:t> </a:t>
              </a:r>
              <a:r>
                <a:rPr lang="en-US" sz="1400" b="1" dirty="0">
                  <a:latin typeface="Huawei Sans" panose="020C0503030203020204" pitchFamily="34" charset="0"/>
                </a:rPr>
                <a:t>interface</a:t>
              </a:r>
              <a:endParaRPr lang="en-US" altLang="zh-CN" sz="1400" b="1" dirty="0">
                <a:latin typeface="Huawei Sans" panose="020C0503030203020204" pitchFamily="34" charset="0"/>
                <a:ea typeface="方正兰亭黑简体" panose="02000000000000000000" pitchFamily="2" charset="-122"/>
              </a:endParaRPr>
            </a:p>
          </p:txBody>
        </p:sp>
      </p:grpSp>
      <p:sp>
        <p:nvSpPr>
          <p:cNvPr id="24" name="右箭头标注 23"/>
          <p:cNvSpPr/>
          <p:nvPr/>
        </p:nvSpPr>
        <p:spPr bwMode="gray">
          <a:xfrm>
            <a:off x="1911471" y="3312983"/>
            <a:ext cx="1179388" cy="734621"/>
          </a:xfrm>
          <a:prstGeom prst="rightArrowCallout">
            <a:avLst>
              <a:gd name="adj1" fmla="val 23271"/>
              <a:gd name="adj2" fmla="val 25000"/>
              <a:gd name="adj3" fmla="val 19073"/>
              <a:gd name="adj4" fmla="val 81646"/>
            </a:avLst>
          </a:prstGeom>
          <a:no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Traffic classification</a:t>
            </a:r>
          </a:p>
        </p:txBody>
      </p:sp>
      <p:sp>
        <p:nvSpPr>
          <p:cNvPr id="25" name="流程图: 磁盘 24"/>
          <p:cNvSpPr/>
          <p:nvPr/>
        </p:nvSpPr>
        <p:spPr bwMode="gray">
          <a:xfrm>
            <a:off x="3193062" y="3266248"/>
            <a:ext cx="498244" cy="828092"/>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6" name="文本框 25"/>
          <p:cNvSpPr txBox="1"/>
          <p:nvPr/>
        </p:nvSpPr>
        <p:spPr bwMode="gray">
          <a:xfrm>
            <a:off x="3097668" y="3578591"/>
            <a:ext cx="68903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Token bucket</a:t>
            </a:r>
          </a:p>
        </p:txBody>
      </p:sp>
      <p:sp>
        <p:nvSpPr>
          <p:cNvPr id="29" name="矩形 28"/>
          <p:cNvSpPr/>
          <p:nvPr/>
        </p:nvSpPr>
        <p:spPr bwMode="gray">
          <a:xfrm>
            <a:off x="3334172" y="285289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800" dirty="0">
              <a:latin typeface="Huawei Sans" panose="020C0503030203020204" pitchFamily="34" charset="0"/>
              <a:ea typeface="方正兰亭黑简体" panose="02000000000000000000" pitchFamily="2" charset="-122"/>
            </a:endParaRPr>
          </a:p>
        </p:txBody>
      </p:sp>
      <p:sp>
        <p:nvSpPr>
          <p:cNvPr id="30" name="矩形 29"/>
          <p:cNvSpPr/>
          <p:nvPr/>
        </p:nvSpPr>
        <p:spPr bwMode="gray">
          <a:xfrm>
            <a:off x="3334172" y="2636872"/>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1" name="文本框 30"/>
          <p:cNvSpPr txBox="1"/>
          <p:nvPr/>
        </p:nvSpPr>
        <p:spPr bwMode="gray">
          <a:xfrm>
            <a:off x="3124294" y="2348158"/>
            <a:ext cx="63577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Token</a:t>
            </a:r>
          </a:p>
        </p:txBody>
      </p:sp>
      <p:sp>
        <p:nvSpPr>
          <p:cNvPr id="34" name="右箭头标注 33"/>
          <p:cNvSpPr/>
          <p:nvPr/>
        </p:nvSpPr>
        <p:spPr bwMode="gray">
          <a:xfrm>
            <a:off x="4625772" y="3312983"/>
            <a:ext cx="1138870" cy="734621"/>
          </a:xfrm>
          <a:prstGeom prst="rightArrowCallout">
            <a:avLst>
              <a:gd name="adj1" fmla="val 23271"/>
              <a:gd name="adj2" fmla="val 25000"/>
              <a:gd name="adj3" fmla="val 25000"/>
              <a:gd name="adj4" fmla="val 76886"/>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Re-marking</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738388" y="3266248"/>
            <a:ext cx="956379" cy="828092"/>
            <a:chOff x="6763310" y="3302292"/>
            <a:chExt cx="956379" cy="828092"/>
          </a:xfrm>
        </p:grpSpPr>
        <p:sp>
          <p:nvSpPr>
            <p:cNvPr id="37" name="圆角矩形 36"/>
            <p:cNvSpPr/>
            <p:nvPr/>
          </p:nvSpPr>
          <p:spPr bwMode="gray">
            <a:xfrm>
              <a:off x="6852084" y="3302292"/>
              <a:ext cx="785506" cy="82809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763310" y="3395008"/>
              <a:ext cx="956379" cy="64265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Other</a:t>
              </a:r>
              <a:endParaRPr lang="en-US" altLang="zh-CN" sz="1200" b="1" dirty="0">
                <a:latin typeface="Huawei Sans" panose="020C0503030203020204" pitchFamily="34" charset="0"/>
                <a:ea typeface="方正兰亭黑简体" panose="02000000000000000000" pitchFamily="2" charset="-122"/>
              </a:endParaRPr>
            </a:p>
            <a:p>
              <a:pPr algn="ctr" fontAlgn="ctr"/>
              <a:r>
                <a:rPr lang="en-US" sz="1200" b="1" dirty="0">
                  <a:latin typeface="Huawei Sans" panose="020C0503030203020204" pitchFamily="34" charset="0"/>
                </a:rPr>
                <a:t>processing</a:t>
              </a:r>
              <a:endParaRPr lang="en-US" altLang="zh-CN" sz="1200" b="1" dirty="0">
                <a:latin typeface="Huawei Sans" panose="020C0503030203020204" pitchFamily="34" charset="0"/>
                <a:ea typeface="方正兰亭黑简体" panose="02000000000000000000" pitchFamily="2" charset="-122"/>
              </a:endParaRPr>
            </a:p>
            <a:p>
              <a:pPr algn="ctr" fontAlgn="ctr"/>
              <a:r>
                <a:rPr lang="en-US" sz="1200" b="1" dirty="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699370" y="3500274"/>
            <a:ext cx="324036"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8419450" y="2843221"/>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 0</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8419450" y="3212936"/>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a:t>
            </a:r>
            <a:r>
              <a:rPr lang="en-US" sz="1200" b="0" dirty="0">
                <a:latin typeface="Huawei Sans" panose="020C0503030203020204" pitchFamily="34" charset="0"/>
              </a:rPr>
              <a:t>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8419450" y="3635309"/>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a:t>
            </a:r>
            <a:r>
              <a:rPr lang="en-US" sz="1200" b="0" dirty="0">
                <a:latin typeface="Huawei Sans" panose="020C0503030203020204" pitchFamily="34" charset="0"/>
              </a:rPr>
              <a:t> 2</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8419449" y="4329061"/>
            <a:ext cx="746775"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a:t>
            </a:r>
            <a:r>
              <a:rPr lang="en-US" sz="1200" b="0" dirty="0">
                <a:latin typeface="Huawei Sans" panose="020C0503030203020204" pitchFamily="34" charset="0"/>
              </a:rPr>
              <a:t> </a:t>
            </a:r>
            <a:r>
              <a:rPr lang="en-US" sz="1200" b="0" i="1" dirty="0">
                <a:latin typeface="Huawei Sans" panose="020C0503030203020204" pitchFamily="34" charset="0"/>
              </a:rPr>
              <a:t>N</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629315" y="3927790"/>
            <a:ext cx="29594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861388" y="2987221"/>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975952" y="3356936"/>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8023406" y="3680294"/>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975952" y="3807587"/>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861388" y="3860314"/>
            <a:ext cx="558061"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10229705"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GTS</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691258" y="3312983"/>
            <a:ext cx="1044116" cy="734621"/>
          </a:xfrm>
          <a:prstGeom prst="rightArrowCallout">
            <a:avLst>
              <a:gd name="adj1" fmla="val 23271"/>
              <a:gd name="adj2" fmla="val 19073"/>
              <a:gd name="adj3" fmla="val 28952"/>
              <a:gd name="adj4" fmla="val 7127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WRED</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6" name="文本框 75"/>
          <p:cNvSpPr txBox="1"/>
          <p:nvPr/>
        </p:nvSpPr>
        <p:spPr bwMode="gray">
          <a:xfrm>
            <a:off x="6381750" y="4051481"/>
            <a:ext cx="140104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avoidance</a:t>
            </a:r>
          </a:p>
        </p:txBody>
      </p:sp>
      <p:sp>
        <p:nvSpPr>
          <p:cNvPr id="77" name="文本框 76"/>
          <p:cNvSpPr txBox="1"/>
          <p:nvPr/>
        </p:nvSpPr>
        <p:spPr bwMode="gray">
          <a:xfrm rot="19047356">
            <a:off x="7455196" y="2914680"/>
            <a:ext cx="100002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Enter a queue</a:t>
            </a:r>
          </a:p>
        </p:txBody>
      </p:sp>
      <p:grpSp>
        <p:nvGrpSpPr>
          <p:cNvPr id="89" name="组合 88"/>
          <p:cNvGrpSpPr/>
          <p:nvPr/>
        </p:nvGrpSpPr>
        <p:grpSpPr bwMode="gray">
          <a:xfrm>
            <a:off x="9391558" y="2816892"/>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799540" y="3579675"/>
                <a:ext cx="99164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Scheduling</a:t>
                </a:r>
                <a:endParaRPr lang="en-US" altLang="zh-CN" sz="1200" b="1" dirty="0">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9139530" y="299691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9139530" y="335695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9139530" y="378900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a:stCxn id="43" idx="3"/>
          </p:cNvCxnSpPr>
          <p:nvPr/>
        </p:nvCxnSpPr>
        <p:spPr bwMode="gray">
          <a:xfrm flipV="1">
            <a:off x="9166224" y="4473076"/>
            <a:ext cx="225334"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1" name="文本框 90"/>
          <p:cNvSpPr txBox="1"/>
          <p:nvPr/>
        </p:nvSpPr>
        <p:spPr bwMode="gray">
          <a:xfrm>
            <a:off x="8616149" y="4719878"/>
            <a:ext cx="204481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management</a:t>
            </a:r>
          </a:p>
        </p:txBody>
      </p:sp>
      <p:sp>
        <p:nvSpPr>
          <p:cNvPr id="92" name="文本框 91"/>
          <p:cNvSpPr txBox="1"/>
          <p:nvPr/>
        </p:nvSpPr>
        <p:spPr bwMode="gray">
          <a:xfrm>
            <a:off x="10124330" y="4051482"/>
            <a:ext cx="82865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sp>
        <p:nvSpPr>
          <p:cNvPr id="93" name="文本框 92"/>
          <p:cNvSpPr txBox="1"/>
          <p:nvPr/>
        </p:nvSpPr>
        <p:spPr bwMode="gray">
          <a:xfrm>
            <a:off x="2914302" y="4143814"/>
            <a:ext cx="129461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grpSp>
        <p:nvGrpSpPr>
          <p:cNvPr id="103" name="组合 102"/>
          <p:cNvGrpSpPr/>
          <p:nvPr/>
        </p:nvGrpSpPr>
        <p:grpSpPr bwMode="gray">
          <a:xfrm>
            <a:off x="11119750" y="2452744"/>
            <a:ext cx="432048" cy="2645600"/>
            <a:chOff x="1006178" y="2488788"/>
            <a:chExt cx="432048" cy="2645600"/>
          </a:xfrm>
        </p:grpSpPr>
        <p:sp>
          <p:nvSpPr>
            <p:cNvPr id="106" name="圆角矩形 105"/>
            <p:cNvSpPr/>
            <p:nvPr/>
          </p:nvSpPr>
          <p:spPr bwMode="gray">
            <a:xfrm>
              <a:off x="1006178" y="2492896"/>
              <a:ext cx="432048" cy="262829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xmlns="" id="{03370132-C199-466C-9FF3-97790D081173}"/>
                </a:ext>
              </a:extLst>
            </p:cNvPr>
            <p:cNvSpPr txBox="1"/>
            <p:nvPr/>
          </p:nvSpPr>
          <p:spPr bwMode="gray">
            <a:xfrm>
              <a:off x="1031856" y="2488788"/>
              <a:ext cx="396044" cy="26456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latin typeface="Huawei Sans" panose="020C0503030203020204" pitchFamily="34" charset="0"/>
                </a:rPr>
                <a:t>Outbound</a:t>
              </a:r>
              <a:r>
                <a:rPr lang="en-US" sz="1400" b="1" dirty="0">
                  <a:latin typeface="Huawei Sans" panose="020C0503030203020204" pitchFamily="34" charset="0"/>
                  <a:ea typeface="方正兰亭黑简体" panose="02000000000000000000" pitchFamily="2" charset="-122"/>
                </a:rPr>
                <a:t> </a:t>
              </a:r>
              <a:r>
                <a:rPr lang="en-US" sz="1400" b="1" dirty="0">
                  <a:latin typeface="Huawei Sans" panose="020C0503030203020204" pitchFamily="34" charset="0"/>
                </a:rPr>
                <a:t>interface</a:t>
              </a:r>
              <a:endParaRPr lang="en-US" altLang="zh-CN" sz="1400" b="1" dirty="0">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931618" y="3032917"/>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931618" y="3392956"/>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931618" y="3680294"/>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931618" y="3933016"/>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3211098">
            <a:off x="9792061" y="2763112"/>
            <a:ext cx="93826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Leave a queue</a:t>
            </a:r>
          </a:p>
        </p:txBody>
      </p:sp>
      <p:sp>
        <p:nvSpPr>
          <p:cNvPr id="62" name="右箭头标注 61"/>
          <p:cNvSpPr/>
          <p:nvPr/>
        </p:nvSpPr>
        <p:spPr bwMode="gray">
          <a:xfrm>
            <a:off x="3761676"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CAR</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186548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88784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4B8EA49B-5A2C-4FA1-9AFD-C06400D8C1F5}"/>
              </a:ext>
            </a:extLst>
          </p:cNvPr>
          <p:cNvSpPr>
            <a:spLocks noGrp="1"/>
          </p:cNvSpPr>
          <p:nvPr>
            <p:ph type="body" sz="quarter" idx="10"/>
          </p:nvPr>
        </p:nvSpPr>
        <p:spPr bwMode="gray">
          <a:prstGeom prst="rect">
            <a:avLst/>
          </a:prstGeom>
        </p:spPr>
        <p:txBody>
          <a:bodyPr/>
          <a:lstStyle/>
          <a:p>
            <a:pPr marL="361950" indent="-361950" algn="l"/>
            <a:r>
              <a:rPr lang="en-US" dirty="0">
                <a:latin typeface="Huawei Sans" panose="020C0503030203020204" pitchFamily="34" charset="0"/>
              </a:rPr>
              <a:t>(Multiple-answer question) Which of the following service models are provided by </a:t>
            </a:r>
            <a:r>
              <a:rPr lang="en-US" dirty="0" err="1">
                <a:latin typeface="Huawei Sans" panose="020C0503030203020204" pitchFamily="34" charset="0"/>
              </a:rPr>
              <a:t>QoS</a:t>
            </a:r>
            <a:r>
              <a:rPr lang="en-US" dirty="0" smtClean="0">
                <a:latin typeface="Huawei Sans" panose="020C0503030203020204" pitchFamily="34" charset="0"/>
              </a:rPr>
              <a:t>?</a:t>
            </a:r>
            <a:r>
              <a:rPr lang="zh-CN" altLang="en-US" dirty="0" smtClean="0">
                <a:latin typeface="Huawei Sans" panose="020C0503030203020204" pitchFamily="34" charset="0"/>
              </a:rPr>
              <a:t>（    ）</a:t>
            </a:r>
            <a:endParaRPr lang="en-US" altLang="zh-CN" dirty="0">
              <a:latin typeface="Huawei Sans" panose="020C0503030203020204" pitchFamily="34" charset="0"/>
            </a:endParaRPr>
          </a:p>
          <a:p>
            <a:pPr marL="714375" lvl="1" indent="-352425" algn="l"/>
            <a:r>
              <a:rPr lang="en-US" dirty="0" err="1">
                <a:latin typeface="Huawei Sans" panose="020C0503030203020204" pitchFamily="34" charset="0"/>
              </a:rPr>
              <a:t>DiffServ</a:t>
            </a:r>
            <a:r>
              <a:rPr lang="en-US" dirty="0">
                <a:latin typeface="Huawei Sans" panose="020C0503030203020204" pitchFamily="34" charset="0"/>
              </a:rPr>
              <a:t> model</a:t>
            </a:r>
            <a:endParaRPr lang="en-US" altLang="zh-CN" dirty="0">
              <a:latin typeface="Huawei Sans" panose="020C0503030203020204" pitchFamily="34" charset="0"/>
            </a:endParaRPr>
          </a:p>
          <a:p>
            <a:pPr marL="714375" lvl="1" indent="-352425" algn="l"/>
            <a:r>
              <a:rPr lang="en-US" dirty="0" err="1">
                <a:latin typeface="Huawei Sans" panose="020C0503030203020204" pitchFamily="34" charset="0"/>
              </a:rPr>
              <a:t>IntServ</a:t>
            </a:r>
            <a:r>
              <a:rPr lang="en-US" dirty="0">
                <a:latin typeface="Huawei Sans" panose="020C0503030203020204" pitchFamily="34" charset="0"/>
              </a:rPr>
              <a:t> model</a:t>
            </a:r>
          </a:p>
          <a:p>
            <a:pPr marL="714375" lvl="1" indent="-352425" algn="l"/>
            <a:r>
              <a:rPr lang="en-US" dirty="0">
                <a:latin typeface="Huawei Sans" panose="020C0503030203020204" pitchFamily="34" charset="0"/>
              </a:rPr>
              <a:t>BE model</a:t>
            </a:r>
          </a:p>
          <a:p>
            <a:pPr marL="714375" lvl="1" indent="-352425" algn="l"/>
            <a:r>
              <a:rPr lang="en-US" dirty="0">
                <a:latin typeface="Huawei Sans" panose="020C0503030203020204" pitchFamily="34" charset="0"/>
              </a:rPr>
              <a:t>Network service model</a:t>
            </a:r>
          </a:p>
          <a:p>
            <a:pPr lvl="1" algn="l"/>
            <a:endParaRPr lang="en-US" dirty="0">
              <a:latin typeface="Huawei Sans" panose="020C0503030203020204" pitchFamily="34" charset="0"/>
            </a:endParaRPr>
          </a:p>
        </p:txBody>
      </p:sp>
    </p:spTree>
    <p:extLst>
      <p:ext uri="{BB962C8B-B14F-4D97-AF65-F5344CB8AC3E}">
        <p14:creationId xmlns:p14="http://schemas.microsoft.com/office/powerpoint/2010/main" val="1794417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4452C3A-63AC-4094-8446-2AEECE90A47B}"/>
              </a:ext>
            </a:extLst>
          </p:cNvPr>
          <p:cNvSpPr>
            <a:spLocks noGrp="1"/>
          </p:cNvSpPr>
          <p:nvPr>
            <p:ph sz="quarter" idx="10"/>
          </p:nvPr>
        </p:nvSpPr>
        <p:spPr bwMode="gray">
          <a:prstGeom prst="rect">
            <a:avLst/>
          </a:prstGeom>
        </p:spPr>
        <p:txBody>
          <a:bodyPr/>
          <a:lstStyle/>
          <a:p>
            <a:pPr algn="l"/>
            <a:r>
              <a:rPr lang="en-US" dirty="0" err="1">
                <a:latin typeface="Huawei Sans" panose="020C0503030203020204" pitchFamily="34" charset="0"/>
              </a:rPr>
              <a:t>QoS</a:t>
            </a:r>
            <a:r>
              <a:rPr lang="en-US" dirty="0">
                <a:latin typeface="Huawei Sans" panose="020C0503030203020204" pitchFamily="34" charset="0"/>
              </a:rPr>
              <a:t> service models include the </a:t>
            </a:r>
            <a:r>
              <a:rPr lang="en-US" dirty="0" err="1">
                <a:latin typeface="Huawei Sans" panose="020C0503030203020204" pitchFamily="34" charset="0"/>
              </a:rPr>
              <a:t>DiffServ</a:t>
            </a:r>
            <a:r>
              <a:rPr lang="en-US" dirty="0">
                <a:latin typeface="Huawei Sans" panose="020C0503030203020204" pitchFamily="34" charset="0"/>
              </a:rPr>
              <a:t>, </a:t>
            </a:r>
            <a:r>
              <a:rPr lang="en-US" dirty="0" err="1">
                <a:latin typeface="Huawei Sans" panose="020C0503030203020204" pitchFamily="34" charset="0"/>
              </a:rPr>
              <a:t>IntServ</a:t>
            </a:r>
            <a:r>
              <a:rPr lang="en-US" dirty="0">
                <a:latin typeface="Huawei Sans" panose="020C0503030203020204" pitchFamily="34" charset="0"/>
              </a:rPr>
              <a:t>, and BE models.</a:t>
            </a:r>
          </a:p>
          <a:p>
            <a:pPr algn="l"/>
            <a:r>
              <a:rPr lang="en-US" dirty="0">
                <a:latin typeface="Huawei Sans" panose="020C0503030203020204" pitchFamily="34" charset="0"/>
              </a:rPr>
              <a:t>The </a:t>
            </a:r>
            <a:r>
              <a:rPr lang="en-US" dirty="0" err="1">
                <a:latin typeface="Huawei Sans" panose="020C0503030203020204" pitchFamily="34" charset="0"/>
              </a:rPr>
              <a:t>DiffServ</a:t>
            </a:r>
            <a:r>
              <a:rPr lang="en-US" dirty="0">
                <a:latin typeface="Huawei Sans" panose="020C0503030203020204" pitchFamily="34" charset="0"/>
              </a:rPr>
              <a:t> model is the most commonly used </a:t>
            </a:r>
            <a:r>
              <a:rPr lang="en-US" dirty="0" err="1">
                <a:latin typeface="Huawei Sans" panose="020C0503030203020204" pitchFamily="34" charset="0"/>
              </a:rPr>
              <a:t>QoS</a:t>
            </a:r>
            <a:r>
              <a:rPr lang="en-US" dirty="0">
                <a:latin typeface="Huawei Sans" panose="020C0503030203020204" pitchFamily="34" charset="0"/>
              </a:rPr>
              <a:t> model. It provides rate limiting, congestion avoidance, and congestion management.</a:t>
            </a:r>
            <a:endParaRPr lang="en-US" altLang="zh-CN" dirty="0">
              <a:latin typeface="Huawei Sans" panose="020C0503030203020204" pitchFamily="34" charset="0"/>
            </a:endParaRPr>
          </a:p>
          <a:p>
            <a:pPr algn="l"/>
            <a:endParaRPr lang="en-US" dirty="0">
              <a:latin typeface="Huawei Sans" panose="020C0503030203020204" pitchFamily="34" charset="0"/>
            </a:endParaRPr>
          </a:p>
        </p:txBody>
      </p:sp>
    </p:spTree>
    <p:extLst>
      <p:ext uri="{BB962C8B-B14F-4D97-AF65-F5344CB8AC3E}">
        <p14:creationId xmlns:p14="http://schemas.microsoft.com/office/powerpoint/2010/main" val="7924979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Traffic Classification and Marking</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Limiting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Avoidance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Management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11105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pPr fontAlgn="ctr"/>
            <a:endParaRPr lang="en-US" altLang="zh-CN" dirty="0">
              <a:latin typeface="Huawei Sans" panose="020C0503030203020204" pitchFamily="34" charset="0"/>
            </a:endParaRPr>
          </a:p>
        </p:txBody>
      </p:sp>
      <p:sp>
        <p:nvSpPr>
          <p:cNvPr id="14" name="标题 13"/>
          <p:cNvSpPr>
            <a:spLocks noGrp="1"/>
          </p:cNvSpPr>
          <p:nvPr>
            <p:ph type="ctrTitle"/>
          </p:nvPr>
        </p:nvSpPr>
        <p:spPr bwMode="gray">
          <a:prstGeom prst="rect">
            <a:avLst/>
          </a:prstGeom>
        </p:spPr>
        <p:txBody>
          <a:bodyPr/>
          <a:lstStyle/>
          <a:p>
            <a:pPr fontAlgn="ctr"/>
            <a:r>
              <a:rPr lang="en-US" dirty="0" err="1">
                <a:latin typeface="Huawei Sans" panose="020C0503030203020204" pitchFamily="34" charset="0"/>
              </a:rPr>
              <a:t>QoS</a:t>
            </a:r>
            <a:r>
              <a:rPr lang="en-US" dirty="0">
                <a:latin typeface="Huawei Sans" panose="020C0503030203020204" pitchFamily="34" charset="0"/>
              </a:rPr>
              <a:t> Fundamentals</a:t>
            </a:r>
          </a:p>
        </p:txBody>
      </p:sp>
    </p:spTree>
    <p:extLst>
      <p:ext uri="{BB962C8B-B14F-4D97-AF65-F5344CB8AC3E}">
        <p14:creationId xmlns:p14="http://schemas.microsoft.com/office/powerpoint/2010/main" val="385188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a:t>
            </a:r>
          </a:p>
        </p:txBody>
      </p:sp>
      <p:sp>
        <p:nvSpPr>
          <p:cNvPr id="64" name="五边形 63"/>
          <p:cNvSpPr/>
          <p:nvPr/>
        </p:nvSpPr>
        <p:spPr bwMode="gray">
          <a:xfrm>
            <a:off x="6600056" y="1998882"/>
            <a:ext cx="4477322" cy="2700300"/>
          </a:xfrm>
          <a:prstGeom prst="homePlate">
            <a:avLst>
              <a:gd name="adj" fmla="val 12894"/>
            </a:avLst>
          </a:prstGeom>
          <a:solidFill>
            <a:schemeClr val="bg1">
              <a:lumMod val="95000"/>
            </a:schemeClr>
          </a:solidFill>
          <a:ln w="9525" cap="flat" cmpd="sng" algn="ctr">
            <a:solidFill>
              <a:schemeClr val="bg1">
                <a:lumMod val="50000"/>
              </a:schemeClr>
            </a:solidFill>
            <a:prstDash val="sys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02" name="组合 101"/>
          <p:cNvGrpSpPr/>
          <p:nvPr/>
        </p:nvGrpSpPr>
        <p:grpSpPr bwMode="gray">
          <a:xfrm>
            <a:off x="468436" y="1628800"/>
            <a:ext cx="1345406" cy="3403072"/>
            <a:chOff x="1006178" y="2014802"/>
            <a:chExt cx="1345406" cy="3403072"/>
          </a:xfrm>
        </p:grpSpPr>
        <p:grpSp>
          <p:nvGrpSpPr>
            <p:cNvPr id="14" name="组合 13"/>
            <p:cNvGrpSpPr/>
            <p:nvPr/>
          </p:nvGrpSpPr>
          <p:grpSpPr bwMode="gray">
            <a:xfrm>
              <a:off x="1006178" y="2014802"/>
              <a:ext cx="1345406" cy="3403072"/>
              <a:chOff x="1438226" y="1592796"/>
              <a:chExt cx="1345406" cy="3403072"/>
            </a:xfrm>
          </p:grpSpPr>
          <p:sp>
            <p:nvSpPr>
              <p:cNvPr id="16" name="圆角矩形 15"/>
              <p:cNvSpPr/>
              <p:nvPr/>
            </p:nvSpPr>
            <p:spPr bwMode="gray">
              <a:xfrm>
                <a:off x="1438226" y="1592796"/>
                <a:ext cx="1345406" cy="3403072"/>
              </a:xfrm>
              <a:prstGeom prst="roundRect">
                <a:avLst>
                  <a:gd name="adj" fmla="val 5340"/>
                </a:avLst>
              </a:prstGeom>
              <a:noFill/>
              <a:ln w="9525" cap="flat" cmpd="sng" algn="ctr">
                <a:solidFill>
                  <a:srgbClr val="56C4D2"/>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7"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lIns="36000" tIns="0" rIns="36000" bIns="0"/>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18" name="图片 17" descr="可视电话硬终端.png"/>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9" name="图片 18" descr="管理型无线虚链路-蓝.png"/>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20" name="文本框 19"/>
              <p:cNvSpPr txBox="1"/>
              <p:nvPr/>
            </p:nvSpPr>
            <p:spPr bwMode="gray">
              <a:xfrm>
                <a:off x="1980391" y="2352171"/>
                <a:ext cx="467042"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dirty="0">
                    <a:latin typeface="Huawei Sans" panose="020C0503030203020204" pitchFamily="34" charset="0"/>
                  </a:rPr>
                  <a:t>Video</a:t>
                </a:r>
              </a:p>
            </p:txBody>
          </p:sp>
          <p:sp>
            <p:nvSpPr>
              <p:cNvPr id="21" name="文本框 20"/>
              <p:cNvSpPr txBox="1"/>
              <p:nvPr/>
            </p:nvSpPr>
            <p:spPr bwMode="gray">
              <a:xfrm>
                <a:off x="1989208" y="3576115"/>
                <a:ext cx="449408"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dirty="0">
                    <a:latin typeface="Huawei Sans" panose="020C0503030203020204" pitchFamily="34" charset="0"/>
                  </a:rPr>
                  <a:t>Voice</a:t>
                </a:r>
              </a:p>
            </p:txBody>
          </p:sp>
          <p:sp>
            <p:nvSpPr>
              <p:cNvPr id="22" name="文本框 21"/>
              <p:cNvSpPr txBox="1"/>
              <p:nvPr/>
            </p:nvSpPr>
            <p:spPr bwMode="gray">
              <a:xfrm>
                <a:off x="2008444" y="4692239"/>
                <a:ext cx="410937"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dirty="0">
                    <a:latin typeface="Huawei Sans" panose="020C0503030203020204" pitchFamily="34" charset="0"/>
                  </a:rPr>
                  <a:t>Data</a:t>
                </a:r>
              </a:p>
            </p:txBody>
          </p:sp>
        </p:grpSp>
        <p:sp>
          <p:nvSpPr>
            <p:cNvPr id="23" name="îṧlîḋè">
              <a:extLst>
                <a:ext uri="{FF2B5EF4-FFF2-40B4-BE49-F238E27FC236}">
                  <a16:creationId xmlns:a16="http://schemas.microsoft.com/office/drawing/2014/main" xmlns="" id="{03370132-C199-466C-9FF3-97790D081173}"/>
                </a:ext>
              </a:extLst>
            </p:cNvPr>
            <p:cNvSpPr txBox="1"/>
            <p:nvPr/>
          </p:nvSpPr>
          <p:spPr bwMode="gray">
            <a:xfrm>
              <a:off x="1041381" y="2684224"/>
              <a:ext cx="396044" cy="206422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36000" tIns="0" rIns="36000" bIns="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latin typeface="Huawei Sans" panose="020C0503030203020204" pitchFamily="34" charset="0"/>
                </a:rPr>
                <a:t>Inbound</a:t>
              </a:r>
              <a:r>
                <a:rPr lang="en-US" sz="1400" b="1" dirty="0">
                  <a:latin typeface="Huawei Sans" panose="020C0503030203020204" pitchFamily="34" charset="0"/>
                  <a:ea typeface="方正兰亭黑简体" panose="02000000000000000000" pitchFamily="2" charset="-122"/>
                </a:rPr>
                <a:t> </a:t>
              </a:r>
              <a:r>
                <a:rPr lang="en-US" sz="1400" b="1" dirty="0">
                  <a:latin typeface="Huawei Sans" panose="020C0503030203020204" pitchFamily="34" charset="0"/>
                </a:rPr>
                <a:t>interface</a:t>
              </a:r>
              <a:endParaRPr lang="en-US" altLang="zh-CN" sz="1400" b="1" dirty="0">
                <a:latin typeface="Huawei Sans" panose="020C0503030203020204" pitchFamily="34" charset="0"/>
                <a:ea typeface="方正兰亭黑简体" panose="02000000000000000000" pitchFamily="2" charset="-122"/>
              </a:endParaRPr>
            </a:p>
          </p:txBody>
        </p:sp>
      </p:grpSp>
      <p:sp>
        <p:nvSpPr>
          <p:cNvPr id="24" name="右箭头标注 23"/>
          <p:cNvSpPr/>
          <p:nvPr/>
        </p:nvSpPr>
        <p:spPr bwMode="gray">
          <a:xfrm>
            <a:off x="1904999" y="2963025"/>
            <a:ext cx="1179923" cy="734621"/>
          </a:xfrm>
          <a:prstGeom prst="rightArrowCallout">
            <a:avLst>
              <a:gd name="adj1" fmla="val 23271"/>
              <a:gd name="adj2" fmla="val 25000"/>
              <a:gd name="adj3" fmla="val 19073"/>
              <a:gd name="adj4" fmla="val 82289"/>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Traffic classification</a:t>
            </a:r>
          </a:p>
        </p:txBody>
      </p:sp>
      <p:sp>
        <p:nvSpPr>
          <p:cNvPr id="25" name="流程图: 磁盘 24"/>
          <p:cNvSpPr/>
          <p:nvPr/>
        </p:nvSpPr>
        <p:spPr bwMode="gray">
          <a:xfrm>
            <a:off x="3161957" y="2916290"/>
            <a:ext cx="498244" cy="828092"/>
          </a:xfrm>
          <a:prstGeom prst="flowChartMagneticDisk">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28" name="直接箭头连接符 27"/>
          <p:cNvCxnSpPr/>
          <p:nvPr/>
        </p:nvCxnSpPr>
        <p:spPr bwMode="gray">
          <a:xfrm>
            <a:off x="3408565" y="2719042"/>
            <a:ext cx="0" cy="720000"/>
          </a:xfrm>
          <a:prstGeom prst="straightConnector1">
            <a:avLst/>
          </a:prstGeom>
          <a:solidFill>
            <a:schemeClr val="accent1"/>
          </a:solidFill>
          <a:ln w="38100" cap="flat" cmpd="sng" algn="ctr">
            <a:solidFill>
              <a:schemeClr val="bg1">
                <a:lumMod val="65000"/>
              </a:schemeClr>
            </a:solidFill>
            <a:prstDash val="solid"/>
            <a:round/>
            <a:headEnd type="none" w="med" len="med"/>
            <a:tailEnd type="triangle"/>
          </a:ln>
          <a:effectLst/>
        </p:spPr>
      </p:cxnSp>
      <p:sp>
        <p:nvSpPr>
          <p:cNvPr id="29" name="矩形 28"/>
          <p:cNvSpPr/>
          <p:nvPr/>
        </p:nvSpPr>
        <p:spPr bwMode="gray">
          <a:xfrm>
            <a:off x="3294741" y="2502938"/>
            <a:ext cx="216024" cy="144016"/>
          </a:xfrm>
          <a:prstGeom prst="rect">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0" name="矩形 29"/>
          <p:cNvSpPr/>
          <p:nvPr/>
        </p:nvSpPr>
        <p:spPr bwMode="gray">
          <a:xfrm>
            <a:off x="3294741" y="2286914"/>
            <a:ext cx="216024" cy="144016"/>
          </a:xfrm>
          <a:prstGeom prst="rect">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1" name="文本框 30"/>
          <p:cNvSpPr txBox="1"/>
          <p:nvPr/>
        </p:nvSpPr>
        <p:spPr bwMode="gray">
          <a:xfrm>
            <a:off x="3142983" y="2042529"/>
            <a:ext cx="531162"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Token</a:t>
            </a:r>
          </a:p>
        </p:txBody>
      </p:sp>
      <p:sp>
        <p:nvSpPr>
          <p:cNvPr id="32" name="右箭头标注 31"/>
          <p:cNvSpPr/>
          <p:nvPr/>
        </p:nvSpPr>
        <p:spPr bwMode="gray">
          <a:xfrm>
            <a:off x="3758942" y="2963025"/>
            <a:ext cx="828092" cy="734621"/>
          </a:xfrm>
          <a:prstGeom prst="rightArrowCallout">
            <a:avLst>
              <a:gd name="adj1" fmla="val 23271"/>
              <a:gd name="adj2" fmla="val 25000"/>
              <a:gd name="adj3" fmla="val 21048"/>
              <a:gd name="adj4" fmla="val 70347"/>
            </a:avLst>
          </a:prstGeom>
          <a:no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65000"/>
                  </a:schemeClr>
                </a:solidFill>
                <a:latin typeface="Huawei Sans" panose="020C0503030203020204" pitchFamily="34" charset="0"/>
              </a:rPr>
              <a:t>CAR</a:t>
            </a:r>
            <a:endParaRPr kumimoji="0" lang="en-US" altLang="zh-CN" sz="120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669098" y="2963025"/>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Re-marking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787419" y="2916290"/>
            <a:ext cx="851764" cy="828092"/>
            <a:chOff x="6818277" y="3302292"/>
            <a:chExt cx="851764" cy="828092"/>
          </a:xfrm>
        </p:grpSpPr>
        <p:sp>
          <p:nvSpPr>
            <p:cNvPr id="37" name="圆角矩形 36"/>
            <p:cNvSpPr/>
            <p:nvPr/>
          </p:nvSpPr>
          <p:spPr bwMode="gray">
            <a:xfrm>
              <a:off x="6852083" y="3302292"/>
              <a:ext cx="789317"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818277" y="3439337"/>
              <a:ext cx="851764" cy="553998"/>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Other</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200" b="1" dirty="0">
                  <a:solidFill>
                    <a:schemeClr val="bg1">
                      <a:lumMod val="65000"/>
                    </a:schemeClr>
                  </a:solidFill>
                  <a:latin typeface="Huawei Sans" panose="020C0503030203020204" pitchFamily="34" charset="0"/>
                </a:rPr>
                <a:t>processing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200" b="1" dirty="0">
                  <a:solidFill>
                    <a:schemeClr val="bg1">
                      <a:lumMod val="65000"/>
                    </a:schemeClr>
                  </a:solidFill>
                  <a:latin typeface="Huawei Sans" panose="020C0503030203020204" pitchFamily="34" charset="0"/>
                </a:rPr>
                <a:t>…</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693434" y="3150316"/>
            <a:ext cx="324036" cy="360040"/>
          </a:xfrm>
          <a:prstGeom prst="ellipse">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8413514" y="2493263"/>
            <a:ext cx="720000" cy="288000"/>
          </a:xfrm>
          <a:prstGeom prst="round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0</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8413514" y="2862978"/>
            <a:ext cx="720000" cy="288000"/>
          </a:xfrm>
          <a:prstGeom prst="roundRect">
            <a:avLst/>
          </a:prstGeom>
          <a:solidFill>
            <a:schemeClr val="bg1">
              <a:lumMod val="7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defTabSz="914400" fontAlgn="ctr">
              <a:spcBef>
                <a:spcPct val="0"/>
              </a:spcBef>
              <a:spcAft>
                <a:spcPct val="0"/>
              </a:spcAft>
            </a:pPr>
            <a:r>
              <a:rPr lang="en-US" sz="1200" dirty="0">
                <a:latin typeface="Huawei Sans" panose="020C0503030203020204" pitchFamily="34" charset="0"/>
              </a:rPr>
              <a:t>Queue 1</a:t>
            </a:r>
            <a:endParaRPr lang="en-US" altLang="zh-CN" sz="1200" dirty="0">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8413514" y="3285351"/>
            <a:ext cx="720000" cy="2880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defTabSz="914400" fontAlgn="ctr">
              <a:spcBef>
                <a:spcPct val="0"/>
              </a:spcBef>
              <a:spcAft>
                <a:spcPct val="0"/>
              </a:spcAft>
            </a:pPr>
            <a:r>
              <a:rPr lang="en-US" sz="1200" dirty="0">
                <a:latin typeface="Huawei Sans" panose="020C0503030203020204" pitchFamily="34" charset="0"/>
              </a:rPr>
              <a:t>Queue 2</a:t>
            </a:r>
            <a:endParaRPr lang="en-US" altLang="zh-CN" sz="1200" dirty="0">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8413514" y="3979103"/>
            <a:ext cx="774936" cy="288032"/>
          </a:xfrm>
          <a:prstGeom prst="roundRect">
            <a:avLst/>
          </a:prstGeom>
          <a:solidFill>
            <a:schemeClr val="bg1">
              <a:lumMod val="50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defTabSz="914400" fontAlgn="ctr">
              <a:spcBef>
                <a:spcPct val="0"/>
              </a:spcBef>
              <a:spcAft>
                <a:spcPct val="0"/>
              </a:spcAft>
            </a:pPr>
            <a:r>
              <a:rPr lang="en-US" sz="1200" dirty="0">
                <a:latin typeface="Huawei Sans" panose="020C0503030203020204" pitchFamily="34" charset="0"/>
              </a:rPr>
              <a:t>Queue </a:t>
            </a:r>
            <a:r>
              <a:rPr lang="en-US" sz="1200" i="1" dirty="0">
                <a:latin typeface="Huawei Sans" panose="020C0503030203020204" pitchFamily="34" charset="0"/>
              </a:rPr>
              <a:t>N</a:t>
            </a:r>
            <a:endParaRPr lang="en-US" altLang="zh-CN" sz="1200" dirty="0">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675687" y="3622161"/>
            <a:ext cx="191325"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solidFill>
                  <a:schemeClr val="bg2">
                    <a:lumMod val="50000"/>
                  </a:schemeClr>
                </a:solidFill>
                <a:latin typeface="Huawei Sans" panose="020C0503030203020204" pitchFamily="34" charset="0"/>
              </a:rPr>
              <a:t>…</a:t>
            </a:r>
            <a:endParaRPr lang="en-US" altLang="zh-CN" sz="12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855452" y="2637263"/>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970016" y="3006978"/>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8017470" y="3330336"/>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970016" y="3457629"/>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855452" y="3510356"/>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10223769" y="2963025"/>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65000"/>
                  </a:schemeClr>
                </a:solidFill>
                <a:latin typeface="Huawei Sans" panose="020C0503030203020204" pitchFamily="34" charset="0"/>
              </a:rPr>
              <a:t>GTS</a:t>
            </a:r>
            <a:endParaRPr kumimoji="0" lang="en-US" altLang="zh-CN" sz="120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672064" y="2963025"/>
            <a:ext cx="1044116" cy="734621"/>
          </a:xfrm>
          <a:prstGeom prst="rightArrowCallout">
            <a:avLst>
              <a:gd name="adj1" fmla="val 23271"/>
              <a:gd name="adj2" fmla="val 26086"/>
              <a:gd name="adj3" fmla="val 29989"/>
              <a:gd name="adj4" fmla="val 71276"/>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65000"/>
                  </a:schemeClr>
                </a:solidFill>
                <a:latin typeface="Huawei Sans" panose="020C0503030203020204" pitchFamily="34" charset="0"/>
              </a:rPr>
              <a:t>WRED</a:t>
            </a:r>
            <a:endParaRPr kumimoji="0" lang="en-US" altLang="zh-CN" sz="120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520217" y="2598607"/>
            <a:ext cx="876402" cy="369332"/>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Enter a queue</a:t>
            </a:r>
          </a:p>
        </p:txBody>
      </p:sp>
      <p:grpSp>
        <p:nvGrpSpPr>
          <p:cNvPr id="89" name="组合 88"/>
          <p:cNvGrpSpPr/>
          <p:nvPr/>
        </p:nvGrpSpPr>
        <p:grpSpPr bwMode="gray">
          <a:xfrm>
            <a:off x="9385622" y="2466934"/>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851849" y="3624004"/>
                <a:ext cx="887029"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Scheduling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bg1">
                  <a:lumMod val="65000"/>
                </a:schemeClr>
              </a:solidFill>
              <a:prstDash val="solid"/>
              <a:round/>
              <a:headEnd type="none" w="med" len="med"/>
              <a:tailEnd type="triangl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9133594" y="264695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9133594" y="300699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9133594" y="343904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a:stCxn id="43" idx="3"/>
          </p:cNvCxnSpPr>
          <p:nvPr/>
        </p:nvCxnSpPr>
        <p:spPr bwMode="gray">
          <a:xfrm flipV="1">
            <a:off x="9188450" y="4123118"/>
            <a:ext cx="197172"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1136560" y="2106894"/>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xmlns="" id="{03370132-C199-466C-9FF3-97790D081173}"/>
                </a:ext>
              </a:extLst>
            </p:cNvPr>
            <p:cNvSpPr txBox="1"/>
            <p:nvPr/>
          </p:nvSpPr>
          <p:spPr bwMode="gray">
            <a:xfrm>
              <a:off x="1024180" y="2770382"/>
              <a:ext cx="396044" cy="20733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36000" tIns="0" rIns="36000" bIns="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925682" y="2682959"/>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925682" y="3042998"/>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925682" y="3330336"/>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925682" y="3583058"/>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826296" y="2457484"/>
            <a:ext cx="857926" cy="369332"/>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Leave a queue</a:t>
            </a:r>
          </a:p>
        </p:txBody>
      </p:sp>
    </p:spTree>
    <p:extLst>
      <p:ext uri="{BB962C8B-B14F-4D97-AF65-F5344CB8AC3E}">
        <p14:creationId xmlns:p14="http://schemas.microsoft.com/office/powerpoint/2010/main" val="1521183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Can 9">
            <a:extLst>
              <a:ext uri="{FF2B5EF4-FFF2-40B4-BE49-F238E27FC236}">
                <a16:creationId xmlns:a16="http://schemas.microsoft.com/office/drawing/2014/main" xmlns="" id="{A27DB8E7-9AB8-4E12-941D-796DBA12CBC0}"/>
              </a:ext>
            </a:extLst>
          </p:cNvPr>
          <p:cNvSpPr/>
          <p:nvPr/>
        </p:nvSpPr>
        <p:spPr bwMode="gray">
          <a:xfrm rot="5400000">
            <a:off x="3714428" y="2625540"/>
            <a:ext cx="341807" cy="2759050"/>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Why Are Traffic Classification and Traffic Marking Required?</a:t>
            </a:r>
          </a:p>
        </p:txBody>
      </p:sp>
      <p:sp>
        <p:nvSpPr>
          <p:cNvPr id="15" name="文本占位符 14"/>
          <p:cNvSpPr>
            <a:spLocks noGrp="1"/>
          </p:cNvSpPr>
          <p:nvPr>
            <p:ph type="body" sz="quarter" idx="10"/>
          </p:nvPr>
        </p:nvSpPr>
        <p:spPr bwMode="gray"/>
        <p:txBody>
          <a:bodyPr/>
          <a:lstStyle/>
          <a:p>
            <a:pPr algn="l"/>
            <a:r>
              <a:rPr lang="en-US" sz="2000" dirty="0">
                <a:latin typeface="Huawei Sans" panose="020C0503030203020204" pitchFamily="34" charset="0"/>
              </a:rPr>
              <a:t>Traffic classification and marking are the basis of </a:t>
            </a:r>
            <a:r>
              <a:rPr lang="en-US" sz="2000" dirty="0" err="1">
                <a:latin typeface="Huawei Sans" panose="020C0503030203020204" pitchFamily="34" charset="0"/>
              </a:rPr>
              <a:t>QoS</a:t>
            </a:r>
            <a:r>
              <a:rPr lang="en-US" sz="2000" dirty="0">
                <a:latin typeface="Huawei Sans" panose="020C0503030203020204" pitchFamily="34" charset="0"/>
              </a:rPr>
              <a:t> and the prerequisite for implementing differentiated services.</a:t>
            </a:r>
          </a:p>
        </p:txBody>
      </p:sp>
      <p:grpSp>
        <p:nvGrpSpPr>
          <p:cNvPr id="102" name="组合 101"/>
          <p:cNvGrpSpPr/>
          <p:nvPr/>
        </p:nvGrpSpPr>
        <p:grpSpPr bwMode="gray">
          <a:xfrm>
            <a:off x="1066446" y="2276872"/>
            <a:ext cx="1367353" cy="3403072"/>
            <a:chOff x="984231" y="2014802"/>
            <a:chExt cx="1367353" cy="3403072"/>
          </a:xfrm>
        </p:grpSpPr>
        <p:grpSp>
          <p:nvGrpSpPr>
            <p:cNvPr id="14" name="组合 13"/>
            <p:cNvGrpSpPr/>
            <p:nvPr/>
          </p:nvGrpSpPr>
          <p:grpSpPr bwMode="gray">
            <a:xfrm>
              <a:off x="1006178" y="2014802"/>
              <a:ext cx="1345406" cy="3403072"/>
              <a:chOff x="1438226" y="1592796"/>
              <a:chExt cx="1345406" cy="3403072"/>
            </a:xfrm>
          </p:grpSpPr>
          <p:sp>
            <p:nvSpPr>
              <p:cNvPr id="16" name="圆角矩形 15"/>
              <p:cNvSpPr/>
              <p:nvPr/>
            </p:nvSpPr>
            <p:spPr bwMode="gray">
              <a:xfrm>
                <a:off x="1438226" y="1592796"/>
                <a:ext cx="1345406" cy="3403072"/>
              </a:xfrm>
              <a:prstGeom prst="roundRect">
                <a:avLst>
                  <a:gd name="adj" fmla="val 6048"/>
                </a:avLst>
              </a:prstGeom>
              <a:no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7"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18" name="图片 17" descr="可视电话硬终端.png"/>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19" name="图片 18" descr="管理型无线虚链路-蓝.png"/>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20" name="文本框 19"/>
              <p:cNvSpPr txBox="1"/>
              <p:nvPr/>
            </p:nvSpPr>
            <p:spPr bwMode="gray">
              <a:xfrm>
                <a:off x="1894420" y="2292453"/>
                <a:ext cx="63898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a:t>
                </a:r>
              </a:p>
            </p:txBody>
          </p:sp>
          <p:sp>
            <p:nvSpPr>
              <p:cNvPr id="21" name="文本框 20"/>
              <p:cNvSpPr txBox="1"/>
              <p:nvPr/>
            </p:nvSpPr>
            <p:spPr bwMode="gray">
              <a:xfrm>
                <a:off x="1904841" y="3516397"/>
                <a:ext cx="61814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a:t>
                </a:r>
              </a:p>
            </p:txBody>
          </p:sp>
          <p:sp>
            <p:nvSpPr>
              <p:cNvPr id="22" name="文本框 21"/>
              <p:cNvSpPr txBox="1"/>
              <p:nvPr/>
            </p:nvSpPr>
            <p:spPr bwMode="gray">
              <a:xfrm>
                <a:off x="1928084" y="4632521"/>
                <a:ext cx="57165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a:t>
                </a:r>
              </a:p>
            </p:txBody>
          </p:sp>
        </p:grpSp>
        <p:sp>
          <p:nvSpPr>
            <p:cNvPr id="23" name="îṧlîḋè">
              <a:extLst>
                <a:ext uri="{FF2B5EF4-FFF2-40B4-BE49-F238E27FC236}">
                  <a16:creationId xmlns:a16="http://schemas.microsoft.com/office/drawing/2014/main" xmlns="" id="{03370132-C199-466C-9FF3-97790D081173}"/>
                </a:ext>
              </a:extLst>
            </p:cNvPr>
            <p:cNvSpPr txBox="1"/>
            <p:nvPr/>
          </p:nvSpPr>
          <p:spPr bwMode="gray">
            <a:xfrm>
              <a:off x="984231" y="2455996"/>
              <a:ext cx="396044" cy="250163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600" b="1" dirty="0">
                  <a:latin typeface="Huawei Sans" panose="020C0503030203020204" pitchFamily="34" charset="0"/>
                </a:rPr>
                <a:t>Inbound interface</a:t>
              </a:r>
              <a:endParaRPr lang="en-US" altLang="zh-CN" sz="1600" b="1" dirty="0">
                <a:latin typeface="Huawei Sans" panose="020C0503030203020204" pitchFamily="34" charset="0"/>
                <a:ea typeface="方正兰亭黑简体" panose="02000000000000000000" pitchFamily="2" charset="-122"/>
              </a:endParaRPr>
            </a:p>
          </p:txBody>
        </p:sp>
      </p:grpSp>
      <p:sp>
        <p:nvSpPr>
          <p:cNvPr id="24" name="右箭头标注 23"/>
          <p:cNvSpPr/>
          <p:nvPr/>
        </p:nvSpPr>
        <p:spPr bwMode="gray">
          <a:xfrm>
            <a:off x="5353049" y="3553947"/>
            <a:ext cx="1207952" cy="734400"/>
          </a:xfrm>
          <a:prstGeom prst="rightArrowCallout">
            <a:avLst>
              <a:gd name="adj1" fmla="val 23271"/>
              <a:gd name="adj2" fmla="val 25000"/>
              <a:gd name="adj3" fmla="val 19073"/>
              <a:gd name="adj4" fmla="val 78767"/>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Traffic classification</a:t>
            </a:r>
          </a:p>
        </p:txBody>
      </p:sp>
      <p:sp>
        <p:nvSpPr>
          <p:cNvPr id="61" name="矩形 60"/>
          <p:cNvSpPr/>
          <p:nvPr/>
        </p:nvSpPr>
        <p:spPr bwMode="gray">
          <a:xfrm>
            <a:off x="4774059" y="393305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2" name="矩形 61"/>
          <p:cNvSpPr/>
          <p:nvPr/>
        </p:nvSpPr>
        <p:spPr bwMode="gray">
          <a:xfrm>
            <a:off x="4414019" y="3933056"/>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6" name="矩形 65"/>
          <p:cNvSpPr/>
          <p:nvPr/>
        </p:nvSpPr>
        <p:spPr bwMode="gray">
          <a:xfrm>
            <a:off x="4053979" y="3933056"/>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7" name="矩形 66"/>
          <p:cNvSpPr/>
          <p:nvPr/>
        </p:nvSpPr>
        <p:spPr bwMode="gray">
          <a:xfrm>
            <a:off x="3693939" y="393305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3333899" y="393305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9" name="矩形 68"/>
          <p:cNvSpPr/>
          <p:nvPr/>
        </p:nvSpPr>
        <p:spPr bwMode="gray">
          <a:xfrm>
            <a:off x="2973859" y="3933056"/>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0" name="矩形 69"/>
          <p:cNvSpPr/>
          <p:nvPr/>
        </p:nvSpPr>
        <p:spPr bwMode="gray">
          <a:xfrm>
            <a:off x="2613819" y="393305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3" name="组合 12"/>
          <p:cNvGrpSpPr/>
          <p:nvPr/>
        </p:nvGrpSpPr>
        <p:grpSpPr bwMode="gray">
          <a:xfrm>
            <a:off x="6577310" y="3140968"/>
            <a:ext cx="1224136" cy="288032"/>
            <a:chOff x="6420036" y="2312876"/>
            <a:chExt cx="1224136" cy="288032"/>
          </a:xfrm>
        </p:grpSpPr>
        <p:grpSp>
          <p:nvGrpSpPr>
            <p:cNvPr id="12" name="组合 11"/>
            <p:cNvGrpSpPr/>
            <p:nvPr/>
          </p:nvGrpSpPr>
          <p:grpSpPr bwMode="gray">
            <a:xfrm>
              <a:off x="6420036" y="2312876"/>
              <a:ext cx="1224136" cy="288032"/>
              <a:chOff x="6780076" y="2528900"/>
              <a:chExt cx="1224136" cy="288032"/>
            </a:xfrm>
          </p:grpSpPr>
          <p:cxnSp>
            <p:nvCxnSpPr>
              <p:cNvPr id="8" name="直接连接符 7"/>
              <p:cNvCxnSpPr/>
              <p:nvPr/>
            </p:nvCxnSpPr>
            <p:spPr bwMode="gray">
              <a:xfrm>
                <a:off x="6780076" y="2528900"/>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3" name="直接连接符 72"/>
              <p:cNvCxnSpPr/>
              <p:nvPr/>
            </p:nvCxnSpPr>
            <p:spPr bwMode="gray">
              <a:xfrm>
                <a:off x="6780076" y="2816932"/>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4" name="直接连接符 73"/>
              <p:cNvCxnSpPr/>
              <p:nvPr/>
            </p:nvCxnSpPr>
            <p:spPr bwMode="gray">
              <a:xfrm>
                <a:off x="8004212" y="2528900"/>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81" name="矩形 80"/>
            <p:cNvSpPr/>
            <p:nvPr/>
          </p:nvSpPr>
          <p:spPr bwMode="gray">
            <a:xfrm>
              <a:off x="7356140" y="2384884"/>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83" name="矩形 82"/>
            <p:cNvSpPr/>
            <p:nvPr/>
          </p:nvSpPr>
          <p:spPr bwMode="gray">
            <a:xfrm>
              <a:off x="7056106" y="2384884"/>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85" name="矩形 84"/>
            <p:cNvSpPr/>
            <p:nvPr/>
          </p:nvSpPr>
          <p:spPr bwMode="gray">
            <a:xfrm>
              <a:off x="6756073" y="2384884"/>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6456040" y="2384884"/>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grpSp>
      <p:grpSp>
        <p:nvGrpSpPr>
          <p:cNvPr id="91" name="组合 90"/>
          <p:cNvGrpSpPr/>
          <p:nvPr/>
        </p:nvGrpSpPr>
        <p:grpSpPr bwMode="gray">
          <a:xfrm>
            <a:off x="6577310" y="3843046"/>
            <a:ext cx="1224136" cy="288032"/>
            <a:chOff x="6420036" y="2312876"/>
            <a:chExt cx="1224136" cy="288032"/>
          </a:xfrm>
        </p:grpSpPr>
        <p:grpSp>
          <p:nvGrpSpPr>
            <p:cNvPr id="92" name="组合 91"/>
            <p:cNvGrpSpPr/>
            <p:nvPr/>
          </p:nvGrpSpPr>
          <p:grpSpPr bwMode="gray">
            <a:xfrm>
              <a:off x="6420036" y="2312876"/>
              <a:ext cx="1224136" cy="288032"/>
              <a:chOff x="6780076" y="2528900"/>
              <a:chExt cx="1224136" cy="288032"/>
            </a:xfrm>
          </p:grpSpPr>
          <p:cxnSp>
            <p:nvCxnSpPr>
              <p:cNvPr id="97" name="直接连接符 96"/>
              <p:cNvCxnSpPr/>
              <p:nvPr/>
            </p:nvCxnSpPr>
            <p:spPr bwMode="gray">
              <a:xfrm>
                <a:off x="6780076" y="2528900"/>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8" name="直接连接符 97"/>
              <p:cNvCxnSpPr/>
              <p:nvPr/>
            </p:nvCxnSpPr>
            <p:spPr bwMode="gray">
              <a:xfrm>
                <a:off x="6780076" y="2816932"/>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9" name="直接连接符 98"/>
              <p:cNvCxnSpPr/>
              <p:nvPr/>
            </p:nvCxnSpPr>
            <p:spPr bwMode="gray">
              <a:xfrm>
                <a:off x="8004212" y="2528900"/>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93" name="矩形 92"/>
            <p:cNvSpPr/>
            <p:nvPr/>
          </p:nvSpPr>
          <p:spPr bwMode="gray">
            <a:xfrm>
              <a:off x="7356140" y="2384884"/>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94" name="矩形 93"/>
            <p:cNvSpPr/>
            <p:nvPr/>
          </p:nvSpPr>
          <p:spPr bwMode="gray">
            <a:xfrm>
              <a:off x="7056106" y="2384884"/>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grpSp>
      <p:grpSp>
        <p:nvGrpSpPr>
          <p:cNvPr id="3" name="组合 2"/>
          <p:cNvGrpSpPr/>
          <p:nvPr/>
        </p:nvGrpSpPr>
        <p:grpSpPr bwMode="gray">
          <a:xfrm>
            <a:off x="6577310" y="4545124"/>
            <a:ext cx="1224136" cy="288032"/>
            <a:chOff x="6577310" y="4545124"/>
            <a:chExt cx="1224136" cy="288032"/>
          </a:xfrm>
        </p:grpSpPr>
        <p:grpSp>
          <p:nvGrpSpPr>
            <p:cNvPr id="101" name="组合 100"/>
            <p:cNvGrpSpPr/>
            <p:nvPr/>
          </p:nvGrpSpPr>
          <p:grpSpPr bwMode="gray">
            <a:xfrm>
              <a:off x="6577310" y="4545124"/>
              <a:ext cx="1224136" cy="288032"/>
              <a:chOff x="6780076" y="2528900"/>
              <a:chExt cx="1224136" cy="288032"/>
            </a:xfrm>
          </p:grpSpPr>
          <p:cxnSp>
            <p:nvCxnSpPr>
              <p:cNvPr id="108" name="直接连接符 107"/>
              <p:cNvCxnSpPr/>
              <p:nvPr/>
            </p:nvCxnSpPr>
            <p:spPr bwMode="gray">
              <a:xfrm>
                <a:off x="6780076" y="2528900"/>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9" name="直接连接符 108"/>
              <p:cNvCxnSpPr/>
              <p:nvPr/>
            </p:nvCxnSpPr>
            <p:spPr bwMode="gray">
              <a:xfrm>
                <a:off x="6780076" y="2816932"/>
                <a:ext cx="12241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0" name="直接连接符 109"/>
              <p:cNvCxnSpPr/>
              <p:nvPr/>
            </p:nvCxnSpPr>
            <p:spPr bwMode="gray">
              <a:xfrm>
                <a:off x="8004212" y="2528900"/>
                <a:ext cx="0" cy="288032"/>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104" name="矩形 103"/>
            <p:cNvSpPr/>
            <p:nvPr/>
          </p:nvSpPr>
          <p:spPr bwMode="gray">
            <a:xfrm>
              <a:off x="7513414" y="4617132"/>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grpSp>
      <p:sp>
        <p:nvSpPr>
          <p:cNvPr id="115" name="右大括号 114"/>
          <p:cNvSpPr/>
          <p:nvPr/>
        </p:nvSpPr>
        <p:spPr bwMode="gray">
          <a:xfrm>
            <a:off x="8053474" y="3140968"/>
            <a:ext cx="468052" cy="1692188"/>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6" name="man-angry_10752"/>
          <p:cNvSpPr>
            <a:spLocks noChangeAspect="1"/>
          </p:cNvSpPr>
          <p:nvPr/>
        </p:nvSpPr>
        <p:spPr bwMode="gray">
          <a:xfrm>
            <a:off x="8665542" y="3537012"/>
            <a:ext cx="720080" cy="1288256"/>
          </a:xfrm>
          <a:custGeom>
            <a:avLst/>
            <a:gdLst>
              <a:gd name="connsiteX0" fmla="*/ 68160 w 334098"/>
              <a:gd name="connsiteY0" fmla="*/ 270064 h 597716"/>
              <a:gd name="connsiteX1" fmla="*/ 101585 w 334098"/>
              <a:gd name="connsiteY1" fmla="*/ 307987 h 597716"/>
              <a:gd name="connsiteX2" fmla="*/ 137289 w 334098"/>
              <a:gd name="connsiteY2" fmla="*/ 310262 h 597716"/>
              <a:gd name="connsiteX3" fmla="*/ 160839 w 334098"/>
              <a:gd name="connsiteY3" fmla="*/ 308745 h 597716"/>
              <a:gd name="connsiteX4" fmla="*/ 159320 w 334098"/>
              <a:gd name="connsiteY4" fmla="*/ 437682 h 597716"/>
              <a:gd name="connsiteX5" fmla="*/ 159320 w 334098"/>
              <a:gd name="connsiteY5" fmla="*/ 572687 h 597716"/>
              <a:gd name="connsiteX6" fmla="*/ 110701 w 334098"/>
              <a:gd name="connsiteY6" fmla="*/ 572687 h 597716"/>
              <a:gd name="connsiteX7" fmla="*/ 110701 w 334098"/>
              <a:gd name="connsiteY7" fmla="*/ 380798 h 597716"/>
              <a:gd name="connsiteX8" fmla="*/ 87152 w 334098"/>
              <a:gd name="connsiteY8" fmla="*/ 380798 h 597716"/>
              <a:gd name="connsiteX9" fmla="*/ 87152 w 334098"/>
              <a:gd name="connsiteY9" fmla="*/ 571928 h 597716"/>
              <a:gd name="connsiteX10" fmla="*/ 59804 w 334098"/>
              <a:gd name="connsiteY10" fmla="*/ 597716 h 597716"/>
              <a:gd name="connsiteX11" fmla="*/ 34735 w 334098"/>
              <a:gd name="connsiteY11" fmla="*/ 571928 h 597716"/>
              <a:gd name="connsiteX12" fmla="*/ 34735 w 334098"/>
              <a:gd name="connsiteY12" fmla="*/ 437682 h 597716"/>
              <a:gd name="connsiteX13" fmla="*/ 34735 w 334098"/>
              <a:gd name="connsiteY13" fmla="*/ 289784 h 597716"/>
              <a:gd name="connsiteX14" fmla="*/ 68160 w 334098"/>
              <a:gd name="connsiteY14" fmla="*/ 270064 h 597716"/>
              <a:gd name="connsiteX15" fmla="*/ 126724 w 334098"/>
              <a:gd name="connsiteY15" fmla="*/ 150296 h 597716"/>
              <a:gd name="connsiteX16" fmla="*/ 155584 w 334098"/>
              <a:gd name="connsiteY16" fmla="*/ 160916 h 597716"/>
              <a:gd name="connsiteX17" fmla="*/ 160900 w 334098"/>
              <a:gd name="connsiteY17" fmla="*/ 163191 h 597716"/>
              <a:gd name="connsiteX18" fmla="*/ 206468 w 334098"/>
              <a:gd name="connsiteY18" fmla="*/ 261800 h 597716"/>
              <a:gd name="connsiteX19" fmla="*/ 200392 w 334098"/>
              <a:gd name="connsiteY19" fmla="*/ 274695 h 597716"/>
              <a:gd name="connsiteX20" fmla="*/ 198114 w 334098"/>
              <a:gd name="connsiteY20" fmla="*/ 277729 h 597716"/>
              <a:gd name="connsiteX21" fmla="*/ 103180 w 334098"/>
              <a:gd name="connsiteY21" fmla="*/ 294417 h 597716"/>
              <a:gd name="connsiteX22" fmla="*/ 81915 w 334098"/>
              <a:gd name="connsiteY22" fmla="*/ 267110 h 597716"/>
              <a:gd name="connsiteX23" fmla="*/ 101661 w 334098"/>
              <a:gd name="connsiteY23" fmla="*/ 251180 h 597716"/>
              <a:gd name="connsiteX24" fmla="*/ 130521 w 334098"/>
              <a:gd name="connsiteY24" fmla="*/ 252698 h 597716"/>
              <a:gd name="connsiteX25" fmla="*/ 133559 w 334098"/>
              <a:gd name="connsiteY25" fmla="*/ 253456 h 597716"/>
              <a:gd name="connsiteX26" fmla="*/ 166976 w 334098"/>
              <a:gd name="connsiteY26" fmla="*/ 246629 h 597716"/>
              <a:gd name="connsiteX27" fmla="*/ 156343 w 334098"/>
              <a:gd name="connsiteY27" fmla="*/ 208703 h 597716"/>
              <a:gd name="connsiteX28" fmla="*/ 139635 w 334098"/>
              <a:gd name="connsiteY28" fmla="*/ 192774 h 597716"/>
              <a:gd name="connsiteX29" fmla="*/ 139635 w 334098"/>
              <a:gd name="connsiteY29" fmla="*/ 192015 h 597716"/>
              <a:gd name="connsiteX30" fmla="*/ 138116 w 334098"/>
              <a:gd name="connsiteY30" fmla="*/ 191257 h 597716"/>
              <a:gd name="connsiteX31" fmla="*/ 132040 w 334098"/>
              <a:gd name="connsiteY31" fmla="*/ 186706 h 597716"/>
              <a:gd name="connsiteX32" fmla="*/ 127483 w 334098"/>
              <a:gd name="connsiteY32" fmla="*/ 192015 h 597716"/>
              <a:gd name="connsiteX33" fmla="*/ 128243 w 334098"/>
              <a:gd name="connsiteY33" fmla="*/ 201118 h 597716"/>
              <a:gd name="connsiteX34" fmla="*/ 127483 w 334098"/>
              <a:gd name="connsiteY34" fmla="*/ 201118 h 597716"/>
              <a:gd name="connsiteX35" fmla="*/ 129002 w 334098"/>
              <a:gd name="connsiteY35" fmla="*/ 202635 h 597716"/>
              <a:gd name="connsiteX36" fmla="*/ 131281 w 334098"/>
              <a:gd name="connsiteY36" fmla="*/ 204152 h 597716"/>
              <a:gd name="connsiteX37" fmla="*/ 145711 w 334098"/>
              <a:gd name="connsiteY37" fmla="*/ 217805 h 597716"/>
              <a:gd name="connsiteX38" fmla="*/ 154824 w 334098"/>
              <a:gd name="connsiteY38" fmla="*/ 238286 h 597716"/>
              <a:gd name="connsiteX39" fmla="*/ 133559 w 334098"/>
              <a:gd name="connsiteY39" fmla="*/ 239044 h 597716"/>
              <a:gd name="connsiteX40" fmla="*/ 131281 w 334098"/>
              <a:gd name="connsiteY40" fmla="*/ 239044 h 597716"/>
              <a:gd name="connsiteX41" fmla="*/ 103180 w 334098"/>
              <a:gd name="connsiteY41" fmla="*/ 236768 h 597716"/>
              <a:gd name="connsiteX42" fmla="*/ 91029 w 334098"/>
              <a:gd name="connsiteY42" fmla="*/ 238286 h 597716"/>
              <a:gd name="connsiteX43" fmla="*/ 106218 w 334098"/>
              <a:gd name="connsiteY43" fmla="*/ 206427 h 597716"/>
              <a:gd name="connsiteX44" fmla="*/ 122167 w 334098"/>
              <a:gd name="connsiteY44" fmla="*/ 173052 h 597716"/>
              <a:gd name="connsiteX45" fmla="*/ 126724 w 334098"/>
              <a:gd name="connsiteY45" fmla="*/ 150296 h 597716"/>
              <a:gd name="connsiteX46" fmla="*/ 84913 w 334098"/>
              <a:gd name="connsiteY46" fmla="*/ 137342 h 597716"/>
              <a:gd name="connsiteX47" fmla="*/ 111501 w 334098"/>
              <a:gd name="connsiteY47" fmla="*/ 147204 h 597716"/>
              <a:gd name="connsiteX48" fmla="*/ 110742 w 334098"/>
              <a:gd name="connsiteY48" fmla="*/ 166169 h 597716"/>
              <a:gd name="connsiteX49" fmla="*/ 94029 w 334098"/>
              <a:gd name="connsiteY49" fmla="*/ 200307 h 597716"/>
              <a:gd name="connsiteX50" fmla="*/ 34775 w 334098"/>
              <a:gd name="connsiteY50" fmla="*/ 275409 h 597716"/>
              <a:gd name="connsiteX51" fmla="*/ 4389 w 334098"/>
              <a:gd name="connsiteY51" fmla="*/ 257203 h 597716"/>
              <a:gd name="connsiteX52" fmla="*/ 21101 w 334098"/>
              <a:gd name="connsiteY52" fmla="*/ 172997 h 597716"/>
              <a:gd name="connsiteX53" fmla="*/ 55286 w 334098"/>
              <a:gd name="connsiteY53" fmla="*/ 154790 h 597716"/>
              <a:gd name="connsiteX54" fmla="*/ 46170 w 334098"/>
              <a:gd name="connsiteY54" fmla="*/ 173755 h 597716"/>
              <a:gd name="connsiteX55" fmla="*/ 26419 w 334098"/>
              <a:gd name="connsiteY55" fmla="*/ 229893 h 597716"/>
              <a:gd name="connsiteX56" fmla="*/ 32496 w 334098"/>
              <a:gd name="connsiteY56" fmla="*/ 233686 h 597716"/>
              <a:gd name="connsiteX57" fmla="*/ 58325 w 334098"/>
              <a:gd name="connsiteY57" fmla="*/ 179824 h 597716"/>
              <a:gd name="connsiteX58" fmla="*/ 75037 w 334098"/>
              <a:gd name="connsiteY58" fmla="*/ 145687 h 597716"/>
              <a:gd name="connsiteX59" fmla="*/ 84913 w 334098"/>
              <a:gd name="connsiteY59" fmla="*/ 137342 h 597716"/>
              <a:gd name="connsiteX60" fmla="*/ 232297 w 334098"/>
              <a:gd name="connsiteY60" fmla="*/ 121421 h 597716"/>
              <a:gd name="connsiteX61" fmla="*/ 223187 w 334098"/>
              <a:gd name="connsiteY61" fmla="*/ 122179 h 597716"/>
              <a:gd name="connsiteX62" fmla="*/ 232297 w 334098"/>
              <a:gd name="connsiteY62" fmla="*/ 125972 h 597716"/>
              <a:gd name="connsiteX63" fmla="*/ 232297 w 334098"/>
              <a:gd name="connsiteY63" fmla="*/ 121421 h 597716"/>
              <a:gd name="connsiteX64" fmla="*/ 223946 w 334098"/>
              <a:gd name="connsiteY64" fmla="*/ 82731 h 597716"/>
              <a:gd name="connsiteX65" fmla="*/ 223946 w 334098"/>
              <a:gd name="connsiteY65" fmla="*/ 88042 h 597716"/>
              <a:gd name="connsiteX66" fmla="*/ 230020 w 334098"/>
              <a:gd name="connsiteY66" fmla="*/ 92593 h 597716"/>
              <a:gd name="connsiteX67" fmla="*/ 239130 w 334098"/>
              <a:gd name="connsiteY67" fmla="*/ 95628 h 597716"/>
              <a:gd name="connsiteX68" fmla="*/ 245963 w 334098"/>
              <a:gd name="connsiteY68" fmla="*/ 93352 h 597716"/>
              <a:gd name="connsiteX69" fmla="*/ 274812 w 334098"/>
              <a:gd name="connsiteY69" fmla="*/ 98662 h 597716"/>
              <a:gd name="connsiteX70" fmla="*/ 286959 w 334098"/>
              <a:gd name="connsiteY70" fmla="*/ 97145 h 597716"/>
              <a:gd name="connsiteX71" fmla="*/ 292273 w 334098"/>
              <a:gd name="connsiteY71" fmla="*/ 88042 h 597716"/>
              <a:gd name="connsiteX72" fmla="*/ 283922 w 334098"/>
              <a:gd name="connsiteY72" fmla="*/ 88800 h 597716"/>
              <a:gd name="connsiteX73" fmla="*/ 278608 w 334098"/>
              <a:gd name="connsiteY73" fmla="*/ 89559 h 597716"/>
              <a:gd name="connsiteX74" fmla="*/ 274053 w 334098"/>
              <a:gd name="connsiteY74" fmla="*/ 88800 h 597716"/>
              <a:gd name="connsiteX75" fmla="*/ 260387 w 334098"/>
              <a:gd name="connsiteY75" fmla="*/ 88042 h 597716"/>
              <a:gd name="connsiteX76" fmla="*/ 223946 w 334098"/>
              <a:gd name="connsiteY76" fmla="*/ 82731 h 597716"/>
              <a:gd name="connsiteX77" fmla="*/ 237611 w 334098"/>
              <a:gd name="connsiteY77" fmla="*/ 66042 h 597716"/>
              <a:gd name="connsiteX78" fmla="*/ 226224 w 334098"/>
              <a:gd name="connsiteY78" fmla="*/ 70594 h 597716"/>
              <a:gd name="connsiteX79" fmla="*/ 245203 w 334098"/>
              <a:gd name="connsiteY79" fmla="*/ 74387 h 597716"/>
              <a:gd name="connsiteX80" fmla="*/ 252036 w 334098"/>
              <a:gd name="connsiteY80" fmla="*/ 75145 h 597716"/>
              <a:gd name="connsiteX81" fmla="*/ 247481 w 334098"/>
              <a:gd name="connsiteY81" fmla="*/ 66801 h 597716"/>
              <a:gd name="connsiteX82" fmla="*/ 237611 w 334098"/>
              <a:gd name="connsiteY82" fmla="*/ 66042 h 597716"/>
              <a:gd name="connsiteX83" fmla="*/ 261146 w 334098"/>
              <a:gd name="connsiteY83" fmla="*/ 55421 h 597716"/>
              <a:gd name="connsiteX84" fmla="*/ 260387 w 334098"/>
              <a:gd name="connsiteY84" fmla="*/ 56180 h 597716"/>
              <a:gd name="connsiteX85" fmla="*/ 264942 w 334098"/>
              <a:gd name="connsiteY85" fmla="*/ 57697 h 597716"/>
              <a:gd name="connsiteX86" fmla="*/ 261146 w 334098"/>
              <a:gd name="connsiteY86" fmla="*/ 55421 h 597716"/>
              <a:gd name="connsiteX87" fmla="*/ 248240 w 334098"/>
              <a:gd name="connsiteY87" fmla="*/ 52387 h 597716"/>
              <a:gd name="connsiteX88" fmla="*/ 239130 w 334098"/>
              <a:gd name="connsiteY88" fmla="*/ 53904 h 597716"/>
              <a:gd name="connsiteX89" fmla="*/ 247481 w 334098"/>
              <a:gd name="connsiteY89" fmla="*/ 53904 h 597716"/>
              <a:gd name="connsiteX90" fmla="*/ 248240 w 334098"/>
              <a:gd name="connsiteY90" fmla="*/ 52387 h 597716"/>
              <a:gd name="connsiteX91" fmla="*/ 290755 w 334098"/>
              <a:gd name="connsiteY91" fmla="*/ 44042 h 597716"/>
              <a:gd name="connsiteX92" fmla="*/ 275571 w 334098"/>
              <a:gd name="connsiteY92" fmla="*/ 46318 h 597716"/>
              <a:gd name="connsiteX93" fmla="*/ 272534 w 334098"/>
              <a:gd name="connsiteY93" fmla="*/ 47077 h 597716"/>
              <a:gd name="connsiteX94" fmla="*/ 289237 w 334098"/>
              <a:gd name="connsiteY94" fmla="*/ 59973 h 597716"/>
              <a:gd name="connsiteX95" fmla="*/ 299106 w 334098"/>
              <a:gd name="connsiteY95" fmla="*/ 73628 h 597716"/>
              <a:gd name="connsiteX96" fmla="*/ 317327 w 334098"/>
              <a:gd name="connsiteY96" fmla="*/ 49352 h 597716"/>
              <a:gd name="connsiteX97" fmla="*/ 297588 w 334098"/>
              <a:gd name="connsiteY97" fmla="*/ 44042 h 597716"/>
              <a:gd name="connsiteX98" fmla="*/ 290755 w 334098"/>
              <a:gd name="connsiteY98" fmla="*/ 44042 h 597716"/>
              <a:gd name="connsiteX99" fmla="*/ 98579 w 334098"/>
              <a:gd name="connsiteY99" fmla="*/ 36498 h 597716"/>
              <a:gd name="connsiteX100" fmla="*/ 144147 w 334098"/>
              <a:gd name="connsiteY100" fmla="*/ 82005 h 597716"/>
              <a:gd name="connsiteX101" fmla="*/ 98579 w 334098"/>
              <a:gd name="connsiteY101" fmla="*/ 127512 h 597716"/>
              <a:gd name="connsiteX102" fmla="*/ 53011 w 334098"/>
              <a:gd name="connsiteY102" fmla="*/ 82005 h 597716"/>
              <a:gd name="connsiteX103" fmla="*/ 98579 w 334098"/>
              <a:gd name="connsiteY103" fmla="*/ 36498 h 597716"/>
              <a:gd name="connsiteX104" fmla="*/ 277469 w 334098"/>
              <a:gd name="connsiteY104" fmla="*/ 13129 h 597716"/>
              <a:gd name="connsiteX105" fmla="*/ 249759 w 334098"/>
              <a:gd name="connsiteY105" fmla="*/ 14456 h 597716"/>
              <a:gd name="connsiteX106" fmla="*/ 200411 w 334098"/>
              <a:gd name="connsiteY106" fmla="*/ 28111 h 597716"/>
              <a:gd name="connsiteX107" fmla="*/ 185986 w 334098"/>
              <a:gd name="connsiteY107" fmla="*/ 48594 h 597716"/>
              <a:gd name="connsiteX108" fmla="*/ 208762 w 334098"/>
              <a:gd name="connsiteY108" fmla="*/ 65283 h 597716"/>
              <a:gd name="connsiteX109" fmla="*/ 212558 w 334098"/>
              <a:gd name="connsiteY109" fmla="*/ 66801 h 597716"/>
              <a:gd name="connsiteX110" fmla="*/ 214076 w 334098"/>
              <a:gd name="connsiteY110" fmla="*/ 65283 h 597716"/>
              <a:gd name="connsiteX111" fmla="*/ 226983 w 334098"/>
              <a:gd name="connsiteY111" fmla="*/ 46318 h 597716"/>
              <a:gd name="connsiteX112" fmla="*/ 257350 w 334098"/>
              <a:gd name="connsiteY112" fmla="*/ 41008 h 597716"/>
              <a:gd name="connsiteX113" fmla="*/ 289237 w 334098"/>
              <a:gd name="connsiteY113" fmla="*/ 31146 h 597716"/>
              <a:gd name="connsiteX114" fmla="*/ 277469 w 334098"/>
              <a:gd name="connsiteY114" fmla="*/ 13129 h 597716"/>
              <a:gd name="connsiteX115" fmla="*/ 256876 w 334098"/>
              <a:gd name="connsiteY115" fmla="*/ 422 h 597716"/>
              <a:gd name="connsiteX116" fmla="*/ 302143 w 334098"/>
              <a:gd name="connsiteY116" fmla="*/ 31904 h 597716"/>
              <a:gd name="connsiteX117" fmla="*/ 312772 w 334098"/>
              <a:gd name="connsiteY117" fmla="*/ 34180 h 597716"/>
              <a:gd name="connsiteX118" fmla="*/ 327196 w 334098"/>
              <a:gd name="connsiteY118" fmla="*/ 73628 h 597716"/>
              <a:gd name="connsiteX119" fmla="*/ 303661 w 334098"/>
              <a:gd name="connsiteY119" fmla="*/ 85766 h 597716"/>
              <a:gd name="connsiteX120" fmla="*/ 289996 w 334098"/>
              <a:gd name="connsiteY120" fmla="*/ 109283 h 597716"/>
              <a:gd name="connsiteX121" fmla="*/ 276330 w 334098"/>
              <a:gd name="connsiteY121" fmla="*/ 111559 h 597716"/>
              <a:gd name="connsiteX122" fmla="*/ 273294 w 334098"/>
              <a:gd name="connsiteY122" fmla="*/ 115352 h 597716"/>
              <a:gd name="connsiteX123" fmla="*/ 253555 w 334098"/>
              <a:gd name="connsiteY123" fmla="*/ 122938 h 597716"/>
              <a:gd name="connsiteX124" fmla="*/ 240648 w 334098"/>
              <a:gd name="connsiteY124" fmla="*/ 135834 h 597716"/>
              <a:gd name="connsiteX125" fmla="*/ 258869 w 334098"/>
              <a:gd name="connsiteY125" fmla="*/ 148731 h 597716"/>
              <a:gd name="connsiteX126" fmla="*/ 248240 w 334098"/>
              <a:gd name="connsiteY126" fmla="*/ 155558 h 597716"/>
              <a:gd name="connsiteX127" fmla="*/ 207244 w 334098"/>
              <a:gd name="connsiteY127" fmla="*/ 124455 h 597716"/>
              <a:gd name="connsiteX128" fmla="*/ 217872 w 334098"/>
              <a:gd name="connsiteY128" fmla="*/ 106248 h 597716"/>
              <a:gd name="connsiteX129" fmla="*/ 216354 w 334098"/>
              <a:gd name="connsiteY129" fmla="*/ 103214 h 597716"/>
              <a:gd name="connsiteX130" fmla="*/ 211799 w 334098"/>
              <a:gd name="connsiteY130" fmla="*/ 91076 h 597716"/>
              <a:gd name="connsiteX131" fmla="*/ 208762 w 334098"/>
              <a:gd name="connsiteY131" fmla="*/ 78180 h 597716"/>
              <a:gd name="connsiteX132" fmla="*/ 193578 w 334098"/>
              <a:gd name="connsiteY132" fmla="*/ 71352 h 597716"/>
              <a:gd name="connsiteX133" fmla="*/ 185986 w 334098"/>
              <a:gd name="connsiteY133" fmla="*/ 21284 h 597716"/>
              <a:gd name="connsiteX134" fmla="*/ 256876 w 334098"/>
              <a:gd name="connsiteY134" fmla="*/ 422 h 59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34098" h="597716">
                <a:moveTo>
                  <a:pt x="68160" y="270064"/>
                </a:moveTo>
                <a:cubicBezTo>
                  <a:pt x="68160" y="288267"/>
                  <a:pt x="80315" y="305712"/>
                  <a:pt x="101585" y="307987"/>
                </a:cubicBezTo>
                <a:cubicBezTo>
                  <a:pt x="111461" y="308745"/>
                  <a:pt x="123615" y="310262"/>
                  <a:pt x="137289" y="310262"/>
                </a:cubicBezTo>
                <a:cubicBezTo>
                  <a:pt x="144886" y="310262"/>
                  <a:pt x="152483" y="309504"/>
                  <a:pt x="160839" y="308745"/>
                </a:cubicBezTo>
                <a:lnTo>
                  <a:pt x="159320" y="437682"/>
                </a:lnTo>
                <a:lnTo>
                  <a:pt x="159320" y="572687"/>
                </a:lnTo>
                <a:cubicBezTo>
                  <a:pt x="159320" y="603783"/>
                  <a:pt x="110701" y="603783"/>
                  <a:pt x="110701" y="572687"/>
                </a:cubicBezTo>
                <a:lnTo>
                  <a:pt x="110701" y="380798"/>
                </a:lnTo>
                <a:lnTo>
                  <a:pt x="87152" y="380798"/>
                </a:lnTo>
                <a:lnTo>
                  <a:pt x="87152" y="571928"/>
                </a:lnTo>
                <a:cubicBezTo>
                  <a:pt x="87152" y="586339"/>
                  <a:pt x="74997" y="597716"/>
                  <a:pt x="59804" y="597716"/>
                </a:cubicBezTo>
                <a:cubicBezTo>
                  <a:pt x="45370" y="597716"/>
                  <a:pt x="34735" y="586339"/>
                  <a:pt x="34735" y="571928"/>
                </a:cubicBezTo>
                <a:lnTo>
                  <a:pt x="34735" y="437682"/>
                </a:lnTo>
                <a:lnTo>
                  <a:pt x="34735" y="289784"/>
                </a:lnTo>
                <a:cubicBezTo>
                  <a:pt x="48409" y="285992"/>
                  <a:pt x="59044" y="279166"/>
                  <a:pt x="68160" y="270064"/>
                </a:cubicBezTo>
                <a:close/>
                <a:moveTo>
                  <a:pt x="126724" y="150296"/>
                </a:moveTo>
                <a:cubicBezTo>
                  <a:pt x="141154" y="154089"/>
                  <a:pt x="151027" y="158640"/>
                  <a:pt x="155584" y="160916"/>
                </a:cubicBezTo>
                <a:cubicBezTo>
                  <a:pt x="157103" y="161674"/>
                  <a:pt x="158621" y="162433"/>
                  <a:pt x="160900" y="163191"/>
                </a:cubicBezTo>
                <a:cubicBezTo>
                  <a:pt x="193557" y="186706"/>
                  <a:pt x="217860" y="220081"/>
                  <a:pt x="206468" y="261800"/>
                </a:cubicBezTo>
                <a:cubicBezTo>
                  <a:pt x="204949" y="267110"/>
                  <a:pt x="202671" y="270902"/>
                  <a:pt x="200392" y="274695"/>
                </a:cubicBezTo>
                <a:cubicBezTo>
                  <a:pt x="199633" y="275453"/>
                  <a:pt x="198873" y="276970"/>
                  <a:pt x="198114" y="277729"/>
                </a:cubicBezTo>
                <a:cubicBezTo>
                  <a:pt x="179127" y="298209"/>
                  <a:pt x="141913" y="297451"/>
                  <a:pt x="103180" y="294417"/>
                </a:cubicBezTo>
                <a:cubicBezTo>
                  <a:pt x="87991" y="292900"/>
                  <a:pt x="81156" y="279246"/>
                  <a:pt x="81915" y="267110"/>
                </a:cubicBezTo>
                <a:cubicBezTo>
                  <a:pt x="82675" y="263317"/>
                  <a:pt x="85713" y="249663"/>
                  <a:pt x="101661" y="251180"/>
                </a:cubicBezTo>
                <a:cubicBezTo>
                  <a:pt x="112294" y="251939"/>
                  <a:pt x="121408" y="252698"/>
                  <a:pt x="130521" y="252698"/>
                </a:cubicBezTo>
                <a:lnTo>
                  <a:pt x="133559" y="253456"/>
                </a:lnTo>
                <a:cubicBezTo>
                  <a:pt x="157862" y="253456"/>
                  <a:pt x="164697" y="252698"/>
                  <a:pt x="166976" y="246629"/>
                </a:cubicBezTo>
                <a:cubicBezTo>
                  <a:pt x="173052" y="233734"/>
                  <a:pt x="165457" y="217805"/>
                  <a:pt x="156343" y="208703"/>
                </a:cubicBezTo>
                <a:cubicBezTo>
                  <a:pt x="150267" y="201876"/>
                  <a:pt x="144951" y="197325"/>
                  <a:pt x="139635" y="192774"/>
                </a:cubicBezTo>
                <a:cubicBezTo>
                  <a:pt x="139635" y="192774"/>
                  <a:pt x="139635" y="192774"/>
                  <a:pt x="139635" y="192015"/>
                </a:cubicBezTo>
                <a:cubicBezTo>
                  <a:pt x="138875" y="192015"/>
                  <a:pt x="138116" y="191257"/>
                  <a:pt x="138116" y="191257"/>
                </a:cubicBezTo>
                <a:lnTo>
                  <a:pt x="132040" y="186706"/>
                </a:lnTo>
                <a:lnTo>
                  <a:pt x="127483" y="192015"/>
                </a:lnTo>
                <a:cubicBezTo>
                  <a:pt x="124445" y="195808"/>
                  <a:pt x="125964" y="198842"/>
                  <a:pt x="128243" y="201118"/>
                </a:cubicBezTo>
                <a:lnTo>
                  <a:pt x="127483" y="201118"/>
                </a:lnTo>
                <a:cubicBezTo>
                  <a:pt x="128243" y="201876"/>
                  <a:pt x="129002" y="201876"/>
                  <a:pt x="129002" y="202635"/>
                </a:cubicBezTo>
                <a:cubicBezTo>
                  <a:pt x="129762" y="202635"/>
                  <a:pt x="130521" y="203393"/>
                  <a:pt x="131281" y="204152"/>
                </a:cubicBezTo>
                <a:cubicBezTo>
                  <a:pt x="135837" y="207944"/>
                  <a:pt x="140394" y="211737"/>
                  <a:pt x="145711" y="217805"/>
                </a:cubicBezTo>
                <a:cubicBezTo>
                  <a:pt x="151027" y="223873"/>
                  <a:pt x="155584" y="232217"/>
                  <a:pt x="154824" y="238286"/>
                </a:cubicBezTo>
                <a:cubicBezTo>
                  <a:pt x="149508" y="239044"/>
                  <a:pt x="138116" y="239044"/>
                  <a:pt x="133559" y="239044"/>
                </a:cubicBezTo>
                <a:lnTo>
                  <a:pt x="131281" y="239044"/>
                </a:lnTo>
                <a:cubicBezTo>
                  <a:pt x="122167" y="239044"/>
                  <a:pt x="113053" y="238286"/>
                  <a:pt x="103180" y="236768"/>
                </a:cubicBezTo>
                <a:cubicBezTo>
                  <a:pt x="98624" y="236768"/>
                  <a:pt x="94826" y="236768"/>
                  <a:pt x="91029" y="238286"/>
                </a:cubicBezTo>
                <a:cubicBezTo>
                  <a:pt x="96345" y="227666"/>
                  <a:pt x="101661" y="216288"/>
                  <a:pt x="106218" y="206427"/>
                </a:cubicBezTo>
                <a:cubicBezTo>
                  <a:pt x="111535" y="194291"/>
                  <a:pt x="116851" y="182154"/>
                  <a:pt x="122167" y="173052"/>
                </a:cubicBezTo>
                <a:cubicBezTo>
                  <a:pt x="126724" y="165467"/>
                  <a:pt x="128243" y="157882"/>
                  <a:pt x="126724" y="150296"/>
                </a:cubicBezTo>
                <a:close/>
                <a:moveTo>
                  <a:pt x="84913" y="137342"/>
                </a:moveTo>
                <a:cubicBezTo>
                  <a:pt x="94789" y="135066"/>
                  <a:pt x="105424" y="139618"/>
                  <a:pt x="111501" y="147204"/>
                </a:cubicBezTo>
                <a:cubicBezTo>
                  <a:pt x="114540" y="152514"/>
                  <a:pt x="114540" y="159342"/>
                  <a:pt x="110742" y="166169"/>
                </a:cubicBezTo>
                <a:cubicBezTo>
                  <a:pt x="104664" y="176031"/>
                  <a:pt x="99347" y="188169"/>
                  <a:pt x="94029" y="200307"/>
                </a:cubicBezTo>
                <a:cubicBezTo>
                  <a:pt x="79595" y="232927"/>
                  <a:pt x="64402" y="266306"/>
                  <a:pt x="34775" y="275409"/>
                </a:cubicBezTo>
                <a:cubicBezTo>
                  <a:pt x="34775" y="275409"/>
                  <a:pt x="8947" y="279202"/>
                  <a:pt x="4389" y="257203"/>
                </a:cubicBezTo>
                <a:cubicBezTo>
                  <a:pt x="-11564" y="201065"/>
                  <a:pt x="21101" y="172997"/>
                  <a:pt x="21101" y="172997"/>
                </a:cubicBezTo>
                <a:cubicBezTo>
                  <a:pt x="32496" y="164652"/>
                  <a:pt x="43891" y="158583"/>
                  <a:pt x="55286" y="154790"/>
                </a:cubicBezTo>
                <a:cubicBezTo>
                  <a:pt x="50728" y="163893"/>
                  <a:pt x="46170" y="172997"/>
                  <a:pt x="46170" y="173755"/>
                </a:cubicBezTo>
                <a:lnTo>
                  <a:pt x="26419" y="229893"/>
                </a:lnTo>
                <a:lnTo>
                  <a:pt x="32496" y="233686"/>
                </a:lnTo>
                <a:lnTo>
                  <a:pt x="58325" y="179824"/>
                </a:lnTo>
                <a:cubicBezTo>
                  <a:pt x="58325" y="179066"/>
                  <a:pt x="68960" y="156307"/>
                  <a:pt x="75037" y="145687"/>
                </a:cubicBezTo>
                <a:cubicBezTo>
                  <a:pt x="78076" y="141135"/>
                  <a:pt x="81115" y="138859"/>
                  <a:pt x="84913" y="137342"/>
                </a:cubicBezTo>
                <a:close/>
                <a:moveTo>
                  <a:pt x="232297" y="121421"/>
                </a:moveTo>
                <a:cubicBezTo>
                  <a:pt x="228501" y="120662"/>
                  <a:pt x="225464" y="121421"/>
                  <a:pt x="223187" y="122179"/>
                </a:cubicBezTo>
                <a:cubicBezTo>
                  <a:pt x="223187" y="124455"/>
                  <a:pt x="226224" y="125972"/>
                  <a:pt x="232297" y="125972"/>
                </a:cubicBezTo>
                <a:cubicBezTo>
                  <a:pt x="240648" y="125214"/>
                  <a:pt x="238371" y="121421"/>
                  <a:pt x="232297" y="121421"/>
                </a:cubicBezTo>
                <a:close/>
                <a:moveTo>
                  <a:pt x="223946" y="82731"/>
                </a:moveTo>
                <a:cubicBezTo>
                  <a:pt x="223187" y="84249"/>
                  <a:pt x="223946" y="86525"/>
                  <a:pt x="223946" y="88042"/>
                </a:cubicBezTo>
                <a:cubicBezTo>
                  <a:pt x="225464" y="89559"/>
                  <a:pt x="227742" y="91076"/>
                  <a:pt x="230020" y="92593"/>
                </a:cubicBezTo>
                <a:cubicBezTo>
                  <a:pt x="233056" y="93352"/>
                  <a:pt x="236093" y="94869"/>
                  <a:pt x="239130" y="95628"/>
                </a:cubicBezTo>
                <a:cubicBezTo>
                  <a:pt x="241407" y="94869"/>
                  <a:pt x="243685" y="94111"/>
                  <a:pt x="245963" y="93352"/>
                </a:cubicBezTo>
                <a:cubicBezTo>
                  <a:pt x="255832" y="91835"/>
                  <a:pt x="267220" y="91076"/>
                  <a:pt x="274812" y="98662"/>
                </a:cubicBezTo>
                <a:cubicBezTo>
                  <a:pt x="278608" y="98662"/>
                  <a:pt x="283163" y="97904"/>
                  <a:pt x="286959" y="97145"/>
                </a:cubicBezTo>
                <a:cubicBezTo>
                  <a:pt x="291514" y="95628"/>
                  <a:pt x="293033" y="92593"/>
                  <a:pt x="292273" y="88042"/>
                </a:cubicBezTo>
                <a:cubicBezTo>
                  <a:pt x="289237" y="88800"/>
                  <a:pt x="286200" y="88800"/>
                  <a:pt x="283922" y="88800"/>
                </a:cubicBezTo>
                <a:cubicBezTo>
                  <a:pt x="282404" y="88800"/>
                  <a:pt x="280126" y="89559"/>
                  <a:pt x="278608" y="89559"/>
                </a:cubicBezTo>
                <a:cubicBezTo>
                  <a:pt x="277090" y="89559"/>
                  <a:pt x="275571" y="89559"/>
                  <a:pt x="274053" y="88800"/>
                </a:cubicBezTo>
                <a:cubicBezTo>
                  <a:pt x="269498" y="88800"/>
                  <a:pt x="264942" y="88800"/>
                  <a:pt x="260387" y="88042"/>
                </a:cubicBezTo>
                <a:cubicBezTo>
                  <a:pt x="248240" y="87283"/>
                  <a:pt x="235334" y="85766"/>
                  <a:pt x="223946" y="82731"/>
                </a:cubicBezTo>
                <a:close/>
                <a:moveTo>
                  <a:pt x="237611" y="66042"/>
                </a:moveTo>
                <a:cubicBezTo>
                  <a:pt x="233815" y="66801"/>
                  <a:pt x="229260" y="68318"/>
                  <a:pt x="226224" y="70594"/>
                </a:cubicBezTo>
                <a:cubicBezTo>
                  <a:pt x="232297" y="72111"/>
                  <a:pt x="239130" y="72870"/>
                  <a:pt x="245203" y="74387"/>
                </a:cubicBezTo>
                <a:cubicBezTo>
                  <a:pt x="247481" y="74387"/>
                  <a:pt x="249759" y="74387"/>
                  <a:pt x="252036" y="75145"/>
                </a:cubicBezTo>
                <a:cubicBezTo>
                  <a:pt x="249759" y="72111"/>
                  <a:pt x="248240" y="69835"/>
                  <a:pt x="247481" y="66801"/>
                </a:cubicBezTo>
                <a:cubicBezTo>
                  <a:pt x="244444" y="66042"/>
                  <a:pt x="240648" y="66042"/>
                  <a:pt x="237611" y="66042"/>
                </a:cubicBezTo>
                <a:close/>
                <a:moveTo>
                  <a:pt x="261146" y="55421"/>
                </a:moveTo>
                <a:cubicBezTo>
                  <a:pt x="260387" y="55421"/>
                  <a:pt x="260387" y="56180"/>
                  <a:pt x="260387" y="56180"/>
                </a:cubicBezTo>
                <a:cubicBezTo>
                  <a:pt x="261906" y="56939"/>
                  <a:pt x="263424" y="56939"/>
                  <a:pt x="264942" y="57697"/>
                </a:cubicBezTo>
                <a:cubicBezTo>
                  <a:pt x="263424" y="56939"/>
                  <a:pt x="261906" y="56180"/>
                  <a:pt x="261146" y="55421"/>
                </a:cubicBezTo>
                <a:close/>
                <a:moveTo>
                  <a:pt x="248240" y="52387"/>
                </a:moveTo>
                <a:cubicBezTo>
                  <a:pt x="245203" y="51628"/>
                  <a:pt x="242167" y="52387"/>
                  <a:pt x="239130" y="53904"/>
                </a:cubicBezTo>
                <a:cubicBezTo>
                  <a:pt x="241407" y="53904"/>
                  <a:pt x="244444" y="53904"/>
                  <a:pt x="247481" y="53904"/>
                </a:cubicBezTo>
                <a:cubicBezTo>
                  <a:pt x="248240" y="53146"/>
                  <a:pt x="248240" y="52387"/>
                  <a:pt x="248240" y="52387"/>
                </a:cubicBezTo>
                <a:close/>
                <a:moveTo>
                  <a:pt x="290755" y="44042"/>
                </a:moveTo>
                <a:cubicBezTo>
                  <a:pt x="285441" y="44801"/>
                  <a:pt x="280126" y="45559"/>
                  <a:pt x="275571" y="46318"/>
                </a:cubicBezTo>
                <a:cubicBezTo>
                  <a:pt x="274812" y="46318"/>
                  <a:pt x="274053" y="47077"/>
                  <a:pt x="272534" y="47077"/>
                </a:cubicBezTo>
                <a:cubicBezTo>
                  <a:pt x="278608" y="50870"/>
                  <a:pt x="284681" y="55421"/>
                  <a:pt x="289237" y="59973"/>
                </a:cubicBezTo>
                <a:cubicBezTo>
                  <a:pt x="293033" y="63008"/>
                  <a:pt x="296069" y="68318"/>
                  <a:pt x="299106" y="73628"/>
                </a:cubicBezTo>
                <a:cubicBezTo>
                  <a:pt x="307457" y="71352"/>
                  <a:pt x="334029" y="58456"/>
                  <a:pt x="317327" y="49352"/>
                </a:cubicBezTo>
                <a:cubicBezTo>
                  <a:pt x="311253" y="46318"/>
                  <a:pt x="304420" y="44801"/>
                  <a:pt x="297588" y="44042"/>
                </a:cubicBezTo>
                <a:cubicBezTo>
                  <a:pt x="296069" y="45559"/>
                  <a:pt x="293033" y="45559"/>
                  <a:pt x="290755" y="44042"/>
                </a:cubicBezTo>
                <a:close/>
                <a:moveTo>
                  <a:pt x="98579" y="36498"/>
                </a:moveTo>
                <a:cubicBezTo>
                  <a:pt x="123746" y="36498"/>
                  <a:pt x="144147" y="56872"/>
                  <a:pt x="144147" y="82005"/>
                </a:cubicBezTo>
                <a:cubicBezTo>
                  <a:pt x="144147" y="107138"/>
                  <a:pt x="123746" y="127512"/>
                  <a:pt x="98579" y="127512"/>
                </a:cubicBezTo>
                <a:cubicBezTo>
                  <a:pt x="73412" y="127512"/>
                  <a:pt x="53011" y="107138"/>
                  <a:pt x="53011" y="82005"/>
                </a:cubicBezTo>
                <a:cubicBezTo>
                  <a:pt x="53011" y="56872"/>
                  <a:pt x="73412" y="36498"/>
                  <a:pt x="98579" y="36498"/>
                </a:cubicBezTo>
                <a:close/>
                <a:moveTo>
                  <a:pt x="277469" y="13129"/>
                </a:moveTo>
                <a:cubicBezTo>
                  <a:pt x="269498" y="11232"/>
                  <a:pt x="258869" y="12560"/>
                  <a:pt x="249759" y="14456"/>
                </a:cubicBezTo>
                <a:cubicBezTo>
                  <a:pt x="233815" y="17491"/>
                  <a:pt x="215595" y="20525"/>
                  <a:pt x="200411" y="28111"/>
                </a:cubicBezTo>
                <a:cubicBezTo>
                  <a:pt x="193578" y="31904"/>
                  <a:pt x="178394" y="37973"/>
                  <a:pt x="185986" y="48594"/>
                </a:cubicBezTo>
                <a:cubicBezTo>
                  <a:pt x="192060" y="56939"/>
                  <a:pt x="200411" y="61490"/>
                  <a:pt x="208762" y="65283"/>
                </a:cubicBezTo>
                <a:cubicBezTo>
                  <a:pt x="210280" y="65283"/>
                  <a:pt x="211799" y="66042"/>
                  <a:pt x="212558" y="66801"/>
                </a:cubicBezTo>
                <a:cubicBezTo>
                  <a:pt x="213317" y="66042"/>
                  <a:pt x="213317" y="65283"/>
                  <a:pt x="214076" y="65283"/>
                </a:cubicBezTo>
                <a:cubicBezTo>
                  <a:pt x="216354" y="57697"/>
                  <a:pt x="220909" y="50870"/>
                  <a:pt x="226983" y="46318"/>
                </a:cubicBezTo>
                <a:cubicBezTo>
                  <a:pt x="236852" y="39491"/>
                  <a:pt x="247481" y="38732"/>
                  <a:pt x="257350" y="41008"/>
                </a:cubicBezTo>
                <a:cubicBezTo>
                  <a:pt x="266461" y="34939"/>
                  <a:pt x="277849" y="31904"/>
                  <a:pt x="289237" y="31146"/>
                </a:cubicBezTo>
                <a:cubicBezTo>
                  <a:pt x="290755" y="20146"/>
                  <a:pt x="285441" y="15025"/>
                  <a:pt x="277469" y="13129"/>
                </a:cubicBezTo>
                <a:close/>
                <a:moveTo>
                  <a:pt x="256876" y="422"/>
                </a:moveTo>
                <a:cubicBezTo>
                  <a:pt x="283543" y="-1854"/>
                  <a:pt x="305939" y="4594"/>
                  <a:pt x="302143" y="31904"/>
                </a:cubicBezTo>
                <a:cubicBezTo>
                  <a:pt x="305939" y="32663"/>
                  <a:pt x="309735" y="33422"/>
                  <a:pt x="312772" y="34180"/>
                </a:cubicBezTo>
                <a:cubicBezTo>
                  <a:pt x="330233" y="38732"/>
                  <a:pt x="342380" y="57697"/>
                  <a:pt x="327196" y="73628"/>
                </a:cubicBezTo>
                <a:cubicBezTo>
                  <a:pt x="321123" y="79697"/>
                  <a:pt x="312772" y="83490"/>
                  <a:pt x="303661" y="85766"/>
                </a:cubicBezTo>
                <a:cubicBezTo>
                  <a:pt x="305939" y="96387"/>
                  <a:pt x="303661" y="106248"/>
                  <a:pt x="289996" y="109283"/>
                </a:cubicBezTo>
                <a:cubicBezTo>
                  <a:pt x="286200" y="110042"/>
                  <a:pt x="280885" y="110800"/>
                  <a:pt x="276330" y="111559"/>
                </a:cubicBezTo>
                <a:cubicBezTo>
                  <a:pt x="275571" y="112317"/>
                  <a:pt x="274812" y="113835"/>
                  <a:pt x="273294" y="115352"/>
                </a:cubicBezTo>
                <a:cubicBezTo>
                  <a:pt x="268738" y="120662"/>
                  <a:pt x="261146" y="122938"/>
                  <a:pt x="253555" y="122938"/>
                </a:cubicBezTo>
                <a:cubicBezTo>
                  <a:pt x="254314" y="129007"/>
                  <a:pt x="248240" y="133559"/>
                  <a:pt x="240648" y="135834"/>
                </a:cubicBezTo>
                <a:cubicBezTo>
                  <a:pt x="247481" y="139627"/>
                  <a:pt x="254314" y="143421"/>
                  <a:pt x="258869" y="148731"/>
                </a:cubicBezTo>
                <a:cubicBezTo>
                  <a:pt x="263424" y="155558"/>
                  <a:pt x="252795" y="161627"/>
                  <a:pt x="248240" y="155558"/>
                </a:cubicBezTo>
                <a:cubicBezTo>
                  <a:pt x="239130" y="143421"/>
                  <a:pt x="207244" y="142662"/>
                  <a:pt x="207244" y="124455"/>
                </a:cubicBezTo>
                <a:cubicBezTo>
                  <a:pt x="206485" y="117628"/>
                  <a:pt x="211040" y="111559"/>
                  <a:pt x="217872" y="106248"/>
                </a:cubicBezTo>
                <a:cubicBezTo>
                  <a:pt x="217113" y="105490"/>
                  <a:pt x="216354" y="104731"/>
                  <a:pt x="216354" y="103214"/>
                </a:cubicBezTo>
                <a:cubicBezTo>
                  <a:pt x="214076" y="99421"/>
                  <a:pt x="212558" y="94869"/>
                  <a:pt x="211799" y="91076"/>
                </a:cubicBezTo>
                <a:cubicBezTo>
                  <a:pt x="210280" y="86525"/>
                  <a:pt x="208762" y="82731"/>
                  <a:pt x="208762" y="78180"/>
                </a:cubicBezTo>
                <a:cubicBezTo>
                  <a:pt x="203448" y="76663"/>
                  <a:pt x="198893" y="74387"/>
                  <a:pt x="193578" y="71352"/>
                </a:cubicBezTo>
                <a:cubicBezTo>
                  <a:pt x="173839" y="59214"/>
                  <a:pt x="161692" y="36456"/>
                  <a:pt x="185986" y="21284"/>
                </a:cubicBezTo>
                <a:cubicBezTo>
                  <a:pt x="199272" y="13698"/>
                  <a:pt x="230209" y="2698"/>
                  <a:pt x="256876" y="422"/>
                </a:cubicBezTo>
                <a:close/>
              </a:path>
            </a:pathLst>
          </a:custGeom>
          <a:solidFill>
            <a:schemeClr val="tx1"/>
          </a:solidFill>
          <a:ln>
            <a:noFill/>
          </a:ln>
        </p:spPr>
        <p:txBody>
          <a:bodyPr/>
          <a:lstStyle/>
          <a:p>
            <a:pPr fontAlgn="ctr"/>
            <a:endParaRPr lang="en-US" altLang="zh-CN" sz="1600" dirty="0">
              <a:latin typeface="Huawei Sans" panose="020C0503030203020204" pitchFamily="34" charset="0"/>
            </a:endParaRPr>
          </a:p>
        </p:txBody>
      </p:sp>
      <p:grpSp>
        <p:nvGrpSpPr>
          <p:cNvPr id="118" name="组合 117"/>
          <p:cNvGrpSpPr/>
          <p:nvPr/>
        </p:nvGrpSpPr>
        <p:grpSpPr bwMode="gray">
          <a:xfrm>
            <a:off x="8989578" y="2132856"/>
            <a:ext cx="2232248" cy="1475470"/>
            <a:chOff x="4223792" y="1916832"/>
            <a:chExt cx="2232248" cy="1475470"/>
          </a:xfrm>
        </p:grpSpPr>
        <p:sp>
          <p:nvSpPr>
            <p:cNvPr id="120" name="云形 119"/>
            <p:cNvSpPr/>
            <p:nvPr/>
          </p:nvSpPr>
          <p:spPr bwMode="gray">
            <a:xfrm>
              <a:off x="4223792" y="1916832"/>
              <a:ext cx="2232248" cy="1475470"/>
            </a:xfrm>
            <a:prstGeom prst="cloud">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1" name="文本框 120"/>
            <p:cNvSpPr txBox="1"/>
            <p:nvPr/>
          </p:nvSpPr>
          <p:spPr bwMode="gray">
            <a:xfrm rot="21240319">
              <a:off x="4405484" y="2105248"/>
              <a:ext cx="1780608" cy="10735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Provide different services</a:t>
              </a:r>
              <a:endParaRPr lang="en-US" altLang="zh-CN" sz="1600" b="1" dirty="0">
                <a:latin typeface="Huawei Sans" panose="020C0503030203020204" pitchFamily="34" charset="0"/>
                <a:ea typeface="方正兰亭黑简体" panose="02000000000000000000" pitchFamily="2" charset="-122"/>
              </a:endParaRPr>
            </a:p>
            <a:p>
              <a:pPr algn="ctr" fontAlgn="ctr"/>
              <a:r>
                <a:rPr lang="en-US" sz="1600" dirty="0">
                  <a:latin typeface="Huawei Sans" panose="020C0503030203020204" pitchFamily="34" charset="0"/>
                </a:rPr>
                <a:t>based on different types</a:t>
              </a:r>
            </a:p>
          </p:txBody>
        </p:sp>
      </p:grpSp>
      <p:grpSp>
        <p:nvGrpSpPr>
          <p:cNvPr id="53" name="组合 52"/>
          <p:cNvGrpSpPr/>
          <p:nvPr/>
        </p:nvGrpSpPr>
        <p:grpSpPr bwMode="gray">
          <a:xfrm>
            <a:off x="2865847" y="2492896"/>
            <a:ext cx="1980220" cy="814184"/>
            <a:chOff x="5627948" y="1628800"/>
            <a:chExt cx="1980220" cy="814184"/>
          </a:xfrm>
        </p:grpSpPr>
        <p:sp>
          <p:nvSpPr>
            <p:cNvPr id="55" name="矩形 54"/>
            <p:cNvSpPr/>
            <p:nvPr/>
          </p:nvSpPr>
          <p:spPr bwMode="gray">
            <a:xfrm>
              <a:off x="5663952" y="1952836"/>
              <a:ext cx="1944216" cy="46805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4" name="文本框 53"/>
            <p:cNvSpPr txBox="1"/>
            <p:nvPr/>
          </p:nvSpPr>
          <p:spPr bwMode="gray">
            <a:xfrm>
              <a:off x="5627948" y="1892660"/>
              <a:ext cx="1980220" cy="55032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Packets with different priorities</a:t>
              </a:r>
            </a:p>
          </p:txBody>
        </p:sp>
        <p:sp>
          <p:nvSpPr>
            <p:cNvPr id="56" name="矩形 55"/>
            <p:cNvSpPr/>
            <p:nvPr/>
          </p:nvSpPr>
          <p:spPr bwMode="gray">
            <a:xfrm>
              <a:off x="5663952" y="1628800"/>
              <a:ext cx="1944216"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Traffic marking</a:t>
              </a:r>
            </a:p>
          </p:txBody>
        </p:sp>
      </p:grpSp>
      <p:sp>
        <p:nvSpPr>
          <p:cNvPr id="57" name="下箭头 56"/>
          <p:cNvSpPr/>
          <p:nvPr/>
        </p:nvSpPr>
        <p:spPr bwMode="gray">
          <a:xfrm>
            <a:off x="3729943" y="3392996"/>
            <a:ext cx="252028" cy="324036"/>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9" name="文本框 58"/>
          <p:cNvSpPr txBox="1"/>
          <p:nvPr/>
        </p:nvSpPr>
        <p:spPr bwMode="gray">
          <a:xfrm>
            <a:off x="6425153" y="2724309"/>
            <a:ext cx="74798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Queue</a:t>
            </a:r>
          </a:p>
        </p:txBody>
      </p:sp>
    </p:spTree>
    <p:extLst>
      <p:ext uri="{BB962C8B-B14F-4D97-AF65-F5344CB8AC3E}">
        <p14:creationId xmlns:p14="http://schemas.microsoft.com/office/powerpoint/2010/main" val="1668096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85873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bwMode="gray">
          <a:xfrm>
            <a:off x="2081628" y="4473116"/>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1" name="矩形 80"/>
          <p:cNvSpPr/>
          <p:nvPr/>
        </p:nvSpPr>
        <p:spPr bwMode="gray">
          <a:xfrm>
            <a:off x="3791744" y="4473116"/>
            <a:ext cx="1332000" cy="100800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84" name="矩形 83"/>
          <p:cNvSpPr/>
          <p:nvPr/>
        </p:nvSpPr>
        <p:spPr bwMode="gray">
          <a:xfrm>
            <a:off x="5303912" y="4473116"/>
            <a:ext cx="1332000" cy="100800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Behavior Aggregate Classification</a:t>
            </a:r>
          </a:p>
        </p:txBody>
      </p:sp>
      <p:sp>
        <p:nvSpPr>
          <p:cNvPr id="6" name="矩形 5"/>
          <p:cNvSpPr/>
          <p:nvPr/>
        </p:nvSpPr>
        <p:spPr bwMode="gray">
          <a:xfrm>
            <a:off x="2171564" y="1880882"/>
            <a:ext cx="1080120" cy="324036"/>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802.1p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 name="矩形 6"/>
          <p:cNvSpPr/>
          <p:nvPr/>
        </p:nvSpPr>
        <p:spPr bwMode="gray">
          <a:xfrm>
            <a:off x="2171564" y="2276944"/>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EXP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 name="矩形 8"/>
          <p:cNvSpPr/>
          <p:nvPr/>
        </p:nvSpPr>
        <p:spPr bwMode="gray">
          <a:xfrm>
            <a:off x="2171564" y="2672970"/>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DSCP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0" name="椭圆 9"/>
          <p:cNvSpPr/>
          <p:nvPr/>
        </p:nvSpPr>
        <p:spPr bwMode="gray">
          <a:xfrm>
            <a:off x="3611723" y="2168914"/>
            <a:ext cx="671535" cy="540000"/>
          </a:xfrm>
          <a:prstGeom prst="ellipse">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 name="直接箭头连接符 10"/>
          <p:cNvCxnSpPr>
            <a:stCxn id="6" idx="3"/>
            <a:endCxn id="10" idx="1"/>
          </p:cNvCxnSpPr>
          <p:nvPr/>
        </p:nvCxnSpPr>
        <p:spPr bwMode="gray">
          <a:xfrm>
            <a:off x="3251684" y="2042900"/>
            <a:ext cx="458383" cy="2050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p:cNvCxnSpPr>
            <a:stCxn id="7" idx="3"/>
            <a:endCxn id="10" idx="2"/>
          </p:cNvCxnSpPr>
          <p:nvPr/>
        </p:nvCxnSpPr>
        <p:spPr bwMode="gray">
          <a:xfrm flipV="1">
            <a:off x="3251684" y="2438914"/>
            <a:ext cx="360039"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p:cNvCxnSpPr>
            <a:stCxn id="9" idx="3"/>
            <a:endCxn id="10" idx="3"/>
          </p:cNvCxnSpPr>
          <p:nvPr/>
        </p:nvCxnSpPr>
        <p:spPr bwMode="gray">
          <a:xfrm flipV="1">
            <a:off x="3251684" y="2629833"/>
            <a:ext cx="458383" cy="20513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 name="文本框 19"/>
          <p:cNvSpPr txBox="1"/>
          <p:nvPr/>
        </p:nvSpPr>
        <p:spPr bwMode="gray">
          <a:xfrm>
            <a:off x="3546664" y="2302434"/>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Mapping</a:t>
            </a:r>
          </a:p>
        </p:txBody>
      </p:sp>
      <p:cxnSp>
        <p:nvCxnSpPr>
          <p:cNvPr id="24" name="直接箭头连接符 23"/>
          <p:cNvCxnSpPr>
            <a:stCxn id="10" idx="6"/>
          </p:cNvCxnSpPr>
          <p:nvPr/>
        </p:nvCxnSpPr>
        <p:spPr bwMode="gray">
          <a:xfrm>
            <a:off x="4283258" y="2438914"/>
            <a:ext cx="2801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2729066663"/>
              </p:ext>
            </p:extLst>
          </p:nvPr>
        </p:nvGraphicFramePr>
        <p:xfrm>
          <a:off x="4583832" y="195289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latin typeface="Huawei Sans" panose="020C0503030203020204" pitchFamily="34" charset="0"/>
                        </a:rPr>
                        <a:t>Service class</a:t>
                      </a:r>
                      <a:endParaRPr lang="en-US" altLang="zh-CN" sz="1200" b="1" dirty="0">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latin typeface="Huawei Sans" panose="020C0503030203020204" pitchFamily="34" charset="0"/>
                        </a:rPr>
                        <a:t>Color</a:t>
                      </a:r>
                      <a:endParaRPr lang="en-US" altLang="zh-CN" sz="1200" b="1" dirty="0">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31" name="右箭头 30"/>
          <p:cNvSpPr/>
          <p:nvPr/>
        </p:nvSpPr>
        <p:spPr bwMode="gray">
          <a:xfrm>
            <a:off x="5843972" y="2168914"/>
            <a:ext cx="540000" cy="540000"/>
          </a:xfrm>
          <a:prstGeom prst="rightArrow">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矩形 32"/>
          <p:cNvSpPr/>
          <p:nvPr/>
        </p:nvSpPr>
        <p:spPr bwMode="gray">
          <a:xfrm>
            <a:off x="6456040" y="2132910"/>
            <a:ext cx="432048" cy="1476164"/>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4" name="右箭头 33"/>
          <p:cNvSpPr/>
          <p:nvPr/>
        </p:nvSpPr>
        <p:spPr bwMode="gray">
          <a:xfrm>
            <a:off x="6996100" y="2924998"/>
            <a:ext cx="540000" cy="540000"/>
          </a:xfrm>
          <a:prstGeom prst="rightArrow">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35" name="表格 34"/>
          <p:cNvGraphicFramePr>
            <a:graphicFrameLocks noGrp="1"/>
          </p:cNvGraphicFramePr>
          <p:nvPr>
            <p:extLst>
              <p:ext uri="{D42A27DB-BD31-4B8C-83A1-F6EECF244321}">
                <p14:modId xmlns:p14="http://schemas.microsoft.com/office/powerpoint/2010/main" val="4228773691"/>
              </p:ext>
            </p:extLst>
          </p:nvPr>
        </p:nvGraphicFramePr>
        <p:xfrm>
          <a:off x="7608168" y="274497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latin typeface="Huawei Sans" panose="020C0503030203020204" pitchFamily="34" charset="0"/>
                        </a:rPr>
                        <a:t>Service class</a:t>
                      </a:r>
                      <a:endParaRPr lang="en-US" altLang="zh-CN" sz="1200" b="1" dirty="0">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latin typeface="Huawei Sans" panose="020C0503030203020204" pitchFamily="34" charset="0"/>
                        </a:rPr>
                        <a:t>Color</a:t>
                      </a:r>
                      <a:endParaRPr lang="en-US" altLang="zh-CN" sz="1200" b="1" dirty="0">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36" name="椭圆 35"/>
          <p:cNvSpPr/>
          <p:nvPr/>
        </p:nvSpPr>
        <p:spPr bwMode="gray">
          <a:xfrm>
            <a:off x="9120336" y="2888994"/>
            <a:ext cx="612008" cy="540000"/>
          </a:xfrm>
          <a:prstGeom prst="ellipse">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cxnSp>
        <p:nvCxnSpPr>
          <p:cNvPr id="37" name="直接箭头连接符 36"/>
          <p:cNvCxnSpPr>
            <a:stCxn id="36" idx="7"/>
            <a:endCxn id="52" idx="1"/>
          </p:cNvCxnSpPr>
          <p:nvPr/>
        </p:nvCxnSpPr>
        <p:spPr bwMode="gray">
          <a:xfrm flipV="1">
            <a:off x="9642718" y="2762962"/>
            <a:ext cx="449726" cy="20511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8" name="直接箭头连接符 37"/>
          <p:cNvCxnSpPr>
            <a:endCxn id="36" idx="2"/>
          </p:cNvCxnSpPr>
          <p:nvPr/>
        </p:nvCxnSpPr>
        <p:spPr bwMode="gray">
          <a:xfrm flipV="1">
            <a:off x="8832304" y="3158994"/>
            <a:ext cx="288032"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9" name="直接箭头连接符 38"/>
          <p:cNvCxnSpPr>
            <a:stCxn id="36" idx="5"/>
            <a:endCxn id="54" idx="1"/>
          </p:cNvCxnSpPr>
          <p:nvPr/>
        </p:nvCxnSpPr>
        <p:spPr bwMode="gray">
          <a:xfrm>
            <a:off x="9642718" y="3349913"/>
            <a:ext cx="449726" cy="20511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1" name="直接箭头连接符 40"/>
          <p:cNvCxnSpPr>
            <a:stCxn id="36" idx="6"/>
            <a:endCxn id="53" idx="1"/>
          </p:cNvCxnSpPr>
          <p:nvPr/>
        </p:nvCxnSpPr>
        <p:spPr bwMode="gray">
          <a:xfrm>
            <a:off x="9732344" y="3158994"/>
            <a:ext cx="3601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2" name="矩形 51"/>
          <p:cNvSpPr/>
          <p:nvPr/>
        </p:nvSpPr>
        <p:spPr bwMode="gray">
          <a:xfrm>
            <a:off x="10092444" y="2600944"/>
            <a:ext cx="1080120" cy="324036"/>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802.1p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3" name="矩形 52"/>
          <p:cNvSpPr/>
          <p:nvPr/>
        </p:nvSpPr>
        <p:spPr bwMode="gray">
          <a:xfrm>
            <a:off x="10092444" y="2996994"/>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EXP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4" name="矩形 53"/>
          <p:cNvSpPr/>
          <p:nvPr/>
        </p:nvSpPr>
        <p:spPr bwMode="gray">
          <a:xfrm>
            <a:off x="10092444" y="3393032"/>
            <a:ext cx="1080120" cy="3240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DSCP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8" name="文本框 57"/>
          <p:cNvSpPr txBox="1"/>
          <p:nvPr/>
        </p:nvSpPr>
        <p:spPr bwMode="gray">
          <a:xfrm>
            <a:off x="9027499" y="3013572"/>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solidFill>
                <a:latin typeface="Huawei Sans" panose="020C0503030203020204" pitchFamily="34" charset="0"/>
              </a:rPr>
              <a:t>Mapping</a:t>
            </a:r>
          </a:p>
        </p:txBody>
      </p:sp>
      <p:cxnSp>
        <p:nvCxnSpPr>
          <p:cNvPr id="60" name="直接连接符 59"/>
          <p:cNvCxnSpPr/>
          <p:nvPr/>
        </p:nvCxnSpPr>
        <p:spPr bwMode="gray">
          <a:xfrm>
            <a:off x="6456040" y="2132910"/>
            <a:ext cx="432048" cy="147616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2" name="直接连接符 61"/>
          <p:cNvCxnSpPr/>
          <p:nvPr/>
        </p:nvCxnSpPr>
        <p:spPr bwMode="gray">
          <a:xfrm flipH="1">
            <a:off x="6456040" y="2132910"/>
            <a:ext cx="432048" cy="147616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5" name="文本框 64"/>
          <p:cNvSpPr txBox="1"/>
          <p:nvPr/>
        </p:nvSpPr>
        <p:spPr bwMode="gray">
          <a:xfrm>
            <a:off x="6417274" y="1777414"/>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SFU</a:t>
            </a:r>
          </a:p>
        </p:txBody>
      </p:sp>
      <p:cxnSp>
        <p:nvCxnSpPr>
          <p:cNvPr id="66" name="直接连接符 65"/>
          <p:cNvCxnSpPr/>
          <p:nvPr/>
        </p:nvCxnSpPr>
        <p:spPr bwMode="gray">
          <a:xfrm>
            <a:off x="6672064" y="1484784"/>
            <a:ext cx="0" cy="2520000"/>
          </a:xfrm>
          <a:prstGeom prst="line">
            <a:avLst/>
          </a:prstGeom>
          <a:solidFill>
            <a:schemeClr val="accent1"/>
          </a:solidFill>
          <a:ln w="19050" cap="flat" cmpd="sng" algn="ctr">
            <a:solidFill>
              <a:srgbClr val="C00000"/>
            </a:solidFill>
            <a:prstDash val="dash"/>
            <a:round/>
            <a:headEnd type="none" w="med" len="med"/>
            <a:tailEnd type="none" w="med" len="med"/>
          </a:ln>
          <a:effectLst/>
        </p:spPr>
      </p:cxnSp>
      <p:sp>
        <p:nvSpPr>
          <p:cNvPr id="69" name="文本框 68"/>
          <p:cNvSpPr txBox="1"/>
          <p:nvPr/>
        </p:nvSpPr>
        <p:spPr bwMode="gray">
          <a:xfrm>
            <a:off x="3215972" y="1428165"/>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rgbClr val="C7000B"/>
                </a:solidFill>
                <a:latin typeface="Huawei Sans" panose="020C0503030203020204" pitchFamily="34" charset="0"/>
              </a:rPr>
              <a:t>Uplink direction</a:t>
            </a:r>
          </a:p>
        </p:txBody>
      </p:sp>
      <p:sp>
        <p:nvSpPr>
          <p:cNvPr id="71" name="下箭头 70"/>
          <p:cNvSpPr/>
          <p:nvPr/>
        </p:nvSpPr>
        <p:spPr bwMode="gray">
          <a:xfrm>
            <a:off x="2603612" y="3159024"/>
            <a:ext cx="288032" cy="827314"/>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文本框 71"/>
          <p:cNvSpPr txBox="1"/>
          <p:nvPr/>
        </p:nvSpPr>
        <p:spPr bwMode="gray">
          <a:xfrm>
            <a:off x="2074347" y="4415408"/>
            <a:ext cx="1367856"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Different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use</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different </a:t>
            </a:r>
            <a:r>
              <a:rPr lang="en-US" sz="1200" dirty="0" err="1">
                <a:latin typeface="Huawei Sans" panose="020C0503030203020204" pitchFamily="34" charset="0"/>
              </a:rPr>
              <a:t>QoS</a:t>
            </a:r>
            <a:r>
              <a:rPr lang="en-US" sz="1200" dirty="0">
                <a:latin typeface="Huawei Sans" panose="020C0503030203020204" pitchFamily="34" charset="0"/>
              </a:rPr>
              <a:t> priorities.</a:t>
            </a:r>
          </a:p>
        </p:txBody>
      </p:sp>
      <p:sp>
        <p:nvSpPr>
          <p:cNvPr id="79" name="矩形 78"/>
          <p:cNvSpPr/>
          <p:nvPr/>
        </p:nvSpPr>
        <p:spPr bwMode="gray">
          <a:xfrm>
            <a:off x="2081628" y="4091930"/>
            <a:ext cx="1332000" cy="38482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Packet header priority</a:t>
            </a:r>
            <a:endParaRPr kumimoji="0" lang="en-US" altLang="zh-CN" sz="12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a:off x="3827748" y="4530824"/>
            <a:ext cx="1224136"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err="1">
                <a:latin typeface="Huawei Sans" panose="020C0503030203020204" pitchFamily="34" charset="0"/>
              </a:rPr>
              <a:t>CoS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of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on the device</a:t>
            </a:r>
          </a:p>
        </p:txBody>
      </p:sp>
      <p:sp>
        <p:nvSpPr>
          <p:cNvPr id="82" name="矩形 81"/>
          <p:cNvSpPr/>
          <p:nvPr/>
        </p:nvSpPr>
        <p:spPr bwMode="gray">
          <a:xfrm>
            <a:off x="3791744" y="4091930"/>
            <a:ext cx="1332148" cy="38482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Service class</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83" name="文本框 82"/>
          <p:cNvSpPr txBox="1"/>
          <p:nvPr/>
        </p:nvSpPr>
        <p:spPr bwMode="gray">
          <a:xfrm>
            <a:off x="5339916" y="4530824"/>
            <a:ext cx="1224136"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Drop priority</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of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on the device</a:t>
            </a:r>
          </a:p>
        </p:txBody>
      </p:sp>
      <p:sp>
        <p:nvSpPr>
          <p:cNvPr id="85" name="矩形 84"/>
          <p:cNvSpPr/>
          <p:nvPr/>
        </p:nvSpPr>
        <p:spPr bwMode="gray">
          <a:xfrm>
            <a:off x="5303912" y="4091930"/>
            <a:ext cx="1332148" cy="38482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Color</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86" name="下箭头 85"/>
          <p:cNvSpPr/>
          <p:nvPr/>
        </p:nvSpPr>
        <p:spPr bwMode="gray">
          <a:xfrm>
            <a:off x="5051884" y="2996970"/>
            <a:ext cx="288032" cy="989368"/>
          </a:xfrm>
          <a:prstGeom prst="downArrow">
            <a:avLst/>
          </a:prstGeom>
          <a:solidFill>
            <a:srgbClr val="BEE9E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963612" y="1880882"/>
            <a:ext cx="1335784"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VLAN packet</a:t>
            </a:r>
          </a:p>
        </p:txBody>
      </p:sp>
      <p:sp>
        <p:nvSpPr>
          <p:cNvPr id="91" name="矩形 90"/>
          <p:cNvSpPr/>
          <p:nvPr/>
        </p:nvSpPr>
        <p:spPr bwMode="gray">
          <a:xfrm>
            <a:off x="963612" y="2276944"/>
            <a:ext cx="1335784"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MPLS packet</a:t>
            </a:r>
          </a:p>
        </p:txBody>
      </p:sp>
      <p:sp>
        <p:nvSpPr>
          <p:cNvPr id="92" name="矩形 91"/>
          <p:cNvSpPr/>
          <p:nvPr/>
        </p:nvSpPr>
        <p:spPr bwMode="gray">
          <a:xfrm>
            <a:off x="1091444" y="2672970"/>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IP packet</a:t>
            </a:r>
          </a:p>
        </p:txBody>
      </p:sp>
      <p:sp>
        <p:nvSpPr>
          <p:cNvPr id="93" name="矩形 92"/>
          <p:cNvSpPr/>
          <p:nvPr/>
        </p:nvSpPr>
        <p:spPr bwMode="gray">
          <a:xfrm>
            <a:off x="1443336" y="1412776"/>
            <a:ext cx="1528464"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BA classification</a:t>
            </a:r>
          </a:p>
        </p:txBody>
      </p:sp>
      <p:sp>
        <p:nvSpPr>
          <p:cNvPr id="94" name="矩形 93"/>
          <p:cNvSpPr/>
          <p:nvPr/>
        </p:nvSpPr>
        <p:spPr bwMode="gray">
          <a:xfrm>
            <a:off x="2036734" y="5505611"/>
            <a:ext cx="1457940"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External priority</a:t>
            </a:r>
          </a:p>
        </p:txBody>
      </p:sp>
      <p:sp>
        <p:nvSpPr>
          <p:cNvPr id="95" name="矩形 94"/>
          <p:cNvSpPr/>
          <p:nvPr/>
        </p:nvSpPr>
        <p:spPr bwMode="gray">
          <a:xfrm>
            <a:off x="3755740" y="5505611"/>
            <a:ext cx="136815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Internal priority</a:t>
            </a:r>
          </a:p>
        </p:txBody>
      </p:sp>
      <p:sp>
        <p:nvSpPr>
          <p:cNvPr id="96" name="文本框 95"/>
          <p:cNvSpPr txBox="1"/>
          <p:nvPr/>
        </p:nvSpPr>
        <p:spPr bwMode="gray">
          <a:xfrm>
            <a:off x="8016272" y="3876437"/>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rgbClr val="C7000B"/>
                </a:solidFill>
                <a:latin typeface="Huawei Sans" panose="020C0503030203020204" pitchFamily="34" charset="0"/>
              </a:rPr>
              <a:t>Downlink direction</a:t>
            </a:r>
          </a:p>
        </p:txBody>
      </p:sp>
      <p:sp>
        <p:nvSpPr>
          <p:cNvPr id="49" name="矩形 48"/>
          <p:cNvSpPr/>
          <p:nvPr/>
        </p:nvSpPr>
        <p:spPr bwMode="gray">
          <a:xfrm>
            <a:off x="5411924" y="5505611"/>
            <a:ext cx="1152128"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Drop priority</a:t>
            </a:r>
          </a:p>
        </p:txBody>
      </p:sp>
      <p:sp>
        <p:nvSpPr>
          <p:cNvPr id="3" name="Rectangle: Rounded Corners 2">
            <a:extLst>
              <a:ext uri="{FF2B5EF4-FFF2-40B4-BE49-F238E27FC236}">
                <a16:creationId xmlns:a16="http://schemas.microsoft.com/office/drawing/2014/main" xmlns="" id="{7EF2E992-8A47-4472-A088-A817D8E54052}"/>
              </a:ext>
            </a:extLst>
          </p:cNvPr>
          <p:cNvSpPr/>
          <p:nvPr/>
        </p:nvSpPr>
        <p:spPr bwMode="gray">
          <a:xfrm>
            <a:off x="1964726" y="4058458"/>
            <a:ext cx="1529948" cy="1771083"/>
          </a:xfrm>
          <a:prstGeom prst="roundRect">
            <a:avLst>
              <a:gd name="adj" fmla="val 3025"/>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
        <p:nvSpPr>
          <p:cNvPr id="4" name="Rectangle: Rounded Corners 3">
            <a:extLst>
              <a:ext uri="{FF2B5EF4-FFF2-40B4-BE49-F238E27FC236}">
                <a16:creationId xmlns:a16="http://schemas.microsoft.com/office/drawing/2014/main" xmlns="" id="{C0BC249D-E24C-4BDA-A7AD-83ABD78F4594}"/>
              </a:ext>
            </a:extLst>
          </p:cNvPr>
          <p:cNvSpPr/>
          <p:nvPr/>
        </p:nvSpPr>
        <p:spPr bwMode="gray">
          <a:xfrm>
            <a:off x="3717234" y="4058458"/>
            <a:ext cx="3008761" cy="1782754"/>
          </a:xfrm>
          <a:prstGeom prst="roundRect">
            <a:avLst>
              <a:gd name="adj" fmla="val 3025"/>
            </a:avLst>
          </a:prstGeom>
          <a:noFill/>
          <a:ln>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dirty="0">
              <a:latin typeface="Huawei Sans" panose="020C0503030203020204" pitchFamily="34" charset="0"/>
            </a:endParaRPr>
          </a:p>
        </p:txBody>
      </p:sp>
    </p:spTree>
    <p:extLst>
      <p:ext uri="{BB962C8B-B14F-4D97-AF65-F5344CB8AC3E}">
        <p14:creationId xmlns:p14="http://schemas.microsoft.com/office/powerpoint/2010/main" val="1964177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bwMode="gray">
          <a:xfrm>
            <a:off x="1969648" y="4540412"/>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926126" y="1336056"/>
            <a:ext cx="2375670" cy="190632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External </a:t>
            </a:r>
            <a:r>
              <a:rPr lang="en-US" dirty="0" smtClean="0">
                <a:latin typeface="Huawei Sans" panose="020C0503030203020204" pitchFamily="34" charset="0"/>
              </a:rPr>
              <a:t>Priority</a:t>
            </a:r>
            <a:r>
              <a:rPr lang="en-US" dirty="0" smtClean="0"/>
              <a:t>: </a:t>
            </a:r>
            <a:r>
              <a:rPr lang="en-US" dirty="0" smtClean="0">
                <a:latin typeface="Huawei Sans" panose="020C0503030203020204" pitchFamily="34" charset="0"/>
              </a:rPr>
              <a:t>VLAN </a:t>
            </a:r>
            <a:r>
              <a:rPr lang="en-US" dirty="0">
                <a:latin typeface="Huawei Sans" panose="020C0503030203020204" pitchFamily="34" charset="0"/>
              </a:rPr>
              <a:t>Packet</a:t>
            </a:r>
          </a:p>
        </p:txBody>
      </p:sp>
      <p:sp>
        <p:nvSpPr>
          <p:cNvPr id="6" name="矩形 5"/>
          <p:cNvSpPr/>
          <p:nvPr/>
        </p:nvSpPr>
        <p:spPr bwMode="gray">
          <a:xfrm>
            <a:off x="2041656" y="1948178"/>
            <a:ext cx="1080120" cy="32403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802.1p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 name="矩形 6"/>
          <p:cNvSpPr/>
          <p:nvPr/>
        </p:nvSpPr>
        <p:spPr bwMode="gray">
          <a:xfrm>
            <a:off x="2041656" y="2344240"/>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MPLS EXP</a:t>
            </a:r>
            <a:endParaRPr lang="en-US" altLang="zh-CN" sz="1200" b="1" dirty="0">
              <a:latin typeface="Huawei Sans" panose="020C0503030203020204" pitchFamily="34" charset="0"/>
              <a:ea typeface="方正兰亭黑简体" panose="02000000000000000000" pitchFamily="2" charset="-122"/>
            </a:endParaRPr>
          </a:p>
        </p:txBody>
      </p:sp>
      <p:sp>
        <p:nvSpPr>
          <p:cNvPr id="9" name="矩形 8"/>
          <p:cNvSpPr/>
          <p:nvPr/>
        </p:nvSpPr>
        <p:spPr bwMode="gray">
          <a:xfrm>
            <a:off x="2041656" y="2740266"/>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sp>
        <p:nvSpPr>
          <p:cNvPr id="10" name="椭圆 9"/>
          <p:cNvSpPr/>
          <p:nvPr/>
        </p:nvSpPr>
        <p:spPr bwMode="gray">
          <a:xfrm>
            <a:off x="3481815" y="2236210"/>
            <a:ext cx="671535"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 name="直接箭头连接符 10"/>
          <p:cNvCxnSpPr>
            <a:stCxn id="6" idx="3"/>
            <a:endCxn id="10" idx="1"/>
          </p:cNvCxnSpPr>
          <p:nvPr/>
        </p:nvCxnSpPr>
        <p:spPr bwMode="gray">
          <a:xfrm>
            <a:off x="3121776" y="2110196"/>
            <a:ext cx="458383" cy="2050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p:cNvCxnSpPr>
            <a:stCxn id="7" idx="3"/>
            <a:endCxn id="10" idx="2"/>
          </p:cNvCxnSpPr>
          <p:nvPr/>
        </p:nvCxnSpPr>
        <p:spPr bwMode="gray">
          <a:xfrm flipV="1">
            <a:off x="3121776" y="2506210"/>
            <a:ext cx="360039"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p:cNvCxnSpPr>
            <a:stCxn id="9" idx="3"/>
            <a:endCxn id="10" idx="3"/>
          </p:cNvCxnSpPr>
          <p:nvPr/>
        </p:nvCxnSpPr>
        <p:spPr bwMode="gray">
          <a:xfrm flipV="1">
            <a:off x="3121776" y="2697129"/>
            <a:ext cx="458383" cy="205137"/>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 name="文本框 19"/>
          <p:cNvSpPr txBox="1"/>
          <p:nvPr/>
        </p:nvSpPr>
        <p:spPr bwMode="gray">
          <a:xfrm>
            <a:off x="3425405" y="2364155"/>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24" name="直接箭头连接符 23"/>
          <p:cNvCxnSpPr>
            <a:stCxn id="10" idx="6"/>
          </p:cNvCxnSpPr>
          <p:nvPr/>
        </p:nvCxnSpPr>
        <p:spPr bwMode="gray">
          <a:xfrm flipV="1">
            <a:off x="4153350" y="2500818"/>
            <a:ext cx="292522" cy="539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3953779179"/>
              </p:ext>
            </p:extLst>
          </p:nvPr>
        </p:nvGraphicFramePr>
        <p:xfrm>
          <a:off x="4453924" y="2020186"/>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31" name="右箭头 30"/>
          <p:cNvSpPr/>
          <p:nvPr/>
        </p:nvSpPr>
        <p:spPr bwMode="gray">
          <a:xfrm>
            <a:off x="5714064" y="2236210"/>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矩形 32"/>
          <p:cNvSpPr/>
          <p:nvPr/>
        </p:nvSpPr>
        <p:spPr bwMode="gray">
          <a:xfrm>
            <a:off x="6326132" y="2200206"/>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4" name="右箭头 33"/>
          <p:cNvSpPr/>
          <p:nvPr/>
        </p:nvSpPr>
        <p:spPr bwMode="gray">
          <a:xfrm>
            <a:off x="6866192" y="299229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35" name="表格 34"/>
          <p:cNvGraphicFramePr>
            <a:graphicFrameLocks noGrp="1"/>
          </p:cNvGraphicFramePr>
          <p:nvPr>
            <p:extLst>
              <p:ext uri="{D42A27DB-BD31-4B8C-83A1-F6EECF244321}">
                <p14:modId xmlns:p14="http://schemas.microsoft.com/office/powerpoint/2010/main" val="3035575993"/>
              </p:ext>
            </p:extLst>
          </p:nvPr>
        </p:nvGraphicFramePr>
        <p:xfrm>
          <a:off x="7478260" y="2812274"/>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36" name="椭圆 35"/>
          <p:cNvSpPr/>
          <p:nvPr/>
        </p:nvSpPr>
        <p:spPr bwMode="gray">
          <a:xfrm>
            <a:off x="8936289" y="2956290"/>
            <a:ext cx="666147"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7" name="直接箭头连接符 36"/>
          <p:cNvCxnSpPr>
            <a:stCxn id="36" idx="7"/>
            <a:endCxn id="52" idx="1"/>
          </p:cNvCxnSpPr>
          <p:nvPr/>
        </p:nvCxnSpPr>
        <p:spPr bwMode="gray">
          <a:xfrm flipV="1">
            <a:off x="9504881" y="2830258"/>
            <a:ext cx="457655" cy="205113"/>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8" name="直接箭头连接符 37"/>
          <p:cNvCxnSpPr>
            <a:endCxn id="36" idx="2"/>
          </p:cNvCxnSpPr>
          <p:nvPr/>
        </p:nvCxnSpPr>
        <p:spPr bwMode="gray">
          <a:xfrm flipV="1">
            <a:off x="8702396" y="3226290"/>
            <a:ext cx="233893"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9" name="直接箭头连接符 38"/>
          <p:cNvCxnSpPr>
            <a:stCxn id="36" idx="5"/>
            <a:endCxn id="54" idx="1"/>
          </p:cNvCxnSpPr>
          <p:nvPr/>
        </p:nvCxnSpPr>
        <p:spPr bwMode="gray">
          <a:xfrm>
            <a:off x="9504881" y="3417209"/>
            <a:ext cx="457655"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41" name="直接箭头连接符 40"/>
          <p:cNvCxnSpPr>
            <a:stCxn id="36" idx="6"/>
            <a:endCxn id="53" idx="1"/>
          </p:cNvCxnSpPr>
          <p:nvPr/>
        </p:nvCxnSpPr>
        <p:spPr bwMode="gray">
          <a:xfrm>
            <a:off x="9602436" y="3226290"/>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52" name="矩形 51"/>
          <p:cNvSpPr/>
          <p:nvPr/>
        </p:nvSpPr>
        <p:spPr bwMode="gray">
          <a:xfrm>
            <a:off x="9962536" y="2668240"/>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53" name="矩形 52"/>
          <p:cNvSpPr/>
          <p:nvPr/>
        </p:nvSpPr>
        <p:spPr bwMode="gray">
          <a:xfrm>
            <a:off x="9962536" y="306429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54" name="矩形 53"/>
          <p:cNvSpPr/>
          <p:nvPr/>
        </p:nvSpPr>
        <p:spPr bwMode="gray">
          <a:xfrm>
            <a:off x="9962536" y="3460328"/>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58" name="文本框 57"/>
          <p:cNvSpPr txBox="1"/>
          <p:nvPr/>
        </p:nvSpPr>
        <p:spPr bwMode="gray">
          <a:xfrm>
            <a:off x="8870521" y="3078126"/>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60" name="直接连接符 59"/>
          <p:cNvCxnSpPr/>
          <p:nvPr/>
        </p:nvCxnSpPr>
        <p:spPr bwMode="gray">
          <a:xfrm>
            <a:off x="6326132" y="2200206"/>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62" name="直接连接符 61"/>
          <p:cNvCxnSpPr/>
          <p:nvPr/>
        </p:nvCxnSpPr>
        <p:spPr bwMode="gray">
          <a:xfrm flipH="1">
            <a:off x="6326132" y="2200206"/>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65" name="文本框 64"/>
          <p:cNvSpPr txBox="1"/>
          <p:nvPr/>
        </p:nvSpPr>
        <p:spPr bwMode="gray">
          <a:xfrm>
            <a:off x="6287366" y="1844710"/>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66" name="直接连接符 65"/>
          <p:cNvCxnSpPr/>
          <p:nvPr/>
        </p:nvCxnSpPr>
        <p:spPr bwMode="gray">
          <a:xfrm>
            <a:off x="6542156" y="1552080"/>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69" name="文本框 68"/>
          <p:cNvSpPr txBox="1"/>
          <p:nvPr/>
        </p:nvSpPr>
        <p:spPr bwMode="gray">
          <a:xfrm>
            <a:off x="3297314" y="1495461"/>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Uplink direction</a:t>
            </a:r>
          </a:p>
        </p:txBody>
      </p:sp>
      <p:sp>
        <p:nvSpPr>
          <p:cNvPr id="71" name="下箭头 70"/>
          <p:cNvSpPr/>
          <p:nvPr/>
        </p:nvSpPr>
        <p:spPr bwMode="gray">
          <a:xfrm>
            <a:off x="2473704" y="3513634"/>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文本框 71"/>
          <p:cNvSpPr txBox="1"/>
          <p:nvPr/>
        </p:nvSpPr>
        <p:spPr bwMode="gray">
          <a:xfrm>
            <a:off x="2005652" y="4482704"/>
            <a:ext cx="1224136"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Different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use different</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err="1">
                <a:latin typeface="Huawei Sans" panose="020C0503030203020204" pitchFamily="34" charset="0"/>
              </a:rPr>
              <a:t>QoS</a:t>
            </a:r>
            <a:r>
              <a:rPr lang="en-US" sz="1200" dirty="0">
                <a:latin typeface="Huawei Sans" panose="020C0503030203020204" pitchFamily="34" charset="0"/>
              </a:rPr>
              <a:t> priorities.</a:t>
            </a:r>
          </a:p>
        </p:txBody>
      </p:sp>
      <p:sp>
        <p:nvSpPr>
          <p:cNvPr id="79" name="矩形 78"/>
          <p:cNvSpPr/>
          <p:nvPr/>
        </p:nvSpPr>
        <p:spPr bwMode="gray">
          <a:xfrm>
            <a:off x="1969648" y="4152901"/>
            <a:ext cx="1332000" cy="387476"/>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Packet header priority</a:t>
            </a:r>
          </a:p>
        </p:txBody>
      </p:sp>
      <p:sp>
        <p:nvSpPr>
          <p:cNvPr id="90" name="矩形 89"/>
          <p:cNvSpPr/>
          <p:nvPr/>
        </p:nvSpPr>
        <p:spPr bwMode="gray">
          <a:xfrm>
            <a:off x="869592" y="1948178"/>
            <a:ext cx="1264008"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VLAN packet</a:t>
            </a:r>
          </a:p>
        </p:txBody>
      </p:sp>
      <p:sp>
        <p:nvSpPr>
          <p:cNvPr id="91" name="矩形 90"/>
          <p:cNvSpPr/>
          <p:nvPr/>
        </p:nvSpPr>
        <p:spPr bwMode="gray">
          <a:xfrm>
            <a:off x="869592" y="2344240"/>
            <a:ext cx="1264008"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packet</a:t>
            </a:r>
          </a:p>
        </p:txBody>
      </p:sp>
      <p:sp>
        <p:nvSpPr>
          <p:cNvPr id="92" name="矩形 91"/>
          <p:cNvSpPr/>
          <p:nvPr/>
        </p:nvSpPr>
        <p:spPr bwMode="gray">
          <a:xfrm>
            <a:off x="961536" y="2740266"/>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IP packet</a:t>
            </a:r>
          </a:p>
        </p:txBody>
      </p:sp>
      <p:sp>
        <p:nvSpPr>
          <p:cNvPr id="93" name="矩形 92"/>
          <p:cNvSpPr/>
          <p:nvPr/>
        </p:nvSpPr>
        <p:spPr bwMode="gray">
          <a:xfrm>
            <a:off x="1235020" y="1480072"/>
            <a:ext cx="1685280"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BA classification</a:t>
            </a:r>
          </a:p>
        </p:txBody>
      </p:sp>
      <p:sp>
        <p:nvSpPr>
          <p:cNvPr id="94" name="矩形 93"/>
          <p:cNvSpPr/>
          <p:nvPr/>
        </p:nvSpPr>
        <p:spPr bwMode="gray">
          <a:xfrm>
            <a:off x="1900483" y="5584528"/>
            <a:ext cx="150648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External priority</a:t>
            </a:r>
          </a:p>
        </p:txBody>
      </p:sp>
      <p:sp>
        <p:nvSpPr>
          <p:cNvPr id="96" name="文本框 95"/>
          <p:cNvSpPr txBox="1"/>
          <p:nvPr/>
        </p:nvSpPr>
        <p:spPr bwMode="gray">
          <a:xfrm>
            <a:off x="7994377" y="1495461"/>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graphicFrame>
        <p:nvGraphicFramePr>
          <p:cNvPr id="49" name="表格 48"/>
          <p:cNvGraphicFramePr>
            <a:graphicFrameLocks noGrp="1"/>
          </p:cNvGraphicFramePr>
          <p:nvPr>
            <p:extLst>
              <p:ext uri="{D42A27DB-BD31-4B8C-83A1-F6EECF244321}">
                <p14:modId xmlns:p14="http://schemas.microsoft.com/office/powerpoint/2010/main" val="580708615"/>
              </p:ext>
            </p:extLst>
          </p:nvPr>
        </p:nvGraphicFramePr>
        <p:xfrm>
          <a:off x="3877850" y="4540412"/>
          <a:ext cx="7344826" cy="396044"/>
        </p:xfrm>
        <a:graphic>
          <a:graphicData uri="http://schemas.openxmlformats.org/drawingml/2006/table">
            <a:tbl>
              <a:tblPr firstRow="1" bandRow="1">
                <a:tableStyleId>{5940675A-B579-460E-94D1-54222C63F5DA}</a:tableStyleId>
              </a:tblPr>
              <a:tblGrid>
                <a:gridCol w="1224136">
                  <a:extLst>
                    <a:ext uri="{9D8B030D-6E8A-4147-A177-3AD203B41FA5}">
                      <a16:colId xmlns:a16="http://schemas.microsoft.com/office/drawing/2014/main" xmlns="" val="20000"/>
                    </a:ext>
                  </a:extLst>
                </a:gridCol>
                <a:gridCol w="1262390">
                  <a:extLst>
                    <a:ext uri="{9D8B030D-6E8A-4147-A177-3AD203B41FA5}">
                      <a16:colId xmlns:a16="http://schemas.microsoft.com/office/drawing/2014/main" xmlns="" val="20001"/>
                    </a:ext>
                  </a:extLst>
                </a:gridCol>
                <a:gridCol w="1473740">
                  <a:extLst>
                    <a:ext uri="{9D8B030D-6E8A-4147-A177-3AD203B41FA5}">
                      <a16:colId xmlns:a16="http://schemas.microsoft.com/office/drawing/2014/main" xmlns="" val="20002"/>
                    </a:ext>
                  </a:extLst>
                </a:gridCol>
                <a:gridCol w="1431235">
                  <a:extLst>
                    <a:ext uri="{9D8B030D-6E8A-4147-A177-3AD203B41FA5}">
                      <a16:colId xmlns:a16="http://schemas.microsoft.com/office/drawing/2014/main" xmlns="" val="20003"/>
                    </a:ext>
                  </a:extLst>
                </a:gridCol>
                <a:gridCol w="1035212">
                  <a:extLst>
                    <a:ext uri="{9D8B030D-6E8A-4147-A177-3AD203B41FA5}">
                      <a16:colId xmlns:a16="http://schemas.microsoft.com/office/drawing/2014/main" xmlns="" val="20004"/>
                    </a:ext>
                  </a:extLst>
                </a:gridCol>
                <a:gridCol w="918113">
                  <a:extLst>
                    <a:ext uri="{9D8B030D-6E8A-4147-A177-3AD203B41FA5}">
                      <a16:colId xmlns:a16="http://schemas.microsoft.com/office/drawing/2014/main" xmlns="" val="20005"/>
                    </a:ext>
                  </a:extLst>
                </a:gridCol>
              </a:tblGrid>
              <a:tr h="396044">
                <a:tc>
                  <a:txBody>
                    <a:bodyPr/>
                    <a:lstStyle/>
                    <a:p>
                      <a:pPr algn="ctr" fontAlgn="ctr"/>
                      <a:r>
                        <a:rPr lang="en-US" sz="1400" b="0" dirty="0" err="1">
                          <a:latin typeface="Huawei Sans" panose="020C0503030203020204" pitchFamily="34" charset="0"/>
                        </a:rPr>
                        <a:t>Dest</a:t>
                      </a:r>
                      <a:r>
                        <a:rPr lang="en-US" sz="1400" b="0" dirty="0">
                          <a:latin typeface="Huawei Sans" panose="020C0503030203020204" pitchFamily="34" charset="0"/>
                        </a:rPr>
                        <a:t> add</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Sour add</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400" b="1" dirty="0">
                          <a:solidFill>
                            <a:schemeClr val="bg1"/>
                          </a:solidFill>
                          <a:latin typeface="Huawei Sans" panose="020C0503030203020204" pitchFamily="34" charset="0"/>
                        </a:rPr>
                        <a:t>802.1Q (PRI)</a:t>
                      </a:r>
                      <a:r>
                        <a:rPr lang="en-US" sz="1400" dirty="0">
                          <a:solidFill>
                            <a:schemeClr val="bg1"/>
                          </a:solidFill>
                          <a:latin typeface="Huawei Sans" panose="020C0503030203020204" pitchFamily="34" charset="0"/>
                        </a:rPr>
                        <a:t> </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400" b="0" dirty="0">
                          <a:latin typeface="Huawei Sans" panose="020C0503030203020204" pitchFamily="34" charset="0"/>
                        </a:rPr>
                        <a:t>Length/Type</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Data</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algn="ctr" fontAlgn="ctr"/>
                      <a:r>
                        <a:rPr lang="en-US" sz="1400" b="0" dirty="0">
                          <a:latin typeface="Huawei Sans" panose="020C0503030203020204" pitchFamily="34" charset="0"/>
                        </a:rPr>
                        <a:t>FCS</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xmlns="" val="10000"/>
                  </a:ext>
                </a:extLst>
              </a:tr>
            </a:tbl>
          </a:graphicData>
        </a:graphic>
      </p:graphicFrame>
      <p:graphicFrame>
        <p:nvGraphicFramePr>
          <p:cNvPr id="50" name="表格 49"/>
          <p:cNvGraphicFramePr>
            <a:graphicFrameLocks noGrp="1"/>
          </p:cNvGraphicFramePr>
          <p:nvPr>
            <p:extLst>
              <p:ext uri="{D42A27DB-BD31-4B8C-83A1-F6EECF244321}">
                <p14:modId xmlns:p14="http://schemas.microsoft.com/office/powerpoint/2010/main" val="3326662945"/>
              </p:ext>
            </p:extLst>
          </p:nvPr>
        </p:nvGraphicFramePr>
        <p:xfrm>
          <a:off x="5426030" y="5332500"/>
          <a:ext cx="4788524" cy="274320"/>
        </p:xfrm>
        <a:graphic>
          <a:graphicData uri="http://schemas.openxmlformats.org/drawingml/2006/table">
            <a:tbl>
              <a:tblPr firstRow="1" bandRow="1">
                <a:tableStyleId>{5940675A-B579-460E-94D1-54222C63F5DA}</a:tableStyleId>
              </a:tblPr>
              <a:tblGrid>
                <a:gridCol w="1197131">
                  <a:extLst>
                    <a:ext uri="{9D8B030D-6E8A-4147-A177-3AD203B41FA5}">
                      <a16:colId xmlns:a16="http://schemas.microsoft.com/office/drawing/2014/main" xmlns="" val="20000"/>
                    </a:ext>
                  </a:extLst>
                </a:gridCol>
                <a:gridCol w="1197131">
                  <a:extLst>
                    <a:ext uri="{9D8B030D-6E8A-4147-A177-3AD203B41FA5}">
                      <a16:colId xmlns:a16="http://schemas.microsoft.com/office/drawing/2014/main" xmlns="" val="20001"/>
                    </a:ext>
                  </a:extLst>
                </a:gridCol>
                <a:gridCol w="1197131">
                  <a:extLst>
                    <a:ext uri="{9D8B030D-6E8A-4147-A177-3AD203B41FA5}">
                      <a16:colId xmlns:a16="http://schemas.microsoft.com/office/drawing/2014/main" xmlns="" val="20002"/>
                    </a:ext>
                  </a:extLst>
                </a:gridCol>
                <a:gridCol w="1197131">
                  <a:extLst>
                    <a:ext uri="{9D8B030D-6E8A-4147-A177-3AD203B41FA5}">
                      <a16:colId xmlns:a16="http://schemas.microsoft.com/office/drawing/2014/main" xmlns="" val="20003"/>
                    </a:ext>
                  </a:extLst>
                </a:gridCol>
              </a:tblGrid>
              <a:tr h="271306">
                <a:tc>
                  <a:txBody>
                    <a:bodyPr/>
                    <a:lstStyle/>
                    <a:p>
                      <a:pPr algn="ctr" fontAlgn="ctr"/>
                      <a:r>
                        <a:rPr lang="en-US" sz="1200" dirty="0">
                          <a:latin typeface="Huawei Sans" panose="020C0503030203020204" pitchFamily="34" charset="0"/>
                        </a:rPr>
                        <a:t>TPID</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bg1"/>
                          </a:solidFill>
                          <a:latin typeface="Huawei Sans" panose="020C0503030203020204" pitchFamily="34" charset="0"/>
                        </a:rPr>
                        <a:t>PRI (3 bits)</a:t>
                      </a:r>
                      <a:endParaRPr lang="en-US" altLang="zh-CN" sz="1200" b="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CFI</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dirty="0">
                          <a:latin typeface="Huawei Sans" panose="020C0503030203020204" pitchFamily="34" charset="0"/>
                        </a:rPr>
                        <a:t>VLAN ID</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bl>
          </a:graphicData>
        </a:graphic>
      </p:graphicFrame>
      <p:cxnSp>
        <p:nvCxnSpPr>
          <p:cNvPr id="4" name="直接连接符 3"/>
          <p:cNvCxnSpPr/>
          <p:nvPr/>
        </p:nvCxnSpPr>
        <p:spPr bwMode="gray">
          <a:xfrm flipH="1">
            <a:off x="5426032" y="4936456"/>
            <a:ext cx="936104" cy="396044"/>
          </a:xfrm>
          <a:prstGeom prst="line">
            <a:avLst/>
          </a:prstGeom>
          <a:solidFill>
            <a:schemeClr val="accent1"/>
          </a:solidFill>
          <a:ln w="12700" cap="flat" cmpd="sng" algn="ctr">
            <a:solidFill>
              <a:srgbClr val="56C4D2"/>
            </a:solidFill>
            <a:prstDash val="solid"/>
            <a:round/>
            <a:headEnd type="none" w="med" len="med"/>
            <a:tailEnd type="none" w="med" len="med"/>
          </a:ln>
          <a:effectLst/>
        </p:spPr>
      </p:cxnSp>
      <p:cxnSp>
        <p:nvCxnSpPr>
          <p:cNvPr id="55" name="直接连接符 54"/>
          <p:cNvCxnSpPr>
            <a:cxnSpLocks/>
          </p:cNvCxnSpPr>
          <p:nvPr/>
        </p:nvCxnSpPr>
        <p:spPr bwMode="gray">
          <a:xfrm>
            <a:off x="7828177" y="4936456"/>
            <a:ext cx="2350383" cy="396044"/>
          </a:xfrm>
          <a:prstGeom prst="line">
            <a:avLst/>
          </a:prstGeom>
          <a:solidFill>
            <a:schemeClr val="accent1"/>
          </a:solidFill>
          <a:ln w="12700" cap="flat" cmpd="sng" algn="ctr">
            <a:solidFill>
              <a:srgbClr val="56C4D2"/>
            </a:solidFill>
            <a:prstDash val="solid"/>
            <a:round/>
            <a:headEnd type="none" w="med" len="med"/>
            <a:tailEnd type="none" w="med" len="med"/>
          </a:ln>
          <a:effectLst/>
        </p:spPr>
      </p:cxnSp>
      <p:sp>
        <p:nvSpPr>
          <p:cNvPr id="61" name="矩形 5"/>
          <p:cNvSpPr/>
          <p:nvPr/>
        </p:nvSpPr>
        <p:spPr bwMode="gray">
          <a:xfrm>
            <a:off x="3337652" y="4216316"/>
            <a:ext cx="522795" cy="720140"/>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224" h="722116">
                <a:moveTo>
                  <a:pt x="5516" y="0"/>
                </a:moveTo>
                <a:lnTo>
                  <a:pt x="453105" y="349250"/>
                </a:lnTo>
                <a:cubicBezTo>
                  <a:pt x="457794" y="1121239"/>
                  <a:pt x="445933" y="-49873"/>
                  <a:pt x="450622" y="722116"/>
                </a:cubicBezTo>
                <a:lnTo>
                  <a:pt x="0" y="325559"/>
                </a:lnTo>
                <a:cubicBezTo>
                  <a:pt x="0" y="197989"/>
                  <a:pt x="5516" y="127570"/>
                  <a:pt x="5516" y="0"/>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64" name="文本框 63"/>
          <p:cNvSpPr txBox="1"/>
          <p:nvPr/>
        </p:nvSpPr>
        <p:spPr bwMode="gray">
          <a:xfrm>
            <a:off x="3747503" y="4123753"/>
            <a:ext cx="129781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VLAN packet</a:t>
            </a:r>
          </a:p>
        </p:txBody>
      </p:sp>
      <p:sp>
        <p:nvSpPr>
          <p:cNvPr id="51" name="矩形 50"/>
          <p:cNvSpPr/>
          <p:nvPr/>
        </p:nvSpPr>
        <p:spPr bwMode="gray">
          <a:xfrm>
            <a:off x="6542156" y="5692540"/>
            <a:ext cx="1656184" cy="36004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Value range: 0–7</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027457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bwMode="gray">
          <a:xfrm>
            <a:off x="1973676" y="4540412"/>
            <a:ext cx="1332000" cy="1008000"/>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59" name="矩形 58"/>
          <p:cNvSpPr/>
          <p:nvPr/>
        </p:nvSpPr>
        <p:spPr bwMode="gray">
          <a:xfrm>
            <a:off x="930154" y="1336056"/>
            <a:ext cx="2375670" cy="190632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External </a:t>
            </a:r>
            <a:r>
              <a:rPr lang="en-US" dirty="0" smtClean="0">
                <a:latin typeface="Huawei Sans" panose="020C0503030203020204" pitchFamily="34" charset="0"/>
              </a:rPr>
              <a:t>Priority: MPLS </a:t>
            </a:r>
            <a:r>
              <a:rPr lang="en-US" dirty="0">
                <a:latin typeface="Huawei Sans" panose="020C0503030203020204" pitchFamily="34" charset="0"/>
              </a:rPr>
              <a:t>Packet</a:t>
            </a:r>
          </a:p>
        </p:txBody>
      </p:sp>
      <p:sp>
        <p:nvSpPr>
          <p:cNvPr id="10" name="椭圆 9"/>
          <p:cNvSpPr/>
          <p:nvPr/>
        </p:nvSpPr>
        <p:spPr bwMode="gray">
          <a:xfrm>
            <a:off x="3485844" y="2236210"/>
            <a:ext cx="72008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 name="直接箭头连接符 10"/>
          <p:cNvCxnSpPr>
            <a:endCxn id="10" idx="1"/>
          </p:cNvCxnSpPr>
          <p:nvPr/>
        </p:nvCxnSpPr>
        <p:spPr bwMode="gray">
          <a:xfrm>
            <a:off x="3125804" y="2110196"/>
            <a:ext cx="465493" cy="2050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p:cNvCxnSpPr>
            <a:endCxn id="10" idx="2"/>
          </p:cNvCxnSpPr>
          <p:nvPr/>
        </p:nvCxnSpPr>
        <p:spPr bwMode="gray">
          <a:xfrm flipV="1">
            <a:off x="3125804" y="2506210"/>
            <a:ext cx="360040"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p:cNvCxnSpPr>
            <a:endCxn id="10" idx="3"/>
          </p:cNvCxnSpPr>
          <p:nvPr/>
        </p:nvCxnSpPr>
        <p:spPr bwMode="gray">
          <a:xfrm flipV="1">
            <a:off x="3125804" y="2697129"/>
            <a:ext cx="465493" cy="20513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 name="文本框 19"/>
          <p:cNvSpPr txBox="1"/>
          <p:nvPr/>
        </p:nvSpPr>
        <p:spPr bwMode="gray">
          <a:xfrm>
            <a:off x="3443652" y="2357908"/>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24" name="直接箭头连接符 23"/>
          <p:cNvCxnSpPr>
            <a:stCxn id="10" idx="6"/>
          </p:cNvCxnSpPr>
          <p:nvPr/>
        </p:nvCxnSpPr>
        <p:spPr bwMode="gray">
          <a:xfrm>
            <a:off x="4205924" y="2506210"/>
            <a:ext cx="21543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1879623794"/>
              </p:ext>
            </p:extLst>
          </p:nvPr>
        </p:nvGraphicFramePr>
        <p:xfrm>
          <a:off x="4457952" y="2020186"/>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31" name="右箭头 30"/>
          <p:cNvSpPr/>
          <p:nvPr/>
        </p:nvSpPr>
        <p:spPr bwMode="gray">
          <a:xfrm>
            <a:off x="5718092" y="2236210"/>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矩形 32"/>
          <p:cNvSpPr/>
          <p:nvPr/>
        </p:nvSpPr>
        <p:spPr bwMode="gray">
          <a:xfrm>
            <a:off x="6330160" y="2200206"/>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4" name="右箭头 33"/>
          <p:cNvSpPr/>
          <p:nvPr/>
        </p:nvSpPr>
        <p:spPr bwMode="gray">
          <a:xfrm>
            <a:off x="6870220" y="299229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35" name="表格 34"/>
          <p:cNvGraphicFramePr>
            <a:graphicFrameLocks noGrp="1"/>
          </p:cNvGraphicFramePr>
          <p:nvPr>
            <p:extLst>
              <p:ext uri="{D42A27DB-BD31-4B8C-83A1-F6EECF244321}">
                <p14:modId xmlns:p14="http://schemas.microsoft.com/office/powerpoint/2010/main" val="2065456524"/>
              </p:ext>
            </p:extLst>
          </p:nvPr>
        </p:nvGraphicFramePr>
        <p:xfrm>
          <a:off x="7482288" y="2812274"/>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36" name="椭圆 35"/>
          <p:cNvSpPr/>
          <p:nvPr/>
        </p:nvSpPr>
        <p:spPr bwMode="gray">
          <a:xfrm>
            <a:off x="8949842" y="2956290"/>
            <a:ext cx="656622"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7" name="直接箭头连接符 36"/>
          <p:cNvCxnSpPr>
            <a:stCxn id="36" idx="7"/>
          </p:cNvCxnSpPr>
          <p:nvPr/>
        </p:nvCxnSpPr>
        <p:spPr bwMode="gray">
          <a:xfrm flipV="1">
            <a:off x="9510304" y="2830259"/>
            <a:ext cx="456260" cy="20511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8" name="直接箭头连接符 37"/>
          <p:cNvCxnSpPr>
            <a:endCxn id="36" idx="2"/>
          </p:cNvCxnSpPr>
          <p:nvPr/>
        </p:nvCxnSpPr>
        <p:spPr bwMode="gray">
          <a:xfrm flipV="1">
            <a:off x="8706424" y="3226290"/>
            <a:ext cx="243418"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9" name="直接箭头连接符 38"/>
          <p:cNvCxnSpPr>
            <a:stCxn id="36" idx="5"/>
          </p:cNvCxnSpPr>
          <p:nvPr/>
        </p:nvCxnSpPr>
        <p:spPr bwMode="gray">
          <a:xfrm>
            <a:off x="9510304" y="3417209"/>
            <a:ext cx="456260"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41" name="直接箭头连接符 40"/>
          <p:cNvCxnSpPr>
            <a:stCxn id="36" idx="6"/>
          </p:cNvCxnSpPr>
          <p:nvPr/>
        </p:nvCxnSpPr>
        <p:spPr bwMode="gray">
          <a:xfrm>
            <a:off x="9606464" y="3226290"/>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58" name="文本框 57"/>
          <p:cNvSpPr txBox="1"/>
          <p:nvPr/>
        </p:nvSpPr>
        <p:spPr bwMode="gray">
          <a:xfrm>
            <a:off x="8879312" y="3075865"/>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60" name="直接连接符 59"/>
          <p:cNvCxnSpPr/>
          <p:nvPr/>
        </p:nvCxnSpPr>
        <p:spPr bwMode="gray">
          <a:xfrm>
            <a:off x="6330160" y="2200206"/>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62" name="直接连接符 61"/>
          <p:cNvCxnSpPr/>
          <p:nvPr/>
        </p:nvCxnSpPr>
        <p:spPr bwMode="gray">
          <a:xfrm flipH="1">
            <a:off x="6330160" y="2200206"/>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65" name="文本框 64"/>
          <p:cNvSpPr txBox="1"/>
          <p:nvPr/>
        </p:nvSpPr>
        <p:spPr bwMode="gray">
          <a:xfrm>
            <a:off x="6291394" y="1844710"/>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66" name="直接连接符 65"/>
          <p:cNvCxnSpPr/>
          <p:nvPr/>
        </p:nvCxnSpPr>
        <p:spPr bwMode="gray">
          <a:xfrm>
            <a:off x="6546184" y="1552080"/>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69" name="文本框 68"/>
          <p:cNvSpPr txBox="1"/>
          <p:nvPr/>
        </p:nvSpPr>
        <p:spPr bwMode="gray">
          <a:xfrm>
            <a:off x="3284862" y="1495461"/>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Uplink direction</a:t>
            </a:r>
          </a:p>
        </p:txBody>
      </p:sp>
      <p:sp>
        <p:nvSpPr>
          <p:cNvPr id="71" name="下箭头 70"/>
          <p:cNvSpPr/>
          <p:nvPr/>
        </p:nvSpPr>
        <p:spPr bwMode="gray">
          <a:xfrm>
            <a:off x="2477732" y="3513634"/>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文本框 71"/>
          <p:cNvSpPr txBox="1"/>
          <p:nvPr/>
        </p:nvSpPr>
        <p:spPr bwMode="gray">
          <a:xfrm>
            <a:off x="2009680" y="4482704"/>
            <a:ext cx="1224136"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Different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use different</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err="1">
                <a:latin typeface="Huawei Sans" panose="020C0503030203020204" pitchFamily="34" charset="0"/>
              </a:rPr>
              <a:t>QoS</a:t>
            </a:r>
            <a:r>
              <a:rPr lang="en-US" sz="1200" dirty="0">
                <a:latin typeface="Huawei Sans" panose="020C0503030203020204" pitchFamily="34" charset="0"/>
              </a:rPr>
              <a:t> priorities</a:t>
            </a:r>
          </a:p>
        </p:txBody>
      </p:sp>
      <p:sp>
        <p:nvSpPr>
          <p:cNvPr id="79" name="矩形 78"/>
          <p:cNvSpPr/>
          <p:nvPr/>
        </p:nvSpPr>
        <p:spPr bwMode="gray">
          <a:xfrm>
            <a:off x="1973676" y="4124325"/>
            <a:ext cx="1332000" cy="416051"/>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Packet header priority</a:t>
            </a:r>
          </a:p>
        </p:txBody>
      </p:sp>
      <p:sp>
        <p:nvSpPr>
          <p:cNvPr id="93" name="矩形 92"/>
          <p:cNvSpPr/>
          <p:nvPr/>
        </p:nvSpPr>
        <p:spPr bwMode="gray">
          <a:xfrm>
            <a:off x="1324926" y="1480072"/>
            <a:ext cx="1513524"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BA classification</a:t>
            </a:r>
          </a:p>
        </p:txBody>
      </p:sp>
      <p:sp>
        <p:nvSpPr>
          <p:cNvPr id="94" name="矩形 93"/>
          <p:cNvSpPr/>
          <p:nvPr/>
        </p:nvSpPr>
        <p:spPr bwMode="gray">
          <a:xfrm>
            <a:off x="1907009" y="5584528"/>
            <a:ext cx="1501486"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External priority</a:t>
            </a:r>
          </a:p>
        </p:txBody>
      </p:sp>
      <p:sp>
        <p:nvSpPr>
          <p:cNvPr id="96" name="文本框 95"/>
          <p:cNvSpPr txBox="1"/>
          <p:nvPr/>
        </p:nvSpPr>
        <p:spPr bwMode="gray">
          <a:xfrm>
            <a:off x="7998405" y="1495461"/>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cxnSp>
        <p:nvCxnSpPr>
          <p:cNvPr id="4" name="直接连接符 3"/>
          <p:cNvCxnSpPr/>
          <p:nvPr/>
        </p:nvCxnSpPr>
        <p:spPr bwMode="gray">
          <a:xfrm flipH="1">
            <a:off x="5430060" y="4955692"/>
            <a:ext cx="288032" cy="376808"/>
          </a:xfrm>
          <a:prstGeom prst="line">
            <a:avLst/>
          </a:prstGeom>
          <a:solidFill>
            <a:schemeClr val="accent1"/>
          </a:solidFill>
          <a:ln w="12700" cap="flat" cmpd="sng" algn="ctr">
            <a:solidFill>
              <a:srgbClr val="56C4D2"/>
            </a:solidFill>
            <a:prstDash val="solid"/>
            <a:round/>
            <a:headEnd type="none" w="med" len="med"/>
            <a:tailEnd type="none" w="med" len="med"/>
          </a:ln>
          <a:effectLst/>
        </p:spPr>
      </p:cxnSp>
      <p:cxnSp>
        <p:nvCxnSpPr>
          <p:cNvPr id="55" name="直接连接符 54"/>
          <p:cNvCxnSpPr>
            <a:stCxn id="51" idx="2"/>
          </p:cNvCxnSpPr>
          <p:nvPr/>
        </p:nvCxnSpPr>
        <p:spPr bwMode="gray">
          <a:xfrm>
            <a:off x="7596434" y="4955692"/>
            <a:ext cx="2370130" cy="376808"/>
          </a:xfrm>
          <a:prstGeom prst="line">
            <a:avLst/>
          </a:prstGeom>
          <a:solidFill>
            <a:schemeClr val="accent1"/>
          </a:solidFill>
          <a:ln w="12700" cap="flat" cmpd="sng" algn="ctr">
            <a:solidFill>
              <a:srgbClr val="56C4D2"/>
            </a:solidFill>
            <a:prstDash val="solid"/>
            <a:round/>
            <a:headEnd type="none" w="med" len="med"/>
            <a:tailEnd type="none" w="med" len="med"/>
          </a:ln>
          <a:effectLst/>
        </p:spPr>
      </p:cxnSp>
      <p:sp>
        <p:nvSpPr>
          <p:cNvPr id="64" name="文本框 63"/>
          <p:cNvSpPr txBox="1"/>
          <p:nvPr/>
        </p:nvSpPr>
        <p:spPr bwMode="gray">
          <a:xfrm>
            <a:off x="3720335" y="4123753"/>
            <a:ext cx="128820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MPLS packet</a:t>
            </a:r>
          </a:p>
        </p:txBody>
      </p:sp>
      <p:graphicFrame>
        <p:nvGraphicFramePr>
          <p:cNvPr id="51" name="表格 50"/>
          <p:cNvGraphicFramePr>
            <a:graphicFrameLocks noGrp="1"/>
          </p:cNvGraphicFramePr>
          <p:nvPr>
            <p:extLst>
              <p:ext uri="{D42A27DB-BD31-4B8C-83A1-F6EECF244321}">
                <p14:modId xmlns:p14="http://schemas.microsoft.com/office/powerpoint/2010/main" val="2666748065"/>
              </p:ext>
            </p:extLst>
          </p:nvPr>
        </p:nvGraphicFramePr>
        <p:xfrm>
          <a:off x="3881888" y="4559648"/>
          <a:ext cx="7429092" cy="396044"/>
        </p:xfrm>
        <a:graphic>
          <a:graphicData uri="http://schemas.openxmlformats.org/drawingml/2006/table">
            <a:tbl>
              <a:tblPr firstRow="1" bandRow="1">
                <a:tableStyleId>{5940675A-B579-460E-94D1-54222C63F5DA}</a:tableStyleId>
              </a:tblPr>
              <a:tblGrid>
                <a:gridCol w="1828699">
                  <a:extLst>
                    <a:ext uri="{9D8B030D-6E8A-4147-A177-3AD203B41FA5}">
                      <a16:colId xmlns:a16="http://schemas.microsoft.com/office/drawing/2014/main" xmlns="" val="20000"/>
                    </a:ext>
                  </a:extLst>
                </a:gridCol>
                <a:gridCol w="1885846">
                  <a:extLst>
                    <a:ext uri="{9D8B030D-6E8A-4147-A177-3AD203B41FA5}">
                      <a16:colId xmlns:a16="http://schemas.microsoft.com/office/drawing/2014/main" xmlns="" val="20001"/>
                    </a:ext>
                  </a:extLst>
                </a:gridCol>
                <a:gridCol w="1828699">
                  <a:extLst>
                    <a:ext uri="{9D8B030D-6E8A-4147-A177-3AD203B41FA5}">
                      <a16:colId xmlns:a16="http://schemas.microsoft.com/office/drawing/2014/main" xmlns="" val="20002"/>
                    </a:ext>
                  </a:extLst>
                </a:gridCol>
                <a:gridCol w="1885848">
                  <a:extLst>
                    <a:ext uri="{9D8B030D-6E8A-4147-A177-3AD203B41FA5}">
                      <a16:colId xmlns:a16="http://schemas.microsoft.com/office/drawing/2014/main" xmlns="" val="20003"/>
                    </a:ext>
                  </a:extLst>
                </a:gridCol>
              </a:tblGrid>
              <a:tr h="396044">
                <a:tc>
                  <a:txBody>
                    <a:bodyPr/>
                    <a:lstStyle/>
                    <a:p>
                      <a:pPr marL="0" algn="ctr" defTabSz="914400" rtl="0" eaLnBrk="1" fontAlgn="ctr" latinLnBrk="0" hangingPunct="1"/>
                      <a:r>
                        <a:rPr lang="en-US" sz="1400" b="0" dirty="0">
                          <a:solidFill>
                            <a:schemeClr val="tx1"/>
                          </a:solidFill>
                          <a:latin typeface="Huawei Sans" panose="020C0503030203020204" pitchFamily="34" charset="0"/>
                        </a:rPr>
                        <a:t>Link layer header</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tc>
                  <a:txBody>
                    <a:bodyPr/>
                    <a:lstStyle/>
                    <a:p>
                      <a:pPr algn="ctr" fontAlgn="ctr"/>
                      <a:r>
                        <a:rPr lang="en-US" sz="1400" b="1" dirty="0">
                          <a:solidFill>
                            <a:schemeClr val="bg1"/>
                          </a:solidFill>
                          <a:latin typeface="Huawei Sans" panose="020C0503030203020204" pitchFamily="34" charset="0"/>
                        </a:rPr>
                        <a:t>Label (EXP)</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400" b="0" dirty="0">
                          <a:latin typeface="Huawei Sans" panose="020C0503030203020204" pitchFamily="34" charset="0"/>
                        </a:rPr>
                        <a:t>Layer 3 header</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tc>
                  <a:txBody>
                    <a:bodyPr/>
                    <a:lstStyle/>
                    <a:p>
                      <a:pPr algn="ctr" fontAlgn="ctr"/>
                      <a:r>
                        <a:rPr lang="en-US" sz="1400" b="0" dirty="0">
                          <a:latin typeface="Huawei Sans" panose="020C0503030203020204" pitchFamily="34" charset="0"/>
                        </a:rPr>
                        <a:t>Layer 3 payload</a:t>
                      </a:r>
                      <a:endParaRPr lang="en-US" altLang="zh-CN" sz="14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
        <p:nvSpPr>
          <p:cNvPr id="63" name="矩形 62"/>
          <p:cNvSpPr/>
          <p:nvPr/>
        </p:nvSpPr>
        <p:spPr bwMode="gray">
          <a:xfrm>
            <a:off x="2045684" y="1948178"/>
            <a:ext cx="1080120" cy="32403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802.1p</a:t>
            </a:r>
            <a:endParaRPr lang="en-US" altLang="zh-CN" sz="1200" b="1" dirty="0">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2045684" y="2344240"/>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MPLS EXP</a:t>
            </a:r>
            <a:endParaRPr lang="en-US" altLang="zh-CN" sz="1200" b="1" dirty="0">
              <a:latin typeface="Huawei Sans" panose="020C0503030203020204" pitchFamily="34" charset="0"/>
              <a:ea typeface="方正兰亭黑简体" panose="02000000000000000000" pitchFamily="2" charset="-122"/>
            </a:endParaRPr>
          </a:p>
        </p:txBody>
      </p:sp>
      <p:sp>
        <p:nvSpPr>
          <p:cNvPr id="70" name="矩形 69"/>
          <p:cNvSpPr/>
          <p:nvPr/>
        </p:nvSpPr>
        <p:spPr bwMode="gray">
          <a:xfrm>
            <a:off x="2045684" y="2740266"/>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sp>
        <p:nvSpPr>
          <p:cNvPr id="74" name="矩形 73"/>
          <p:cNvSpPr/>
          <p:nvPr/>
        </p:nvSpPr>
        <p:spPr bwMode="gray">
          <a:xfrm>
            <a:off x="868123" y="1948178"/>
            <a:ext cx="127500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VLAN packet</a:t>
            </a:r>
          </a:p>
        </p:txBody>
      </p:sp>
      <p:sp>
        <p:nvSpPr>
          <p:cNvPr id="75" name="矩形 74"/>
          <p:cNvSpPr/>
          <p:nvPr/>
        </p:nvSpPr>
        <p:spPr bwMode="gray">
          <a:xfrm>
            <a:off x="868123" y="2344240"/>
            <a:ext cx="127500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packet</a:t>
            </a:r>
          </a:p>
        </p:txBody>
      </p:sp>
      <p:sp>
        <p:nvSpPr>
          <p:cNvPr id="76" name="矩形 75"/>
          <p:cNvSpPr/>
          <p:nvPr/>
        </p:nvSpPr>
        <p:spPr bwMode="gray">
          <a:xfrm>
            <a:off x="965564" y="2740266"/>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IP packet</a:t>
            </a:r>
          </a:p>
        </p:txBody>
      </p:sp>
      <p:sp>
        <p:nvSpPr>
          <p:cNvPr id="77" name="矩形 76"/>
          <p:cNvSpPr/>
          <p:nvPr/>
        </p:nvSpPr>
        <p:spPr bwMode="gray">
          <a:xfrm>
            <a:off x="9966564" y="2668240"/>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78" name="矩形 77"/>
          <p:cNvSpPr/>
          <p:nvPr/>
        </p:nvSpPr>
        <p:spPr bwMode="gray">
          <a:xfrm>
            <a:off x="9966564" y="306429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0" name="矩形 79"/>
          <p:cNvSpPr/>
          <p:nvPr/>
        </p:nvSpPr>
        <p:spPr bwMode="gray">
          <a:xfrm>
            <a:off x="9966564" y="3460328"/>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graphicFrame>
        <p:nvGraphicFramePr>
          <p:cNvPr id="50" name="表格 49"/>
          <p:cNvGraphicFramePr>
            <a:graphicFrameLocks noGrp="1"/>
          </p:cNvGraphicFramePr>
          <p:nvPr>
            <p:extLst>
              <p:ext uri="{D42A27DB-BD31-4B8C-83A1-F6EECF244321}">
                <p14:modId xmlns:p14="http://schemas.microsoft.com/office/powerpoint/2010/main" val="2224727166"/>
              </p:ext>
            </p:extLst>
          </p:nvPr>
        </p:nvGraphicFramePr>
        <p:xfrm>
          <a:off x="5430060" y="5332500"/>
          <a:ext cx="4536504" cy="274320"/>
        </p:xfrm>
        <a:graphic>
          <a:graphicData uri="http://schemas.openxmlformats.org/drawingml/2006/table">
            <a:tbl>
              <a:tblPr firstRow="1" bandRow="1">
                <a:tableStyleId>{5940675A-B579-460E-94D1-54222C63F5DA}</a:tableStyleId>
              </a:tblPr>
              <a:tblGrid>
                <a:gridCol w="1476164">
                  <a:extLst>
                    <a:ext uri="{9D8B030D-6E8A-4147-A177-3AD203B41FA5}">
                      <a16:colId xmlns:a16="http://schemas.microsoft.com/office/drawing/2014/main" xmlns="" val="20000"/>
                    </a:ext>
                  </a:extLst>
                </a:gridCol>
                <a:gridCol w="1331303">
                  <a:extLst>
                    <a:ext uri="{9D8B030D-6E8A-4147-A177-3AD203B41FA5}">
                      <a16:colId xmlns:a16="http://schemas.microsoft.com/office/drawing/2014/main" xmlns="" val="20001"/>
                    </a:ext>
                  </a:extLst>
                </a:gridCol>
                <a:gridCol w="422562">
                  <a:extLst>
                    <a:ext uri="{9D8B030D-6E8A-4147-A177-3AD203B41FA5}">
                      <a16:colId xmlns:a16="http://schemas.microsoft.com/office/drawing/2014/main" xmlns="" val="20002"/>
                    </a:ext>
                  </a:extLst>
                </a:gridCol>
                <a:gridCol w="1306475">
                  <a:extLst>
                    <a:ext uri="{9D8B030D-6E8A-4147-A177-3AD203B41FA5}">
                      <a16:colId xmlns:a16="http://schemas.microsoft.com/office/drawing/2014/main" xmlns="" val="20003"/>
                    </a:ext>
                  </a:extLst>
                </a:gridCol>
              </a:tblGrid>
              <a:tr h="271306">
                <a:tc>
                  <a:txBody>
                    <a:bodyPr/>
                    <a:lstStyle/>
                    <a:p>
                      <a:pPr marL="0" algn="ctr" defTabSz="914400" rtl="0" eaLnBrk="1" fontAlgn="ctr" latinLnBrk="0" hangingPunct="1"/>
                      <a:r>
                        <a:rPr lang="en-US" sz="1200" b="0" dirty="0">
                          <a:solidFill>
                            <a:schemeClr val="tx1"/>
                          </a:solidFill>
                          <a:latin typeface="Huawei Sans" panose="020C0503030203020204" pitchFamily="34" charset="0"/>
                        </a:rPr>
                        <a:t>Label</a:t>
                      </a:r>
                      <a:endParaRPr lang="en-US" altLang="zh-CN" sz="12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dirty="0">
                          <a:solidFill>
                            <a:schemeClr val="bg1"/>
                          </a:solidFill>
                          <a:latin typeface="Huawei Sans" panose="020C0503030203020204" pitchFamily="34" charset="0"/>
                        </a:rPr>
                        <a:t>EXP (3 bits)</a:t>
                      </a:r>
                      <a:endParaRPr lang="en-US" altLang="zh-CN" sz="1200"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S</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dirty="0">
                          <a:latin typeface="Huawei Sans" panose="020C0503030203020204" pitchFamily="34" charset="0"/>
                        </a:rPr>
                        <a:t>TTL</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bl>
          </a:graphicData>
        </a:graphic>
      </p:graphicFrame>
      <p:sp>
        <p:nvSpPr>
          <p:cNvPr id="52" name="矩形 51"/>
          <p:cNvSpPr/>
          <p:nvPr/>
        </p:nvSpPr>
        <p:spPr bwMode="gray">
          <a:xfrm>
            <a:off x="6834216" y="5692540"/>
            <a:ext cx="1656184" cy="36004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Value range: 0–7</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3" name="矩形 5"/>
          <p:cNvSpPr/>
          <p:nvPr/>
        </p:nvSpPr>
        <p:spPr bwMode="gray">
          <a:xfrm>
            <a:off x="3337652" y="4216316"/>
            <a:ext cx="522795" cy="720140"/>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224" h="722116">
                <a:moveTo>
                  <a:pt x="5516" y="0"/>
                </a:moveTo>
                <a:lnTo>
                  <a:pt x="453105" y="349250"/>
                </a:lnTo>
                <a:cubicBezTo>
                  <a:pt x="457794" y="1121239"/>
                  <a:pt x="445933" y="-49873"/>
                  <a:pt x="450622" y="722116"/>
                </a:cubicBezTo>
                <a:lnTo>
                  <a:pt x="0" y="325559"/>
                </a:lnTo>
                <a:cubicBezTo>
                  <a:pt x="0" y="197989"/>
                  <a:pt x="5516" y="127570"/>
                  <a:pt x="5516" y="0"/>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8546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p:cNvSpPr/>
          <p:nvPr/>
        </p:nvSpPr>
        <p:spPr bwMode="gray">
          <a:xfrm>
            <a:off x="1873912" y="4542484"/>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76" name="矩形 75"/>
          <p:cNvSpPr/>
          <p:nvPr/>
        </p:nvSpPr>
        <p:spPr bwMode="gray">
          <a:xfrm>
            <a:off x="830390" y="1338128"/>
            <a:ext cx="2375670" cy="190632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External </a:t>
            </a:r>
            <a:r>
              <a:rPr lang="en-US" dirty="0" smtClean="0">
                <a:latin typeface="Huawei Sans" panose="020C0503030203020204" pitchFamily="34" charset="0"/>
              </a:rPr>
              <a:t>Priority: IP </a:t>
            </a:r>
            <a:r>
              <a:rPr lang="en-US" dirty="0">
                <a:latin typeface="Huawei Sans" panose="020C0503030203020204" pitchFamily="34" charset="0"/>
              </a:rPr>
              <a:t>Packet</a:t>
            </a:r>
          </a:p>
        </p:txBody>
      </p:sp>
      <p:sp>
        <p:nvSpPr>
          <p:cNvPr id="10" name="椭圆 9"/>
          <p:cNvSpPr/>
          <p:nvPr/>
        </p:nvSpPr>
        <p:spPr bwMode="gray">
          <a:xfrm>
            <a:off x="3386080" y="2238282"/>
            <a:ext cx="645056"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 name="直接箭头连接符 10"/>
          <p:cNvCxnSpPr>
            <a:endCxn id="10" idx="1"/>
          </p:cNvCxnSpPr>
          <p:nvPr/>
        </p:nvCxnSpPr>
        <p:spPr bwMode="gray">
          <a:xfrm>
            <a:off x="3026040" y="2112268"/>
            <a:ext cx="454506" cy="2050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直接箭头连接符 11"/>
          <p:cNvCxnSpPr>
            <a:endCxn id="10" idx="2"/>
          </p:cNvCxnSpPr>
          <p:nvPr/>
        </p:nvCxnSpPr>
        <p:spPr bwMode="gray">
          <a:xfrm flipV="1">
            <a:off x="3026040" y="2508282"/>
            <a:ext cx="360040" cy="3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直接箭头连接符 12"/>
          <p:cNvCxnSpPr>
            <a:endCxn id="10" idx="3"/>
          </p:cNvCxnSpPr>
          <p:nvPr/>
        </p:nvCxnSpPr>
        <p:spPr bwMode="gray">
          <a:xfrm flipV="1">
            <a:off x="3026040" y="2699201"/>
            <a:ext cx="454506" cy="20513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 name="文本框 19"/>
          <p:cNvSpPr txBox="1"/>
          <p:nvPr/>
        </p:nvSpPr>
        <p:spPr bwMode="gray">
          <a:xfrm>
            <a:off x="3308478" y="2360796"/>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24" name="直接箭头连接符 23"/>
          <p:cNvCxnSpPr>
            <a:stCxn id="10" idx="6"/>
          </p:cNvCxnSpPr>
          <p:nvPr/>
        </p:nvCxnSpPr>
        <p:spPr bwMode="gray">
          <a:xfrm>
            <a:off x="4031136" y="2508282"/>
            <a:ext cx="327052"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2951419970"/>
              </p:ext>
            </p:extLst>
          </p:nvPr>
        </p:nvGraphicFramePr>
        <p:xfrm>
          <a:off x="4358188" y="202225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31" name="右箭头 30"/>
          <p:cNvSpPr/>
          <p:nvPr/>
        </p:nvSpPr>
        <p:spPr bwMode="gray">
          <a:xfrm>
            <a:off x="5618328" y="2238282"/>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矩形 32"/>
          <p:cNvSpPr/>
          <p:nvPr/>
        </p:nvSpPr>
        <p:spPr bwMode="gray">
          <a:xfrm>
            <a:off x="6230396" y="2202278"/>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4" name="右箭头 33"/>
          <p:cNvSpPr/>
          <p:nvPr/>
        </p:nvSpPr>
        <p:spPr bwMode="gray">
          <a:xfrm>
            <a:off x="6770456" y="2994366"/>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35" name="表格 34"/>
          <p:cNvGraphicFramePr>
            <a:graphicFrameLocks noGrp="1"/>
          </p:cNvGraphicFramePr>
          <p:nvPr>
            <p:extLst>
              <p:ext uri="{D42A27DB-BD31-4B8C-83A1-F6EECF244321}">
                <p14:modId xmlns:p14="http://schemas.microsoft.com/office/powerpoint/2010/main" val="905055086"/>
              </p:ext>
            </p:extLst>
          </p:nvPr>
        </p:nvGraphicFramePr>
        <p:xfrm>
          <a:off x="7382524" y="2814346"/>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36" name="椭圆 35"/>
          <p:cNvSpPr/>
          <p:nvPr/>
        </p:nvSpPr>
        <p:spPr bwMode="gray">
          <a:xfrm>
            <a:off x="8861704" y="2958362"/>
            <a:ext cx="644996"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7" name="直接箭头连接符 36"/>
          <p:cNvCxnSpPr>
            <a:stCxn id="36" idx="7"/>
          </p:cNvCxnSpPr>
          <p:nvPr/>
        </p:nvCxnSpPr>
        <p:spPr bwMode="gray">
          <a:xfrm flipV="1">
            <a:off x="9412243" y="2832331"/>
            <a:ext cx="454557" cy="20511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8" name="直接箭头连接符 37"/>
          <p:cNvCxnSpPr>
            <a:endCxn id="36" idx="2"/>
          </p:cNvCxnSpPr>
          <p:nvPr/>
        </p:nvCxnSpPr>
        <p:spPr bwMode="gray">
          <a:xfrm flipV="1">
            <a:off x="8606660" y="3228362"/>
            <a:ext cx="255044"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39" name="直接箭头连接符 38"/>
          <p:cNvCxnSpPr>
            <a:stCxn id="36" idx="5"/>
          </p:cNvCxnSpPr>
          <p:nvPr/>
        </p:nvCxnSpPr>
        <p:spPr bwMode="gray">
          <a:xfrm>
            <a:off x="9412243" y="3419281"/>
            <a:ext cx="454557"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41" name="直接箭头连接符 40"/>
          <p:cNvCxnSpPr>
            <a:stCxn id="36" idx="6"/>
          </p:cNvCxnSpPr>
          <p:nvPr/>
        </p:nvCxnSpPr>
        <p:spPr bwMode="gray">
          <a:xfrm>
            <a:off x="9506700" y="3228362"/>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58" name="文本框 57"/>
          <p:cNvSpPr txBox="1"/>
          <p:nvPr/>
        </p:nvSpPr>
        <p:spPr bwMode="gray">
          <a:xfrm>
            <a:off x="8789830" y="3089723"/>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60" name="直接连接符 59"/>
          <p:cNvCxnSpPr/>
          <p:nvPr/>
        </p:nvCxnSpPr>
        <p:spPr bwMode="gray">
          <a:xfrm>
            <a:off x="6230396" y="2202278"/>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62" name="直接连接符 61"/>
          <p:cNvCxnSpPr/>
          <p:nvPr/>
        </p:nvCxnSpPr>
        <p:spPr bwMode="gray">
          <a:xfrm flipH="1">
            <a:off x="6230396" y="2202278"/>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65" name="文本框 64"/>
          <p:cNvSpPr txBox="1"/>
          <p:nvPr/>
        </p:nvSpPr>
        <p:spPr bwMode="gray">
          <a:xfrm>
            <a:off x="6191630" y="1846782"/>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66" name="直接连接符 65"/>
          <p:cNvCxnSpPr/>
          <p:nvPr/>
        </p:nvCxnSpPr>
        <p:spPr bwMode="gray">
          <a:xfrm>
            <a:off x="6446420" y="1554152"/>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69" name="文本框 68"/>
          <p:cNvSpPr txBox="1"/>
          <p:nvPr/>
        </p:nvSpPr>
        <p:spPr bwMode="gray">
          <a:xfrm>
            <a:off x="3308819" y="1497533"/>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Uplink direction</a:t>
            </a:r>
          </a:p>
        </p:txBody>
      </p:sp>
      <p:sp>
        <p:nvSpPr>
          <p:cNvPr id="71" name="下箭头 70"/>
          <p:cNvSpPr/>
          <p:nvPr/>
        </p:nvSpPr>
        <p:spPr bwMode="gray">
          <a:xfrm>
            <a:off x="2377968" y="3515706"/>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文本框 71"/>
          <p:cNvSpPr txBox="1"/>
          <p:nvPr/>
        </p:nvSpPr>
        <p:spPr bwMode="gray">
          <a:xfrm>
            <a:off x="1909916" y="4484776"/>
            <a:ext cx="1224136"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Different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use different</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err="1">
                <a:latin typeface="Huawei Sans" panose="020C0503030203020204" pitchFamily="34" charset="0"/>
              </a:rPr>
              <a:t>QoS</a:t>
            </a:r>
            <a:r>
              <a:rPr lang="en-US" sz="1200" dirty="0">
                <a:latin typeface="Huawei Sans" panose="020C0503030203020204" pitchFamily="34" charset="0"/>
              </a:rPr>
              <a:t> priorities.</a:t>
            </a:r>
          </a:p>
        </p:txBody>
      </p:sp>
      <p:sp>
        <p:nvSpPr>
          <p:cNvPr id="79" name="矩形 78"/>
          <p:cNvSpPr/>
          <p:nvPr/>
        </p:nvSpPr>
        <p:spPr bwMode="gray">
          <a:xfrm>
            <a:off x="1873912" y="4114801"/>
            <a:ext cx="1332000" cy="427648"/>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Packet header priority</a:t>
            </a:r>
          </a:p>
        </p:txBody>
      </p:sp>
      <p:sp>
        <p:nvSpPr>
          <p:cNvPr id="93" name="矩形 92"/>
          <p:cNvSpPr/>
          <p:nvPr/>
        </p:nvSpPr>
        <p:spPr bwMode="gray">
          <a:xfrm>
            <a:off x="1220648" y="1482144"/>
            <a:ext cx="1522552"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BA classification</a:t>
            </a:r>
          </a:p>
        </p:txBody>
      </p:sp>
      <p:sp>
        <p:nvSpPr>
          <p:cNvPr id="94" name="矩形 93"/>
          <p:cNvSpPr/>
          <p:nvPr/>
        </p:nvSpPr>
        <p:spPr bwMode="gray">
          <a:xfrm>
            <a:off x="1758473" y="5586600"/>
            <a:ext cx="1599030"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External priority</a:t>
            </a:r>
          </a:p>
        </p:txBody>
      </p:sp>
      <p:sp>
        <p:nvSpPr>
          <p:cNvPr id="96" name="文本框 95"/>
          <p:cNvSpPr txBox="1"/>
          <p:nvPr/>
        </p:nvSpPr>
        <p:spPr bwMode="gray">
          <a:xfrm>
            <a:off x="7762385" y="1497533"/>
            <a:ext cx="211054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Downstream direction</a:t>
            </a:r>
          </a:p>
        </p:txBody>
      </p:sp>
      <p:graphicFrame>
        <p:nvGraphicFramePr>
          <p:cNvPr id="50" name="表格 49"/>
          <p:cNvGraphicFramePr>
            <a:graphicFrameLocks noGrp="1"/>
          </p:cNvGraphicFramePr>
          <p:nvPr>
            <p:extLst>
              <p:ext uri="{D42A27DB-BD31-4B8C-83A1-F6EECF244321}">
                <p14:modId xmlns:p14="http://schemas.microsoft.com/office/powerpoint/2010/main" val="454376708"/>
              </p:ext>
            </p:extLst>
          </p:nvPr>
        </p:nvGraphicFramePr>
        <p:xfrm>
          <a:off x="4862245" y="5286854"/>
          <a:ext cx="4212464" cy="274320"/>
        </p:xfrm>
        <a:graphic>
          <a:graphicData uri="http://schemas.openxmlformats.org/drawingml/2006/table">
            <a:tbl>
              <a:tblPr firstRow="1" bandRow="1">
                <a:tableStyleId>{5940675A-B579-460E-94D1-54222C63F5DA}</a:tableStyleId>
              </a:tblPr>
              <a:tblGrid>
                <a:gridCol w="526558">
                  <a:extLst>
                    <a:ext uri="{9D8B030D-6E8A-4147-A177-3AD203B41FA5}">
                      <a16:colId xmlns:a16="http://schemas.microsoft.com/office/drawing/2014/main" xmlns="" val="20000"/>
                    </a:ext>
                  </a:extLst>
                </a:gridCol>
                <a:gridCol w="526558">
                  <a:extLst>
                    <a:ext uri="{9D8B030D-6E8A-4147-A177-3AD203B41FA5}">
                      <a16:colId xmlns:a16="http://schemas.microsoft.com/office/drawing/2014/main" xmlns="" val="20001"/>
                    </a:ext>
                  </a:extLst>
                </a:gridCol>
                <a:gridCol w="526558">
                  <a:extLst>
                    <a:ext uri="{9D8B030D-6E8A-4147-A177-3AD203B41FA5}">
                      <a16:colId xmlns:a16="http://schemas.microsoft.com/office/drawing/2014/main" xmlns="" val="20002"/>
                    </a:ext>
                  </a:extLst>
                </a:gridCol>
                <a:gridCol w="526558">
                  <a:extLst>
                    <a:ext uri="{9D8B030D-6E8A-4147-A177-3AD203B41FA5}">
                      <a16:colId xmlns:a16="http://schemas.microsoft.com/office/drawing/2014/main" xmlns="" val="20003"/>
                    </a:ext>
                  </a:extLst>
                </a:gridCol>
                <a:gridCol w="526558">
                  <a:extLst>
                    <a:ext uri="{9D8B030D-6E8A-4147-A177-3AD203B41FA5}">
                      <a16:colId xmlns:a16="http://schemas.microsoft.com/office/drawing/2014/main" xmlns="" val="20004"/>
                    </a:ext>
                  </a:extLst>
                </a:gridCol>
                <a:gridCol w="526558">
                  <a:extLst>
                    <a:ext uri="{9D8B030D-6E8A-4147-A177-3AD203B41FA5}">
                      <a16:colId xmlns:a16="http://schemas.microsoft.com/office/drawing/2014/main" xmlns="" val="20005"/>
                    </a:ext>
                  </a:extLst>
                </a:gridCol>
                <a:gridCol w="526558">
                  <a:extLst>
                    <a:ext uri="{9D8B030D-6E8A-4147-A177-3AD203B41FA5}">
                      <a16:colId xmlns:a16="http://schemas.microsoft.com/office/drawing/2014/main" xmlns="" val="20006"/>
                    </a:ext>
                  </a:extLst>
                </a:gridCol>
                <a:gridCol w="526558">
                  <a:extLst>
                    <a:ext uri="{9D8B030D-6E8A-4147-A177-3AD203B41FA5}">
                      <a16:colId xmlns:a16="http://schemas.microsoft.com/office/drawing/2014/main" xmlns="" val="20007"/>
                    </a:ext>
                  </a:extLst>
                </a:gridCol>
              </a:tblGrid>
              <a:tr h="271306">
                <a:tc>
                  <a:txBody>
                    <a:bodyPr/>
                    <a:lstStyle/>
                    <a:p>
                      <a:pPr algn="ctr" fontAlgn="ctr"/>
                      <a:r>
                        <a:rPr lang="en-US" sz="1200" b="0" dirty="0">
                          <a:solidFill>
                            <a:sysClr val="windowText" lastClr="000000"/>
                          </a:solidFill>
                          <a:latin typeface="Huawei Sans" panose="020C0503030203020204" pitchFamily="34" charset="0"/>
                        </a:rPr>
                        <a:t>7</a:t>
                      </a:r>
                      <a:endParaRPr lang="en-US" altLang="zh-CN" sz="1200" b="0" dirty="0">
                        <a:solidFill>
                          <a:sysClr val="windowText" lastClr="000000"/>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rPr>
                        <a:t>6</a:t>
                      </a:r>
                      <a:endParaRPr lang="en-US" altLang="zh-CN" sz="1200" b="0" kern="1200" dirty="0">
                        <a:solidFill>
                          <a:sysClr val="windowText" lastClr="000000"/>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marL="0" algn="ctr" defTabSz="914034" rtl="0" eaLnBrk="1" fontAlgn="ctr" latinLnBrk="0" hangingPunct="1"/>
                      <a:r>
                        <a:rPr lang="en-US" sz="1200" b="0" dirty="0">
                          <a:solidFill>
                            <a:sysClr val="windowText" lastClr="000000"/>
                          </a:solidFill>
                          <a:latin typeface="Huawei Sans" panose="020C0503030203020204" pitchFamily="34" charset="0"/>
                        </a:rPr>
                        <a:t>5</a:t>
                      </a:r>
                      <a:endParaRPr lang="en-US" altLang="zh-CN" sz="1200" b="0" kern="1200" dirty="0">
                        <a:solidFill>
                          <a:sysClr val="windowText" lastClr="000000"/>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chemeClr val="tx1"/>
                          </a:solidFill>
                          <a:latin typeface="Huawei Sans" panose="020C0503030203020204" pitchFamily="34" charset="0"/>
                        </a:rPr>
                        <a:t>4</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tx1"/>
                          </a:solidFill>
                          <a:latin typeface="Huawei Sans" panose="020C0503030203020204" pitchFamily="34" charset="0"/>
                        </a:rPr>
                        <a:t>3</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tx1"/>
                          </a:solidFill>
                          <a:latin typeface="Huawei Sans" panose="020C0503030203020204" pitchFamily="34" charset="0"/>
                        </a:rPr>
                        <a:t>0</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bl>
          </a:graphicData>
        </a:graphic>
      </p:graphicFrame>
      <p:cxnSp>
        <p:nvCxnSpPr>
          <p:cNvPr id="4" name="直接连接符 3"/>
          <p:cNvCxnSpPr/>
          <p:nvPr/>
        </p:nvCxnSpPr>
        <p:spPr bwMode="gray">
          <a:xfrm flipH="1">
            <a:off x="4862244" y="5016824"/>
            <a:ext cx="504056" cy="252028"/>
          </a:xfrm>
          <a:prstGeom prst="line">
            <a:avLst/>
          </a:prstGeom>
          <a:solidFill>
            <a:schemeClr val="accent1"/>
          </a:solidFill>
          <a:ln w="12700" cap="flat" cmpd="sng" algn="ctr">
            <a:solidFill>
              <a:srgbClr val="56C4D2"/>
            </a:solidFill>
            <a:prstDash val="solid"/>
            <a:round/>
            <a:headEnd type="none" w="med" len="med"/>
            <a:tailEnd type="none" w="med" len="med"/>
          </a:ln>
          <a:effectLst/>
        </p:spPr>
      </p:cxnSp>
      <p:cxnSp>
        <p:nvCxnSpPr>
          <p:cNvPr id="55" name="直接连接符 54"/>
          <p:cNvCxnSpPr/>
          <p:nvPr/>
        </p:nvCxnSpPr>
        <p:spPr bwMode="gray">
          <a:xfrm>
            <a:off x="7166500" y="5016824"/>
            <a:ext cx="1908212" cy="252028"/>
          </a:xfrm>
          <a:prstGeom prst="line">
            <a:avLst/>
          </a:prstGeom>
          <a:solidFill>
            <a:schemeClr val="accent1"/>
          </a:solidFill>
          <a:ln w="12700" cap="flat" cmpd="sng" algn="ctr">
            <a:solidFill>
              <a:srgbClr val="56C4D2"/>
            </a:solidFill>
            <a:prstDash val="solid"/>
            <a:round/>
            <a:headEnd type="none" w="med" len="med"/>
            <a:tailEnd type="none" w="med" len="med"/>
          </a:ln>
          <a:effectLst/>
        </p:spPr>
      </p:cxnSp>
      <p:sp>
        <p:nvSpPr>
          <p:cNvPr id="64" name="文本框 63"/>
          <p:cNvSpPr txBox="1"/>
          <p:nvPr/>
        </p:nvSpPr>
        <p:spPr bwMode="gray">
          <a:xfrm>
            <a:off x="3581138" y="4125825"/>
            <a:ext cx="97721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IP packet</a:t>
            </a:r>
          </a:p>
        </p:txBody>
      </p:sp>
      <p:graphicFrame>
        <p:nvGraphicFramePr>
          <p:cNvPr id="48" name="表格 47"/>
          <p:cNvGraphicFramePr>
            <a:graphicFrameLocks noGrp="1"/>
          </p:cNvGraphicFramePr>
          <p:nvPr>
            <p:extLst>
              <p:ext uri="{D42A27DB-BD31-4B8C-83A1-F6EECF244321}">
                <p14:modId xmlns:p14="http://schemas.microsoft.com/office/powerpoint/2010/main" val="460139814"/>
              </p:ext>
            </p:extLst>
          </p:nvPr>
        </p:nvGraphicFramePr>
        <p:xfrm>
          <a:off x="3782122" y="4506480"/>
          <a:ext cx="7596845" cy="518160"/>
        </p:xfrm>
        <a:graphic>
          <a:graphicData uri="http://schemas.openxmlformats.org/drawingml/2006/table">
            <a:tbl>
              <a:tblPr firstRow="1" bandRow="1">
                <a:tableStyleId>{5940675A-B579-460E-94D1-54222C63F5DA}</a:tableStyleId>
              </a:tblPr>
              <a:tblGrid>
                <a:gridCol w="962983">
                  <a:extLst>
                    <a:ext uri="{9D8B030D-6E8A-4147-A177-3AD203B41FA5}">
                      <a16:colId xmlns:a16="http://schemas.microsoft.com/office/drawing/2014/main" xmlns="" val="20000"/>
                    </a:ext>
                  </a:extLst>
                </a:gridCol>
                <a:gridCol w="606321">
                  <a:extLst>
                    <a:ext uri="{9D8B030D-6E8A-4147-A177-3AD203B41FA5}">
                      <a16:colId xmlns:a16="http://schemas.microsoft.com/office/drawing/2014/main" xmlns="" val="20001"/>
                    </a:ext>
                  </a:extLst>
                </a:gridCol>
                <a:gridCol w="1807068">
                  <a:extLst>
                    <a:ext uri="{9D8B030D-6E8A-4147-A177-3AD203B41FA5}">
                      <a16:colId xmlns:a16="http://schemas.microsoft.com/office/drawing/2014/main" xmlns="" val="20002"/>
                    </a:ext>
                  </a:extLst>
                </a:gridCol>
                <a:gridCol w="422045">
                  <a:extLst>
                    <a:ext uri="{9D8B030D-6E8A-4147-A177-3AD203B41FA5}">
                      <a16:colId xmlns:a16="http://schemas.microsoft.com/office/drawing/2014/main" xmlns="" val="20003"/>
                    </a:ext>
                  </a:extLst>
                </a:gridCol>
                <a:gridCol w="997564">
                  <a:extLst>
                    <a:ext uri="{9D8B030D-6E8A-4147-A177-3AD203B41FA5}">
                      <a16:colId xmlns:a16="http://schemas.microsoft.com/office/drawing/2014/main" xmlns="" val="20004"/>
                    </a:ext>
                  </a:extLst>
                </a:gridCol>
                <a:gridCol w="537151">
                  <a:extLst>
                    <a:ext uri="{9D8B030D-6E8A-4147-A177-3AD203B41FA5}">
                      <a16:colId xmlns:a16="http://schemas.microsoft.com/office/drawing/2014/main" xmlns="" val="20005"/>
                    </a:ext>
                  </a:extLst>
                </a:gridCol>
                <a:gridCol w="690627">
                  <a:extLst>
                    <a:ext uri="{9D8B030D-6E8A-4147-A177-3AD203B41FA5}">
                      <a16:colId xmlns:a16="http://schemas.microsoft.com/office/drawing/2014/main" xmlns="" val="20006"/>
                    </a:ext>
                  </a:extLst>
                </a:gridCol>
                <a:gridCol w="824629">
                  <a:extLst>
                    <a:ext uri="{9D8B030D-6E8A-4147-A177-3AD203B41FA5}">
                      <a16:colId xmlns:a16="http://schemas.microsoft.com/office/drawing/2014/main" xmlns="" val="20007"/>
                    </a:ext>
                  </a:extLst>
                </a:gridCol>
                <a:gridCol w="748457">
                  <a:extLst>
                    <a:ext uri="{9D8B030D-6E8A-4147-A177-3AD203B41FA5}">
                      <a16:colId xmlns:a16="http://schemas.microsoft.com/office/drawing/2014/main" xmlns="" val="20008"/>
                    </a:ext>
                  </a:extLst>
                </a:gridCol>
              </a:tblGrid>
              <a:tr h="396044">
                <a:tc>
                  <a:txBody>
                    <a:bodyPr/>
                    <a:lstStyle/>
                    <a:p>
                      <a:pPr marL="0" algn="ctr" defTabSz="914400" rtl="0" eaLnBrk="1" fontAlgn="ctr" latinLnBrk="0" hangingPunct="1"/>
                      <a:r>
                        <a:rPr lang="en-US" sz="1400" b="0" dirty="0">
                          <a:solidFill>
                            <a:schemeClr val="tx1"/>
                          </a:solidFill>
                          <a:latin typeface="Huawei Sans" panose="020C0503030203020204" pitchFamily="34" charset="0"/>
                        </a:rPr>
                        <a:t>Version</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Len</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1" dirty="0" err="1">
                          <a:solidFill>
                            <a:schemeClr val="bg1"/>
                          </a:solidFill>
                          <a:latin typeface="Huawei Sans" panose="020C0503030203020204" pitchFamily="34" charset="0"/>
                        </a:rPr>
                        <a:t>ToS</a:t>
                      </a:r>
                      <a:r>
                        <a:rPr lang="en-US" sz="1400" b="1" dirty="0">
                          <a:solidFill>
                            <a:schemeClr val="bg1"/>
                          </a:solidFill>
                          <a:latin typeface="Huawei Sans" panose="020C0503030203020204" pitchFamily="34" charset="0"/>
                        </a:rPr>
                        <a:t> (IP P</a:t>
                      </a:r>
                      <a:r>
                        <a:rPr lang="en-US" altLang="zh-CN" sz="1400" b="1" dirty="0">
                          <a:solidFill>
                            <a:schemeClr val="bg1"/>
                          </a:solidFill>
                          <a:latin typeface="Huawei Sans" panose="020C0503030203020204" pitchFamily="34" charset="0"/>
                        </a:rPr>
                        <a:t>recedence</a:t>
                      </a:r>
                      <a:r>
                        <a:rPr lang="en-US" sz="1400" b="1" dirty="0">
                          <a:solidFill>
                            <a:schemeClr val="bg1"/>
                          </a:solidFill>
                          <a:latin typeface="Huawei Sans" panose="020C0503030203020204" pitchFamily="34" charset="0"/>
                        </a:rPr>
                        <a:t>/DSCP)</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Protocol</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FCS</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IP-SA</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IP-DA</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tc>
                  <a:txBody>
                    <a:bodyPr/>
                    <a:lstStyle/>
                    <a:p>
                      <a:pPr marL="0" algn="ctr" defTabSz="914400" rtl="0" eaLnBrk="1" fontAlgn="ctr" latinLnBrk="0" hangingPunct="1"/>
                      <a:r>
                        <a:rPr lang="en-US" sz="1400" b="0" dirty="0">
                          <a:solidFill>
                            <a:schemeClr val="tx1"/>
                          </a:solidFill>
                          <a:latin typeface="Huawei Sans" panose="020C0503030203020204" pitchFamily="34" charset="0"/>
                        </a:rPr>
                        <a:t>Data</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noFill/>
                  </a:tcPr>
                </a:tc>
                <a:extLst>
                  <a:ext uri="{0D108BD9-81ED-4DB2-BD59-A6C34878D82A}">
                    <a16:rowId xmlns:a16="http://schemas.microsoft.com/office/drawing/2014/main" xmlns="" val="10000"/>
                  </a:ext>
                </a:extLst>
              </a:tr>
            </a:tbl>
          </a:graphicData>
        </a:graphic>
      </p:graphicFrame>
      <p:graphicFrame>
        <p:nvGraphicFramePr>
          <p:cNvPr id="59" name="表格 58"/>
          <p:cNvGraphicFramePr>
            <a:graphicFrameLocks noGrp="1"/>
          </p:cNvGraphicFramePr>
          <p:nvPr>
            <p:extLst>
              <p:ext uri="{D42A27DB-BD31-4B8C-83A1-F6EECF244321}">
                <p14:modId xmlns:p14="http://schemas.microsoft.com/office/powerpoint/2010/main" val="2374128354"/>
              </p:ext>
            </p:extLst>
          </p:nvPr>
        </p:nvGraphicFramePr>
        <p:xfrm>
          <a:off x="4862245" y="5796336"/>
          <a:ext cx="4212464" cy="274320"/>
        </p:xfrm>
        <a:graphic>
          <a:graphicData uri="http://schemas.openxmlformats.org/drawingml/2006/table">
            <a:tbl>
              <a:tblPr firstRow="1" bandRow="1">
                <a:tableStyleId>{5940675A-B579-460E-94D1-54222C63F5DA}</a:tableStyleId>
              </a:tblPr>
              <a:tblGrid>
                <a:gridCol w="526558">
                  <a:extLst>
                    <a:ext uri="{9D8B030D-6E8A-4147-A177-3AD203B41FA5}">
                      <a16:colId xmlns:a16="http://schemas.microsoft.com/office/drawing/2014/main" xmlns="" val="20000"/>
                    </a:ext>
                  </a:extLst>
                </a:gridCol>
                <a:gridCol w="526558">
                  <a:extLst>
                    <a:ext uri="{9D8B030D-6E8A-4147-A177-3AD203B41FA5}">
                      <a16:colId xmlns:a16="http://schemas.microsoft.com/office/drawing/2014/main" xmlns="" val="20001"/>
                    </a:ext>
                  </a:extLst>
                </a:gridCol>
                <a:gridCol w="526558">
                  <a:extLst>
                    <a:ext uri="{9D8B030D-6E8A-4147-A177-3AD203B41FA5}">
                      <a16:colId xmlns:a16="http://schemas.microsoft.com/office/drawing/2014/main" xmlns="" val="20002"/>
                    </a:ext>
                  </a:extLst>
                </a:gridCol>
                <a:gridCol w="526558">
                  <a:extLst>
                    <a:ext uri="{9D8B030D-6E8A-4147-A177-3AD203B41FA5}">
                      <a16:colId xmlns:a16="http://schemas.microsoft.com/office/drawing/2014/main" xmlns="" val="20003"/>
                    </a:ext>
                  </a:extLst>
                </a:gridCol>
                <a:gridCol w="526558">
                  <a:extLst>
                    <a:ext uri="{9D8B030D-6E8A-4147-A177-3AD203B41FA5}">
                      <a16:colId xmlns:a16="http://schemas.microsoft.com/office/drawing/2014/main" xmlns="" val="20004"/>
                    </a:ext>
                  </a:extLst>
                </a:gridCol>
                <a:gridCol w="526558">
                  <a:extLst>
                    <a:ext uri="{9D8B030D-6E8A-4147-A177-3AD203B41FA5}">
                      <a16:colId xmlns:a16="http://schemas.microsoft.com/office/drawing/2014/main" xmlns="" val="20005"/>
                    </a:ext>
                  </a:extLst>
                </a:gridCol>
                <a:gridCol w="526558">
                  <a:extLst>
                    <a:ext uri="{9D8B030D-6E8A-4147-A177-3AD203B41FA5}">
                      <a16:colId xmlns:a16="http://schemas.microsoft.com/office/drawing/2014/main" xmlns="" val="20006"/>
                    </a:ext>
                  </a:extLst>
                </a:gridCol>
                <a:gridCol w="526558">
                  <a:extLst>
                    <a:ext uri="{9D8B030D-6E8A-4147-A177-3AD203B41FA5}">
                      <a16:colId xmlns:a16="http://schemas.microsoft.com/office/drawing/2014/main" xmlns="" val="20007"/>
                    </a:ext>
                  </a:extLst>
                </a:gridCol>
              </a:tblGrid>
              <a:tr h="271306">
                <a:tc>
                  <a:txBody>
                    <a:bodyPr/>
                    <a:lstStyle/>
                    <a:p>
                      <a:pPr algn="ctr" fontAlgn="ctr"/>
                      <a:r>
                        <a:rPr lang="en-US" sz="1200" b="0" dirty="0">
                          <a:solidFill>
                            <a:sysClr val="windowText" lastClr="000000"/>
                          </a:solidFill>
                          <a:latin typeface="Huawei Sans" panose="020C0503030203020204" pitchFamily="34" charset="0"/>
                        </a:rPr>
                        <a:t>7</a:t>
                      </a:r>
                      <a:endParaRPr lang="en-US" altLang="zh-CN" sz="1200" b="0" dirty="0">
                        <a:solidFill>
                          <a:sysClr val="windowText" lastClr="000000"/>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6</a:t>
                      </a:r>
                      <a:endParaRPr lang="en-US" altLang="zh-CN" sz="1200" b="0" dirty="0">
                        <a:solidFill>
                          <a:sysClr val="windowText" lastClr="000000"/>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5</a:t>
                      </a:r>
                      <a:endParaRPr lang="en-US" altLang="zh-CN" sz="1200" b="0" dirty="0">
                        <a:solidFill>
                          <a:sysClr val="windowText" lastClr="000000"/>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4</a:t>
                      </a:r>
                      <a:endParaRPr lang="en-US" altLang="zh-CN" sz="1200" b="0" dirty="0">
                        <a:solidFill>
                          <a:sysClr val="windowText" lastClr="000000"/>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3</a:t>
                      </a:r>
                      <a:endParaRPr lang="en-US" altLang="zh-CN" sz="1200" b="0" dirty="0">
                        <a:solidFill>
                          <a:sysClr val="windowText" lastClr="000000"/>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ysClr val="windowText" lastClr="000000"/>
                          </a:solidFill>
                          <a:latin typeface="Huawei Sans" panose="020C0503030203020204" pitchFamily="34" charset="0"/>
                        </a:rPr>
                        <a:t>2</a:t>
                      </a:r>
                      <a:endParaRPr lang="en-US" altLang="zh-CN" sz="1200" b="0" dirty="0">
                        <a:solidFill>
                          <a:sysClr val="windowText" lastClr="000000"/>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tc>
                  <a:txBody>
                    <a:bodyPr/>
                    <a:lstStyle/>
                    <a:p>
                      <a:pPr algn="ctr" fontAlgn="ctr"/>
                      <a:r>
                        <a:rPr lang="en-US" sz="1200" b="0" dirty="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tc>
                  <a:txBody>
                    <a:bodyPr/>
                    <a:lstStyle/>
                    <a:p>
                      <a:pPr algn="ctr" fontAlgn="ctr"/>
                      <a:r>
                        <a:rPr lang="en-US" sz="1200" b="0" dirty="0">
                          <a:solidFill>
                            <a:schemeClr val="tx1"/>
                          </a:solidFill>
                          <a:latin typeface="Huawei Sans" panose="020C0503030203020204" pitchFamily="34" charset="0"/>
                        </a:rPr>
                        <a:t>0</a:t>
                      </a:r>
                      <a:endParaRPr lang="en-US" altLang="zh-CN" sz="1200" b="0" dirty="0">
                        <a:solidFill>
                          <a:schemeClr val="tx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bl>
          </a:graphicData>
        </a:graphic>
      </p:graphicFrame>
      <p:sp>
        <p:nvSpPr>
          <p:cNvPr id="63" name="矩形 62"/>
          <p:cNvSpPr/>
          <p:nvPr/>
        </p:nvSpPr>
        <p:spPr bwMode="gray">
          <a:xfrm>
            <a:off x="3357505" y="5229611"/>
            <a:ext cx="1476164" cy="3516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IP precedence</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3357505" y="5744333"/>
            <a:ext cx="1476164" cy="3516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DSCP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4" name="矩形 73"/>
          <p:cNvSpPr/>
          <p:nvPr/>
        </p:nvSpPr>
        <p:spPr bwMode="gray">
          <a:xfrm>
            <a:off x="9074712" y="5229611"/>
            <a:ext cx="1476164" cy="3516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Value range: 0–7</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5" name="矩形 74"/>
          <p:cNvSpPr/>
          <p:nvPr/>
        </p:nvSpPr>
        <p:spPr bwMode="gray">
          <a:xfrm>
            <a:off x="9074711" y="5744333"/>
            <a:ext cx="1698063" cy="3516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Value range: 0–63</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77" name="矩形 76"/>
          <p:cNvSpPr/>
          <p:nvPr/>
        </p:nvSpPr>
        <p:spPr bwMode="gray">
          <a:xfrm>
            <a:off x="1945920" y="1950250"/>
            <a:ext cx="1080120" cy="324036"/>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802.1p</a:t>
            </a:r>
            <a:endParaRPr lang="en-US" altLang="zh-CN" sz="1200" b="1" dirty="0">
              <a:latin typeface="Huawei Sans" panose="020C0503030203020204" pitchFamily="34" charset="0"/>
              <a:ea typeface="方正兰亭黑简体" panose="02000000000000000000" pitchFamily="2" charset="-122"/>
            </a:endParaRPr>
          </a:p>
        </p:txBody>
      </p:sp>
      <p:sp>
        <p:nvSpPr>
          <p:cNvPr id="78" name="矩形 77"/>
          <p:cNvSpPr/>
          <p:nvPr/>
        </p:nvSpPr>
        <p:spPr bwMode="gray">
          <a:xfrm>
            <a:off x="1945920" y="2346312"/>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MPLS EXP</a:t>
            </a:r>
            <a:endParaRPr lang="en-US" altLang="zh-CN" sz="1200" b="1" dirty="0">
              <a:latin typeface="Huawei Sans" panose="020C0503030203020204" pitchFamily="34" charset="0"/>
              <a:ea typeface="方正兰亭黑简体" panose="02000000000000000000" pitchFamily="2" charset="-122"/>
            </a:endParaRPr>
          </a:p>
        </p:txBody>
      </p:sp>
      <p:sp>
        <p:nvSpPr>
          <p:cNvPr id="80" name="矩形 79"/>
          <p:cNvSpPr/>
          <p:nvPr/>
        </p:nvSpPr>
        <p:spPr bwMode="gray">
          <a:xfrm>
            <a:off x="1945920" y="2742338"/>
            <a:ext cx="1080120" cy="324000"/>
          </a:xfrm>
          <a:prstGeom prst="rect">
            <a:avLst/>
          </a:prstGeom>
          <a:solidFill>
            <a:srgbClr val="BEE9EE"/>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sp>
        <p:nvSpPr>
          <p:cNvPr id="81" name="矩形 80"/>
          <p:cNvSpPr/>
          <p:nvPr/>
        </p:nvSpPr>
        <p:spPr bwMode="gray">
          <a:xfrm>
            <a:off x="741604" y="1950250"/>
            <a:ext cx="132851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VLAN packet</a:t>
            </a:r>
          </a:p>
        </p:txBody>
      </p:sp>
      <p:sp>
        <p:nvSpPr>
          <p:cNvPr id="82" name="矩形 81"/>
          <p:cNvSpPr/>
          <p:nvPr/>
        </p:nvSpPr>
        <p:spPr bwMode="gray">
          <a:xfrm>
            <a:off x="741604" y="2346312"/>
            <a:ext cx="132851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packet</a:t>
            </a:r>
          </a:p>
        </p:txBody>
      </p:sp>
      <p:sp>
        <p:nvSpPr>
          <p:cNvPr id="83" name="矩形 82"/>
          <p:cNvSpPr/>
          <p:nvPr/>
        </p:nvSpPr>
        <p:spPr bwMode="gray">
          <a:xfrm>
            <a:off x="865800" y="2742338"/>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IP packet</a:t>
            </a:r>
          </a:p>
        </p:txBody>
      </p:sp>
      <p:sp>
        <p:nvSpPr>
          <p:cNvPr id="84" name="矩形 83"/>
          <p:cNvSpPr/>
          <p:nvPr/>
        </p:nvSpPr>
        <p:spPr bwMode="gray">
          <a:xfrm>
            <a:off x="9866800" y="2670312"/>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5" name="矩形 84"/>
          <p:cNvSpPr/>
          <p:nvPr/>
        </p:nvSpPr>
        <p:spPr bwMode="gray">
          <a:xfrm>
            <a:off x="9866800" y="3066362"/>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6" name="矩形 85"/>
          <p:cNvSpPr/>
          <p:nvPr/>
        </p:nvSpPr>
        <p:spPr bwMode="gray">
          <a:xfrm>
            <a:off x="9866800" y="346240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54" name="矩形 5"/>
          <p:cNvSpPr/>
          <p:nvPr/>
        </p:nvSpPr>
        <p:spPr bwMode="gray">
          <a:xfrm>
            <a:off x="3241916" y="4164855"/>
            <a:ext cx="522795" cy="720140"/>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224" h="722116">
                <a:moveTo>
                  <a:pt x="5516" y="0"/>
                </a:moveTo>
                <a:lnTo>
                  <a:pt x="453105" y="349250"/>
                </a:lnTo>
                <a:cubicBezTo>
                  <a:pt x="457794" y="1121239"/>
                  <a:pt x="445933" y="-49873"/>
                  <a:pt x="450622" y="722116"/>
                </a:cubicBezTo>
                <a:lnTo>
                  <a:pt x="0" y="325559"/>
                </a:lnTo>
                <a:cubicBezTo>
                  <a:pt x="0" y="197989"/>
                  <a:pt x="5516" y="127570"/>
                  <a:pt x="5516" y="0"/>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214189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Mapping Between External Priorities</a:t>
            </a:r>
          </a:p>
        </p:txBody>
      </p:sp>
      <p:sp>
        <p:nvSpPr>
          <p:cNvPr id="8" name="任意多边形 7"/>
          <p:cNvSpPr/>
          <p:nvPr/>
        </p:nvSpPr>
        <p:spPr bwMode="gray">
          <a:xfrm flipV="1">
            <a:off x="1209181" y="2086201"/>
            <a:ext cx="330200" cy="2840236"/>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56C4D2"/>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9" name="文本框 8"/>
          <p:cNvSpPr txBox="1"/>
          <p:nvPr/>
        </p:nvSpPr>
        <p:spPr bwMode="gray">
          <a:xfrm>
            <a:off x="539268" y="2286000"/>
            <a:ext cx="817466" cy="2468084"/>
          </a:xfrm>
          <a:prstGeom prst="rect">
            <a:avLst/>
          </a:prstGeom>
          <a:noFill/>
          <a:ln w="9525">
            <a:noFill/>
            <a:miter lim="800000"/>
            <a:headEnd/>
            <a:tailEnd/>
          </a:ln>
        </p:spPr>
        <p:txBody>
          <a:bodyPr vert="vert270" wrap="square" lIns="99980" tIns="49986" rIns="99980" bIns="49986" rtlCol="0">
            <a:spAutoFit/>
          </a:bodyPr>
          <a:lstStyle/>
          <a:p>
            <a:pPr algn="ctr" defTabSz="1001649" eaLnBrk="0" fontAlgn="ctr" hangingPunct="0"/>
            <a:r>
              <a:rPr lang="en-US" sz="2000" dirty="0">
                <a:latin typeface="Huawei Sans" panose="020C0503030203020204" pitchFamily="34" charset="0"/>
              </a:rPr>
              <a:t>Priority in descending order</a:t>
            </a:r>
          </a:p>
        </p:txBody>
      </p:sp>
      <p:graphicFrame>
        <p:nvGraphicFramePr>
          <p:cNvPr id="6" name="表格 3"/>
          <p:cNvGraphicFramePr>
            <a:graphicFrameLocks noGrp="1"/>
          </p:cNvGraphicFramePr>
          <p:nvPr>
            <p:extLst>
              <p:ext uri="{D42A27DB-BD31-4B8C-83A1-F6EECF244321}">
                <p14:modId xmlns:p14="http://schemas.microsoft.com/office/powerpoint/2010/main" val="676632389"/>
              </p:ext>
            </p:extLst>
          </p:nvPr>
        </p:nvGraphicFramePr>
        <p:xfrm>
          <a:off x="1652009" y="2078766"/>
          <a:ext cx="9837046" cy="2846500"/>
        </p:xfrm>
        <a:graphic>
          <a:graphicData uri="http://schemas.openxmlformats.org/drawingml/2006/table">
            <a:tbl>
              <a:tblPr firstRow="1" bandRow="1">
                <a:tableStyleId>{616DA210-FB5B-4158-B5E0-FEB733F419BA}</a:tableStyleId>
              </a:tblPr>
              <a:tblGrid>
                <a:gridCol w="1080000">
                  <a:extLst>
                    <a:ext uri="{9D8B030D-6E8A-4147-A177-3AD203B41FA5}">
                      <a16:colId xmlns="" xmlns:a16="http://schemas.microsoft.com/office/drawing/2014/main" val="20000"/>
                    </a:ext>
                  </a:extLst>
                </a:gridCol>
                <a:gridCol w="1440000">
                  <a:extLst>
                    <a:ext uri="{9D8B030D-6E8A-4147-A177-3AD203B41FA5}">
                      <a16:colId xmlns="" xmlns:a16="http://schemas.microsoft.com/office/drawing/2014/main" val="20001"/>
                    </a:ext>
                  </a:extLst>
                </a:gridCol>
                <a:gridCol w="1656000">
                  <a:extLst>
                    <a:ext uri="{9D8B030D-6E8A-4147-A177-3AD203B41FA5}">
                      <a16:colId xmlns="" xmlns:a16="http://schemas.microsoft.com/office/drawing/2014/main" val="20002"/>
                    </a:ext>
                  </a:extLst>
                </a:gridCol>
                <a:gridCol w="1080000">
                  <a:extLst>
                    <a:ext uri="{9D8B030D-6E8A-4147-A177-3AD203B41FA5}">
                      <a16:colId xmlns="" xmlns:a16="http://schemas.microsoft.com/office/drawing/2014/main" val="20003"/>
                    </a:ext>
                  </a:extLst>
                </a:gridCol>
                <a:gridCol w="504000">
                  <a:extLst>
                    <a:ext uri="{9D8B030D-6E8A-4147-A177-3AD203B41FA5}">
                      <a16:colId xmlns="" xmlns:a16="http://schemas.microsoft.com/office/drawing/2014/main" val="20004"/>
                    </a:ext>
                  </a:extLst>
                </a:gridCol>
                <a:gridCol w="936000">
                  <a:extLst>
                    <a:ext uri="{9D8B030D-6E8A-4147-A177-3AD203B41FA5}">
                      <a16:colId xmlns="" xmlns:a16="http://schemas.microsoft.com/office/drawing/2014/main" val="20005"/>
                    </a:ext>
                  </a:extLst>
                </a:gridCol>
                <a:gridCol w="1048981">
                  <a:extLst>
                    <a:ext uri="{9D8B030D-6E8A-4147-A177-3AD203B41FA5}">
                      <a16:colId xmlns="" xmlns:a16="http://schemas.microsoft.com/office/drawing/2014/main" val="20006"/>
                    </a:ext>
                  </a:extLst>
                </a:gridCol>
                <a:gridCol w="1040505">
                  <a:extLst>
                    <a:ext uri="{9D8B030D-6E8A-4147-A177-3AD203B41FA5}">
                      <a16:colId xmlns="" xmlns:a16="http://schemas.microsoft.com/office/drawing/2014/main" val="20007"/>
                    </a:ext>
                  </a:extLst>
                </a:gridCol>
                <a:gridCol w="1051560">
                  <a:extLst>
                    <a:ext uri="{9D8B030D-6E8A-4147-A177-3AD203B41FA5}">
                      <a16:colId xmlns="" xmlns:a16="http://schemas.microsoft.com/office/drawing/2014/main" val="20008"/>
                    </a:ext>
                  </a:extLst>
                </a:gridCol>
              </a:tblGrid>
              <a:tr h="408100">
                <a:tc>
                  <a:txBody>
                    <a:bodyPr/>
                    <a:lstStyle/>
                    <a:p>
                      <a:pPr algn="ctr"/>
                      <a:r>
                        <a:rPr lang="en-US" altLang="zh-CN" sz="1600" b="1" dirty="0">
                          <a:solidFill>
                            <a:schemeClr val="tx1"/>
                          </a:solidFill>
                          <a:latin typeface="Huawei Sans" panose="020C0503030203020204" pitchFamily="34" charset="0"/>
                          <a:ea typeface="方正兰亭黑简体" panose="02000000000000000000" pitchFamily="2" charset="-122"/>
                        </a:rPr>
                        <a:t>802.1P</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600" b="1" dirty="0">
                          <a:solidFill>
                            <a:schemeClr val="tx1"/>
                          </a:solidFill>
                          <a:latin typeface="Huawei Sans" panose="020C0503030203020204" pitchFamily="34" charset="0"/>
                          <a:ea typeface="方正兰亭黑简体" panose="02000000000000000000" pitchFamily="2" charset="-122"/>
                        </a:rPr>
                        <a:t>MPLS</a:t>
                      </a:r>
                      <a:r>
                        <a:rPr lang="en-US" altLang="zh-CN" sz="1600" b="1" baseline="0" dirty="0">
                          <a:solidFill>
                            <a:schemeClr val="tx1"/>
                          </a:solidFill>
                          <a:latin typeface="Huawei Sans" panose="020C0503030203020204" pitchFamily="34" charset="0"/>
                          <a:ea typeface="方正兰亭黑简体" panose="02000000000000000000" pitchFamily="2" charset="-122"/>
                        </a:rPr>
                        <a:t> </a:t>
                      </a:r>
                      <a:r>
                        <a:rPr lang="en-US" altLang="zh-CN" sz="1600" b="1" baseline="0" dirty="0" err="1">
                          <a:solidFill>
                            <a:schemeClr val="tx1"/>
                          </a:solidFill>
                          <a:latin typeface="Huawei Sans" panose="020C0503030203020204" pitchFamily="34" charset="0"/>
                          <a:ea typeface="方正兰亭黑简体" panose="02000000000000000000" pitchFamily="2" charset="-122"/>
                        </a:rPr>
                        <a:t>Exp</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600" dirty="0">
                          <a:solidFill>
                            <a:schemeClr val="tx1"/>
                          </a:solidFill>
                          <a:latin typeface="Huawei Sans" panose="020C0503030203020204" pitchFamily="34" charset="0"/>
                          <a:ea typeface="方正兰亭黑简体" panose="02000000000000000000" pitchFamily="2" charset="-122"/>
                        </a:rPr>
                        <a:t>IP-Precedence</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Huawei Sans" panose="020C0503030203020204" pitchFamily="34" charset="0"/>
                          <a:ea typeface="方正兰亭黑简体" panose="02000000000000000000" pitchFamily="2" charset="-122"/>
                        </a:rPr>
                        <a:t>DSCP</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solidFill>
                          <a:latin typeface="Huawei Sans" panose="020C0503030203020204" pitchFamily="34" charset="0"/>
                          <a:ea typeface="方正兰亭黑简体" panose="02000000000000000000" pitchFamily="2" charset="-122"/>
                        </a:rPr>
                        <a:t>DSCP Name</a:t>
                      </a:r>
                      <a:endParaRPr lang="zh-CN" altLang="en-US" sz="1600" b="1"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90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 xmlns:a16="http://schemas.microsoft.com/office/drawing/2014/main" val="10000"/>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7</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7</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7</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56-63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en-US" altLang="zh-CN" sz="1400" dirty="0">
                          <a:latin typeface="Huawei Sans" panose="020C0503030203020204" pitchFamily="34" charset="0"/>
                          <a:ea typeface="方正兰亭黑简体" panose="02000000000000000000" pitchFamily="2" charset="-122"/>
                        </a:rPr>
                        <a:t>CS</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smtClean="0">
                          <a:latin typeface="Huawei Sans" panose="020C0503030203020204" pitchFamily="34" charset="0"/>
                          <a:ea typeface="方正兰亭黑简体" panose="02000000000000000000" pitchFamily="2" charset="-122"/>
                        </a:rPr>
                        <a:t>CS7 (56)</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 xmlns:a16="http://schemas.microsoft.com/office/drawing/2014/main" val="10001"/>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6</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6</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6</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48-55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smtClean="0">
                          <a:latin typeface="Huawei Sans" panose="020C0503030203020204" pitchFamily="34" charset="0"/>
                          <a:ea typeface="方正兰亭黑简体" panose="02000000000000000000" pitchFamily="2" charset="-122"/>
                        </a:rPr>
                        <a:t>CS6 (48)</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0002"/>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5</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5</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5</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40-47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EF</a:t>
                      </a:r>
                      <a:endParaRPr lang="en-US" altLang="zh-CN"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smtClean="0">
                          <a:latin typeface="Huawei Sans" panose="020C0503030203020204" pitchFamily="34" charset="0"/>
                          <a:ea typeface="方正兰亭黑简体" panose="02000000000000000000" pitchFamily="2" charset="-122"/>
                        </a:rPr>
                        <a:t>EF (46)</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4</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4</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4</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32-39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a:r>
                        <a:rPr lang="en-US" altLang="zh-CN" sz="1400" b="0" dirty="0">
                          <a:latin typeface="Huawei Sans" panose="020C0503030203020204" pitchFamily="34" charset="0"/>
                          <a:ea typeface="方正兰亭黑简体" panose="02000000000000000000" pitchFamily="2" charset="-122"/>
                        </a:rPr>
                        <a:t>AF</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AF4</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b="0" dirty="0" smtClean="0">
                          <a:latin typeface="Huawei Sans" panose="020C0503030203020204" pitchFamily="34" charset="0"/>
                          <a:ea typeface="方正兰亭黑简体" panose="02000000000000000000" pitchFamily="2" charset="-122"/>
                        </a:rPr>
                        <a:t>AF41 (34)</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AF42 (36)</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AF43 (38)</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3</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3</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3</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24-31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endParaRPr lang="zh-CN" altLang="en-US" sz="1400" b="0"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AF3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AF31 (26)</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AF32 (28)</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AF33 (30)</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5"/>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2</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2</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2</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16-23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zh-CN" altLang="en-US" sz="1400" b="0"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altLang="zh-CN" sz="1400" kern="1200" dirty="0">
                          <a:latin typeface="Huawei Sans" panose="020C0503030203020204" pitchFamily="34" charset="0"/>
                          <a:ea typeface="方正兰亭黑简体" panose="02000000000000000000" pitchFamily="2" charset="-122"/>
                        </a:rPr>
                        <a:t>AF2</a:t>
                      </a:r>
                      <a:endParaRPr lang="zh-CN" altLang="en-US" sz="1400" kern="120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AF21 (18)</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AF22 (20)</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AF23 (22)</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1</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1</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1</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8-15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endParaRPr lang="zh-CN" altLang="en-US" sz="1400" b="0" dirty="0">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400" dirty="0">
                          <a:latin typeface="Huawei Sans" panose="020C0503030203020204" pitchFamily="34" charset="0"/>
                          <a:ea typeface="方正兰亭黑简体" panose="02000000000000000000" pitchFamily="2" charset="-122"/>
                        </a:rPr>
                        <a:t>AF1</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AF11 (10)</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AF12 (12)</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400" b="0" dirty="0" smtClean="0">
                          <a:latin typeface="Huawei Sans" panose="020C0503030203020204" pitchFamily="34" charset="0"/>
                          <a:ea typeface="方正兰亭黑简体" panose="02000000000000000000" pitchFamily="2" charset="-122"/>
                        </a:rPr>
                        <a:t>AF13 (14)</a:t>
                      </a:r>
                      <a:endParaRPr lang="zh-CN" altLang="en-US" sz="1400" b="0" dirty="0" smtClean="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282164">
                <a:tc>
                  <a:txBody>
                    <a:bodyPr/>
                    <a:lstStyle/>
                    <a:p>
                      <a:pPr algn="ctr"/>
                      <a:r>
                        <a:rPr lang="en-US" altLang="zh-CN" sz="1400" dirty="0">
                          <a:latin typeface="Huawei Sans" panose="020C0503030203020204" pitchFamily="34" charset="0"/>
                          <a:ea typeface="方正兰亭黑简体" panose="02000000000000000000" pitchFamily="2" charset="-122"/>
                        </a:rPr>
                        <a:t>0</a:t>
                      </a: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0</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0</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0-7</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a:latin typeface="Huawei Sans" panose="020C0503030203020204" pitchFamily="34" charset="0"/>
                          <a:ea typeface="方正兰亭黑简体" panose="02000000000000000000" pitchFamily="2" charset="-122"/>
                        </a:rPr>
                        <a:t>BE</a:t>
                      </a:r>
                      <a:endParaRPr lang="zh-CN" altLang="en-US" sz="1400" b="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smtClean="0">
                          <a:latin typeface="Huawei Sans" panose="020C0503030203020204" pitchFamily="34" charset="0"/>
                          <a:ea typeface="方正兰亭黑简体" panose="02000000000000000000" pitchFamily="2" charset="-122"/>
                        </a:rPr>
                        <a:t>BE (0)</a:t>
                      </a: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a:endParaRPr lang="zh-CN" altLang="en-US" sz="1400" dirty="0">
                        <a:latin typeface="Huawei Sans" panose="020C0503030203020204" pitchFamily="34" charset="0"/>
                        <a:ea typeface="方正兰亭黑简体" panose="02000000000000000000" pitchFamily="2" charset="-122"/>
                      </a:endParaRPr>
                    </a:p>
                  </a:txBody>
                  <a:tcPr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3040945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bwMode="gray">
          <a:xfrm>
            <a:off x="3143672" y="4229276"/>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9" name="矩形 48"/>
          <p:cNvSpPr/>
          <p:nvPr/>
        </p:nvSpPr>
        <p:spPr bwMode="gray">
          <a:xfrm>
            <a:off x="4331804" y="1564980"/>
            <a:ext cx="1656184" cy="1057818"/>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Service Class</a:t>
            </a:r>
            <a:endParaRPr lang="en-US" altLang="zh-CN" dirty="0">
              <a:latin typeface="Huawei Sans" panose="020C0503030203020204" pitchFamily="34" charset="0"/>
            </a:endParaRPr>
          </a:p>
        </p:txBody>
      </p:sp>
      <p:sp>
        <p:nvSpPr>
          <p:cNvPr id="6" name="矩形 5"/>
          <p:cNvSpPr/>
          <p:nvPr/>
        </p:nvSpPr>
        <p:spPr bwMode="gray">
          <a:xfrm>
            <a:off x="2171564" y="1637042"/>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802.1p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 name="矩形 6"/>
          <p:cNvSpPr/>
          <p:nvPr/>
        </p:nvSpPr>
        <p:spPr bwMode="gray">
          <a:xfrm>
            <a:off x="2171564" y="203310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MPLS EXP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9" name="矩形 8"/>
          <p:cNvSpPr/>
          <p:nvPr/>
        </p:nvSpPr>
        <p:spPr bwMode="gray">
          <a:xfrm>
            <a:off x="2171564" y="242913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10" name="椭圆 9"/>
          <p:cNvSpPr/>
          <p:nvPr/>
        </p:nvSpPr>
        <p:spPr bwMode="gray">
          <a:xfrm>
            <a:off x="3538538" y="1925074"/>
            <a:ext cx="647700"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cxnSp>
        <p:nvCxnSpPr>
          <p:cNvPr id="11" name="直接箭头连接符 10"/>
          <p:cNvCxnSpPr>
            <a:stCxn id="6" idx="3"/>
            <a:endCxn id="10" idx="1"/>
          </p:cNvCxnSpPr>
          <p:nvPr/>
        </p:nvCxnSpPr>
        <p:spPr bwMode="gray">
          <a:xfrm>
            <a:off x="3251684" y="1799060"/>
            <a:ext cx="381707" cy="205095"/>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2" name="直接箭头连接符 11"/>
          <p:cNvCxnSpPr>
            <a:stCxn id="7" idx="3"/>
            <a:endCxn id="10" idx="2"/>
          </p:cNvCxnSpPr>
          <p:nvPr/>
        </p:nvCxnSpPr>
        <p:spPr bwMode="gray">
          <a:xfrm flipV="1">
            <a:off x="3251684" y="2195074"/>
            <a:ext cx="286854"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3" name="直接箭头连接符 12"/>
          <p:cNvCxnSpPr>
            <a:stCxn id="9" idx="3"/>
            <a:endCxn id="10" idx="3"/>
          </p:cNvCxnSpPr>
          <p:nvPr/>
        </p:nvCxnSpPr>
        <p:spPr bwMode="gray">
          <a:xfrm flipV="1">
            <a:off x="3251684" y="2385993"/>
            <a:ext cx="381707" cy="205137"/>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20" name="文本框 19"/>
          <p:cNvSpPr txBox="1"/>
          <p:nvPr/>
        </p:nvSpPr>
        <p:spPr bwMode="gray">
          <a:xfrm>
            <a:off x="3467875" y="2043555"/>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24" name="直接箭头连接符 23"/>
          <p:cNvCxnSpPr>
            <a:stCxn id="10" idx="6"/>
          </p:cNvCxnSpPr>
          <p:nvPr/>
        </p:nvCxnSpPr>
        <p:spPr bwMode="gray">
          <a:xfrm>
            <a:off x="4186238" y="2195074"/>
            <a:ext cx="182033"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2583872031"/>
              </p:ext>
            </p:extLst>
          </p:nvPr>
        </p:nvGraphicFramePr>
        <p:xfrm>
          <a:off x="4583832" y="170905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latin typeface="Huawei Sans" panose="020C0503030203020204" pitchFamily="34" charset="0"/>
                        </a:rPr>
                        <a:t>Service class</a:t>
                      </a:r>
                      <a:endParaRPr lang="en-US" altLang="zh-CN" sz="1200" b="1" dirty="0">
                        <a:latin typeface="Huawei Sans" panose="020C0503030203020204" pitchFamily="34" charset="0"/>
                      </a:endParaRPr>
                    </a:p>
                  </a:txBody>
                  <a:tcPr marL="36000" marR="36000"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xmlns="" val="10000"/>
                  </a:ext>
                </a:extLst>
              </a:tr>
              <a:tr h="370840">
                <a:tc>
                  <a:txBody>
                    <a:bodyPr/>
                    <a:lstStyle/>
                    <a:p>
                      <a:pPr algn="ctr" fontAlgn="ctr"/>
                      <a:r>
                        <a:rPr lang="en-US" sz="1200" b="1" dirty="0">
                          <a:latin typeface="Huawei Sans" panose="020C0503030203020204" pitchFamily="34" charset="0"/>
                        </a:rPr>
                        <a:t>Color</a:t>
                      </a:r>
                      <a:endParaRPr lang="en-US" altLang="zh-CN" sz="1200" b="1" dirty="0">
                        <a:latin typeface="Huawei Sans" panose="020C0503030203020204" pitchFamily="34" charset="0"/>
                      </a:endParaRPr>
                    </a:p>
                  </a:txBody>
                  <a:tcPr marL="36000" marR="36000"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xmlns="" val="10001"/>
                  </a:ext>
                </a:extLst>
              </a:tr>
            </a:tbl>
          </a:graphicData>
        </a:graphic>
      </p:graphicFrame>
      <p:sp>
        <p:nvSpPr>
          <p:cNvPr id="69" name="文本框 68"/>
          <p:cNvSpPr txBox="1"/>
          <p:nvPr/>
        </p:nvSpPr>
        <p:spPr bwMode="gray">
          <a:xfrm>
            <a:off x="3215973" y="1184325"/>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600" b="1">
                <a:solidFill>
                  <a:schemeClr val="bg1">
                    <a:lumMod val="50000"/>
                  </a:schemeClr>
                </a:solidFill>
                <a:latin typeface="Arial"/>
                <a:ea typeface="+mn-ea"/>
              </a:defRPr>
            </a:lvl1pPr>
          </a:lstStyle>
          <a:p>
            <a:pPr fontAlgn="ctr"/>
            <a:r>
              <a:rPr lang="en-US" sz="1400" dirty="0">
                <a:latin typeface="Huawei Sans" panose="020C0503030203020204" pitchFamily="34" charset="0"/>
              </a:rPr>
              <a:t>Uplink direction</a:t>
            </a:r>
          </a:p>
        </p:txBody>
      </p:sp>
      <p:sp>
        <p:nvSpPr>
          <p:cNvPr id="80" name="文本框 79"/>
          <p:cNvSpPr txBox="1"/>
          <p:nvPr/>
        </p:nvSpPr>
        <p:spPr bwMode="gray">
          <a:xfrm>
            <a:off x="3179676" y="4286984"/>
            <a:ext cx="1224136"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Service class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of packets</a:t>
            </a:r>
            <a:endParaRPr lang="en-US" altLang="zh-CN" sz="1200" dirty="0">
              <a:latin typeface="Huawei Sans" panose="020C0503030203020204" pitchFamily="34" charset="0"/>
              <a:ea typeface="方正兰亭黑简体" panose="02000000000000000000" pitchFamily="2" charset="-122"/>
            </a:endParaRPr>
          </a:p>
          <a:p>
            <a:pPr algn="ctr" fontAlgn="ctr">
              <a:lnSpc>
                <a:spcPct val="125000"/>
              </a:lnSpc>
            </a:pPr>
            <a:r>
              <a:rPr lang="en-US" sz="1200" dirty="0">
                <a:latin typeface="Huawei Sans" panose="020C0503030203020204" pitchFamily="34" charset="0"/>
              </a:rPr>
              <a:t>on the device</a:t>
            </a:r>
          </a:p>
        </p:txBody>
      </p:sp>
      <p:sp>
        <p:nvSpPr>
          <p:cNvPr id="82" name="矩形 81"/>
          <p:cNvSpPr/>
          <p:nvPr/>
        </p:nvSpPr>
        <p:spPr bwMode="gray">
          <a:xfrm>
            <a:off x="3143672" y="3905240"/>
            <a:ext cx="1332148"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Service class</a:t>
            </a:r>
            <a:endParaRPr kumimoji="0" lang="en-US" altLang="zh-CN" sz="12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6" name="下箭头 85"/>
          <p:cNvSpPr/>
          <p:nvPr/>
        </p:nvSpPr>
        <p:spPr bwMode="gray">
          <a:xfrm rot="1800000">
            <a:off x="4015462" y="3202498"/>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1051673" y="1637042"/>
            <a:ext cx="115966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VLAN packet</a:t>
            </a:r>
          </a:p>
        </p:txBody>
      </p:sp>
      <p:sp>
        <p:nvSpPr>
          <p:cNvPr id="91" name="矩形 90"/>
          <p:cNvSpPr/>
          <p:nvPr/>
        </p:nvSpPr>
        <p:spPr bwMode="gray">
          <a:xfrm>
            <a:off x="1051673" y="2033104"/>
            <a:ext cx="115966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packet</a:t>
            </a:r>
          </a:p>
        </p:txBody>
      </p:sp>
      <p:sp>
        <p:nvSpPr>
          <p:cNvPr id="92" name="矩形 91"/>
          <p:cNvSpPr/>
          <p:nvPr/>
        </p:nvSpPr>
        <p:spPr bwMode="gray">
          <a:xfrm>
            <a:off x="1051673" y="2429130"/>
            <a:ext cx="115966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IP packet</a:t>
            </a:r>
          </a:p>
        </p:txBody>
      </p:sp>
      <p:sp>
        <p:nvSpPr>
          <p:cNvPr id="93" name="矩形 92"/>
          <p:cNvSpPr/>
          <p:nvPr/>
        </p:nvSpPr>
        <p:spPr bwMode="gray">
          <a:xfrm>
            <a:off x="1443895" y="1168936"/>
            <a:ext cx="1527346" cy="324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BA classification</a:t>
            </a:r>
          </a:p>
        </p:txBody>
      </p:sp>
      <p:sp>
        <p:nvSpPr>
          <p:cNvPr id="95" name="矩形 94"/>
          <p:cNvSpPr/>
          <p:nvPr/>
        </p:nvSpPr>
        <p:spPr bwMode="gray">
          <a:xfrm>
            <a:off x="2999656" y="5273392"/>
            <a:ext cx="1584176"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Internal priority</a:t>
            </a:r>
          </a:p>
        </p:txBody>
      </p:sp>
      <p:sp>
        <p:nvSpPr>
          <p:cNvPr id="50" name="右箭头 49"/>
          <p:cNvSpPr/>
          <p:nvPr/>
        </p:nvSpPr>
        <p:spPr bwMode="gray">
          <a:xfrm>
            <a:off x="5843972" y="192507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1" name="矩形 50"/>
          <p:cNvSpPr/>
          <p:nvPr/>
        </p:nvSpPr>
        <p:spPr bwMode="gray">
          <a:xfrm>
            <a:off x="6456040" y="1889070"/>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5" name="右箭头 54"/>
          <p:cNvSpPr/>
          <p:nvPr/>
        </p:nvSpPr>
        <p:spPr bwMode="gray">
          <a:xfrm>
            <a:off x="6996100" y="2681158"/>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56" name="表格 55"/>
          <p:cNvGraphicFramePr>
            <a:graphicFrameLocks noGrp="1"/>
          </p:cNvGraphicFramePr>
          <p:nvPr>
            <p:extLst>
              <p:ext uri="{D42A27DB-BD31-4B8C-83A1-F6EECF244321}">
                <p14:modId xmlns:p14="http://schemas.microsoft.com/office/powerpoint/2010/main" val="3659663681"/>
              </p:ext>
            </p:extLst>
          </p:nvPr>
        </p:nvGraphicFramePr>
        <p:xfrm>
          <a:off x="7608168" y="250113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57" name="椭圆 56"/>
          <p:cNvSpPr/>
          <p:nvPr/>
        </p:nvSpPr>
        <p:spPr bwMode="gray">
          <a:xfrm>
            <a:off x="9066197" y="2645154"/>
            <a:ext cx="666147"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9" name="直接箭头连接符 58"/>
          <p:cNvCxnSpPr>
            <a:stCxn id="57" idx="7"/>
          </p:cNvCxnSpPr>
          <p:nvPr/>
        </p:nvCxnSpPr>
        <p:spPr bwMode="gray">
          <a:xfrm flipV="1">
            <a:off x="9634789" y="2519123"/>
            <a:ext cx="457655" cy="20511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1" name="直接箭头连接符 60"/>
          <p:cNvCxnSpPr>
            <a:endCxn id="57" idx="2"/>
          </p:cNvCxnSpPr>
          <p:nvPr/>
        </p:nvCxnSpPr>
        <p:spPr bwMode="gray">
          <a:xfrm flipV="1">
            <a:off x="8832304" y="2915154"/>
            <a:ext cx="233893"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3" name="直接箭头连接符 62"/>
          <p:cNvCxnSpPr>
            <a:stCxn id="57" idx="5"/>
          </p:cNvCxnSpPr>
          <p:nvPr/>
        </p:nvCxnSpPr>
        <p:spPr bwMode="gray">
          <a:xfrm>
            <a:off x="9634789" y="3106073"/>
            <a:ext cx="457655"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4" name="直接箭头连接符 63"/>
          <p:cNvCxnSpPr>
            <a:stCxn id="57" idx="6"/>
          </p:cNvCxnSpPr>
          <p:nvPr/>
        </p:nvCxnSpPr>
        <p:spPr bwMode="gray">
          <a:xfrm>
            <a:off x="9732344" y="2915154"/>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67" name="文本框 66"/>
          <p:cNvSpPr txBox="1"/>
          <p:nvPr/>
        </p:nvSpPr>
        <p:spPr bwMode="gray">
          <a:xfrm>
            <a:off x="9000429" y="2766990"/>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68" name="直接连接符 67"/>
          <p:cNvCxnSpPr/>
          <p:nvPr/>
        </p:nvCxnSpPr>
        <p:spPr bwMode="gray">
          <a:xfrm>
            <a:off x="6456040" y="188907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70" name="直接连接符 69"/>
          <p:cNvCxnSpPr/>
          <p:nvPr/>
        </p:nvCxnSpPr>
        <p:spPr bwMode="gray">
          <a:xfrm flipH="1">
            <a:off x="6456040" y="188907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74" name="文本框 73"/>
          <p:cNvSpPr txBox="1"/>
          <p:nvPr/>
        </p:nvSpPr>
        <p:spPr bwMode="gray">
          <a:xfrm>
            <a:off x="6417274" y="1533574"/>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75" name="直接连接符 74"/>
          <p:cNvCxnSpPr/>
          <p:nvPr/>
        </p:nvCxnSpPr>
        <p:spPr bwMode="gray">
          <a:xfrm>
            <a:off x="6672064" y="1240944"/>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76" name="文本框 75"/>
          <p:cNvSpPr txBox="1"/>
          <p:nvPr/>
        </p:nvSpPr>
        <p:spPr bwMode="gray">
          <a:xfrm>
            <a:off x="8124285" y="1184325"/>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sp>
        <p:nvSpPr>
          <p:cNvPr id="77" name="矩形 76"/>
          <p:cNvSpPr/>
          <p:nvPr/>
        </p:nvSpPr>
        <p:spPr bwMode="gray">
          <a:xfrm>
            <a:off x="10092444" y="2357104"/>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78" name="矩形 77"/>
          <p:cNvSpPr/>
          <p:nvPr/>
        </p:nvSpPr>
        <p:spPr bwMode="gray">
          <a:xfrm>
            <a:off x="10092444" y="275315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7" name="矩形 86"/>
          <p:cNvSpPr/>
          <p:nvPr/>
        </p:nvSpPr>
        <p:spPr bwMode="gray">
          <a:xfrm>
            <a:off x="10092444" y="3149192"/>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graphicFrame>
        <p:nvGraphicFramePr>
          <p:cNvPr id="88" name="表格 87"/>
          <p:cNvGraphicFramePr>
            <a:graphicFrameLocks noGrp="1"/>
          </p:cNvGraphicFramePr>
          <p:nvPr>
            <p:extLst>
              <p:ext uri="{D42A27DB-BD31-4B8C-83A1-F6EECF244321}">
                <p14:modId xmlns:p14="http://schemas.microsoft.com/office/powerpoint/2010/main" val="2804016750"/>
              </p:ext>
            </p:extLst>
          </p:nvPr>
        </p:nvGraphicFramePr>
        <p:xfrm>
          <a:off x="5159896" y="3699510"/>
          <a:ext cx="1872208" cy="2401976"/>
        </p:xfrm>
        <a:graphic>
          <a:graphicData uri="http://schemas.openxmlformats.org/drawingml/2006/table">
            <a:tbl>
              <a:tblPr firstRow="1" bandRow="1">
                <a:tableStyleId>{5940675A-B579-460E-94D1-54222C63F5DA}</a:tableStyleId>
              </a:tblPr>
              <a:tblGrid>
                <a:gridCol w="576064">
                  <a:extLst>
                    <a:ext uri="{9D8B030D-6E8A-4147-A177-3AD203B41FA5}">
                      <a16:colId xmlns:a16="http://schemas.microsoft.com/office/drawing/2014/main" xmlns="" val="20000"/>
                    </a:ext>
                  </a:extLst>
                </a:gridCol>
                <a:gridCol w="1296144">
                  <a:extLst>
                    <a:ext uri="{9D8B030D-6E8A-4147-A177-3AD203B41FA5}">
                      <a16:colId xmlns:a16="http://schemas.microsoft.com/office/drawing/2014/main" xmlns="" val="20001"/>
                    </a:ext>
                  </a:extLst>
                </a:gridCol>
              </a:tblGrid>
              <a:tr h="300247">
                <a:tc rowSpan="2">
                  <a:txBody>
                    <a:bodyPr/>
                    <a:lstStyle/>
                    <a:p>
                      <a:pPr algn="ctr" fontAlgn="ctr"/>
                      <a:r>
                        <a:rPr lang="en-US" sz="1200" b="1" dirty="0">
                          <a:solidFill>
                            <a:schemeClr val="bg1"/>
                          </a:solidFill>
                          <a:latin typeface="Huawei Sans" panose="020C0503030203020204" pitchFamily="34" charset="0"/>
                        </a:rPr>
                        <a:t>CS</a:t>
                      </a:r>
                      <a:endParaRPr lang="en-US" altLang="zh-CN" sz="12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CS7</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300247">
                <a:tc vMerge="1">
                  <a:txBody>
                    <a:bodyPr/>
                    <a:lstStyle/>
                    <a:p>
                      <a:endParaRPr lang="zh-CN" altLang="en-US" dirty="0"/>
                    </a:p>
                  </a:txBody>
                  <a:tcPr/>
                </a:tc>
                <a:tc>
                  <a:txBody>
                    <a:bodyPr/>
                    <a:lstStyle/>
                    <a:p>
                      <a:pPr algn="ctr" fontAlgn="ctr"/>
                      <a:r>
                        <a:rPr lang="en-US" sz="1200" dirty="0">
                          <a:latin typeface="Huawei Sans" panose="020C0503030203020204" pitchFamily="34" charset="0"/>
                        </a:rPr>
                        <a:t>CS6</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300247">
                <a:tc>
                  <a:txBody>
                    <a:bodyPr/>
                    <a:lstStyle/>
                    <a:p>
                      <a:pPr algn="ctr" fontAlgn="ctr"/>
                      <a:r>
                        <a:rPr lang="en-US" sz="1200" b="1" dirty="0">
                          <a:solidFill>
                            <a:schemeClr val="bg1"/>
                          </a:solidFill>
                          <a:latin typeface="Huawei Sans" panose="020C0503030203020204" pitchFamily="34" charset="0"/>
                        </a:rPr>
                        <a:t>EF</a:t>
                      </a:r>
                      <a:endParaRPr lang="en-US" altLang="zh-CN" sz="12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EF</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300247">
                <a:tc rowSpan="4">
                  <a:txBody>
                    <a:bodyPr/>
                    <a:lstStyle/>
                    <a:p>
                      <a:pPr algn="ctr" fontAlgn="ctr"/>
                      <a:r>
                        <a:rPr lang="en-US" sz="1200" b="1" dirty="0">
                          <a:solidFill>
                            <a:schemeClr val="bg1"/>
                          </a:solidFill>
                          <a:latin typeface="Huawei Sans" panose="020C0503030203020204" pitchFamily="34" charset="0"/>
                        </a:rPr>
                        <a:t>AF</a:t>
                      </a:r>
                      <a:endParaRPr lang="en-US" altLang="zh-CN" sz="12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AF4</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300247">
                <a:tc vMerge="1">
                  <a:txBody>
                    <a:bodyPr/>
                    <a:lstStyle/>
                    <a:p>
                      <a:endParaRPr lang="zh-CN" altLang="en-US" dirty="0"/>
                    </a:p>
                  </a:txBody>
                  <a:tcPr/>
                </a:tc>
                <a:tc>
                  <a:txBody>
                    <a:bodyPr/>
                    <a:lstStyle/>
                    <a:p>
                      <a:pPr algn="ctr" fontAlgn="ctr"/>
                      <a:r>
                        <a:rPr lang="en-US" sz="1200" dirty="0">
                          <a:latin typeface="Huawei Sans" panose="020C0503030203020204" pitchFamily="34" charset="0"/>
                        </a:rPr>
                        <a:t>AF3</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300247">
                <a:tc vMerge="1">
                  <a:txBody>
                    <a:bodyPr/>
                    <a:lstStyle/>
                    <a:p>
                      <a:endParaRPr lang="zh-CN" altLang="en-US" dirty="0"/>
                    </a:p>
                  </a:txBody>
                  <a:tcPr/>
                </a:tc>
                <a:tc>
                  <a:txBody>
                    <a:bodyPr/>
                    <a:lstStyle/>
                    <a:p>
                      <a:pPr algn="ctr" fontAlgn="ctr"/>
                      <a:r>
                        <a:rPr lang="en-US" sz="1200" dirty="0">
                          <a:latin typeface="Huawei Sans" panose="020C0503030203020204" pitchFamily="34" charset="0"/>
                        </a:rPr>
                        <a:t>AF2</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300247">
                <a:tc vMerge="1">
                  <a:txBody>
                    <a:bodyPr/>
                    <a:lstStyle/>
                    <a:p>
                      <a:endParaRPr lang="zh-CN" altLang="en-US" dirty="0"/>
                    </a:p>
                  </a:txBody>
                  <a:tcPr/>
                </a:tc>
                <a:tc>
                  <a:txBody>
                    <a:bodyPr/>
                    <a:lstStyle/>
                    <a:p>
                      <a:pPr algn="ctr" fontAlgn="ctr"/>
                      <a:r>
                        <a:rPr lang="en-US" sz="1200" dirty="0">
                          <a:latin typeface="Huawei Sans" panose="020C0503030203020204" pitchFamily="34" charset="0"/>
                        </a:rPr>
                        <a:t>AF1</a:t>
                      </a:r>
                      <a:endParaRPr lang="en-US" altLang="zh-CN" sz="1200" dirty="0">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300247">
                <a:tc>
                  <a:txBody>
                    <a:bodyPr/>
                    <a:lstStyle/>
                    <a:p>
                      <a:pPr algn="ctr" fontAlgn="ctr"/>
                      <a:r>
                        <a:rPr lang="en-US" sz="1200" b="1" dirty="0">
                          <a:solidFill>
                            <a:schemeClr val="bg1"/>
                          </a:solidFill>
                          <a:latin typeface="Huawei Sans" panose="020C0503030203020204" pitchFamily="34" charset="0"/>
                        </a:rPr>
                        <a:t>BE</a:t>
                      </a:r>
                      <a:endParaRPr lang="en-US" altLang="zh-CN" sz="12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56C4D2"/>
                    </a:solidFill>
                  </a:tcPr>
                </a:tc>
                <a:tc>
                  <a:txBody>
                    <a:bodyPr/>
                    <a:lstStyle/>
                    <a:p>
                      <a:pPr algn="ctr" fontAlgn="ctr"/>
                      <a:r>
                        <a:rPr lang="en-US" sz="1200" dirty="0">
                          <a:latin typeface="Huawei Sans" panose="020C0503030203020204" pitchFamily="34" charset="0"/>
                        </a:rPr>
                        <a:t>BE</a:t>
                      </a: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bl>
          </a:graphicData>
        </a:graphic>
      </p:graphicFrame>
      <p:sp>
        <p:nvSpPr>
          <p:cNvPr id="89" name="矩形 5"/>
          <p:cNvSpPr/>
          <p:nvPr/>
        </p:nvSpPr>
        <p:spPr bwMode="gray">
          <a:xfrm>
            <a:off x="4480074" y="3699510"/>
            <a:ext cx="659003" cy="2401974"/>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842766"/>
              <a:gd name="connsiteX1" fmla="*/ 453105 w 454224"/>
              <a:gd name="connsiteY1" fmla="*/ 349250 h 842766"/>
              <a:gd name="connsiteX2" fmla="*/ 450622 w 454224"/>
              <a:gd name="connsiteY2" fmla="*/ 842766 h 842766"/>
              <a:gd name="connsiteX3" fmla="*/ 0 w 454224"/>
              <a:gd name="connsiteY3" fmla="*/ 325559 h 842766"/>
              <a:gd name="connsiteX4" fmla="*/ 5516 w 454224"/>
              <a:gd name="connsiteY4" fmla="*/ 0 h 842766"/>
              <a:gd name="connsiteX0" fmla="*/ 5516 w 454224"/>
              <a:gd name="connsiteY0" fmla="*/ 0 h 842766"/>
              <a:gd name="connsiteX1" fmla="*/ 453105 w 454224"/>
              <a:gd name="connsiteY1" fmla="*/ 304800 h 842766"/>
              <a:gd name="connsiteX2" fmla="*/ 450622 w 454224"/>
              <a:gd name="connsiteY2" fmla="*/ 842766 h 842766"/>
              <a:gd name="connsiteX3" fmla="*/ 0 w 454224"/>
              <a:gd name="connsiteY3" fmla="*/ 325559 h 842766"/>
              <a:gd name="connsiteX4" fmla="*/ 5516 w 454224"/>
              <a:gd name="connsiteY4" fmla="*/ 0 h 842766"/>
              <a:gd name="connsiteX0" fmla="*/ 5516 w 536030"/>
              <a:gd name="connsiteY0" fmla="*/ 152400 h 995166"/>
              <a:gd name="connsiteX1" fmla="*/ 535862 w 536030"/>
              <a:gd name="connsiteY1" fmla="*/ 0 h 995166"/>
              <a:gd name="connsiteX2" fmla="*/ 450622 w 536030"/>
              <a:gd name="connsiteY2" fmla="*/ 995166 h 995166"/>
              <a:gd name="connsiteX3" fmla="*/ 0 w 536030"/>
              <a:gd name="connsiteY3" fmla="*/ 477959 h 995166"/>
              <a:gd name="connsiteX4" fmla="*/ 5516 w 536030"/>
              <a:gd name="connsiteY4" fmla="*/ 152400 h 995166"/>
              <a:gd name="connsiteX0" fmla="*/ 5516 w 536981"/>
              <a:gd name="connsiteY0" fmla="*/ 152400 h 2366766"/>
              <a:gd name="connsiteX1" fmla="*/ 535862 w 536981"/>
              <a:gd name="connsiteY1" fmla="*/ 0 h 2366766"/>
              <a:gd name="connsiteX2" fmla="*/ 533379 w 536981"/>
              <a:gd name="connsiteY2" fmla="*/ 2366766 h 2366766"/>
              <a:gd name="connsiteX3" fmla="*/ 0 w 536981"/>
              <a:gd name="connsiteY3" fmla="*/ 477959 h 2366766"/>
              <a:gd name="connsiteX4" fmla="*/ 5516 w 536981"/>
              <a:gd name="connsiteY4" fmla="*/ 152400 h 2366766"/>
              <a:gd name="connsiteX0" fmla="*/ 5516 w 536981"/>
              <a:gd name="connsiteY0" fmla="*/ 200025 h 2414391"/>
              <a:gd name="connsiteX1" fmla="*/ 535862 w 536981"/>
              <a:gd name="connsiteY1" fmla="*/ 0 h 2414391"/>
              <a:gd name="connsiteX2" fmla="*/ 533379 w 536981"/>
              <a:gd name="connsiteY2" fmla="*/ 2414391 h 2414391"/>
              <a:gd name="connsiteX3" fmla="*/ 0 w 536981"/>
              <a:gd name="connsiteY3" fmla="*/ 525584 h 2414391"/>
              <a:gd name="connsiteX4" fmla="*/ 5516 w 536981"/>
              <a:gd name="connsiteY4" fmla="*/ 200025 h 2414391"/>
              <a:gd name="connsiteX0" fmla="*/ 5516 w 558376"/>
              <a:gd name="connsiteY0" fmla="*/ 10723107 h 12937473"/>
              <a:gd name="connsiteX1" fmla="*/ 557930 w 558376"/>
              <a:gd name="connsiteY1" fmla="*/ 0 h 12937473"/>
              <a:gd name="connsiteX2" fmla="*/ 533379 w 558376"/>
              <a:gd name="connsiteY2" fmla="*/ 12937473 h 12937473"/>
              <a:gd name="connsiteX3" fmla="*/ 0 w 558376"/>
              <a:gd name="connsiteY3" fmla="*/ 11048666 h 12937473"/>
              <a:gd name="connsiteX4" fmla="*/ 5516 w 558376"/>
              <a:gd name="connsiteY4" fmla="*/ 10723107 h 12937473"/>
              <a:gd name="connsiteX0" fmla="*/ 5516 w 558741"/>
              <a:gd name="connsiteY0" fmla="*/ 10723107 h 23460555"/>
              <a:gd name="connsiteX1" fmla="*/ 557930 w 558741"/>
              <a:gd name="connsiteY1" fmla="*/ 0 h 23460555"/>
              <a:gd name="connsiteX2" fmla="*/ 549930 w 558741"/>
              <a:gd name="connsiteY2" fmla="*/ 23460555 h 23460555"/>
              <a:gd name="connsiteX3" fmla="*/ 0 w 558741"/>
              <a:gd name="connsiteY3" fmla="*/ 11048666 h 23460555"/>
              <a:gd name="connsiteX4" fmla="*/ 5516 w 558741"/>
              <a:gd name="connsiteY4" fmla="*/ 10723107 h 23460555"/>
              <a:gd name="connsiteX0" fmla="*/ 0 w 580810"/>
              <a:gd name="connsiteY0" fmla="*/ 1943497 h 23460555"/>
              <a:gd name="connsiteX1" fmla="*/ 579999 w 580810"/>
              <a:gd name="connsiteY1" fmla="*/ 0 h 23460555"/>
              <a:gd name="connsiteX2" fmla="*/ 571999 w 580810"/>
              <a:gd name="connsiteY2" fmla="*/ 23460555 h 23460555"/>
              <a:gd name="connsiteX3" fmla="*/ 22069 w 580810"/>
              <a:gd name="connsiteY3" fmla="*/ 11048666 h 23460555"/>
              <a:gd name="connsiteX4" fmla="*/ 0 w 580810"/>
              <a:gd name="connsiteY4" fmla="*/ 1943497 h 23460555"/>
              <a:gd name="connsiteX0" fmla="*/ 5516 w 586326"/>
              <a:gd name="connsiteY0" fmla="*/ 1943497 h 23460555"/>
              <a:gd name="connsiteX1" fmla="*/ 585515 w 586326"/>
              <a:gd name="connsiteY1" fmla="*/ 0 h 23460555"/>
              <a:gd name="connsiteX2" fmla="*/ 577515 w 586326"/>
              <a:gd name="connsiteY2" fmla="*/ 23460555 h 23460555"/>
              <a:gd name="connsiteX3" fmla="*/ 0 w 586326"/>
              <a:gd name="connsiteY3" fmla="*/ 5195587 h 23460555"/>
              <a:gd name="connsiteX4" fmla="*/ 5516 w 586326"/>
              <a:gd name="connsiteY4" fmla="*/ 1943497 h 23460555"/>
              <a:gd name="connsiteX0" fmla="*/ 5516 w 586326"/>
              <a:gd name="connsiteY0" fmla="*/ 1756697 h 23460555"/>
              <a:gd name="connsiteX1" fmla="*/ 585515 w 586326"/>
              <a:gd name="connsiteY1" fmla="*/ 0 h 23460555"/>
              <a:gd name="connsiteX2" fmla="*/ 577515 w 586326"/>
              <a:gd name="connsiteY2" fmla="*/ 23460555 h 23460555"/>
              <a:gd name="connsiteX3" fmla="*/ 0 w 586326"/>
              <a:gd name="connsiteY3" fmla="*/ 5195587 h 23460555"/>
              <a:gd name="connsiteX4" fmla="*/ 5516 w 586326"/>
              <a:gd name="connsiteY4" fmla="*/ 1756697 h 23460555"/>
              <a:gd name="connsiteX0" fmla="*/ 5516 w 586326"/>
              <a:gd name="connsiteY0" fmla="*/ 1756697 h 23460555"/>
              <a:gd name="connsiteX1" fmla="*/ 585515 w 586326"/>
              <a:gd name="connsiteY1" fmla="*/ 0 h 23460555"/>
              <a:gd name="connsiteX2" fmla="*/ 577515 w 586326"/>
              <a:gd name="connsiteY2" fmla="*/ 23460555 h 23460555"/>
              <a:gd name="connsiteX3" fmla="*/ 0 w 586326"/>
              <a:gd name="connsiteY3" fmla="*/ 5195587 h 23460555"/>
              <a:gd name="connsiteX4" fmla="*/ 5516 w 586326"/>
              <a:gd name="connsiteY4" fmla="*/ 1756697 h 23460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326" h="23460555">
                <a:moveTo>
                  <a:pt x="5516" y="1756697"/>
                </a:moveTo>
                <a:cubicBezTo>
                  <a:pt x="193332" y="1254151"/>
                  <a:pt x="408733" y="66675"/>
                  <a:pt x="585515" y="0"/>
                </a:cubicBezTo>
                <a:cubicBezTo>
                  <a:pt x="590204" y="771989"/>
                  <a:pt x="572826" y="22688566"/>
                  <a:pt x="577515" y="23460555"/>
                </a:cubicBezTo>
                <a:lnTo>
                  <a:pt x="0" y="5195587"/>
                </a:lnTo>
                <a:cubicBezTo>
                  <a:pt x="0" y="5068017"/>
                  <a:pt x="5516" y="1884267"/>
                  <a:pt x="5516" y="1756697"/>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97" name="矩形 96"/>
          <p:cNvSpPr/>
          <p:nvPr/>
        </p:nvSpPr>
        <p:spPr bwMode="gray">
          <a:xfrm>
            <a:off x="7644172" y="4229276"/>
            <a:ext cx="2595203" cy="75608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25000"/>
              </a:lnSpc>
              <a:spcBef>
                <a:spcPct val="0"/>
              </a:spcBef>
              <a:spcAft>
                <a:spcPct val="0"/>
              </a:spcAft>
              <a:buClrTx/>
              <a:buSzTx/>
              <a:buFontTx/>
              <a:buNone/>
              <a:tabLst/>
            </a:pPr>
            <a:r>
              <a:rPr lang="en-US" sz="1200" b="1" dirty="0">
                <a:latin typeface="Huawei Sans" panose="020C0503030203020204" pitchFamily="34" charset="0"/>
              </a:rPr>
              <a:t>Service class</a:t>
            </a:r>
          </a:p>
          <a:p>
            <a:pPr marL="0" marR="0" indent="0" defTabSz="914400" rtl="0" eaLnBrk="1" fontAlgn="ctr" latinLnBrk="0" hangingPunct="1">
              <a:lnSpc>
                <a:spcPct val="125000"/>
              </a:lnSpc>
              <a:spcBef>
                <a:spcPct val="0"/>
              </a:spcBef>
              <a:spcAft>
                <a:spcPct val="0"/>
              </a:spcAft>
              <a:buClrTx/>
              <a:buSzTx/>
              <a:buFontTx/>
              <a:buNone/>
              <a:tabLst/>
            </a:pPr>
            <a:r>
              <a:rPr lang="en-US" sz="1200" b="1" dirty="0">
                <a:latin typeface="Huawei Sans" panose="020C0503030203020204" pitchFamily="34" charset="0"/>
              </a:rPr>
              <a:t>determines the types of queues to which packets belong.</a:t>
            </a:r>
          </a:p>
        </p:txBody>
      </p:sp>
      <p:grpSp>
        <p:nvGrpSpPr>
          <p:cNvPr id="3" name="组合 2"/>
          <p:cNvGrpSpPr/>
          <p:nvPr/>
        </p:nvGrpSpPr>
        <p:grpSpPr bwMode="gray">
          <a:xfrm>
            <a:off x="7072161" y="3778826"/>
            <a:ext cx="572011" cy="2347660"/>
            <a:chOff x="6979334" y="3969060"/>
            <a:chExt cx="572011" cy="2347660"/>
          </a:xfrm>
        </p:grpSpPr>
        <p:sp>
          <p:nvSpPr>
            <p:cNvPr id="98" name="任意多边形 97"/>
            <p:cNvSpPr/>
            <p:nvPr/>
          </p:nvSpPr>
          <p:spPr bwMode="gray">
            <a:xfrm flipH="1" flipV="1">
              <a:off x="7083293" y="3969060"/>
              <a:ext cx="468052" cy="2322658"/>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30B5C5"/>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99" name="文本框 98"/>
            <p:cNvSpPr txBox="1"/>
            <p:nvPr/>
          </p:nvSpPr>
          <p:spPr bwMode="gray">
            <a:xfrm>
              <a:off x="6979334" y="4011429"/>
              <a:ext cx="432745" cy="2305291"/>
            </a:xfrm>
            <a:prstGeom prst="rect">
              <a:avLst/>
            </a:prstGeom>
            <a:noFill/>
            <a:ln w="9525">
              <a:noFill/>
              <a:miter lim="800000"/>
              <a:headEnd/>
              <a:tailEnd/>
            </a:ln>
          </p:spPr>
          <p:txBody>
            <a:bodyPr vert="vert270" wrap="square" lIns="99980" tIns="49986" rIns="99980" bIns="49986" rtlCol="0">
              <a:spAutoFit/>
            </a:bodyPr>
            <a:lstStyle/>
            <a:p>
              <a:pPr algn="ctr" defTabSz="1001649" eaLnBrk="0" fontAlgn="ctr" hangingPunct="0">
                <a:lnSpc>
                  <a:spcPct val="125000"/>
                </a:lnSpc>
              </a:pPr>
              <a:r>
                <a:rPr lang="en-US" sz="1200" dirty="0">
                  <a:latin typeface="Huawei Sans" panose="020C0503030203020204" pitchFamily="34" charset="0"/>
                </a:rPr>
                <a:t>Priority in descending order</a:t>
              </a:r>
            </a:p>
          </p:txBody>
        </p:sp>
      </p:grpSp>
      <p:sp>
        <p:nvSpPr>
          <p:cNvPr id="58" name="Rectangular Callout 53">
            <a:extLst>
              <a:ext uri="{FF2B5EF4-FFF2-40B4-BE49-F238E27FC236}">
                <a16:creationId xmlns:a16="http://schemas.microsoft.com/office/drawing/2014/main" xmlns="" id="{3C98CEEC-54B7-464C-93A8-4CD5D5949511}"/>
              </a:ext>
            </a:extLst>
          </p:cNvPr>
          <p:cNvSpPr/>
          <p:nvPr/>
        </p:nvSpPr>
        <p:spPr bwMode="gray">
          <a:xfrm>
            <a:off x="2211335" y="3617191"/>
            <a:ext cx="680309" cy="419683"/>
          </a:xfrm>
          <a:prstGeom prst="wedgeRectCallout">
            <a:avLst>
              <a:gd name="adj1" fmla="val 79137"/>
              <a:gd name="adj2" fmla="val 333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a:solidFill>
                  <a:prstClr val="black"/>
                </a:solidFill>
                <a:latin typeface="Huawei Sans" panose="020C0503030203020204" pitchFamily="34" charset="0"/>
              </a:rPr>
              <a:t>Queue</a:t>
            </a:r>
          </a:p>
        </p:txBody>
      </p:sp>
    </p:spTree>
    <p:extLst>
      <p:ext uri="{BB962C8B-B14F-4D97-AF65-F5344CB8AC3E}">
        <p14:creationId xmlns:p14="http://schemas.microsoft.com/office/powerpoint/2010/main" val="2565280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bwMode="gray">
          <a:xfrm>
            <a:off x="3143672" y="4221834"/>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900" dirty="0">
              <a:latin typeface="Huawei Sans" panose="020C0503030203020204" pitchFamily="34" charset="0"/>
              <a:ea typeface="方正兰亭黑简体" panose="02000000000000000000" pitchFamily="2" charset="-122"/>
            </a:endParaRPr>
          </a:p>
        </p:txBody>
      </p:sp>
      <p:sp>
        <p:nvSpPr>
          <p:cNvPr id="49" name="矩形 48"/>
          <p:cNvSpPr/>
          <p:nvPr/>
        </p:nvSpPr>
        <p:spPr bwMode="gray">
          <a:xfrm>
            <a:off x="4331804" y="1575140"/>
            <a:ext cx="1656184" cy="1057956"/>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Color</a:t>
            </a:r>
            <a:endParaRPr lang="en-US" altLang="zh-CN" dirty="0">
              <a:latin typeface="Huawei Sans" panose="020C0503030203020204" pitchFamily="34" charset="0"/>
            </a:endParaRPr>
          </a:p>
        </p:txBody>
      </p:sp>
      <p:sp>
        <p:nvSpPr>
          <p:cNvPr id="6" name="矩形 5"/>
          <p:cNvSpPr/>
          <p:nvPr/>
        </p:nvSpPr>
        <p:spPr bwMode="gray">
          <a:xfrm>
            <a:off x="2171564" y="1647202"/>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802.1p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 name="矩形 6"/>
          <p:cNvSpPr/>
          <p:nvPr/>
        </p:nvSpPr>
        <p:spPr bwMode="gray">
          <a:xfrm>
            <a:off x="2171564" y="204326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MPLS EXP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9" name="矩形 8"/>
          <p:cNvSpPr/>
          <p:nvPr/>
        </p:nvSpPr>
        <p:spPr bwMode="gray">
          <a:xfrm>
            <a:off x="2171564" y="243929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10" name="椭圆 9"/>
          <p:cNvSpPr/>
          <p:nvPr/>
        </p:nvSpPr>
        <p:spPr bwMode="gray">
          <a:xfrm>
            <a:off x="3515469" y="1935234"/>
            <a:ext cx="673885"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cxnSp>
        <p:nvCxnSpPr>
          <p:cNvPr id="11" name="直接箭头连接符 10"/>
          <p:cNvCxnSpPr>
            <a:stCxn id="6" idx="3"/>
            <a:endCxn id="10" idx="1"/>
          </p:cNvCxnSpPr>
          <p:nvPr/>
        </p:nvCxnSpPr>
        <p:spPr bwMode="gray">
          <a:xfrm>
            <a:off x="3251684" y="1809220"/>
            <a:ext cx="362473" cy="205095"/>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2" name="直接箭头连接符 11"/>
          <p:cNvCxnSpPr>
            <a:stCxn id="7" idx="3"/>
            <a:endCxn id="10" idx="2"/>
          </p:cNvCxnSpPr>
          <p:nvPr/>
        </p:nvCxnSpPr>
        <p:spPr bwMode="gray">
          <a:xfrm flipV="1">
            <a:off x="3251684" y="2205234"/>
            <a:ext cx="263785"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3" name="直接箭头连接符 12"/>
          <p:cNvCxnSpPr>
            <a:stCxn id="9" idx="3"/>
            <a:endCxn id="10" idx="3"/>
          </p:cNvCxnSpPr>
          <p:nvPr/>
        </p:nvCxnSpPr>
        <p:spPr bwMode="gray">
          <a:xfrm flipV="1">
            <a:off x="3251684" y="2396153"/>
            <a:ext cx="362473" cy="205137"/>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20" name="文本框 19"/>
          <p:cNvSpPr txBox="1"/>
          <p:nvPr/>
        </p:nvSpPr>
        <p:spPr bwMode="gray">
          <a:xfrm>
            <a:off x="3443897" y="2057845"/>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24" name="直接箭头连接符 23"/>
          <p:cNvCxnSpPr>
            <a:stCxn id="10" idx="6"/>
          </p:cNvCxnSpPr>
          <p:nvPr/>
        </p:nvCxnSpPr>
        <p:spPr bwMode="gray">
          <a:xfrm>
            <a:off x="4189354" y="2205234"/>
            <a:ext cx="262219"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27" name="表格 26"/>
          <p:cNvGraphicFramePr>
            <a:graphicFrameLocks noGrp="1"/>
          </p:cNvGraphicFramePr>
          <p:nvPr>
            <p:extLst>
              <p:ext uri="{D42A27DB-BD31-4B8C-83A1-F6EECF244321}">
                <p14:modId xmlns:p14="http://schemas.microsoft.com/office/powerpoint/2010/main" val="2027986711"/>
              </p:ext>
            </p:extLst>
          </p:nvPr>
        </p:nvGraphicFramePr>
        <p:xfrm>
          <a:off x="4583832" y="171921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marL="0" algn="ctr" defTabSz="914034" rtl="0" eaLnBrk="1" fontAlgn="ctr" latinLnBrk="0" hangingPunct="1"/>
                      <a:r>
                        <a:rPr lang="en-US" sz="1200" b="1" dirty="0">
                          <a:solidFill>
                            <a:schemeClr val="tx1"/>
                          </a:solidFill>
                          <a:latin typeface="Huawei Sans" panose="020C0503030203020204" pitchFamily="34" charset="0"/>
                        </a:rPr>
                        <a:t>Service class</a:t>
                      </a:r>
                      <a:endParaRPr lang="en-US" altLang="zh-CN" sz="1200" b="1" kern="1200" dirty="0">
                        <a:solidFill>
                          <a:schemeClr val="tx1"/>
                        </a:solidFill>
                        <a:latin typeface="Huawei Sans" panose="020C0503030203020204" pitchFamily="34" charset="0"/>
                        <a:ea typeface="+mn-ea"/>
                        <a:cs typeface="+mn-cs"/>
                      </a:endParaRPr>
                    </a:p>
                  </a:txBody>
                  <a:tcPr marL="36000" marR="36000"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xmlns="" val="10000"/>
                  </a:ext>
                </a:extLst>
              </a:tr>
              <a:tr h="370840">
                <a:tc>
                  <a:txBody>
                    <a:bodyPr/>
                    <a:lstStyle/>
                    <a:p>
                      <a:pPr marL="0" algn="ctr" defTabSz="914034" rtl="0" eaLnBrk="1" fontAlgn="ctr" latinLnBrk="0" hangingPunct="1"/>
                      <a:r>
                        <a:rPr lang="en-US" sz="1200" b="1" dirty="0">
                          <a:solidFill>
                            <a:schemeClr val="tx1"/>
                          </a:solidFill>
                          <a:latin typeface="Huawei Sans" panose="020C0503030203020204" pitchFamily="34" charset="0"/>
                        </a:rPr>
                        <a:t>Color</a:t>
                      </a:r>
                      <a:endParaRPr lang="en-US" altLang="zh-CN" sz="1200" b="1" kern="1200" dirty="0">
                        <a:solidFill>
                          <a:schemeClr val="tx1"/>
                        </a:solidFill>
                        <a:latin typeface="Huawei Sans" panose="020C0503030203020204" pitchFamily="34" charset="0"/>
                        <a:ea typeface="+mn-ea"/>
                        <a:cs typeface="+mn-cs"/>
                      </a:endParaRPr>
                    </a:p>
                  </a:txBody>
                  <a:tcPr marL="36000" marR="36000"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BEE9EE"/>
                    </a:solidFill>
                  </a:tcPr>
                </a:tc>
                <a:extLst>
                  <a:ext uri="{0D108BD9-81ED-4DB2-BD59-A6C34878D82A}">
                    <a16:rowId xmlns:a16="http://schemas.microsoft.com/office/drawing/2014/main" xmlns="" val="10001"/>
                  </a:ext>
                </a:extLst>
              </a:tr>
            </a:tbl>
          </a:graphicData>
        </a:graphic>
      </p:graphicFrame>
      <p:sp>
        <p:nvSpPr>
          <p:cNvPr id="69" name="文本框 68"/>
          <p:cNvSpPr txBox="1"/>
          <p:nvPr/>
        </p:nvSpPr>
        <p:spPr bwMode="gray">
          <a:xfrm>
            <a:off x="3215973" y="1194485"/>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600" b="1">
                <a:solidFill>
                  <a:schemeClr val="bg1">
                    <a:lumMod val="50000"/>
                  </a:schemeClr>
                </a:solidFill>
                <a:latin typeface="Arial"/>
                <a:ea typeface="+mn-ea"/>
              </a:defRPr>
            </a:lvl1pPr>
          </a:lstStyle>
          <a:p>
            <a:pPr fontAlgn="ctr"/>
            <a:r>
              <a:rPr lang="en-US" sz="1400" dirty="0">
                <a:latin typeface="Huawei Sans" panose="020C0503030203020204" pitchFamily="34" charset="0"/>
              </a:rPr>
              <a:t>Uplink direction</a:t>
            </a:r>
          </a:p>
        </p:txBody>
      </p:sp>
      <p:sp>
        <p:nvSpPr>
          <p:cNvPr id="80" name="文本框 79"/>
          <p:cNvSpPr txBox="1"/>
          <p:nvPr/>
        </p:nvSpPr>
        <p:spPr bwMode="gray">
          <a:xfrm>
            <a:off x="3179676" y="4279542"/>
            <a:ext cx="1224136"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Drop priority </a:t>
            </a:r>
          </a:p>
          <a:p>
            <a:pPr algn="ctr" fontAlgn="ctr">
              <a:lnSpc>
                <a:spcPct val="125000"/>
              </a:lnSpc>
            </a:pPr>
            <a:r>
              <a:rPr lang="en-US" sz="1200" dirty="0">
                <a:latin typeface="Huawei Sans" panose="020C0503030203020204" pitchFamily="34" charset="0"/>
              </a:rPr>
              <a:t>of packets</a:t>
            </a:r>
          </a:p>
          <a:p>
            <a:pPr algn="ctr" fontAlgn="ctr">
              <a:lnSpc>
                <a:spcPct val="125000"/>
              </a:lnSpc>
            </a:pPr>
            <a:r>
              <a:rPr lang="en-US" sz="1200" dirty="0">
                <a:latin typeface="Huawei Sans" panose="020C0503030203020204" pitchFamily="34" charset="0"/>
              </a:rPr>
              <a:t>on the device</a:t>
            </a:r>
          </a:p>
        </p:txBody>
      </p:sp>
      <p:sp>
        <p:nvSpPr>
          <p:cNvPr id="82" name="矩形 81"/>
          <p:cNvSpPr/>
          <p:nvPr/>
        </p:nvSpPr>
        <p:spPr bwMode="gray">
          <a:xfrm>
            <a:off x="3143672" y="3897798"/>
            <a:ext cx="1332148"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chemeClr val="bg1"/>
                </a:solidFill>
                <a:latin typeface="Huawei Sans" panose="020C0503030203020204" pitchFamily="34" charset="0"/>
              </a:rPr>
              <a:t>Color</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86" name="下箭头 85"/>
          <p:cNvSpPr/>
          <p:nvPr/>
        </p:nvSpPr>
        <p:spPr bwMode="gray">
          <a:xfrm rot="1800000">
            <a:off x="4015462" y="3212658"/>
            <a:ext cx="28803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1005583" y="1647202"/>
            <a:ext cx="1213742"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VLAN packet</a:t>
            </a:r>
          </a:p>
        </p:txBody>
      </p:sp>
      <p:sp>
        <p:nvSpPr>
          <p:cNvPr id="91" name="矩形 90"/>
          <p:cNvSpPr/>
          <p:nvPr/>
        </p:nvSpPr>
        <p:spPr bwMode="gray">
          <a:xfrm>
            <a:off x="1005583" y="2043264"/>
            <a:ext cx="1213742"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packet</a:t>
            </a:r>
          </a:p>
        </p:txBody>
      </p:sp>
      <p:sp>
        <p:nvSpPr>
          <p:cNvPr id="92" name="矩形 91"/>
          <p:cNvSpPr/>
          <p:nvPr/>
        </p:nvSpPr>
        <p:spPr bwMode="gray">
          <a:xfrm>
            <a:off x="1072394" y="2439290"/>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IP packet</a:t>
            </a:r>
          </a:p>
        </p:txBody>
      </p:sp>
      <p:sp>
        <p:nvSpPr>
          <p:cNvPr id="93" name="矩形 92"/>
          <p:cNvSpPr/>
          <p:nvPr/>
        </p:nvSpPr>
        <p:spPr bwMode="gray">
          <a:xfrm>
            <a:off x="1443895" y="1179096"/>
            <a:ext cx="1527346" cy="324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BA classification</a:t>
            </a:r>
          </a:p>
        </p:txBody>
      </p:sp>
      <p:sp>
        <p:nvSpPr>
          <p:cNvPr id="50" name="右箭头 49"/>
          <p:cNvSpPr/>
          <p:nvPr/>
        </p:nvSpPr>
        <p:spPr bwMode="gray">
          <a:xfrm>
            <a:off x="5843972" y="193523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1" name="矩形 50"/>
          <p:cNvSpPr/>
          <p:nvPr/>
        </p:nvSpPr>
        <p:spPr bwMode="gray">
          <a:xfrm>
            <a:off x="6456040" y="1899230"/>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55" name="右箭头 54"/>
          <p:cNvSpPr/>
          <p:nvPr/>
        </p:nvSpPr>
        <p:spPr bwMode="gray">
          <a:xfrm>
            <a:off x="6996100" y="2691318"/>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56" name="表格 55"/>
          <p:cNvGraphicFramePr>
            <a:graphicFrameLocks noGrp="1"/>
          </p:cNvGraphicFramePr>
          <p:nvPr>
            <p:extLst>
              <p:ext uri="{D42A27DB-BD31-4B8C-83A1-F6EECF244321}">
                <p14:modId xmlns:p14="http://schemas.microsoft.com/office/powerpoint/2010/main" val="3592174179"/>
              </p:ext>
            </p:extLst>
          </p:nvPr>
        </p:nvGraphicFramePr>
        <p:xfrm>
          <a:off x="7608168" y="251129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57" name="椭圆 56"/>
          <p:cNvSpPr/>
          <p:nvPr/>
        </p:nvSpPr>
        <p:spPr bwMode="gray">
          <a:xfrm>
            <a:off x="9066197" y="2655314"/>
            <a:ext cx="666147" cy="540000"/>
          </a:xfrm>
          <a:prstGeom prst="ellipse">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9" name="直接箭头连接符 58"/>
          <p:cNvCxnSpPr>
            <a:stCxn id="57" idx="7"/>
          </p:cNvCxnSpPr>
          <p:nvPr/>
        </p:nvCxnSpPr>
        <p:spPr bwMode="gray">
          <a:xfrm flipV="1">
            <a:off x="9634789" y="2529283"/>
            <a:ext cx="457655" cy="20511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1" name="直接箭头连接符 60"/>
          <p:cNvCxnSpPr>
            <a:endCxn id="57" idx="2"/>
          </p:cNvCxnSpPr>
          <p:nvPr/>
        </p:nvCxnSpPr>
        <p:spPr bwMode="gray">
          <a:xfrm flipV="1">
            <a:off x="8832304" y="2925314"/>
            <a:ext cx="233893"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3" name="直接箭头连接符 62"/>
          <p:cNvCxnSpPr>
            <a:stCxn id="57" idx="5"/>
          </p:cNvCxnSpPr>
          <p:nvPr/>
        </p:nvCxnSpPr>
        <p:spPr bwMode="gray">
          <a:xfrm>
            <a:off x="9634789" y="3116233"/>
            <a:ext cx="457655"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4" name="直接箭头连接符 63"/>
          <p:cNvCxnSpPr>
            <a:stCxn id="57" idx="6"/>
          </p:cNvCxnSpPr>
          <p:nvPr/>
        </p:nvCxnSpPr>
        <p:spPr bwMode="gray">
          <a:xfrm>
            <a:off x="9732344" y="2925314"/>
            <a:ext cx="36010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67" name="文本框 66"/>
          <p:cNvSpPr txBox="1"/>
          <p:nvPr/>
        </p:nvSpPr>
        <p:spPr bwMode="gray">
          <a:xfrm>
            <a:off x="9000429" y="2777150"/>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cxnSp>
        <p:nvCxnSpPr>
          <p:cNvPr id="68" name="直接连接符 67"/>
          <p:cNvCxnSpPr/>
          <p:nvPr/>
        </p:nvCxnSpPr>
        <p:spPr bwMode="gray">
          <a:xfrm>
            <a:off x="6456040" y="189923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70" name="直接连接符 69"/>
          <p:cNvCxnSpPr/>
          <p:nvPr/>
        </p:nvCxnSpPr>
        <p:spPr bwMode="gray">
          <a:xfrm flipH="1">
            <a:off x="6456040" y="189923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74" name="文本框 73"/>
          <p:cNvSpPr txBox="1"/>
          <p:nvPr/>
        </p:nvSpPr>
        <p:spPr bwMode="gray">
          <a:xfrm>
            <a:off x="6417274" y="1543734"/>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cxnSp>
        <p:nvCxnSpPr>
          <p:cNvPr id="75" name="直接连接符 74"/>
          <p:cNvCxnSpPr/>
          <p:nvPr/>
        </p:nvCxnSpPr>
        <p:spPr bwMode="gray">
          <a:xfrm>
            <a:off x="6672064" y="1251104"/>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76" name="文本框 75"/>
          <p:cNvSpPr txBox="1"/>
          <p:nvPr/>
        </p:nvSpPr>
        <p:spPr bwMode="gray">
          <a:xfrm>
            <a:off x="8124285" y="1194485"/>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sp>
        <p:nvSpPr>
          <p:cNvPr id="77" name="矩形 76"/>
          <p:cNvSpPr/>
          <p:nvPr/>
        </p:nvSpPr>
        <p:spPr bwMode="gray">
          <a:xfrm>
            <a:off x="10092444" y="2367264"/>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78" name="矩形 77"/>
          <p:cNvSpPr/>
          <p:nvPr/>
        </p:nvSpPr>
        <p:spPr bwMode="gray">
          <a:xfrm>
            <a:off x="10092444" y="276331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87" name="矩形 86"/>
          <p:cNvSpPr/>
          <p:nvPr/>
        </p:nvSpPr>
        <p:spPr bwMode="gray">
          <a:xfrm>
            <a:off x="10092444" y="3159352"/>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graphicFrame>
        <p:nvGraphicFramePr>
          <p:cNvPr id="88" name="表格 87"/>
          <p:cNvGraphicFramePr>
            <a:graphicFrameLocks noGrp="1"/>
          </p:cNvGraphicFramePr>
          <p:nvPr>
            <p:extLst>
              <p:ext uri="{D42A27DB-BD31-4B8C-83A1-F6EECF244321}">
                <p14:modId xmlns:p14="http://schemas.microsoft.com/office/powerpoint/2010/main" val="3233227322"/>
              </p:ext>
            </p:extLst>
          </p:nvPr>
        </p:nvGraphicFramePr>
        <p:xfrm>
          <a:off x="5159896" y="3717778"/>
          <a:ext cx="1296144" cy="2412690"/>
        </p:xfrm>
        <a:graphic>
          <a:graphicData uri="http://schemas.openxmlformats.org/drawingml/2006/table">
            <a:tbl>
              <a:tblPr firstRow="1" bandRow="1">
                <a:tableStyleId>{5940675A-B579-460E-94D1-54222C63F5DA}</a:tableStyleId>
              </a:tblPr>
              <a:tblGrid>
                <a:gridCol w="1296144">
                  <a:extLst>
                    <a:ext uri="{9D8B030D-6E8A-4147-A177-3AD203B41FA5}">
                      <a16:colId xmlns:a16="http://schemas.microsoft.com/office/drawing/2014/main" xmlns="" val="20000"/>
                    </a:ext>
                  </a:extLst>
                </a:gridCol>
              </a:tblGrid>
              <a:tr h="804230">
                <a:tc>
                  <a:txBody>
                    <a:bodyPr/>
                    <a:lstStyle/>
                    <a:p>
                      <a:pPr algn="ctr" fontAlgn="ctr"/>
                      <a:r>
                        <a:rPr lang="en-US" sz="1400" b="1" dirty="0">
                          <a:solidFill>
                            <a:schemeClr val="bg1"/>
                          </a:solidFill>
                          <a:latin typeface="Huawei Sans" panose="020C0503030203020204" pitchFamily="34" charset="0"/>
                        </a:rPr>
                        <a:t>Green</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8BC9A0"/>
                    </a:solidFill>
                  </a:tcPr>
                </a:tc>
                <a:extLst>
                  <a:ext uri="{0D108BD9-81ED-4DB2-BD59-A6C34878D82A}">
                    <a16:rowId xmlns:a16="http://schemas.microsoft.com/office/drawing/2014/main" xmlns="" val="10000"/>
                  </a:ext>
                </a:extLst>
              </a:tr>
              <a:tr h="804230">
                <a:tc>
                  <a:txBody>
                    <a:bodyPr/>
                    <a:lstStyle/>
                    <a:p>
                      <a:pPr algn="ctr" fontAlgn="ctr"/>
                      <a:r>
                        <a:rPr lang="en-US" sz="1400" b="1" dirty="0">
                          <a:solidFill>
                            <a:schemeClr val="bg1"/>
                          </a:solidFill>
                          <a:latin typeface="Huawei Sans" panose="020C0503030203020204" pitchFamily="34" charset="0"/>
                        </a:rPr>
                        <a:t>Yellow</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FFD17D"/>
                    </a:solidFill>
                  </a:tcPr>
                </a:tc>
                <a:extLst>
                  <a:ext uri="{0D108BD9-81ED-4DB2-BD59-A6C34878D82A}">
                    <a16:rowId xmlns:a16="http://schemas.microsoft.com/office/drawing/2014/main" xmlns="" val="10001"/>
                  </a:ext>
                </a:extLst>
              </a:tr>
              <a:tr h="804230">
                <a:tc>
                  <a:txBody>
                    <a:bodyPr/>
                    <a:lstStyle/>
                    <a:p>
                      <a:pPr algn="ctr" fontAlgn="ctr"/>
                      <a:r>
                        <a:rPr lang="en-US" sz="1400" b="1" dirty="0">
                          <a:solidFill>
                            <a:schemeClr val="bg1"/>
                          </a:solidFill>
                          <a:latin typeface="Huawei Sans" panose="020C0503030203020204" pitchFamily="34" charset="0"/>
                        </a:rPr>
                        <a:t>Red</a:t>
                      </a:r>
                      <a:endParaRPr lang="en-US" altLang="zh-CN" sz="1400" b="1" dirty="0">
                        <a:solidFill>
                          <a:schemeClr val="bg1"/>
                        </a:solidFill>
                        <a:latin typeface="Huawei Sans" panose="020C0503030203020204" pitchFamily="34" charset="0"/>
                      </a:endParaRPr>
                    </a:p>
                  </a:txBody>
                  <a:tcPr anchor="ctr">
                    <a:lnL w="12700" cap="flat" cmpd="sng" algn="ctr">
                      <a:solidFill>
                        <a:srgbClr val="56C4D2"/>
                      </a:solidFill>
                      <a:prstDash val="solid"/>
                      <a:round/>
                      <a:headEnd type="none" w="med" len="med"/>
                      <a:tailEnd type="none" w="med" len="med"/>
                    </a:lnL>
                    <a:lnR w="12700" cap="flat" cmpd="sng" algn="ctr">
                      <a:solidFill>
                        <a:srgbClr val="56C4D2"/>
                      </a:solidFill>
                      <a:prstDash val="solid"/>
                      <a:round/>
                      <a:headEnd type="none" w="med" len="med"/>
                      <a:tailEnd type="none" w="med" len="med"/>
                    </a:lnR>
                    <a:lnT w="12700" cap="flat" cmpd="sng" algn="ctr">
                      <a:solidFill>
                        <a:srgbClr val="56C4D2"/>
                      </a:solidFill>
                      <a:prstDash val="solid"/>
                      <a:round/>
                      <a:headEnd type="none" w="med" len="med"/>
                      <a:tailEnd type="none" w="med" len="med"/>
                    </a:lnT>
                    <a:lnB w="12700" cap="flat" cmpd="sng" algn="ctr">
                      <a:solidFill>
                        <a:srgbClr val="56C4D2"/>
                      </a:solidFill>
                      <a:prstDash val="solid"/>
                      <a:round/>
                      <a:headEnd type="none" w="med" len="med"/>
                      <a:tailEnd type="none" w="med" len="med"/>
                    </a:lnB>
                    <a:solidFill>
                      <a:srgbClr val="EC7061"/>
                    </a:solidFill>
                  </a:tcPr>
                </a:tc>
                <a:extLst>
                  <a:ext uri="{0D108BD9-81ED-4DB2-BD59-A6C34878D82A}">
                    <a16:rowId xmlns:a16="http://schemas.microsoft.com/office/drawing/2014/main" xmlns="" val="10002"/>
                  </a:ext>
                </a:extLst>
              </a:tr>
            </a:tbl>
          </a:graphicData>
        </a:graphic>
      </p:graphicFrame>
      <p:sp>
        <p:nvSpPr>
          <p:cNvPr id="89" name="矩形 5"/>
          <p:cNvSpPr/>
          <p:nvPr/>
        </p:nvSpPr>
        <p:spPr bwMode="gray">
          <a:xfrm>
            <a:off x="4511825" y="3717778"/>
            <a:ext cx="618046" cy="2430291"/>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842766"/>
              <a:gd name="connsiteX1" fmla="*/ 453105 w 454224"/>
              <a:gd name="connsiteY1" fmla="*/ 349250 h 842766"/>
              <a:gd name="connsiteX2" fmla="*/ 450622 w 454224"/>
              <a:gd name="connsiteY2" fmla="*/ 842766 h 842766"/>
              <a:gd name="connsiteX3" fmla="*/ 0 w 454224"/>
              <a:gd name="connsiteY3" fmla="*/ 325559 h 842766"/>
              <a:gd name="connsiteX4" fmla="*/ 5516 w 454224"/>
              <a:gd name="connsiteY4" fmla="*/ 0 h 842766"/>
              <a:gd name="connsiteX0" fmla="*/ 5516 w 454224"/>
              <a:gd name="connsiteY0" fmla="*/ 0 h 842766"/>
              <a:gd name="connsiteX1" fmla="*/ 453105 w 454224"/>
              <a:gd name="connsiteY1" fmla="*/ 304800 h 842766"/>
              <a:gd name="connsiteX2" fmla="*/ 450622 w 454224"/>
              <a:gd name="connsiteY2" fmla="*/ 842766 h 842766"/>
              <a:gd name="connsiteX3" fmla="*/ 0 w 454224"/>
              <a:gd name="connsiteY3" fmla="*/ 325559 h 842766"/>
              <a:gd name="connsiteX4" fmla="*/ 5516 w 454224"/>
              <a:gd name="connsiteY4" fmla="*/ 0 h 842766"/>
              <a:gd name="connsiteX0" fmla="*/ 5516 w 536030"/>
              <a:gd name="connsiteY0" fmla="*/ 152400 h 995166"/>
              <a:gd name="connsiteX1" fmla="*/ 535862 w 536030"/>
              <a:gd name="connsiteY1" fmla="*/ 0 h 995166"/>
              <a:gd name="connsiteX2" fmla="*/ 450622 w 536030"/>
              <a:gd name="connsiteY2" fmla="*/ 995166 h 995166"/>
              <a:gd name="connsiteX3" fmla="*/ 0 w 536030"/>
              <a:gd name="connsiteY3" fmla="*/ 477959 h 995166"/>
              <a:gd name="connsiteX4" fmla="*/ 5516 w 536030"/>
              <a:gd name="connsiteY4" fmla="*/ 152400 h 995166"/>
              <a:gd name="connsiteX0" fmla="*/ 5516 w 536981"/>
              <a:gd name="connsiteY0" fmla="*/ 152400 h 2366766"/>
              <a:gd name="connsiteX1" fmla="*/ 535862 w 536981"/>
              <a:gd name="connsiteY1" fmla="*/ 0 h 2366766"/>
              <a:gd name="connsiteX2" fmla="*/ 533379 w 536981"/>
              <a:gd name="connsiteY2" fmla="*/ 2366766 h 2366766"/>
              <a:gd name="connsiteX3" fmla="*/ 0 w 536981"/>
              <a:gd name="connsiteY3" fmla="*/ 477959 h 2366766"/>
              <a:gd name="connsiteX4" fmla="*/ 5516 w 536981"/>
              <a:gd name="connsiteY4" fmla="*/ 152400 h 2366766"/>
              <a:gd name="connsiteX0" fmla="*/ 5516 w 536981"/>
              <a:gd name="connsiteY0" fmla="*/ 200025 h 2414391"/>
              <a:gd name="connsiteX1" fmla="*/ 535862 w 536981"/>
              <a:gd name="connsiteY1" fmla="*/ 0 h 2414391"/>
              <a:gd name="connsiteX2" fmla="*/ 533379 w 536981"/>
              <a:gd name="connsiteY2" fmla="*/ 2414391 h 2414391"/>
              <a:gd name="connsiteX3" fmla="*/ 0 w 536981"/>
              <a:gd name="connsiteY3" fmla="*/ 525584 h 2414391"/>
              <a:gd name="connsiteX4" fmla="*/ 5516 w 536981"/>
              <a:gd name="connsiteY4" fmla="*/ 200025 h 2414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981" h="2414391">
                <a:moveTo>
                  <a:pt x="5516" y="200025"/>
                </a:moveTo>
                <a:lnTo>
                  <a:pt x="535862" y="0"/>
                </a:lnTo>
                <a:cubicBezTo>
                  <a:pt x="540551" y="771989"/>
                  <a:pt x="528690" y="1642402"/>
                  <a:pt x="533379" y="2414391"/>
                </a:cubicBezTo>
                <a:lnTo>
                  <a:pt x="0" y="525584"/>
                </a:lnTo>
                <a:cubicBezTo>
                  <a:pt x="0" y="398014"/>
                  <a:pt x="5516" y="327595"/>
                  <a:pt x="5516" y="200025"/>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grpSp>
        <p:nvGrpSpPr>
          <p:cNvPr id="3" name="组合 2"/>
          <p:cNvGrpSpPr/>
          <p:nvPr/>
        </p:nvGrpSpPr>
        <p:grpSpPr bwMode="gray">
          <a:xfrm>
            <a:off x="6536084" y="3771384"/>
            <a:ext cx="583213" cy="2322658"/>
            <a:chOff x="6968132" y="3969060"/>
            <a:chExt cx="583213" cy="2322658"/>
          </a:xfrm>
        </p:grpSpPr>
        <p:sp>
          <p:nvSpPr>
            <p:cNvPr id="98" name="任意多边形 97"/>
            <p:cNvSpPr/>
            <p:nvPr/>
          </p:nvSpPr>
          <p:spPr bwMode="gray">
            <a:xfrm flipH="1" flipV="1">
              <a:off x="7083293" y="3969060"/>
              <a:ext cx="468052" cy="2322658"/>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30B5C5"/>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99" name="文本框 98"/>
            <p:cNvSpPr txBox="1"/>
            <p:nvPr/>
          </p:nvSpPr>
          <p:spPr bwMode="gray">
            <a:xfrm>
              <a:off x="6968132" y="4051548"/>
              <a:ext cx="432745" cy="2146878"/>
            </a:xfrm>
            <a:prstGeom prst="rect">
              <a:avLst/>
            </a:prstGeom>
            <a:noFill/>
            <a:ln w="9525">
              <a:noFill/>
              <a:miter lim="800000"/>
              <a:headEnd/>
              <a:tailEnd/>
            </a:ln>
          </p:spPr>
          <p:txBody>
            <a:bodyPr vert="vert270" wrap="square" lIns="99980" tIns="49986" rIns="99980" bIns="49986" rtlCol="0">
              <a:spAutoFit/>
            </a:bodyPr>
            <a:lstStyle/>
            <a:p>
              <a:pPr algn="ctr" defTabSz="1001649" eaLnBrk="0" fontAlgn="ctr" hangingPunct="0">
                <a:lnSpc>
                  <a:spcPct val="125000"/>
                </a:lnSpc>
              </a:pPr>
              <a:r>
                <a:rPr lang="en-US" sz="1200" dirty="0">
                  <a:latin typeface="Huawei Sans" panose="020C0503030203020204" pitchFamily="34" charset="0"/>
                </a:rPr>
                <a:t>Priority in descending order</a:t>
              </a:r>
            </a:p>
          </p:txBody>
        </p:sp>
      </p:grpSp>
      <p:sp>
        <p:nvSpPr>
          <p:cNvPr id="103" name="矩形 102"/>
          <p:cNvSpPr/>
          <p:nvPr/>
        </p:nvSpPr>
        <p:spPr bwMode="gray">
          <a:xfrm>
            <a:off x="7644171" y="4167428"/>
            <a:ext cx="3871553" cy="115212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25000"/>
              </a:lnSpc>
              <a:spcBef>
                <a:spcPct val="0"/>
              </a:spcBef>
              <a:spcAft>
                <a:spcPct val="0"/>
              </a:spcAft>
              <a:buClrTx/>
              <a:buSzTx/>
              <a:buFontTx/>
              <a:buNone/>
              <a:tabLst/>
            </a:pPr>
            <a:r>
              <a:rPr lang="en-US" sz="1200" b="1" dirty="0">
                <a:latin typeface="Huawei Sans" panose="020C0503030203020204" pitchFamily="34" charset="0"/>
              </a:rPr>
              <a:t>Color</a:t>
            </a:r>
          </a:p>
          <a:p>
            <a:pPr fontAlgn="ctr">
              <a:lnSpc>
                <a:spcPct val="125000"/>
              </a:lnSpc>
            </a:pPr>
            <a:r>
              <a:rPr lang="en-US" sz="1200" b="1" dirty="0">
                <a:latin typeface="Huawei Sans" panose="020C0503030203020204" pitchFamily="34" charset="0"/>
              </a:rPr>
              <a:t>The color of packets determines the order in which packets are dropped in a congested queue.</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551766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bwMode="gray">
          <a:prstGeom prst="rect">
            <a:avLst/>
          </a:prstGeom>
        </p:spPr>
        <p:txBody>
          <a:bodyPr/>
          <a:lstStyle/>
          <a:p>
            <a:pPr algn="l"/>
            <a:r>
              <a:rPr lang="en-US" sz="1600" dirty="0">
                <a:latin typeface="Huawei Sans" panose="020C0503030203020204" pitchFamily="34" charset="0"/>
              </a:rPr>
              <a:t>With continuous development of networks, the network scale and traffic types increase continuously. As a result, Internet traffic increases sharply, network congestion occurs, the forwarding delay increases, and even packet loss occurs. In this case, the service quality deteriorates or even services are unavailable. To deploy real-time and non-real-time services on the IP network, network congestion must be resolved. The commonly used solution is to increase the network bandwidth. However, this solution is not ideal considering the network construction cost.</a:t>
            </a:r>
          </a:p>
          <a:p>
            <a:pPr algn="l"/>
            <a:r>
              <a:rPr lang="en-US" sz="1600" dirty="0">
                <a:latin typeface="Huawei Sans" panose="020C0503030203020204" pitchFamily="34" charset="0"/>
              </a:rPr>
              <a:t>Quality of service (</a:t>
            </a:r>
            <a:r>
              <a:rPr lang="en-US" sz="1600" dirty="0" err="1">
                <a:latin typeface="Huawei Sans" panose="020C0503030203020204" pitchFamily="34" charset="0"/>
              </a:rPr>
              <a:t>QoS</a:t>
            </a:r>
            <a:r>
              <a:rPr lang="en-US" sz="1600" dirty="0">
                <a:latin typeface="Huawei Sans" panose="020C0503030203020204" pitchFamily="34" charset="0"/>
              </a:rPr>
              <a:t>) is introduced in this situation. At limited bandwidth, </a:t>
            </a:r>
            <a:r>
              <a:rPr lang="en-US" sz="1600" dirty="0" err="1">
                <a:latin typeface="Huawei Sans" panose="020C0503030203020204" pitchFamily="34" charset="0"/>
              </a:rPr>
              <a:t>QoS</a:t>
            </a:r>
            <a:r>
              <a:rPr lang="en-US" sz="1600" dirty="0">
                <a:latin typeface="Huawei Sans" panose="020C0503030203020204" pitchFamily="34" charset="0"/>
              </a:rPr>
              <a:t> uses a "guaranteed" policy to manage network traffic and provides different priority services for different traffic.</a:t>
            </a:r>
            <a:endParaRPr lang="en-US" altLang="zh-CN" sz="1600" dirty="0">
              <a:latin typeface="Huawei Sans" panose="020C0503030203020204" pitchFamily="34" charset="0"/>
            </a:endParaRPr>
          </a:p>
          <a:p>
            <a:pPr algn="l"/>
            <a:r>
              <a:rPr lang="en-US" sz="1600" dirty="0">
                <a:latin typeface="Huawei Sans" panose="020C0503030203020204" pitchFamily="34" charset="0"/>
              </a:rPr>
              <a:t>This course describes </a:t>
            </a:r>
            <a:r>
              <a:rPr lang="en-US" sz="1600" dirty="0" err="1">
                <a:latin typeface="Huawei Sans" panose="020C0503030203020204" pitchFamily="34" charset="0"/>
              </a:rPr>
              <a:t>QoS</a:t>
            </a:r>
            <a:r>
              <a:rPr lang="en-US" sz="1600" dirty="0">
                <a:latin typeface="Huawei Sans" panose="020C0503030203020204" pitchFamily="34" charset="0"/>
              </a:rPr>
              <a:t> fundamentals.</a:t>
            </a:r>
          </a:p>
        </p:txBody>
      </p:sp>
    </p:spTree>
    <p:extLst>
      <p:ext uri="{BB962C8B-B14F-4D97-AF65-F5344CB8AC3E}">
        <p14:creationId xmlns:p14="http://schemas.microsoft.com/office/powerpoint/2010/main" val="2312744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圆角矩形 75"/>
          <p:cNvSpPr/>
          <p:nvPr/>
        </p:nvSpPr>
        <p:spPr bwMode="gray">
          <a:xfrm>
            <a:off x="6153988" y="4088985"/>
            <a:ext cx="5481651" cy="202891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Mapping from internal priorities to external priorities</a:t>
            </a:r>
          </a:p>
        </p:txBody>
      </p:sp>
      <p:sp>
        <p:nvSpPr>
          <p:cNvPr id="39" name="矩形 38"/>
          <p:cNvSpPr/>
          <p:nvPr/>
        </p:nvSpPr>
        <p:spPr bwMode="gray">
          <a:xfrm>
            <a:off x="8947007" y="2515880"/>
            <a:ext cx="936104" cy="864096"/>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Mapping</a:t>
            </a:r>
          </a:p>
        </p:txBody>
      </p:sp>
      <p:sp>
        <p:nvSpPr>
          <p:cNvPr id="4" name="矩形 3"/>
          <p:cNvSpPr/>
          <p:nvPr/>
        </p:nvSpPr>
        <p:spPr bwMode="gray">
          <a:xfrm>
            <a:off x="3330383" y="1759796"/>
            <a:ext cx="936104" cy="864096"/>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5" name="矩形 4"/>
          <p:cNvSpPr/>
          <p:nvPr/>
        </p:nvSpPr>
        <p:spPr bwMode="gray">
          <a:xfrm>
            <a:off x="2106247" y="1687842"/>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802.1p</a:t>
            </a:r>
            <a:endParaRPr lang="en-US" altLang="zh-CN" sz="1200" b="1" dirty="0">
              <a:latin typeface="Huawei Sans" panose="020C0503030203020204" pitchFamily="34" charset="0"/>
              <a:ea typeface="方正兰亭黑简体" panose="02000000000000000000" pitchFamily="2" charset="-122"/>
            </a:endParaRPr>
          </a:p>
        </p:txBody>
      </p:sp>
      <p:sp>
        <p:nvSpPr>
          <p:cNvPr id="6" name="矩形 5"/>
          <p:cNvSpPr/>
          <p:nvPr/>
        </p:nvSpPr>
        <p:spPr bwMode="gray">
          <a:xfrm>
            <a:off x="2106247" y="208390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MPLS EXP</a:t>
            </a:r>
            <a:endParaRPr lang="en-US" altLang="zh-CN" sz="1200" b="1" dirty="0">
              <a:latin typeface="Huawei Sans" panose="020C0503030203020204" pitchFamily="34" charset="0"/>
              <a:ea typeface="方正兰亭黑简体" panose="02000000000000000000" pitchFamily="2" charset="-122"/>
            </a:endParaRPr>
          </a:p>
        </p:txBody>
      </p:sp>
      <p:sp>
        <p:nvSpPr>
          <p:cNvPr id="7" name="矩形 6"/>
          <p:cNvSpPr/>
          <p:nvPr/>
        </p:nvSpPr>
        <p:spPr bwMode="gray">
          <a:xfrm>
            <a:off x="2106247" y="2479930"/>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sp>
        <p:nvSpPr>
          <p:cNvPr id="8" name="椭圆 7"/>
          <p:cNvSpPr/>
          <p:nvPr/>
        </p:nvSpPr>
        <p:spPr bwMode="gray">
          <a:xfrm>
            <a:off x="3490913" y="1975874"/>
            <a:ext cx="657226" cy="540000"/>
          </a:xfrm>
          <a:prstGeom prst="ellipse">
            <a:avLst/>
          </a:prstGeom>
          <a:solidFill>
            <a:srgbClr val="BEE9EE"/>
          </a:solidFill>
          <a:ln w="9525" cap="flat" cmpd="sng" algn="ctr">
            <a:solidFill>
              <a:srgbClr val="BEE9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solidFill>
              <a:latin typeface="Huawei Sans" panose="020C0503030203020204" pitchFamily="34" charset="0"/>
              <a:ea typeface="方正兰亭黑简体" panose="02000000000000000000" pitchFamily="2" charset="-122"/>
            </a:endParaRPr>
          </a:p>
        </p:txBody>
      </p:sp>
      <p:cxnSp>
        <p:nvCxnSpPr>
          <p:cNvPr id="9" name="直接箭头连接符 8"/>
          <p:cNvCxnSpPr>
            <a:stCxn id="5" idx="3"/>
            <a:endCxn id="8" idx="1"/>
          </p:cNvCxnSpPr>
          <p:nvPr/>
        </p:nvCxnSpPr>
        <p:spPr bwMode="gray">
          <a:xfrm>
            <a:off x="3186367" y="1849860"/>
            <a:ext cx="400795" cy="205095"/>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0" name="直接箭头连接符 9"/>
          <p:cNvCxnSpPr>
            <a:stCxn id="6" idx="3"/>
            <a:endCxn id="8" idx="2"/>
          </p:cNvCxnSpPr>
          <p:nvPr/>
        </p:nvCxnSpPr>
        <p:spPr bwMode="gray">
          <a:xfrm flipV="1">
            <a:off x="3186367" y="2245874"/>
            <a:ext cx="304546"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1" name="直接箭头连接符 10"/>
          <p:cNvCxnSpPr>
            <a:stCxn id="7" idx="3"/>
            <a:endCxn id="8" idx="3"/>
          </p:cNvCxnSpPr>
          <p:nvPr/>
        </p:nvCxnSpPr>
        <p:spPr bwMode="gray">
          <a:xfrm flipV="1">
            <a:off x="3186367" y="2436793"/>
            <a:ext cx="400795" cy="205137"/>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12" name="文本框 11"/>
          <p:cNvSpPr txBox="1"/>
          <p:nvPr/>
        </p:nvSpPr>
        <p:spPr bwMode="gray">
          <a:xfrm>
            <a:off x="3418889" y="2091663"/>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Mapping</a:t>
            </a:r>
          </a:p>
        </p:txBody>
      </p:sp>
      <p:cxnSp>
        <p:nvCxnSpPr>
          <p:cNvPr id="13" name="直接箭头连接符 12"/>
          <p:cNvCxnSpPr>
            <a:stCxn id="8" idx="6"/>
          </p:cNvCxnSpPr>
          <p:nvPr/>
        </p:nvCxnSpPr>
        <p:spPr bwMode="gray">
          <a:xfrm>
            <a:off x="4148139" y="2245874"/>
            <a:ext cx="350866"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15" name="文本框 14"/>
          <p:cNvSpPr txBox="1"/>
          <p:nvPr/>
        </p:nvSpPr>
        <p:spPr bwMode="gray">
          <a:xfrm>
            <a:off x="3030963" y="1235125"/>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600" b="1">
                <a:solidFill>
                  <a:schemeClr val="bg1">
                    <a:lumMod val="50000"/>
                  </a:schemeClr>
                </a:solidFill>
                <a:latin typeface="Arial"/>
                <a:ea typeface="+mn-ea"/>
              </a:defRPr>
            </a:lvl1pPr>
          </a:lstStyle>
          <a:p>
            <a:pPr fontAlgn="ctr"/>
            <a:r>
              <a:rPr lang="en-US" sz="1400" dirty="0">
                <a:solidFill>
                  <a:srgbClr val="C7000B"/>
                </a:solidFill>
                <a:latin typeface="Huawei Sans" panose="020C0503030203020204" pitchFamily="34" charset="0"/>
              </a:rPr>
              <a:t>Uplink direction</a:t>
            </a:r>
          </a:p>
        </p:txBody>
      </p:sp>
      <p:sp>
        <p:nvSpPr>
          <p:cNvPr id="16" name="矩形 15"/>
          <p:cNvSpPr/>
          <p:nvPr/>
        </p:nvSpPr>
        <p:spPr bwMode="gray">
          <a:xfrm>
            <a:off x="951149" y="1687842"/>
            <a:ext cx="1230076"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VLAN packet</a:t>
            </a:r>
          </a:p>
        </p:txBody>
      </p:sp>
      <p:sp>
        <p:nvSpPr>
          <p:cNvPr id="17" name="矩形 16"/>
          <p:cNvSpPr/>
          <p:nvPr/>
        </p:nvSpPr>
        <p:spPr bwMode="gray">
          <a:xfrm>
            <a:off x="951149" y="2083904"/>
            <a:ext cx="1230076"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packet</a:t>
            </a:r>
          </a:p>
        </p:txBody>
      </p:sp>
      <p:sp>
        <p:nvSpPr>
          <p:cNvPr id="18" name="矩形 17"/>
          <p:cNvSpPr/>
          <p:nvPr/>
        </p:nvSpPr>
        <p:spPr bwMode="gray">
          <a:xfrm>
            <a:off x="1026127" y="2479930"/>
            <a:ext cx="108012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IP packet</a:t>
            </a:r>
          </a:p>
        </p:txBody>
      </p:sp>
      <p:sp>
        <p:nvSpPr>
          <p:cNvPr id="19" name="矩形 18"/>
          <p:cNvSpPr/>
          <p:nvPr/>
        </p:nvSpPr>
        <p:spPr bwMode="gray">
          <a:xfrm>
            <a:off x="1379377" y="1219736"/>
            <a:ext cx="1525748" cy="324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BA classification</a:t>
            </a:r>
          </a:p>
        </p:txBody>
      </p:sp>
      <p:sp>
        <p:nvSpPr>
          <p:cNvPr id="20" name="右箭头 19"/>
          <p:cNvSpPr/>
          <p:nvPr/>
        </p:nvSpPr>
        <p:spPr bwMode="gray">
          <a:xfrm>
            <a:off x="5778655" y="1975874"/>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矩形 20"/>
          <p:cNvSpPr/>
          <p:nvPr/>
        </p:nvSpPr>
        <p:spPr bwMode="gray">
          <a:xfrm>
            <a:off x="6390723" y="1939870"/>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22" name="右箭头 21"/>
          <p:cNvSpPr/>
          <p:nvPr/>
        </p:nvSpPr>
        <p:spPr bwMode="gray">
          <a:xfrm>
            <a:off x="6930783" y="2731958"/>
            <a:ext cx="540000" cy="540000"/>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23" name="表格 22"/>
          <p:cNvGraphicFramePr>
            <a:graphicFrameLocks noGrp="1"/>
          </p:cNvGraphicFramePr>
          <p:nvPr>
            <p:extLst>
              <p:ext uri="{D42A27DB-BD31-4B8C-83A1-F6EECF244321}">
                <p14:modId xmlns:p14="http://schemas.microsoft.com/office/powerpoint/2010/main" val="1033133757"/>
              </p:ext>
            </p:extLst>
          </p:nvPr>
        </p:nvGraphicFramePr>
        <p:xfrm>
          <a:off x="7542851" y="2551938"/>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400" b="1" dirty="0">
                          <a:solidFill>
                            <a:schemeClr val="tx1"/>
                          </a:solidFill>
                          <a:latin typeface="Huawei Sans" panose="020C0503030203020204" pitchFamily="34" charset="0"/>
                        </a:rPr>
                        <a:t>Service class</a:t>
                      </a:r>
                      <a:endParaRPr lang="en-US" altLang="zh-CN" sz="1400" b="1" dirty="0">
                        <a:solidFill>
                          <a:schemeClr val="tx1"/>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400" b="1" dirty="0">
                          <a:solidFill>
                            <a:schemeClr val="tx1"/>
                          </a:solidFill>
                          <a:latin typeface="Huawei Sans" panose="020C0503030203020204" pitchFamily="34" charset="0"/>
                        </a:rPr>
                        <a:t>Color</a:t>
                      </a:r>
                      <a:endParaRPr lang="en-US" altLang="zh-CN" sz="1400" b="1" dirty="0">
                        <a:solidFill>
                          <a:schemeClr val="tx1"/>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24" name="椭圆 23"/>
          <p:cNvSpPr/>
          <p:nvPr/>
        </p:nvSpPr>
        <p:spPr bwMode="gray">
          <a:xfrm>
            <a:off x="9096375" y="2695954"/>
            <a:ext cx="615950" cy="540000"/>
          </a:xfrm>
          <a:prstGeom prst="ellipse">
            <a:avLst/>
          </a:prstGeom>
          <a:solidFill>
            <a:srgbClr val="BEE9EE"/>
          </a:solidFill>
          <a:ln w="9525" cap="flat" cmpd="sng" algn="ctr">
            <a:solidFill>
              <a:srgbClr val="BEE9E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solidFill>
              <a:latin typeface="Huawei Sans" panose="020C0503030203020204" pitchFamily="34" charset="0"/>
              <a:ea typeface="方正兰亭黑简体" panose="02000000000000000000" pitchFamily="2" charset="-122"/>
            </a:endParaRPr>
          </a:p>
        </p:txBody>
      </p:sp>
      <p:cxnSp>
        <p:nvCxnSpPr>
          <p:cNvPr id="25" name="直接箭头连接符 24"/>
          <p:cNvCxnSpPr>
            <a:stCxn id="24" idx="7"/>
          </p:cNvCxnSpPr>
          <p:nvPr/>
        </p:nvCxnSpPr>
        <p:spPr bwMode="gray">
          <a:xfrm flipV="1">
            <a:off x="9622121" y="2569923"/>
            <a:ext cx="405006" cy="20511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26" name="直接箭头连接符 25"/>
          <p:cNvCxnSpPr>
            <a:endCxn id="24" idx="2"/>
          </p:cNvCxnSpPr>
          <p:nvPr/>
        </p:nvCxnSpPr>
        <p:spPr bwMode="gray">
          <a:xfrm flipV="1">
            <a:off x="8766987" y="2965954"/>
            <a:ext cx="329388" cy="3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27" name="直接箭头连接符 26"/>
          <p:cNvCxnSpPr>
            <a:stCxn id="24" idx="5"/>
          </p:cNvCxnSpPr>
          <p:nvPr/>
        </p:nvCxnSpPr>
        <p:spPr bwMode="gray">
          <a:xfrm>
            <a:off x="9622121" y="3156873"/>
            <a:ext cx="405006" cy="205119"/>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28" name="直接箭头连接符 27"/>
          <p:cNvCxnSpPr>
            <a:stCxn id="24" idx="6"/>
          </p:cNvCxnSpPr>
          <p:nvPr/>
        </p:nvCxnSpPr>
        <p:spPr bwMode="gray">
          <a:xfrm>
            <a:off x="9712325" y="2965954"/>
            <a:ext cx="314802"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sp>
        <p:nvSpPr>
          <p:cNvPr id="29" name="文本框 28"/>
          <p:cNvSpPr txBox="1"/>
          <p:nvPr/>
        </p:nvSpPr>
        <p:spPr bwMode="gray">
          <a:xfrm>
            <a:off x="9000880" y="2818446"/>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Mapping</a:t>
            </a:r>
          </a:p>
        </p:txBody>
      </p:sp>
      <p:cxnSp>
        <p:nvCxnSpPr>
          <p:cNvPr id="30" name="直接连接符 29"/>
          <p:cNvCxnSpPr/>
          <p:nvPr/>
        </p:nvCxnSpPr>
        <p:spPr bwMode="gray">
          <a:xfrm>
            <a:off x="6390723" y="193987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31" name="直接连接符 30"/>
          <p:cNvCxnSpPr/>
          <p:nvPr/>
        </p:nvCxnSpPr>
        <p:spPr bwMode="gray">
          <a:xfrm flipH="1">
            <a:off x="6390723" y="193987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sp>
        <p:nvSpPr>
          <p:cNvPr id="32" name="文本框 31"/>
          <p:cNvSpPr txBox="1"/>
          <p:nvPr/>
        </p:nvSpPr>
        <p:spPr bwMode="gray">
          <a:xfrm>
            <a:off x="6351957" y="1584374"/>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sp>
        <p:nvSpPr>
          <p:cNvPr id="33" name="文本框 32"/>
          <p:cNvSpPr txBox="1"/>
          <p:nvPr/>
        </p:nvSpPr>
        <p:spPr bwMode="gray">
          <a:xfrm>
            <a:off x="8058968" y="1235125"/>
            <a:ext cx="183803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rgbClr val="C7000B"/>
                </a:solidFill>
                <a:latin typeface="Huawei Sans" panose="020C0503030203020204" pitchFamily="34" charset="0"/>
              </a:rPr>
              <a:t>Downlink direction</a:t>
            </a:r>
          </a:p>
        </p:txBody>
      </p:sp>
      <p:sp>
        <p:nvSpPr>
          <p:cNvPr id="34" name="矩形 33"/>
          <p:cNvSpPr/>
          <p:nvPr/>
        </p:nvSpPr>
        <p:spPr bwMode="gray">
          <a:xfrm>
            <a:off x="10027127" y="2407904"/>
            <a:ext cx="1080120" cy="32403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802.1p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5" name="矩形 34"/>
          <p:cNvSpPr/>
          <p:nvPr/>
        </p:nvSpPr>
        <p:spPr bwMode="gray">
          <a:xfrm>
            <a:off x="10027127" y="2803954"/>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MPLS EXP</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36" name="矩形 35"/>
          <p:cNvSpPr/>
          <p:nvPr/>
        </p:nvSpPr>
        <p:spPr bwMode="gray">
          <a:xfrm>
            <a:off x="10027127" y="3199992"/>
            <a:ext cx="1080120" cy="324000"/>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DSCP</a:t>
            </a:r>
            <a:endParaRPr lang="en-US" altLang="zh-CN" sz="1200" b="1" dirty="0">
              <a:latin typeface="Huawei Sans" panose="020C0503030203020204" pitchFamily="34" charset="0"/>
              <a:ea typeface="方正兰亭黑简体" panose="02000000000000000000" pitchFamily="2" charset="-122"/>
            </a:endParaRPr>
          </a:p>
        </p:txBody>
      </p:sp>
      <p:graphicFrame>
        <p:nvGraphicFramePr>
          <p:cNvPr id="37" name="表格 36"/>
          <p:cNvGraphicFramePr>
            <a:graphicFrameLocks noGrp="1"/>
          </p:cNvGraphicFramePr>
          <p:nvPr>
            <p:extLst>
              <p:ext uri="{D42A27DB-BD31-4B8C-83A1-F6EECF244321}">
                <p14:modId xmlns:p14="http://schemas.microsoft.com/office/powerpoint/2010/main" val="3142993637"/>
              </p:ext>
            </p:extLst>
          </p:nvPr>
        </p:nvGraphicFramePr>
        <p:xfrm>
          <a:off x="4518515" y="175985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400" b="1" dirty="0">
                          <a:solidFill>
                            <a:schemeClr val="tx1"/>
                          </a:solidFill>
                          <a:latin typeface="Huawei Sans" panose="020C0503030203020204" pitchFamily="34" charset="0"/>
                        </a:rPr>
                        <a:t>Service class</a:t>
                      </a:r>
                      <a:endParaRPr lang="en-US" altLang="zh-CN" sz="1400" b="1" dirty="0">
                        <a:solidFill>
                          <a:schemeClr val="tx1"/>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70840">
                <a:tc>
                  <a:txBody>
                    <a:bodyPr/>
                    <a:lstStyle/>
                    <a:p>
                      <a:pPr algn="ctr" fontAlgn="ctr"/>
                      <a:r>
                        <a:rPr lang="en-US" sz="1400" b="1" dirty="0">
                          <a:solidFill>
                            <a:schemeClr val="tx1"/>
                          </a:solidFill>
                          <a:latin typeface="Huawei Sans" panose="020C0503030203020204" pitchFamily="34" charset="0"/>
                        </a:rPr>
                        <a:t>Color</a:t>
                      </a:r>
                      <a:endParaRPr lang="en-US" altLang="zh-CN" sz="1400" b="1" dirty="0">
                        <a:solidFill>
                          <a:schemeClr val="tx1"/>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sp>
        <p:nvSpPr>
          <p:cNvPr id="38" name="下箭头 37"/>
          <p:cNvSpPr/>
          <p:nvPr/>
        </p:nvSpPr>
        <p:spPr bwMode="gray">
          <a:xfrm>
            <a:off x="3672549" y="2721058"/>
            <a:ext cx="323779" cy="815057"/>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44" name="表格 43"/>
          <p:cNvGraphicFramePr>
            <a:graphicFrameLocks noGrp="1"/>
          </p:cNvGraphicFramePr>
          <p:nvPr>
            <p:extLst>
              <p:ext uri="{D42A27DB-BD31-4B8C-83A1-F6EECF244321}">
                <p14:modId xmlns:p14="http://schemas.microsoft.com/office/powerpoint/2010/main" val="2155066610"/>
              </p:ext>
            </p:extLst>
          </p:nvPr>
        </p:nvGraphicFramePr>
        <p:xfrm>
          <a:off x="715459" y="4143188"/>
          <a:ext cx="5004000" cy="1665659"/>
        </p:xfrm>
        <a:graphic>
          <a:graphicData uri="http://schemas.openxmlformats.org/drawingml/2006/table">
            <a:tbl>
              <a:tblPr firstRow="1" bandRow="1">
                <a:tableStyleId>{616DA210-FB5B-4158-B5E0-FEB733F419BA}</a:tableStyleId>
              </a:tblPr>
              <a:tblGrid>
                <a:gridCol w="720000">
                  <a:extLst>
                    <a:ext uri="{9D8B030D-6E8A-4147-A177-3AD203B41FA5}">
                      <a16:colId xmlns:a16="http://schemas.microsoft.com/office/drawing/2014/main" xmlns="" val="20000"/>
                    </a:ext>
                  </a:extLst>
                </a:gridCol>
                <a:gridCol w="540000">
                  <a:extLst>
                    <a:ext uri="{9D8B030D-6E8A-4147-A177-3AD203B41FA5}">
                      <a16:colId xmlns:a16="http://schemas.microsoft.com/office/drawing/2014/main" xmlns="" val="20001"/>
                    </a:ext>
                  </a:extLst>
                </a:gridCol>
                <a:gridCol w="540000">
                  <a:extLst>
                    <a:ext uri="{9D8B030D-6E8A-4147-A177-3AD203B41FA5}">
                      <a16:colId xmlns:a16="http://schemas.microsoft.com/office/drawing/2014/main" xmlns="" val="20002"/>
                    </a:ext>
                  </a:extLst>
                </a:gridCol>
                <a:gridCol w="540000">
                  <a:extLst>
                    <a:ext uri="{9D8B030D-6E8A-4147-A177-3AD203B41FA5}">
                      <a16:colId xmlns:a16="http://schemas.microsoft.com/office/drawing/2014/main" xmlns="" val="20003"/>
                    </a:ext>
                  </a:extLst>
                </a:gridCol>
                <a:gridCol w="720000">
                  <a:extLst>
                    <a:ext uri="{9D8B030D-6E8A-4147-A177-3AD203B41FA5}">
                      <a16:colId xmlns:a16="http://schemas.microsoft.com/office/drawing/2014/main" xmlns="" val="20004"/>
                    </a:ext>
                  </a:extLst>
                </a:gridCol>
                <a:gridCol w="648000">
                  <a:extLst>
                    <a:ext uri="{9D8B030D-6E8A-4147-A177-3AD203B41FA5}">
                      <a16:colId xmlns:a16="http://schemas.microsoft.com/office/drawing/2014/main" xmlns="" val="20005"/>
                    </a:ext>
                  </a:extLst>
                </a:gridCol>
                <a:gridCol w="648000">
                  <a:extLst>
                    <a:ext uri="{9D8B030D-6E8A-4147-A177-3AD203B41FA5}">
                      <a16:colId xmlns:a16="http://schemas.microsoft.com/office/drawing/2014/main" xmlns="" val="20006"/>
                    </a:ext>
                  </a:extLst>
                </a:gridCol>
                <a:gridCol w="648000">
                  <a:extLst>
                    <a:ext uri="{9D8B030D-6E8A-4147-A177-3AD203B41FA5}">
                      <a16:colId xmlns:a16="http://schemas.microsoft.com/office/drawing/2014/main" xmlns="" val="20007"/>
                    </a:ext>
                  </a:extLst>
                </a:gridCol>
              </a:tblGrid>
              <a:tr h="442331">
                <a:tc gridSpan="4">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DSCP</a:t>
                      </a:r>
                      <a:endParaRPr lang="en-US" altLang="zh-CN" sz="1200" b="1" baseline="0" dirty="0">
                        <a:solidFill>
                          <a:schemeClr val="tx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gridSpan="4">
                  <a:txBody>
                    <a:bodyPr/>
                    <a:lstStyle/>
                    <a:p>
                      <a:pPr algn="ctr" fontAlgn="ctr"/>
                      <a:r>
                        <a:rPr lang="en-US" sz="1200" b="1" dirty="0">
                          <a:solidFill>
                            <a:schemeClr val="tx1"/>
                          </a:solidFill>
                          <a:latin typeface="Huawei Sans" panose="020C0503030203020204" pitchFamily="34" charset="0"/>
                        </a:rPr>
                        <a:t>Service Class/Color</a:t>
                      </a:r>
                      <a:endParaRPr lang="en-US" altLang="zh-CN" sz="12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xmlns="" val="10000"/>
                  </a:ext>
                </a:extLst>
              </a:tr>
              <a:tr h="305832">
                <a:tc>
                  <a:txBody>
                    <a:bodyPr/>
                    <a:lstStyle/>
                    <a:p>
                      <a:pPr algn="ctr" fontAlgn="ctr"/>
                      <a:r>
                        <a:rPr lang="en-US" sz="1200" dirty="0">
                          <a:latin typeface="Huawei Sans" panose="020C0503030203020204" pitchFamily="34" charset="0"/>
                        </a:rPr>
                        <a:t>32-39</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34</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36</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38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4">
                  <a:txBody>
                    <a:bodyPr/>
                    <a:lstStyle/>
                    <a:p>
                      <a:pPr algn="ctr" fontAlgn="ctr"/>
                      <a:r>
                        <a:rPr lang="en-US" sz="1200" b="0" dirty="0">
                          <a:latin typeface="Huawei Sans" panose="020C0503030203020204" pitchFamily="34" charset="0"/>
                        </a:rPr>
                        <a:t>AF</a:t>
                      </a:r>
                      <a:endParaRPr lang="en-US" alt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AF42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AF43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1"/>
                  </a:ext>
                </a:extLst>
              </a:tr>
              <a:tr h="305832">
                <a:tc>
                  <a:txBody>
                    <a:bodyPr/>
                    <a:lstStyle/>
                    <a:p>
                      <a:pPr algn="ctr" fontAlgn="ctr"/>
                      <a:r>
                        <a:rPr lang="en-US" sz="1200" dirty="0">
                          <a:latin typeface="Huawei Sans" panose="020C0503030203020204" pitchFamily="34" charset="0"/>
                        </a:rPr>
                        <a:t>24-31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26</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28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30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AF31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AF32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AF33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2"/>
                  </a:ext>
                </a:extLst>
              </a:tr>
              <a:tr h="305832">
                <a:tc>
                  <a:txBody>
                    <a:bodyPr/>
                    <a:lstStyle/>
                    <a:p>
                      <a:pPr algn="ctr" fontAlgn="ctr"/>
                      <a:r>
                        <a:rPr lang="en-US" sz="1200" dirty="0">
                          <a:latin typeface="Huawei Sans" panose="020C0503030203020204" pitchFamily="34" charset="0"/>
                        </a:rPr>
                        <a:t>16-23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18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20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22</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a:solidFill>
                            <a:schemeClr val="bg1"/>
                          </a:solidFill>
                          <a:latin typeface="Huawei Sans" panose="020C0503030203020204" pitchFamily="34" charset="0"/>
                        </a:rPr>
                        <a:t>AF21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AF22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AF23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3"/>
                  </a:ext>
                </a:extLst>
              </a:tr>
              <a:tr h="305832">
                <a:tc>
                  <a:txBody>
                    <a:bodyPr/>
                    <a:lstStyle/>
                    <a:p>
                      <a:pPr algn="ctr" fontAlgn="ctr"/>
                      <a:r>
                        <a:rPr lang="en-US" sz="1200" dirty="0">
                          <a:latin typeface="Huawei Sans" panose="020C0503030203020204" pitchFamily="34" charset="0"/>
                        </a:rPr>
                        <a:t>8-15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10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12</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a:latin typeface="Huawei Sans" panose="020C0503030203020204" pitchFamily="34" charset="0"/>
                        </a:rPr>
                        <a:t>14</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AF11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AF13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4"/>
                  </a:ext>
                </a:extLst>
              </a:tr>
            </a:tbl>
          </a:graphicData>
        </a:graphic>
      </p:graphicFrame>
      <p:graphicFrame>
        <p:nvGraphicFramePr>
          <p:cNvPr id="51" name="表格 50"/>
          <p:cNvGraphicFramePr>
            <a:graphicFrameLocks noGrp="1"/>
          </p:cNvGraphicFramePr>
          <p:nvPr>
            <p:extLst>
              <p:ext uri="{D42A27DB-BD31-4B8C-83A1-F6EECF244321}">
                <p14:modId xmlns:p14="http://schemas.microsoft.com/office/powerpoint/2010/main" val="1698073887"/>
              </p:ext>
            </p:extLst>
          </p:nvPr>
        </p:nvGraphicFramePr>
        <p:xfrm>
          <a:off x="6356044" y="4152126"/>
          <a:ext cx="5004000" cy="1656722"/>
        </p:xfrm>
        <a:graphic>
          <a:graphicData uri="http://schemas.openxmlformats.org/drawingml/2006/table">
            <a:tbl>
              <a:tblPr firstRow="1" bandRow="1">
                <a:tableStyleId>{616DA210-FB5B-4158-B5E0-FEB733F419BA}</a:tableStyleId>
              </a:tblPr>
              <a:tblGrid>
                <a:gridCol w="720000">
                  <a:extLst>
                    <a:ext uri="{9D8B030D-6E8A-4147-A177-3AD203B41FA5}">
                      <a16:colId xmlns:a16="http://schemas.microsoft.com/office/drawing/2014/main" xmlns="" val="20000"/>
                    </a:ext>
                  </a:extLst>
                </a:gridCol>
                <a:gridCol w="648000">
                  <a:extLst>
                    <a:ext uri="{9D8B030D-6E8A-4147-A177-3AD203B41FA5}">
                      <a16:colId xmlns:a16="http://schemas.microsoft.com/office/drawing/2014/main" xmlns="" val="20001"/>
                    </a:ext>
                  </a:extLst>
                </a:gridCol>
                <a:gridCol w="648000">
                  <a:extLst>
                    <a:ext uri="{9D8B030D-6E8A-4147-A177-3AD203B41FA5}">
                      <a16:colId xmlns:a16="http://schemas.microsoft.com/office/drawing/2014/main" xmlns="" val="20002"/>
                    </a:ext>
                  </a:extLst>
                </a:gridCol>
                <a:gridCol w="648000">
                  <a:extLst>
                    <a:ext uri="{9D8B030D-6E8A-4147-A177-3AD203B41FA5}">
                      <a16:colId xmlns:a16="http://schemas.microsoft.com/office/drawing/2014/main" xmlns="" val="20003"/>
                    </a:ext>
                  </a:extLst>
                </a:gridCol>
                <a:gridCol w="720000">
                  <a:extLst>
                    <a:ext uri="{9D8B030D-6E8A-4147-A177-3AD203B41FA5}">
                      <a16:colId xmlns:a16="http://schemas.microsoft.com/office/drawing/2014/main" xmlns="" val="20004"/>
                    </a:ext>
                  </a:extLst>
                </a:gridCol>
                <a:gridCol w="540000">
                  <a:extLst>
                    <a:ext uri="{9D8B030D-6E8A-4147-A177-3AD203B41FA5}">
                      <a16:colId xmlns:a16="http://schemas.microsoft.com/office/drawing/2014/main" xmlns="" val="20005"/>
                    </a:ext>
                  </a:extLst>
                </a:gridCol>
                <a:gridCol w="540000">
                  <a:extLst>
                    <a:ext uri="{9D8B030D-6E8A-4147-A177-3AD203B41FA5}">
                      <a16:colId xmlns:a16="http://schemas.microsoft.com/office/drawing/2014/main" xmlns="" val="20006"/>
                    </a:ext>
                  </a:extLst>
                </a:gridCol>
                <a:gridCol w="540000">
                  <a:extLst>
                    <a:ext uri="{9D8B030D-6E8A-4147-A177-3AD203B41FA5}">
                      <a16:colId xmlns:a16="http://schemas.microsoft.com/office/drawing/2014/main" xmlns="" val="20007"/>
                    </a:ext>
                  </a:extLst>
                </a:gridCol>
              </a:tblGrid>
              <a:tr h="439958">
                <a:tc gridSpan="4">
                  <a:txBody>
                    <a:bodyPr/>
                    <a:lstStyle/>
                    <a:p>
                      <a:pPr algn="ctr" fontAlgn="ctr"/>
                      <a:r>
                        <a:rPr lang="en-US" sz="1200" b="1" dirty="0">
                          <a:solidFill>
                            <a:schemeClr val="tx1"/>
                          </a:solidFill>
                          <a:latin typeface="Huawei Sans" panose="020C0503030203020204" pitchFamily="34" charset="0"/>
                        </a:rPr>
                        <a:t>Service Class/Color</a:t>
                      </a:r>
                      <a:endParaRPr lang="en-US" altLang="zh-CN" sz="1200" b="1" baseline="0" dirty="0">
                        <a:solidFill>
                          <a:schemeClr val="tx1"/>
                        </a:solidFill>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gridSpan="4">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dirty="0">
                          <a:solidFill>
                            <a:schemeClr val="tx1"/>
                          </a:solidFill>
                          <a:latin typeface="Huawei Sans" panose="020C0503030203020204" pitchFamily="34" charset="0"/>
                        </a:rPr>
                        <a:t>DSCP</a:t>
                      </a:r>
                      <a:endParaRPr lang="en-US" altLang="zh-CN" sz="12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xmlns="" val="10000"/>
                  </a:ext>
                </a:extLst>
              </a:tr>
              <a:tr h="304191">
                <a:tc rowSpan="4">
                  <a:txBody>
                    <a:bodyPr/>
                    <a:lstStyle/>
                    <a:p>
                      <a:pPr algn="ctr" fontAlgn="ctr"/>
                      <a:r>
                        <a:rPr lang="en-US" sz="1200" b="0" dirty="0">
                          <a:latin typeface="Huawei Sans" panose="020C0503030203020204" pitchFamily="34" charset="0"/>
                        </a:rPr>
                        <a:t>AF</a:t>
                      </a:r>
                      <a:endParaRPr lang="en-US" altLang="zh-CN" sz="1200" b="0" baseline="0" dirty="0">
                        <a:latin typeface="Huawei Sans" panose="020C0503030203020204" pitchFamily="34" charset="0"/>
                        <a:ea typeface="方正兰亭黑简体" panose="02000000000000000000" pitchFamily="2" charset="-122"/>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AF42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AF43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tc>
                  <a:txBody>
                    <a:bodyPr/>
                    <a:lstStyle/>
                    <a:p>
                      <a:pPr algn="ctr" fontAlgn="ctr"/>
                      <a:r>
                        <a:rPr lang="en-US" sz="1200" dirty="0">
                          <a:latin typeface="Huawei Sans" panose="020C0503030203020204" pitchFamily="34" charset="0"/>
                        </a:rPr>
                        <a:t>32-39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34</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36</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38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304191">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AF31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AF32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AF33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tc>
                  <a:txBody>
                    <a:bodyPr/>
                    <a:lstStyle/>
                    <a:p>
                      <a:pPr algn="ctr" fontAlgn="ctr"/>
                      <a:r>
                        <a:rPr lang="en-US" sz="1200" dirty="0">
                          <a:latin typeface="Huawei Sans" panose="020C0503030203020204" pitchFamily="34" charset="0"/>
                        </a:rPr>
                        <a:t>24-31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26</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28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30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304191">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AF21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AF22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AF23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tc>
                  <a:txBody>
                    <a:bodyPr/>
                    <a:lstStyle/>
                    <a:p>
                      <a:pPr algn="ctr" fontAlgn="ctr"/>
                      <a:r>
                        <a:rPr lang="en-US" sz="1200" dirty="0">
                          <a:latin typeface="Huawei Sans" panose="020C0503030203020204" pitchFamily="34" charset="0"/>
                        </a:rPr>
                        <a:t>16-23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18</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20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22</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304191">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AF11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AF13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tc>
                  <a:txBody>
                    <a:bodyPr/>
                    <a:lstStyle/>
                    <a:p>
                      <a:pPr algn="ctr" fontAlgn="ctr"/>
                      <a:r>
                        <a:rPr lang="en-US" sz="1200" dirty="0">
                          <a:latin typeface="Huawei Sans" panose="020C0503030203020204" pitchFamily="34" charset="0"/>
                        </a:rPr>
                        <a:t>8-15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10</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12</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200" dirty="0">
                          <a:latin typeface="Huawei Sans" panose="020C0503030203020204" pitchFamily="34" charset="0"/>
                        </a:rPr>
                        <a:t>14</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bl>
          </a:graphicData>
        </a:graphic>
      </p:graphicFrame>
      <p:sp>
        <p:nvSpPr>
          <p:cNvPr id="52" name="下箭头 51"/>
          <p:cNvSpPr/>
          <p:nvPr/>
        </p:nvSpPr>
        <p:spPr bwMode="gray">
          <a:xfrm>
            <a:off x="9239595" y="3255879"/>
            <a:ext cx="302280" cy="36885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3" name="直接连接符 52"/>
          <p:cNvCxnSpPr/>
          <p:nvPr/>
        </p:nvCxnSpPr>
        <p:spPr bwMode="gray">
          <a:xfrm>
            <a:off x="6606747" y="1291744"/>
            <a:ext cx="0" cy="252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sp>
        <p:nvSpPr>
          <p:cNvPr id="54" name="圆角矩形 75"/>
          <p:cNvSpPr/>
          <p:nvPr/>
        </p:nvSpPr>
        <p:spPr bwMode="gray">
          <a:xfrm>
            <a:off x="475893" y="4072333"/>
            <a:ext cx="5481651" cy="204556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6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Mapping from external priorities to internal priorities</a:t>
            </a:r>
          </a:p>
        </p:txBody>
      </p:sp>
      <p:sp>
        <p:nvSpPr>
          <p:cNvPr id="55" name="圆角矩形 75"/>
          <p:cNvSpPr/>
          <p:nvPr/>
        </p:nvSpPr>
        <p:spPr bwMode="gray">
          <a:xfrm>
            <a:off x="474443" y="3644134"/>
            <a:ext cx="5495913"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Uplink mapping</a:t>
            </a:r>
          </a:p>
        </p:txBody>
      </p:sp>
      <p:sp>
        <p:nvSpPr>
          <p:cNvPr id="57" name="圆角矩形 75"/>
          <p:cNvSpPr/>
          <p:nvPr/>
        </p:nvSpPr>
        <p:spPr bwMode="gray">
          <a:xfrm>
            <a:off x="6152538" y="3660786"/>
            <a:ext cx="5495913"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a:solidFill>
                  <a:srgbClr val="30B5C5"/>
                </a:solidFill>
                <a:latin typeface="Huawei Sans" panose="020C0503030203020204" pitchFamily="34" charset="0"/>
              </a:rPr>
              <a:t>Downlink mapping</a:t>
            </a:r>
          </a:p>
        </p:txBody>
      </p:sp>
    </p:spTree>
    <p:extLst>
      <p:ext uri="{BB962C8B-B14F-4D97-AF65-F5344CB8AC3E}">
        <p14:creationId xmlns:p14="http://schemas.microsoft.com/office/powerpoint/2010/main" val="1760245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Multi-field Classification</a:t>
            </a:r>
          </a:p>
        </p:txBody>
      </p:sp>
      <p:sp>
        <p:nvSpPr>
          <p:cNvPr id="27" name="圆角矩形 26"/>
          <p:cNvSpPr/>
          <p:nvPr/>
        </p:nvSpPr>
        <p:spPr bwMode="gray">
          <a:xfrm>
            <a:off x="3071664" y="1910960"/>
            <a:ext cx="6336704" cy="1692188"/>
          </a:xfrm>
          <a:prstGeom prst="roundRect">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8" name="圆角矩形 27"/>
          <p:cNvSpPr/>
          <p:nvPr/>
        </p:nvSpPr>
        <p:spPr bwMode="gray">
          <a:xfrm>
            <a:off x="10289418" y="1118872"/>
            <a:ext cx="1116000" cy="3708834"/>
          </a:xfrm>
          <a:prstGeom prst="roundRect">
            <a:avLst/>
          </a:prstGeom>
          <a:solidFill>
            <a:schemeClr val="bg1"/>
          </a:solidFill>
          <a:ln w="9525" cap="flat" cmpd="sng" algn="ctr">
            <a:solidFill>
              <a:schemeClr val="bg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9" name="圆角矩形 28"/>
          <p:cNvSpPr/>
          <p:nvPr/>
        </p:nvSpPr>
        <p:spPr bwMode="gray">
          <a:xfrm>
            <a:off x="1108398" y="1118872"/>
            <a:ext cx="1116000" cy="3708834"/>
          </a:xfrm>
          <a:prstGeom prst="round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0" name="直接连接符 29"/>
          <p:cNvCxnSpPr/>
          <p:nvPr/>
        </p:nvCxnSpPr>
        <p:spPr bwMode="gray">
          <a:xfrm flipV="1">
            <a:off x="2243572" y="3171100"/>
            <a:ext cx="1018967"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1" name="直接连接符 30"/>
          <p:cNvCxnSpPr/>
          <p:nvPr/>
        </p:nvCxnSpPr>
        <p:spPr bwMode="gray">
          <a:xfrm flipV="1">
            <a:off x="9217492" y="1802948"/>
            <a:ext cx="1030341"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直接连接符 31"/>
          <p:cNvCxnSpPr/>
          <p:nvPr/>
        </p:nvCxnSpPr>
        <p:spPr bwMode="gray">
          <a:xfrm>
            <a:off x="9167713" y="3135096"/>
            <a:ext cx="1116124" cy="864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p:nvPr/>
        </p:nvCxnSpPr>
        <p:spPr bwMode="gray">
          <a:xfrm>
            <a:off x="2207568" y="1730940"/>
            <a:ext cx="1080120" cy="104411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4" name="图片 3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621680" y="2649078"/>
            <a:ext cx="790244" cy="648000"/>
          </a:xfrm>
          <a:prstGeom prst="rect">
            <a:avLst/>
          </a:prstGeom>
        </p:spPr>
      </p:pic>
      <p:cxnSp>
        <p:nvCxnSpPr>
          <p:cNvPr id="35" name="直接连接符 34"/>
          <p:cNvCxnSpPr>
            <a:stCxn id="29" idx="3"/>
            <a:endCxn id="39" idx="1"/>
          </p:cNvCxnSpPr>
          <p:nvPr/>
        </p:nvCxnSpPr>
        <p:spPr bwMode="gray">
          <a:xfrm flipV="1">
            <a:off x="2224398" y="2973078"/>
            <a:ext cx="1027286"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a:stCxn id="39" idx="3"/>
            <a:endCxn id="34" idx="1"/>
          </p:cNvCxnSpPr>
          <p:nvPr/>
        </p:nvCxnSpPr>
        <p:spPr bwMode="gray">
          <a:xfrm>
            <a:off x="4041928" y="2973078"/>
            <a:ext cx="57975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7" name="直接连接符 36"/>
          <p:cNvCxnSpPr>
            <a:stCxn id="34" idx="3"/>
            <a:endCxn id="66" idx="0"/>
          </p:cNvCxnSpPr>
          <p:nvPr/>
        </p:nvCxnSpPr>
        <p:spPr bwMode="gray">
          <a:xfrm flipV="1">
            <a:off x="5411924" y="2055846"/>
            <a:ext cx="832856" cy="9172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8" name="直接连接符 37"/>
          <p:cNvCxnSpPr>
            <a:stCxn id="40" idx="3"/>
            <a:endCxn id="28" idx="1"/>
          </p:cNvCxnSpPr>
          <p:nvPr/>
        </p:nvCxnSpPr>
        <p:spPr bwMode="gray">
          <a:xfrm>
            <a:off x="9237877" y="2973078"/>
            <a:ext cx="1051541"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251684" y="2649078"/>
            <a:ext cx="790244" cy="648000"/>
          </a:xfrm>
          <a:prstGeom prst="rect">
            <a:avLst/>
          </a:prstGeom>
        </p:spPr>
      </p:pic>
      <p:pic>
        <p:nvPicPr>
          <p:cNvPr id="40" name="图片 39"/>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447633" y="2649078"/>
            <a:ext cx="790244" cy="648000"/>
          </a:xfrm>
          <a:prstGeom prst="rect">
            <a:avLst/>
          </a:prstGeom>
        </p:spPr>
      </p:pic>
      <p:sp>
        <p:nvSpPr>
          <p:cNvPr id="41" name="文本占位符 10"/>
          <p:cNvSpPr txBox="1">
            <a:spLocks/>
          </p:cNvSpPr>
          <p:nvPr/>
        </p:nvSpPr>
        <p:spPr bwMode="gray">
          <a:xfrm>
            <a:off x="3038839" y="3233583"/>
            <a:ext cx="1255878"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edge node</a:t>
            </a:r>
          </a:p>
        </p:txBody>
      </p:sp>
      <p:cxnSp>
        <p:nvCxnSpPr>
          <p:cNvPr id="43" name="直接箭头连接符 42"/>
          <p:cNvCxnSpPr/>
          <p:nvPr/>
        </p:nvCxnSpPr>
        <p:spPr bwMode="gray">
          <a:xfrm>
            <a:off x="2567608" y="1874956"/>
            <a:ext cx="468052" cy="467358"/>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cxnSp>
        <p:nvCxnSpPr>
          <p:cNvPr id="44" name="直接箭头连接符 43"/>
          <p:cNvCxnSpPr/>
          <p:nvPr/>
        </p:nvCxnSpPr>
        <p:spPr bwMode="gray">
          <a:xfrm>
            <a:off x="2387588" y="2847064"/>
            <a:ext cx="648072" cy="0"/>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sp>
        <p:nvSpPr>
          <p:cNvPr id="49" name="envelope-doodle_16370"/>
          <p:cNvSpPr>
            <a:spLocks noChangeAspect="1"/>
          </p:cNvSpPr>
          <p:nvPr/>
        </p:nvSpPr>
        <p:spPr bwMode="gray">
          <a:xfrm>
            <a:off x="1361751" y="3603148"/>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50" name="图片 49" descr="可视电话硬终端.png"/>
          <p:cNvPicPr>
            <a:picLocks noChangeAspect="1"/>
          </p:cNvPicPr>
          <p:nvPr/>
        </p:nvPicPr>
        <p:blipFill>
          <a:blip r:embed="rId5" cstate="print"/>
          <a:stretch>
            <a:fillRect/>
          </a:stretch>
        </p:blipFill>
        <p:spPr bwMode="gray">
          <a:xfrm>
            <a:off x="1357507" y="2506393"/>
            <a:ext cx="609949" cy="540000"/>
          </a:xfrm>
          <a:prstGeom prst="rect">
            <a:avLst/>
          </a:prstGeom>
        </p:spPr>
      </p:pic>
      <p:pic>
        <p:nvPicPr>
          <p:cNvPr id="51" name="图片 50" descr="管理型无线虚链路-蓝.png"/>
          <p:cNvPicPr>
            <a:picLocks noChangeAspect="1"/>
          </p:cNvPicPr>
          <p:nvPr/>
        </p:nvPicPr>
        <p:blipFill>
          <a:blip r:embed="rId6" cstate="print"/>
          <a:stretch>
            <a:fillRect/>
          </a:stretch>
        </p:blipFill>
        <p:spPr bwMode="gray">
          <a:xfrm>
            <a:off x="1371188" y="1298892"/>
            <a:ext cx="582586" cy="540000"/>
          </a:xfrm>
          <a:prstGeom prst="rect">
            <a:avLst/>
          </a:prstGeom>
        </p:spPr>
      </p:pic>
      <p:sp>
        <p:nvSpPr>
          <p:cNvPr id="52" name="文本框 51"/>
          <p:cNvSpPr txBox="1"/>
          <p:nvPr/>
        </p:nvSpPr>
        <p:spPr bwMode="gray">
          <a:xfrm>
            <a:off x="1061662" y="1833918"/>
            <a:ext cx="120163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Live streaming</a:t>
            </a:r>
          </a:p>
        </p:txBody>
      </p:sp>
      <p:sp>
        <p:nvSpPr>
          <p:cNvPr id="53" name="文本框 52"/>
          <p:cNvSpPr txBox="1"/>
          <p:nvPr/>
        </p:nvSpPr>
        <p:spPr bwMode="gray">
          <a:xfrm>
            <a:off x="918978" y="3013154"/>
            <a:ext cx="148700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communication</a:t>
            </a:r>
          </a:p>
        </p:txBody>
      </p:sp>
      <p:sp>
        <p:nvSpPr>
          <p:cNvPr id="54" name="文本框 53"/>
          <p:cNvSpPr txBox="1"/>
          <p:nvPr/>
        </p:nvSpPr>
        <p:spPr bwMode="gray">
          <a:xfrm>
            <a:off x="1445582" y="4173986"/>
            <a:ext cx="43379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FTP</a:t>
            </a:r>
            <a:endParaRPr lang="en-US" altLang="zh-CN" sz="1200" dirty="0">
              <a:latin typeface="Huawei Sans" panose="020C0503030203020204" pitchFamily="34" charset="0"/>
              <a:ea typeface="方正兰亭黑简体" panose="02000000000000000000" pitchFamily="2" charset="-122"/>
            </a:endParaRPr>
          </a:p>
        </p:txBody>
      </p:sp>
      <p:sp>
        <p:nvSpPr>
          <p:cNvPr id="55" name="文本占位符 10"/>
          <p:cNvSpPr txBox="1">
            <a:spLocks/>
          </p:cNvSpPr>
          <p:nvPr/>
        </p:nvSpPr>
        <p:spPr bwMode="gray">
          <a:xfrm>
            <a:off x="1307468" y="4448895"/>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HQ</a:t>
            </a:r>
          </a:p>
        </p:txBody>
      </p:sp>
      <p:sp>
        <p:nvSpPr>
          <p:cNvPr id="56" name="envelope-doodle_16370"/>
          <p:cNvSpPr>
            <a:spLocks noChangeAspect="1"/>
          </p:cNvSpPr>
          <p:nvPr/>
        </p:nvSpPr>
        <p:spPr bwMode="gray">
          <a:xfrm>
            <a:off x="10590148" y="3603148"/>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rgbClr val="C2C2C2"/>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57" name="图片 56" descr="可视电话硬终端.png"/>
          <p:cNvPicPr>
            <a:picLocks noChangeAspect="1"/>
          </p:cNvPicPr>
          <p:nvPr/>
        </p:nvPicPr>
        <p:blipFill>
          <a:blip r:embed="rId5" cstate="print">
            <a:duotone>
              <a:schemeClr val="bg2">
                <a:shade val="45000"/>
                <a:satMod val="135000"/>
              </a:schemeClr>
              <a:prstClr val="white"/>
            </a:duotone>
          </a:blip>
          <a:stretch>
            <a:fillRect/>
          </a:stretch>
        </p:blipFill>
        <p:spPr bwMode="gray">
          <a:xfrm>
            <a:off x="10585904" y="2506393"/>
            <a:ext cx="609949" cy="540000"/>
          </a:xfrm>
          <a:prstGeom prst="rect">
            <a:avLst/>
          </a:prstGeom>
        </p:spPr>
      </p:pic>
      <p:pic>
        <p:nvPicPr>
          <p:cNvPr id="58" name="图片 57" descr="管理型无线虚链路-蓝.png"/>
          <p:cNvPicPr>
            <a:picLocks noChangeAspect="1"/>
          </p:cNvPicPr>
          <p:nvPr/>
        </p:nvPicPr>
        <p:blipFill>
          <a:blip r:embed="rId6" cstate="print">
            <a:duotone>
              <a:schemeClr val="bg2">
                <a:shade val="45000"/>
                <a:satMod val="135000"/>
              </a:schemeClr>
              <a:prstClr val="white"/>
            </a:duotone>
          </a:blip>
          <a:stretch>
            <a:fillRect/>
          </a:stretch>
        </p:blipFill>
        <p:spPr bwMode="gray">
          <a:xfrm>
            <a:off x="10599585" y="1298892"/>
            <a:ext cx="582586" cy="540000"/>
          </a:xfrm>
          <a:prstGeom prst="rect">
            <a:avLst/>
          </a:prstGeom>
        </p:spPr>
      </p:pic>
      <p:sp>
        <p:nvSpPr>
          <p:cNvPr id="59" name="文本框 58"/>
          <p:cNvSpPr txBox="1"/>
          <p:nvPr/>
        </p:nvSpPr>
        <p:spPr bwMode="gray">
          <a:xfrm>
            <a:off x="10242435" y="1833918"/>
            <a:ext cx="120163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Live streaming</a:t>
            </a:r>
          </a:p>
        </p:txBody>
      </p:sp>
      <p:sp>
        <p:nvSpPr>
          <p:cNvPr id="60" name="文本框 59"/>
          <p:cNvSpPr txBox="1"/>
          <p:nvPr/>
        </p:nvSpPr>
        <p:spPr bwMode="gray">
          <a:xfrm>
            <a:off x="10209024" y="3004587"/>
            <a:ext cx="126845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Video communication</a:t>
            </a:r>
          </a:p>
        </p:txBody>
      </p:sp>
      <p:sp>
        <p:nvSpPr>
          <p:cNvPr id="61" name="文本框 60"/>
          <p:cNvSpPr txBox="1"/>
          <p:nvPr/>
        </p:nvSpPr>
        <p:spPr bwMode="gray">
          <a:xfrm>
            <a:off x="10673979" y="4173986"/>
            <a:ext cx="43379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FTP</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62" name="文本占位符 10"/>
          <p:cNvSpPr txBox="1">
            <a:spLocks/>
          </p:cNvSpPr>
          <p:nvPr/>
        </p:nvSpPr>
        <p:spPr bwMode="gray">
          <a:xfrm>
            <a:off x="10535865" y="4448895"/>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solidFill>
                  <a:schemeClr val="bg1">
                    <a:lumMod val="50000"/>
                  </a:schemeClr>
                </a:solidFill>
                <a:latin typeface="Huawei Sans" panose="020C0503030203020204" pitchFamily="34" charset="0"/>
              </a:rPr>
              <a:t>Branch</a:t>
            </a:r>
          </a:p>
        </p:txBody>
      </p:sp>
      <p:pic>
        <p:nvPicPr>
          <p:cNvPr id="63" name="图片 62"/>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7068108" y="2649078"/>
            <a:ext cx="790244" cy="648000"/>
          </a:xfrm>
          <a:prstGeom prst="rect">
            <a:avLst/>
          </a:prstGeom>
        </p:spPr>
      </p:pic>
      <p:cxnSp>
        <p:nvCxnSpPr>
          <p:cNvPr id="65" name="直接连接符 64"/>
          <p:cNvCxnSpPr>
            <a:stCxn id="63" idx="1"/>
            <a:endCxn id="66" idx="0"/>
          </p:cNvCxnSpPr>
          <p:nvPr/>
        </p:nvCxnSpPr>
        <p:spPr bwMode="gray">
          <a:xfrm flipH="1" flipV="1">
            <a:off x="6244780" y="2055846"/>
            <a:ext cx="823328" cy="91723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6" name="图片 65"/>
          <p:cNvPicPr>
            <a:picLocks noChangeAspect="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566672" y="2055846"/>
            <a:ext cx="1356216" cy="683206"/>
          </a:xfrm>
          <a:prstGeom prst="rect">
            <a:avLst/>
          </a:prstGeom>
        </p:spPr>
      </p:pic>
      <p:cxnSp>
        <p:nvCxnSpPr>
          <p:cNvPr id="67" name="直接连接符 66"/>
          <p:cNvCxnSpPr>
            <a:stCxn id="63" idx="3"/>
            <a:endCxn id="40" idx="1"/>
          </p:cNvCxnSpPr>
          <p:nvPr/>
        </p:nvCxnSpPr>
        <p:spPr bwMode="gray">
          <a:xfrm>
            <a:off x="7858352" y="2973078"/>
            <a:ext cx="58928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82" name="组合 81"/>
          <p:cNvGrpSpPr/>
          <p:nvPr/>
        </p:nvGrpSpPr>
        <p:grpSpPr bwMode="gray">
          <a:xfrm>
            <a:off x="3013423" y="3855176"/>
            <a:ext cx="4200915" cy="1404578"/>
            <a:chOff x="3071663" y="4920022"/>
            <a:chExt cx="4200915" cy="1404578"/>
          </a:xfrm>
        </p:grpSpPr>
        <p:sp>
          <p:nvSpPr>
            <p:cNvPr id="70" name="圆角矩形 69"/>
            <p:cNvSpPr/>
            <p:nvPr/>
          </p:nvSpPr>
          <p:spPr bwMode="gray">
            <a:xfrm>
              <a:off x="3071663" y="4920022"/>
              <a:ext cx="4135003" cy="1404578"/>
            </a:xfrm>
            <a:prstGeom prst="roundRect">
              <a:avLst>
                <a:gd name="adj" fmla="val 4586"/>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1" name="文本占位符 10"/>
            <p:cNvSpPr txBox="1">
              <a:spLocks/>
            </p:cNvSpPr>
            <p:nvPr/>
          </p:nvSpPr>
          <p:spPr bwMode="gray">
            <a:xfrm>
              <a:off x="3086521" y="4936976"/>
              <a:ext cx="4186057" cy="136857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l" fontAlgn="ctr">
                <a:buClrTx/>
                <a:buSzPct val="100000"/>
                <a:buNone/>
              </a:pPr>
              <a:r>
                <a:rPr lang="en-US" sz="1200" b="1" dirty="0">
                  <a:latin typeface="Huawei Sans" panose="020C0503030203020204" pitchFamily="34" charset="0"/>
                </a:rPr>
                <a:t>MF classification</a:t>
              </a:r>
              <a:endParaRPr lang="en-US" altLang="zh-CN" sz="1200" b="1" kern="0" dirty="0">
                <a:latin typeface="Huawei Sans" panose="020C0503030203020204" pitchFamily="34" charset="0"/>
                <a:ea typeface="方正兰亭黑简体" panose="02000000000000000000" pitchFamily="2" charset="-122"/>
              </a:endParaRPr>
            </a:p>
            <a:p>
              <a:pPr marL="0" indent="0" algn="l" fontAlgn="ctr">
                <a:buClrTx/>
                <a:buSzPct val="100000"/>
                <a:buNone/>
              </a:pPr>
              <a:r>
                <a:rPr lang="en-US" sz="1200" dirty="0">
                  <a:latin typeface="Huawei Sans" panose="020C0503030203020204" pitchFamily="34" charset="0"/>
                </a:rPr>
                <a:t>MF classification classifies packets based on complex rules in a fine-grained manner, such as the 5-tuple (source IP address, source port number, protocol number, destination address, and destination port number).</a:t>
              </a:r>
              <a:endParaRPr lang="en-US" altLang="zh-CN" sz="1200" kern="0" dirty="0">
                <a:latin typeface="Huawei Sans" panose="020C0503030203020204" pitchFamily="34" charset="0"/>
                <a:ea typeface="方正兰亭黑简体" panose="02000000000000000000" pitchFamily="2" charset="-122"/>
              </a:endParaRPr>
            </a:p>
          </p:txBody>
        </p:sp>
      </p:grpSp>
      <p:grpSp>
        <p:nvGrpSpPr>
          <p:cNvPr id="90" name="组合 89"/>
          <p:cNvGrpSpPr/>
          <p:nvPr/>
        </p:nvGrpSpPr>
        <p:grpSpPr bwMode="gray">
          <a:xfrm>
            <a:off x="7428148" y="3891562"/>
            <a:ext cx="1620000" cy="2267822"/>
            <a:chOff x="7428148" y="4149462"/>
            <a:chExt cx="1620000" cy="2267822"/>
          </a:xfrm>
        </p:grpSpPr>
        <p:sp>
          <p:nvSpPr>
            <p:cNvPr id="83" name="圆角矩形 82"/>
            <p:cNvSpPr/>
            <p:nvPr/>
          </p:nvSpPr>
          <p:spPr bwMode="gray">
            <a:xfrm>
              <a:off x="7428148" y="4149462"/>
              <a:ext cx="1620000" cy="43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Configure a traffic classifier</a:t>
              </a:r>
              <a:endParaRPr kumimoji="0" lang="en-US" altLang="zh-CN" sz="1200" b="1" i="0" u="none" strike="noStrike" cap="none" normalizeH="0" dirty="0">
                <a:ln>
                  <a:noFill/>
                </a:ln>
                <a:effectLst/>
                <a:latin typeface="Huawei Sans" panose="020C0503030203020204" pitchFamily="34" charset="0"/>
                <a:ea typeface="方正兰亭黑简体" panose="02000000000000000000" pitchFamily="2" charset="-122"/>
              </a:endParaRPr>
            </a:p>
          </p:txBody>
        </p:sp>
        <p:sp>
          <p:nvSpPr>
            <p:cNvPr id="84" name="圆角矩形 83"/>
            <p:cNvSpPr/>
            <p:nvPr/>
          </p:nvSpPr>
          <p:spPr bwMode="gray">
            <a:xfrm>
              <a:off x="7428148" y="4761403"/>
              <a:ext cx="1620000" cy="43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Configure a traffic behavior</a:t>
              </a:r>
            </a:p>
          </p:txBody>
        </p:sp>
        <p:sp>
          <p:nvSpPr>
            <p:cNvPr id="85" name="圆角矩形 84"/>
            <p:cNvSpPr/>
            <p:nvPr/>
          </p:nvSpPr>
          <p:spPr bwMode="gray">
            <a:xfrm>
              <a:off x="7428148" y="5373344"/>
              <a:ext cx="1620000" cy="43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Configure a traffic policy</a:t>
              </a:r>
            </a:p>
          </p:txBody>
        </p:sp>
        <p:sp>
          <p:nvSpPr>
            <p:cNvPr id="86" name="圆角矩形 85"/>
            <p:cNvSpPr/>
            <p:nvPr/>
          </p:nvSpPr>
          <p:spPr bwMode="gray">
            <a:xfrm>
              <a:off x="7428148" y="5985284"/>
              <a:ext cx="1620000" cy="43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Apply the traffic policy</a:t>
              </a:r>
            </a:p>
          </p:txBody>
        </p:sp>
        <p:cxnSp>
          <p:nvCxnSpPr>
            <p:cNvPr id="87" name="直接箭头连接符 86"/>
            <p:cNvCxnSpPr>
              <a:stCxn id="83" idx="2"/>
              <a:endCxn id="84" idx="0"/>
            </p:cNvCxnSpPr>
            <p:nvPr/>
          </p:nvCxnSpPr>
          <p:spPr bwMode="gray">
            <a:xfrm>
              <a:off x="8238148" y="4581462"/>
              <a:ext cx="0" cy="17994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a:stCxn id="84" idx="2"/>
              <a:endCxn id="85" idx="0"/>
            </p:cNvCxnSpPr>
            <p:nvPr/>
          </p:nvCxnSpPr>
          <p:spPr bwMode="gray">
            <a:xfrm>
              <a:off x="8238148" y="5193403"/>
              <a:ext cx="0" cy="17994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9" name="直接箭头连接符 88"/>
            <p:cNvCxnSpPr>
              <a:stCxn id="85" idx="2"/>
              <a:endCxn id="86" idx="0"/>
            </p:cNvCxnSpPr>
            <p:nvPr/>
          </p:nvCxnSpPr>
          <p:spPr bwMode="gray">
            <a:xfrm>
              <a:off x="8238148" y="5805344"/>
              <a:ext cx="0" cy="1799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72" name="Oval 41"/>
          <p:cNvSpPr>
            <a:spLocks noChangeAspect="1"/>
          </p:cNvSpPr>
          <p:nvPr/>
        </p:nvSpPr>
        <p:spPr bwMode="gray">
          <a:xfrm>
            <a:off x="3170615" y="264928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74" name="Oval 41"/>
          <p:cNvSpPr>
            <a:spLocks noChangeAspect="1"/>
          </p:cNvSpPr>
          <p:nvPr/>
        </p:nvSpPr>
        <p:spPr bwMode="gray">
          <a:xfrm>
            <a:off x="3169797" y="289620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75" name="Rectangular Callout 74"/>
          <p:cNvSpPr/>
          <p:nvPr/>
        </p:nvSpPr>
        <p:spPr bwMode="gray">
          <a:xfrm>
            <a:off x="2392908" y="1085425"/>
            <a:ext cx="1980874" cy="748493"/>
          </a:xfrm>
          <a:prstGeom prst="wedgeRectCallout">
            <a:avLst>
              <a:gd name="adj1" fmla="val -70206"/>
              <a:gd name="adj2" fmla="val 16855"/>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Real-time services such as voice and video services are given the highest priority.</a:t>
            </a:r>
          </a:p>
        </p:txBody>
      </p:sp>
      <p:sp>
        <p:nvSpPr>
          <p:cNvPr id="77" name="Rectangular Callout 76"/>
          <p:cNvSpPr/>
          <p:nvPr/>
        </p:nvSpPr>
        <p:spPr bwMode="gray">
          <a:xfrm>
            <a:off x="9346912" y="5466935"/>
            <a:ext cx="1801842" cy="331661"/>
          </a:xfrm>
          <a:prstGeom prst="wedgeRectCallout">
            <a:avLst>
              <a:gd name="adj1" fmla="val -63405"/>
              <a:gd name="adj2" fmla="val -3714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Template-based </a:t>
            </a:r>
            <a:r>
              <a:rPr lang="en-US" sz="1200" b="1" dirty="0" err="1">
                <a:solidFill>
                  <a:schemeClr val="tx1"/>
                </a:solidFill>
                <a:latin typeface="Huawei Sans" panose="020C0503030203020204" pitchFamily="34" charset="0"/>
              </a:rPr>
              <a:t>QoS</a:t>
            </a:r>
            <a:endParaRPr lang="en-US" sz="1200" b="1"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078615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ight Arrow 52"/>
          <p:cNvSpPr/>
          <p:nvPr/>
        </p:nvSpPr>
        <p:spPr bwMode="gray">
          <a:xfrm>
            <a:off x="2656958" y="4443426"/>
            <a:ext cx="9068880" cy="463740"/>
          </a:xfrm>
          <a:prstGeom prst="rightArrow">
            <a:avLst/>
          </a:prstGeom>
          <a:solidFill>
            <a:srgbClr val="EC7061"/>
          </a:solidFill>
          <a:ln>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Data flow</a:t>
            </a:r>
          </a:p>
        </p:txBody>
      </p:sp>
      <p:sp>
        <p:nvSpPr>
          <p:cNvPr id="32" name="Rectangle 31"/>
          <p:cNvSpPr/>
          <p:nvPr/>
        </p:nvSpPr>
        <p:spPr bwMode="gray">
          <a:xfrm>
            <a:off x="3161014" y="3361150"/>
            <a:ext cx="3600400" cy="2628292"/>
          </a:xfrm>
          <a:prstGeom prst="rect">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44" name="Rectangle 43"/>
          <p:cNvSpPr/>
          <p:nvPr/>
        </p:nvSpPr>
        <p:spPr bwMode="gray">
          <a:xfrm>
            <a:off x="7589632" y="3361150"/>
            <a:ext cx="3600400" cy="2628292"/>
          </a:xfrm>
          <a:prstGeom prst="rect">
            <a:avLst/>
          </a:prstGeom>
          <a:solidFill>
            <a:schemeClr val="bg1"/>
          </a:solidFill>
          <a:ln w="19050">
            <a:solidFill>
              <a:srgbClr val="56C4D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3" name="Title 2"/>
          <p:cNvSpPr>
            <a:spLocks noGrp="1"/>
          </p:cNvSpPr>
          <p:nvPr>
            <p:ph type="title"/>
          </p:nvPr>
        </p:nvSpPr>
        <p:spPr bwMode="gray"/>
        <p:txBody>
          <a:bodyPr/>
          <a:lstStyle/>
          <a:p>
            <a:pPr fontAlgn="ctr"/>
            <a:r>
              <a:rPr lang="en-US" dirty="0">
                <a:latin typeface="Huawei Sans" panose="020C0503030203020204" pitchFamily="34" charset="0"/>
              </a:rPr>
              <a:t>Traffic Policy Overview</a:t>
            </a:r>
          </a:p>
        </p:txBody>
      </p:sp>
      <p:sp>
        <p:nvSpPr>
          <p:cNvPr id="4" name="Text Placeholder 3"/>
          <p:cNvSpPr>
            <a:spLocks noGrp="1"/>
          </p:cNvSpPr>
          <p:nvPr>
            <p:ph type="body" sz="quarter" idx="10"/>
          </p:nvPr>
        </p:nvSpPr>
        <p:spPr bwMode="gray"/>
        <p:txBody>
          <a:bodyPr/>
          <a:lstStyle/>
          <a:p>
            <a:pPr algn="l"/>
            <a:r>
              <a:rPr lang="en-US" sz="1800" dirty="0">
                <a:latin typeface="Huawei Sans" panose="020C0503030203020204" pitchFamily="34" charset="0"/>
              </a:rPr>
              <a:t>Modular </a:t>
            </a:r>
            <a:r>
              <a:rPr lang="en-US" sz="1800" dirty="0" err="1">
                <a:latin typeface="Huawei Sans" panose="020C0503030203020204" pitchFamily="34" charset="0"/>
              </a:rPr>
              <a:t>QoS</a:t>
            </a:r>
            <a:r>
              <a:rPr lang="en-US" sz="1800" dirty="0">
                <a:latin typeface="Huawei Sans" panose="020C0503030203020204" pitchFamily="34" charset="0"/>
              </a:rPr>
              <a:t> command line interface (MQC) uses traffic policies.</a:t>
            </a:r>
            <a:endParaRPr lang="en-US" altLang="zh-CN" sz="1800" dirty="0">
              <a:latin typeface="Huawei Sans" panose="020C0503030203020204" pitchFamily="34" charset="0"/>
            </a:endParaRPr>
          </a:p>
          <a:p>
            <a:pPr algn="l"/>
            <a:r>
              <a:rPr lang="en-US" sz="1800" dirty="0">
                <a:latin typeface="Huawei Sans" panose="020C0503030203020204" pitchFamily="34" charset="0"/>
              </a:rPr>
              <a:t>A traffic policy is often bound to traffic classifiers and traffic behaviors. A traffic classifier is used to match data packets, and a traffic behavior is used to modify data packets.</a:t>
            </a:r>
          </a:p>
        </p:txBody>
      </p:sp>
      <p:sp>
        <p:nvSpPr>
          <p:cNvPr id="5" name="Rectangle 4"/>
          <p:cNvSpPr/>
          <p:nvPr/>
        </p:nvSpPr>
        <p:spPr bwMode="gray">
          <a:xfrm>
            <a:off x="909441" y="2998410"/>
            <a:ext cx="1332148"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policy</a:t>
            </a:r>
            <a:endParaRPr lang="en-US" altLang="zh-CN" sz="1200" dirty="0">
              <a:latin typeface="Huawei Sans" panose="020C0503030203020204" pitchFamily="34" charset="0"/>
            </a:endParaRPr>
          </a:p>
        </p:txBody>
      </p:sp>
      <p:sp>
        <p:nvSpPr>
          <p:cNvPr id="6" name="Rectangle 5"/>
          <p:cNvSpPr/>
          <p:nvPr/>
        </p:nvSpPr>
        <p:spPr bwMode="gray">
          <a:xfrm>
            <a:off x="3287375" y="3505166"/>
            <a:ext cx="1476164"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classifier</a:t>
            </a:r>
            <a:endParaRPr lang="en-US" altLang="zh-CN" sz="1200" dirty="0">
              <a:latin typeface="Huawei Sans" panose="020C0503030203020204" pitchFamily="34" charset="0"/>
            </a:endParaRPr>
          </a:p>
        </p:txBody>
      </p:sp>
      <p:sp>
        <p:nvSpPr>
          <p:cNvPr id="7" name="Rectangle 6"/>
          <p:cNvSpPr/>
          <p:nvPr/>
        </p:nvSpPr>
        <p:spPr bwMode="gray">
          <a:xfrm>
            <a:off x="5159583" y="3505166"/>
            <a:ext cx="1476164"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behavior</a:t>
            </a:r>
            <a:endParaRPr lang="en-US" altLang="zh-CN" sz="1200" dirty="0">
              <a:latin typeface="Huawei Sans" panose="020C0503030203020204" pitchFamily="34" charset="0"/>
            </a:endParaRPr>
          </a:p>
        </p:txBody>
      </p:sp>
      <p:sp>
        <p:nvSpPr>
          <p:cNvPr id="8" name="Plus 7"/>
          <p:cNvSpPr/>
          <p:nvPr/>
        </p:nvSpPr>
        <p:spPr bwMode="gray">
          <a:xfrm>
            <a:off x="4798849" y="3522821"/>
            <a:ext cx="324730" cy="324730"/>
          </a:xfrm>
          <a:prstGeom prst="mathPlus">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12" name="Rectangle 11"/>
          <p:cNvSpPr/>
          <p:nvPr/>
        </p:nvSpPr>
        <p:spPr bwMode="gray">
          <a:xfrm>
            <a:off x="3287375" y="424621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1</a:t>
            </a:r>
            <a:endParaRPr lang="en-US" altLang="zh-CN" sz="1200" dirty="0">
              <a:solidFill>
                <a:schemeClr val="tx1"/>
              </a:solidFill>
              <a:latin typeface="Huawei Sans" panose="020C0503030203020204" pitchFamily="34" charset="0"/>
            </a:endParaRPr>
          </a:p>
        </p:txBody>
      </p:sp>
      <p:sp>
        <p:nvSpPr>
          <p:cNvPr id="13" name="Rectangle 12"/>
          <p:cNvSpPr/>
          <p:nvPr/>
        </p:nvSpPr>
        <p:spPr bwMode="gray">
          <a:xfrm>
            <a:off x="3285463" y="4855120"/>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2</a:t>
            </a:r>
            <a:endParaRPr lang="en-US" altLang="zh-CN" sz="1200" dirty="0">
              <a:solidFill>
                <a:schemeClr val="tx1"/>
              </a:solidFill>
              <a:latin typeface="Huawei Sans" panose="020C0503030203020204" pitchFamily="34" charset="0"/>
            </a:endParaRPr>
          </a:p>
        </p:txBody>
      </p:sp>
      <p:sp>
        <p:nvSpPr>
          <p:cNvPr id="14" name="Rectangle 13"/>
          <p:cNvSpPr/>
          <p:nvPr/>
        </p:nvSpPr>
        <p:spPr bwMode="gray">
          <a:xfrm>
            <a:off x="3287375" y="5464027"/>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3</a:t>
            </a:r>
            <a:endParaRPr lang="en-US" altLang="zh-CN" sz="1200" dirty="0">
              <a:solidFill>
                <a:schemeClr val="tx1"/>
              </a:solidFill>
              <a:latin typeface="Huawei Sans" panose="020C0503030203020204" pitchFamily="34" charset="0"/>
            </a:endParaRPr>
          </a:p>
        </p:txBody>
      </p:sp>
      <p:sp>
        <p:nvSpPr>
          <p:cNvPr id="16" name="Rectangle 15"/>
          <p:cNvSpPr/>
          <p:nvPr/>
        </p:nvSpPr>
        <p:spPr bwMode="gray">
          <a:xfrm>
            <a:off x="3656281" y="3844672"/>
            <a:ext cx="734528"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OR</a:t>
            </a:r>
          </a:p>
        </p:txBody>
      </p:sp>
      <p:sp>
        <p:nvSpPr>
          <p:cNvPr id="23" name="Rectangle 22"/>
          <p:cNvSpPr/>
          <p:nvPr/>
        </p:nvSpPr>
        <p:spPr bwMode="gray">
          <a:xfrm>
            <a:off x="5159583" y="424621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1</a:t>
            </a:r>
            <a:endParaRPr lang="en-US" altLang="zh-CN" sz="1200" dirty="0">
              <a:solidFill>
                <a:schemeClr val="tx1"/>
              </a:solidFill>
              <a:latin typeface="Huawei Sans" panose="020C0503030203020204" pitchFamily="34" charset="0"/>
            </a:endParaRPr>
          </a:p>
        </p:txBody>
      </p:sp>
      <p:sp>
        <p:nvSpPr>
          <p:cNvPr id="25" name="Rectangle 24"/>
          <p:cNvSpPr/>
          <p:nvPr/>
        </p:nvSpPr>
        <p:spPr bwMode="gray">
          <a:xfrm>
            <a:off x="5159583" y="4855120"/>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2</a:t>
            </a:r>
            <a:endParaRPr lang="en-US" altLang="zh-CN" sz="1200" dirty="0">
              <a:solidFill>
                <a:schemeClr val="tx1"/>
              </a:solidFill>
              <a:latin typeface="Huawei Sans" panose="020C0503030203020204" pitchFamily="34" charset="0"/>
            </a:endParaRPr>
          </a:p>
        </p:txBody>
      </p:sp>
      <p:sp>
        <p:nvSpPr>
          <p:cNvPr id="26" name="Rectangle 25"/>
          <p:cNvSpPr/>
          <p:nvPr/>
        </p:nvSpPr>
        <p:spPr bwMode="gray">
          <a:xfrm>
            <a:off x="5162581" y="547658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3</a:t>
            </a:r>
            <a:endParaRPr lang="en-US" altLang="zh-CN" sz="1200" dirty="0">
              <a:solidFill>
                <a:schemeClr val="tx1"/>
              </a:solidFill>
              <a:latin typeface="Huawei Sans" panose="020C0503030203020204" pitchFamily="34" charset="0"/>
            </a:endParaRPr>
          </a:p>
        </p:txBody>
      </p:sp>
      <p:sp>
        <p:nvSpPr>
          <p:cNvPr id="31" name="Rectangle 30"/>
          <p:cNvSpPr/>
          <p:nvPr/>
        </p:nvSpPr>
        <p:spPr bwMode="gray">
          <a:xfrm>
            <a:off x="5120327" y="3860419"/>
            <a:ext cx="1597298"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Modification in sequence</a:t>
            </a:r>
          </a:p>
        </p:txBody>
      </p:sp>
      <p:sp>
        <p:nvSpPr>
          <p:cNvPr id="33" name="Rectangle 32"/>
          <p:cNvSpPr/>
          <p:nvPr/>
        </p:nvSpPr>
        <p:spPr bwMode="gray">
          <a:xfrm>
            <a:off x="7715993" y="3505166"/>
            <a:ext cx="1476164"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classifier</a:t>
            </a:r>
            <a:endParaRPr lang="en-US" altLang="zh-CN" sz="1200" dirty="0">
              <a:latin typeface="Huawei Sans" panose="020C0503030203020204" pitchFamily="34" charset="0"/>
            </a:endParaRPr>
          </a:p>
        </p:txBody>
      </p:sp>
      <p:sp>
        <p:nvSpPr>
          <p:cNvPr id="34" name="Rectangle 33"/>
          <p:cNvSpPr/>
          <p:nvPr/>
        </p:nvSpPr>
        <p:spPr bwMode="gray">
          <a:xfrm>
            <a:off x="9588201" y="3505166"/>
            <a:ext cx="1476164"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behavior</a:t>
            </a:r>
            <a:endParaRPr lang="en-US" altLang="zh-CN" sz="1200" dirty="0">
              <a:latin typeface="Huawei Sans" panose="020C0503030203020204" pitchFamily="34" charset="0"/>
            </a:endParaRPr>
          </a:p>
        </p:txBody>
      </p:sp>
      <p:sp>
        <p:nvSpPr>
          <p:cNvPr id="35" name="Plus 34"/>
          <p:cNvSpPr/>
          <p:nvPr/>
        </p:nvSpPr>
        <p:spPr bwMode="gray">
          <a:xfrm>
            <a:off x="9227467" y="3522821"/>
            <a:ext cx="324730" cy="324730"/>
          </a:xfrm>
          <a:prstGeom prst="mathPlus">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36" name="Rectangle 35"/>
          <p:cNvSpPr/>
          <p:nvPr/>
        </p:nvSpPr>
        <p:spPr bwMode="gray">
          <a:xfrm>
            <a:off x="7715993" y="424621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1</a:t>
            </a:r>
            <a:endParaRPr lang="en-US" altLang="zh-CN" sz="1200" dirty="0">
              <a:solidFill>
                <a:schemeClr val="tx1"/>
              </a:solidFill>
              <a:latin typeface="Huawei Sans" panose="020C0503030203020204" pitchFamily="34" charset="0"/>
            </a:endParaRPr>
          </a:p>
        </p:txBody>
      </p:sp>
      <p:sp>
        <p:nvSpPr>
          <p:cNvPr id="37" name="Rectangle 36"/>
          <p:cNvSpPr/>
          <p:nvPr/>
        </p:nvSpPr>
        <p:spPr bwMode="gray">
          <a:xfrm>
            <a:off x="7714081" y="4855120"/>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2</a:t>
            </a:r>
            <a:endParaRPr lang="en-US" altLang="zh-CN" sz="1200" dirty="0">
              <a:solidFill>
                <a:schemeClr val="tx1"/>
              </a:solidFill>
              <a:latin typeface="Huawei Sans" panose="020C0503030203020204" pitchFamily="34" charset="0"/>
            </a:endParaRPr>
          </a:p>
        </p:txBody>
      </p:sp>
      <p:sp>
        <p:nvSpPr>
          <p:cNvPr id="38" name="Rectangle 37"/>
          <p:cNvSpPr/>
          <p:nvPr/>
        </p:nvSpPr>
        <p:spPr bwMode="gray">
          <a:xfrm>
            <a:off x="7715993" y="5464027"/>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matching rule 3</a:t>
            </a:r>
            <a:endParaRPr lang="en-US" altLang="zh-CN" sz="1200" dirty="0">
              <a:solidFill>
                <a:schemeClr val="tx1"/>
              </a:solidFill>
              <a:latin typeface="Huawei Sans" panose="020C0503030203020204" pitchFamily="34" charset="0"/>
            </a:endParaRPr>
          </a:p>
        </p:txBody>
      </p:sp>
      <p:sp>
        <p:nvSpPr>
          <p:cNvPr id="39" name="Rectangle 38"/>
          <p:cNvSpPr/>
          <p:nvPr/>
        </p:nvSpPr>
        <p:spPr bwMode="gray">
          <a:xfrm>
            <a:off x="8084899" y="3844672"/>
            <a:ext cx="734528"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OR</a:t>
            </a:r>
          </a:p>
        </p:txBody>
      </p:sp>
      <p:sp>
        <p:nvSpPr>
          <p:cNvPr id="40" name="Rectangle 39"/>
          <p:cNvSpPr/>
          <p:nvPr/>
        </p:nvSpPr>
        <p:spPr bwMode="gray">
          <a:xfrm>
            <a:off x="9588201" y="424621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1</a:t>
            </a:r>
            <a:endParaRPr lang="en-US" altLang="zh-CN" sz="1200" dirty="0">
              <a:solidFill>
                <a:schemeClr val="tx1"/>
              </a:solidFill>
              <a:latin typeface="Huawei Sans" panose="020C0503030203020204" pitchFamily="34" charset="0"/>
            </a:endParaRPr>
          </a:p>
        </p:txBody>
      </p:sp>
      <p:sp>
        <p:nvSpPr>
          <p:cNvPr id="41" name="Rectangle 40"/>
          <p:cNvSpPr/>
          <p:nvPr/>
        </p:nvSpPr>
        <p:spPr bwMode="gray">
          <a:xfrm>
            <a:off x="9588201" y="4855120"/>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2</a:t>
            </a:r>
            <a:endParaRPr lang="en-US" altLang="zh-CN" sz="1200" dirty="0">
              <a:solidFill>
                <a:schemeClr val="tx1"/>
              </a:solidFill>
              <a:latin typeface="Huawei Sans" panose="020C0503030203020204" pitchFamily="34" charset="0"/>
            </a:endParaRPr>
          </a:p>
        </p:txBody>
      </p:sp>
      <p:sp>
        <p:nvSpPr>
          <p:cNvPr id="42" name="Rectangle 41"/>
          <p:cNvSpPr/>
          <p:nvPr/>
        </p:nvSpPr>
        <p:spPr bwMode="gray">
          <a:xfrm>
            <a:off x="9591199" y="5476583"/>
            <a:ext cx="1476164" cy="360040"/>
          </a:xfrm>
          <a:prstGeom prst="rect">
            <a:avLst/>
          </a:prstGeom>
          <a:solidFill>
            <a:srgbClr val="BEE9EE"/>
          </a:solid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chemeClr val="tx1"/>
                </a:solidFill>
                <a:latin typeface="Huawei Sans" panose="020C0503030203020204" pitchFamily="34" charset="0"/>
              </a:rPr>
              <a:t>Traffic modification rule 3</a:t>
            </a:r>
            <a:endParaRPr lang="en-US" altLang="zh-CN" sz="1200" dirty="0">
              <a:solidFill>
                <a:schemeClr val="tx1"/>
              </a:solidFill>
              <a:latin typeface="Huawei Sans" panose="020C0503030203020204" pitchFamily="34" charset="0"/>
            </a:endParaRPr>
          </a:p>
        </p:txBody>
      </p:sp>
      <p:sp>
        <p:nvSpPr>
          <p:cNvPr id="43" name="Rectangle 42"/>
          <p:cNvSpPr/>
          <p:nvPr/>
        </p:nvSpPr>
        <p:spPr bwMode="gray">
          <a:xfrm>
            <a:off x="9750962" y="3860419"/>
            <a:ext cx="1193264"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ysClr val="windowText" lastClr="000000"/>
                </a:solidFill>
                <a:latin typeface="Huawei Sans" panose="020C0503030203020204" pitchFamily="34" charset="0"/>
              </a:rPr>
              <a:t>Modification in sequence</a:t>
            </a:r>
          </a:p>
        </p:txBody>
      </p:sp>
      <p:sp>
        <p:nvSpPr>
          <p:cNvPr id="45" name="Rectangle 44"/>
          <p:cNvSpPr/>
          <p:nvPr/>
        </p:nvSpPr>
        <p:spPr bwMode="gray">
          <a:xfrm>
            <a:off x="3161014" y="2998410"/>
            <a:ext cx="3600400"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policy 1</a:t>
            </a:r>
            <a:endParaRPr lang="en-US" altLang="zh-CN" sz="1200" dirty="0">
              <a:latin typeface="Huawei Sans" panose="020C0503030203020204" pitchFamily="34" charset="0"/>
            </a:endParaRPr>
          </a:p>
        </p:txBody>
      </p:sp>
      <p:sp>
        <p:nvSpPr>
          <p:cNvPr id="46" name="Rectangle 45"/>
          <p:cNvSpPr/>
          <p:nvPr/>
        </p:nvSpPr>
        <p:spPr bwMode="gray">
          <a:xfrm>
            <a:off x="7589632" y="2998410"/>
            <a:ext cx="3600400" cy="360040"/>
          </a:xfrm>
          <a:prstGeom prst="rect">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latin typeface="Huawei Sans" panose="020C0503030203020204" pitchFamily="34" charset="0"/>
              </a:rPr>
              <a:t>Traffic policy 2</a:t>
            </a:r>
            <a:endParaRPr lang="en-US" altLang="zh-CN" sz="1200" dirty="0">
              <a:latin typeface="Huawei Sans" panose="020C0503030203020204" pitchFamily="34" charset="0"/>
            </a:endParaRPr>
          </a:p>
        </p:txBody>
      </p:sp>
      <p:sp>
        <p:nvSpPr>
          <p:cNvPr id="47" name="Plus 46"/>
          <p:cNvSpPr/>
          <p:nvPr/>
        </p:nvSpPr>
        <p:spPr bwMode="gray">
          <a:xfrm>
            <a:off x="7006665" y="3033720"/>
            <a:ext cx="324730" cy="324730"/>
          </a:xfrm>
          <a:prstGeom prst="mathPlus">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latin typeface="Huawei Sans" panose="020C0503030203020204" pitchFamily="34" charset="0"/>
            </a:endParaRPr>
          </a:p>
        </p:txBody>
      </p:sp>
      <p:sp>
        <p:nvSpPr>
          <p:cNvPr id="48" name="Equal 47"/>
          <p:cNvSpPr/>
          <p:nvPr/>
        </p:nvSpPr>
        <p:spPr bwMode="gray">
          <a:xfrm>
            <a:off x="2474032" y="2998410"/>
            <a:ext cx="379649" cy="360040"/>
          </a:xfrm>
          <a:prstGeom prst="mathEqual">
            <a:avLst/>
          </a:prstGeom>
          <a:solidFill>
            <a:srgbClr val="56C4D2"/>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600" dirty="0">
              <a:solidFill>
                <a:schemeClr val="tx1"/>
              </a:solidFill>
              <a:latin typeface="Huawei Sans" panose="020C0503030203020204" pitchFamily="34" charset="0"/>
            </a:endParaRPr>
          </a:p>
        </p:txBody>
      </p:sp>
      <p:cxnSp>
        <p:nvCxnSpPr>
          <p:cNvPr id="50" name="Straight Arrow Connector 49"/>
          <p:cNvCxnSpPr/>
          <p:nvPr/>
        </p:nvCxnSpPr>
        <p:spPr bwMode="gray">
          <a:xfrm>
            <a:off x="3285463" y="2767020"/>
            <a:ext cx="7515216" cy="0"/>
          </a:xfrm>
          <a:prstGeom prst="straightConnector1">
            <a:avLst/>
          </a:prstGeom>
          <a:ln w="28575">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bwMode="gray">
          <a:xfrm>
            <a:off x="6717624" y="2445601"/>
            <a:ext cx="1621204" cy="276999"/>
          </a:xfrm>
          <a:prstGeom prst="rect">
            <a:avLst/>
          </a:prstGeom>
          <a:noFill/>
        </p:spPr>
        <p:txBody>
          <a:bodyPr wrap="none" lIns="36000" rIns="36000" rtlCol="0">
            <a:spAutoFit/>
          </a:bodyPr>
          <a:lstStyle/>
          <a:p>
            <a:pPr fontAlgn="ctr"/>
            <a:r>
              <a:rPr lang="en-US" sz="1200" dirty="0">
                <a:latin typeface="Huawei Sans" panose="020C0503030203020204" pitchFamily="34" charset="0"/>
              </a:rPr>
              <a:t>Execution in sequence</a:t>
            </a:r>
          </a:p>
        </p:txBody>
      </p:sp>
    </p:spTree>
    <p:extLst>
      <p:ext uri="{BB962C8B-B14F-4D97-AF65-F5344CB8AC3E}">
        <p14:creationId xmlns:p14="http://schemas.microsoft.com/office/powerpoint/2010/main" val="2964577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圆角矩形 135"/>
          <p:cNvSpPr/>
          <p:nvPr/>
        </p:nvSpPr>
        <p:spPr bwMode="gray">
          <a:xfrm>
            <a:off x="2894379" y="2712971"/>
            <a:ext cx="6336704" cy="1835510"/>
          </a:xfrm>
          <a:prstGeom prst="roundRect">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3" name="圆角矩形 122"/>
          <p:cNvSpPr/>
          <p:nvPr/>
        </p:nvSpPr>
        <p:spPr bwMode="gray">
          <a:xfrm>
            <a:off x="10131183" y="1920883"/>
            <a:ext cx="1152000" cy="3708834"/>
          </a:xfrm>
          <a:prstGeom prst="round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9" name="圆角矩形 108"/>
          <p:cNvSpPr/>
          <p:nvPr/>
        </p:nvSpPr>
        <p:spPr bwMode="gray">
          <a:xfrm>
            <a:off x="864438" y="1920883"/>
            <a:ext cx="1152000" cy="3708834"/>
          </a:xfrm>
          <a:prstGeom prst="round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Traffic Classification Process</a:t>
            </a:r>
          </a:p>
        </p:txBody>
      </p:sp>
      <p:cxnSp>
        <p:nvCxnSpPr>
          <p:cNvPr id="58" name="直接连接符 57"/>
          <p:cNvCxnSpPr/>
          <p:nvPr/>
        </p:nvCxnSpPr>
        <p:spPr bwMode="gray">
          <a:xfrm flipV="1">
            <a:off x="2066287" y="3973111"/>
            <a:ext cx="1018967"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58"/>
          <p:cNvCxnSpPr/>
          <p:nvPr/>
        </p:nvCxnSpPr>
        <p:spPr bwMode="gray">
          <a:xfrm flipV="1">
            <a:off x="9040207" y="2604959"/>
            <a:ext cx="1030341" cy="9721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0" name="直接连接符 59"/>
          <p:cNvCxnSpPr/>
          <p:nvPr/>
        </p:nvCxnSpPr>
        <p:spPr bwMode="gray">
          <a:xfrm>
            <a:off x="8990428" y="3937107"/>
            <a:ext cx="1116124" cy="864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1" name="直接连接符 60"/>
          <p:cNvCxnSpPr/>
          <p:nvPr/>
        </p:nvCxnSpPr>
        <p:spPr bwMode="gray">
          <a:xfrm>
            <a:off x="2030283" y="2532951"/>
            <a:ext cx="1080120" cy="104411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2" name="图片 61"/>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4444395" y="3451089"/>
            <a:ext cx="790244" cy="648000"/>
          </a:xfrm>
          <a:prstGeom prst="rect">
            <a:avLst/>
          </a:prstGeom>
        </p:spPr>
      </p:pic>
      <p:cxnSp>
        <p:nvCxnSpPr>
          <p:cNvPr id="63" name="直接连接符 62"/>
          <p:cNvCxnSpPr>
            <a:stCxn id="109" idx="3"/>
            <a:endCxn id="71" idx="1"/>
          </p:cNvCxnSpPr>
          <p:nvPr/>
        </p:nvCxnSpPr>
        <p:spPr bwMode="gray">
          <a:xfrm flipV="1">
            <a:off x="2016438" y="3775089"/>
            <a:ext cx="1057961"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7" name="直接连接符 66"/>
          <p:cNvCxnSpPr>
            <a:stCxn id="71" idx="3"/>
            <a:endCxn id="62" idx="1"/>
          </p:cNvCxnSpPr>
          <p:nvPr/>
        </p:nvCxnSpPr>
        <p:spPr bwMode="gray">
          <a:xfrm>
            <a:off x="3864643" y="3775089"/>
            <a:ext cx="57975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8" name="直接连接符 67"/>
          <p:cNvCxnSpPr>
            <a:stCxn id="62" idx="3"/>
            <a:endCxn id="133" idx="0"/>
          </p:cNvCxnSpPr>
          <p:nvPr/>
        </p:nvCxnSpPr>
        <p:spPr bwMode="gray">
          <a:xfrm flipV="1">
            <a:off x="5234639" y="2857857"/>
            <a:ext cx="832856" cy="91723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9" name="直接连接符 68"/>
          <p:cNvCxnSpPr>
            <a:stCxn id="73" idx="3"/>
            <a:endCxn id="123" idx="1"/>
          </p:cNvCxnSpPr>
          <p:nvPr/>
        </p:nvCxnSpPr>
        <p:spPr bwMode="gray">
          <a:xfrm>
            <a:off x="9060592" y="3775089"/>
            <a:ext cx="1070591" cy="21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1" name="图片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74399" y="3451089"/>
            <a:ext cx="790244" cy="648000"/>
          </a:xfrm>
          <a:prstGeom prst="rect">
            <a:avLst/>
          </a:prstGeom>
        </p:spPr>
      </p:pic>
      <p:pic>
        <p:nvPicPr>
          <p:cNvPr id="73" name="图片 72"/>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8270348" y="3451089"/>
            <a:ext cx="790244" cy="648000"/>
          </a:xfrm>
          <a:prstGeom prst="rect">
            <a:avLst/>
          </a:prstGeom>
        </p:spPr>
      </p:pic>
      <p:sp>
        <p:nvSpPr>
          <p:cNvPr id="74" name="文本占位符 10"/>
          <p:cNvSpPr txBox="1">
            <a:spLocks/>
          </p:cNvSpPr>
          <p:nvPr/>
        </p:nvSpPr>
        <p:spPr bwMode="gray">
          <a:xfrm>
            <a:off x="2820527" y="4045119"/>
            <a:ext cx="1299832"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edge node</a:t>
            </a:r>
          </a:p>
        </p:txBody>
      </p:sp>
      <p:sp>
        <p:nvSpPr>
          <p:cNvPr id="76" name="文本占位符 10"/>
          <p:cNvSpPr txBox="1">
            <a:spLocks/>
          </p:cNvSpPr>
          <p:nvPr/>
        </p:nvSpPr>
        <p:spPr bwMode="gray">
          <a:xfrm>
            <a:off x="4406547" y="4045119"/>
            <a:ext cx="900100"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node</a:t>
            </a:r>
          </a:p>
        </p:txBody>
      </p:sp>
      <p:cxnSp>
        <p:nvCxnSpPr>
          <p:cNvPr id="81" name="直接箭头连接符 80"/>
          <p:cNvCxnSpPr/>
          <p:nvPr/>
        </p:nvCxnSpPr>
        <p:spPr bwMode="gray">
          <a:xfrm>
            <a:off x="2390323" y="2676967"/>
            <a:ext cx="468052" cy="467358"/>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cxnSp>
        <p:nvCxnSpPr>
          <p:cNvPr id="83" name="直接箭头连接符 82"/>
          <p:cNvCxnSpPr/>
          <p:nvPr/>
        </p:nvCxnSpPr>
        <p:spPr bwMode="gray">
          <a:xfrm>
            <a:off x="2210303" y="3649075"/>
            <a:ext cx="648072" cy="0"/>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cxnSp>
        <p:nvCxnSpPr>
          <p:cNvPr id="85" name="直接箭头连接符 84"/>
          <p:cNvCxnSpPr/>
          <p:nvPr/>
        </p:nvCxnSpPr>
        <p:spPr bwMode="gray">
          <a:xfrm flipV="1">
            <a:off x="2354319" y="4009115"/>
            <a:ext cx="504056" cy="432048"/>
          </a:xfrm>
          <a:prstGeom prst="straightConnector1">
            <a:avLst/>
          </a:prstGeom>
          <a:solidFill>
            <a:schemeClr val="accent1"/>
          </a:solidFill>
          <a:ln w="28575" cap="flat" cmpd="sng" algn="ctr">
            <a:solidFill>
              <a:srgbClr val="C00000"/>
            </a:solidFill>
            <a:prstDash val="dashDot"/>
            <a:round/>
            <a:headEnd type="none" w="med" len="med"/>
            <a:tailEnd type="triangle"/>
          </a:ln>
          <a:effectLst/>
        </p:spPr>
      </p:cxnSp>
      <p:sp>
        <p:nvSpPr>
          <p:cNvPr id="110" name="envelope-doodle_16370"/>
          <p:cNvSpPr>
            <a:spLocks noChangeAspect="1"/>
          </p:cNvSpPr>
          <p:nvPr/>
        </p:nvSpPr>
        <p:spPr bwMode="gray">
          <a:xfrm>
            <a:off x="1146366" y="4405159"/>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111" name="图片 110" descr="可视电话硬终端.png"/>
          <p:cNvPicPr>
            <a:picLocks noChangeAspect="1"/>
          </p:cNvPicPr>
          <p:nvPr/>
        </p:nvPicPr>
        <p:blipFill>
          <a:blip r:embed="rId5" cstate="print"/>
          <a:stretch>
            <a:fillRect/>
          </a:stretch>
        </p:blipFill>
        <p:spPr bwMode="gray">
          <a:xfrm>
            <a:off x="1142122" y="3308404"/>
            <a:ext cx="609949" cy="540000"/>
          </a:xfrm>
          <a:prstGeom prst="rect">
            <a:avLst/>
          </a:prstGeom>
        </p:spPr>
      </p:pic>
      <p:pic>
        <p:nvPicPr>
          <p:cNvPr id="112" name="图片 111" descr="管理型无线虚链路-蓝.png"/>
          <p:cNvPicPr>
            <a:picLocks noChangeAspect="1"/>
          </p:cNvPicPr>
          <p:nvPr/>
        </p:nvPicPr>
        <p:blipFill>
          <a:blip r:embed="rId6" cstate="print"/>
          <a:stretch>
            <a:fillRect/>
          </a:stretch>
        </p:blipFill>
        <p:spPr bwMode="gray">
          <a:xfrm>
            <a:off x="1155803" y="2100903"/>
            <a:ext cx="582586" cy="540000"/>
          </a:xfrm>
          <a:prstGeom prst="rect">
            <a:avLst/>
          </a:prstGeom>
        </p:spPr>
      </p:pic>
      <p:sp>
        <p:nvSpPr>
          <p:cNvPr id="114" name="文本框 113"/>
          <p:cNvSpPr txBox="1"/>
          <p:nvPr/>
        </p:nvSpPr>
        <p:spPr bwMode="gray">
          <a:xfrm>
            <a:off x="846278" y="2635929"/>
            <a:ext cx="120163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Live streaming</a:t>
            </a:r>
          </a:p>
        </p:txBody>
      </p:sp>
      <p:sp>
        <p:nvSpPr>
          <p:cNvPr id="115" name="文本框 114"/>
          <p:cNvSpPr txBox="1"/>
          <p:nvPr/>
        </p:nvSpPr>
        <p:spPr bwMode="gray">
          <a:xfrm>
            <a:off x="709857" y="3834215"/>
            <a:ext cx="147447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communication</a:t>
            </a:r>
          </a:p>
        </p:txBody>
      </p:sp>
      <p:sp>
        <p:nvSpPr>
          <p:cNvPr id="116" name="文本框 115"/>
          <p:cNvSpPr txBox="1"/>
          <p:nvPr/>
        </p:nvSpPr>
        <p:spPr bwMode="gray">
          <a:xfrm>
            <a:off x="1230197" y="4975997"/>
            <a:ext cx="43379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FTP</a:t>
            </a:r>
            <a:endParaRPr lang="en-US" altLang="zh-CN" sz="1200" dirty="0">
              <a:latin typeface="Huawei Sans" panose="020C0503030203020204" pitchFamily="34" charset="0"/>
              <a:ea typeface="方正兰亭黑简体" panose="02000000000000000000" pitchFamily="2" charset="-122"/>
            </a:endParaRPr>
          </a:p>
        </p:txBody>
      </p:sp>
      <p:sp>
        <p:nvSpPr>
          <p:cNvPr id="108" name="文本占位符 10"/>
          <p:cNvSpPr txBox="1">
            <a:spLocks/>
          </p:cNvSpPr>
          <p:nvPr/>
        </p:nvSpPr>
        <p:spPr bwMode="gray">
          <a:xfrm>
            <a:off x="1105058" y="5250906"/>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HQ</a:t>
            </a:r>
          </a:p>
        </p:txBody>
      </p:sp>
      <p:sp>
        <p:nvSpPr>
          <p:cNvPr id="125" name="envelope-doodle_16370"/>
          <p:cNvSpPr>
            <a:spLocks noChangeAspect="1"/>
          </p:cNvSpPr>
          <p:nvPr/>
        </p:nvSpPr>
        <p:spPr bwMode="gray">
          <a:xfrm>
            <a:off x="10460488" y="4405159"/>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126" name="图片 125" descr="可视电话硬终端.png"/>
          <p:cNvPicPr>
            <a:picLocks noChangeAspect="1"/>
          </p:cNvPicPr>
          <p:nvPr/>
        </p:nvPicPr>
        <p:blipFill>
          <a:blip r:embed="rId5" cstate="print"/>
          <a:stretch>
            <a:fillRect/>
          </a:stretch>
        </p:blipFill>
        <p:spPr bwMode="gray">
          <a:xfrm>
            <a:off x="10456244" y="3308404"/>
            <a:ext cx="609949" cy="540000"/>
          </a:xfrm>
          <a:prstGeom prst="rect">
            <a:avLst/>
          </a:prstGeom>
        </p:spPr>
      </p:pic>
      <p:pic>
        <p:nvPicPr>
          <p:cNvPr id="127" name="图片 126" descr="管理型无线虚链路-蓝.png"/>
          <p:cNvPicPr>
            <a:picLocks noChangeAspect="1"/>
          </p:cNvPicPr>
          <p:nvPr/>
        </p:nvPicPr>
        <p:blipFill>
          <a:blip r:embed="rId6" cstate="print"/>
          <a:stretch>
            <a:fillRect/>
          </a:stretch>
        </p:blipFill>
        <p:spPr bwMode="gray">
          <a:xfrm>
            <a:off x="10469925" y="2100903"/>
            <a:ext cx="582586" cy="540000"/>
          </a:xfrm>
          <a:prstGeom prst="rect">
            <a:avLst/>
          </a:prstGeom>
        </p:spPr>
      </p:pic>
      <p:sp>
        <p:nvSpPr>
          <p:cNvPr id="128" name="文本框 127"/>
          <p:cNvSpPr txBox="1"/>
          <p:nvPr/>
        </p:nvSpPr>
        <p:spPr bwMode="gray">
          <a:xfrm>
            <a:off x="10122300" y="2635929"/>
            <a:ext cx="120163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Live streaming</a:t>
            </a:r>
          </a:p>
        </p:txBody>
      </p:sp>
      <p:sp>
        <p:nvSpPr>
          <p:cNvPr id="129" name="文本框 128"/>
          <p:cNvSpPr txBox="1"/>
          <p:nvPr/>
        </p:nvSpPr>
        <p:spPr bwMode="gray">
          <a:xfrm>
            <a:off x="9998011" y="3824690"/>
            <a:ext cx="145021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 communication</a:t>
            </a:r>
          </a:p>
        </p:txBody>
      </p:sp>
      <p:sp>
        <p:nvSpPr>
          <p:cNvPr id="130" name="文本框 129"/>
          <p:cNvSpPr txBox="1"/>
          <p:nvPr/>
        </p:nvSpPr>
        <p:spPr bwMode="gray">
          <a:xfrm>
            <a:off x="10506219" y="4975997"/>
            <a:ext cx="43379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FTP</a:t>
            </a:r>
            <a:endParaRPr lang="en-US" altLang="zh-CN" sz="1200" dirty="0">
              <a:latin typeface="Huawei Sans" panose="020C0503030203020204" pitchFamily="34" charset="0"/>
              <a:ea typeface="方正兰亭黑简体" panose="02000000000000000000" pitchFamily="2" charset="-122"/>
            </a:endParaRPr>
          </a:p>
        </p:txBody>
      </p:sp>
      <p:sp>
        <p:nvSpPr>
          <p:cNvPr id="121" name="文本占位符 10"/>
          <p:cNvSpPr txBox="1">
            <a:spLocks/>
          </p:cNvSpPr>
          <p:nvPr/>
        </p:nvSpPr>
        <p:spPr bwMode="gray">
          <a:xfrm>
            <a:off x="10381080" y="5250906"/>
            <a:ext cx="684076" cy="450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Branch</a:t>
            </a:r>
          </a:p>
        </p:txBody>
      </p:sp>
      <p:pic>
        <p:nvPicPr>
          <p:cNvPr id="131" name="图片 130"/>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890823" y="3451089"/>
            <a:ext cx="790244" cy="648000"/>
          </a:xfrm>
          <a:prstGeom prst="rect">
            <a:avLst/>
          </a:prstGeom>
        </p:spPr>
      </p:pic>
      <p:sp>
        <p:nvSpPr>
          <p:cNvPr id="132" name="文本占位符 10"/>
          <p:cNvSpPr txBox="1">
            <a:spLocks/>
          </p:cNvSpPr>
          <p:nvPr/>
        </p:nvSpPr>
        <p:spPr bwMode="gray">
          <a:xfrm>
            <a:off x="6854819" y="4045119"/>
            <a:ext cx="900100"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node</a:t>
            </a:r>
          </a:p>
        </p:txBody>
      </p:sp>
      <p:cxnSp>
        <p:nvCxnSpPr>
          <p:cNvPr id="134" name="直接连接符 133"/>
          <p:cNvCxnSpPr>
            <a:stCxn id="131" idx="1"/>
            <a:endCxn id="133" idx="0"/>
          </p:cNvCxnSpPr>
          <p:nvPr/>
        </p:nvCxnSpPr>
        <p:spPr bwMode="gray">
          <a:xfrm flipH="1" flipV="1">
            <a:off x="6067495" y="2857857"/>
            <a:ext cx="823328" cy="91723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3" name="图片 132"/>
          <p:cNvPicPr>
            <a:picLocks noChangeAspect="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389387" y="2857857"/>
            <a:ext cx="1356216" cy="683206"/>
          </a:xfrm>
          <a:prstGeom prst="rect">
            <a:avLst/>
          </a:prstGeom>
        </p:spPr>
      </p:pic>
      <p:cxnSp>
        <p:nvCxnSpPr>
          <p:cNvPr id="135" name="直接连接符 134"/>
          <p:cNvCxnSpPr>
            <a:stCxn id="131" idx="3"/>
            <a:endCxn id="73" idx="1"/>
          </p:cNvCxnSpPr>
          <p:nvPr/>
        </p:nvCxnSpPr>
        <p:spPr bwMode="gray">
          <a:xfrm>
            <a:off x="7681067" y="3775089"/>
            <a:ext cx="58928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7" name="文本占位符 10"/>
          <p:cNvSpPr txBox="1">
            <a:spLocks/>
          </p:cNvSpPr>
          <p:nvPr/>
        </p:nvSpPr>
        <p:spPr bwMode="gray">
          <a:xfrm>
            <a:off x="8054324" y="4045119"/>
            <a:ext cx="1201390" cy="3960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fontAlgn="ctr">
              <a:buNone/>
            </a:pPr>
            <a:r>
              <a:rPr lang="en-US" sz="1200" b="1" dirty="0">
                <a:latin typeface="Huawei Sans" panose="020C0503030203020204" pitchFamily="34" charset="0"/>
              </a:rPr>
              <a:t>DS edge node</a:t>
            </a:r>
          </a:p>
        </p:txBody>
      </p:sp>
      <p:sp>
        <p:nvSpPr>
          <p:cNvPr id="82" name="Rectangular Callout 81"/>
          <p:cNvSpPr/>
          <p:nvPr/>
        </p:nvSpPr>
        <p:spPr bwMode="gray">
          <a:xfrm>
            <a:off x="2922064" y="2674280"/>
            <a:ext cx="1149968" cy="432237"/>
          </a:xfrm>
          <a:prstGeom prst="wedgeRectCallout">
            <a:avLst>
              <a:gd name="adj1" fmla="val -33194"/>
              <a:gd name="adj2" fmla="val 11229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a:solidFill>
                  <a:prstClr val="black"/>
                </a:solidFill>
                <a:latin typeface="Huawei Sans" panose="020C0503030203020204" pitchFamily="34" charset="0"/>
              </a:rPr>
              <a:t>MF classification</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84" name="Rectangular Callout 83"/>
          <p:cNvSpPr/>
          <p:nvPr/>
        </p:nvSpPr>
        <p:spPr bwMode="gray">
          <a:xfrm>
            <a:off x="4250391" y="2659572"/>
            <a:ext cx="1154615" cy="432237"/>
          </a:xfrm>
          <a:prstGeom prst="wedgeRectCallout">
            <a:avLst>
              <a:gd name="adj1" fmla="val -32439"/>
              <a:gd name="adj2" fmla="val 16884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b="1" dirty="0">
                <a:solidFill>
                  <a:prstClr val="black"/>
                </a:solidFill>
                <a:latin typeface="Huawei Sans" panose="020C0503030203020204" pitchFamily="34" charset="0"/>
              </a:rPr>
              <a:t>BA classification</a:t>
            </a:r>
          </a:p>
        </p:txBody>
      </p:sp>
      <p:sp>
        <p:nvSpPr>
          <p:cNvPr id="86" name="Rectangular Callout 85"/>
          <p:cNvSpPr/>
          <p:nvPr/>
        </p:nvSpPr>
        <p:spPr bwMode="gray">
          <a:xfrm>
            <a:off x="2030283" y="1382680"/>
            <a:ext cx="1941642" cy="858845"/>
          </a:xfrm>
          <a:prstGeom prst="wedgeRectCallout">
            <a:avLst>
              <a:gd name="adj1" fmla="val -61576"/>
              <a:gd name="adj2" fmla="val 3613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ctr">
              <a:buSzPct val="100000"/>
            </a:pPr>
            <a:r>
              <a:rPr lang="en-US" sz="1200" b="1" dirty="0">
                <a:solidFill>
                  <a:prstClr val="black"/>
                </a:solidFill>
                <a:latin typeface="Huawei Sans" panose="020C0503030203020204" pitchFamily="34" charset="0"/>
              </a:rPr>
              <a:t>Real-time services such as voice and video services are given the highest priority.</a:t>
            </a:r>
            <a:endParaRPr lang="en-US" altLang="zh-CN" sz="1200" b="1" kern="0" dirty="0">
              <a:solidFill>
                <a:prstClr val="black"/>
              </a:solidFill>
              <a:latin typeface="Huawei Sans" panose="020C0503030203020204" pitchFamily="34" charset="0"/>
              <a:ea typeface="方正兰亭黑简体" panose="02000000000000000000" pitchFamily="2" charset="-122"/>
            </a:endParaRPr>
          </a:p>
        </p:txBody>
      </p:sp>
      <p:sp>
        <p:nvSpPr>
          <p:cNvPr id="50" name="Oval 41">
            <a:extLst>
              <a:ext uri="{FF2B5EF4-FFF2-40B4-BE49-F238E27FC236}">
                <a16:creationId xmlns:a16="http://schemas.microsoft.com/office/drawing/2014/main" xmlns="" id="{D651A847-C472-431A-BAF6-568E2A229B2B}"/>
              </a:ext>
            </a:extLst>
          </p:cNvPr>
          <p:cNvSpPr>
            <a:spLocks noChangeAspect="1"/>
          </p:cNvSpPr>
          <p:nvPr/>
        </p:nvSpPr>
        <p:spPr bwMode="gray">
          <a:xfrm>
            <a:off x="2994768" y="345510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1" name="Oval 41">
            <a:extLst>
              <a:ext uri="{FF2B5EF4-FFF2-40B4-BE49-F238E27FC236}">
                <a16:creationId xmlns:a16="http://schemas.microsoft.com/office/drawing/2014/main" xmlns="" id="{E84C60A5-6DA8-4E22-A893-B52A64AEE70D}"/>
              </a:ext>
            </a:extLst>
          </p:cNvPr>
          <p:cNvSpPr>
            <a:spLocks noChangeAspect="1"/>
          </p:cNvSpPr>
          <p:nvPr/>
        </p:nvSpPr>
        <p:spPr bwMode="gray">
          <a:xfrm>
            <a:off x="3001824" y="3689461"/>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2" name="Oval 41">
            <a:extLst>
              <a:ext uri="{FF2B5EF4-FFF2-40B4-BE49-F238E27FC236}">
                <a16:creationId xmlns:a16="http://schemas.microsoft.com/office/drawing/2014/main" xmlns="" id="{D3BF91F6-84B9-417F-B559-540D2E606E9C}"/>
              </a:ext>
            </a:extLst>
          </p:cNvPr>
          <p:cNvSpPr>
            <a:spLocks noChangeAspect="1"/>
          </p:cNvSpPr>
          <p:nvPr/>
        </p:nvSpPr>
        <p:spPr bwMode="gray">
          <a:xfrm>
            <a:off x="3001824" y="390958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
        <p:nvSpPr>
          <p:cNvPr id="53" name="Oval 41">
            <a:extLst>
              <a:ext uri="{FF2B5EF4-FFF2-40B4-BE49-F238E27FC236}">
                <a16:creationId xmlns:a16="http://schemas.microsoft.com/office/drawing/2014/main" xmlns="" id="{2396DD10-0CAA-4A25-A12F-5AD30B211121}"/>
              </a:ext>
            </a:extLst>
          </p:cNvPr>
          <p:cNvSpPr>
            <a:spLocks noChangeAspect="1"/>
          </p:cNvSpPr>
          <p:nvPr/>
        </p:nvSpPr>
        <p:spPr bwMode="gray">
          <a:xfrm>
            <a:off x="4380072" y="3683945"/>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1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4084680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135">
            <a:extLst>
              <a:ext uri="{FF2B5EF4-FFF2-40B4-BE49-F238E27FC236}">
                <a16:creationId xmlns:a16="http://schemas.microsoft.com/office/drawing/2014/main" xmlns="" id="{ADB81D25-B299-4F38-9292-5C24534EB58F}"/>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MF Classification</a:t>
            </a:r>
          </a:p>
        </p:txBody>
      </p:sp>
      <p:sp>
        <p:nvSpPr>
          <p:cNvPr id="44" name="Text Box 26">
            <a:extLst>
              <a:ext uri="{FF2B5EF4-FFF2-40B4-BE49-F238E27FC236}">
                <a16:creationId xmlns:a16="http://schemas.microsoft.com/office/drawing/2014/main" xmlns="" id="{E754D508-C839-4360-BC57-9F5A6EEE23AB}"/>
              </a:ext>
            </a:extLst>
          </p:cNvPr>
          <p:cNvSpPr txBox="1">
            <a:spLocks noChangeArrowheads="1"/>
          </p:cNvSpPr>
          <p:nvPr/>
        </p:nvSpPr>
        <p:spPr bwMode="gray">
          <a:xfrm>
            <a:off x="1666528" y="1376772"/>
            <a:ext cx="1162375"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node</a:t>
            </a:r>
          </a:p>
        </p:txBody>
      </p:sp>
      <p:cxnSp>
        <p:nvCxnSpPr>
          <p:cNvPr id="46" name="Straight Connector 45">
            <a:extLst>
              <a:ext uri="{FF2B5EF4-FFF2-40B4-BE49-F238E27FC236}">
                <a16:creationId xmlns:a16="http://schemas.microsoft.com/office/drawing/2014/main" xmlns="" id="{F7475B58-7DB9-40CE-9451-17069D55C9DE}"/>
              </a:ext>
            </a:extLst>
          </p:cNvPr>
          <p:cNvCxnSpPr>
            <a:cxnSpLocks/>
            <a:endCxn id="51"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51" name="图片 70">
            <a:extLst>
              <a:ext uri="{FF2B5EF4-FFF2-40B4-BE49-F238E27FC236}">
                <a16:creationId xmlns:a16="http://schemas.microsoft.com/office/drawing/2014/main" xmlns="" id="{38ACF6AA-2EF0-4986-A706-499F30420B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53" name="Straight Connector 52">
            <a:extLst>
              <a:ext uri="{FF2B5EF4-FFF2-40B4-BE49-F238E27FC236}">
                <a16:creationId xmlns:a16="http://schemas.microsoft.com/office/drawing/2014/main" xmlns="" id="{48CF76A3-3A75-4C75-A9F3-48A00DD70258}"/>
              </a:ext>
            </a:extLst>
          </p:cNvPr>
          <p:cNvCxnSpPr>
            <a:cxnSpLocks/>
            <a:stCxn id="51" idx="3"/>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6" name="Straight Connector 55">
            <a:extLst>
              <a:ext uri="{FF2B5EF4-FFF2-40B4-BE49-F238E27FC236}">
                <a16:creationId xmlns:a16="http://schemas.microsoft.com/office/drawing/2014/main" xmlns="" id="{3BE9F69B-5E59-4496-AF0D-5050ADFF4F93}"/>
              </a:ext>
            </a:extLst>
          </p:cNvPr>
          <p:cNvCxnSpPr>
            <a:cxnSpLocks/>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9" name="Text Box 26">
            <a:extLst>
              <a:ext uri="{FF2B5EF4-FFF2-40B4-BE49-F238E27FC236}">
                <a16:creationId xmlns:a16="http://schemas.microsoft.com/office/drawing/2014/main" xmlns="" id="{DE07934D-625C-4363-9411-1166D2527D3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60" name="Oval 41">
            <a:extLst>
              <a:ext uri="{FF2B5EF4-FFF2-40B4-BE49-F238E27FC236}">
                <a16:creationId xmlns:a16="http://schemas.microsoft.com/office/drawing/2014/main" xmlns="" id="{60ABAE49-7F47-4093-80DE-0764108282B3}"/>
              </a:ext>
            </a:extLst>
          </p:cNvPr>
          <p:cNvSpPr>
            <a:spLocks noChangeAspect="1"/>
          </p:cNvSpPr>
          <p:nvPr/>
        </p:nvSpPr>
        <p:spPr bwMode="gray">
          <a:xfrm>
            <a:off x="180109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7500" y="2350790"/>
            <a:ext cx="507700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Typically, the traffic received by the DS edge node is not classified, so complex traffic classification is configured on the DS edge node. The configuration roadmap is as follows:</a:t>
            </a:r>
            <a:endParaRPr lang="en-US" altLang="zh-CN" sz="1600" dirty="0">
              <a:latin typeface="Huawei Sans" panose="020C0503030203020204" pitchFamily="34" charset="0"/>
            </a:endParaRPr>
          </a:p>
          <a:p>
            <a:pPr marL="542925" lvl="1" indent="-238125" fontAlgn="ctr">
              <a:spcAft>
                <a:spcPts val="0"/>
              </a:spcAft>
            </a:pPr>
            <a:r>
              <a:rPr lang="en-US" sz="1400" dirty="0">
                <a:latin typeface="Huawei Sans" panose="020C0503030203020204" pitchFamily="34" charset="0"/>
              </a:rPr>
              <a:t>Configure a traffic classifier to match traffic.</a:t>
            </a:r>
            <a:endParaRPr lang="en-US" altLang="zh-CN" sz="1400" dirty="0">
              <a:latin typeface="Huawei Sans" panose="020C0503030203020204" pitchFamily="34" charset="0"/>
            </a:endParaRPr>
          </a:p>
          <a:p>
            <a:pPr marL="542925" lvl="1" indent="-238125" fontAlgn="ctr">
              <a:spcAft>
                <a:spcPts val="0"/>
              </a:spcAft>
            </a:pPr>
            <a:r>
              <a:rPr lang="en-US" sz="1400" dirty="0">
                <a:latin typeface="Huawei Sans" panose="020C0503030203020204" pitchFamily="34" charset="0"/>
              </a:rPr>
              <a:t>Configure a traffic behavior to define an action taken on the matched traffic.</a:t>
            </a:r>
            <a:endParaRPr lang="en-US" altLang="zh-CN" sz="1400" dirty="0">
              <a:latin typeface="Huawei Sans" panose="020C0503030203020204" pitchFamily="34" charset="0"/>
            </a:endParaRPr>
          </a:p>
          <a:p>
            <a:pPr marL="542925" lvl="1" indent="-238125" fontAlgn="ctr">
              <a:spcAft>
                <a:spcPts val="0"/>
              </a:spcAft>
            </a:pPr>
            <a:r>
              <a:rPr lang="en-US" sz="1400" dirty="0">
                <a:latin typeface="Huawei Sans" panose="020C0503030203020204" pitchFamily="34" charset="0"/>
              </a:rPr>
              <a:t>Bind the traffic classifier and traffic behavior to a traffic policy.</a:t>
            </a:r>
            <a:endParaRPr lang="en-US" altLang="zh-CN" sz="1400" dirty="0">
              <a:latin typeface="Huawei Sans" panose="020C0503030203020204" pitchFamily="34" charset="0"/>
            </a:endParaRPr>
          </a:p>
          <a:p>
            <a:pPr marL="542925" lvl="1" indent="-238125" fontAlgn="ctr">
              <a:spcAft>
                <a:spcPts val="0"/>
              </a:spcAft>
            </a:pPr>
            <a:r>
              <a:rPr lang="en-US" sz="1400" dirty="0">
                <a:latin typeface="Huawei Sans" panose="020C0503030203020204" pitchFamily="34" charset="0"/>
              </a:rPr>
              <a:t>Apply the traffic policy to the inbound direction of the interface on the DS edge node.</a:t>
            </a:r>
          </a:p>
        </p:txBody>
      </p:sp>
      <p:sp>
        <p:nvSpPr>
          <p:cNvPr id="62" name="Text Box 26">
            <a:extLst>
              <a:ext uri="{FF2B5EF4-FFF2-40B4-BE49-F238E27FC236}">
                <a16:creationId xmlns:a16="http://schemas.microsoft.com/office/drawing/2014/main" xmlns="" id="{EC0FFD3E-3EA1-49C0-BDD3-E209EC79923B}"/>
              </a:ext>
            </a:extLst>
          </p:cNvPr>
          <p:cNvSpPr txBox="1">
            <a:spLocks noChangeArrowheads="1"/>
          </p:cNvSpPr>
          <p:nvPr/>
        </p:nvSpPr>
        <p:spPr bwMode="gray">
          <a:xfrm>
            <a:off x="3734903" y="1937113"/>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63" name="文本框 30">
            <a:extLst>
              <a:ext uri="{FF2B5EF4-FFF2-40B4-BE49-F238E27FC236}">
                <a16:creationId xmlns:a16="http://schemas.microsoft.com/office/drawing/2014/main" xmlns="" id="{7C65D3D1-F631-4346-9232-5945947BA957}"/>
              </a:ext>
            </a:extLst>
          </p:cNvPr>
          <p:cNvSpPr txBox="1">
            <a:spLocks/>
          </p:cNvSpPr>
          <p:nvPr/>
        </p:nvSpPr>
        <p:spPr bwMode="gray">
          <a:xfrm>
            <a:off x="5765498" y="1329102"/>
            <a:ext cx="5940424"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i="1" dirty="0" err="1">
                <a:solidFill>
                  <a:schemeClr val="tx1"/>
                </a:solidFill>
                <a:latin typeface="Huawei Sans" panose="020C0503030203020204" pitchFamily="34" charset="0"/>
              </a:rPr>
              <a:t>vlan</a:t>
            </a:r>
            <a:r>
              <a:rPr lang="en-US" i="1" dirty="0">
                <a:solidFill>
                  <a:schemeClr val="tx1"/>
                </a:solidFill>
                <a:latin typeface="Huawei Sans" panose="020C0503030203020204" pitchFamily="34" charset="0"/>
              </a:rPr>
              <a:t>-id</a:t>
            </a:r>
            <a:r>
              <a:rPr lang="en-US" dirty="0">
                <a:solidFill>
                  <a:schemeClr val="tx1"/>
                </a:solidFill>
                <a:latin typeface="Huawei Sans" panose="020C0503030203020204" pitchFamily="34" charset="0"/>
              </a:rPr>
              <a:t> | …. ]       //Match traffic based on traffic characteristics.</a:t>
            </a:r>
            <a:endParaRPr lang="en-US" altLang="zh-CN" dirty="0">
              <a:solidFill>
                <a:schemeClr val="tx1"/>
              </a:solidFill>
              <a:latin typeface="Huawei Sans" panose="020C0503030203020204" pitchFamily="34" charset="0"/>
            </a:endParaRPr>
          </a:p>
        </p:txBody>
      </p:sp>
      <p:sp>
        <p:nvSpPr>
          <p:cNvPr id="64" name="文本框 30">
            <a:extLst>
              <a:ext uri="{FF2B5EF4-FFF2-40B4-BE49-F238E27FC236}">
                <a16:creationId xmlns:a16="http://schemas.microsoft.com/office/drawing/2014/main" xmlns="" id="{2AF05CCD-E336-4F23-95FE-541DCCC8BBFE}"/>
              </a:ext>
            </a:extLst>
          </p:cNvPr>
          <p:cNvSpPr txBox="1">
            <a:spLocks/>
          </p:cNvSpPr>
          <p:nvPr/>
        </p:nvSpPr>
        <p:spPr bwMode="gray">
          <a:xfrm>
            <a:off x="5765498" y="2553232"/>
            <a:ext cx="594707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remark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dscp</a:t>
            </a:r>
            <a:r>
              <a:rPr lang="en-US" i="1" dirty="0">
                <a:solidFill>
                  <a:schemeClr val="tx1"/>
                </a:solidFill>
                <a:latin typeface="Huawei Sans" panose="020C0503030203020204" pitchFamily="34" charset="0"/>
              </a:rPr>
              <a:t>-name</a:t>
            </a:r>
            <a:r>
              <a:rPr lang="en-US" dirty="0">
                <a:solidFill>
                  <a:schemeClr val="tx1"/>
                </a:solidFill>
                <a:latin typeface="Huawei Sans" panose="020C0503030203020204" pitchFamily="34" charset="0"/>
              </a:rPr>
              <a:t> | </a:t>
            </a:r>
            <a:r>
              <a:rPr lang="en-US" i="1" dirty="0">
                <a:solidFill>
                  <a:schemeClr val="tx1"/>
                </a:solidFill>
                <a:latin typeface="Huawei Sans" panose="020C0503030203020204" pitchFamily="34" charset="0"/>
              </a:rPr>
              <a:t>8021p-value</a:t>
            </a:r>
            <a:r>
              <a:rPr lang="en-US" dirty="0">
                <a:solidFill>
                  <a:schemeClr val="tx1"/>
                </a:solidFill>
                <a:latin typeface="Huawei Sans" panose="020C0503030203020204" pitchFamily="34" charset="0"/>
              </a:rPr>
              <a:t> | </a:t>
            </a:r>
            <a:r>
              <a:rPr lang="en-US" i="1" dirty="0">
                <a:solidFill>
                  <a:schemeClr val="tx1"/>
                </a:solidFill>
                <a:latin typeface="Huawei Sans" panose="020C0503030203020204" pitchFamily="34" charset="0"/>
              </a:rPr>
              <a:t>EXP</a:t>
            </a:r>
            <a:r>
              <a:rPr lang="en-US" dirty="0">
                <a:solidFill>
                  <a:schemeClr val="tx1"/>
                </a:solidFill>
                <a:latin typeface="Huawei Sans" panose="020C0503030203020204" pitchFamily="34" charset="0"/>
              </a:rPr>
              <a:t> | … ]       //Re-mark the </a:t>
            </a:r>
            <a:r>
              <a:rPr lang="en-US" dirty="0" err="1">
                <a:solidFill>
                  <a:schemeClr val="tx1"/>
                </a:solidFill>
                <a:latin typeface="Huawei Sans" panose="020C0503030203020204" pitchFamily="34" charset="0"/>
              </a:rPr>
              <a:t>QoS</a:t>
            </a:r>
            <a:r>
              <a:rPr lang="en-US" dirty="0">
                <a:solidFill>
                  <a:schemeClr val="tx1"/>
                </a:solidFill>
                <a:latin typeface="Huawei Sans" panose="020C0503030203020204" pitchFamily="34" charset="0"/>
              </a:rPr>
              <a:t> field of traffic.</a:t>
            </a:r>
            <a:endParaRPr lang="en-US" altLang="zh-CN" dirty="0">
              <a:solidFill>
                <a:schemeClr val="tx1"/>
              </a:solidFill>
              <a:latin typeface="Huawei Sans" panose="020C0503030203020204" pitchFamily="34" charset="0"/>
            </a:endParaRPr>
          </a:p>
        </p:txBody>
      </p:sp>
      <p:sp>
        <p:nvSpPr>
          <p:cNvPr id="65" name="文本框 30">
            <a:extLst>
              <a:ext uri="{FF2B5EF4-FFF2-40B4-BE49-F238E27FC236}">
                <a16:creationId xmlns:a16="http://schemas.microsoft.com/office/drawing/2014/main" xmlns="" id="{5BD7256A-1655-47B4-B7FD-045BBF92D05B}"/>
              </a:ext>
            </a:extLst>
          </p:cNvPr>
          <p:cNvSpPr txBox="1">
            <a:spLocks/>
          </p:cNvSpPr>
          <p:nvPr/>
        </p:nvSpPr>
        <p:spPr bwMode="gray">
          <a:xfrm>
            <a:off x="5765498" y="3777362"/>
            <a:ext cx="594707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//Bind the traffic classifier to the traffic behavior.</a:t>
            </a:r>
            <a:endParaRPr lang="en-US" altLang="zh-CN" dirty="0">
              <a:solidFill>
                <a:schemeClr val="tx1"/>
              </a:solidFill>
              <a:latin typeface="Huawei Sans" panose="020C0503030203020204" pitchFamily="34" charset="0"/>
            </a:endParaRPr>
          </a:p>
        </p:txBody>
      </p:sp>
      <p:sp>
        <p:nvSpPr>
          <p:cNvPr id="66" name="文本框 30">
            <a:extLst>
              <a:ext uri="{FF2B5EF4-FFF2-40B4-BE49-F238E27FC236}">
                <a16:creationId xmlns:a16="http://schemas.microsoft.com/office/drawing/2014/main" xmlns="" id="{C12380DA-A574-48D0-AC89-D1AAE7CEF6D1}"/>
              </a:ext>
            </a:extLst>
          </p:cNvPr>
          <p:cNvSpPr txBox="1">
            <a:spLocks/>
          </p:cNvSpPr>
          <p:nvPr/>
        </p:nvSpPr>
        <p:spPr bwMode="gray">
          <a:xfrm>
            <a:off x="5765498" y="5001491"/>
            <a:ext cx="5940424"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[inbound | outbound]     //Apply the traffic policy to the inbound direction of an interface.</a:t>
            </a:r>
            <a:endParaRPr lang="en-US" altLang="zh-CN" dirty="0">
              <a:solidFill>
                <a:schemeClr val="tx1"/>
              </a:solidFill>
              <a:latin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pic>
        <p:nvPicPr>
          <p:cNvPr id="22" name="图片 2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250800" y="1638000"/>
            <a:ext cx="540000" cy="442800"/>
          </a:xfrm>
          <a:prstGeom prst="rect">
            <a:avLst/>
          </a:prstGeom>
        </p:spPr>
      </p:pic>
    </p:spTree>
    <p:extLst>
      <p:ext uri="{BB962C8B-B14F-4D97-AF65-F5344CB8AC3E}">
        <p14:creationId xmlns:p14="http://schemas.microsoft.com/office/powerpoint/2010/main" val="3104120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EA4B67-8A90-421E-BDCC-D5B3872CE0B9}"/>
              </a:ext>
            </a:extLst>
          </p:cNvPr>
          <p:cNvSpPr>
            <a:spLocks noGrp="1"/>
          </p:cNvSpPr>
          <p:nvPr>
            <p:ph type="title"/>
          </p:nvPr>
        </p:nvSpPr>
        <p:spPr bwMode="gray"/>
        <p:txBody>
          <a:bodyPr/>
          <a:lstStyle/>
          <a:p>
            <a:pPr fontAlgn="ctr"/>
            <a:r>
              <a:rPr lang="en-US" dirty="0">
                <a:latin typeface="Huawei Sans" panose="020C0503030203020204" pitchFamily="34" charset="0"/>
              </a:rPr>
              <a:t>Checking the MF Classification </a:t>
            </a:r>
            <a:r>
              <a:rPr lang="en-US" altLang="zh-CN" dirty="0"/>
              <a:t>Configuration</a:t>
            </a:r>
            <a:endParaRPr lang="en-US" dirty="0">
              <a:latin typeface="Huawei Sans" panose="020C0503030203020204" pitchFamily="34" charset="0"/>
            </a:endParaRPr>
          </a:p>
        </p:txBody>
      </p:sp>
      <p:sp>
        <p:nvSpPr>
          <p:cNvPr id="3" name="Text Placeholder 2">
            <a:extLst>
              <a:ext uri="{FF2B5EF4-FFF2-40B4-BE49-F238E27FC236}">
                <a16:creationId xmlns:a16="http://schemas.microsoft.com/office/drawing/2014/main" xmlns="" id="{4FE72B56-2DE8-4574-AFFA-D68F5DBDF7C7}"/>
              </a:ext>
            </a:extLst>
          </p:cNvPr>
          <p:cNvSpPr>
            <a:spLocks noGrp="1"/>
          </p:cNvSpPr>
          <p:nvPr>
            <p:ph type="body" sz="quarter" idx="10"/>
          </p:nvPr>
        </p:nvSpPr>
        <p:spPr bwMode="gray"/>
        <p:txBody>
          <a:bodyPr/>
          <a:lstStyle/>
          <a:p>
            <a:pPr algn="l"/>
            <a:r>
              <a:rPr lang="en-US" sz="1800" dirty="0">
                <a:latin typeface="Huawei Sans" panose="020C0503030203020204" pitchFamily="34" charset="0"/>
              </a:rPr>
              <a:t>After MF classification is configured, you can run the following commands to check the configuration.</a:t>
            </a:r>
          </a:p>
        </p:txBody>
      </p:sp>
      <p:sp>
        <p:nvSpPr>
          <p:cNvPr id="4" name="文本框 30">
            <a:extLst>
              <a:ext uri="{FF2B5EF4-FFF2-40B4-BE49-F238E27FC236}">
                <a16:creationId xmlns:a16="http://schemas.microsoft.com/office/drawing/2014/main" xmlns="" id="{A161B87F-2027-4A8C-B576-136DFF3BE804}"/>
              </a:ext>
            </a:extLst>
          </p:cNvPr>
          <p:cNvSpPr txBox="1"/>
          <p:nvPr/>
        </p:nvSpPr>
        <p:spPr bwMode="gray">
          <a:xfrm>
            <a:off x="844699" y="2044787"/>
            <a:ext cx="10867876"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classifier-name </a:t>
            </a:r>
            <a:r>
              <a:rPr lang="en-US" dirty="0">
                <a:solidFill>
                  <a:schemeClr val="tx1"/>
                </a:solidFill>
                <a:latin typeface="Huawei Sans" panose="020C0503030203020204" pitchFamily="34" charset="0"/>
              </a:rPr>
              <a:t>]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 </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 policy-name </a:t>
            </a:r>
            <a:r>
              <a:rPr lang="en-US" dirty="0">
                <a:solidFill>
                  <a:schemeClr val="tx1"/>
                </a:solidFill>
                <a:latin typeface="Huawei Sans" panose="020C0503030203020204" pitchFamily="34" charset="0"/>
              </a:rPr>
              <a:t>]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386852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135">
            <a:extLst>
              <a:ext uri="{FF2B5EF4-FFF2-40B4-BE49-F238E27FC236}">
                <a16:creationId xmlns:a16="http://schemas.microsoft.com/office/drawing/2014/main" xmlns="" id="{ADB81D25-B299-4F38-9292-5C24534EB58F}"/>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(Optional) Modifying the BA Classification Configuration</a:t>
            </a:r>
          </a:p>
        </p:txBody>
      </p:sp>
      <p:sp>
        <p:nvSpPr>
          <p:cNvPr id="3" name="Text Placeholder 2">
            <a:extLst>
              <a:ext uri="{FF2B5EF4-FFF2-40B4-BE49-F238E27FC236}">
                <a16:creationId xmlns:a16="http://schemas.microsoft.com/office/drawing/2014/main" xmlns="" id="{6770FB9B-3D0C-43BE-A5B8-2F539CCD8313}"/>
              </a:ext>
            </a:extLst>
          </p:cNvPr>
          <p:cNvSpPr>
            <a:spLocks noGrp="1"/>
          </p:cNvSpPr>
          <p:nvPr>
            <p:ph type="body" sz="quarter" idx="10"/>
          </p:nvPr>
        </p:nvSpPr>
        <p:spPr bwMode="gray">
          <a:xfrm>
            <a:off x="6096000" y="1052514"/>
            <a:ext cx="5653088" cy="4875042"/>
          </a:xfrm>
        </p:spPr>
        <p:txBody>
          <a:bodyPr/>
          <a:lstStyle/>
          <a:p>
            <a:pPr algn="l"/>
            <a:r>
              <a:rPr lang="en-US" sz="1800" dirty="0">
                <a:latin typeface="Huawei Sans" panose="020C0503030203020204" pitchFamily="34" charset="0"/>
              </a:rPr>
              <a:t>Specify the packet priority trusted on an interface.</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r>
              <a:rPr lang="en-US" sz="1800" dirty="0">
                <a:latin typeface="Huawei Sans" panose="020C0503030203020204" pitchFamily="34" charset="0"/>
              </a:rPr>
              <a:t>Configure a priority mapping table.</a:t>
            </a:r>
          </a:p>
          <a:p>
            <a:pPr algn="l"/>
            <a:endParaRPr lang="en-US" altLang="zh-CN" sz="1800" dirty="0">
              <a:latin typeface="Huawei Sans" panose="020C0503030203020204" pitchFamily="34" charset="0"/>
            </a:endParaRPr>
          </a:p>
          <a:p>
            <a:pPr algn="l"/>
            <a:endParaRPr lang="en-US" dirty="0">
              <a:latin typeface="Huawei Sans" panose="020C0503030203020204" pitchFamily="34" charset="0"/>
            </a:endParaRPr>
          </a:p>
        </p:txBody>
      </p:sp>
      <p:sp>
        <p:nvSpPr>
          <p:cNvPr id="44" name="Text Box 26">
            <a:extLst>
              <a:ext uri="{FF2B5EF4-FFF2-40B4-BE49-F238E27FC236}">
                <a16:creationId xmlns:a16="http://schemas.microsoft.com/office/drawing/2014/main" xmlns="" id="{E754D508-C839-4360-BC57-9F5A6EEE23AB}"/>
              </a:ext>
            </a:extLst>
          </p:cNvPr>
          <p:cNvSpPr txBox="1">
            <a:spLocks noChangeArrowheads="1"/>
          </p:cNvSpPr>
          <p:nvPr/>
        </p:nvSpPr>
        <p:spPr bwMode="gray">
          <a:xfrm>
            <a:off x="1666528" y="1376772"/>
            <a:ext cx="1162375"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node</a:t>
            </a:r>
          </a:p>
        </p:txBody>
      </p:sp>
      <p:cxnSp>
        <p:nvCxnSpPr>
          <p:cNvPr id="46" name="Straight Connector 45">
            <a:extLst>
              <a:ext uri="{FF2B5EF4-FFF2-40B4-BE49-F238E27FC236}">
                <a16:creationId xmlns:a16="http://schemas.microsoft.com/office/drawing/2014/main" xmlns="" id="{F7475B58-7DB9-40CE-9451-17069D55C9DE}"/>
              </a:ext>
            </a:extLst>
          </p:cNvPr>
          <p:cNvCxnSpPr>
            <a:cxnSpLocks/>
            <a:endCxn id="51"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51" name="图片 70">
            <a:extLst>
              <a:ext uri="{FF2B5EF4-FFF2-40B4-BE49-F238E27FC236}">
                <a16:creationId xmlns:a16="http://schemas.microsoft.com/office/drawing/2014/main" xmlns="" id="{38ACF6AA-2EF0-4986-A706-499F30420B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53" name="Straight Connector 52">
            <a:extLst>
              <a:ext uri="{FF2B5EF4-FFF2-40B4-BE49-F238E27FC236}">
                <a16:creationId xmlns:a16="http://schemas.microsoft.com/office/drawing/2014/main" xmlns="" id="{48CF76A3-3A75-4C75-A9F3-48A00DD70258}"/>
              </a:ext>
            </a:extLst>
          </p:cNvPr>
          <p:cNvCxnSpPr>
            <a:cxnSpLocks/>
            <a:stCxn id="51" idx="3"/>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6" name="Straight Connector 55">
            <a:extLst>
              <a:ext uri="{FF2B5EF4-FFF2-40B4-BE49-F238E27FC236}">
                <a16:creationId xmlns:a16="http://schemas.microsoft.com/office/drawing/2014/main" xmlns="" id="{3BE9F69B-5E59-4496-AF0D-5050ADFF4F93}"/>
              </a:ext>
            </a:extLst>
          </p:cNvPr>
          <p:cNvCxnSpPr>
            <a:cxnSpLocks/>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9" name="Text Box 26">
            <a:extLst>
              <a:ext uri="{FF2B5EF4-FFF2-40B4-BE49-F238E27FC236}">
                <a16:creationId xmlns:a16="http://schemas.microsoft.com/office/drawing/2014/main" xmlns="" id="{DE07934D-625C-4363-9411-1166D2527D3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60" name="Oval 41">
            <a:extLst>
              <a:ext uri="{FF2B5EF4-FFF2-40B4-BE49-F238E27FC236}">
                <a16:creationId xmlns:a16="http://schemas.microsoft.com/office/drawing/2014/main" xmlns="" id="{60ABAE49-7F47-4093-80DE-0764108282B3}"/>
              </a:ext>
            </a:extLst>
          </p:cNvPr>
          <p:cNvSpPr>
            <a:spLocks noChangeAspect="1"/>
          </p:cNvSpPr>
          <p:nvPr/>
        </p:nvSpPr>
        <p:spPr bwMode="gray">
          <a:xfrm>
            <a:off x="180109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7500" y="2359687"/>
            <a:ext cx="5486575" cy="33309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800" dirty="0">
                <a:latin typeface="Huawei Sans" panose="020C0503030203020204" pitchFamily="34" charset="0"/>
              </a:rPr>
              <a:t>Based on the priority mapping table, BA classification maps data with the specific </a:t>
            </a:r>
            <a:r>
              <a:rPr lang="en-US" sz="1800" dirty="0" err="1">
                <a:latin typeface="Huawei Sans" panose="020C0503030203020204" pitchFamily="34" charset="0"/>
              </a:rPr>
              <a:t>QoS</a:t>
            </a:r>
            <a:r>
              <a:rPr lang="en-US" sz="1800" dirty="0">
                <a:latin typeface="Huawei Sans" panose="020C0503030203020204" pitchFamily="34" charset="0"/>
              </a:rPr>
              <a:t> field to the internal priority.</a:t>
            </a:r>
            <a:endParaRPr lang="en-US" altLang="zh-CN" sz="1800" dirty="0">
              <a:latin typeface="Huawei Sans" panose="020C0503030203020204" pitchFamily="34" charset="0"/>
            </a:endParaRPr>
          </a:p>
          <a:p>
            <a:pPr algn="l" fontAlgn="ctr">
              <a:spcAft>
                <a:spcPts val="0"/>
              </a:spcAft>
            </a:pPr>
            <a:r>
              <a:rPr lang="en-US" sz="1800" dirty="0">
                <a:latin typeface="Huawei Sans" panose="020C0503030203020204" pitchFamily="34" charset="0"/>
              </a:rPr>
              <a:t>The priority mapping table can be modified as required. The roadmap is as follows:</a:t>
            </a:r>
            <a:endParaRPr lang="en-US" altLang="zh-CN" sz="1800" dirty="0">
              <a:latin typeface="Huawei Sans" panose="020C0503030203020204" pitchFamily="34" charset="0"/>
            </a:endParaRPr>
          </a:p>
          <a:p>
            <a:pPr marL="542925" lvl="1" indent="-219075" fontAlgn="ctr">
              <a:spcAft>
                <a:spcPts val="0"/>
              </a:spcAft>
            </a:pPr>
            <a:r>
              <a:rPr lang="en-US" sz="1600" dirty="0">
                <a:latin typeface="Huawei Sans" panose="020C0503030203020204" pitchFamily="34" charset="0"/>
              </a:rPr>
              <a:t>Specify the packet priority trusted on an interface.</a:t>
            </a:r>
            <a:endParaRPr lang="en-US" altLang="zh-CN" sz="1600" dirty="0">
              <a:latin typeface="Huawei Sans" panose="020C0503030203020204" pitchFamily="34" charset="0"/>
            </a:endParaRPr>
          </a:p>
          <a:p>
            <a:pPr marL="542925" lvl="1" indent="-219075" fontAlgn="ctr">
              <a:spcAft>
                <a:spcPts val="0"/>
              </a:spcAft>
            </a:pPr>
            <a:r>
              <a:rPr lang="en-US" sz="1600" dirty="0">
                <a:latin typeface="Huawei Sans" panose="020C0503030203020204" pitchFamily="34" charset="0"/>
              </a:rPr>
              <a:t>Configure a priority mapping table.</a:t>
            </a:r>
          </a:p>
        </p:txBody>
      </p:sp>
      <p:sp>
        <p:nvSpPr>
          <p:cNvPr id="62" name="Text Box 26">
            <a:extLst>
              <a:ext uri="{FF2B5EF4-FFF2-40B4-BE49-F238E27FC236}">
                <a16:creationId xmlns:a16="http://schemas.microsoft.com/office/drawing/2014/main" xmlns="" id="{EC0FFD3E-3EA1-49C0-BDD3-E209EC79923B}"/>
              </a:ext>
            </a:extLst>
          </p:cNvPr>
          <p:cNvSpPr txBox="1">
            <a:spLocks noChangeArrowheads="1"/>
          </p:cNvSpPr>
          <p:nvPr/>
        </p:nvSpPr>
        <p:spPr bwMode="gray">
          <a:xfrm>
            <a:off x="3714601" y="1937113"/>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63" name="文本框 30">
            <a:extLst>
              <a:ext uri="{FF2B5EF4-FFF2-40B4-BE49-F238E27FC236}">
                <a16:creationId xmlns:a16="http://schemas.microsoft.com/office/drawing/2014/main" xmlns="" id="{7C65D3D1-F631-4346-9232-5945947BA957}"/>
              </a:ext>
            </a:extLst>
          </p:cNvPr>
          <p:cNvSpPr txBox="1"/>
          <p:nvPr/>
        </p:nvSpPr>
        <p:spPr bwMode="gray">
          <a:xfrm>
            <a:off x="6096000" y="1600511"/>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trust </a:t>
            </a:r>
            <a:r>
              <a:rPr lang="en-US" dirty="0">
                <a:solidFill>
                  <a:schemeClr val="tx1"/>
                </a:solidFill>
                <a:latin typeface="Huawei Sans" panose="020C0503030203020204" pitchFamily="34" charset="0"/>
              </a:rPr>
              <a:t>[8021p | </a:t>
            </a:r>
            <a:r>
              <a:rPr lang="en-US" dirty="0" err="1">
                <a:solidFill>
                  <a:schemeClr val="tx1"/>
                </a:solidFill>
                <a:latin typeface="Huawei Sans" panose="020C0503030203020204" pitchFamily="34" charset="0"/>
              </a:rPr>
              <a:t>dscp</a:t>
            </a:r>
            <a:r>
              <a:rPr lang="en-US" dirty="0">
                <a:solidFill>
                  <a:schemeClr val="tx1"/>
                </a:solidFill>
                <a:latin typeface="Huawei Sans" panose="020C0503030203020204" pitchFamily="34" charset="0"/>
              </a:rPr>
              <a:t>]       //Specify the priority to be trusted.</a:t>
            </a:r>
            <a:endParaRPr lang="en-US" altLang="zh-CN" dirty="0">
              <a:solidFill>
                <a:schemeClr val="tx1"/>
              </a:solidFill>
              <a:latin typeface="Huawei Sans" panose="020C0503030203020204" pitchFamily="34" charset="0"/>
            </a:endParaRPr>
          </a:p>
        </p:txBody>
      </p:sp>
      <p:sp>
        <p:nvSpPr>
          <p:cNvPr id="64" name="文本框 30">
            <a:extLst>
              <a:ext uri="{FF2B5EF4-FFF2-40B4-BE49-F238E27FC236}">
                <a16:creationId xmlns:a16="http://schemas.microsoft.com/office/drawing/2014/main" xmlns="" id="{2AF05CCD-E336-4F23-95FE-541DCCC8BBFE}"/>
              </a:ext>
            </a:extLst>
          </p:cNvPr>
          <p:cNvSpPr txBox="1"/>
          <p:nvPr/>
        </p:nvSpPr>
        <p:spPr bwMode="gray">
          <a:xfrm>
            <a:off x="6096000" y="3080202"/>
            <a:ext cx="5607148" cy="1384995"/>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map-table </a:t>
            </a:r>
            <a:r>
              <a:rPr lang="en-US" dirty="0">
                <a:solidFill>
                  <a:schemeClr val="tx1"/>
                </a:solidFill>
                <a:latin typeface="Huawei Sans" panose="020C0503030203020204" pitchFamily="34" charset="0"/>
              </a:rPr>
              <a:t>[ dot1p-dot1p | dot1p-dscp | dot1p-lp | dscp-dot1p | </a:t>
            </a:r>
            <a:r>
              <a:rPr lang="en-US" dirty="0" err="1">
                <a:solidFill>
                  <a:schemeClr val="tx1"/>
                </a:solidFill>
                <a:latin typeface="Huawei Sans" panose="020C0503030203020204" pitchFamily="34" charset="0"/>
              </a:rPr>
              <a:t>dscp-dscp</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dscp-lp</a:t>
            </a:r>
            <a:r>
              <a:rPr lang="en-US" dirty="0">
                <a:solidFill>
                  <a:schemeClr val="tx1"/>
                </a:solidFill>
                <a:latin typeface="Huawei Sans" panose="020C0503030203020204" pitchFamily="34" charset="0"/>
              </a:rPr>
              <a:t> ]      //Enter the priority mapping table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input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input-value1</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output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output-value</a:t>
            </a:r>
            <a:r>
              <a:rPr lang="en-US" dirty="0">
                <a:solidFill>
                  <a:schemeClr val="tx1"/>
                </a:solidFill>
                <a:latin typeface="Huawei Sans" panose="020C0503030203020204" pitchFamily="34" charset="0"/>
              </a:rPr>
              <a:t>]</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//Configure mappings in the priority mapping table.</a:t>
            </a:r>
            <a:endParaRPr lang="en-US" altLang="zh-CN" dirty="0">
              <a:solidFill>
                <a:schemeClr val="tx1"/>
              </a:solidFill>
              <a:latin typeface="Huawei Sans" panose="020C0503030203020204" pitchFamily="34" charset="0"/>
            </a:endParaRPr>
          </a:p>
        </p:txBody>
      </p:sp>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pic>
        <p:nvPicPr>
          <p:cNvPr id="19" name="图片 1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250800" y="1638000"/>
            <a:ext cx="540000" cy="442800"/>
          </a:xfrm>
          <a:prstGeom prst="rect">
            <a:avLst/>
          </a:prstGeom>
        </p:spPr>
      </p:pic>
    </p:spTree>
    <p:extLst>
      <p:ext uri="{BB962C8B-B14F-4D97-AF65-F5344CB8AC3E}">
        <p14:creationId xmlns:p14="http://schemas.microsoft.com/office/powerpoint/2010/main" val="6001530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DFDDA4-CD0C-4C50-BC4A-F3B3041469F8}"/>
              </a:ext>
            </a:extLst>
          </p:cNvPr>
          <p:cNvSpPr>
            <a:spLocks noGrp="1"/>
          </p:cNvSpPr>
          <p:nvPr>
            <p:ph type="title"/>
          </p:nvPr>
        </p:nvSpPr>
        <p:spPr bwMode="gray"/>
        <p:txBody>
          <a:bodyPr/>
          <a:lstStyle/>
          <a:p>
            <a:pPr fontAlgn="ctr"/>
            <a:r>
              <a:rPr lang="en-US" dirty="0">
                <a:latin typeface="Huawei Sans" panose="020C0503030203020204" pitchFamily="34" charset="0"/>
              </a:rPr>
              <a:t>Checking the Priority Mapping Configuration</a:t>
            </a:r>
          </a:p>
        </p:txBody>
      </p:sp>
      <p:sp>
        <p:nvSpPr>
          <p:cNvPr id="3" name="Text Placeholder 2">
            <a:extLst>
              <a:ext uri="{FF2B5EF4-FFF2-40B4-BE49-F238E27FC236}">
                <a16:creationId xmlns:a16="http://schemas.microsoft.com/office/drawing/2014/main" xmlns="" id="{D7207DBC-0E41-46E3-B08A-33CBA49A46A9}"/>
              </a:ext>
            </a:extLst>
          </p:cNvPr>
          <p:cNvSpPr>
            <a:spLocks noGrp="1"/>
          </p:cNvSpPr>
          <p:nvPr>
            <p:ph type="body" sz="quarter" idx="10"/>
          </p:nvPr>
        </p:nvSpPr>
        <p:spPr bwMode="gray"/>
        <p:txBody>
          <a:bodyPr/>
          <a:lstStyle/>
          <a:p>
            <a:pPr algn="l"/>
            <a:r>
              <a:rPr lang="en-US" sz="1800" dirty="0">
                <a:latin typeface="Huawei Sans" panose="020C0503030203020204" pitchFamily="34" charset="0"/>
              </a:rPr>
              <a:t>After the priority mapping configuration is modified, you can run the following commands to check the configuration.</a:t>
            </a:r>
            <a:endParaRPr lang="en-US" altLang="zh-CN" sz="1800" dirty="0">
              <a:latin typeface="Huawei Sans" panose="020C0503030203020204" pitchFamily="34" charset="0"/>
            </a:endParaRPr>
          </a:p>
          <a:p>
            <a:pPr algn="l"/>
            <a:endParaRPr lang="en-US" sz="1800" dirty="0">
              <a:latin typeface="Huawei Sans" panose="020C0503030203020204" pitchFamily="34" charset="0"/>
            </a:endParaRPr>
          </a:p>
        </p:txBody>
      </p:sp>
      <p:sp>
        <p:nvSpPr>
          <p:cNvPr id="4" name="文本框 30">
            <a:extLst>
              <a:ext uri="{FF2B5EF4-FFF2-40B4-BE49-F238E27FC236}">
                <a16:creationId xmlns:a16="http://schemas.microsoft.com/office/drawing/2014/main" xmlns="" id="{8ECA31A3-84D7-401B-A50F-2E30D6A686C2}"/>
              </a:ext>
            </a:extLst>
          </p:cNvPr>
          <p:cNvSpPr txBox="1"/>
          <p:nvPr/>
        </p:nvSpPr>
        <p:spPr bwMode="gray">
          <a:xfrm>
            <a:off x="824380" y="1959062"/>
            <a:ext cx="8513064" cy="101566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b="1" dirty="0">
                <a:solidFill>
                  <a:schemeClr val="tx1"/>
                </a:solidFill>
                <a:latin typeface="Huawei Sans" panose="020C0503030203020204" pitchFamily="34" charset="0"/>
              </a:rPr>
              <a:t>system-view</a:t>
            </a:r>
          </a:p>
          <a:p>
            <a:pPr fontAlgn="ct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map-table </a:t>
            </a:r>
            <a:r>
              <a:rPr lang="en-US" dirty="0">
                <a:solidFill>
                  <a:schemeClr val="tx1"/>
                </a:solidFill>
                <a:latin typeface="Huawei Sans" panose="020C0503030203020204" pitchFamily="34" charset="0"/>
              </a:rPr>
              <a:t>[ dot1p-dot1p | dot1p-dscp | dot1p-lp | dscp-dot1p | </a:t>
            </a:r>
            <a:r>
              <a:rPr lang="en-US" dirty="0" err="1">
                <a:solidFill>
                  <a:schemeClr val="tx1"/>
                </a:solidFill>
                <a:latin typeface="Huawei Sans" panose="020C0503030203020204" pitchFamily="34" charset="0"/>
              </a:rPr>
              <a:t>dscp-dscp</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dscp-lp</a:t>
            </a:r>
            <a:r>
              <a:rPr lang="en-US" dirty="0">
                <a:solidFill>
                  <a:schemeClr val="tx1"/>
                </a:solidFill>
                <a:latin typeface="Huawei Sans" panose="020C0503030203020204" pitchFamily="34" charset="0"/>
              </a:rPr>
              <a:t> ]    //Check the mapping between priorities.</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673865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4B8EA49B-5A2C-4FA1-9AFD-C06400D8C1F5}"/>
              </a:ext>
            </a:extLst>
          </p:cNvPr>
          <p:cNvSpPr>
            <a:spLocks noGrp="1"/>
          </p:cNvSpPr>
          <p:nvPr>
            <p:ph type="body" sz="quarter" idx="10"/>
          </p:nvPr>
        </p:nvSpPr>
        <p:spPr bwMode="gray">
          <a:prstGeom prst="rect">
            <a:avLst/>
          </a:prstGeom>
        </p:spPr>
        <p:txBody>
          <a:bodyPr/>
          <a:lstStyle/>
          <a:p>
            <a:pPr marL="361950" indent="-361950" algn="l"/>
            <a:r>
              <a:rPr lang="en-US" sz="1800" dirty="0">
                <a:latin typeface="Huawei Sans" panose="020C0503030203020204" pitchFamily="34" charset="0"/>
              </a:rPr>
              <a:t>(True or false) MF classification is generally deployed in the inbound direction of the DS edge node</a:t>
            </a:r>
            <a:r>
              <a:rPr lang="en-US" sz="1800" dirty="0" smtClean="0">
                <a:latin typeface="Huawei Sans" panose="020C0503030203020204" pitchFamily="34" charset="0"/>
              </a:rPr>
              <a:t>.</a:t>
            </a:r>
            <a:r>
              <a:rPr lang="en-US" sz="1800" dirty="0" smtClean="0"/>
              <a:t>(     )</a:t>
            </a:r>
            <a:endParaRPr lang="en-US" altLang="zh-CN" sz="1800" dirty="0">
              <a:latin typeface="Huawei Sans" panose="020C0503030203020204" pitchFamily="34" charset="0"/>
            </a:endParaRPr>
          </a:p>
          <a:p>
            <a:pPr marL="714375" lvl="1" indent="-352425" algn="l"/>
            <a:r>
              <a:rPr lang="en-US" sz="1600" dirty="0">
                <a:latin typeface="Huawei Sans" panose="020C0503030203020204" pitchFamily="34" charset="0"/>
              </a:rPr>
              <a:t>True</a:t>
            </a:r>
            <a:endParaRPr lang="en-US" altLang="zh-CN" sz="1600" dirty="0">
              <a:latin typeface="Huawei Sans" panose="020C0503030203020204" pitchFamily="34" charset="0"/>
            </a:endParaRPr>
          </a:p>
          <a:p>
            <a:pPr marL="714375" lvl="1" indent="-352425" algn="l"/>
            <a:r>
              <a:rPr lang="en-US" sz="1600" dirty="0">
                <a:latin typeface="Huawei Sans" panose="020C0503030203020204" pitchFamily="34" charset="0"/>
              </a:rPr>
              <a:t>False</a:t>
            </a:r>
          </a:p>
          <a:p>
            <a:pPr marL="361950" indent="-361950" algn="l"/>
            <a:r>
              <a:rPr lang="en-US" sz="1800" dirty="0">
                <a:latin typeface="Huawei Sans" panose="020C0503030203020204" pitchFamily="34" charset="0"/>
              </a:rPr>
              <a:t>(Multiple-answer question) Which of the following parameters are used to mark the </a:t>
            </a:r>
            <a:r>
              <a:rPr lang="en-US" sz="1800" dirty="0" err="1">
                <a:latin typeface="Huawei Sans" panose="020C0503030203020204" pitchFamily="34" charset="0"/>
              </a:rPr>
              <a:t>QoS</a:t>
            </a:r>
            <a:r>
              <a:rPr lang="en-US" sz="1800" dirty="0">
                <a:latin typeface="Huawei Sans" panose="020C0503030203020204" pitchFamily="34" charset="0"/>
              </a:rPr>
              <a:t> priority of data packets</a:t>
            </a:r>
            <a:r>
              <a:rPr lang="en-US" sz="1800" dirty="0" smtClean="0">
                <a:latin typeface="Huawei Sans" panose="020C0503030203020204" pitchFamily="34" charset="0"/>
              </a:rPr>
              <a:t>?</a:t>
            </a:r>
            <a:r>
              <a:rPr lang="en-US" altLang="zh-CN" sz="1800" dirty="0" smtClean="0">
                <a:latin typeface="Huawei Sans" panose="020C0503030203020204" pitchFamily="34" charset="0"/>
              </a:rPr>
              <a:t>(</a:t>
            </a:r>
            <a:r>
              <a:rPr lang="zh-CN" altLang="en-US" sz="1800" dirty="0" smtClean="0">
                <a:latin typeface="Huawei Sans" panose="020C0503030203020204" pitchFamily="34" charset="0"/>
              </a:rPr>
              <a:t>     </a:t>
            </a:r>
            <a:r>
              <a:rPr lang="en-US" altLang="zh-CN" sz="1800" dirty="0" smtClean="0">
                <a:latin typeface="Huawei Sans" panose="020C0503030203020204" pitchFamily="34" charset="0"/>
              </a:rPr>
              <a:t>)</a:t>
            </a:r>
            <a:endParaRPr lang="en-US" altLang="zh-CN" sz="1800" dirty="0">
              <a:latin typeface="Huawei Sans" panose="020C0503030203020204" pitchFamily="34" charset="0"/>
            </a:endParaRPr>
          </a:p>
          <a:p>
            <a:pPr marL="714375" lvl="1" indent="-352425" algn="l"/>
            <a:r>
              <a:rPr lang="en-US" sz="1600" dirty="0">
                <a:latin typeface="Huawei Sans" panose="020C0503030203020204" pitchFamily="34" charset="0"/>
              </a:rPr>
              <a:t>EXP</a:t>
            </a:r>
          </a:p>
          <a:p>
            <a:pPr marL="714375" lvl="1" indent="-352425" algn="l"/>
            <a:r>
              <a:rPr lang="en-US" sz="1600" dirty="0">
                <a:latin typeface="Huawei Sans" panose="020C0503030203020204" pitchFamily="34" charset="0"/>
              </a:rPr>
              <a:t>802.1p</a:t>
            </a:r>
          </a:p>
          <a:p>
            <a:pPr marL="714375" lvl="1" indent="-352425" algn="l"/>
            <a:r>
              <a:rPr lang="en-US" sz="1600" dirty="0">
                <a:latin typeface="Huawei Sans" panose="020C0503030203020204" pitchFamily="34" charset="0"/>
              </a:rPr>
              <a:t>DSCP</a:t>
            </a:r>
          </a:p>
          <a:p>
            <a:pPr marL="714375" lvl="1" indent="-352425" algn="l"/>
            <a:r>
              <a:rPr lang="en-US" sz="1600" dirty="0">
                <a:latin typeface="Huawei Sans" panose="020C0503030203020204" pitchFamily="34" charset="0"/>
              </a:rPr>
              <a:t>IP precedence</a:t>
            </a:r>
          </a:p>
        </p:txBody>
      </p:sp>
    </p:spTree>
    <p:extLst>
      <p:ext uri="{BB962C8B-B14F-4D97-AF65-F5344CB8AC3E}">
        <p14:creationId xmlns:p14="http://schemas.microsoft.com/office/powerpoint/2010/main" val="2389190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4452C3A-63AC-4094-8446-2AEECE90A47B}"/>
              </a:ext>
            </a:extLst>
          </p:cNvPr>
          <p:cNvSpPr>
            <a:spLocks noGrp="1"/>
          </p:cNvSpPr>
          <p:nvPr>
            <p:ph sz="quarter" idx="10"/>
          </p:nvPr>
        </p:nvSpPr>
        <p:spPr bwMode="gray">
          <a:prstGeom prst="rect">
            <a:avLst/>
          </a:prstGeom>
        </p:spPr>
        <p:txBody>
          <a:bodyPr/>
          <a:lstStyle/>
          <a:p>
            <a:pPr algn="l"/>
            <a:r>
              <a:rPr lang="en-US" sz="2000" dirty="0">
                <a:latin typeface="Huawei Sans" panose="020C0503030203020204" pitchFamily="34" charset="0"/>
              </a:rPr>
              <a:t>The </a:t>
            </a:r>
            <a:r>
              <a:rPr lang="en-US" sz="2000" dirty="0" err="1">
                <a:latin typeface="Huawei Sans" panose="020C0503030203020204" pitchFamily="34" charset="0"/>
              </a:rPr>
              <a:t>DiffServ</a:t>
            </a:r>
            <a:r>
              <a:rPr lang="en-US" sz="2000" dirty="0">
                <a:latin typeface="Huawei Sans" panose="020C0503030203020204" pitchFamily="34" charset="0"/>
              </a:rPr>
              <a:t> model must mark packets for differentiating them. Generally, MF classification is used to mark incoming traffic on edge devices in a DS domain, and BA classification is used to mark incoming traffic on devices in a DS domain.</a:t>
            </a:r>
            <a:endParaRPr lang="en-US" altLang="zh-CN" sz="2000" dirty="0">
              <a:latin typeface="Huawei Sans" panose="020C0503030203020204" pitchFamily="34" charset="0"/>
            </a:endParaRPr>
          </a:p>
          <a:p>
            <a:pPr algn="l"/>
            <a:r>
              <a:rPr lang="en-US" sz="2000" dirty="0">
                <a:latin typeface="Huawei Sans" panose="020C0503030203020204" pitchFamily="34" charset="0"/>
              </a:rPr>
              <a:t>Tags can be added to multiple types of data packet headers.</a:t>
            </a:r>
            <a:endParaRPr lang="en-US" altLang="zh-CN" sz="2000" dirty="0">
              <a:latin typeface="Huawei Sans" panose="020C0503030203020204" pitchFamily="34" charset="0"/>
            </a:endParaRPr>
          </a:p>
          <a:p>
            <a:pPr marL="542925" lvl="1" indent="-219075" algn="l"/>
            <a:r>
              <a:rPr lang="en-US" sz="1800" dirty="0">
                <a:latin typeface="Huawei Sans" panose="020C0503030203020204" pitchFamily="34" charset="0"/>
              </a:rPr>
              <a:t>The </a:t>
            </a:r>
            <a:r>
              <a:rPr lang="en-US" sz="1800" dirty="0" err="1">
                <a:latin typeface="Huawei Sans" panose="020C0503030203020204" pitchFamily="34" charset="0"/>
              </a:rPr>
              <a:t>Pri</a:t>
            </a:r>
            <a:r>
              <a:rPr lang="en-US" sz="1800" dirty="0">
                <a:latin typeface="Huawei Sans" panose="020C0503030203020204" pitchFamily="34" charset="0"/>
              </a:rPr>
              <a:t> bit (802.1p priority) in the VLAN header is used to mark the </a:t>
            </a:r>
            <a:r>
              <a:rPr lang="en-US" sz="1800" dirty="0" err="1">
                <a:latin typeface="Huawei Sans" panose="020C0503030203020204" pitchFamily="34" charset="0"/>
              </a:rPr>
              <a:t>QoS</a:t>
            </a:r>
            <a:r>
              <a:rPr lang="en-US" sz="1800" dirty="0">
                <a:latin typeface="Huawei Sans" panose="020C0503030203020204" pitchFamily="34" charset="0"/>
              </a:rPr>
              <a:t> priority.</a:t>
            </a:r>
            <a:endParaRPr lang="en-US" altLang="zh-CN" sz="1800" dirty="0">
              <a:latin typeface="Huawei Sans" panose="020C0503030203020204" pitchFamily="34" charset="0"/>
            </a:endParaRPr>
          </a:p>
          <a:p>
            <a:pPr marL="542925" lvl="1" indent="-219075" algn="l"/>
            <a:r>
              <a:rPr lang="en-US" sz="1800" dirty="0">
                <a:latin typeface="Huawei Sans" panose="020C0503030203020204" pitchFamily="34" charset="0"/>
              </a:rPr>
              <a:t>The EXP bit in the MPLS header is used to mark the </a:t>
            </a:r>
            <a:r>
              <a:rPr lang="en-US" sz="1800" dirty="0" err="1">
                <a:latin typeface="Huawei Sans" panose="020C0503030203020204" pitchFamily="34" charset="0"/>
              </a:rPr>
              <a:t>QoS</a:t>
            </a:r>
            <a:r>
              <a:rPr lang="en-US" sz="1800" dirty="0">
                <a:latin typeface="Huawei Sans" panose="020C0503030203020204" pitchFamily="34" charset="0"/>
              </a:rPr>
              <a:t> priority.</a:t>
            </a:r>
            <a:endParaRPr lang="en-US" altLang="zh-CN" sz="1800" dirty="0">
              <a:latin typeface="Huawei Sans" panose="020C0503030203020204" pitchFamily="34" charset="0"/>
            </a:endParaRPr>
          </a:p>
          <a:p>
            <a:pPr marL="542925" lvl="1" indent="-219075" algn="l"/>
            <a:r>
              <a:rPr lang="en-US" sz="1800" dirty="0">
                <a:latin typeface="Huawei Sans" panose="020C0503030203020204" pitchFamily="34" charset="0"/>
              </a:rPr>
              <a:t>The TOS bit (DSCP/IP precedence) in the IP header is used to mark the </a:t>
            </a:r>
            <a:r>
              <a:rPr lang="en-US" sz="1800" dirty="0" err="1">
                <a:latin typeface="Huawei Sans" panose="020C0503030203020204" pitchFamily="34" charset="0"/>
              </a:rPr>
              <a:t>QoS</a:t>
            </a:r>
            <a:r>
              <a:rPr lang="en-US" sz="1800" dirty="0">
                <a:latin typeface="Huawei Sans" panose="020C0503030203020204" pitchFamily="34" charset="0"/>
              </a:rPr>
              <a:t> priority.</a:t>
            </a:r>
          </a:p>
        </p:txBody>
      </p:sp>
    </p:spTree>
    <p:extLst>
      <p:ext uri="{BB962C8B-B14F-4D97-AF65-F5344CB8AC3E}">
        <p14:creationId xmlns:p14="http://schemas.microsoft.com/office/powerpoint/2010/main" val="2268926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pPr marL="302279" indent="-302279" algn="l">
              <a:buFont typeface="Wingdings" panose="05000000000000000000" pitchFamily="2" charset="2"/>
              <a:buChar char="l"/>
            </a:pPr>
            <a:r>
              <a:rPr lang="en-US" kern="1200" dirty="0">
                <a:solidFill>
                  <a:schemeClr val="tx1"/>
                </a:solidFill>
                <a:cs typeface="Huawei Sans" panose="020C0503030203020204" pitchFamily="34" charset="0"/>
              </a:rPr>
              <a:t>On completion of this course, you will be able to:</a:t>
            </a:r>
            <a:endParaRPr lang="en-US" altLang="zh-CN" kern="1200" dirty="0">
              <a:solidFill>
                <a:schemeClr val="tx1"/>
              </a:solidFill>
              <a:cs typeface="Huawei Sans" panose="020C0503030203020204" pitchFamily="34" charset="0"/>
            </a:endParaRPr>
          </a:p>
          <a:p>
            <a:pPr lvl="1"/>
            <a:r>
              <a:rPr lang="en-US" dirty="0" smtClean="0"/>
              <a:t>Describe the </a:t>
            </a:r>
            <a:r>
              <a:rPr lang="en-US" dirty="0" err="1" smtClean="0"/>
              <a:t>QoS</a:t>
            </a:r>
            <a:r>
              <a:rPr lang="en-US" dirty="0" smtClean="0"/>
              <a:t> background.</a:t>
            </a:r>
            <a:endParaRPr lang="en-US" altLang="zh-CN" dirty="0" smtClean="0"/>
          </a:p>
          <a:p>
            <a:pPr lvl="1"/>
            <a:r>
              <a:rPr lang="en-US" dirty="0" smtClean="0"/>
              <a:t>Describe </a:t>
            </a:r>
            <a:r>
              <a:rPr lang="en-US" dirty="0" err="1" smtClean="0"/>
              <a:t>QoS</a:t>
            </a:r>
            <a:r>
              <a:rPr lang="en-US" dirty="0" smtClean="0"/>
              <a:t> types.</a:t>
            </a:r>
            <a:endParaRPr lang="en-US" altLang="zh-CN" dirty="0" smtClean="0"/>
          </a:p>
          <a:p>
            <a:pPr lvl="1"/>
            <a:r>
              <a:rPr lang="en-US" dirty="0" smtClean="0"/>
              <a:t>Describe the implementation of the </a:t>
            </a:r>
            <a:r>
              <a:rPr lang="en-US" dirty="0" err="1" smtClean="0"/>
              <a:t>QoS</a:t>
            </a:r>
            <a:r>
              <a:rPr lang="en-US" dirty="0" smtClean="0"/>
              <a:t> </a:t>
            </a:r>
            <a:r>
              <a:rPr lang="en-US" dirty="0" err="1" smtClean="0"/>
              <a:t>DiffServ</a:t>
            </a:r>
            <a:r>
              <a:rPr lang="en-US" dirty="0" smtClean="0"/>
              <a:t> model.</a:t>
            </a:r>
            <a:endParaRPr lang="en-US" altLang="zh-CN" dirty="0" smtClean="0"/>
          </a:p>
          <a:p>
            <a:pPr lvl="1"/>
            <a:r>
              <a:rPr lang="en-US" dirty="0" smtClean="0"/>
              <a:t>Describe application scenarios of different </a:t>
            </a:r>
            <a:r>
              <a:rPr lang="en-US" dirty="0" err="1" smtClean="0"/>
              <a:t>QoS</a:t>
            </a:r>
            <a:r>
              <a:rPr lang="en-US" dirty="0" smtClean="0"/>
              <a:t> functions.</a:t>
            </a:r>
            <a:endParaRPr lang="en-US" altLang="zh-CN" dirty="0" smtClean="0"/>
          </a:p>
          <a:p>
            <a:pPr lvl="1"/>
            <a:r>
              <a:rPr lang="en-US" dirty="0" smtClean="0"/>
              <a:t>Describes basic configuration of </a:t>
            </a:r>
            <a:r>
              <a:rPr lang="en-US" dirty="0" err="1" smtClean="0"/>
              <a:t>QoS</a:t>
            </a:r>
            <a:r>
              <a:rPr lang="en-US" dirty="0" smtClean="0"/>
              <a:t>.</a:t>
            </a:r>
            <a:endParaRPr lang="en-US" altLang="zh-CN" dirty="0" smtClean="0"/>
          </a:p>
          <a:p>
            <a:pPr lvl="1"/>
            <a:r>
              <a:rPr lang="en-US" dirty="0" smtClean="0"/>
              <a:t>Describe </a:t>
            </a:r>
            <a:r>
              <a:rPr lang="en-US" dirty="0" err="1" smtClean="0"/>
              <a:t>HQoS</a:t>
            </a:r>
            <a:r>
              <a:rPr lang="en-US" dirty="0" smtClean="0"/>
              <a:t> fundamentals.</a:t>
            </a:r>
            <a:endParaRPr lang="en-US" altLang="zh-CN" dirty="0" smtClean="0"/>
          </a:p>
          <a:p>
            <a:pPr lvl="1"/>
            <a:r>
              <a:rPr lang="en-US" dirty="0" smtClean="0"/>
              <a:t>Describe basic configuration of </a:t>
            </a:r>
            <a:r>
              <a:rPr lang="en-US" dirty="0" err="1" smtClean="0"/>
              <a:t>HQoS</a:t>
            </a:r>
            <a:r>
              <a:rPr lang="en-US" dirty="0" smtClean="0"/>
              <a:t>.</a:t>
            </a:r>
            <a:endParaRPr lang="en-US" dirty="0"/>
          </a:p>
        </p:txBody>
      </p:sp>
    </p:spTree>
    <p:extLst>
      <p:ext uri="{BB962C8B-B14F-4D97-AF65-F5344CB8AC3E}">
        <p14:creationId xmlns:p14="http://schemas.microsoft.com/office/powerpoint/2010/main" val="3684950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Classification and Marking</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Traffic Limiting Technology</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Avoidance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Management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719835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bwMode="gray">
          <a:xfrm>
            <a:off x="2711624" y="4713272"/>
            <a:ext cx="1656184" cy="1235797"/>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25000"/>
              </a:lnSpc>
            </a:pPr>
            <a:r>
              <a:rPr lang="en-US" altLang="zh-CN" sz="1200" dirty="0">
                <a:latin typeface="Huawei Sans" panose="020C0503030203020204" pitchFamily="34" charset="0"/>
              </a:rPr>
              <a:t>Monitors the traffic entering the device to ensure that network resources are not abused.</a:t>
            </a:r>
          </a:p>
        </p:txBody>
      </p:sp>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a:t>
            </a:r>
          </a:p>
        </p:txBody>
      </p:sp>
      <p:sp>
        <p:nvSpPr>
          <p:cNvPr id="64" name="五边形 63"/>
          <p:cNvSpPr/>
          <p:nvPr/>
        </p:nvSpPr>
        <p:spPr bwMode="gray">
          <a:xfrm>
            <a:off x="6096000" y="1631464"/>
            <a:ext cx="4477322" cy="2160240"/>
          </a:xfrm>
          <a:prstGeom prst="homePlate">
            <a:avLst>
              <a:gd name="adj" fmla="val 12894"/>
            </a:avLst>
          </a:prstGeom>
          <a:solidFill>
            <a:schemeClr val="bg1">
              <a:lumMod val="95000"/>
            </a:schemeClr>
          </a:solidFill>
          <a:ln w="9525" cap="flat" cmpd="sng" algn="ctr">
            <a:solidFill>
              <a:schemeClr val="bg1">
                <a:lumMod val="50000"/>
              </a:schemeClr>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4" name="右箭头标注 23"/>
          <p:cNvSpPr/>
          <p:nvPr/>
        </p:nvSpPr>
        <p:spPr bwMode="gray">
          <a:xfrm>
            <a:off x="2019299" y="2353621"/>
            <a:ext cx="1220953" cy="734621"/>
          </a:xfrm>
          <a:prstGeom prst="rightArrowCallout">
            <a:avLst>
              <a:gd name="adj1" fmla="val 23271"/>
              <a:gd name="adj2" fmla="val 25000"/>
              <a:gd name="adj3" fmla="val 19073"/>
              <a:gd name="adj4" fmla="val 82306"/>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0" rIns="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Traffic classification</a:t>
            </a:r>
          </a:p>
        </p:txBody>
      </p:sp>
      <p:sp>
        <p:nvSpPr>
          <p:cNvPr id="32" name="右箭头标注 31"/>
          <p:cNvSpPr/>
          <p:nvPr/>
        </p:nvSpPr>
        <p:spPr bwMode="gray">
          <a:xfrm>
            <a:off x="3254886" y="2353621"/>
            <a:ext cx="828092" cy="734621"/>
          </a:xfrm>
          <a:prstGeom prst="rightArrowCallout">
            <a:avLst>
              <a:gd name="adj1" fmla="val 23271"/>
              <a:gd name="adj2" fmla="val 25000"/>
              <a:gd name="adj3" fmla="val 21048"/>
              <a:gd name="adj4" fmla="val 70347"/>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0" tIns="0" rIns="0" bIns="4572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CAR</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165042" y="2353621"/>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0" rIns="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Re-marking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317170" y="2306886"/>
            <a:ext cx="798334" cy="828092"/>
            <a:chOff x="6852084" y="3302292"/>
            <a:chExt cx="798334" cy="828092"/>
          </a:xfrm>
        </p:grpSpPr>
        <p:sp>
          <p:nvSpPr>
            <p:cNvPr id="37" name="圆角矩形 36"/>
            <p:cNvSpPr/>
            <p:nvPr/>
          </p:nvSpPr>
          <p:spPr bwMode="gray">
            <a:xfrm>
              <a:off x="6852084" y="3302292"/>
              <a:ext cx="798334"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0" tIns="0" rIns="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858203" y="3417173"/>
              <a:ext cx="779060" cy="598328"/>
            </a:xfrm>
            <a:prstGeom prst="rect">
              <a:avLst/>
            </a:prstGeom>
            <a:noFill/>
            <a:ln w="9525" algn="ctr">
              <a:noFill/>
              <a:miter lim="800000"/>
              <a:headEnd/>
              <a:tailEnd/>
            </a:ln>
          </p:spPr>
          <p:txBody>
            <a:bodyPr vert="horz" wrap="none" lIns="0" tIns="0" rIns="0"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Other</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200" b="1" dirty="0">
                  <a:solidFill>
                    <a:schemeClr val="bg1">
                      <a:lumMod val="65000"/>
                    </a:schemeClr>
                  </a:solidFill>
                  <a:latin typeface="Huawei Sans" panose="020C0503030203020204" pitchFamily="34" charset="0"/>
                </a:rPr>
                <a:t>processing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200" b="1" dirty="0">
                  <a:solidFill>
                    <a:schemeClr val="bg1">
                      <a:lumMod val="65000"/>
                    </a:schemeClr>
                  </a:solidFill>
                  <a:latin typeface="Huawei Sans" panose="020C0503030203020204" pitchFamily="34" charset="0"/>
                </a:rPr>
                <a:t>…</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189378" y="2540912"/>
            <a:ext cx="324036" cy="360040"/>
          </a:xfrm>
          <a:prstGeom prst="ellipse">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7909458" y="1883859"/>
            <a:ext cx="720000" cy="288000"/>
          </a:xfrm>
          <a:prstGeom prst="round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bg2">
                    <a:lumMod val="50000"/>
                  </a:schemeClr>
                </a:solidFill>
                <a:latin typeface="Huawei Sans" panose="020C0503030203020204" pitchFamily="34" charset="0"/>
              </a:rPr>
              <a:t>Queue 0</a:t>
            </a:r>
            <a:endParaRPr kumimoji="0" lang="en-US" altLang="zh-CN" sz="120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7909458" y="2253574"/>
            <a:ext cx="720000" cy="288000"/>
          </a:xfrm>
          <a:prstGeom prst="roundRect">
            <a:avLst/>
          </a:prstGeom>
          <a:solidFill>
            <a:schemeClr val="bg1">
              <a:lumMod val="7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bg2">
                    <a:lumMod val="50000"/>
                  </a:schemeClr>
                </a:solidFill>
                <a:latin typeface="Huawei Sans" panose="020C0503030203020204" pitchFamily="34" charset="0"/>
              </a:rPr>
              <a:t>Queue 1</a:t>
            </a:r>
            <a:endParaRPr kumimoji="0" lang="en-US" altLang="zh-CN" sz="120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7909458" y="2675947"/>
            <a:ext cx="720000" cy="2880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bg2">
                    <a:lumMod val="50000"/>
                  </a:schemeClr>
                </a:solidFill>
                <a:latin typeface="Huawei Sans" panose="020C0503030203020204" pitchFamily="34" charset="0"/>
              </a:rPr>
              <a:t>Queue 2</a:t>
            </a:r>
            <a:endParaRPr kumimoji="0" lang="en-US" altLang="zh-CN" sz="120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7909457" y="3369699"/>
            <a:ext cx="793727" cy="288032"/>
          </a:xfrm>
          <a:prstGeom prst="roundRect">
            <a:avLst/>
          </a:prstGeom>
          <a:solidFill>
            <a:schemeClr val="bg1">
              <a:lumMod val="50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bg2">
                    <a:lumMod val="50000"/>
                  </a:schemeClr>
                </a:solidFill>
                <a:latin typeface="Huawei Sans" panose="020C0503030203020204" pitchFamily="34" charset="0"/>
              </a:rPr>
              <a:t>Queue </a:t>
            </a:r>
            <a:r>
              <a:rPr lang="en-US" sz="1200" b="0" i="1" dirty="0">
                <a:solidFill>
                  <a:schemeClr val="bg2">
                    <a:lumMod val="50000"/>
                  </a:schemeClr>
                </a:solidFill>
                <a:latin typeface="Huawei Sans" panose="020C0503030203020204" pitchFamily="34" charset="0"/>
              </a:rPr>
              <a:t>N</a:t>
            </a:r>
            <a:endParaRPr kumimoji="0" lang="en-US" altLang="zh-CN" sz="1200" b="0" i="0" u="none" strike="noStrike" cap="none" normalizeH="0" baseline="0" dirty="0">
              <a:ln>
                <a:noFill/>
              </a:ln>
              <a:solidFill>
                <a:schemeClr val="bg2">
                  <a:lumMod val="50000"/>
                </a:schemeClr>
              </a:solidFill>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119323" y="2968428"/>
            <a:ext cx="29594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chemeClr val="bg2">
                    <a:lumMod val="50000"/>
                  </a:schemeClr>
                </a:solidFill>
                <a:latin typeface="Huawei Sans" panose="020C0503030203020204" pitchFamily="34" charset="0"/>
              </a:rPr>
              <a:t>…</a:t>
            </a:r>
            <a:endParaRPr lang="en-US" altLang="zh-CN" sz="12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351396" y="2027859"/>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465960" y="2397574"/>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7513414" y="2720932"/>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465960" y="2848225"/>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351396" y="2900952"/>
            <a:ext cx="558061"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9719713" y="2353621"/>
            <a:ext cx="792088" cy="734621"/>
          </a:xfrm>
          <a:prstGeom prst="rightArrowCallout">
            <a:avLst>
              <a:gd name="adj1" fmla="val 23271"/>
              <a:gd name="adj2" fmla="val 25000"/>
              <a:gd name="adj3" fmla="val 25000"/>
              <a:gd name="adj4" fmla="val 71696"/>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GTS</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168008" y="2353621"/>
            <a:ext cx="1044116" cy="734621"/>
          </a:xfrm>
          <a:prstGeom prst="rightArrowCallout">
            <a:avLst>
              <a:gd name="adj1" fmla="val 23271"/>
              <a:gd name="adj2" fmla="val 26086"/>
              <a:gd name="adj3" fmla="val 29989"/>
              <a:gd name="adj4" fmla="val 71276"/>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0" tIns="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65000"/>
                  </a:schemeClr>
                </a:solidFill>
                <a:latin typeface="Huawei Sans" panose="020C0503030203020204" pitchFamily="34" charset="0"/>
              </a:rPr>
              <a:t>WRED</a:t>
            </a:r>
            <a:endParaRPr kumimoji="0" lang="en-US" altLang="zh-CN" sz="120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011526" y="1973448"/>
            <a:ext cx="88567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Enter a queue</a:t>
            </a:r>
          </a:p>
        </p:txBody>
      </p:sp>
      <p:grpSp>
        <p:nvGrpSpPr>
          <p:cNvPr id="89" name="组合 88"/>
          <p:cNvGrpSpPr/>
          <p:nvPr/>
        </p:nvGrpSpPr>
        <p:grpSpPr bwMode="gray">
          <a:xfrm>
            <a:off x="8881566" y="1857530"/>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799541" y="3579675"/>
                <a:ext cx="99164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Scheduling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bg1">
                  <a:lumMod val="65000"/>
                </a:scheme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8629538" y="203755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8629538" y="239759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8629538" y="282963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8629538" y="351371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0668508" y="1497490"/>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xmlns="" id="{03370132-C199-466C-9FF3-97790D081173}"/>
                </a:ext>
              </a:extLst>
            </p:cNvPr>
            <p:cNvSpPr txBox="1"/>
            <p:nvPr/>
          </p:nvSpPr>
          <p:spPr bwMode="gray">
            <a:xfrm>
              <a:off x="1012806" y="2655727"/>
              <a:ext cx="396044" cy="23026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421626" y="2073555"/>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421626" y="2433594"/>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421626" y="2720932"/>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421626" y="2973654"/>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226495" y="1803750"/>
            <a:ext cx="104941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Leave a queue</a:t>
            </a:r>
          </a:p>
        </p:txBody>
      </p:sp>
      <p:sp>
        <p:nvSpPr>
          <p:cNvPr id="58" name="文本框 57"/>
          <p:cNvSpPr txBox="1"/>
          <p:nvPr/>
        </p:nvSpPr>
        <p:spPr bwMode="gray">
          <a:xfrm>
            <a:off x="2926588" y="3174410"/>
            <a:ext cx="129461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sp>
        <p:nvSpPr>
          <p:cNvPr id="59" name="文本框 58"/>
          <p:cNvSpPr txBox="1"/>
          <p:nvPr/>
        </p:nvSpPr>
        <p:spPr bwMode="gray">
          <a:xfrm>
            <a:off x="9436260" y="3110178"/>
            <a:ext cx="113115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sp>
        <p:nvSpPr>
          <p:cNvPr id="60" name="下箭头 59"/>
          <p:cNvSpPr/>
          <p:nvPr/>
        </p:nvSpPr>
        <p:spPr bwMode="gray">
          <a:xfrm>
            <a:off x="3431704" y="3885181"/>
            <a:ext cx="216024" cy="37731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3" name="矩形 62"/>
          <p:cNvSpPr/>
          <p:nvPr/>
        </p:nvSpPr>
        <p:spPr bwMode="gray">
          <a:xfrm>
            <a:off x="2711624" y="4389237"/>
            <a:ext cx="1656184"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Traffic policing</a:t>
            </a:r>
          </a:p>
        </p:txBody>
      </p:sp>
      <p:sp>
        <p:nvSpPr>
          <p:cNvPr id="83" name="下箭头 82"/>
          <p:cNvSpPr/>
          <p:nvPr/>
        </p:nvSpPr>
        <p:spPr bwMode="gray">
          <a:xfrm>
            <a:off x="9912424" y="3885181"/>
            <a:ext cx="216024" cy="37731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矩形 89"/>
          <p:cNvSpPr/>
          <p:nvPr/>
        </p:nvSpPr>
        <p:spPr bwMode="gray">
          <a:xfrm>
            <a:off x="9120336" y="4713272"/>
            <a:ext cx="1800200" cy="1235797"/>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lnSpc>
                <a:spcPct val="125000"/>
              </a:lnSpc>
            </a:pPr>
            <a:r>
              <a:rPr lang="en-US" altLang="zh-CN" sz="1200" dirty="0">
                <a:latin typeface="Huawei Sans" panose="020C0503030203020204" pitchFamily="34" charset="0"/>
              </a:rPr>
              <a:t>Controls the rate of outgoing packets so that packets are sent at an even rate.</a:t>
            </a:r>
          </a:p>
        </p:txBody>
      </p:sp>
      <p:sp>
        <p:nvSpPr>
          <p:cNvPr id="91" name="矩形 90"/>
          <p:cNvSpPr/>
          <p:nvPr/>
        </p:nvSpPr>
        <p:spPr bwMode="gray">
          <a:xfrm>
            <a:off x="9120336" y="4389237"/>
            <a:ext cx="1800200"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Traffic shaping</a:t>
            </a:r>
          </a:p>
        </p:txBody>
      </p:sp>
      <p:grpSp>
        <p:nvGrpSpPr>
          <p:cNvPr id="5" name="组合 4"/>
          <p:cNvGrpSpPr/>
          <p:nvPr/>
        </p:nvGrpSpPr>
        <p:grpSpPr bwMode="gray">
          <a:xfrm>
            <a:off x="4753389" y="4389236"/>
            <a:ext cx="3981366" cy="1633017"/>
            <a:chOff x="4753389" y="4583791"/>
            <a:chExt cx="3981366" cy="1633017"/>
          </a:xfrm>
        </p:grpSpPr>
        <p:sp>
          <p:nvSpPr>
            <p:cNvPr id="97" name="矩形 96"/>
            <p:cNvSpPr/>
            <p:nvPr/>
          </p:nvSpPr>
          <p:spPr bwMode="gray">
            <a:xfrm>
              <a:off x="4753389" y="4583791"/>
              <a:ext cx="3981366" cy="1633017"/>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8" name="文本框 97"/>
            <p:cNvSpPr txBox="1"/>
            <p:nvPr/>
          </p:nvSpPr>
          <p:spPr bwMode="gray">
            <a:xfrm>
              <a:off x="4762581" y="4686387"/>
              <a:ext cx="1982136"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Function</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99" name="文本框 98"/>
            <p:cNvSpPr txBox="1"/>
            <p:nvPr/>
          </p:nvSpPr>
          <p:spPr bwMode="gray">
            <a:xfrm>
              <a:off x="4762580" y="5032560"/>
              <a:ext cx="3866877"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SzPct val="100000"/>
                <a:buFont typeface="Arial" panose="020B0604020202020204" pitchFamily="34" charset="0"/>
                <a:buChar char="•"/>
              </a:pPr>
              <a:r>
                <a:rPr lang="en-US" sz="1200" dirty="0">
                  <a:solidFill>
                    <a:srgbClr val="000000"/>
                  </a:solidFill>
                  <a:latin typeface="Huawei Sans" panose="020C0503030203020204" pitchFamily="34" charset="0"/>
                </a:rPr>
                <a:t>Monitor network traffic at the network edge.</a:t>
              </a:r>
              <a:endParaRPr lang="en-US" altLang="zh-CN" sz="1200" dirty="0">
                <a:solidFill>
                  <a:srgbClr val="000000"/>
                </a:solidFill>
                <a:latin typeface="Huawei Sans" panose="020C0503030203020204" pitchFamily="34" charset="0"/>
                <a:ea typeface="方正兰亭黑简体" panose="02000000000000000000" pitchFamily="2" charset="-122"/>
              </a:endParaRPr>
            </a:p>
            <a:p>
              <a:pPr marL="285750" indent="-285750" fontAlgn="ctr">
                <a:lnSpc>
                  <a:spcPct val="125000"/>
                </a:lnSpc>
                <a:buSzPct val="100000"/>
                <a:buFont typeface="Arial" panose="020B0604020202020204" pitchFamily="34" charset="0"/>
                <a:buChar char="•"/>
              </a:pPr>
              <a:r>
                <a:rPr lang="en-US" sz="1200" dirty="0">
                  <a:solidFill>
                    <a:srgbClr val="000000"/>
                  </a:solidFill>
                  <a:latin typeface="Huawei Sans" panose="020C0503030203020204" pitchFamily="34" charset="0"/>
                </a:rPr>
                <a:t>Specify the bandwidth usage for different incoming and outgoing traffic so that different services are allocated different bandwidths.</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grpSp>
      <p:grpSp>
        <p:nvGrpSpPr>
          <p:cNvPr id="100" name="组合 99"/>
          <p:cNvGrpSpPr/>
          <p:nvPr/>
        </p:nvGrpSpPr>
        <p:grpSpPr bwMode="gray">
          <a:xfrm>
            <a:off x="674366" y="1307428"/>
            <a:ext cx="1259340" cy="2880320"/>
            <a:chOff x="1003607" y="2014802"/>
            <a:chExt cx="1347977" cy="3403072"/>
          </a:xfrm>
        </p:grpSpPr>
        <p:grpSp>
          <p:nvGrpSpPr>
            <p:cNvPr id="101" name="组合 100"/>
            <p:cNvGrpSpPr/>
            <p:nvPr/>
          </p:nvGrpSpPr>
          <p:grpSpPr bwMode="gray">
            <a:xfrm>
              <a:off x="1006178" y="2014802"/>
              <a:ext cx="1345406" cy="3403072"/>
              <a:chOff x="1438226" y="1592796"/>
              <a:chExt cx="1345406" cy="3403072"/>
            </a:xfrm>
          </p:grpSpPr>
          <p:sp>
            <p:nvSpPr>
              <p:cNvPr id="107" name="圆角矩形 106"/>
              <p:cNvSpPr/>
              <p:nvPr/>
            </p:nvSpPr>
            <p:spPr bwMode="gray">
              <a:xfrm>
                <a:off x="1438226" y="1592796"/>
                <a:ext cx="1345406" cy="340307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08"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7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109" name="图片 108" descr="可视电话硬终端.png"/>
              <p:cNvPicPr>
                <a:picLocks noChangeAspect="1"/>
              </p:cNvPicPr>
              <p:nvPr/>
            </p:nvPicPr>
            <p:blipFill>
              <a:blip r:embed="rId3" cstate="print">
                <a:duotone>
                  <a:schemeClr val="bg2">
                    <a:shade val="45000"/>
                    <a:satMod val="135000"/>
                  </a:schemeClr>
                  <a:prstClr val="white"/>
                </a:duotone>
              </a:blip>
              <a:stretch>
                <a:fillRect/>
              </a:stretch>
            </p:blipFill>
            <p:spPr bwMode="gray">
              <a:xfrm>
                <a:off x="1908939" y="2980317"/>
                <a:ext cx="609949" cy="540000"/>
              </a:xfrm>
              <a:prstGeom prst="rect">
                <a:avLst/>
              </a:prstGeom>
            </p:spPr>
          </p:pic>
          <p:pic>
            <p:nvPicPr>
              <p:cNvPr id="110" name="图片 109" descr="管理型无线虚链路-蓝.png"/>
              <p:cNvPicPr>
                <a:picLocks noChangeAspect="1"/>
              </p:cNvPicPr>
              <p:nvPr/>
            </p:nvPicPr>
            <p:blipFill>
              <a:blip r:embed="rId4" cstate="print">
                <a:duotone>
                  <a:schemeClr val="bg2">
                    <a:shade val="45000"/>
                    <a:satMod val="135000"/>
                  </a:schemeClr>
                  <a:prstClr val="white"/>
                </a:duotone>
              </a:blip>
              <a:stretch>
                <a:fillRect/>
              </a:stretch>
            </p:blipFill>
            <p:spPr bwMode="gray">
              <a:xfrm>
                <a:off x="1922620" y="1772816"/>
                <a:ext cx="582586" cy="540000"/>
              </a:xfrm>
              <a:prstGeom prst="rect">
                <a:avLst/>
              </a:prstGeom>
            </p:spPr>
          </p:pic>
          <p:sp>
            <p:nvSpPr>
              <p:cNvPr id="111" name="文本框 110"/>
              <p:cNvSpPr txBox="1"/>
              <p:nvPr/>
            </p:nvSpPr>
            <p:spPr bwMode="gray">
              <a:xfrm>
                <a:off x="1907965" y="2283040"/>
                <a:ext cx="611893"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Video</a:t>
                </a:r>
              </a:p>
            </p:txBody>
          </p:sp>
          <p:sp>
            <p:nvSpPr>
              <p:cNvPr id="112" name="文本框 111"/>
              <p:cNvSpPr txBox="1"/>
              <p:nvPr/>
            </p:nvSpPr>
            <p:spPr bwMode="gray">
              <a:xfrm>
                <a:off x="1917404" y="3506983"/>
                <a:ext cx="593019"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Voice</a:t>
                </a:r>
              </a:p>
            </p:txBody>
          </p:sp>
          <p:sp>
            <p:nvSpPr>
              <p:cNvPr id="114" name="文本框 113"/>
              <p:cNvSpPr txBox="1"/>
              <p:nvPr/>
            </p:nvSpPr>
            <p:spPr bwMode="gray">
              <a:xfrm>
                <a:off x="1937994" y="4623106"/>
                <a:ext cx="551840"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Data</a:t>
                </a:r>
              </a:p>
            </p:txBody>
          </p:sp>
        </p:grpSp>
        <p:sp>
          <p:nvSpPr>
            <p:cNvPr id="104" name="îṧlîḋè">
              <a:extLst>
                <a:ext uri="{FF2B5EF4-FFF2-40B4-BE49-F238E27FC236}">
                  <a16:creationId xmlns:a16="http://schemas.microsoft.com/office/drawing/2014/main" xmlns="" id="{03370132-C199-466C-9FF3-97790D081173}"/>
                </a:ext>
              </a:extLst>
            </p:cNvPr>
            <p:cNvSpPr txBox="1"/>
            <p:nvPr/>
          </p:nvSpPr>
          <p:spPr bwMode="gray">
            <a:xfrm>
              <a:off x="1003607" y="2482724"/>
              <a:ext cx="396044" cy="24672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50000"/>
                    </a:schemeClr>
                  </a:solidFill>
                  <a:latin typeface="Huawei Sans" panose="020C0503030203020204" pitchFamily="34" charset="0"/>
                </a:rPr>
                <a:t>Inbound interface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endParaRPr>
            </a:p>
          </p:txBody>
        </p:sp>
      </p:grpSp>
      <p:sp>
        <p:nvSpPr>
          <p:cNvPr id="115" name="五边形 114"/>
          <p:cNvSpPr/>
          <p:nvPr/>
        </p:nvSpPr>
        <p:spPr bwMode="gray">
          <a:xfrm>
            <a:off x="6339976" y="123865"/>
            <a:ext cx="1331622" cy="213036"/>
          </a:xfrm>
          <a:prstGeom prst="homePlate">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Limiting</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116"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Token Bucket</a:t>
            </a:r>
          </a:p>
        </p:txBody>
      </p:sp>
      <p:sp>
        <p:nvSpPr>
          <p:cNvPr id="118" name="燕尾形 117"/>
          <p:cNvSpPr/>
          <p:nvPr/>
        </p:nvSpPr>
        <p:spPr bwMode="gray">
          <a:xfrm>
            <a:off x="8884008" y="123865"/>
            <a:ext cx="1456968"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Traffic Policing</a:t>
            </a:r>
          </a:p>
        </p:txBody>
      </p:sp>
      <p:sp>
        <p:nvSpPr>
          <p:cNvPr id="120"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3493804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Traffic Limiting Technology</a:t>
            </a:r>
          </a:p>
        </p:txBody>
      </p:sp>
      <p:sp>
        <p:nvSpPr>
          <p:cNvPr id="64" name="五边形 63"/>
          <p:cNvSpPr/>
          <p:nvPr/>
        </p:nvSpPr>
        <p:spPr bwMode="gray">
          <a:xfrm>
            <a:off x="6096000" y="1529864"/>
            <a:ext cx="4477322" cy="2160240"/>
          </a:xfrm>
          <a:prstGeom prst="homePlate">
            <a:avLst>
              <a:gd name="adj" fmla="val 12894"/>
            </a:avLst>
          </a:prstGeom>
          <a:solidFill>
            <a:schemeClr val="bg1">
              <a:lumMod val="95000"/>
            </a:schemeClr>
          </a:solidFill>
          <a:ln w="9525" cap="flat" cmpd="sng" algn="ctr">
            <a:solidFill>
              <a:schemeClr val="bg1">
                <a:lumMod val="50000"/>
              </a:schemeClr>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02" name="组合 101"/>
          <p:cNvGrpSpPr/>
          <p:nvPr/>
        </p:nvGrpSpPr>
        <p:grpSpPr bwMode="gray">
          <a:xfrm>
            <a:off x="598953" y="1205828"/>
            <a:ext cx="1256938" cy="2880320"/>
            <a:chOff x="1006178" y="2014802"/>
            <a:chExt cx="1345406" cy="3403072"/>
          </a:xfrm>
        </p:grpSpPr>
        <p:grpSp>
          <p:nvGrpSpPr>
            <p:cNvPr id="14" name="组合 13"/>
            <p:cNvGrpSpPr/>
            <p:nvPr/>
          </p:nvGrpSpPr>
          <p:grpSpPr bwMode="gray">
            <a:xfrm>
              <a:off x="1006178" y="2014802"/>
              <a:ext cx="1345406" cy="3403072"/>
              <a:chOff x="1438226" y="1592796"/>
              <a:chExt cx="1345406" cy="3403072"/>
            </a:xfrm>
          </p:grpSpPr>
          <p:sp>
            <p:nvSpPr>
              <p:cNvPr id="16" name="圆角矩形 15"/>
              <p:cNvSpPr/>
              <p:nvPr/>
            </p:nvSpPr>
            <p:spPr bwMode="gray">
              <a:xfrm>
                <a:off x="1438226" y="1592796"/>
                <a:ext cx="1345406" cy="340307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7"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7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18" name="图片 17" descr="可视电话硬终端.png"/>
              <p:cNvPicPr>
                <a:picLocks noChangeAspect="1"/>
              </p:cNvPicPr>
              <p:nvPr/>
            </p:nvPicPr>
            <p:blipFill>
              <a:blip r:embed="rId3" cstate="print">
                <a:duotone>
                  <a:schemeClr val="bg2">
                    <a:shade val="45000"/>
                    <a:satMod val="135000"/>
                  </a:schemeClr>
                  <a:prstClr val="white"/>
                </a:duotone>
              </a:blip>
              <a:stretch>
                <a:fillRect/>
              </a:stretch>
            </p:blipFill>
            <p:spPr bwMode="gray">
              <a:xfrm>
                <a:off x="1908939" y="2980317"/>
                <a:ext cx="609949" cy="540000"/>
              </a:xfrm>
              <a:prstGeom prst="rect">
                <a:avLst/>
              </a:prstGeom>
            </p:spPr>
          </p:pic>
          <p:pic>
            <p:nvPicPr>
              <p:cNvPr id="19" name="图片 18" descr="管理型无线虚链路-蓝.png"/>
              <p:cNvPicPr>
                <a:picLocks noChangeAspect="1"/>
              </p:cNvPicPr>
              <p:nvPr/>
            </p:nvPicPr>
            <p:blipFill>
              <a:blip r:embed="rId4" cstate="print">
                <a:duotone>
                  <a:schemeClr val="bg2">
                    <a:shade val="45000"/>
                    <a:satMod val="135000"/>
                  </a:schemeClr>
                  <a:prstClr val="white"/>
                </a:duotone>
              </a:blip>
              <a:stretch>
                <a:fillRect/>
              </a:stretch>
            </p:blipFill>
            <p:spPr bwMode="gray">
              <a:xfrm>
                <a:off x="1922620" y="1772816"/>
                <a:ext cx="582586" cy="540000"/>
              </a:xfrm>
              <a:prstGeom prst="rect">
                <a:avLst/>
              </a:prstGeom>
            </p:spPr>
          </p:pic>
          <p:sp>
            <p:nvSpPr>
              <p:cNvPr id="20" name="文本框 19"/>
              <p:cNvSpPr txBox="1"/>
              <p:nvPr/>
            </p:nvSpPr>
            <p:spPr bwMode="gray">
              <a:xfrm>
                <a:off x="1907965" y="2283040"/>
                <a:ext cx="611893"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Video</a:t>
                </a:r>
              </a:p>
            </p:txBody>
          </p:sp>
          <p:sp>
            <p:nvSpPr>
              <p:cNvPr id="21" name="文本框 20"/>
              <p:cNvSpPr txBox="1"/>
              <p:nvPr/>
            </p:nvSpPr>
            <p:spPr bwMode="gray">
              <a:xfrm>
                <a:off x="1917404" y="3506983"/>
                <a:ext cx="593019"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Voice</a:t>
                </a:r>
              </a:p>
            </p:txBody>
          </p:sp>
          <p:sp>
            <p:nvSpPr>
              <p:cNvPr id="22" name="文本框 21"/>
              <p:cNvSpPr txBox="1"/>
              <p:nvPr/>
            </p:nvSpPr>
            <p:spPr bwMode="gray">
              <a:xfrm>
                <a:off x="1937994" y="4623106"/>
                <a:ext cx="551840"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Data</a:t>
                </a:r>
              </a:p>
            </p:txBody>
          </p:sp>
        </p:grpSp>
        <p:sp>
          <p:nvSpPr>
            <p:cNvPr id="23" name="îṧlîḋè">
              <a:extLst>
                <a:ext uri="{FF2B5EF4-FFF2-40B4-BE49-F238E27FC236}">
                  <a16:creationId xmlns:a16="http://schemas.microsoft.com/office/drawing/2014/main" xmlns="" id="{03370132-C199-466C-9FF3-97790D081173}"/>
                </a:ext>
              </a:extLst>
            </p:cNvPr>
            <p:cNvSpPr txBox="1"/>
            <p:nvPr/>
          </p:nvSpPr>
          <p:spPr bwMode="gray">
            <a:xfrm>
              <a:off x="1012806" y="2641012"/>
              <a:ext cx="396044" cy="21506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50000"/>
                    </a:schemeClr>
                  </a:solidFill>
                  <a:latin typeface="Huawei Sans" panose="020C0503030203020204" pitchFamily="34" charset="0"/>
                </a:rPr>
                <a:t>Inbound</a:t>
              </a:r>
              <a:r>
                <a:rPr lang="en-US" sz="1400" b="1" dirty="0">
                  <a:solidFill>
                    <a:schemeClr val="bg1">
                      <a:lumMod val="50000"/>
                    </a:schemeClr>
                  </a:solidFill>
                  <a:latin typeface="Huawei Sans" panose="020C0503030203020204" pitchFamily="34" charset="0"/>
                  <a:ea typeface="方正兰亭黑简体" panose="02000000000000000000" pitchFamily="2" charset="-122"/>
                </a:rPr>
                <a:t> </a:t>
              </a:r>
              <a:r>
                <a:rPr lang="en-US" sz="1400" b="1" dirty="0">
                  <a:solidFill>
                    <a:schemeClr val="bg1">
                      <a:lumMod val="50000"/>
                    </a:schemeClr>
                  </a:solidFill>
                  <a:latin typeface="Huawei Sans" panose="020C0503030203020204" pitchFamily="34" charset="0"/>
                </a:rPr>
                <a:t>interface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endParaRPr>
            </a:p>
          </p:txBody>
        </p:sp>
      </p:grpSp>
      <p:sp>
        <p:nvSpPr>
          <p:cNvPr id="24" name="右箭头标注 23"/>
          <p:cNvSpPr/>
          <p:nvPr/>
        </p:nvSpPr>
        <p:spPr bwMode="gray">
          <a:xfrm>
            <a:off x="2019300" y="2252021"/>
            <a:ext cx="1209048" cy="734621"/>
          </a:xfrm>
          <a:prstGeom prst="rightArrowCallout">
            <a:avLst>
              <a:gd name="adj1" fmla="val 23271"/>
              <a:gd name="adj2" fmla="val 25000"/>
              <a:gd name="adj3" fmla="val 19073"/>
              <a:gd name="adj4" fmla="val 80994"/>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Traffic classification</a:t>
            </a:r>
          </a:p>
        </p:txBody>
      </p:sp>
      <p:sp>
        <p:nvSpPr>
          <p:cNvPr id="32" name="右箭头标注 31"/>
          <p:cNvSpPr/>
          <p:nvPr/>
        </p:nvSpPr>
        <p:spPr bwMode="gray">
          <a:xfrm>
            <a:off x="3254886" y="2252021"/>
            <a:ext cx="828092" cy="734621"/>
          </a:xfrm>
          <a:prstGeom prst="rightArrowCallout">
            <a:avLst>
              <a:gd name="adj1" fmla="val 23271"/>
              <a:gd name="adj2" fmla="val 25000"/>
              <a:gd name="adj3" fmla="val 21048"/>
              <a:gd name="adj4" fmla="val 70347"/>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CAR</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165042" y="2252021"/>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Re-marking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295494" y="2205286"/>
            <a:ext cx="851764" cy="828092"/>
            <a:chOff x="6830408" y="3302292"/>
            <a:chExt cx="851764" cy="828092"/>
          </a:xfrm>
        </p:grpSpPr>
        <p:sp>
          <p:nvSpPr>
            <p:cNvPr id="37" name="圆角矩形 36"/>
            <p:cNvSpPr/>
            <p:nvPr/>
          </p:nvSpPr>
          <p:spPr bwMode="gray">
            <a:xfrm>
              <a:off x="6852083" y="3302292"/>
              <a:ext cx="797411"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830408" y="3395009"/>
              <a:ext cx="851764" cy="642657"/>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Other</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200" b="1" dirty="0">
                  <a:solidFill>
                    <a:schemeClr val="bg1">
                      <a:lumMod val="65000"/>
                    </a:schemeClr>
                  </a:solidFill>
                  <a:latin typeface="Huawei Sans" panose="020C0503030203020204" pitchFamily="34" charset="0"/>
                </a:rPr>
                <a:t>processing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200" b="1" dirty="0">
                  <a:solidFill>
                    <a:schemeClr val="bg1">
                      <a:lumMod val="65000"/>
                    </a:schemeClr>
                  </a:solidFill>
                  <a:latin typeface="Huawei Sans" panose="020C0503030203020204" pitchFamily="34" charset="0"/>
                </a:rPr>
                <a:t>…</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189378" y="2439312"/>
            <a:ext cx="324036" cy="360040"/>
          </a:xfrm>
          <a:prstGeom prst="ellipse">
            <a:avLst/>
          </a:prstGeom>
          <a:solidFill>
            <a:schemeClr val="bg1">
              <a:lumMod val="95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7909458" y="1782259"/>
            <a:ext cx="720000" cy="288000"/>
          </a:xfrm>
          <a:prstGeom prst="roundRect">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bg1"/>
                </a:solidFill>
                <a:latin typeface="Huawei Sans" panose="020C0503030203020204" pitchFamily="34" charset="0"/>
              </a:rPr>
              <a:t>Queue 0</a:t>
            </a:r>
            <a:endParaRPr kumimoji="0" lang="en-US" altLang="zh-CN"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7909458" y="2151974"/>
            <a:ext cx="720000" cy="288000"/>
          </a:xfrm>
          <a:prstGeom prst="roundRect">
            <a:avLst/>
          </a:prstGeom>
          <a:solidFill>
            <a:schemeClr val="bg1">
              <a:lumMod val="7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bg1"/>
                </a:solidFill>
                <a:latin typeface="Huawei Sans" panose="020C0503030203020204" pitchFamily="34" charset="0"/>
              </a:rPr>
              <a:t>Queue 1</a:t>
            </a:r>
            <a:endParaRPr kumimoji="0" lang="en-US" altLang="zh-CN"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7909458" y="2574347"/>
            <a:ext cx="720000" cy="2880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bg1"/>
                </a:solidFill>
                <a:latin typeface="Huawei Sans" panose="020C0503030203020204" pitchFamily="34" charset="0"/>
              </a:rPr>
              <a:t>Queue 2</a:t>
            </a:r>
            <a:endParaRPr kumimoji="0" lang="en-US" altLang="zh-CN"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7909458" y="3268099"/>
            <a:ext cx="732730" cy="288032"/>
          </a:xfrm>
          <a:prstGeom prst="roundRect">
            <a:avLst/>
          </a:prstGeom>
          <a:solidFill>
            <a:schemeClr val="bg1">
              <a:lumMod val="50000"/>
            </a:schemeClr>
          </a:solid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bg1"/>
                </a:solidFill>
                <a:latin typeface="Huawei Sans" panose="020C0503030203020204" pitchFamily="34" charset="0"/>
              </a:rPr>
              <a:t>Queue </a:t>
            </a:r>
            <a:r>
              <a:rPr lang="en-US" sz="1200" b="0" i="1" dirty="0">
                <a:solidFill>
                  <a:schemeClr val="bg1"/>
                </a:solidFill>
                <a:latin typeface="Huawei Sans" panose="020C0503030203020204" pitchFamily="34" charset="0"/>
              </a:rPr>
              <a:t>N</a:t>
            </a:r>
            <a:endParaRPr kumimoji="0" lang="en-US" altLang="zh-CN" sz="1200" b="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119323" y="2866828"/>
            <a:ext cx="29594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chemeClr val="bg2">
                    <a:lumMod val="50000"/>
                  </a:schemeClr>
                </a:solidFill>
                <a:latin typeface="Huawei Sans" panose="020C0503030203020204" pitchFamily="34" charset="0"/>
              </a:rPr>
              <a:t>…</a:t>
            </a:r>
            <a:endParaRPr lang="en-US" altLang="zh-CN" sz="12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351396" y="1926259"/>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465960" y="2295974"/>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7513414" y="2619332"/>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465960" y="2746625"/>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351396" y="2799352"/>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9719713" y="2252021"/>
            <a:ext cx="792088" cy="734621"/>
          </a:xfrm>
          <a:prstGeom prst="rightArrowCallout">
            <a:avLst>
              <a:gd name="adj1" fmla="val 23271"/>
              <a:gd name="adj2" fmla="val 25000"/>
              <a:gd name="adj3" fmla="val 25000"/>
              <a:gd name="adj4" fmla="val 71696"/>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GTS</a:t>
            </a:r>
            <a:endParaRPr lang="en-US" altLang="zh-CN" sz="1200" b="1" dirty="0">
              <a:solidFill>
                <a:schemeClr val="bg1"/>
              </a:solidFill>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168008" y="2252021"/>
            <a:ext cx="1044116" cy="734621"/>
          </a:xfrm>
          <a:prstGeom prst="rightArrowCallout">
            <a:avLst>
              <a:gd name="adj1" fmla="val 23271"/>
              <a:gd name="adj2" fmla="val 26086"/>
              <a:gd name="adj3" fmla="val 29989"/>
              <a:gd name="adj4" fmla="val 71276"/>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65000"/>
                  </a:schemeClr>
                </a:solidFill>
                <a:latin typeface="Huawei Sans" panose="020C0503030203020204" pitchFamily="34" charset="0"/>
              </a:rPr>
              <a:t>WRED</a:t>
            </a:r>
            <a:endParaRPr kumimoji="0" lang="en-US" altLang="zh-CN" sz="1200" b="1"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010802" y="1871848"/>
            <a:ext cx="887120" cy="457991"/>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Enter a queue</a:t>
            </a:r>
          </a:p>
        </p:txBody>
      </p:sp>
      <p:grpSp>
        <p:nvGrpSpPr>
          <p:cNvPr id="89" name="组合 88"/>
          <p:cNvGrpSpPr/>
          <p:nvPr/>
        </p:nvGrpSpPr>
        <p:grpSpPr bwMode="gray">
          <a:xfrm>
            <a:off x="8881566" y="1755930"/>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851848" y="3579675"/>
                <a:ext cx="887029"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Scheduling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bg1">
                  <a:lumMod val="65000"/>
                </a:schemeClr>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8629538" y="193595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8629538" y="229599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8629538" y="272803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8629538" y="341211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0668508" y="1395890"/>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xmlns="" id="{03370132-C199-466C-9FF3-97790D081173}"/>
                </a:ext>
              </a:extLst>
            </p:cNvPr>
            <p:cNvSpPr txBox="1"/>
            <p:nvPr/>
          </p:nvSpPr>
          <p:spPr bwMode="gray">
            <a:xfrm>
              <a:off x="1024180" y="2870243"/>
              <a:ext cx="396044" cy="18735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421626" y="1971955"/>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421626" y="2331994"/>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421626" y="2619332"/>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421626" y="2872054"/>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330355" y="1730725"/>
            <a:ext cx="841694" cy="457991"/>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Leave a queue</a:t>
            </a:r>
          </a:p>
        </p:txBody>
      </p:sp>
      <p:sp>
        <p:nvSpPr>
          <p:cNvPr id="58" name="文本框 57"/>
          <p:cNvSpPr txBox="1"/>
          <p:nvPr/>
        </p:nvSpPr>
        <p:spPr bwMode="gray">
          <a:xfrm>
            <a:off x="2926588" y="3072810"/>
            <a:ext cx="129461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sp>
        <p:nvSpPr>
          <p:cNvPr id="59" name="文本框 58"/>
          <p:cNvSpPr txBox="1"/>
          <p:nvPr/>
        </p:nvSpPr>
        <p:spPr bwMode="gray">
          <a:xfrm>
            <a:off x="9468674" y="2980477"/>
            <a:ext cx="104699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grpSp>
        <p:nvGrpSpPr>
          <p:cNvPr id="3" name="组合 2"/>
          <p:cNvGrpSpPr/>
          <p:nvPr/>
        </p:nvGrpSpPr>
        <p:grpSpPr bwMode="gray">
          <a:xfrm>
            <a:off x="5955545" y="3752850"/>
            <a:ext cx="1800200" cy="2231910"/>
            <a:chOff x="5555940" y="4257430"/>
            <a:chExt cx="1800200" cy="2231910"/>
          </a:xfrm>
        </p:grpSpPr>
        <p:sp>
          <p:nvSpPr>
            <p:cNvPr id="81" name="矩形 80"/>
            <p:cNvSpPr/>
            <p:nvPr/>
          </p:nvSpPr>
          <p:spPr bwMode="gray">
            <a:xfrm>
              <a:off x="5555940" y="4367729"/>
              <a:ext cx="1800200" cy="2121611"/>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1000" dirty="0">
                <a:solidFill>
                  <a:srgbClr val="000000"/>
                </a:solidFill>
                <a:latin typeface="Huawei Sans" panose="020C0503030203020204" pitchFamily="34" charset="0"/>
                <a:ea typeface="方正兰亭黑简体" panose="02000000000000000000" pitchFamily="2" charset="-122"/>
              </a:endParaRPr>
            </a:p>
          </p:txBody>
        </p:sp>
        <p:sp>
          <p:nvSpPr>
            <p:cNvPr id="68" name="流程图: 磁盘 67"/>
            <p:cNvSpPr/>
            <p:nvPr/>
          </p:nvSpPr>
          <p:spPr bwMode="gray">
            <a:xfrm>
              <a:off x="6217365" y="5595269"/>
              <a:ext cx="498244" cy="828092"/>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b="1" dirty="0">
                <a:latin typeface="Huawei Sans" panose="020C0503030203020204" pitchFamily="34" charset="0"/>
                <a:ea typeface="方正兰亭黑简体" panose="02000000000000000000" pitchFamily="2" charset="-122"/>
              </a:endParaRPr>
            </a:p>
          </p:txBody>
        </p:sp>
        <p:cxnSp>
          <p:nvCxnSpPr>
            <p:cNvPr id="69" name="直接箭头连接符 68"/>
            <p:cNvCxnSpPr>
              <a:endCxn id="76" idx="0"/>
            </p:cNvCxnSpPr>
            <p:nvPr/>
          </p:nvCxnSpPr>
          <p:spPr bwMode="gray">
            <a:xfrm>
              <a:off x="6469600" y="5355707"/>
              <a:ext cx="0" cy="540596"/>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70" name="矩形 69"/>
            <p:cNvSpPr/>
            <p:nvPr/>
          </p:nvSpPr>
          <p:spPr bwMode="gray">
            <a:xfrm>
              <a:off x="6358475" y="5173263"/>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b="1" dirty="0">
                <a:latin typeface="Huawei Sans" panose="020C0503030203020204" pitchFamily="34" charset="0"/>
                <a:ea typeface="方正兰亭黑简体" panose="02000000000000000000" pitchFamily="2" charset="-122"/>
              </a:endParaRPr>
            </a:p>
          </p:txBody>
        </p:sp>
        <p:sp>
          <p:nvSpPr>
            <p:cNvPr id="71" name="矩形 70"/>
            <p:cNvSpPr/>
            <p:nvPr/>
          </p:nvSpPr>
          <p:spPr bwMode="gray">
            <a:xfrm>
              <a:off x="6358475" y="4957239"/>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b="1" dirty="0">
                <a:latin typeface="Huawei Sans" panose="020C0503030203020204" pitchFamily="34" charset="0"/>
                <a:ea typeface="方正兰亭黑简体" panose="02000000000000000000" pitchFamily="2" charset="-122"/>
              </a:endParaRPr>
            </a:p>
          </p:txBody>
        </p:sp>
        <p:sp>
          <p:nvSpPr>
            <p:cNvPr id="73" name="文本框 72"/>
            <p:cNvSpPr txBox="1"/>
            <p:nvPr/>
          </p:nvSpPr>
          <p:spPr bwMode="gray">
            <a:xfrm>
              <a:off x="6148598" y="4668525"/>
              <a:ext cx="6357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sp>
          <p:nvSpPr>
            <p:cNvPr id="76" name="文本框 75"/>
            <p:cNvSpPr txBox="1"/>
            <p:nvPr/>
          </p:nvSpPr>
          <p:spPr bwMode="gray">
            <a:xfrm>
              <a:off x="6102387" y="5896303"/>
              <a:ext cx="73442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Token bucket</a:t>
              </a:r>
            </a:p>
          </p:txBody>
        </p:sp>
        <p:sp>
          <p:nvSpPr>
            <p:cNvPr id="94" name="矩形 93"/>
            <p:cNvSpPr/>
            <p:nvPr/>
          </p:nvSpPr>
          <p:spPr bwMode="gray">
            <a:xfrm>
              <a:off x="5555940" y="4257430"/>
              <a:ext cx="1800200" cy="39567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ctr">
                <a:spcBef>
                  <a:spcPct val="0"/>
                </a:spcBef>
                <a:spcAft>
                  <a:spcPct val="0"/>
                </a:spcAft>
              </a:pPr>
              <a:r>
                <a:rPr lang="en-US" sz="1200" b="1" dirty="0">
                  <a:solidFill>
                    <a:srgbClr val="FFFFFF"/>
                  </a:solidFill>
                  <a:latin typeface="Huawei Sans" panose="020C0503030203020204" pitchFamily="34" charset="0"/>
                </a:rPr>
                <a:t>Token bucket technology</a:t>
              </a:r>
            </a:p>
          </p:txBody>
        </p:sp>
      </p:grpSp>
      <p:sp>
        <p:nvSpPr>
          <p:cNvPr id="83" name="下箭头 82"/>
          <p:cNvSpPr/>
          <p:nvPr/>
        </p:nvSpPr>
        <p:spPr bwMode="gray">
          <a:xfrm rot="17401187">
            <a:off x="4763961" y="3050348"/>
            <a:ext cx="360685" cy="1154437"/>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5" name="下箭头 84"/>
          <p:cNvSpPr/>
          <p:nvPr/>
        </p:nvSpPr>
        <p:spPr bwMode="gray">
          <a:xfrm rot="4461665">
            <a:off x="8827434" y="3158850"/>
            <a:ext cx="309641" cy="1323004"/>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3" name="五边形 114"/>
          <p:cNvSpPr/>
          <p:nvPr/>
        </p:nvSpPr>
        <p:spPr bwMode="gray">
          <a:xfrm>
            <a:off x="6339976" y="123865"/>
            <a:ext cx="1331622" cy="213036"/>
          </a:xfrm>
          <a:prstGeom prst="homePlate">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Limiting</a:t>
            </a:r>
            <a:endParaRPr lang="en-US" altLang="zh-CN" sz="1200" b="1" kern="0" dirty="0">
              <a:solidFill>
                <a:schemeClr val="bg1"/>
              </a:solidFill>
              <a:latin typeface="Huawei Sans" panose="020C0503030203020204" pitchFamily="34" charset="0"/>
              <a:ea typeface="方正兰亭黑简体" panose="02000000000000000000" pitchFamily="2" charset="-122"/>
            </a:endParaRPr>
          </a:p>
        </p:txBody>
      </p:sp>
      <p:sp>
        <p:nvSpPr>
          <p:cNvPr id="100"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Token Bucket</a:t>
            </a:r>
          </a:p>
        </p:txBody>
      </p:sp>
      <p:sp>
        <p:nvSpPr>
          <p:cNvPr id="101" name="燕尾形 117"/>
          <p:cNvSpPr/>
          <p:nvPr/>
        </p:nvSpPr>
        <p:spPr bwMode="gray">
          <a:xfrm>
            <a:off x="8884008" y="123865"/>
            <a:ext cx="1456968"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Traffic Policing</a:t>
            </a:r>
          </a:p>
        </p:txBody>
      </p:sp>
      <p:sp>
        <p:nvSpPr>
          <p:cNvPr id="104"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1528557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an 9">
            <a:extLst>
              <a:ext uri="{FF2B5EF4-FFF2-40B4-BE49-F238E27FC236}">
                <a16:creationId xmlns:a16="http://schemas.microsoft.com/office/drawing/2014/main" xmlns="" id="{813563E0-78B4-47F6-815A-79137D51731A}"/>
              </a:ext>
            </a:extLst>
          </p:cNvPr>
          <p:cNvSpPr/>
          <p:nvPr/>
        </p:nvSpPr>
        <p:spPr bwMode="gray">
          <a:xfrm rot="5400000">
            <a:off x="9733808" y="4220947"/>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Can 9">
            <a:extLst>
              <a:ext uri="{FF2B5EF4-FFF2-40B4-BE49-F238E27FC236}">
                <a16:creationId xmlns:a16="http://schemas.microsoft.com/office/drawing/2014/main" xmlns="" id="{3165685E-52AA-41CC-B965-D985097A9F59}"/>
              </a:ext>
            </a:extLst>
          </p:cNvPr>
          <p:cNvSpPr/>
          <p:nvPr/>
        </p:nvSpPr>
        <p:spPr bwMode="gray">
          <a:xfrm rot="5400000">
            <a:off x="5809372" y="4212062"/>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Single-Rate-Single-Bucket Mechanism</a:t>
            </a:r>
          </a:p>
        </p:txBody>
      </p:sp>
      <p:grpSp>
        <p:nvGrpSpPr>
          <p:cNvPr id="46" name="组合 45"/>
          <p:cNvGrpSpPr/>
          <p:nvPr/>
        </p:nvGrpSpPr>
        <p:grpSpPr bwMode="gray">
          <a:xfrm>
            <a:off x="6748036" y="4465011"/>
            <a:ext cx="1548172" cy="733663"/>
            <a:chOff x="2639616" y="4592339"/>
            <a:chExt cx="1548172" cy="733663"/>
          </a:xfrm>
        </p:grpSpPr>
        <p:sp>
          <p:nvSpPr>
            <p:cNvPr id="44" name="流程图: 决策 43"/>
            <p:cNvSpPr/>
            <p:nvPr/>
          </p:nvSpPr>
          <p:spPr bwMode="gray">
            <a:xfrm>
              <a:off x="2639616" y="4592339"/>
              <a:ext cx="1548172" cy="733663"/>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ndParaRPr>
            </a:p>
          </p:txBody>
        </p:sp>
        <p:sp>
          <p:nvSpPr>
            <p:cNvPr id="45" name="文本框 44"/>
            <p:cNvSpPr txBox="1"/>
            <p:nvPr/>
          </p:nvSpPr>
          <p:spPr bwMode="gray">
            <a:xfrm>
              <a:off x="3042938" y="4797152"/>
              <a:ext cx="80890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B &lt; </a:t>
              </a:r>
              <a:r>
                <a:rPr lang="en-US" sz="1200" dirty="0" smtClean="0">
                  <a:latin typeface="Huawei Sans" panose="020C0503030203020204" pitchFamily="34" charset="0"/>
                </a:rPr>
                <a:t>Tc?</a:t>
              </a:r>
              <a:endParaRPr lang="en-US" altLang="zh-CN" sz="1200" dirty="0">
                <a:latin typeface="Huawei Sans" panose="020C0503030203020204" pitchFamily="34" charset="0"/>
              </a:endParaRPr>
            </a:p>
          </p:txBody>
        </p:sp>
      </p:grpSp>
      <p:sp>
        <p:nvSpPr>
          <p:cNvPr id="48" name="矩形 47"/>
          <p:cNvSpPr/>
          <p:nvPr/>
        </p:nvSpPr>
        <p:spPr bwMode="gray">
          <a:xfrm>
            <a:off x="6171972" y="4762466"/>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49" name="矩形 48"/>
          <p:cNvSpPr/>
          <p:nvPr/>
        </p:nvSpPr>
        <p:spPr bwMode="gray">
          <a:xfrm>
            <a:off x="5811932" y="4762466"/>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50" name="矩形 49"/>
          <p:cNvSpPr/>
          <p:nvPr/>
        </p:nvSpPr>
        <p:spPr bwMode="gray">
          <a:xfrm>
            <a:off x="5451892" y="4762466"/>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56" name="文本框 55"/>
          <p:cNvSpPr txBox="1"/>
          <p:nvPr/>
        </p:nvSpPr>
        <p:spPr bwMode="gray">
          <a:xfrm>
            <a:off x="5169995" y="4988669"/>
            <a:ext cx="160356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Size of an arriving packet (B)</a:t>
            </a:r>
            <a:endParaRPr lang="en-US" altLang="zh-CN" sz="1200" dirty="0">
              <a:latin typeface="Huawei Sans" panose="020C0503030203020204" pitchFamily="34" charset="0"/>
              <a:ea typeface="方正兰亭黑简体" panose="02000000000000000000" pitchFamily="2" charset="-122"/>
            </a:endParaRPr>
          </a:p>
        </p:txBody>
      </p:sp>
      <p:cxnSp>
        <p:nvCxnSpPr>
          <p:cNvPr id="57" name="直接箭头连接符 56"/>
          <p:cNvCxnSpPr/>
          <p:nvPr/>
        </p:nvCxnSpPr>
        <p:spPr bwMode="gray">
          <a:xfrm>
            <a:off x="6424000" y="4849844"/>
            <a:ext cx="288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9" name="直接箭头连接符 58"/>
          <p:cNvCxnSpPr/>
          <p:nvPr/>
        </p:nvCxnSpPr>
        <p:spPr bwMode="gray">
          <a:xfrm>
            <a:off x="8368216" y="4849844"/>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0" name="直接箭头连接符 59"/>
          <p:cNvCxnSpPr/>
          <p:nvPr/>
        </p:nvCxnSpPr>
        <p:spPr bwMode="gray">
          <a:xfrm>
            <a:off x="7540124" y="5250140"/>
            <a:ext cx="0" cy="288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1" name="文本框 60"/>
          <p:cNvSpPr txBox="1"/>
          <p:nvPr/>
        </p:nvSpPr>
        <p:spPr bwMode="gray">
          <a:xfrm>
            <a:off x="7939049" y="4418424"/>
            <a:ext cx="1623228"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Yes (</a:t>
            </a:r>
            <a:r>
              <a:rPr lang="en-US" sz="1200" b="0" dirty="0" err="1">
                <a:latin typeface="Huawei Sans" panose="020C0503030203020204" pitchFamily="34" charset="0"/>
              </a:rPr>
              <a:t>Tc</a:t>
            </a:r>
            <a:r>
              <a:rPr lang="en-US" sz="1200" b="0" dirty="0">
                <a:latin typeface="Huawei Sans" panose="020C0503030203020204" pitchFamily="34" charset="0"/>
              </a:rPr>
              <a:t> = </a:t>
            </a:r>
            <a:r>
              <a:rPr lang="en-US" sz="1200" b="0" dirty="0" err="1">
                <a:latin typeface="Huawei Sans" panose="020C0503030203020204" pitchFamily="34" charset="0"/>
              </a:rPr>
              <a:t>Tc</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sp>
        <p:nvSpPr>
          <p:cNvPr id="73" name="文本框 72"/>
          <p:cNvSpPr txBox="1"/>
          <p:nvPr/>
        </p:nvSpPr>
        <p:spPr bwMode="gray">
          <a:xfrm>
            <a:off x="7540124" y="5234009"/>
            <a:ext cx="246801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 (Tc remains unchanged)</a:t>
            </a:r>
          </a:p>
        </p:txBody>
      </p:sp>
      <p:grpSp>
        <p:nvGrpSpPr>
          <p:cNvPr id="3" name="组合 2"/>
          <p:cNvGrpSpPr/>
          <p:nvPr/>
        </p:nvGrpSpPr>
        <p:grpSpPr bwMode="gray">
          <a:xfrm>
            <a:off x="6964060" y="1832643"/>
            <a:ext cx="1767677" cy="2366695"/>
            <a:chOff x="2891644" y="1600676"/>
            <a:chExt cx="1767677" cy="2366695"/>
          </a:xfrm>
        </p:grpSpPr>
        <p:sp>
          <p:nvSpPr>
            <p:cNvPr id="5" name="bucket_206442"/>
            <p:cNvSpPr>
              <a:spLocks noChangeAspect="1"/>
            </p:cNvSpPr>
            <p:nvPr/>
          </p:nvSpPr>
          <p:spPr bwMode="gray">
            <a:xfrm>
              <a:off x="2891644" y="2636912"/>
              <a:ext cx="1090143" cy="1330459"/>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cxnSp>
          <p:nvCxnSpPr>
            <p:cNvPr id="32" name="直接连接符 31"/>
            <p:cNvCxnSpPr/>
            <p:nvPr/>
          </p:nvCxnSpPr>
          <p:spPr bwMode="gray">
            <a:xfrm flipV="1">
              <a:off x="4151784" y="3104964"/>
              <a:ext cx="992" cy="82809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4" name="直接连接符 33"/>
            <p:cNvCxnSpPr/>
            <p:nvPr/>
          </p:nvCxnSpPr>
          <p:spPr bwMode="gray">
            <a:xfrm flipV="1">
              <a:off x="3755740" y="3933056"/>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gray">
            <a:xfrm flipV="1">
              <a:off x="3755740" y="3104964"/>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9" name="直接箭头连接符 38"/>
            <p:cNvCxnSpPr/>
            <p:nvPr/>
          </p:nvCxnSpPr>
          <p:spPr bwMode="gray">
            <a:xfrm>
              <a:off x="3431704" y="2348940"/>
              <a:ext cx="0" cy="540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0" name="文本框 39"/>
            <p:cNvSpPr txBox="1"/>
            <p:nvPr/>
          </p:nvSpPr>
          <p:spPr bwMode="gray">
            <a:xfrm>
              <a:off x="3080208" y="1600676"/>
              <a:ext cx="71111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sp>
          <p:nvSpPr>
            <p:cNvPr id="58" name="文本框 57"/>
            <p:cNvSpPr txBox="1"/>
            <p:nvPr/>
          </p:nvSpPr>
          <p:spPr bwMode="gray">
            <a:xfrm>
              <a:off x="3434109" y="2312876"/>
              <a:ext cx="46265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CIR</a:t>
              </a:r>
              <a:endParaRPr lang="en-US" altLang="zh-CN" sz="1200" dirty="0">
                <a:solidFill>
                  <a:srgbClr val="C7000B"/>
                </a:solidFill>
                <a:latin typeface="Huawei Sans" panose="020C0503030203020204" pitchFamily="34" charset="0"/>
              </a:endParaRPr>
            </a:p>
          </p:txBody>
        </p:sp>
        <p:sp>
          <p:nvSpPr>
            <p:cNvPr id="78" name="文本框 77"/>
            <p:cNvSpPr txBox="1"/>
            <p:nvPr/>
          </p:nvSpPr>
          <p:spPr bwMode="gray">
            <a:xfrm>
              <a:off x="4158196" y="3376925"/>
              <a:ext cx="50112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CBS</a:t>
              </a:r>
              <a:endParaRPr lang="en-US" altLang="zh-CN" sz="1200" dirty="0">
                <a:solidFill>
                  <a:srgbClr val="C7000B"/>
                </a:solidFill>
                <a:latin typeface="Huawei Sans" panose="020C0503030203020204" pitchFamily="34" charset="0"/>
              </a:endParaRPr>
            </a:p>
          </p:txBody>
        </p:sp>
        <p:sp>
          <p:nvSpPr>
            <p:cNvPr id="64" name="文本框 63"/>
            <p:cNvSpPr txBox="1"/>
            <p:nvPr/>
          </p:nvSpPr>
          <p:spPr bwMode="gray">
            <a:xfrm>
              <a:off x="3067998" y="3412235"/>
              <a:ext cx="687742"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100" dirty="0">
                  <a:latin typeface="Huawei Sans" panose="020C0503030203020204" pitchFamily="34" charset="0"/>
                </a:rPr>
                <a:t>Bucket C</a:t>
              </a:r>
            </a:p>
          </p:txBody>
        </p:sp>
      </p:grpSp>
      <p:sp>
        <p:nvSpPr>
          <p:cNvPr id="95" name="矩形 94"/>
          <p:cNvSpPr/>
          <p:nvPr/>
        </p:nvSpPr>
        <p:spPr bwMode="gray">
          <a:xfrm>
            <a:off x="10132412" y="476246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96" name="矩形 95"/>
          <p:cNvSpPr/>
          <p:nvPr/>
        </p:nvSpPr>
        <p:spPr bwMode="gray">
          <a:xfrm>
            <a:off x="9772372" y="476246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97" name="矩形 96"/>
          <p:cNvSpPr/>
          <p:nvPr/>
        </p:nvSpPr>
        <p:spPr bwMode="gray">
          <a:xfrm>
            <a:off x="9412332" y="4762466"/>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12" name="矩形 111"/>
          <p:cNvSpPr/>
          <p:nvPr/>
        </p:nvSpPr>
        <p:spPr bwMode="gray">
          <a:xfrm>
            <a:off x="8404220" y="5605928"/>
            <a:ext cx="216024" cy="144016"/>
          </a:xfrm>
          <a:prstGeom prst="rect">
            <a:avLst/>
          </a:prstGeom>
          <a:solidFill>
            <a:srgbClr val="E28189"/>
          </a:solidFill>
          <a:ln w="9525" cap="flat" cmpd="sng" algn="ctr">
            <a:solidFill>
              <a:srgbClr val="E2819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13" name="矩形 112"/>
          <p:cNvSpPr/>
          <p:nvPr/>
        </p:nvSpPr>
        <p:spPr bwMode="gray">
          <a:xfrm>
            <a:off x="8044180" y="5605928"/>
            <a:ext cx="216024" cy="144016"/>
          </a:xfrm>
          <a:prstGeom prst="rect">
            <a:avLst/>
          </a:prstGeom>
          <a:solidFill>
            <a:srgbClr val="E28189"/>
          </a:solidFill>
          <a:ln w="9525" cap="flat" cmpd="sng" algn="ctr">
            <a:solidFill>
              <a:srgbClr val="E2819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14" name="矩形 113"/>
          <p:cNvSpPr/>
          <p:nvPr/>
        </p:nvSpPr>
        <p:spPr bwMode="gray">
          <a:xfrm>
            <a:off x="7684140" y="5605928"/>
            <a:ext cx="216024" cy="144016"/>
          </a:xfrm>
          <a:prstGeom prst="rect">
            <a:avLst/>
          </a:prstGeom>
          <a:solidFill>
            <a:srgbClr val="E28189"/>
          </a:solidFill>
          <a:ln w="9525" cap="flat" cmpd="sng" algn="ctr">
            <a:solidFill>
              <a:srgbClr val="E2819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42" name="文本框 41"/>
          <p:cNvSpPr txBox="1"/>
          <p:nvPr/>
        </p:nvSpPr>
        <p:spPr bwMode="gray">
          <a:xfrm>
            <a:off x="8610872" y="3711178"/>
            <a:ext cx="1057105"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Initial number of tokens (Tc) = CBS</a:t>
            </a:r>
            <a:endParaRPr lang="en-US" altLang="zh-CN" sz="1200" dirty="0">
              <a:latin typeface="Huawei Sans" panose="020C0503030203020204" pitchFamily="34" charset="0"/>
              <a:ea typeface="方正兰亭黑简体" panose="02000000000000000000" pitchFamily="2" charset="-122"/>
            </a:endParaRPr>
          </a:p>
        </p:txBody>
      </p:sp>
      <p:sp>
        <p:nvSpPr>
          <p:cNvPr id="43" name="文本框 42"/>
          <p:cNvSpPr txBox="1"/>
          <p:nvPr/>
        </p:nvSpPr>
        <p:spPr bwMode="gray">
          <a:xfrm>
            <a:off x="8273588" y="2423400"/>
            <a:ext cx="135476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Discard packets in the case of overflow</a:t>
            </a:r>
          </a:p>
        </p:txBody>
      </p:sp>
      <p:sp>
        <p:nvSpPr>
          <p:cNvPr id="51" name="任意多边形 50"/>
          <p:cNvSpPr/>
          <p:nvPr/>
        </p:nvSpPr>
        <p:spPr bwMode="gray">
          <a:xfrm>
            <a:off x="7646154" y="2742307"/>
            <a:ext cx="1352282" cy="516121"/>
          </a:xfrm>
          <a:custGeom>
            <a:avLst/>
            <a:gdLst>
              <a:gd name="connsiteX0" fmla="*/ 0 w 1352282"/>
              <a:gd name="connsiteY0" fmla="*/ 413090 h 516121"/>
              <a:gd name="connsiteX1" fmla="*/ 656822 w 1352282"/>
              <a:gd name="connsiteY1" fmla="*/ 966 h 516121"/>
              <a:gd name="connsiteX2" fmla="*/ 1352282 w 1352282"/>
              <a:gd name="connsiteY2" fmla="*/ 516121 h 516121"/>
            </a:gdLst>
            <a:ahLst/>
            <a:cxnLst>
              <a:cxn ang="0">
                <a:pos x="connsiteX0" y="connsiteY0"/>
              </a:cxn>
              <a:cxn ang="0">
                <a:pos x="connsiteX1" y="connsiteY1"/>
              </a:cxn>
              <a:cxn ang="0">
                <a:pos x="connsiteX2" y="connsiteY2"/>
              </a:cxn>
            </a:cxnLst>
            <a:rect l="l" t="t" r="r" b="b"/>
            <a:pathLst>
              <a:path w="1352282" h="516121">
                <a:moveTo>
                  <a:pt x="0" y="413090"/>
                </a:moveTo>
                <a:cubicBezTo>
                  <a:pt x="215721" y="198442"/>
                  <a:pt x="431442" y="-16206"/>
                  <a:pt x="656822" y="966"/>
                </a:cubicBezTo>
                <a:cubicBezTo>
                  <a:pt x="882202" y="18138"/>
                  <a:pt x="1117242" y="267129"/>
                  <a:pt x="1352282" y="516121"/>
                </a:cubicBez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grpSp>
        <p:nvGrpSpPr>
          <p:cNvPr id="67" name="组合 60"/>
          <p:cNvGrpSpPr/>
          <p:nvPr/>
        </p:nvGrpSpPr>
        <p:grpSpPr bwMode="gray">
          <a:xfrm>
            <a:off x="444890" y="1165931"/>
            <a:ext cx="4456129" cy="2250251"/>
            <a:chOff x="6860451" y="2420887"/>
            <a:chExt cx="4456129" cy="2250251"/>
          </a:xfrm>
        </p:grpSpPr>
        <p:sp>
          <p:nvSpPr>
            <p:cNvPr id="68" name="矩形 61"/>
            <p:cNvSpPr/>
            <p:nvPr/>
          </p:nvSpPr>
          <p:spPr bwMode="gray">
            <a:xfrm>
              <a:off x="6860451" y="2420887"/>
              <a:ext cx="4456129" cy="2250251"/>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9" name="文本框 62"/>
            <p:cNvSpPr txBox="1"/>
            <p:nvPr/>
          </p:nvSpPr>
          <p:spPr bwMode="gray">
            <a:xfrm>
              <a:off x="6935562" y="2460216"/>
              <a:ext cx="4281091" cy="81962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Committed Information Rate (CIR): </a:t>
              </a:r>
            </a:p>
            <a:p>
              <a:pPr marL="542925" lvl="1" indent="-247650" fontAlgn="ctr">
                <a:lnSpc>
                  <a:spcPct val="125000"/>
                </a:lnSpc>
                <a:buSzPct val="50000"/>
                <a:buFont typeface="Wingdings" panose="05000000000000000000" pitchFamily="2" charset="2"/>
                <a:buChar char="p"/>
              </a:pPr>
              <a:r>
                <a:rPr lang="en-US" sz="1200" dirty="0">
                  <a:latin typeface="Huawei Sans" panose="020C0503030203020204" pitchFamily="34" charset="0"/>
                </a:rPr>
                <a:t>indicates the rate at which tokens are put into bucket C, in </a:t>
              </a:r>
              <a:r>
                <a:rPr lang="en-US" sz="1200" dirty="0" err="1">
                  <a:latin typeface="Huawei Sans" panose="020C0503030203020204" pitchFamily="34" charset="0"/>
                </a:rPr>
                <a:t>kbit</a:t>
              </a:r>
              <a:r>
                <a:rPr lang="en-US" sz="1200" dirty="0">
                  <a:latin typeface="Huawei Sans" panose="020C0503030203020204" pitchFamily="34" charset="0"/>
                </a:rPr>
                <a:t>/s.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sp>
          <p:nvSpPr>
            <p:cNvPr id="70" name="文本框 63"/>
            <p:cNvSpPr txBox="1"/>
            <p:nvPr/>
          </p:nvSpPr>
          <p:spPr bwMode="gray">
            <a:xfrm>
              <a:off x="6935562" y="3304966"/>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Committed burst size (CBS):</a:t>
              </a:r>
            </a:p>
            <a:p>
              <a:pPr marL="542925" lvl="1" indent="-247650" fontAlgn="ctr">
                <a:lnSpc>
                  <a:spcPct val="125000"/>
                </a:lnSpc>
                <a:buSzPct val="50000"/>
                <a:buFont typeface="Wingdings" panose="05000000000000000000" pitchFamily="2" charset="2"/>
                <a:buChar char="p"/>
              </a:pPr>
              <a:r>
                <a:rPr lang="en-US" sz="1200" dirty="0">
                  <a:latin typeface="Huawei Sans" panose="020C0503030203020204" pitchFamily="34" charset="0"/>
                </a:rPr>
                <a:t>indicates the maximum volume of burst traffic that bucket C allows before the rate of some traffic exceeds the CIR, that is, the capacity of bucket C. The value is expressed in bytes.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grpSp>
      <p:sp>
        <p:nvSpPr>
          <p:cNvPr id="76" name="文本框 72"/>
          <p:cNvSpPr txBox="1"/>
          <p:nvPr/>
        </p:nvSpPr>
        <p:spPr bwMode="gray">
          <a:xfrm>
            <a:off x="8630122" y="5448940"/>
            <a:ext cx="246650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red and discarded by default.</a:t>
            </a:r>
          </a:p>
        </p:txBody>
      </p:sp>
      <p:sp>
        <p:nvSpPr>
          <p:cNvPr id="77" name="文本框 72"/>
          <p:cNvSpPr txBox="1"/>
          <p:nvPr/>
        </p:nvSpPr>
        <p:spPr bwMode="gray">
          <a:xfrm>
            <a:off x="9167176" y="4225384"/>
            <a:ext cx="254539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green and forwarded by default.</a:t>
            </a:r>
          </a:p>
        </p:txBody>
      </p:sp>
      <p:grpSp>
        <p:nvGrpSpPr>
          <p:cNvPr id="79" name="组合 60"/>
          <p:cNvGrpSpPr/>
          <p:nvPr/>
        </p:nvGrpSpPr>
        <p:grpSpPr bwMode="gray">
          <a:xfrm>
            <a:off x="444890" y="3600549"/>
            <a:ext cx="4468396" cy="1041654"/>
            <a:chOff x="6860451" y="2420888"/>
            <a:chExt cx="4468396" cy="1041654"/>
          </a:xfrm>
        </p:grpSpPr>
        <p:sp>
          <p:nvSpPr>
            <p:cNvPr id="80" name="矩形 61"/>
            <p:cNvSpPr/>
            <p:nvPr/>
          </p:nvSpPr>
          <p:spPr bwMode="gray">
            <a:xfrm>
              <a:off x="6860451" y="2420888"/>
              <a:ext cx="4456129" cy="104165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1" name="文本框 62"/>
            <p:cNvSpPr txBox="1"/>
            <p:nvPr/>
          </p:nvSpPr>
          <p:spPr bwMode="gray">
            <a:xfrm>
              <a:off x="6947829" y="2649252"/>
              <a:ext cx="4281091"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82" name="文本框 63"/>
            <p:cNvSpPr txBox="1"/>
            <p:nvPr/>
          </p:nvSpPr>
          <p:spPr bwMode="gray">
            <a:xfrm>
              <a:off x="6947829" y="2504751"/>
              <a:ext cx="4381018" cy="89657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The single-rate-single-bucket mechanism does not allow burst traffic. Only committed traffic is allowed.</a:t>
              </a:r>
            </a:p>
          </p:txBody>
        </p:sp>
      </p:grpSp>
      <p:sp>
        <p:nvSpPr>
          <p:cNvPr id="63" name="流程图: 磁盘 62"/>
          <p:cNvSpPr/>
          <p:nvPr/>
        </p:nvSpPr>
        <p:spPr bwMode="gray">
          <a:xfrm>
            <a:off x="7396108" y="2400827"/>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sz="1600"/>
          </a:p>
        </p:txBody>
      </p:sp>
      <p:sp>
        <p:nvSpPr>
          <p:cNvPr id="65" name="流程图: 磁盘 64"/>
          <p:cNvSpPr/>
          <p:nvPr/>
        </p:nvSpPr>
        <p:spPr bwMode="gray">
          <a:xfrm>
            <a:off x="7396108" y="214879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sz="1600" dirty="0"/>
          </a:p>
        </p:txBody>
      </p:sp>
      <p:sp>
        <p:nvSpPr>
          <p:cNvPr id="66" name="流程图: 磁盘 65"/>
          <p:cNvSpPr/>
          <p:nvPr/>
        </p:nvSpPr>
        <p:spPr bwMode="gray">
          <a:xfrm>
            <a:off x="8970367" y="3318371"/>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sz="1600"/>
          </a:p>
        </p:txBody>
      </p:sp>
      <p:sp>
        <p:nvSpPr>
          <p:cNvPr id="71" name="矩形 70"/>
          <p:cNvSpPr/>
          <p:nvPr/>
        </p:nvSpPr>
        <p:spPr bwMode="gray">
          <a:xfrm>
            <a:off x="5771964" y="1590179"/>
            <a:ext cx="3816424" cy="2665412"/>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a:endParaRPr lang="zh-CN" altLang="en-US" sz="1600"/>
          </a:p>
        </p:txBody>
      </p:sp>
      <p:sp>
        <p:nvSpPr>
          <p:cNvPr id="89"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90" name="燕尾形 115"/>
          <p:cNvSpPr/>
          <p:nvPr/>
        </p:nvSpPr>
        <p:spPr bwMode="gray">
          <a:xfrm>
            <a:off x="7586216" y="123865"/>
            <a:ext cx="1383159"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Token Bucket</a:t>
            </a:r>
          </a:p>
        </p:txBody>
      </p:sp>
      <p:sp>
        <p:nvSpPr>
          <p:cNvPr id="91" name="燕尾形 117"/>
          <p:cNvSpPr/>
          <p:nvPr/>
        </p:nvSpPr>
        <p:spPr bwMode="gray">
          <a:xfrm>
            <a:off x="8884008" y="123865"/>
            <a:ext cx="1456968"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Traffic Policing</a:t>
            </a:r>
          </a:p>
        </p:txBody>
      </p:sp>
      <p:sp>
        <p:nvSpPr>
          <p:cNvPr id="92"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468196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Can 9">
            <a:extLst>
              <a:ext uri="{FF2B5EF4-FFF2-40B4-BE49-F238E27FC236}">
                <a16:creationId xmlns:a16="http://schemas.microsoft.com/office/drawing/2014/main" xmlns="" id="{E684CC53-D0AC-4D78-97A4-3FCDF707B7D6}"/>
              </a:ext>
            </a:extLst>
          </p:cNvPr>
          <p:cNvSpPr/>
          <p:nvPr/>
        </p:nvSpPr>
        <p:spPr bwMode="gray">
          <a:xfrm rot="5400000">
            <a:off x="9683646" y="4702941"/>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Can 9">
            <a:extLst>
              <a:ext uri="{FF2B5EF4-FFF2-40B4-BE49-F238E27FC236}">
                <a16:creationId xmlns:a16="http://schemas.microsoft.com/office/drawing/2014/main" xmlns="" id="{816064B3-B215-4CFE-B972-CF4B0D86A09D}"/>
              </a:ext>
            </a:extLst>
          </p:cNvPr>
          <p:cNvSpPr/>
          <p:nvPr/>
        </p:nvSpPr>
        <p:spPr bwMode="gray">
          <a:xfrm rot="5400000">
            <a:off x="9677225" y="3826563"/>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Can 9">
            <a:extLst>
              <a:ext uri="{FF2B5EF4-FFF2-40B4-BE49-F238E27FC236}">
                <a16:creationId xmlns:a16="http://schemas.microsoft.com/office/drawing/2014/main" xmlns="" id="{E2A93F72-3E34-4A92-919F-FDBF598CF376}"/>
              </a:ext>
            </a:extLst>
          </p:cNvPr>
          <p:cNvSpPr/>
          <p:nvPr/>
        </p:nvSpPr>
        <p:spPr bwMode="gray">
          <a:xfrm rot="5400000">
            <a:off x="5716785" y="3819597"/>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Single-Rate-Two-Bucket Mechanism</a:t>
            </a:r>
          </a:p>
        </p:txBody>
      </p:sp>
      <p:grpSp>
        <p:nvGrpSpPr>
          <p:cNvPr id="51" name="组合 50"/>
          <p:cNvGrpSpPr/>
          <p:nvPr/>
        </p:nvGrpSpPr>
        <p:grpSpPr bwMode="gray">
          <a:xfrm>
            <a:off x="6666597" y="4096326"/>
            <a:ext cx="1548172" cy="672525"/>
            <a:chOff x="2639616" y="4622907"/>
            <a:chExt cx="1548172" cy="672525"/>
          </a:xfrm>
        </p:grpSpPr>
        <p:sp>
          <p:nvSpPr>
            <p:cNvPr id="52" name="流程图: 决策 51"/>
            <p:cNvSpPr/>
            <p:nvPr/>
          </p:nvSpPr>
          <p:spPr bwMode="gray">
            <a:xfrm>
              <a:off x="2639616" y="4622907"/>
              <a:ext cx="1548172" cy="672525"/>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53" name="文本框 52"/>
            <p:cNvSpPr txBox="1"/>
            <p:nvPr/>
          </p:nvSpPr>
          <p:spPr bwMode="gray">
            <a:xfrm>
              <a:off x="3074197" y="4812541"/>
              <a:ext cx="74638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B &lt; Tc ?</a:t>
              </a:r>
            </a:p>
          </p:txBody>
        </p:sp>
      </p:grpSp>
      <p:sp>
        <p:nvSpPr>
          <p:cNvPr id="55" name="矩形 54"/>
          <p:cNvSpPr/>
          <p:nvPr/>
        </p:nvSpPr>
        <p:spPr bwMode="gray">
          <a:xfrm>
            <a:off x="6090533" y="4363213"/>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62" name="矩形 61"/>
          <p:cNvSpPr/>
          <p:nvPr/>
        </p:nvSpPr>
        <p:spPr bwMode="gray">
          <a:xfrm>
            <a:off x="5730493" y="4363213"/>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63" name="矩形 62"/>
          <p:cNvSpPr/>
          <p:nvPr/>
        </p:nvSpPr>
        <p:spPr bwMode="gray">
          <a:xfrm>
            <a:off x="5370453" y="4363213"/>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65" name="文本框 64"/>
          <p:cNvSpPr txBox="1"/>
          <p:nvPr/>
        </p:nvSpPr>
        <p:spPr bwMode="gray">
          <a:xfrm>
            <a:off x="5091851" y="4631784"/>
            <a:ext cx="159829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Size of an arriving packet (B)</a:t>
            </a:r>
            <a:endParaRPr lang="en-US" altLang="zh-CN" sz="1200" dirty="0">
              <a:latin typeface="Huawei Sans" panose="020C0503030203020204" pitchFamily="34" charset="0"/>
            </a:endParaRPr>
          </a:p>
        </p:txBody>
      </p:sp>
      <p:cxnSp>
        <p:nvCxnSpPr>
          <p:cNvPr id="66" name="直接箭头连接符 65"/>
          <p:cNvCxnSpPr/>
          <p:nvPr/>
        </p:nvCxnSpPr>
        <p:spPr bwMode="gray">
          <a:xfrm>
            <a:off x="6342561" y="4450591"/>
            <a:ext cx="288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7" name="直接箭头连接符 66"/>
          <p:cNvCxnSpPr/>
          <p:nvPr/>
        </p:nvCxnSpPr>
        <p:spPr bwMode="gray">
          <a:xfrm>
            <a:off x="8286777" y="4450591"/>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68" name="直接箭头连接符 67"/>
          <p:cNvCxnSpPr/>
          <p:nvPr/>
        </p:nvCxnSpPr>
        <p:spPr bwMode="gray">
          <a:xfrm>
            <a:off x="7458685" y="4774687"/>
            <a:ext cx="0" cy="288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70" name="文本框 69"/>
          <p:cNvSpPr txBox="1"/>
          <p:nvPr/>
        </p:nvSpPr>
        <p:spPr bwMode="gray">
          <a:xfrm>
            <a:off x="7458685" y="4773945"/>
            <a:ext cx="38250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a:t>
            </a:r>
            <a:endParaRPr lang="en-US" altLang="zh-CN" sz="1200" b="0" dirty="0">
              <a:latin typeface="Huawei Sans" panose="020C0503030203020204" pitchFamily="34" charset="0"/>
            </a:endParaRPr>
          </a:p>
        </p:txBody>
      </p:sp>
      <p:sp>
        <p:nvSpPr>
          <p:cNvPr id="72" name="矩形 71"/>
          <p:cNvSpPr/>
          <p:nvPr/>
        </p:nvSpPr>
        <p:spPr bwMode="gray">
          <a:xfrm>
            <a:off x="10063289" y="4363213"/>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74" name="矩形 73"/>
          <p:cNvSpPr/>
          <p:nvPr/>
        </p:nvSpPr>
        <p:spPr bwMode="gray">
          <a:xfrm>
            <a:off x="9703249" y="4363213"/>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75" name="矩形 74"/>
          <p:cNvSpPr/>
          <p:nvPr/>
        </p:nvSpPr>
        <p:spPr bwMode="gray">
          <a:xfrm>
            <a:off x="9343209" y="4363213"/>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76" name="组合 75"/>
          <p:cNvGrpSpPr/>
          <p:nvPr/>
        </p:nvGrpSpPr>
        <p:grpSpPr bwMode="gray">
          <a:xfrm>
            <a:off x="6666597" y="4996426"/>
            <a:ext cx="1548172" cy="672525"/>
            <a:chOff x="2639616" y="4622907"/>
            <a:chExt cx="1548172" cy="672525"/>
          </a:xfrm>
        </p:grpSpPr>
        <p:sp>
          <p:nvSpPr>
            <p:cNvPr id="77" name="流程图: 决策 76"/>
            <p:cNvSpPr/>
            <p:nvPr/>
          </p:nvSpPr>
          <p:spPr bwMode="gray">
            <a:xfrm>
              <a:off x="2639616" y="4622907"/>
              <a:ext cx="1548172" cy="672525"/>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79" name="文本框 78"/>
            <p:cNvSpPr txBox="1"/>
            <p:nvPr/>
          </p:nvSpPr>
          <p:spPr bwMode="gray">
            <a:xfrm>
              <a:off x="3012482" y="4812541"/>
              <a:ext cx="86981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Tc&lt;B&lt;</a:t>
              </a:r>
              <a:r>
                <a:rPr lang="en-US" sz="1200" dirty="0" err="1">
                  <a:latin typeface="Huawei Sans" panose="020C0503030203020204" pitchFamily="34" charset="0"/>
                </a:rPr>
                <a:t>Te</a:t>
              </a:r>
              <a:r>
                <a:rPr lang="en-US" sz="1200" dirty="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endParaRPr>
            </a:p>
          </p:txBody>
        </p:sp>
      </p:grpSp>
      <p:cxnSp>
        <p:nvCxnSpPr>
          <p:cNvPr id="80" name="直接箭头连接符 79"/>
          <p:cNvCxnSpPr/>
          <p:nvPr/>
        </p:nvCxnSpPr>
        <p:spPr bwMode="gray">
          <a:xfrm>
            <a:off x="8286777" y="5350691"/>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83" name="矩形 82"/>
          <p:cNvSpPr/>
          <p:nvPr/>
        </p:nvSpPr>
        <p:spPr bwMode="gray">
          <a:xfrm>
            <a:off x="10063289" y="5263313"/>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7" name="矩形 86"/>
          <p:cNvSpPr/>
          <p:nvPr/>
        </p:nvSpPr>
        <p:spPr bwMode="gray">
          <a:xfrm>
            <a:off x="9703249" y="5263313"/>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8" name="矩形 87"/>
          <p:cNvSpPr/>
          <p:nvPr/>
        </p:nvSpPr>
        <p:spPr bwMode="gray">
          <a:xfrm>
            <a:off x="9343209" y="5263313"/>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cxnSp>
        <p:nvCxnSpPr>
          <p:cNvPr id="89" name="直接箭头连接符 88"/>
          <p:cNvCxnSpPr/>
          <p:nvPr/>
        </p:nvCxnSpPr>
        <p:spPr bwMode="gray">
          <a:xfrm>
            <a:off x="7458685" y="5654854"/>
            <a:ext cx="0" cy="288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91" name="文本框 90"/>
          <p:cNvSpPr txBox="1"/>
          <p:nvPr/>
        </p:nvSpPr>
        <p:spPr bwMode="gray">
          <a:xfrm>
            <a:off x="7478472" y="5573109"/>
            <a:ext cx="260426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 (Tc and </a:t>
            </a:r>
            <a:r>
              <a:rPr lang="en-US" sz="1200" b="0" dirty="0" err="1">
                <a:latin typeface="Huawei Sans" panose="020C0503030203020204" pitchFamily="34" charset="0"/>
              </a:rPr>
              <a:t>Te</a:t>
            </a:r>
            <a:r>
              <a:rPr lang="en-US" sz="1200" b="0" dirty="0">
                <a:latin typeface="Huawei Sans" panose="020C0503030203020204" pitchFamily="34" charset="0"/>
              </a:rPr>
              <a:t> remain unchanged)</a:t>
            </a:r>
          </a:p>
        </p:txBody>
      </p:sp>
      <p:sp>
        <p:nvSpPr>
          <p:cNvPr id="93" name="矩形 92"/>
          <p:cNvSpPr/>
          <p:nvPr/>
        </p:nvSpPr>
        <p:spPr bwMode="gray">
          <a:xfrm>
            <a:off x="8287573" y="593034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98" name="矩形 97"/>
          <p:cNvSpPr/>
          <p:nvPr/>
        </p:nvSpPr>
        <p:spPr bwMode="gray">
          <a:xfrm>
            <a:off x="7927533" y="593034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99" name="矩形 98"/>
          <p:cNvSpPr/>
          <p:nvPr/>
        </p:nvSpPr>
        <p:spPr bwMode="gray">
          <a:xfrm>
            <a:off x="7567493" y="5930345"/>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3" name="组合 2"/>
          <p:cNvGrpSpPr/>
          <p:nvPr/>
        </p:nvGrpSpPr>
        <p:grpSpPr bwMode="gray">
          <a:xfrm>
            <a:off x="5916416" y="1379894"/>
            <a:ext cx="4297218" cy="2359187"/>
            <a:chOff x="4217379" y="1463940"/>
            <a:chExt cx="4297218" cy="2359187"/>
          </a:xfrm>
        </p:grpSpPr>
        <p:sp>
          <p:nvSpPr>
            <p:cNvPr id="102" name="bucket_206442"/>
            <p:cNvSpPr>
              <a:spLocks noChangeAspect="1"/>
            </p:cNvSpPr>
            <p:nvPr/>
          </p:nvSpPr>
          <p:spPr bwMode="gray">
            <a:xfrm>
              <a:off x="4217379" y="2492667"/>
              <a:ext cx="1090143" cy="1330459"/>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cxnSp>
          <p:nvCxnSpPr>
            <p:cNvPr id="106" name="直接连接符 105"/>
            <p:cNvCxnSpPr/>
            <p:nvPr/>
          </p:nvCxnSpPr>
          <p:spPr bwMode="gray">
            <a:xfrm flipV="1">
              <a:off x="5477519" y="2960719"/>
              <a:ext cx="992" cy="82809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7" name="直接连接符 106"/>
            <p:cNvCxnSpPr/>
            <p:nvPr/>
          </p:nvCxnSpPr>
          <p:spPr bwMode="gray">
            <a:xfrm flipV="1">
              <a:off x="5081475" y="3788811"/>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8" name="直接连接符 107"/>
            <p:cNvCxnSpPr/>
            <p:nvPr/>
          </p:nvCxnSpPr>
          <p:spPr bwMode="gray">
            <a:xfrm flipV="1">
              <a:off x="5081475" y="2960719"/>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9" name="文本框 108"/>
            <p:cNvSpPr txBox="1"/>
            <p:nvPr/>
          </p:nvSpPr>
          <p:spPr bwMode="gray">
            <a:xfrm>
              <a:off x="5538942" y="3226448"/>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algn="ctr" fontAlgn="ctr"/>
              <a:r>
                <a:rPr lang="en-US" sz="1200" b="1" dirty="0">
                  <a:solidFill>
                    <a:srgbClr val="C7000B"/>
                  </a:solidFill>
                  <a:latin typeface="Huawei Sans" panose="020C0503030203020204" pitchFamily="34" charset="0"/>
                </a:rPr>
                <a:t>CBS</a:t>
              </a:r>
              <a:endParaRPr lang="en-US" altLang="zh-CN" sz="1200" b="1" dirty="0">
                <a:solidFill>
                  <a:srgbClr val="C7000B"/>
                </a:solidFill>
                <a:latin typeface="Huawei Sans" panose="020C0503030203020204" pitchFamily="34" charset="0"/>
              </a:endParaRPr>
            </a:p>
          </p:txBody>
        </p:sp>
        <p:cxnSp>
          <p:nvCxnSpPr>
            <p:cNvPr id="110" name="直接箭头连接符 109"/>
            <p:cNvCxnSpPr/>
            <p:nvPr/>
          </p:nvCxnSpPr>
          <p:spPr bwMode="gray">
            <a:xfrm>
              <a:off x="4757439" y="2204695"/>
              <a:ext cx="0" cy="540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17" name="文本框 116"/>
            <p:cNvSpPr txBox="1"/>
            <p:nvPr/>
          </p:nvSpPr>
          <p:spPr bwMode="gray">
            <a:xfrm>
              <a:off x="4469634" y="1463940"/>
              <a:ext cx="63577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sp>
          <p:nvSpPr>
            <p:cNvPr id="121" name="bucket_206442"/>
            <p:cNvSpPr>
              <a:spLocks noChangeAspect="1"/>
            </p:cNvSpPr>
            <p:nvPr/>
          </p:nvSpPr>
          <p:spPr bwMode="gray">
            <a:xfrm>
              <a:off x="6767760" y="2084295"/>
              <a:ext cx="1090143" cy="1738832"/>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sp>
          <p:nvSpPr>
            <p:cNvPr id="122" name="文本框 121"/>
            <p:cNvSpPr txBox="1"/>
            <p:nvPr/>
          </p:nvSpPr>
          <p:spPr bwMode="gray">
            <a:xfrm>
              <a:off x="4375978" y="3215807"/>
              <a:ext cx="724142"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rPr>
                <a:t>Bucket C</a:t>
              </a:r>
            </a:p>
          </p:txBody>
        </p:sp>
        <p:sp>
          <p:nvSpPr>
            <p:cNvPr id="123" name="文本框 122"/>
            <p:cNvSpPr txBox="1"/>
            <p:nvPr/>
          </p:nvSpPr>
          <p:spPr bwMode="gray">
            <a:xfrm>
              <a:off x="6896487" y="3215807"/>
              <a:ext cx="79569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r>
                <a:rPr lang="en-US" sz="1200" b="1" dirty="0">
                  <a:latin typeface="Huawei Sans" panose="020C0503030203020204" pitchFamily="34" charset="0"/>
                </a:rPr>
                <a:t>Bucket E</a:t>
              </a:r>
            </a:p>
          </p:txBody>
        </p:sp>
        <p:cxnSp>
          <p:nvCxnSpPr>
            <p:cNvPr id="130" name="直接连接符 129"/>
            <p:cNvCxnSpPr/>
            <p:nvPr/>
          </p:nvCxnSpPr>
          <p:spPr bwMode="gray">
            <a:xfrm flipV="1">
              <a:off x="8027900" y="2707003"/>
              <a:ext cx="0" cy="10818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1" name="直接连接符 130"/>
            <p:cNvCxnSpPr/>
            <p:nvPr/>
          </p:nvCxnSpPr>
          <p:spPr bwMode="gray">
            <a:xfrm flipV="1">
              <a:off x="7631856" y="3788811"/>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2" name="直接连接符 131"/>
            <p:cNvCxnSpPr/>
            <p:nvPr/>
          </p:nvCxnSpPr>
          <p:spPr bwMode="gray">
            <a:xfrm flipV="1">
              <a:off x="7631856" y="2707003"/>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3" name="文本框 132"/>
            <p:cNvSpPr txBox="1"/>
            <p:nvPr/>
          </p:nvSpPr>
          <p:spPr bwMode="gray">
            <a:xfrm>
              <a:off x="8069576" y="3226448"/>
              <a:ext cx="44502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pPr algn="ctr" fontAlgn="ctr"/>
              <a:r>
                <a:rPr lang="en-US" sz="1200" b="1" dirty="0">
                  <a:solidFill>
                    <a:srgbClr val="C7000B"/>
                  </a:solidFill>
                  <a:latin typeface="Huawei Sans" panose="020C0503030203020204" pitchFamily="34" charset="0"/>
                </a:rPr>
                <a:t>EBS</a:t>
              </a:r>
              <a:endParaRPr lang="en-US" altLang="zh-CN" sz="1200" b="1" dirty="0">
                <a:solidFill>
                  <a:srgbClr val="C7000B"/>
                </a:solidFill>
                <a:latin typeface="Huawei Sans" panose="020C0503030203020204" pitchFamily="34" charset="0"/>
              </a:endParaRPr>
            </a:p>
          </p:txBody>
        </p:sp>
        <p:sp>
          <p:nvSpPr>
            <p:cNvPr id="134" name="文本框 133"/>
            <p:cNvSpPr txBox="1"/>
            <p:nvPr/>
          </p:nvSpPr>
          <p:spPr bwMode="gray">
            <a:xfrm>
              <a:off x="4811374" y="2218336"/>
              <a:ext cx="420976"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CIR</a:t>
              </a:r>
              <a:endParaRPr lang="en-US" altLang="zh-CN" sz="1200" dirty="0">
                <a:solidFill>
                  <a:srgbClr val="C7000B"/>
                </a:solidFill>
                <a:latin typeface="Huawei Sans" panose="020C0503030203020204" pitchFamily="34" charset="0"/>
              </a:endParaRPr>
            </a:p>
          </p:txBody>
        </p:sp>
        <p:sp>
          <p:nvSpPr>
            <p:cNvPr id="4" name="任意多边形 3"/>
            <p:cNvSpPr/>
            <p:nvPr/>
          </p:nvSpPr>
          <p:spPr bwMode="gray">
            <a:xfrm>
              <a:off x="4925957" y="2137073"/>
              <a:ext cx="2306472" cy="704989"/>
            </a:xfrm>
            <a:custGeom>
              <a:avLst/>
              <a:gdLst>
                <a:gd name="connsiteX0" fmla="*/ 0 w 2292824"/>
                <a:gd name="connsiteY0" fmla="*/ 687597 h 687597"/>
                <a:gd name="connsiteX1" fmla="*/ 1173707 w 2292824"/>
                <a:gd name="connsiteY1" fmla="*/ 5209 h 687597"/>
                <a:gd name="connsiteX2" fmla="*/ 2292824 w 2292824"/>
                <a:gd name="connsiteY2" fmla="*/ 428289 h 687597"/>
                <a:gd name="connsiteX0" fmla="*/ 0 w 2347415"/>
                <a:gd name="connsiteY0" fmla="*/ 786743 h 786743"/>
                <a:gd name="connsiteX1" fmla="*/ 1228298 w 2347415"/>
                <a:gd name="connsiteY1" fmla="*/ 8821 h 786743"/>
                <a:gd name="connsiteX2" fmla="*/ 2347415 w 2347415"/>
                <a:gd name="connsiteY2" fmla="*/ 431901 h 786743"/>
                <a:gd name="connsiteX0" fmla="*/ 0 w 2347415"/>
                <a:gd name="connsiteY0" fmla="*/ 695106 h 695106"/>
                <a:gd name="connsiteX1" fmla="*/ 1214650 w 2347415"/>
                <a:gd name="connsiteY1" fmla="*/ 12718 h 695106"/>
                <a:gd name="connsiteX2" fmla="*/ 2347415 w 2347415"/>
                <a:gd name="connsiteY2" fmla="*/ 340264 h 695106"/>
                <a:gd name="connsiteX0" fmla="*/ 0 w 2306472"/>
                <a:gd name="connsiteY0" fmla="*/ 704989 h 704989"/>
                <a:gd name="connsiteX1" fmla="*/ 1214650 w 2306472"/>
                <a:gd name="connsiteY1" fmla="*/ 22601 h 704989"/>
                <a:gd name="connsiteX2" fmla="*/ 2306472 w 2306472"/>
                <a:gd name="connsiteY2" fmla="*/ 281909 h 704989"/>
              </a:gdLst>
              <a:ahLst/>
              <a:cxnLst>
                <a:cxn ang="0">
                  <a:pos x="connsiteX0" y="connsiteY0"/>
                </a:cxn>
                <a:cxn ang="0">
                  <a:pos x="connsiteX1" y="connsiteY1"/>
                </a:cxn>
                <a:cxn ang="0">
                  <a:pos x="connsiteX2" y="connsiteY2"/>
                </a:cxn>
              </a:cxnLst>
              <a:rect l="l" t="t" r="r" b="b"/>
              <a:pathLst>
                <a:path w="2306472" h="704989">
                  <a:moveTo>
                    <a:pt x="0" y="704989"/>
                  </a:moveTo>
                  <a:cubicBezTo>
                    <a:pt x="395785" y="385404"/>
                    <a:pt x="830238" y="93114"/>
                    <a:pt x="1214650" y="22601"/>
                  </a:cubicBezTo>
                  <a:cubicBezTo>
                    <a:pt x="1599062" y="-47912"/>
                    <a:pt x="1937982" y="48760"/>
                    <a:pt x="2306472" y="281909"/>
                  </a:cubicBez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43" name="文本框 142"/>
            <p:cNvSpPr txBox="1"/>
            <p:nvPr/>
          </p:nvSpPr>
          <p:spPr bwMode="gray">
            <a:xfrm>
              <a:off x="5636152" y="1822292"/>
              <a:ext cx="126094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Token overflow</a:t>
              </a:r>
            </a:p>
          </p:txBody>
        </p:sp>
      </p:grpSp>
      <p:sp>
        <p:nvSpPr>
          <p:cNvPr id="90" name="文本框 89"/>
          <p:cNvSpPr txBox="1"/>
          <p:nvPr/>
        </p:nvSpPr>
        <p:spPr bwMode="gray">
          <a:xfrm>
            <a:off x="8793495" y="1164434"/>
            <a:ext cx="1866884" cy="64265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Initial number of tokens</a:t>
            </a:r>
            <a:endParaRPr lang="en-US" altLang="zh-CN" sz="1200" b="0" dirty="0">
              <a:latin typeface="Huawei Sans" panose="020C0503030203020204" pitchFamily="34" charset="0"/>
              <a:ea typeface="方正兰亭黑简体" panose="02000000000000000000" pitchFamily="2" charset="-122"/>
            </a:endParaRPr>
          </a:p>
          <a:p>
            <a:pPr algn="l" fontAlgn="ctr"/>
            <a:r>
              <a:rPr lang="en-US" sz="1200" dirty="0">
                <a:latin typeface="Huawei Sans" panose="020C0503030203020204" pitchFamily="34" charset="0"/>
              </a:rPr>
              <a:t>Bucket C: Tc = CBS</a:t>
            </a:r>
          </a:p>
          <a:p>
            <a:pPr algn="l" fontAlgn="ctr"/>
            <a:r>
              <a:rPr lang="en-US" sz="1200" dirty="0">
                <a:latin typeface="Huawei Sans" panose="020C0503030203020204" pitchFamily="34" charset="0"/>
              </a:rPr>
              <a:t>Bucket E: </a:t>
            </a:r>
            <a:r>
              <a:rPr lang="en-US" sz="1200" dirty="0" err="1">
                <a:latin typeface="Huawei Sans" panose="020C0503030203020204" pitchFamily="34" charset="0"/>
              </a:rPr>
              <a:t>Te</a:t>
            </a:r>
            <a:r>
              <a:rPr lang="en-US" sz="1200" dirty="0">
                <a:latin typeface="Huawei Sans" panose="020C0503030203020204" pitchFamily="34" charset="0"/>
              </a:rPr>
              <a:t> = EBS</a:t>
            </a:r>
            <a:endParaRPr lang="en-US" altLang="zh-CN" sz="1200" dirty="0">
              <a:latin typeface="Huawei Sans" panose="020C0503030203020204" pitchFamily="34" charset="0"/>
              <a:ea typeface="方正兰亭黑简体" panose="02000000000000000000" pitchFamily="2" charset="-122"/>
            </a:endParaRPr>
          </a:p>
        </p:txBody>
      </p:sp>
      <p:sp>
        <p:nvSpPr>
          <p:cNvPr id="94" name="文本框 93"/>
          <p:cNvSpPr txBox="1"/>
          <p:nvPr/>
        </p:nvSpPr>
        <p:spPr bwMode="gray">
          <a:xfrm>
            <a:off x="7815980" y="4079360"/>
            <a:ext cx="10525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Yes (</a:t>
            </a:r>
            <a:r>
              <a:rPr lang="en-US" sz="1200" b="0" dirty="0" err="1">
                <a:latin typeface="Huawei Sans" panose="020C0503030203020204" pitchFamily="34" charset="0"/>
              </a:rPr>
              <a:t>Tc</a:t>
            </a:r>
            <a:r>
              <a:rPr lang="en-US" sz="1200" b="0" dirty="0">
                <a:latin typeface="Huawei Sans" panose="020C0503030203020204" pitchFamily="34" charset="0"/>
              </a:rPr>
              <a:t> = </a:t>
            </a:r>
            <a:r>
              <a:rPr lang="en-US" sz="1200" b="0" dirty="0" err="1">
                <a:latin typeface="Huawei Sans" panose="020C0503030203020204" pitchFamily="34" charset="0"/>
              </a:rPr>
              <a:t>Tc</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sp>
        <p:nvSpPr>
          <p:cNvPr id="95" name="文本框 94"/>
          <p:cNvSpPr txBox="1"/>
          <p:nvPr/>
        </p:nvSpPr>
        <p:spPr bwMode="gray">
          <a:xfrm>
            <a:off x="7844786" y="4970995"/>
            <a:ext cx="107500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Yes (</a:t>
            </a:r>
            <a:r>
              <a:rPr lang="en-US" sz="1200" b="0" dirty="0" err="1">
                <a:latin typeface="Huawei Sans" panose="020C0503030203020204" pitchFamily="34" charset="0"/>
              </a:rPr>
              <a:t>Te</a:t>
            </a:r>
            <a:r>
              <a:rPr lang="en-US" sz="1200" b="0" dirty="0">
                <a:latin typeface="Huawei Sans" panose="020C0503030203020204" pitchFamily="34" charset="0"/>
              </a:rPr>
              <a:t> = </a:t>
            </a:r>
            <a:r>
              <a:rPr lang="en-US" sz="1200" b="0" dirty="0" err="1">
                <a:latin typeface="Huawei Sans" panose="020C0503030203020204" pitchFamily="34" charset="0"/>
              </a:rPr>
              <a:t>Te</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grpSp>
        <p:nvGrpSpPr>
          <p:cNvPr id="69" name="组合 60"/>
          <p:cNvGrpSpPr/>
          <p:nvPr/>
        </p:nvGrpSpPr>
        <p:grpSpPr bwMode="gray">
          <a:xfrm>
            <a:off x="463391" y="1130233"/>
            <a:ext cx="4468396" cy="2165417"/>
            <a:chOff x="6860451" y="2420887"/>
            <a:chExt cx="4468396" cy="2165417"/>
          </a:xfrm>
        </p:grpSpPr>
        <p:sp>
          <p:nvSpPr>
            <p:cNvPr id="81" name="矩形 61"/>
            <p:cNvSpPr/>
            <p:nvPr/>
          </p:nvSpPr>
          <p:spPr bwMode="gray">
            <a:xfrm>
              <a:off x="6860451" y="2420887"/>
              <a:ext cx="4456129" cy="216541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5" name="文本框 62"/>
            <p:cNvSpPr txBox="1"/>
            <p:nvPr/>
          </p:nvSpPr>
          <p:spPr bwMode="gray">
            <a:xfrm>
              <a:off x="6947829" y="2465859"/>
              <a:ext cx="4281091" cy="81962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altLang="zh-CN" sz="1400" dirty="0">
                  <a:solidFill>
                    <a:srgbClr val="000000"/>
                  </a:solidFill>
                  <a:latin typeface="Huawei Sans" panose="020C0503030203020204" pitchFamily="34" charset="0"/>
                </a:rPr>
                <a:t>CIR: </a:t>
              </a:r>
            </a:p>
            <a:p>
              <a:pPr marL="542925" lvl="1" indent="-247650" fontAlgn="ctr">
                <a:lnSpc>
                  <a:spcPct val="125000"/>
                </a:lnSpc>
                <a:buSzPct val="50000"/>
                <a:buFont typeface="Wingdings" panose="05000000000000000000" pitchFamily="2" charset="2"/>
                <a:buChar char="p"/>
              </a:pPr>
              <a:r>
                <a:rPr lang="en-US" altLang="zh-CN" sz="1200" dirty="0">
                  <a:latin typeface="Huawei Sans" panose="020C0503030203020204" pitchFamily="34" charset="0"/>
                </a:rPr>
                <a:t>Indicates the rate at which tokens are put into bucket C, in </a:t>
              </a:r>
              <a:r>
                <a:rPr lang="en-US" altLang="zh-CN" sz="1200" dirty="0" err="1">
                  <a:latin typeface="Huawei Sans" panose="020C0503030203020204" pitchFamily="34" charset="0"/>
                </a:rPr>
                <a:t>kbit</a:t>
              </a:r>
              <a:r>
                <a:rPr lang="en-US" altLang="zh-CN" sz="1200" dirty="0">
                  <a:latin typeface="Huawei Sans" panose="020C0503030203020204" pitchFamily="34" charset="0"/>
                </a:rPr>
                <a:t>/s.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sp>
          <p:nvSpPr>
            <p:cNvPr id="96" name="文本框 63"/>
            <p:cNvSpPr txBox="1"/>
            <p:nvPr/>
          </p:nvSpPr>
          <p:spPr bwMode="gray">
            <a:xfrm>
              <a:off x="6947829" y="3254018"/>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altLang="zh-CN" sz="1400" dirty="0">
                  <a:solidFill>
                    <a:srgbClr val="000000"/>
                  </a:solidFill>
                  <a:latin typeface="Huawei Sans" panose="020C0503030203020204" pitchFamily="34" charset="0"/>
                </a:rPr>
                <a:t>CBS:</a:t>
              </a:r>
            </a:p>
            <a:p>
              <a:pPr marL="542925" lvl="1" indent="-247650" fontAlgn="ctr">
                <a:lnSpc>
                  <a:spcPct val="125000"/>
                </a:lnSpc>
                <a:buSzPct val="50000"/>
                <a:buFont typeface="Wingdings" panose="05000000000000000000" pitchFamily="2" charset="2"/>
                <a:buChar char="p"/>
              </a:pPr>
              <a:r>
                <a:rPr lang="en-US" altLang="zh-CN" sz="1200" dirty="0">
                  <a:latin typeface="Huawei Sans" panose="020C0503030203020204" pitchFamily="34" charset="0"/>
                </a:rPr>
                <a:t>Indicates the maximum volume of burst traffic that bucket C allows before the rate of some traffic exceeds the CIR, that is, the capacity of bucket C. The value is expressed in bytes.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grpSp>
      <p:grpSp>
        <p:nvGrpSpPr>
          <p:cNvPr id="111" name="组合 64"/>
          <p:cNvGrpSpPr/>
          <p:nvPr/>
        </p:nvGrpSpPr>
        <p:grpSpPr bwMode="gray">
          <a:xfrm>
            <a:off x="451124" y="3458548"/>
            <a:ext cx="4468396" cy="1206817"/>
            <a:chOff x="6860451" y="4257091"/>
            <a:chExt cx="4468396" cy="1206817"/>
          </a:xfrm>
        </p:grpSpPr>
        <p:sp>
          <p:nvSpPr>
            <p:cNvPr id="112" name="矩形 65"/>
            <p:cNvSpPr/>
            <p:nvPr/>
          </p:nvSpPr>
          <p:spPr bwMode="gray">
            <a:xfrm>
              <a:off x="6860451" y="4257091"/>
              <a:ext cx="4456129" cy="120681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3" name="文本框 88"/>
            <p:cNvSpPr txBox="1"/>
            <p:nvPr/>
          </p:nvSpPr>
          <p:spPr bwMode="gray">
            <a:xfrm>
              <a:off x="6947829" y="4325824"/>
              <a:ext cx="4381018" cy="105046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Excess burst size (EBS): </a:t>
              </a:r>
            </a:p>
            <a:p>
              <a:pPr marL="542925" lvl="1" indent="-247650" fontAlgn="ctr">
                <a:lnSpc>
                  <a:spcPct val="125000"/>
                </a:lnSpc>
                <a:buSzPct val="50000"/>
                <a:buFont typeface="Wingdings" panose="05000000000000000000" pitchFamily="2" charset="2"/>
                <a:buChar char="p"/>
              </a:pPr>
              <a:r>
                <a:rPr lang="en-US" sz="1200" dirty="0">
                  <a:latin typeface="Huawei Sans" panose="020C0503030203020204" pitchFamily="34" charset="0"/>
                </a:rPr>
                <a:t>Indicates the maximum volume of excess burst traffic that bucket E allows. The value is expressed in bytes.</a:t>
              </a:r>
              <a:endParaRPr lang="en-US" altLang="zh-CN" sz="1200" b="1" dirty="0">
                <a:solidFill>
                  <a:srgbClr val="C00000"/>
                </a:solidFill>
                <a:latin typeface="Huawei Sans" panose="020C0503030203020204" pitchFamily="34" charset="0"/>
                <a:ea typeface="方正兰亭黑简体" panose="02000000000000000000" pitchFamily="2" charset="-122"/>
              </a:endParaRPr>
            </a:p>
          </p:txBody>
        </p:sp>
      </p:grpSp>
      <p:sp>
        <p:nvSpPr>
          <p:cNvPr id="114" name="文本框 72"/>
          <p:cNvSpPr txBox="1"/>
          <p:nvPr/>
        </p:nvSpPr>
        <p:spPr bwMode="gray">
          <a:xfrm>
            <a:off x="8545735" y="5871824"/>
            <a:ext cx="238896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red and discarded by default.</a:t>
            </a:r>
          </a:p>
        </p:txBody>
      </p:sp>
      <p:sp>
        <p:nvSpPr>
          <p:cNvPr id="115" name="文本框 72"/>
          <p:cNvSpPr txBox="1"/>
          <p:nvPr/>
        </p:nvSpPr>
        <p:spPr bwMode="gray">
          <a:xfrm>
            <a:off x="9018218" y="3903794"/>
            <a:ext cx="256580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green and forwarded by default.</a:t>
            </a:r>
          </a:p>
        </p:txBody>
      </p:sp>
      <p:sp>
        <p:nvSpPr>
          <p:cNvPr id="116" name="文本框 72"/>
          <p:cNvSpPr txBox="1"/>
          <p:nvPr/>
        </p:nvSpPr>
        <p:spPr bwMode="gray">
          <a:xfrm>
            <a:off x="9037710" y="4781059"/>
            <a:ext cx="259389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yellow and forwarded by default.</a:t>
            </a:r>
          </a:p>
        </p:txBody>
      </p:sp>
      <p:grpSp>
        <p:nvGrpSpPr>
          <p:cNvPr id="124" name="组合 60"/>
          <p:cNvGrpSpPr/>
          <p:nvPr/>
        </p:nvGrpSpPr>
        <p:grpSpPr bwMode="gray">
          <a:xfrm>
            <a:off x="449628" y="4828264"/>
            <a:ext cx="4478109" cy="726467"/>
            <a:chOff x="6860451" y="2420888"/>
            <a:chExt cx="4478109" cy="726467"/>
          </a:xfrm>
        </p:grpSpPr>
        <p:sp>
          <p:nvSpPr>
            <p:cNvPr id="125" name="矩形 61"/>
            <p:cNvSpPr/>
            <p:nvPr/>
          </p:nvSpPr>
          <p:spPr bwMode="gray">
            <a:xfrm>
              <a:off x="6860451" y="2420888"/>
              <a:ext cx="4456129" cy="72646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6" name="文本框 62"/>
            <p:cNvSpPr txBox="1"/>
            <p:nvPr/>
          </p:nvSpPr>
          <p:spPr bwMode="gray">
            <a:xfrm>
              <a:off x="6947829" y="2649252"/>
              <a:ext cx="4281091"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127" name="文本框 63"/>
            <p:cNvSpPr txBox="1"/>
            <p:nvPr/>
          </p:nvSpPr>
          <p:spPr bwMode="gray">
            <a:xfrm>
              <a:off x="6957542" y="2450517"/>
              <a:ext cx="4381018"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The single-rate-two-bucket mechanism allows transient burst traffic.</a:t>
              </a:r>
            </a:p>
          </p:txBody>
        </p:sp>
      </p:grpSp>
      <p:sp>
        <p:nvSpPr>
          <p:cNvPr id="82" name="流程图: 磁盘 81"/>
          <p:cNvSpPr/>
          <p:nvPr/>
        </p:nvSpPr>
        <p:spPr bwMode="gray">
          <a:xfrm>
            <a:off x="6348464" y="194056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92" name="流程图: 磁盘 91"/>
          <p:cNvSpPr/>
          <p:nvPr/>
        </p:nvSpPr>
        <p:spPr bwMode="gray">
          <a:xfrm>
            <a:off x="6348464" y="1688541"/>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97" name="流程图: 磁盘 96"/>
          <p:cNvSpPr/>
          <p:nvPr/>
        </p:nvSpPr>
        <p:spPr bwMode="gray">
          <a:xfrm>
            <a:off x="8862841" y="2406933"/>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00" name="矩形 99"/>
          <p:cNvSpPr/>
          <p:nvPr/>
        </p:nvSpPr>
        <p:spPr bwMode="gray">
          <a:xfrm>
            <a:off x="5727834" y="1146793"/>
            <a:ext cx="4863199" cy="2665412"/>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a:endParaRPr lang="zh-CN" altLang="en-US"/>
          </a:p>
        </p:txBody>
      </p:sp>
      <p:sp>
        <p:nvSpPr>
          <p:cNvPr id="104"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105" name="燕尾形 115"/>
          <p:cNvSpPr/>
          <p:nvPr/>
        </p:nvSpPr>
        <p:spPr bwMode="gray">
          <a:xfrm>
            <a:off x="7586216" y="123865"/>
            <a:ext cx="1383159"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Token Bucket</a:t>
            </a:r>
          </a:p>
        </p:txBody>
      </p:sp>
      <p:sp>
        <p:nvSpPr>
          <p:cNvPr id="128" name="燕尾形 117"/>
          <p:cNvSpPr/>
          <p:nvPr/>
        </p:nvSpPr>
        <p:spPr bwMode="gray">
          <a:xfrm>
            <a:off x="8884008" y="123865"/>
            <a:ext cx="1456968"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Traffic Policing</a:t>
            </a:r>
          </a:p>
        </p:txBody>
      </p:sp>
      <p:sp>
        <p:nvSpPr>
          <p:cNvPr id="129"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1807484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Two-Rate-Two-Bucket Mechanism</a:t>
            </a:r>
          </a:p>
        </p:txBody>
      </p:sp>
      <p:sp>
        <p:nvSpPr>
          <p:cNvPr id="158" name="文本框 157"/>
          <p:cNvSpPr txBox="1"/>
          <p:nvPr/>
        </p:nvSpPr>
        <p:spPr bwMode="gray">
          <a:xfrm>
            <a:off x="9084116" y="1054393"/>
            <a:ext cx="1866884" cy="64265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Initial number of tokens</a:t>
            </a:r>
            <a:endParaRPr lang="en-US" altLang="zh-CN" sz="1200" dirty="0">
              <a:latin typeface="Huawei Sans" panose="020C0503030203020204" pitchFamily="34" charset="0"/>
              <a:ea typeface="方正兰亭黑简体" panose="02000000000000000000" pitchFamily="2" charset="-122"/>
            </a:endParaRPr>
          </a:p>
          <a:p>
            <a:pPr algn="l" fontAlgn="ctr"/>
            <a:r>
              <a:rPr lang="en-US" sz="1200" dirty="0">
                <a:latin typeface="Huawei Sans" panose="020C0503030203020204" pitchFamily="34" charset="0"/>
              </a:rPr>
              <a:t>Bucket P: </a:t>
            </a:r>
            <a:r>
              <a:rPr lang="en-US" sz="1200" dirty="0" err="1">
                <a:latin typeface="Huawei Sans" panose="020C0503030203020204" pitchFamily="34" charset="0"/>
              </a:rPr>
              <a:t>Tp</a:t>
            </a:r>
            <a:r>
              <a:rPr lang="en-US" sz="1200" dirty="0">
                <a:latin typeface="Huawei Sans" panose="020C0503030203020204" pitchFamily="34" charset="0"/>
              </a:rPr>
              <a:t> = PBS</a:t>
            </a:r>
          </a:p>
          <a:p>
            <a:pPr algn="l" fontAlgn="ctr"/>
            <a:r>
              <a:rPr lang="en-US" sz="1200" dirty="0">
                <a:latin typeface="Huawei Sans" panose="020C0503030203020204" pitchFamily="34" charset="0"/>
              </a:rPr>
              <a:t>Bucket C: Tc = CBS</a:t>
            </a:r>
          </a:p>
        </p:txBody>
      </p:sp>
      <p:grpSp>
        <p:nvGrpSpPr>
          <p:cNvPr id="160" name="组合 159"/>
          <p:cNvGrpSpPr/>
          <p:nvPr/>
        </p:nvGrpSpPr>
        <p:grpSpPr bwMode="gray">
          <a:xfrm>
            <a:off x="5547711" y="1265761"/>
            <a:ext cx="5248595" cy="2351583"/>
            <a:chOff x="3266337" y="1592114"/>
            <a:chExt cx="5248595" cy="2351583"/>
          </a:xfrm>
        </p:grpSpPr>
        <p:sp>
          <p:nvSpPr>
            <p:cNvPr id="162" name="bucket_206442"/>
            <p:cNvSpPr>
              <a:spLocks noChangeAspect="1"/>
            </p:cNvSpPr>
            <p:nvPr/>
          </p:nvSpPr>
          <p:spPr bwMode="gray">
            <a:xfrm>
              <a:off x="3349503" y="2204865"/>
              <a:ext cx="1090143" cy="1738832"/>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sp>
          <p:nvSpPr>
            <p:cNvPr id="163" name="文本框 162"/>
            <p:cNvSpPr txBox="1"/>
            <p:nvPr/>
          </p:nvSpPr>
          <p:spPr bwMode="gray">
            <a:xfrm>
              <a:off x="3503440" y="3247405"/>
              <a:ext cx="74527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Bucket P</a:t>
              </a:r>
            </a:p>
          </p:txBody>
        </p:sp>
        <p:cxnSp>
          <p:nvCxnSpPr>
            <p:cNvPr id="166" name="直接箭头连接符 165"/>
            <p:cNvCxnSpPr/>
            <p:nvPr/>
          </p:nvCxnSpPr>
          <p:spPr bwMode="gray">
            <a:xfrm>
              <a:off x="3853559" y="2096912"/>
              <a:ext cx="0" cy="540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9" name="文本框 168"/>
            <p:cNvSpPr txBox="1"/>
            <p:nvPr/>
          </p:nvSpPr>
          <p:spPr bwMode="gray">
            <a:xfrm>
              <a:off x="4128166" y="1847484"/>
              <a:ext cx="196207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Discard packets in the case of overflow</a:t>
              </a:r>
            </a:p>
          </p:txBody>
        </p:sp>
        <p:cxnSp>
          <p:nvCxnSpPr>
            <p:cNvPr id="170" name="直接连接符 169"/>
            <p:cNvCxnSpPr/>
            <p:nvPr/>
          </p:nvCxnSpPr>
          <p:spPr bwMode="gray">
            <a:xfrm flipV="1">
              <a:off x="4609643" y="2827573"/>
              <a:ext cx="0" cy="108180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1" name="直接连接符 170"/>
            <p:cNvCxnSpPr/>
            <p:nvPr/>
          </p:nvCxnSpPr>
          <p:spPr bwMode="gray">
            <a:xfrm flipV="1">
              <a:off x="4213599" y="3909381"/>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2" name="直接连接符 171"/>
            <p:cNvCxnSpPr/>
            <p:nvPr/>
          </p:nvCxnSpPr>
          <p:spPr bwMode="gray">
            <a:xfrm flipV="1">
              <a:off x="4213599" y="2827573"/>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3" name="文本框 172"/>
            <p:cNvSpPr txBox="1"/>
            <p:nvPr/>
          </p:nvSpPr>
          <p:spPr bwMode="gray">
            <a:xfrm>
              <a:off x="4648116" y="3347018"/>
              <a:ext cx="45143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rgbClr val="C7000B"/>
                  </a:solidFill>
                  <a:latin typeface="Huawei Sans" panose="020C0503030203020204" pitchFamily="34" charset="0"/>
                </a:rPr>
                <a:t>PBS</a:t>
              </a:r>
              <a:endParaRPr lang="en-US" altLang="zh-CN" sz="1200" b="1" dirty="0">
                <a:solidFill>
                  <a:srgbClr val="C7000B"/>
                </a:solidFill>
                <a:latin typeface="Huawei Sans" panose="020C0503030203020204" pitchFamily="34" charset="0"/>
              </a:endParaRPr>
            </a:p>
          </p:txBody>
        </p:sp>
        <p:sp>
          <p:nvSpPr>
            <p:cNvPr id="174" name="任意多边形 173"/>
            <p:cNvSpPr/>
            <p:nvPr/>
          </p:nvSpPr>
          <p:spPr bwMode="gray">
            <a:xfrm>
              <a:off x="3853559" y="2287513"/>
              <a:ext cx="1352282" cy="516121"/>
            </a:xfrm>
            <a:custGeom>
              <a:avLst/>
              <a:gdLst>
                <a:gd name="connsiteX0" fmla="*/ 0 w 1352282"/>
                <a:gd name="connsiteY0" fmla="*/ 413090 h 516121"/>
                <a:gd name="connsiteX1" fmla="*/ 656822 w 1352282"/>
                <a:gd name="connsiteY1" fmla="*/ 966 h 516121"/>
                <a:gd name="connsiteX2" fmla="*/ 1352282 w 1352282"/>
                <a:gd name="connsiteY2" fmla="*/ 516121 h 516121"/>
              </a:gdLst>
              <a:ahLst/>
              <a:cxnLst>
                <a:cxn ang="0">
                  <a:pos x="connsiteX0" y="connsiteY0"/>
                </a:cxn>
                <a:cxn ang="0">
                  <a:pos x="connsiteX1" y="connsiteY1"/>
                </a:cxn>
                <a:cxn ang="0">
                  <a:pos x="connsiteX2" y="connsiteY2"/>
                </a:cxn>
              </a:cxnLst>
              <a:rect l="l" t="t" r="r" b="b"/>
              <a:pathLst>
                <a:path w="1352282" h="516121">
                  <a:moveTo>
                    <a:pt x="0" y="413090"/>
                  </a:moveTo>
                  <a:cubicBezTo>
                    <a:pt x="215721" y="198442"/>
                    <a:pt x="431442" y="-16206"/>
                    <a:pt x="656822" y="966"/>
                  </a:cubicBezTo>
                  <a:cubicBezTo>
                    <a:pt x="882202" y="18138"/>
                    <a:pt x="1117242" y="267129"/>
                    <a:pt x="1352282" y="516121"/>
                  </a:cubicBez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75" name="文本框 174"/>
            <p:cNvSpPr txBox="1"/>
            <p:nvPr/>
          </p:nvSpPr>
          <p:spPr bwMode="gray">
            <a:xfrm>
              <a:off x="3266337" y="2050874"/>
              <a:ext cx="41776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PIR</a:t>
              </a:r>
              <a:endParaRPr lang="en-US" altLang="zh-CN" sz="1200" dirty="0">
                <a:solidFill>
                  <a:srgbClr val="C7000B"/>
                </a:solidFill>
                <a:latin typeface="Huawei Sans" panose="020C0503030203020204" pitchFamily="34" charset="0"/>
              </a:endParaRPr>
            </a:p>
          </p:txBody>
        </p:sp>
        <p:sp>
          <p:nvSpPr>
            <p:cNvPr id="176" name="bucket_206442"/>
            <p:cNvSpPr>
              <a:spLocks noChangeAspect="1"/>
            </p:cNvSpPr>
            <p:nvPr/>
          </p:nvSpPr>
          <p:spPr bwMode="gray">
            <a:xfrm>
              <a:off x="6000466" y="2600908"/>
              <a:ext cx="1090143" cy="1330459"/>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cxnSp>
          <p:nvCxnSpPr>
            <p:cNvPr id="179" name="直接连接符 178"/>
            <p:cNvCxnSpPr/>
            <p:nvPr/>
          </p:nvCxnSpPr>
          <p:spPr bwMode="gray">
            <a:xfrm flipV="1">
              <a:off x="7260606" y="3068960"/>
              <a:ext cx="992" cy="82809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0" name="直接连接符 179"/>
            <p:cNvCxnSpPr/>
            <p:nvPr/>
          </p:nvCxnSpPr>
          <p:spPr bwMode="gray">
            <a:xfrm flipV="1">
              <a:off x="6864562" y="3897052"/>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1" name="直接连接符 180"/>
            <p:cNvCxnSpPr/>
            <p:nvPr/>
          </p:nvCxnSpPr>
          <p:spPr bwMode="gray">
            <a:xfrm flipV="1">
              <a:off x="6864562" y="3068960"/>
              <a:ext cx="5400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2" name="文本框 181"/>
            <p:cNvSpPr txBox="1"/>
            <p:nvPr/>
          </p:nvSpPr>
          <p:spPr bwMode="gray">
            <a:xfrm>
              <a:off x="7322029" y="3334689"/>
              <a:ext cx="45463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rgbClr val="C7000B"/>
                  </a:solidFill>
                  <a:latin typeface="Huawei Sans" panose="020C0503030203020204" pitchFamily="34" charset="0"/>
                </a:rPr>
                <a:t>CBS</a:t>
              </a:r>
              <a:endParaRPr lang="en-US" altLang="zh-CN" sz="1200" b="1" dirty="0">
                <a:solidFill>
                  <a:srgbClr val="C7000B"/>
                </a:solidFill>
                <a:latin typeface="Huawei Sans" panose="020C0503030203020204" pitchFamily="34" charset="0"/>
              </a:endParaRPr>
            </a:p>
          </p:txBody>
        </p:sp>
        <p:cxnSp>
          <p:nvCxnSpPr>
            <p:cNvPr id="183" name="直接箭头连接符 182"/>
            <p:cNvCxnSpPr/>
            <p:nvPr/>
          </p:nvCxnSpPr>
          <p:spPr bwMode="gray">
            <a:xfrm>
              <a:off x="6540526" y="2312936"/>
              <a:ext cx="0" cy="540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84" name="文本框 183"/>
            <p:cNvSpPr txBox="1"/>
            <p:nvPr/>
          </p:nvSpPr>
          <p:spPr bwMode="gray">
            <a:xfrm>
              <a:off x="6202801" y="1592114"/>
              <a:ext cx="6357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sp>
          <p:nvSpPr>
            <p:cNvPr id="185" name="文本框 184"/>
            <p:cNvSpPr txBox="1"/>
            <p:nvPr/>
          </p:nvSpPr>
          <p:spPr bwMode="gray">
            <a:xfrm>
              <a:off x="6798168" y="2083358"/>
              <a:ext cx="171676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Discard packets in the case of overflow</a:t>
              </a:r>
            </a:p>
          </p:txBody>
        </p:sp>
        <p:sp>
          <p:nvSpPr>
            <p:cNvPr id="186" name="文本框 185"/>
            <p:cNvSpPr txBox="1"/>
            <p:nvPr/>
          </p:nvSpPr>
          <p:spPr bwMode="gray">
            <a:xfrm>
              <a:off x="6175630" y="3247405"/>
              <a:ext cx="74816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Bucket C</a:t>
              </a:r>
            </a:p>
          </p:txBody>
        </p:sp>
        <p:sp>
          <p:nvSpPr>
            <p:cNvPr id="187" name="文本框 186"/>
            <p:cNvSpPr txBox="1"/>
            <p:nvPr/>
          </p:nvSpPr>
          <p:spPr bwMode="gray">
            <a:xfrm>
              <a:off x="5939896" y="2434589"/>
              <a:ext cx="420975"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solidFill>
                    <a:srgbClr val="C7000B"/>
                  </a:solidFill>
                  <a:latin typeface="Huawei Sans" panose="020C0503030203020204" pitchFamily="34" charset="0"/>
                </a:rPr>
                <a:t>CIR</a:t>
              </a:r>
              <a:endParaRPr lang="en-US" altLang="zh-CN" sz="1200" dirty="0">
                <a:solidFill>
                  <a:srgbClr val="C7000B"/>
                </a:solidFill>
                <a:latin typeface="Huawei Sans" panose="020C0503030203020204" pitchFamily="34" charset="0"/>
              </a:endParaRPr>
            </a:p>
          </p:txBody>
        </p:sp>
        <p:sp>
          <p:nvSpPr>
            <p:cNvPr id="188" name="任意多边形 187"/>
            <p:cNvSpPr/>
            <p:nvPr/>
          </p:nvSpPr>
          <p:spPr bwMode="gray">
            <a:xfrm>
              <a:off x="6542558" y="2564904"/>
              <a:ext cx="1352282" cy="516121"/>
            </a:xfrm>
            <a:custGeom>
              <a:avLst/>
              <a:gdLst>
                <a:gd name="connsiteX0" fmla="*/ 0 w 1352282"/>
                <a:gd name="connsiteY0" fmla="*/ 413090 h 516121"/>
                <a:gd name="connsiteX1" fmla="*/ 656822 w 1352282"/>
                <a:gd name="connsiteY1" fmla="*/ 966 h 516121"/>
                <a:gd name="connsiteX2" fmla="*/ 1352282 w 1352282"/>
                <a:gd name="connsiteY2" fmla="*/ 516121 h 516121"/>
              </a:gdLst>
              <a:ahLst/>
              <a:cxnLst>
                <a:cxn ang="0">
                  <a:pos x="connsiteX0" y="connsiteY0"/>
                </a:cxn>
                <a:cxn ang="0">
                  <a:pos x="connsiteX1" y="connsiteY1"/>
                </a:cxn>
                <a:cxn ang="0">
                  <a:pos x="connsiteX2" y="connsiteY2"/>
                </a:cxn>
              </a:cxnLst>
              <a:rect l="l" t="t" r="r" b="b"/>
              <a:pathLst>
                <a:path w="1352282" h="516121">
                  <a:moveTo>
                    <a:pt x="0" y="413090"/>
                  </a:moveTo>
                  <a:cubicBezTo>
                    <a:pt x="215721" y="198442"/>
                    <a:pt x="431442" y="-16206"/>
                    <a:pt x="656822" y="966"/>
                  </a:cubicBezTo>
                  <a:cubicBezTo>
                    <a:pt x="882202" y="18138"/>
                    <a:pt x="1117242" y="267129"/>
                    <a:pt x="1352282" y="516121"/>
                  </a:cubicBezTo>
                </a:path>
              </a:pathLst>
            </a:custGeom>
            <a:noFill/>
            <a:ln w="12700">
              <a:solidFill>
                <a:schemeClr val="tx1"/>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宋体" pitchFamily="2" charset="-122"/>
              </a:endParaRPr>
            </a:p>
          </p:txBody>
        </p:sp>
        <p:sp>
          <p:nvSpPr>
            <p:cNvPr id="190" name="文本框 189"/>
            <p:cNvSpPr txBox="1"/>
            <p:nvPr/>
          </p:nvSpPr>
          <p:spPr bwMode="gray">
            <a:xfrm>
              <a:off x="3952690" y="1592114"/>
              <a:ext cx="6357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Token</a:t>
              </a:r>
            </a:p>
          </p:txBody>
        </p:sp>
      </p:grpSp>
      <p:grpSp>
        <p:nvGrpSpPr>
          <p:cNvPr id="94" name="组合 4"/>
          <p:cNvGrpSpPr/>
          <p:nvPr/>
        </p:nvGrpSpPr>
        <p:grpSpPr bwMode="gray">
          <a:xfrm>
            <a:off x="515831" y="982070"/>
            <a:ext cx="4468396" cy="2360655"/>
            <a:chOff x="6104182" y="1080457"/>
            <a:chExt cx="4468396" cy="2360655"/>
          </a:xfrm>
        </p:grpSpPr>
        <p:sp>
          <p:nvSpPr>
            <p:cNvPr id="95" name="矩形 134"/>
            <p:cNvSpPr/>
            <p:nvPr/>
          </p:nvSpPr>
          <p:spPr bwMode="gray">
            <a:xfrm>
              <a:off x="6104182" y="1147900"/>
              <a:ext cx="4456129" cy="2289378"/>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6" name="文本框 137"/>
            <p:cNvSpPr txBox="1"/>
            <p:nvPr/>
          </p:nvSpPr>
          <p:spPr bwMode="gray">
            <a:xfrm>
              <a:off x="6191560" y="1080457"/>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Peak Information Rate (PIR):</a:t>
              </a:r>
            </a:p>
            <a:p>
              <a:pPr marL="542925" lvl="1" indent="-247650" fontAlgn="ctr">
                <a:lnSpc>
                  <a:spcPct val="125000"/>
                </a:lnSpc>
                <a:buSzPct val="50000"/>
                <a:buFont typeface="Wingdings" panose="05000000000000000000" pitchFamily="2" charset="2"/>
                <a:buChar char="p"/>
              </a:pPr>
              <a:r>
                <a:rPr lang="en-US" sz="1200" dirty="0">
                  <a:solidFill>
                    <a:srgbClr val="000000"/>
                  </a:solidFill>
                  <a:latin typeface="Huawei Sans" panose="020C0503030203020204" pitchFamily="34" charset="0"/>
                </a:rPr>
                <a:t>Indicates the rate at which tokens are put into bucket P, that is, the maximum traffic rate that bucket P allows. The PIR is greater than the CIR. The value is expressed in </a:t>
              </a:r>
              <a:r>
                <a:rPr lang="en-US" sz="1200" dirty="0" err="1">
                  <a:solidFill>
                    <a:srgbClr val="000000"/>
                  </a:solidFill>
                  <a:latin typeface="Huawei Sans" panose="020C0503030203020204" pitchFamily="34" charset="0"/>
                </a:rPr>
                <a:t>kbit</a:t>
              </a:r>
              <a:r>
                <a:rPr lang="en-US" sz="1200" dirty="0">
                  <a:solidFill>
                    <a:srgbClr val="000000"/>
                  </a:solidFill>
                  <a:latin typeface="Huawei Sans" panose="020C0503030203020204" pitchFamily="34" charset="0"/>
                </a:rPr>
                <a:t>/s.</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sp>
          <p:nvSpPr>
            <p:cNvPr id="97" name="文本框 138"/>
            <p:cNvSpPr txBox="1"/>
            <p:nvPr/>
          </p:nvSpPr>
          <p:spPr bwMode="gray">
            <a:xfrm>
              <a:off x="6191560" y="2159818"/>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Peak burst size (PBS): </a:t>
              </a:r>
            </a:p>
            <a:p>
              <a:pPr marL="542925" lvl="1" indent="-247650" fontAlgn="ctr">
                <a:lnSpc>
                  <a:spcPct val="125000"/>
                </a:lnSpc>
                <a:buSzPct val="50000"/>
                <a:buFont typeface="Wingdings" panose="05000000000000000000" pitchFamily="2" charset="2"/>
                <a:buChar char="p"/>
              </a:pPr>
              <a:r>
                <a:rPr lang="en-US" sz="1200" dirty="0">
                  <a:solidFill>
                    <a:srgbClr val="000000"/>
                  </a:solidFill>
                  <a:latin typeface="Huawei Sans" panose="020C0503030203020204" pitchFamily="34" charset="0"/>
                </a:rPr>
                <a:t>Indicates the capacity of bucket P, that is, the maximum volume of burst traffic that bucket P allows. The PBS is greater than the CBS. The value is expressed in bytes.</a:t>
              </a:r>
            </a:p>
          </p:txBody>
        </p:sp>
      </p:grpSp>
      <p:grpSp>
        <p:nvGrpSpPr>
          <p:cNvPr id="99" name="组合 144"/>
          <p:cNvGrpSpPr/>
          <p:nvPr/>
        </p:nvGrpSpPr>
        <p:grpSpPr bwMode="gray">
          <a:xfrm>
            <a:off x="513137" y="3388039"/>
            <a:ext cx="4468396" cy="2030872"/>
            <a:chOff x="997572" y="1196605"/>
            <a:chExt cx="4468396" cy="2030872"/>
          </a:xfrm>
        </p:grpSpPr>
        <p:sp>
          <p:nvSpPr>
            <p:cNvPr id="100" name="矩形 145"/>
            <p:cNvSpPr/>
            <p:nvPr/>
          </p:nvSpPr>
          <p:spPr bwMode="gray">
            <a:xfrm>
              <a:off x="997572" y="1254313"/>
              <a:ext cx="4456129" cy="197316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1" name="文本框 146"/>
            <p:cNvSpPr txBox="1"/>
            <p:nvPr/>
          </p:nvSpPr>
          <p:spPr bwMode="gray">
            <a:xfrm>
              <a:off x="1084950" y="1196605"/>
              <a:ext cx="4281091" cy="81962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altLang="zh-CN" sz="1400" dirty="0">
                  <a:solidFill>
                    <a:srgbClr val="000000"/>
                  </a:solidFill>
                  <a:latin typeface="Huawei Sans" panose="020C0503030203020204" pitchFamily="34" charset="0"/>
                </a:rPr>
                <a:t>CIR: </a:t>
              </a:r>
            </a:p>
            <a:p>
              <a:pPr marL="542925" lvl="1" indent="-247650" fontAlgn="ctr">
                <a:lnSpc>
                  <a:spcPct val="125000"/>
                </a:lnSpc>
                <a:buSzPct val="50000"/>
                <a:buFont typeface="Wingdings" panose="05000000000000000000" pitchFamily="2" charset="2"/>
                <a:buChar char="p"/>
              </a:pPr>
              <a:r>
                <a:rPr lang="en-US" altLang="zh-CN" sz="1200" dirty="0">
                  <a:latin typeface="Huawei Sans" panose="020C0503030203020204" pitchFamily="34" charset="0"/>
                </a:rPr>
                <a:t>Indicates the rate at which tokens are put into bucket C, in </a:t>
              </a:r>
              <a:r>
                <a:rPr lang="en-US" altLang="zh-CN" sz="1200" dirty="0" err="1">
                  <a:latin typeface="Huawei Sans" panose="020C0503030203020204" pitchFamily="34" charset="0"/>
                </a:rPr>
                <a:t>kbit</a:t>
              </a:r>
              <a:r>
                <a:rPr lang="en-US" altLang="zh-CN" sz="1200" dirty="0">
                  <a:latin typeface="Huawei Sans" panose="020C0503030203020204" pitchFamily="34" charset="0"/>
                </a:rPr>
                <a:t>/s.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sp>
          <p:nvSpPr>
            <p:cNvPr id="102" name="文本框 147"/>
            <p:cNvSpPr txBox="1"/>
            <p:nvPr/>
          </p:nvSpPr>
          <p:spPr bwMode="gray">
            <a:xfrm>
              <a:off x="1084950" y="1941469"/>
              <a:ext cx="4381018" cy="12812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altLang="zh-CN" sz="1400" dirty="0">
                  <a:solidFill>
                    <a:srgbClr val="000000"/>
                  </a:solidFill>
                  <a:latin typeface="Huawei Sans" panose="020C0503030203020204" pitchFamily="34" charset="0"/>
                </a:rPr>
                <a:t>CBS:</a:t>
              </a:r>
            </a:p>
            <a:p>
              <a:pPr marL="542925" lvl="1" indent="-247650" fontAlgn="ctr">
                <a:lnSpc>
                  <a:spcPct val="125000"/>
                </a:lnSpc>
                <a:buSzPct val="50000"/>
                <a:buFont typeface="Wingdings" panose="05000000000000000000" pitchFamily="2" charset="2"/>
                <a:buChar char="p"/>
              </a:pPr>
              <a:r>
                <a:rPr lang="en-US" altLang="zh-CN" sz="1200" dirty="0">
                  <a:latin typeface="Huawei Sans" panose="020C0503030203020204" pitchFamily="34" charset="0"/>
                </a:rPr>
                <a:t>Indicates the maximum volume of burst traffic that bucket C allows before the rate of some traffic exceeds the CIR, that is, the capacity of bucket C. The value is expressed in bytes.</a:t>
              </a:r>
              <a:endParaRPr lang="en-US" altLang="zh-CN" sz="1200" b="1" dirty="0">
                <a:solidFill>
                  <a:srgbClr val="C7000B"/>
                </a:solidFill>
                <a:latin typeface="Huawei Sans" panose="020C0503030203020204" pitchFamily="34" charset="0"/>
                <a:ea typeface="方正兰亭黑简体" panose="02000000000000000000" pitchFamily="2" charset="-122"/>
              </a:endParaRPr>
            </a:p>
          </p:txBody>
        </p:sp>
      </p:grpSp>
      <p:grpSp>
        <p:nvGrpSpPr>
          <p:cNvPr id="107" name="组合 60"/>
          <p:cNvGrpSpPr/>
          <p:nvPr/>
        </p:nvGrpSpPr>
        <p:grpSpPr bwMode="gray">
          <a:xfrm>
            <a:off x="509093" y="5468058"/>
            <a:ext cx="4478109" cy="726467"/>
            <a:chOff x="6860451" y="2420888"/>
            <a:chExt cx="4478109" cy="726467"/>
          </a:xfrm>
        </p:grpSpPr>
        <p:sp>
          <p:nvSpPr>
            <p:cNvPr id="109" name="矩形 61"/>
            <p:cNvSpPr/>
            <p:nvPr/>
          </p:nvSpPr>
          <p:spPr bwMode="gray">
            <a:xfrm>
              <a:off x="6860451" y="2420888"/>
              <a:ext cx="4456129" cy="72646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0" name="文本框 62"/>
            <p:cNvSpPr txBox="1"/>
            <p:nvPr/>
          </p:nvSpPr>
          <p:spPr bwMode="gray">
            <a:xfrm>
              <a:off x="6947829" y="2649252"/>
              <a:ext cx="4281091"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111" name="文本框 63"/>
            <p:cNvSpPr txBox="1"/>
            <p:nvPr/>
          </p:nvSpPr>
          <p:spPr bwMode="gray">
            <a:xfrm>
              <a:off x="6957542" y="2450517"/>
              <a:ext cx="4381018"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The two-rate-two-bucket mechanism allows long-term burst traffic.</a:t>
              </a:r>
            </a:p>
          </p:txBody>
        </p:sp>
      </p:grpSp>
      <p:grpSp>
        <p:nvGrpSpPr>
          <p:cNvPr id="4" name="组合 3"/>
          <p:cNvGrpSpPr/>
          <p:nvPr/>
        </p:nvGrpSpPr>
        <p:grpSpPr bwMode="gray">
          <a:xfrm>
            <a:off x="5237949" y="3768204"/>
            <a:ext cx="6446067" cy="2360323"/>
            <a:chOff x="5237949" y="3768204"/>
            <a:chExt cx="6446067" cy="2360323"/>
          </a:xfrm>
        </p:grpSpPr>
        <p:sp>
          <p:nvSpPr>
            <p:cNvPr id="104" name="文本框 72"/>
            <p:cNvSpPr txBox="1"/>
            <p:nvPr/>
          </p:nvSpPr>
          <p:spPr bwMode="gray">
            <a:xfrm>
              <a:off x="9183605" y="3768204"/>
              <a:ext cx="2360695"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red and discarded by default.</a:t>
              </a:r>
            </a:p>
          </p:txBody>
        </p:sp>
        <p:sp>
          <p:nvSpPr>
            <p:cNvPr id="105" name="文本框 72"/>
            <p:cNvSpPr txBox="1"/>
            <p:nvPr/>
          </p:nvSpPr>
          <p:spPr bwMode="gray">
            <a:xfrm>
              <a:off x="9170543" y="4618354"/>
              <a:ext cx="251347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yellow and forwarded by default.</a:t>
              </a:r>
            </a:p>
          </p:txBody>
        </p:sp>
        <p:sp>
          <p:nvSpPr>
            <p:cNvPr id="106" name="文本框 72"/>
            <p:cNvSpPr txBox="1"/>
            <p:nvPr/>
          </p:nvSpPr>
          <p:spPr bwMode="gray">
            <a:xfrm>
              <a:off x="8671084" y="5820960"/>
              <a:ext cx="272077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The data packet is marked green and forwarded by default.</a:t>
              </a:r>
            </a:p>
          </p:txBody>
        </p:sp>
        <p:sp>
          <p:nvSpPr>
            <p:cNvPr id="90" name="Can 9">
              <a:extLst>
                <a:ext uri="{FF2B5EF4-FFF2-40B4-BE49-F238E27FC236}">
                  <a16:creationId xmlns:a16="http://schemas.microsoft.com/office/drawing/2014/main" xmlns="" id="{DB9E60BE-E6ED-49BE-92E5-DC7336E778F3}"/>
                </a:ext>
              </a:extLst>
            </p:cNvPr>
            <p:cNvSpPr/>
            <p:nvPr/>
          </p:nvSpPr>
          <p:spPr bwMode="gray">
            <a:xfrm rot="5400000">
              <a:off x="5778072" y="3653149"/>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Can 9">
              <a:extLst>
                <a:ext uri="{FF2B5EF4-FFF2-40B4-BE49-F238E27FC236}">
                  <a16:creationId xmlns:a16="http://schemas.microsoft.com/office/drawing/2014/main" xmlns="" id="{5D94FAD1-4E46-45BB-863C-B58D5C8A6E93}"/>
                </a:ext>
              </a:extLst>
            </p:cNvPr>
            <p:cNvSpPr/>
            <p:nvPr/>
          </p:nvSpPr>
          <p:spPr bwMode="gray">
            <a:xfrm rot="5400000">
              <a:off x="9848232" y="3663888"/>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Can 9">
              <a:extLst>
                <a:ext uri="{FF2B5EF4-FFF2-40B4-BE49-F238E27FC236}">
                  <a16:creationId xmlns:a16="http://schemas.microsoft.com/office/drawing/2014/main" xmlns="" id="{C7511714-6233-4AD8-A7A1-17B11CBB2931}"/>
                </a:ext>
              </a:extLst>
            </p:cNvPr>
            <p:cNvSpPr/>
            <p:nvPr/>
          </p:nvSpPr>
          <p:spPr bwMode="gray">
            <a:xfrm rot="5400000">
              <a:off x="9848232" y="4545755"/>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Can 9">
              <a:extLst>
                <a:ext uri="{FF2B5EF4-FFF2-40B4-BE49-F238E27FC236}">
                  <a16:creationId xmlns:a16="http://schemas.microsoft.com/office/drawing/2014/main" xmlns="" id="{607FD894-7F0B-462D-A290-20AA8DD3D830}"/>
                </a:ext>
              </a:extLst>
            </p:cNvPr>
            <p:cNvSpPr/>
            <p:nvPr/>
          </p:nvSpPr>
          <p:spPr bwMode="gray">
            <a:xfrm rot="5400000">
              <a:off x="8048032" y="5337843"/>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9" name="组合 78"/>
            <p:cNvGrpSpPr/>
            <p:nvPr/>
          </p:nvGrpSpPr>
          <p:grpSpPr bwMode="gray">
            <a:xfrm>
              <a:off x="6743936" y="3927782"/>
              <a:ext cx="1548172" cy="672525"/>
              <a:chOff x="2639616" y="4622908"/>
              <a:chExt cx="1548172" cy="672525"/>
            </a:xfrm>
          </p:grpSpPr>
          <p:sp>
            <p:nvSpPr>
              <p:cNvPr id="133" name="流程图: 决策 132"/>
              <p:cNvSpPr/>
              <p:nvPr/>
            </p:nvSpPr>
            <p:spPr bwMode="gray">
              <a:xfrm>
                <a:off x="2639616" y="4622908"/>
                <a:ext cx="1548172" cy="672525"/>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ndParaRPr>
              </a:p>
            </p:txBody>
          </p:sp>
          <p:sp>
            <p:nvSpPr>
              <p:cNvPr id="134" name="文本框 133"/>
              <p:cNvSpPr txBox="1"/>
              <p:nvPr/>
            </p:nvSpPr>
            <p:spPr bwMode="gray">
              <a:xfrm>
                <a:off x="3088624" y="4812541"/>
                <a:ext cx="71753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B &gt; </a:t>
                </a:r>
                <a:r>
                  <a:rPr lang="en-US" sz="1200" dirty="0" err="1">
                    <a:latin typeface="Huawei Sans" panose="020C0503030203020204" pitchFamily="34" charset="0"/>
                  </a:rPr>
                  <a:t>Tp</a:t>
                </a:r>
                <a:r>
                  <a:rPr lang="en-US" sz="1200" dirty="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endParaRPr>
              </a:p>
            </p:txBody>
          </p:sp>
        </p:grpSp>
        <p:sp>
          <p:nvSpPr>
            <p:cNvPr id="81" name="矩形 80"/>
            <p:cNvSpPr/>
            <p:nvPr/>
          </p:nvSpPr>
          <p:spPr bwMode="gray">
            <a:xfrm>
              <a:off x="6167872" y="4194668"/>
              <a:ext cx="216024" cy="144016"/>
            </a:xfrm>
            <a:prstGeom prst="rect">
              <a:avLst/>
            </a:prstGeom>
            <a:solidFill>
              <a:schemeClr val="bg1">
                <a:lumMod val="85000"/>
              </a:schemeClr>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2" name="矩形 81"/>
            <p:cNvSpPr/>
            <p:nvPr/>
          </p:nvSpPr>
          <p:spPr bwMode="gray">
            <a:xfrm>
              <a:off x="5807832" y="4194668"/>
              <a:ext cx="216024" cy="144016"/>
            </a:xfrm>
            <a:prstGeom prst="rect">
              <a:avLst/>
            </a:prstGeom>
            <a:solidFill>
              <a:schemeClr val="bg1">
                <a:lumMod val="85000"/>
              </a:schemeClr>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3" name="矩形 82"/>
            <p:cNvSpPr/>
            <p:nvPr/>
          </p:nvSpPr>
          <p:spPr bwMode="gray">
            <a:xfrm>
              <a:off x="5447792" y="4194668"/>
              <a:ext cx="216024" cy="144016"/>
            </a:xfrm>
            <a:prstGeom prst="rect">
              <a:avLst/>
            </a:prstGeom>
            <a:solidFill>
              <a:schemeClr val="bg1">
                <a:lumMod val="85000"/>
              </a:schemeClr>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6" name="文本框 85"/>
            <p:cNvSpPr txBox="1"/>
            <p:nvPr/>
          </p:nvSpPr>
          <p:spPr bwMode="gray">
            <a:xfrm>
              <a:off x="5237949" y="4544130"/>
              <a:ext cx="1454184"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Size of an arriving packet (B)</a:t>
              </a:r>
              <a:endParaRPr lang="en-US" altLang="zh-CN" sz="1200" dirty="0">
                <a:latin typeface="Huawei Sans" panose="020C0503030203020204" pitchFamily="34" charset="0"/>
              </a:endParaRPr>
            </a:p>
          </p:txBody>
        </p:sp>
        <p:cxnSp>
          <p:nvCxnSpPr>
            <p:cNvPr id="87" name="直接箭头连接符 86"/>
            <p:cNvCxnSpPr/>
            <p:nvPr/>
          </p:nvCxnSpPr>
          <p:spPr bwMode="gray">
            <a:xfrm>
              <a:off x="6419900" y="4282046"/>
              <a:ext cx="288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8364116" y="4282046"/>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89" name="直接箭头连接符 88"/>
            <p:cNvCxnSpPr>
              <a:stCxn id="133" idx="2"/>
              <a:endCxn id="131" idx="0"/>
            </p:cNvCxnSpPr>
            <p:nvPr/>
          </p:nvCxnSpPr>
          <p:spPr bwMode="gray">
            <a:xfrm>
              <a:off x="7518022" y="4600307"/>
              <a:ext cx="0" cy="22757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92" name="文本框 91"/>
            <p:cNvSpPr txBox="1"/>
            <p:nvPr/>
          </p:nvSpPr>
          <p:spPr bwMode="gray">
            <a:xfrm>
              <a:off x="7743652" y="3768204"/>
              <a:ext cx="1618806"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Yes (Tc and </a:t>
              </a:r>
              <a:r>
                <a:rPr lang="en-US" sz="1200" b="0" dirty="0" err="1">
                  <a:latin typeface="Huawei Sans" panose="020C0503030203020204" pitchFamily="34" charset="0"/>
                </a:rPr>
                <a:t>Tp</a:t>
              </a:r>
              <a:r>
                <a:rPr lang="en-US" sz="1200" b="0" dirty="0">
                  <a:latin typeface="Huawei Sans" panose="020C0503030203020204" pitchFamily="34" charset="0"/>
                </a:rPr>
                <a:t> remain unchanged)</a:t>
              </a:r>
            </a:p>
          </p:txBody>
        </p:sp>
        <p:sp>
          <p:nvSpPr>
            <p:cNvPr id="93" name="文本框 92"/>
            <p:cNvSpPr txBox="1"/>
            <p:nvPr/>
          </p:nvSpPr>
          <p:spPr bwMode="gray">
            <a:xfrm>
              <a:off x="7536024" y="4592480"/>
              <a:ext cx="38250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a:t>
              </a:r>
              <a:endParaRPr lang="en-US" altLang="zh-CN" sz="1200" b="0" dirty="0">
                <a:latin typeface="Huawei Sans" panose="020C0503030203020204" pitchFamily="34" charset="0"/>
              </a:endParaRPr>
            </a:p>
          </p:txBody>
        </p:sp>
        <p:sp>
          <p:nvSpPr>
            <p:cNvPr id="103" name="矩形 102"/>
            <p:cNvSpPr/>
            <p:nvPr/>
          </p:nvSpPr>
          <p:spPr bwMode="gray">
            <a:xfrm>
              <a:off x="10188947" y="4194668"/>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08" name="矩形 107"/>
            <p:cNvSpPr/>
            <p:nvPr/>
          </p:nvSpPr>
          <p:spPr bwMode="gray">
            <a:xfrm>
              <a:off x="9828907" y="4194668"/>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16" name="矩形 115"/>
            <p:cNvSpPr/>
            <p:nvPr/>
          </p:nvSpPr>
          <p:spPr bwMode="gray">
            <a:xfrm>
              <a:off x="9468867" y="4194668"/>
              <a:ext cx="216024"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grpSp>
          <p:nvGrpSpPr>
            <p:cNvPr id="117" name="组合 116"/>
            <p:cNvGrpSpPr/>
            <p:nvPr/>
          </p:nvGrpSpPr>
          <p:grpSpPr bwMode="gray">
            <a:xfrm>
              <a:off x="6743936" y="4827882"/>
              <a:ext cx="1548172" cy="672525"/>
              <a:chOff x="2639616" y="4622908"/>
              <a:chExt cx="1548172" cy="672525"/>
            </a:xfrm>
          </p:grpSpPr>
          <p:sp>
            <p:nvSpPr>
              <p:cNvPr id="131" name="流程图: 决策 130"/>
              <p:cNvSpPr/>
              <p:nvPr/>
            </p:nvSpPr>
            <p:spPr bwMode="gray">
              <a:xfrm>
                <a:off x="2639616" y="4622908"/>
                <a:ext cx="1548172" cy="672525"/>
              </a:xfrm>
              <a:prstGeom prst="flowChartDecision">
                <a:avLst/>
              </a:prstGeom>
              <a:solidFill>
                <a:srgbClr val="F4FBFE"/>
              </a:solidFill>
              <a:ln w="12700">
                <a:solidFill>
                  <a:srgbClr val="56C4D2"/>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ndParaRPr>
              </a:p>
            </p:txBody>
          </p:sp>
          <p:sp>
            <p:nvSpPr>
              <p:cNvPr id="132" name="文本框 131"/>
              <p:cNvSpPr txBox="1"/>
              <p:nvPr/>
            </p:nvSpPr>
            <p:spPr bwMode="gray">
              <a:xfrm>
                <a:off x="2913094" y="4812541"/>
                <a:ext cx="106858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fontAlgn="ctr"/>
                <a:r>
                  <a:rPr lang="en-US" sz="1200" dirty="0" err="1">
                    <a:latin typeface="Huawei Sans" panose="020C0503030203020204" pitchFamily="34" charset="0"/>
                  </a:rPr>
                  <a:t>Tp</a:t>
                </a:r>
                <a:r>
                  <a:rPr lang="en-US" sz="1200" dirty="0">
                    <a:latin typeface="Huawei Sans" panose="020C0503030203020204" pitchFamily="34" charset="0"/>
                  </a:rPr>
                  <a:t> &gt; B &gt; Tc?</a:t>
                </a:r>
                <a:endParaRPr lang="en-US" altLang="zh-CN" sz="1200" dirty="0">
                  <a:latin typeface="Huawei Sans" panose="020C0503030203020204" pitchFamily="34" charset="0"/>
                  <a:ea typeface="方正兰亭黑简体" panose="02000000000000000000" pitchFamily="2" charset="-122"/>
                </a:endParaRPr>
              </a:p>
            </p:txBody>
          </p:sp>
        </p:grpSp>
        <p:cxnSp>
          <p:nvCxnSpPr>
            <p:cNvPr id="118" name="直接箭头连接符 117"/>
            <p:cNvCxnSpPr/>
            <p:nvPr/>
          </p:nvCxnSpPr>
          <p:spPr bwMode="gray">
            <a:xfrm>
              <a:off x="8364116" y="5182146"/>
              <a:ext cx="72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20" name="矩形 119"/>
            <p:cNvSpPr/>
            <p:nvPr/>
          </p:nvSpPr>
          <p:spPr bwMode="gray">
            <a:xfrm>
              <a:off x="10188947" y="5094768"/>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1" name="矩形 120"/>
            <p:cNvSpPr/>
            <p:nvPr/>
          </p:nvSpPr>
          <p:spPr bwMode="gray">
            <a:xfrm>
              <a:off x="9828907" y="5094768"/>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2" name="矩形 121"/>
            <p:cNvSpPr/>
            <p:nvPr/>
          </p:nvSpPr>
          <p:spPr bwMode="gray">
            <a:xfrm>
              <a:off x="9468867" y="5094768"/>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cxnSp>
          <p:nvCxnSpPr>
            <p:cNvPr id="123" name="直接箭头连接符 122"/>
            <p:cNvCxnSpPr/>
            <p:nvPr/>
          </p:nvCxnSpPr>
          <p:spPr bwMode="gray">
            <a:xfrm>
              <a:off x="7536024" y="5486309"/>
              <a:ext cx="0" cy="2880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24" name="文本框 123"/>
            <p:cNvSpPr txBox="1"/>
            <p:nvPr/>
          </p:nvSpPr>
          <p:spPr bwMode="gray">
            <a:xfrm>
              <a:off x="7536024" y="5485567"/>
              <a:ext cx="1530170" cy="22617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No (</a:t>
              </a:r>
              <a:r>
                <a:rPr lang="en-US" sz="1200" b="0" dirty="0" err="1">
                  <a:latin typeface="Huawei Sans" panose="020C0503030203020204" pitchFamily="34" charset="0"/>
                </a:rPr>
                <a:t>Tc</a:t>
              </a:r>
              <a:r>
                <a:rPr lang="en-US" sz="1200" b="0" dirty="0">
                  <a:latin typeface="Huawei Sans" panose="020C0503030203020204" pitchFamily="34" charset="0"/>
                </a:rPr>
                <a:t> = </a:t>
              </a:r>
              <a:r>
                <a:rPr lang="en-US" sz="1200" b="0" dirty="0" err="1">
                  <a:latin typeface="Huawei Sans" panose="020C0503030203020204" pitchFamily="34" charset="0"/>
                </a:rPr>
                <a:t>Tc</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sp>
          <p:nvSpPr>
            <p:cNvPr id="126" name="矩形 125"/>
            <p:cNvSpPr/>
            <p:nvPr/>
          </p:nvSpPr>
          <p:spPr bwMode="gray">
            <a:xfrm>
              <a:off x="8400120" y="5892352"/>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7" name="矩形 126"/>
            <p:cNvSpPr/>
            <p:nvPr/>
          </p:nvSpPr>
          <p:spPr bwMode="gray">
            <a:xfrm>
              <a:off x="8040080" y="5892352"/>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8" name="矩形 127"/>
            <p:cNvSpPr/>
            <p:nvPr/>
          </p:nvSpPr>
          <p:spPr bwMode="gray">
            <a:xfrm>
              <a:off x="7680040" y="5892352"/>
              <a:ext cx="216024"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30" name="文本框 129"/>
            <p:cNvSpPr txBox="1"/>
            <p:nvPr/>
          </p:nvSpPr>
          <p:spPr bwMode="gray">
            <a:xfrm>
              <a:off x="7801653" y="4753059"/>
              <a:ext cx="1264541" cy="21775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Yes (</a:t>
              </a:r>
              <a:r>
                <a:rPr lang="en-US" sz="1200" b="0" dirty="0" err="1">
                  <a:latin typeface="Huawei Sans" panose="020C0503030203020204" pitchFamily="34" charset="0"/>
                </a:rPr>
                <a:t>Tp</a:t>
              </a:r>
              <a:r>
                <a:rPr lang="en-US" sz="1200" b="0" dirty="0">
                  <a:latin typeface="Huawei Sans" panose="020C0503030203020204" pitchFamily="34" charset="0"/>
                </a:rPr>
                <a:t> = </a:t>
              </a:r>
              <a:r>
                <a:rPr lang="en-US" sz="1200" b="0" dirty="0" err="1">
                  <a:latin typeface="Huawei Sans" panose="020C0503030203020204" pitchFamily="34" charset="0"/>
                </a:rPr>
                <a:t>Tp</a:t>
              </a:r>
              <a:r>
                <a:rPr lang="en-US" sz="1200" b="0" dirty="0">
                  <a:latin typeface="Huawei Sans" panose="020C0503030203020204" pitchFamily="34" charset="0"/>
                </a:rPr>
                <a:t>-B)</a:t>
              </a:r>
              <a:endParaRPr lang="en-US" altLang="zh-CN" sz="1200" b="0" dirty="0">
                <a:latin typeface="Huawei Sans" panose="020C0503030203020204" pitchFamily="34" charset="0"/>
                <a:ea typeface="方正兰亭黑简体" panose="02000000000000000000" pitchFamily="2" charset="-122"/>
              </a:endParaRPr>
            </a:p>
          </p:txBody>
        </p:sp>
      </p:grpSp>
      <p:sp>
        <p:nvSpPr>
          <p:cNvPr id="98" name="矩形 97"/>
          <p:cNvSpPr/>
          <p:nvPr/>
        </p:nvSpPr>
        <p:spPr bwMode="gray">
          <a:xfrm>
            <a:off x="5137014" y="1050419"/>
            <a:ext cx="5757047" cy="2665412"/>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a:endParaRPr lang="zh-CN" altLang="en-US"/>
          </a:p>
        </p:txBody>
      </p:sp>
      <p:sp>
        <p:nvSpPr>
          <p:cNvPr id="119" name="流程图: 磁盘 118"/>
          <p:cNvSpPr/>
          <p:nvPr/>
        </p:nvSpPr>
        <p:spPr bwMode="gray">
          <a:xfrm>
            <a:off x="6026921" y="159047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25" name="流程图: 磁盘 124"/>
          <p:cNvSpPr/>
          <p:nvPr/>
        </p:nvSpPr>
        <p:spPr bwMode="gray">
          <a:xfrm>
            <a:off x="6026921" y="141045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36" name="流程图: 磁盘 135"/>
          <p:cNvSpPr/>
          <p:nvPr/>
        </p:nvSpPr>
        <p:spPr bwMode="gray">
          <a:xfrm>
            <a:off x="6026921" y="1230439"/>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37" name="流程图: 磁盘 136"/>
          <p:cNvSpPr/>
          <p:nvPr/>
        </p:nvSpPr>
        <p:spPr bwMode="gray">
          <a:xfrm>
            <a:off x="7431077" y="2526583"/>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38" name="流程图: 磁盘 137"/>
          <p:cNvSpPr/>
          <p:nvPr/>
        </p:nvSpPr>
        <p:spPr bwMode="gray">
          <a:xfrm>
            <a:off x="8713888" y="1806503"/>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40" name="流程图: 磁盘 139"/>
          <p:cNvSpPr/>
          <p:nvPr/>
        </p:nvSpPr>
        <p:spPr bwMode="gray">
          <a:xfrm>
            <a:off x="8713888" y="1554475"/>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41" name="流程图: 磁盘 140"/>
          <p:cNvSpPr/>
          <p:nvPr/>
        </p:nvSpPr>
        <p:spPr bwMode="gray">
          <a:xfrm>
            <a:off x="10148145" y="2814615"/>
            <a:ext cx="216024" cy="108012"/>
          </a:xfrm>
          <a:prstGeom prst="flowChartMagneticDisk">
            <a:avLst/>
          </a:prstGeom>
          <a:solidFill>
            <a:srgbClr val="FFD17D"/>
          </a:solidFill>
          <a:ln w="3175">
            <a:solidFill>
              <a:srgbClr val="FFF2CC"/>
            </a:solidFill>
            <a:miter lim="800000"/>
            <a:headEnd type="none" w="sm" len="sm"/>
            <a:tailEnd type="none" w="sm" len="sm"/>
          </a:ln>
          <a:effectLst/>
        </p:spPr>
        <p:txBody>
          <a:bodyPr wrap="square" rtlCol="0" anchor="ctr">
            <a:noAutofit/>
          </a:bodyPr>
          <a:lstStyle/>
          <a:p>
            <a:pPr algn="ctr"/>
            <a:endParaRPr lang="zh-CN" altLang="en-US"/>
          </a:p>
        </p:txBody>
      </p:sp>
      <p:sp>
        <p:nvSpPr>
          <p:cNvPr id="112"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113" name="燕尾形 115"/>
          <p:cNvSpPr/>
          <p:nvPr/>
        </p:nvSpPr>
        <p:spPr bwMode="gray">
          <a:xfrm>
            <a:off x="7586216" y="123865"/>
            <a:ext cx="1383159"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Token Bucket</a:t>
            </a:r>
          </a:p>
        </p:txBody>
      </p:sp>
      <p:sp>
        <p:nvSpPr>
          <p:cNvPr id="114" name="燕尾形 117"/>
          <p:cNvSpPr/>
          <p:nvPr/>
        </p:nvSpPr>
        <p:spPr bwMode="gray">
          <a:xfrm>
            <a:off x="8884008" y="123865"/>
            <a:ext cx="1456968"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pPr>
            <a:r>
              <a:rPr lang="en-US" sz="1200" dirty="0">
                <a:latin typeface="Huawei Sans" panose="020C0503030203020204" pitchFamily="34" charset="0"/>
              </a:rPr>
              <a:t>Traffic Policing</a:t>
            </a:r>
          </a:p>
        </p:txBody>
      </p:sp>
      <p:sp>
        <p:nvSpPr>
          <p:cNvPr id="115"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1238129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What Is Traffic Policing?</a:t>
            </a:r>
          </a:p>
        </p:txBody>
      </p:sp>
      <p:sp>
        <p:nvSpPr>
          <p:cNvPr id="81" name="下箭头 80"/>
          <p:cNvSpPr/>
          <p:nvPr/>
        </p:nvSpPr>
        <p:spPr bwMode="gray">
          <a:xfrm>
            <a:off x="8940316" y="3602126"/>
            <a:ext cx="216024" cy="37731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86" name="组合 85"/>
          <p:cNvGrpSpPr/>
          <p:nvPr/>
        </p:nvGrpSpPr>
        <p:grpSpPr bwMode="gray">
          <a:xfrm>
            <a:off x="6779426" y="4076370"/>
            <a:ext cx="4476834" cy="1800200"/>
            <a:chOff x="6779426" y="4041068"/>
            <a:chExt cx="4476834" cy="1800200"/>
          </a:xfrm>
        </p:grpSpPr>
        <p:grpSp>
          <p:nvGrpSpPr>
            <p:cNvPr id="85" name="组合 84"/>
            <p:cNvGrpSpPr/>
            <p:nvPr/>
          </p:nvGrpSpPr>
          <p:grpSpPr bwMode="gray">
            <a:xfrm>
              <a:off x="6779426" y="4041068"/>
              <a:ext cx="4476834" cy="1800200"/>
              <a:chOff x="7097935" y="4041068"/>
              <a:chExt cx="4476834" cy="1800200"/>
            </a:xfrm>
          </p:grpSpPr>
          <p:sp>
            <p:nvSpPr>
              <p:cNvPr id="78" name="矩形 77"/>
              <p:cNvSpPr/>
              <p:nvPr/>
            </p:nvSpPr>
            <p:spPr bwMode="gray">
              <a:xfrm>
                <a:off x="7097935" y="4041068"/>
                <a:ext cx="4476834" cy="1800200"/>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4" name="文本框 83"/>
              <p:cNvSpPr txBox="1"/>
              <p:nvPr/>
            </p:nvSpPr>
            <p:spPr bwMode="gray">
              <a:xfrm>
                <a:off x="7371759" y="4437112"/>
                <a:ext cx="4073980" cy="128042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Traffic policing uses the committed access rate (CAR) to control traffic. CAR uses the token bucket algorithm to evaluate the traffic rate and implements preset policing actions based on the evaluation result.</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sp>
          <p:nvSpPr>
            <p:cNvPr id="83" name="文本框 82"/>
            <p:cNvSpPr txBox="1"/>
            <p:nvPr/>
          </p:nvSpPr>
          <p:spPr bwMode="gray">
            <a:xfrm>
              <a:off x="7053250" y="4071043"/>
              <a:ext cx="4020130"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Implementation of traffic policing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grpSp>
        <p:nvGrpSpPr>
          <p:cNvPr id="109" name="组合 108"/>
          <p:cNvGrpSpPr/>
          <p:nvPr/>
        </p:nvGrpSpPr>
        <p:grpSpPr bwMode="gray">
          <a:xfrm>
            <a:off x="1062720" y="1386736"/>
            <a:ext cx="5040560" cy="1008112"/>
            <a:chOff x="6312024" y="1844824"/>
            <a:chExt cx="5040560" cy="1008112"/>
          </a:xfrm>
        </p:grpSpPr>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52284" y="2276872"/>
              <a:ext cx="570707" cy="467980"/>
            </a:xfrm>
            <a:prstGeom prst="rect">
              <a:avLst/>
            </a:prstGeom>
          </p:spPr>
        </p:pic>
        <p:grpSp>
          <p:nvGrpSpPr>
            <p:cNvPr id="112" name="组合 111"/>
            <p:cNvGrpSpPr/>
            <p:nvPr/>
          </p:nvGrpSpPr>
          <p:grpSpPr bwMode="gray">
            <a:xfrm>
              <a:off x="6312024" y="2168860"/>
              <a:ext cx="1089453" cy="684076"/>
              <a:chOff x="6312024" y="2168860"/>
              <a:chExt cx="1089453" cy="684076"/>
            </a:xfrm>
          </p:grpSpPr>
          <p:pic>
            <p:nvPicPr>
              <p:cNvPr id="127" name="图片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28" name="圆角矩形 127"/>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LAN</a:t>
                </a:r>
              </a:p>
            </p:txBody>
          </p:sp>
        </p:grpSp>
        <p:grpSp>
          <p:nvGrpSpPr>
            <p:cNvPr id="113" name="组合 112"/>
            <p:cNvGrpSpPr/>
            <p:nvPr/>
          </p:nvGrpSpPr>
          <p:grpSpPr bwMode="gray">
            <a:xfrm>
              <a:off x="10263131" y="2168860"/>
              <a:ext cx="1089453" cy="684076"/>
              <a:chOff x="6312024" y="2168860"/>
              <a:chExt cx="1089453" cy="684076"/>
            </a:xfrm>
          </p:grpSpPr>
          <p:pic>
            <p:nvPicPr>
              <p:cNvPr id="125" name="图片 1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26" name="圆角矩形 125"/>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WAN</a:t>
                </a:r>
              </a:p>
            </p:txBody>
          </p:sp>
        </p:grpSp>
        <p:cxnSp>
          <p:nvCxnSpPr>
            <p:cNvPr id="114" name="直接连接符 113"/>
            <p:cNvCxnSpPr>
              <a:stCxn id="127" idx="3"/>
              <a:endCxn id="111" idx="1"/>
            </p:cNvCxnSpPr>
            <p:nvPr/>
          </p:nvCxnSpPr>
          <p:spPr bwMode="gray">
            <a:xfrm flipV="1">
              <a:off x="7401477" y="2510862"/>
              <a:ext cx="1250807" cy="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5" name="直接连接符 114"/>
            <p:cNvCxnSpPr>
              <a:stCxn id="111" idx="3"/>
              <a:endCxn id="125" idx="1"/>
            </p:cNvCxnSpPr>
            <p:nvPr/>
          </p:nvCxnSpPr>
          <p:spPr bwMode="gray">
            <a:xfrm>
              <a:off x="9222991" y="2510862"/>
              <a:ext cx="1040140" cy="3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6" name="圆角矩形 115"/>
            <p:cNvSpPr/>
            <p:nvPr/>
          </p:nvSpPr>
          <p:spPr bwMode="gray">
            <a:xfrm>
              <a:off x="7277172" y="2510892"/>
              <a:ext cx="93610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latin typeface="Huawei Sans" panose="020C0503030203020204" pitchFamily="34" charset="0"/>
                </a:rPr>
                <a:t>High-speed link</a:t>
              </a:r>
              <a:endParaRPr kumimoji="0" lang="en-US" altLang="zh-CN" sz="11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7" name="圆角矩形 116"/>
            <p:cNvSpPr/>
            <p:nvPr/>
          </p:nvSpPr>
          <p:spPr bwMode="gray">
            <a:xfrm>
              <a:off x="9442319" y="2510892"/>
              <a:ext cx="93610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100" b="1" dirty="0">
                  <a:latin typeface="Huawei Sans" panose="020C0503030203020204" pitchFamily="34" charset="0"/>
                </a:rPr>
                <a:t>Low-speed link</a:t>
              </a:r>
              <a:endParaRPr kumimoji="0" lang="en-US" altLang="zh-CN" sz="11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8" name="直接连接符 117"/>
            <p:cNvCxnSpPr/>
            <p:nvPr/>
          </p:nvCxnSpPr>
          <p:spPr bwMode="gray">
            <a:xfrm flipV="1">
              <a:off x="7572164" y="2348880"/>
              <a:ext cx="612068"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sp>
          <p:nvSpPr>
            <p:cNvPr id="119" name="圆角矩形 118"/>
            <p:cNvSpPr/>
            <p:nvPr/>
          </p:nvSpPr>
          <p:spPr bwMode="gray">
            <a:xfrm>
              <a:off x="7320136" y="1844824"/>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Data flow:</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100 Mbit/s</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grpSp>
        <p:nvGrpSpPr>
          <p:cNvPr id="130" name="组合 129"/>
          <p:cNvGrpSpPr/>
          <p:nvPr/>
        </p:nvGrpSpPr>
        <p:grpSpPr bwMode="gray">
          <a:xfrm>
            <a:off x="6456039" y="1170711"/>
            <a:ext cx="5256535" cy="2334489"/>
            <a:chOff x="1012295" y="4041067"/>
            <a:chExt cx="5256535" cy="2334489"/>
          </a:xfrm>
        </p:grpSpPr>
        <p:sp>
          <p:nvSpPr>
            <p:cNvPr id="131" name="矩形 130"/>
            <p:cNvSpPr/>
            <p:nvPr/>
          </p:nvSpPr>
          <p:spPr bwMode="gray">
            <a:xfrm>
              <a:off x="1012295" y="4041067"/>
              <a:ext cx="5256535" cy="2334489"/>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2" name="文本框 131"/>
            <p:cNvSpPr txBox="1"/>
            <p:nvPr/>
          </p:nvSpPr>
          <p:spPr bwMode="gray">
            <a:xfrm>
              <a:off x="1108310" y="4042468"/>
              <a:ext cx="4704206"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Traffic policing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133" name="文本框 132"/>
            <p:cNvSpPr txBox="1"/>
            <p:nvPr/>
          </p:nvSpPr>
          <p:spPr bwMode="gray">
            <a:xfrm>
              <a:off x="1108310" y="4360238"/>
              <a:ext cx="5160520" cy="19737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By monitoring the specifications of a certain type of traffic that enters the network, you can limit the traffic within an allowed range. If the traffic of a connection is too heavy, the packets are discarded or the priority of the packets is re-set to protect network resources. Traffic policing can be configured in inbound and outbound directions of an interface.</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cxnSp>
        <p:nvCxnSpPr>
          <p:cNvPr id="139" name="肘形连接符 138"/>
          <p:cNvCxnSpPr/>
          <p:nvPr/>
        </p:nvCxnSpPr>
        <p:spPr bwMode="gray">
          <a:xfrm>
            <a:off x="1343472" y="4103720"/>
            <a:ext cx="4860540" cy="1548866"/>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sp>
        <p:nvSpPr>
          <p:cNvPr id="140" name="任意多边形 139"/>
          <p:cNvSpPr/>
          <p:nvPr/>
        </p:nvSpPr>
        <p:spPr bwMode="gray">
          <a:xfrm>
            <a:off x="1350072" y="4486942"/>
            <a:ext cx="4678680" cy="1165860"/>
          </a:xfrm>
          <a:custGeom>
            <a:avLst/>
            <a:gdLst>
              <a:gd name="connsiteX0" fmla="*/ 0 w 4678680"/>
              <a:gd name="connsiteY0" fmla="*/ 1165860 h 1165860"/>
              <a:gd name="connsiteX1" fmla="*/ 281940 w 4678680"/>
              <a:gd name="connsiteY1" fmla="*/ 525780 h 1165860"/>
              <a:gd name="connsiteX2" fmla="*/ 525780 w 4678680"/>
              <a:gd name="connsiteY2" fmla="*/ 38100 h 1165860"/>
              <a:gd name="connsiteX3" fmla="*/ 807720 w 4678680"/>
              <a:gd name="connsiteY3" fmla="*/ 518160 h 1165860"/>
              <a:gd name="connsiteX4" fmla="*/ 1165860 w 4678680"/>
              <a:gd name="connsiteY4" fmla="*/ 952500 h 1165860"/>
              <a:gd name="connsiteX5" fmla="*/ 1501140 w 4678680"/>
              <a:gd name="connsiteY5" fmla="*/ 525780 h 1165860"/>
              <a:gd name="connsiteX6" fmla="*/ 1729740 w 4678680"/>
              <a:gd name="connsiteY6" fmla="*/ 0 h 1165860"/>
              <a:gd name="connsiteX7" fmla="*/ 2087880 w 4678680"/>
              <a:gd name="connsiteY7" fmla="*/ 525780 h 1165860"/>
              <a:gd name="connsiteX8" fmla="*/ 2377440 w 4678680"/>
              <a:gd name="connsiteY8" fmla="*/ 922020 h 1165860"/>
              <a:gd name="connsiteX9" fmla="*/ 2674620 w 4678680"/>
              <a:gd name="connsiteY9" fmla="*/ 518160 h 1165860"/>
              <a:gd name="connsiteX10" fmla="*/ 3002280 w 4678680"/>
              <a:gd name="connsiteY10" fmla="*/ 922020 h 1165860"/>
              <a:gd name="connsiteX11" fmla="*/ 3314700 w 4678680"/>
              <a:gd name="connsiteY11" fmla="*/ 121920 h 1165860"/>
              <a:gd name="connsiteX12" fmla="*/ 3611880 w 4678680"/>
              <a:gd name="connsiteY12" fmla="*/ 525780 h 1165860"/>
              <a:gd name="connsiteX13" fmla="*/ 3810000 w 4678680"/>
              <a:gd name="connsiteY13" fmla="*/ 906780 h 1165860"/>
              <a:gd name="connsiteX14" fmla="*/ 4015740 w 4678680"/>
              <a:gd name="connsiteY14" fmla="*/ 647700 h 1165860"/>
              <a:gd name="connsiteX15" fmla="*/ 4396740 w 4678680"/>
              <a:gd name="connsiteY15" fmla="*/ 899160 h 1165860"/>
              <a:gd name="connsiteX16" fmla="*/ 4678680 w 4678680"/>
              <a:gd name="connsiteY16" fmla="*/ 281940 h 116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78680" h="1165860">
                <a:moveTo>
                  <a:pt x="0" y="1165860"/>
                </a:moveTo>
                <a:cubicBezTo>
                  <a:pt x="97155" y="939800"/>
                  <a:pt x="194310" y="713740"/>
                  <a:pt x="281940" y="525780"/>
                </a:cubicBezTo>
                <a:cubicBezTo>
                  <a:pt x="369570" y="337820"/>
                  <a:pt x="438150" y="39370"/>
                  <a:pt x="525780" y="38100"/>
                </a:cubicBezTo>
                <a:cubicBezTo>
                  <a:pt x="613410" y="36830"/>
                  <a:pt x="701040" y="365760"/>
                  <a:pt x="807720" y="518160"/>
                </a:cubicBezTo>
                <a:cubicBezTo>
                  <a:pt x="914400" y="670560"/>
                  <a:pt x="1050290" y="951230"/>
                  <a:pt x="1165860" y="952500"/>
                </a:cubicBezTo>
                <a:cubicBezTo>
                  <a:pt x="1281430" y="953770"/>
                  <a:pt x="1407160" y="684530"/>
                  <a:pt x="1501140" y="525780"/>
                </a:cubicBezTo>
                <a:cubicBezTo>
                  <a:pt x="1595120" y="367030"/>
                  <a:pt x="1631950" y="0"/>
                  <a:pt x="1729740" y="0"/>
                </a:cubicBezTo>
                <a:cubicBezTo>
                  <a:pt x="1827530" y="0"/>
                  <a:pt x="1979930" y="372110"/>
                  <a:pt x="2087880" y="525780"/>
                </a:cubicBezTo>
                <a:cubicBezTo>
                  <a:pt x="2195830" y="679450"/>
                  <a:pt x="2279650" y="923290"/>
                  <a:pt x="2377440" y="922020"/>
                </a:cubicBezTo>
                <a:cubicBezTo>
                  <a:pt x="2475230" y="920750"/>
                  <a:pt x="2570480" y="518160"/>
                  <a:pt x="2674620" y="518160"/>
                </a:cubicBezTo>
                <a:cubicBezTo>
                  <a:pt x="2778760" y="518160"/>
                  <a:pt x="2895600" y="988060"/>
                  <a:pt x="3002280" y="922020"/>
                </a:cubicBezTo>
                <a:cubicBezTo>
                  <a:pt x="3108960" y="855980"/>
                  <a:pt x="3213100" y="187960"/>
                  <a:pt x="3314700" y="121920"/>
                </a:cubicBezTo>
                <a:cubicBezTo>
                  <a:pt x="3416300" y="55880"/>
                  <a:pt x="3529330" y="394970"/>
                  <a:pt x="3611880" y="525780"/>
                </a:cubicBezTo>
                <a:cubicBezTo>
                  <a:pt x="3694430" y="656590"/>
                  <a:pt x="3742690" y="886460"/>
                  <a:pt x="3810000" y="906780"/>
                </a:cubicBezTo>
                <a:cubicBezTo>
                  <a:pt x="3877310" y="927100"/>
                  <a:pt x="3917950" y="648970"/>
                  <a:pt x="4015740" y="647700"/>
                </a:cubicBezTo>
                <a:cubicBezTo>
                  <a:pt x="4113530" y="646430"/>
                  <a:pt x="4286250" y="960120"/>
                  <a:pt x="4396740" y="899160"/>
                </a:cubicBezTo>
                <a:cubicBezTo>
                  <a:pt x="4507230" y="838200"/>
                  <a:pt x="4592955" y="560070"/>
                  <a:pt x="4678680" y="281940"/>
                </a:cubicBezTo>
              </a:path>
            </a:pathLst>
          </a:custGeom>
          <a:noFill/>
          <a:ln w="19050">
            <a:solidFill>
              <a:srgbClr val="EC7061"/>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2" name="直接连接符 141"/>
          <p:cNvCxnSpPr/>
          <p:nvPr/>
        </p:nvCxnSpPr>
        <p:spPr bwMode="gray">
          <a:xfrm>
            <a:off x="1343520" y="4879124"/>
            <a:ext cx="4788000" cy="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143" name="圆角矩形 142"/>
          <p:cNvSpPr/>
          <p:nvPr/>
        </p:nvSpPr>
        <p:spPr bwMode="gray">
          <a:xfrm>
            <a:off x="616112" y="3799004"/>
            <a:ext cx="138271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Packet rate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44" name="圆角矩形 143"/>
          <p:cNvSpPr/>
          <p:nvPr/>
        </p:nvSpPr>
        <p:spPr bwMode="gray">
          <a:xfrm>
            <a:off x="5879492" y="5660210"/>
            <a:ext cx="57606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Time</a:t>
            </a:r>
          </a:p>
        </p:txBody>
      </p:sp>
      <p:sp>
        <p:nvSpPr>
          <p:cNvPr id="145" name="圆角矩形 144"/>
          <p:cNvSpPr/>
          <p:nvPr/>
        </p:nvSpPr>
        <p:spPr bwMode="gray">
          <a:xfrm>
            <a:off x="766924" y="4699104"/>
            <a:ext cx="61206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CIR</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46" name="圆角矩形 145"/>
          <p:cNvSpPr/>
          <p:nvPr/>
        </p:nvSpPr>
        <p:spPr bwMode="gray">
          <a:xfrm>
            <a:off x="2531604" y="3546976"/>
            <a:ext cx="2412268" cy="64938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When traffic policing is used,</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packets exceeding the rate limit may be discarded or their priorities may be lowered.</a:t>
            </a:r>
          </a:p>
        </p:txBody>
      </p:sp>
      <p:cxnSp>
        <p:nvCxnSpPr>
          <p:cNvPr id="147" name="直接箭头连接符 146"/>
          <p:cNvCxnSpPr>
            <a:stCxn id="146" idx="2"/>
          </p:cNvCxnSpPr>
          <p:nvPr/>
        </p:nvCxnSpPr>
        <p:spPr bwMode="gray">
          <a:xfrm flipH="1">
            <a:off x="3107668" y="4196364"/>
            <a:ext cx="630070" cy="64675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 name="任意多边形 2"/>
          <p:cNvSpPr/>
          <p:nvPr/>
        </p:nvSpPr>
        <p:spPr bwMode="gray">
          <a:xfrm>
            <a:off x="1343025" y="4795520"/>
            <a:ext cx="4686300" cy="847725"/>
          </a:xfrm>
          <a:custGeom>
            <a:avLst/>
            <a:gdLst>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 name="connsiteX0" fmla="*/ 0 w 4686300"/>
              <a:gd name="connsiteY0" fmla="*/ 847725 h 847725"/>
              <a:gd name="connsiteX1" fmla="*/ 342900 w 4686300"/>
              <a:gd name="connsiteY1" fmla="*/ 95250 h 847725"/>
              <a:gd name="connsiteX2" fmla="*/ 752475 w 4686300"/>
              <a:gd name="connsiteY2" fmla="*/ 76200 h 847725"/>
              <a:gd name="connsiteX3" fmla="*/ 1152525 w 4686300"/>
              <a:gd name="connsiteY3" fmla="*/ 666750 h 847725"/>
              <a:gd name="connsiteX4" fmla="*/ 1552575 w 4686300"/>
              <a:gd name="connsiteY4" fmla="*/ 95250 h 847725"/>
              <a:gd name="connsiteX5" fmla="*/ 2009775 w 4686300"/>
              <a:gd name="connsiteY5" fmla="*/ 95250 h 847725"/>
              <a:gd name="connsiteX6" fmla="*/ 2352675 w 4686300"/>
              <a:gd name="connsiteY6" fmla="*/ 628650 h 847725"/>
              <a:gd name="connsiteX7" fmla="*/ 2686050 w 4686300"/>
              <a:gd name="connsiteY7" fmla="*/ 209550 h 847725"/>
              <a:gd name="connsiteX8" fmla="*/ 2990850 w 4686300"/>
              <a:gd name="connsiteY8" fmla="*/ 638175 h 847725"/>
              <a:gd name="connsiteX9" fmla="*/ 3200400 w 4686300"/>
              <a:gd name="connsiteY9" fmla="*/ 85725 h 847725"/>
              <a:gd name="connsiteX10" fmla="*/ 3543300 w 4686300"/>
              <a:gd name="connsiteY10" fmla="*/ 76200 h 847725"/>
              <a:gd name="connsiteX11" fmla="*/ 3800475 w 4686300"/>
              <a:gd name="connsiteY11" fmla="*/ 609600 h 847725"/>
              <a:gd name="connsiteX12" fmla="*/ 4010025 w 4686300"/>
              <a:gd name="connsiteY12" fmla="*/ 342900 h 847725"/>
              <a:gd name="connsiteX13" fmla="*/ 4371975 w 4686300"/>
              <a:gd name="connsiteY13" fmla="*/ 600075 h 847725"/>
              <a:gd name="connsiteX14" fmla="*/ 4686300 w 4686300"/>
              <a:gd name="connsiteY14" fmla="*/ 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86300" h="847725">
                <a:moveTo>
                  <a:pt x="0" y="847725"/>
                </a:moveTo>
                <a:lnTo>
                  <a:pt x="342900" y="95250"/>
                </a:lnTo>
                <a:lnTo>
                  <a:pt x="752475" y="76200"/>
                </a:lnTo>
                <a:cubicBezTo>
                  <a:pt x="887412" y="171450"/>
                  <a:pt x="971550" y="654050"/>
                  <a:pt x="1152525" y="666750"/>
                </a:cubicBezTo>
                <a:cubicBezTo>
                  <a:pt x="1333500" y="679450"/>
                  <a:pt x="1409700" y="190500"/>
                  <a:pt x="1552575" y="95250"/>
                </a:cubicBezTo>
                <a:lnTo>
                  <a:pt x="2009775" y="95250"/>
                </a:lnTo>
                <a:cubicBezTo>
                  <a:pt x="2143125" y="184150"/>
                  <a:pt x="2239963" y="609600"/>
                  <a:pt x="2352675" y="628650"/>
                </a:cubicBezTo>
                <a:cubicBezTo>
                  <a:pt x="2465387" y="647700"/>
                  <a:pt x="2584450" y="209550"/>
                  <a:pt x="2686050" y="209550"/>
                </a:cubicBezTo>
                <a:cubicBezTo>
                  <a:pt x="2787650" y="209550"/>
                  <a:pt x="2863850" y="688975"/>
                  <a:pt x="2990850" y="638175"/>
                </a:cubicBezTo>
                <a:cubicBezTo>
                  <a:pt x="3117850" y="587375"/>
                  <a:pt x="3130550" y="269875"/>
                  <a:pt x="3200400" y="85725"/>
                </a:cubicBezTo>
                <a:lnTo>
                  <a:pt x="3543300" y="76200"/>
                </a:lnTo>
                <a:cubicBezTo>
                  <a:pt x="3643313" y="163513"/>
                  <a:pt x="3722688" y="565150"/>
                  <a:pt x="3800475" y="609600"/>
                </a:cubicBezTo>
                <a:cubicBezTo>
                  <a:pt x="3878263" y="654050"/>
                  <a:pt x="3860800" y="352425"/>
                  <a:pt x="4010025" y="342900"/>
                </a:cubicBezTo>
                <a:cubicBezTo>
                  <a:pt x="4159250" y="333375"/>
                  <a:pt x="4219575" y="657225"/>
                  <a:pt x="4371975" y="600075"/>
                </a:cubicBezTo>
                <a:cubicBezTo>
                  <a:pt x="4524375" y="542925"/>
                  <a:pt x="4581525" y="200025"/>
                  <a:pt x="4686300" y="0"/>
                </a:cubicBezTo>
              </a:path>
            </a:pathLst>
          </a:custGeom>
          <a:noFill/>
          <a:ln w="19050">
            <a:solidFill>
              <a:srgbClr val="56C4D2"/>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0" name="圆角矩形 49"/>
          <p:cNvSpPr/>
          <p:nvPr/>
        </p:nvSpPr>
        <p:spPr bwMode="gray">
          <a:xfrm>
            <a:off x="4547828" y="4159044"/>
            <a:ext cx="144016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Traffic policing not configured</a:t>
            </a:r>
          </a:p>
        </p:txBody>
      </p:sp>
      <p:cxnSp>
        <p:nvCxnSpPr>
          <p:cNvPr id="51" name="直接箭头连接符 50"/>
          <p:cNvCxnSpPr>
            <a:stCxn id="50" idx="2"/>
          </p:cNvCxnSpPr>
          <p:nvPr/>
        </p:nvCxnSpPr>
        <p:spPr bwMode="gray">
          <a:xfrm flipH="1">
            <a:off x="4943872" y="4484396"/>
            <a:ext cx="324036" cy="25071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49" name="Oval 41"/>
          <p:cNvSpPr>
            <a:spLocks noChangeAspect="1"/>
          </p:cNvSpPr>
          <p:nvPr/>
        </p:nvSpPr>
        <p:spPr bwMode="gray">
          <a:xfrm>
            <a:off x="3317330" y="197314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2" name="Rectangular Callout 51"/>
          <p:cNvSpPr/>
          <p:nvPr/>
        </p:nvSpPr>
        <p:spPr bwMode="gray">
          <a:xfrm>
            <a:off x="3943040" y="2494542"/>
            <a:ext cx="1184217" cy="605018"/>
          </a:xfrm>
          <a:prstGeom prst="wedgeRectCallout">
            <a:avLst>
              <a:gd name="adj1" fmla="val -44928"/>
              <a:gd name="adj2" fmla="val -10472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ctr">
              <a:buSzPct val="100000"/>
            </a:pPr>
            <a:r>
              <a:rPr lang="en-US" sz="1200" dirty="0">
                <a:solidFill>
                  <a:prstClr val="black"/>
                </a:solidFill>
                <a:latin typeface="Huawei Sans" panose="020C0503030203020204" pitchFamily="34" charset="0"/>
              </a:rPr>
              <a:t>Interface bandwidth is</a:t>
            </a:r>
          </a:p>
          <a:p>
            <a:pPr lvl="0" algn="ctr" fontAlgn="ctr">
              <a:buSzPct val="100000"/>
            </a:pPr>
            <a:r>
              <a:rPr lang="en-US" sz="1200" dirty="0">
                <a:solidFill>
                  <a:prstClr val="black"/>
                </a:solidFill>
                <a:latin typeface="Huawei Sans" panose="020C0503030203020204" pitchFamily="34" charset="0"/>
              </a:rPr>
              <a:t>only 2 Mbit/s.</a:t>
            </a:r>
          </a:p>
        </p:txBody>
      </p:sp>
      <p:sp>
        <p:nvSpPr>
          <p:cNvPr id="54" name="Rectangular Callout 53"/>
          <p:cNvSpPr/>
          <p:nvPr/>
        </p:nvSpPr>
        <p:spPr bwMode="gray">
          <a:xfrm>
            <a:off x="1476375" y="2442484"/>
            <a:ext cx="2000217" cy="651879"/>
          </a:xfrm>
          <a:prstGeom prst="wedgeRectCallout">
            <a:avLst>
              <a:gd name="adj1" fmla="val 42364"/>
              <a:gd name="adj2" fmla="val -86386"/>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zh-CN" sz="1200" dirty="0">
                <a:solidFill>
                  <a:srgbClr val="C7000B"/>
                </a:solidFill>
                <a:latin typeface="Huawei Sans" panose="020C0503030203020204" pitchFamily="34" charset="0"/>
              </a:rPr>
              <a:t>Configure traffic policing</a:t>
            </a:r>
            <a:endParaRPr lang="en-US" altLang="zh-CN" sz="1200" dirty="0">
              <a:solidFill>
                <a:srgbClr val="C7000B"/>
              </a:solidFill>
              <a:latin typeface="Huawei Sans" panose="020C0503030203020204" pitchFamily="34" charset="0"/>
              <a:ea typeface="方正兰亭黑简体" panose="02000000000000000000" pitchFamily="2" charset="-122"/>
            </a:endParaRPr>
          </a:p>
          <a:p>
            <a:pPr algn="ctr" fontAlgn="ctr"/>
            <a:r>
              <a:rPr lang="en-US" sz="1200" dirty="0">
                <a:solidFill>
                  <a:srgbClr val="C7000B"/>
                </a:solidFill>
                <a:latin typeface="Huawei Sans" panose="020C0503030203020204" pitchFamily="34" charset="0"/>
              </a:rPr>
              <a:t>in the inbound direction of the interface.</a:t>
            </a:r>
          </a:p>
        </p:txBody>
      </p:sp>
      <p:sp>
        <p:nvSpPr>
          <p:cNvPr id="46"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47"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55" name="燕尾形 117"/>
          <p:cNvSpPr/>
          <p:nvPr/>
        </p:nvSpPr>
        <p:spPr bwMode="gray">
          <a:xfrm>
            <a:off x="8884008" y="123865"/>
            <a:ext cx="1456968"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Policing</a:t>
            </a:r>
          </a:p>
        </p:txBody>
      </p:sp>
      <p:sp>
        <p:nvSpPr>
          <p:cNvPr id="56"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34260983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up)">
                                      <p:cBhvr>
                                        <p:cTn id="7" dur="250"/>
                                        <p:tgtEl>
                                          <p:spTgt spid="81"/>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up)">
                                      <p:cBhvr>
                                        <p:cTn id="11" dur="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CAR</a:t>
            </a:r>
          </a:p>
        </p:txBody>
      </p:sp>
      <p:sp>
        <p:nvSpPr>
          <p:cNvPr id="3" name="文本占位符 2"/>
          <p:cNvSpPr>
            <a:spLocks noGrp="1"/>
          </p:cNvSpPr>
          <p:nvPr>
            <p:ph type="body" sz="quarter" idx="10"/>
          </p:nvPr>
        </p:nvSpPr>
        <p:spPr bwMode="gray"/>
        <p:txBody>
          <a:bodyPr/>
          <a:lstStyle/>
          <a:p>
            <a:pPr algn="l"/>
            <a:r>
              <a:rPr lang="en-US" sz="1600" dirty="0">
                <a:latin typeface="Huawei Sans" panose="020C0503030203020204" pitchFamily="34" charset="0"/>
              </a:rPr>
              <a:t>CAR uses token buckets to measure traffic and determines whether a packet conforms to the specification.</a:t>
            </a:r>
          </a:p>
        </p:txBody>
      </p:sp>
      <p:grpSp>
        <p:nvGrpSpPr>
          <p:cNvPr id="49" name="组合 48"/>
          <p:cNvGrpSpPr/>
          <p:nvPr/>
        </p:nvGrpSpPr>
        <p:grpSpPr bwMode="gray">
          <a:xfrm>
            <a:off x="2186422" y="3926823"/>
            <a:ext cx="2565045" cy="1286892"/>
            <a:chOff x="6555292" y="5094858"/>
            <a:chExt cx="2565045" cy="1286892"/>
          </a:xfrm>
        </p:grpSpPr>
        <p:sp>
          <p:nvSpPr>
            <p:cNvPr id="50" name="矩形 49"/>
            <p:cNvSpPr/>
            <p:nvPr/>
          </p:nvSpPr>
          <p:spPr bwMode="gray">
            <a:xfrm>
              <a:off x="6564053" y="5094858"/>
              <a:ext cx="2556284" cy="1286892"/>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1" name="组合 50"/>
            <p:cNvGrpSpPr/>
            <p:nvPr/>
          </p:nvGrpSpPr>
          <p:grpSpPr bwMode="gray">
            <a:xfrm>
              <a:off x="6555292" y="5119779"/>
              <a:ext cx="2545783" cy="1100649"/>
              <a:chOff x="6555292" y="5119779"/>
              <a:chExt cx="2545783" cy="1100649"/>
            </a:xfrm>
          </p:grpSpPr>
          <p:sp>
            <p:nvSpPr>
              <p:cNvPr id="53" name="文本框 52"/>
              <p:cNvSpPr txBox="1"/>
              <p:nvPr/>
            </p:nvSpPr>
            <p:spPr bwMode="gray">
              <a:xfrm>
                <a:off x="6555292" y="5119779"/>
                <a:ext cx="2100230" cy="3194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200" b="1" dirty="0">
                    <a:solidFill>
                      <a:srgbClr val="000000"/>
                    </a:solidFill>
                    <a:latin typeface="Huawei Sans" panose="020C0503030203020204" pitchFamily="34" charset="0"/>
                  </a:rPr>
                  <a:t>Token bucket modes</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54" name="文本框 53"/>
              <p:cNvSpPr txBox="1"/>
              <p:nvPr/>
            </p:nvSpPr>
            <p:spPr bwMode="gray">
              <a:xfrm>
                <a:off x="6840142" y="5439271"/>
                <a:ext cx="2260933"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fontAlgn="ctr">
                  <a:lnSpc>
                    <a:spcPct val="125000"/>
                  </a:lnSpc>
                  <a:buFont typeface="+mj-lt"/>
                  <a:buAutoNum type="arabicPeriod"/>
                </a:pPr>
                <a:r>
                  <a:rPr lang="en-US" sz="1200" dirty="0">
                    <a:solidFill>
                      <a:srgbClr val="000000"/>
                    </a:solidFill>
                    <a:latin typeface="Huawei Sans" panose="020C0503030203020204" pitchFamily="34" charset="0"/>
                  </a:rPr>
                  <a:t>Single-rate-single-bucket</a:t>
                </a:r>
              </a:p>
              <a:p>
                <a:pPr marL="266700" indent="-266700" fontAlgn="ctr">
                  <a:lnSpc>
                    <a:spcPct val="125000"/>
                  </a:lnSpc>
                  <a:buFont typeface="+mj-lt"/>
                  <a:buAutoNum type="arabicPeriod"/>
                </a:pPr>
                <a:r>
                  <a:rPr lang="en-US" sz="1200" dirty="0">
                    <a:solidFill>
                      <a:srgbClr val="000000"/>
                    </a:solidFill>
                    <a:latin typeface="Huawei Sans" panose="020C0503030203020204" pitchFamily="34" charset="0"/>
                  </a:rPr>
                  <a:t>Single-rate-two-bucket</a:t>
                </a:r>
              </a:p>
              <a:p>
                <a:pPr marL="266700" indent="-266700" fontAlgn="ctr">
                  <a:lnSpc>
                    <a:spcPct val="125000"/>
                  </a:lnSpc>
                  <a:buFont typeface="+mj-lt"/>
                  <a:buAutoNum type="arabicPeriod"/>
                </a:pPr>
                <a:r>
                  <a:rPr lang="en-US" sz="1200" dirty="0">
                    <a:solidFill>
                      <a:srgbClr val="000000"/>
                    </a:solidFill>
                    <a:latin typeface="Huawei Sans" panose="020C0503030203020204" pitchFamily="34" charset="0"/>
                  </a:rPr>
                  <a:t>Two-rate-two-bucket</a:t>
                </a:r>
              </a:p>
            </p:txBody>
          </p:sp>
        </p:grpSp>
      </p:grpSp>
      <p:grpSp>
        <p:nvGrpSpPr>
          <p:cNvPr id="55" name="组合 54"/>
          <p:cNvGrpSpPr/>
          <p:nvPr/>
        </p:nvGrpSpPr>
        <p:grpSpPr bwMode="gray">
          <a:xfrm>
            <a:off x="5039499" y="3926823"/>
            <a:ext cx="5436604" cy="2197417"/>
            <a:chOff x="6564053" y="5094858"/>
            <a:chExt cx="5436604" cy="2197417"/>
          </a:xfrm>
        </p:grpSpPr>
        <p:sp>
          <p:nvSpPr>
            <p:cNvPr id="56" name="矩形 55"/>
            <p:cNvSpPr/>
            <p:nvPr/>
          </p:nvSpPr>
          <p:spPr bwMode="gray">
            <a:xfrm>
              <a:off x="6564053" y="5094858"/>
              <a:ext cx="5436604" cy="2182070"/>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7" name="组合 56"/>
            <p:cNvGrpSpPr/>
            <p:nvPr/>
          </p:nvGrpSpPr>
          <p:grpSpPr bwMode="gray">
            <a:xfrm>
              <a:off x="6568797" y="5099675"/>
              <a:ext cx="5359945" cy="2192600"/>
              <a:chOff x="6568797" y="5099675"/>
              <a:chExt cx="5359945" cy="2192600"/>
            </a:xfrm>
          </p:grpSpPr>
          <p:sp>
            <p:nvSpPr>
              <p:cNvPr id="58" name="文本框 57"/>
              <p:cNvSpPr txBox="1"/>
              <p:nvPr/>
            </p:nvSpPr>
            <p:spPr bwMode="gray">
              <a:xfrm>
                <a:off x="6568797" y="5099675"/>
                <a:ext cx="5124566" cy="55032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200" b="1" dirty="0">
                    <a:solidFill>
                      <a:srgbClr val="000000"/>
                    </a:solidFill>
                    <a:latin typeface="Huawei Sans" panose="020C0503030203020204" pitchFamily="34" charset="0"/>
                  </a:rPr>
                  <a:t>The device marks the packet red, yellow, or green based on the metering result using the token bucket.</a:t>
                </a:r>
                <a:r>
                  <a:rPr lang="en-US" sz="1200" dirty="0">
                    <a:solidFill>
                      <a:srgbClr val="000000"/>
                    </a:solidFill>
                    <a:latin typeface="Huawei Sans" panose="020C0503030203020204" pitchFamily="34" charset="0"/>
                  </a:rPr>
                  <a:t> </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59" name="文本框 58"/>
              <p:cNvSpPr txBox="1"/>
              <p:nvPr/>
            </p:nvSpPr>
            <p:spPr bwMode="gray">
              <a:xfrm>
                <a:off x="6852178" y="5562141"/>
                <a:ext cx="5076564" cy="173013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fontAlgn="ctr">
                  <a:lnSpc>
                    <a:spcPct val="125000"/>
                  </a:lnSpc>
                  <a:spcBef>
                    <a:spcPts val="125"/>
                  </a:spcBef>
                  <a:buFont typeface="+mj-lt"/>
                  <a:buAutoNum type="arabicPeriod"/>
                </a:pPr>
                <a:r>
                  <a:rPr lang="en-US" sz="1200" dirty="0">
                    <a:solidFill>
                      <a:srgbClr val="000000"/>
                    </a:solidFill>
                    <a:latin typeface="Huawei Sans" panose="020C0503030203020204" pitchFamily="34" charset="0"/>
                  </a:rPr>
                  <a:t>Green indicates that the packets comply with the specifications and are directly forwarded.</a:t>
                </a:r>
                <a:endParaRPr lang="en-US" altLang="zh-CN" sz="1200" dirty="0">
                  <a:solidFill>
                    <a:srgbClr val="000000"/>
                  </a:solidFill>
                  <a:latin typeface="Huawei Sans" panose="020C0503030203020204" pitchFamily="34" charset="0"/>
                  <a:ea typeface="方正兰亭黑简体" panose="02000000000000000000" pitchFamily="2" charset="-122"/>
                </a:endParaRPr>
              </a:p>
              <a:p>
                <a:pPr marL="266700" indent="-266700" fontAlgn="ctr">
                  <a:lnSpc>
                    <a:spcPct val="125000"/>
                  </a:lnSpc>
                  <a:spcBef>
                    <a:spcPts val="125"/>
                  </a:spcBef>
                  <a:buFont typeface="+mj-lt"/>
                  <a:buAutoNum type="arabicPeriod"/>
                </a:pPr>
                <a:r>
                  <a:rPr lang="en-US" sz="1200" dirty="0">
                    <a:solidFill>
                      <a:srgbClr val="000000"/>
                    </a:solidFill>
                    <a:latin typeface="Huawei Sans" panose="020C0503030203020204" pitchFamily="34" charset="0"/>
                  </a:rPr>
                  <a:t>Yellow indicates that temporary burst traffic is allowed although it does not comply with specifications. After the traffic is re-marked, the priority is reduced and the traffic is forwarded in BE mode.</a:t>
                </a:r>
                <a:endParaRPr lang="en-US" altLang="zh-CN" sz="1200" dirty="0">
                  <a:solidFill>
                    <a:srgbClr val="000000"/>
                  </a:solidFill>
                  <a:latin typeface="Huawei Sans" panose="020C0503030203020204" pitchFamily="34" charset="0"/>
                  <a:ea typeface="方正兰亭黑简体" panose="02000000000000000000" pitchFamily="2" charset="-122"/>
                </a:endParaRPr>
              </a:p>
              <a:p>
                <a:pPr marL="266700" indent="-266700" fontAlgn="ctr">
                  <a:lnSpc>
                    <a:spcPct val="125000"/>
                  </a:lnSpc>
                  <a:spcBef>
                    <a:spcPts val="125"/>
                  </a:spcBef>
                  <a:buFont typeface="+mj-lt"/>
                  <a:buAutoNum type="arabicPeriod"/>
                </a:pPr>
                <a:r>
                  <a:rPr lang="en-US" sz="1200" dirty="0">
                    <a:solidFill>
                      <a:srgbClr val="000000"/>
                    </a:solidFill>
                    <a:latin typeface="Huawei Sans" panose="020C0503030203020204" pitchFamily="34" charset="0"/>
                  </a:rPr>
                  <a:t>Red indicates that the packet rate is high and does not comply with the specifications. Therefore, the packets are discarded.</a:t>
                </a:r>
              </a:p>
            </p:txBody>
          </p:sp>
        </p:grpSp>
      </p:grpSp>
      <p:grpSp>
        <p:nvGrpSpPr>
          <p:cNvPr id="4" name="组合 3"/>
          <p:cNvGrpSpPr/>
          <p:nvPr/>
        </p:nvGrpSpPr>
        <p:grpSpPr bwMode="gray">
          <a:xfrm>
            <a:off x="2211409" y="1508207"/>
            <a:ext cx="7776864" cy="2356127"/>
            <a:chOff x="2373334" y="1936477"/>
            <a:chExt cx="7776864" cy="2356127"/>
          </a:xfrm>
        </p:grpSpPr>
        <p:sp>
          <p:nvSpPr>
            <p:cNvPr id="61" name="矩形 60"/>
            <p:cNvSpPr/>
            <p:nvPr/>
          </p:nvSpPr>
          <p:spPr bwMode="gray">
            <a:xfrm>
              <a:off x="8369776" y="2782703"/>
              <a:ext cx="1476164" cy="1332149"/>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800" dirty="0">
                <a:solidFill>
                  <a:srgbClr val="000000"/>
                </a:solidFill>
                <a:latin typeface="Huawei Sans" panose="020C0503030203020204" pitchFamily="34" charset="0"/>
                <a:ea typeface="方正兰亭黑简体" panose="02000000000000000000" pitchFamily="2" charset="-122"/>
              </a:endParaRPr>
            </a:p>
          </p:txBody>
        </p:sp>
        <p:sp>
          <p:nvSpPr>
            <p:cNvPr id="67" name="Can 9">
              <a:extLst>
                <a:ext uri="{FF2B5EF4-FFF2-40B4-BE49-F238E27FC236}">
                  <a16:creationId xmlns:a16="http://schemas.microsoft.com/office/drawing/2014/main" xmlns="" id="{9897C8BB-FE57-41FB-A5D1-BFC455F80070}"/>
                </a:ext>
              </a:extLst>
            </p:cNvPr>
            <p:cNvSpPr/>
            <p:nvPr/>
          </p:nvSpPr>
          <p:spPr bwMode="gray">
            <a:xfrm rot="5400000">
              <a:off x="3053522" y="2809353"/>
              <a:ext cx="341807" cy="1239561"/>
            </a:xfrm>
            <a:prstGeom prst="can">
              <a:avLst>
                <a:gd name="adj" fmla="val 40000"/>
              </a:avLst>
            </a:prstGeom>
            <a:solidFill>
              <a:srgbClr val="F4FBFE"/>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2589543" y="3572140"/>
              <a:ext cx="130102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Arriving packets</a:t>
              </a:r>
              <a:endParaRPr lang="en-US" altLang="zh-CN" sz="1200" dirty="0">
                <a:latin typeface="Huawei Sans" panose="020C0503030203020204" pitchFamily="34" charset="0"/>
                <a:ea typeface="方正兰亭黑简体" panose="02000000000000000000" pitchFamily="2" charset="-122"/>
              </a:endParaRPr>
            </a:p>
          </p:txBody>
        </p:sp>
        <p:sp>
          <p:nvSpPr>
            <p:cNvPr id="5" name="矩形 4"/>
            <p:cNvSpPr/>
            <p:nvPr/>
          </p:nvSpPr>
          <p:spPr bwMode="gray">
            <a:xfrm>
              <a:off x="3435152" y="3358074"/>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 name="矩形 5"/>
            <p:cNvSpPr/>
            <p:nvPr/>
          </p:nvSpPr>
          <p:spPr bwMode="gray">
            <a:xfrm>
              <a:off x="3219140" y="3358074"/>
              <a:ext cx="108000"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 name="矩形 6"/>
            <p:cNvSpPr/>
            <p:nvPr/>
          </p:nvSpPr>
          <p:spPr bwMode="gray">
            <a:xfrm>
              <a:off x="2751116" y="3358074"/>
              <a:ext cx="360000"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9" name="直接箭头连接符 8"/>
            <p:cNvCxnSpPr/>
            <p:nvPr/>
          </p:nvCxnSpPr>
          <p:spPr bwMode="gray">
            <a:xfrm>
              <a:off x="3759220" y="3445452"/>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grpSp>
          <p:nvGrpSpPr>
            <p:cNvPr id="13" name="组合 12"/>
            <p:cNvGrpSpPr/>
            <p:nvPr/>
          </p:nvGrpSpPr>
          <p:grpSpPr bwMode="gray">
            <a:xfrm>
              <a:off x="4152280" y="3124388"/>
              <a:ext cx="1158031" cy="694758"/>
              <a:chOff x="3176724" y="2439230"/>
              <a:chExt cx="1158031" cy="694758"/>
            </a:xfrm>
          </p:grpSpPr>
          <p:sp>
            <p:nvSpPr>
              <p:cNvPr id="11" name="等腰三角形 10"/>
              <p:cNvSpPr/>
              <p:nvPr/>
            </p:nvSpPr>
            <p:spPr bwMode="gray">
              <a:xfrm>
                <a:off x="3222228" y="2439230"/>
                <a:ext cx="1080491" cy="611386"/>
              </a:xfrm>
              <a:prstGeom prst="triangle">
                <a:avLst/>
              </a:prstGeom>
              <a:solidFill>
                <a:srgbClr val="BEE9EE"/>
              </a:solidFill>
              <a:ln w="28575">
                <a:solidFill>
                  <a:srgbClr val="BEE9EE"/>
                </a:solidFill>
                <a:miter lim="800000"/>
                <a:headEnd type="none" w="sm" len="sm"/>
                <a:tailEnd type="none" w="sm" len="sm"/>
              </a:ln>
              <a:effectLst/>
            </p:spPr>
            <p:txBody>
              <a:bodyPr wrap="square"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12" name="文本框 11"/>
              <p:cNvSpPr txBox="1"/>
              <p:nvPr/>
            </p:nvSpPr>
            <p:spPr bwMode="gray">
              <a:xfrm>
                <a:off x="3176724" y="2675997"/>
                <a:ext cx="1158031"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Traffic classification</a:t>
                </a:r>
                <a:endParaRPr lang="en-US" altLang="zh-CN" sz="1200" dirty="0">
                  <a:latin typeface="Huawei Sans" panose="020C0503030203020204" pitchFamily="34" charset="0"/>
                  <a:ea typeface="方正兰亭黑简体" panose="02000000000000000000" pitchFamily="2" charset="-122"/>
                </a:endParaRPr>
              </a:p>
            </p:txBody>
          </p:sp>
        </p:grpSp>
        <p:cxnSp>
          <p:nvCxnSpPr>
            <p:cNvPr id="15" name="直接箭头连接符 14"/>
            <p:cNvCxnSpPr/>
            <p:nvPr/>
          </p:nvCxnSpPr>
          <p:spPr bwMode="gray">
            <a:xfrm>
              <a:off x="5127340" y="3445452"/>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 name="bucket_206442"/>
            <p:cNvSpPr>
              <a:spLocks noChangeAspect="1"/>
            </p:cNvSpPr>
            <p:nvPr/>
          </p:nvSpPr>
          <p:spPr bwMode="gray">
            <a:xfrm>
              <a:off x="5775413" y="3100440"/>
              <a:ext cx="612068" cy="746995"/>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sp>
          <p:nvSpPr>
            <p:cNvPr id="17" name="文本框 16"/>
            <p:cNvSpPr txBox="1"/>
            <p:nvPr/>
          </p:nvSpPr>
          <p:spPr bwMode="gray">
            <a:xfrm>
              <a:off x="5515196" y="3885213"/>
              <a:ext cx="1100649"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dirty="0">
                  <a:latin typeface="Huawei Sans" panose="020C0503030203020204" pitchFamily="34" charset="0"/>
                </a:rPr>
                <a:t>Token bucket</a:t>
              </a:r>
            </a:p>
          </p:txBody>
        </p:sp>
        <p:sp>
          <p:nvSpPr>
            <p:cNvPr id="18" name="文本框 17"/>
            <p:cNvSpPr txBox="1"/>
            <p:nvPr/>
          </p:nvSpPr>
          <p:spPr bwMode="gray">
            <a:xfrm>
              <a:off x="2655856" y="2636364"/>
              <a:ext cx="212176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Packets do not match rules.</a:t>
              </a:r>
            </a:p>
          </p:txBody>
        </p:sp>
        <p:cxnSp>
          <p:nvCxnSpPr>
            <p:cNvPr id="19" name="直接箭头连接符 18"/>
            <p:cNvCxnSpPr/>
            <p:nvPr/>
          </p:nvCxnSpPr>
          <p:spPr bwMode="gray">
            <a:xfrm rot="16200000">
              <a:off x="4461296" y="2746959"/>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0" name="文本框 19"/>
            <p:cNvSpPr txBox="1"/>
            <p:nvPr/>
          </p:nvSpPr>
          <p:spPr bwMode="gray">
            <a:xfrm>
              <a:off x="3153115" y="1943798"/>
              <a:ext cx="3152492" cy="45799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Packets are forwarded at the original rate.</a:t>
              </a:r>
              <a:endParaRPr lang="en-US" altLang="zh-CN" sz="1200" b="0" dirty="0">
                <a:latin typeface="Huawei Sans" panose="020C0503030203020204" pitchFamily="34" charset="0"/>
                <a:ea typeface="方正兰亭黑简体" panose="02000000000000000000" pitchFamily="2" charset="-122"/>
              </a:endParaRPr>
            </a:p>
            <a:p>
              <a:pPr fontAlgn="ctr"/>
              <a:r>
                <a:rPr lang="en-US" sz="1200" b="0" dirty="0">
                  <a:latin typeface="Huawei Sans" panose="020C0503030203020204" pitchFamily="34" charset="0"/>
                </a:rPr>
                <a:t>(Traffic policing is not required.)</a:t>
              </a:r>
            </a:p>
          </p:txBody>
        </p:sp>
        <p:sp>
          <p:nvSpPr>
            <p:cNvPr id="21" name="文本框 20"/>
            <p:cNvSpPr txBox="1"/>
            <p:nvPr/>
          </p:nvSpPr>
          <p:spPr bwMode="gray">
            <a:xfrm>
              <a:off x="4814498" y="2953983"/>
              <a:ext cx="107156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Packets match rules.</a:t>
              </a:r>
            </a:p>
          </p:txBody>
        </p:sp>
        <p:cxnSp>
          <p:nvCxnSpPr>
            <p:cNvPr id="22" name="直接箭头连接符 21"/>
            <p:cNvCxnSpPr/>
            <p:nvPr/>
          </p:nvCxnSpPr>
          <p:spPr bwMode="gray">
            <a:xfrm flipV="1">
              <a:off x="6459488" y="3053023"/>
              <a:ext cx="684076" cy="32403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4" name="矩形 23"/>
            <p:cNvSpPr/>
            <p:nvPr/>
          </p:nvSpPr>
          <p:spPr bwMode="gray">
            <a:xfrm>
              <a:off x="7323624" y="2981015"/>
              <a:ext cx="216024" cy="144016"/>
            </a:xfrm>
            <a:prstGeom prst="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5" name="矩形 24"/>
            <p:cNvSpPr/>
            <p:nvPr/>
          </p:nvSpPr>
          <p:spPr bwMode="gray">
            <a:xfrm>
              <a:off x="7323624" y="3377059"/>
              <a:ext cx="108000" cy="144016"/>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6" name="矩形 25"/>
            <p:cNvSpPr/>
            <p:nvPr/>
          </p:nvSpPr>
          <p:spPr bwMode="gray">
            <a:xfrm>
              <a:off x="7323624" y="3773103"/>
              <a:ext cx="360000" cy="144016"/>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27" name="直接箭头连接符 26"/>
            <p:cNvCxnSpPr/>
            <p:nvPr/>
          </p:nvCxnSpPr>
          <p:spPr bwMode="gray">
            <a:xfrm>
              <a:off x="6459488" y="3485071"/>
              <a:ext cx="68407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直接箭头连接符 28"/>
            <p:cNvCxnSpPr/>
            <p:nvPr/>
          </p:nvCxnSpPr>
          <p:spPr bwMode="gray">
            <a:xfrm>
              <a:off x="6459488" y="3593083"/>
              <a:ext cx="684076" cy="28803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4" name="文本框 33"/>
            <p:cNvSpPr txBox="1"/>
            <p:nvPr/>
          </p:nvSpPr>
          <p:spPr bwMode="gray">
            <a:xfrm rot="20089401">
              <a:off x="6212953" y="2779595"/>
              <a:ext cx="102594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Partially compliant</a:t>
              </a:r>
            </a:p>
          </p:txBody>
        </p:sp>
        <p:sp>
          <p:nvSpPr>
            <p:cNvPr id="35" name="文本框 34"/>
            <p:cNvSpPr txBox="1"/>
            <p:nvPr/>
          </p:nvSpPr>
          <p:spPr bwMode="gray">
            <a:xfrm>
              <a:off x="6483737" y="3244238"/>
              <a:ext cx="898670"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Compliant</a:t>
              </a:r>
            </a:p>
          </p:txBody>
        </p:sp>
        <p:sp>
          <p:nvSpPr>
            <p:cNvPr id="36" name="文本框 35"/>
            <p:cNvSpPr txBox="1"/>
            <p:nvPr/>
          </p:nvSpPr>
          <p:spPr bwMode="gray">
            <a:xfrm rot="1371778">
              <a:off x="6327747" y="3685973"/>
              <a:ext cx="87622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Exceeding</a:t>
              </a:r>
            </a:p>
          </p:txBody>
        </p:sp>
        <p:cxnSp>
          <p:nvCxnSpPr>
            <p:cNvPr id="37" name="直接箭头连接符 36"/>
            <p:cNvCxnSpPr/>
            <p:nvPr/>
          </p:nvCxnSpPr>
          <p:spPr bwMode="gray">
            <a:xfrm>
              <a:off x="7827640" y="3053023"/>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8" name="直接箭头连接符 37"/>
            <p:cNvCxnSpPr/>
            <p:nvPr/>
          </p:nvCxnSpPr>
          <p:spPr bwMode="gray">
            <a:xfrm>
              <a:off x="7827640" y="3449067"/>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9" name="直接箭头连接符 38"/>
            <p:cNvCxnSpPr/>
            <p:nvPr/>
          </p:nvCxnSpPr>
          <p:spPr bwMode="gray">
            <a:xfrm>
              <a:off x="7827640" y="3845111"/>
              <a:ext cx="5400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0" name="文本框 39"/>
            <p:cNvSpPr txBox="1"/>
            <p:nvPr/>
          </p:nvSpPr>
          <p:spPr bwMode="gray">
            <a:xfrm>
              <a:off x="8367700" y="2924396"/>
              <a:ext cx="71753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b="0" dirty="0" smtClean="0">
                  <a:latin typeface="Huawei Sans" panose="020C0503030203020204" pitchFamily="34" charset="0"/>
                </a:rPr>
                <a:t>Remark</a:t>
              </a:r>
              <a:endParaRPr lang="en-US" altLang="zh-CN" sz="1200" b="0" dirty="0">
                <a:latin typeface="Huawei Sans" panose="020C0503030203020204" pitchFamily="34" charset="0"/>
                <a:ea typeface="方正兰亭黑简体" panose="02000000000000000000" pitchFamily="2" charset="-122"/>
              </a:endParaRPr>
            </a:p>
          </p:txBody>
        </p:sp>
        <p:sp>
          <p:nvSpPr>
            <p:cNvPr id="41" name="文本框 40"/>
            <p:cNvSpPr txBox="1"/>
            <p:nvPr/>
          </p:nvSpPr>
          <p:spPr bwMode="gray">
            <a:xfrm>
              <a:off x="8367700" y="3304369"/>
              <a:ext cx="75600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Forward</a:t>
              </a:r>
              <a:endParaRPr lang="en-US" altLang="zh-CN" sz="1200" b="0" dirty="0">
                <a:latin typeface="Huawei Sans" panose="020C0503030203020204" pitchFamily="34" charset="0"/>
                <a:ea typeface="方正兰亭黑简体" panose="02000000000000000000" pitchFamily="2" charset="-122"/>
              </a:endParaRPr>
            </a:p>
          </p:txBody>
        </p:sp>
        <p:sp>
          <p:nvSpPr>
            <p:cNvPr id="42" name="文本框 41"/>
            <p:cNvSpPr txBox="1"/>
            <p:nvPr/>
          </p:nvSpPr>
          <p:spPr bwMode="gray">
            <a:xfrm>
              <a:off x="8367700" y="3716484"/>
              <a:ext cx="69508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b="0" dirty="0">
                  <a:latin typeface="Huawei Sans" panose="020C0503030203020204" pitchFamily="34" charset="0"/>
                </a:rPr>
                <a:t>Discard</a:t>
              </a:r>
              <a:endParaRPr lang="en-US" altLang="zh-CN" sz="1200" b="0" dirty="0">
                <a:latin typeface="Huawei Sans" panose="020C0503030203020204" pitchFamily="34" charset="0"/>
                <a:ea typeface="方正兰亭黑简体" panose="02000000000000000000" pitchFamily="2" charset="-122"/>
              </a:endParaRPr>
            </a:p>
          </p:txBody>
        </p:sp>
        <p:sp>
          <p:nvSpPr>
            <p:cNvPr id="43" name="矩形 42"/>
            <p:cNvSpPr/>
            <p:nvPr/>
          </p:nvSpPr>
          <p:spPr bwMode="gray">
            <a:xfrm>
              <a:off x="2373334" y="1936477"/>
              <a:ext cx="7776864" cy="2356127"/>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60" name="文本框 59"/>
            <p:cNvSpPr txBox="1"/>
            <p:nvPr/>
          </p:nvSpPr>
          <p:spPr bwMode="gray">
            <a:xfrm>
              <a:off x="8246145" y="2465680"/>
              <a:ext cx="1729026" cy="25793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100" dirty="0">
                  <a:latin typeface="Huawei Sans" panose="020C0503030203020204" pitchFamily="34" charset="0"/>
                </a:rPr>
                <a:t>Traffic policing actions</a:t>
              </a:r>
            </a:p>
          </p:txBody>
        </p:sp>
      </p:grpSp>
      <p:sp>
        <p:nvSpPr>
          <p:cNvPr id="62"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63"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64" name="燕尾形 117"/>
          <p:cNvSpPr/>
          <p:nvPr/>
        </p:nvSpPr>
        <p:spPr bwMode="gray">
          <a:xfrm>
            <a:off x="8884008" y="123865"/>
            <a:ext cx="1456968"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Policing</a:t>
            </a:r>
          </a:p>
        </p:txBody>
      </p:sp>
      <p:sp>
        <p:nvSpPr>
          <p:cNvPr id="65"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1303788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04917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矩形 118"/>
          <p:cNvSpPr/>
          <p:nvPr/>
        </p:nvSpPr>
        <p:spPr bwMode="gray">
          <a:xfrm>
            <a:off x="7263543" y="2836021"/>
            <a:ext cx="2412268" cy="2052228"/>
          </a:xfrm>
          <a:prstGeom prst="rect">
            <a:avLst/>
          </a:prstGeom>
          <a:solidFill>
            <a:srgbClr val="F4FBFE"/>
          </a:solidFill>
          <a:ln w="12700">
            <a:solidFill>
              <a:srgbClr val="94DAE2"/>
            </a:solidFill>
            <a:prstDash val="dash"/>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118" name="矩形 117"/>
          <p:cNvSpPr/>
          <p:nvPr/>
        </p:nvSpPr>
        <p:spPr bwMode="gray">
          <a:xfrm>
            <a:off x="4383224" y="2836021"/>
            <a:ext cx="2772308" cy="2052228"/>
          </a:xfrm>
          <a:prstGeom prst="rect">
            <a:avLst/>
          </a:prstGeom>
          <a:solidFill>
            <a:srgbClr val="F4FBFE"/>
          </a:solidFill>
          <a:ln w="12700">
            <a:solidFill>
              <a:srgbClr val="94DAE2"/>
            </a:solidFill>
            <a:prstDash val="dash"/>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 of Traffic Policing</a:t>
            </a:r>
          </a:p>
        </p:txBody>
      </p:sp>
      <p:pic>
        <p:nvPicPr>
          <p:cNvPr id="93" name="图片 9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910783" y="3458213"/>
            <a:ext cx="570707" cy="467980"/>
          </a:xfrm>
          <a:prstGeom prst="rect">
            <a:avLst/>
          </a:prstGeom>
        </p:spPr>
      </p:pic>
      <p:grpSp>
        <p:nvGrpSpPr>
          <p:cNvPr id="94" name="组合 93"/>
          <p:cNvGrpSpPr/>
          <p:nvPr/>
        </p:nvGrpSpPr>
        <p:grpSpPr bwMode="gray">
          <a:xfrm>
            <a:off x="4570523" y="3216238"/>
            <a:ext cx="1108844" cy="951931"/>
            <a:chOff x="6312024" y="2024844"/>
            <a:chExt cx="1108844" cy="951931"/>
          </a:xfrm>
        </p:grpSpPr>
        <p:pic>
          <p:nvPicPr>
            <p:cNvPr id="109" name="图片 10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024844"/>
              <a:ext cx="1089453" cy="951931"/>
            </a:xfrm>
            <a:prstGeom prst="rect">
              <a:avLst/>
            </a:prstGeom>
          </p:spPr>
        </p:pic>
        <p:sp>
          <p:nvSpPr>
            <p:cNvPr id="110" name="圆角矩形 109"/>
            <p:cNvSpPr/>
            <p:nvPr/>
          </p:nvSpPr>
          <p:spPr bwMode="gray">
            <a:xfrm>
              <a:off x="6592776" y="2364707"/>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LAN</a:t>
              </a:r>
            </a:p>
          </p:txBody>
        </p:sp>
      </p:grpSp>
      <p:grpSp>
        <p:nvGrpSpPr>
          <p:cNvPr id="95" name="组合 94"/>
          <p:cNvGrpSpPr/>
          <p:nvPr/>
        </p:nvGrpSpPr>
        <p:grpSpPr bwMode="gray">
          <a:xfrm>
            <a:off x="8521630" y="3350165"/>
            <a:ext cx="1089453" cy="684076"/>
            <a:chOff x="6312024" y="2168860"/>
            <a:chExt cx="1089453" cy="684076"/>
          </a:xfrm>
        </p:grpSpPr>
        <p:pic>
          <p:nvPicPr>
            <p:cNvPr id="107" name="图片 10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08" name="圆角矩形 107"/>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WAN</a:t>
              </a:r>
            </a:p>
          </p:txBody>
        </p:sp>
      </p:grpSp>
      <p:cxnSp>
        <p:nvCxnSpPr>
          <p:cNvPr id="96" name="直接连接符 95"/>
          <p:cNvCxnSpPr>
            <a:stCxn id="109" idx="3"/>
            <a:endCxn id="93" idx="1"/>
          </p:cNvCxnSpPr>
          <p:nvPr/>
        </p:nvCxnSpPr>
        <p:spPr bwMode="gray">
          <a:xfrm flipV="1">
            <a:off x="5659976" y="3692203"/>
            <a:ext cx="1250807"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7" name="直接连接符 96"/>
          <p:cNvCxnSpPr>
            <a:stCxn id="93" idx="3"/>
            <a:endCxn id="107" idx="1"/>
          </p:cNvCxnSpPr>
          <p:nvPr/>
        </p:nvCxnSpPr>
        <p:spPr bwMode="gray">
          <a:xfrm>
            <a:off x="7481490" y="3692203"/>
            <a:ext cx="10401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0" name="直接连接符 99"/>
          <p:cNvCxnSpPr/>
          <p:nvPr/>
        </p:nvCxnSpPr>
        <p:spPr bwMode="gray">
          <a:xfrm flipV="1">
            <a:off x="5830663" y="3540274"/>
            <a:ext cx="612068"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sp>
        <p:nvSpPr>
          <p:cNvPr id="101" name="圆角矩形 100"/>
          <p:cNvSpPr/>
          <p:nvPr/>
        </p:nvSpPr>
        <p:spPr bwMode="gray">
          <a:xfrm>
            <a:off x="5536492" y="3088049"/>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Traffic direction</a:t>
            </a:r>
          </a:p>
        </p:txBody>
      </p:sp>
      <p:sp>
        <p:nvSpPr>
          <p:cNvPr id="91" name="矩形 90"/>
          <p:cNvSpPr/>
          <p:nvPr/>
        </p:nvSpPr>
        <p:spPr bwMode="gray">
          <a:xfrm>
            <a:off x="4239207" y="2692005"/>
            <a:ext cx="5580620" cy="2412268"/>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pic>
        <p:nvPicPr>
          <p:cNvPr id="113" name="图片 112" descr="可视电话硬终端.png"/>
          <p:cNvPicPr>
            <a:picLocks noChangeAspect="1"/>
          </p:cNvPicPr>
          <p:nvPr/>
        </p:nvPicPr>
        <p:blipFill>
          <a:blip r:embed="rId5" cstate="print"/>
          <a:stretch>
            <a:fillRect/>
          </a:stretch>
        </p:blipFill>
        <p:spPr bwMode="gray">
          <a:xfrm>
            <a:off x="4515866" y="3520097"/>
            <a:ext cx="406632" cy="360000"/>
          </a:xfrm>
          <a:prstGeom prst="rect">
            <a:avLst/>
          </a:prstGeom>
        </p:spPr>
      </p:pic>
      <p:pic>
        <p:nvPicPr>
          <p:cNvPr id="114" name="图片 113" descr="管理型无线虚链路-蓝.png"/>
          <p:cNvPicPr>
            <a:picLocks noChangeAspect="1"/>
          </p:cNvPicPr>
          <p:nvPr/>
        </p:nvPicPr>
        <p:blipFill>
          <a:blip r:embed="rId6" cstate="print"/>
          <a:stretch>
            <a:fillRect/>
          </a:stretch>
        </p:blipFill>
        <p:spPr bwMode="gray">
          <a:xfrm>
            <a:off x="4923283" y="3088049"/>
            <a:ext cx="388391" cy="360000"/>
          </a:xfrm>
          <a:prstGeom prst="rect">
            <a:avLst/>
          </a:prstGeom>
        </p:spPr>
      </p:pic>
      <p:sp>
        <p:nvSpPr>
          <p:cNvPr id="112" name="envelope-doodle_16370"/>
          <p:cNvSpPr>
            <a:spLocks noChangeAspect="1"/>
          </p:cNvSpPr>
          <p:nvPr/>
        </p:nvSpPr>
        <p:spPr bwMode="gray">
          <a:xfrm>
            <a:off x="4959287" y="3988189"/>
            <a:ext cx="355143" cy="360000"/>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sp>
        <p:nvSpPr>
          <p:cNvPr id="115" name="圆角矩形 114"/>
          <p:cNvSpPr/>
          <p:nvPr/>
        </p:nvSpPr>
        <p:spPr bwMode="gray">
          <a:xfrm>
            <a:off x="4815272" y="2800017"/>
            <a:ext cx="612066" cy="28803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Video</a:t>
            </a:r>
            <a:endParaRPr kumimoji="0" lang="en-US" altLang="zh-CN" sz="12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6" name="圆角矩形 115"/>
          <p:cNvSpPr/>
          <p:nvPr/>
        </p:nvSpPr>
        <p:spPr bwMode="gray">
          <a:xfrm>
            <a:off x="4851274" y="4312185"/>
            <a:ext cx="576063" cy="28803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Data</a:t>
            </a:r>
          </a:p>
        </p:txBody>
      </p:sp>
      <p:sp>
        <p:nvSpPr>
          <p:cNvPr id="117" name="圆角矩形 116"/>
          <p:cNvSpPr/>
          <p:nvPr/>
        </p:nvSpPr>
        <p:spPr bwMode="gray">
          <a:xfrm>
            <a:off x="4417174" y="3844133"/>
            <a:ext cx="612982" cy="28803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Voice</a:t>
            </a:r>
          </a:p>
        </p:txBody>
      </p:sp>
      <p:sp>
        <p:nvSpPr>
          <p:cNvPr id="133" name="流程图: 过程 132"/>
          <p:cNvSpPr/>
          <p:nvPr/>
        </p:nvSpPr>
        <p:spPr bwMode="gray">
          <a:xfrm>
            <a:off x="4272611" y="2414716"/>
            <a:ext cx="878070" cy="338554"/>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sp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sp>
        <p:nvSpPr>
          <p:cNvPr id="134" name="文本框 133"/>
          <p:cNvSpPr txBox="1"/>
          <p:nvPr/>
        </p:nvSpPr>
        <p:spPr bwMode="gray">
          <a:xfrm>
            <a:off x="4442824" y="2431730"/>
            <a:ext cx="76505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dirty="0">
                <a:latin typeface="Huawei Sans" panose="020C0503030203020204" pitchFamily="34" charset="0"/>
              </a:rPr>
              <a:t>App 1</a:t>
            </a:r>
            <a:endParaRPr lang="en-US" altLang="zh-CN" dirty="0">
              <a:latin typeface="Huawei Sans" panose="020C0503030203020204" pitchFamily="34" charset="0"/>
              <a:ea typeface="方正兰亭黑简体" panose="02000000000000000000" pitchFamily="2" charset="-122"/>
            </a:endParaRPr>
          </a:p>
        </p:txBody>
      </p:sp>
      <p:grpSp>
        <p:nvGrpSpPr>
          <p:cNvPr id="37" name="组合 36"/>
          <p:cNvGrpSpPr/>
          <p:nvPr/>
        </p:nvGrpSpPr>
        <p:grpSpPr bwMode="gray">
          <a:xfrm>
            <a:off x="839811" y="3133501"/>
            <a:ext cx="3089729" cy="1224136"/>
            <a:chOff x="6318639" y="4041068"/>
            <a:chExt cx="3089729" cy="1224136"/>
          </a:xfrm>
        </p:grpSpPr>
        <p:grpSp>
          <p:nvGrpSpPr>
            <p:cNvPr id="38" name="组合 37"/>
            <p:cNvGrpSpPr/>
            <p:nvPr/>
          </p:nvGrpSpPr>
          <p:grpSpPr bwMode="gray">
            <a:xfrm>
              <a:off x="6318639" y="4041068"/>
              <a:ext cx="3089729" cy="1224136"/>
              <a:chOff x="6637148" y="4041068"/>
              <a:chExt cx="3089729" cy="1224136"/>
            </a:xfrm>
          </p:grpSpPr>
          <p:sp>
            <p:nvSpPr>
              <p:cNvPr id="40" name="矩形 39"/>
              <p:cNvSpPr/>
              <p:nvPr/>
            </p:nvSpPr>
            <p:spPr bwMode="gray">
              <a:xfrm>
                <a:off x="6637148" y="4041068"/>
                <a:ext cx="3089729" cy="122413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1" name="文本框 40"/>
              <p:cNvSpPr txBox="1"/>
              <p:nvPr/>
            </p:nvSpPr>
            <p:spPr bwMode="gray">
              <a:xfrm>
                <a:off x="6949862" y="4400252"/>
                <a:ext cx="2657144" cy="72008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266700" indent="-266700" fontAlgn="ctr">
                  <a:lnSpc>
                    <a:spcPct val="125000"/>
                  </a:lnSpc>
                  <a:buFont typeface="+mj-lt"/>
                  <a:buAutoNum type="arabicPeriod"/>
                </a:pPr>
                <a:r>
                  <a:rPr lang="en-US" sz="1200" dirty="0">
                    <a:solidFill>
                      <a:srgbClr val="000000"/>
                    </a:solidFill>
                    <a:latin typeface="Huawei Sans" panose="020C0503030203020204" pitchFamily="34" charset="0"/>
                  </a:rPr>
                  <a:t>Interface-based traffic policing</a:t>
                </a:r>
                <a:endParaRPr lang="en-US" altLang="zh-CN" sz="1200" dirty="0">
                  <a:solidFill>
                    <a:srgbClr val="000000"/>
                  </a:solidFill>
                  <a:latin typeface="Huawei Sans" panose="020C0503030203020204" pitchFamily="34" charset="0"/>
                </a:endParaRPr>
              </a:p>
              <a:p>
                <a:pPr marL="266700" indent="-266700" fontAlgn="ctr">
                  <a:lnSpc>
                    <a:spcPct val="125000"/>
                  </a:lnSpc>
                  <a:buFont typeface="+mj-lt"/>
                  <a:buAutoNum type="arabicPeriod"/>
                </a:pPr>
                <a:r>
                  <a:rPr lang="en-US" sz="1200" dirty="0">
                    <a:solidFill>
                      <a:srgbClr val="000000"/>
                    </a:solidFill>
                    <a:latin typeface="Huawei Sans" panose="020C0503030203020204" pitchFamily="34" charset="0"/>
                  </a:rPr>
                  <a:t>Class-based traffic policing</a:t>
                </a:r>
                <a:endParaRPr lang="en-US" altLang="zh-CN" sz="1200" dirty="0">
                  <a:solidFill>
                    <a:srgbClr val="000000"/>
                  </a:solidFill>
                  <a:latin typeface="Huawei Sans" panose="020C0503030203020204" pitchFamily="34" charset="0"/>
                </a:endParaRPr>
              </a:p>
            </p:txBody>
          </p:sp>
        </p:grpSp>
        <p:sp>
          <p:nvSpPr>
            <p:cNvPr id="39" name="文本框 38"/>
            <p:cNvSpPr txBox="1"/>
            <p:nvPr/>
          </p:nvSpPr>
          <p:spPr bwMode="gray">
            <a:xfrm>
              <a:off x="6325906" y="4118668"/>
              <a:ext cx="3040933"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Application of traffic policing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sp>
        <p:nvSpPr>
          <p:cNvPr id="43" name="Rectangular Callout 42"/>
          <p:cNvSpPr/>
          <p:nvPr/>
        </p:nvSpPr>
        <p:spPr bwMode="gray">
          <a:xfrm>
            <a:off x="6459920" y="1447595"/>
            <a:ext cx="2912680" cy="1090420"/>
          </a:xfrm>
          <a:prstGeom prst="wedgeRectCallout">
            <a:avLst>
              <a:gd name="adj1" fmla="val -34305"/>
              <a:gd name="adj2" fmla="val 12601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ctr">
              <a:buSzPct val="100000"/>
            </a:pPr>
            <a:r>
              <a:rPr lang="en-US" sz="1200" dirty="0">
                <a:solidFill>
                  <a:prstClr val="black"/>
                </a:solidFill>
                <a:latin typeface="Huawei Sans" panose="020C0503030203020204" pitchFamily="34" charset="0"/>
              </a:rPr>
              <a:t>It is generally used to control incoming traffic and prevent excess traffic from entering the device.</a:t>
            </a:r>
          </a:p>
          <a:p>
            <a:pPr lvl="0" fontAlgn="ctr">
              <a:buSzPct val="100000"/>
            </a:pPr>
            <a:r>
              <a:rPr lang="en-US" sz="1200" dirty="0">
                <a:solidFill>
                  <a:prstClr val="black"/>
                </a:solidFill>
                <a:latin typeface="Huawei Sans" panose="020C0503030203020204" pitchFamily="34" charset="0"/>
              </a:rPr>
              <a:t>It is recommended for delay-sensitive traffic (such as video and voice traffic).</a:t>
            </a:r>
          </a:p>
        </p:txBody>
      </p:sp>
      <p:sp>
        <p:nvSpPr>
          <p:cNvPr id="44" name="Rectangular Callout 43"/>
          <p:cNvSpPr/>
          <p:nvPr/>
        </p:nvSpPr>
        <p:spPr bwMode="gray">
          <a:xfrm>
            <a:off x="5624097" y="4186468"/>
            <a:ext cx="1836205" cy="569183"/>
          </a:xfrm>
          <a:prstGeom prst="wedgeRectCallout">
            <a:avLst>
              <a:gd name="adj1" fmla="val 18886"/>
              <a:gd name="adj2" fmla="val -995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a:solidFill>
                  <a:srgbClr val="C7000B"/>
                </a:solidFill>
                <a:latin typeface="Huawei Sans" panose="020C0503030203020204" pitchFamily="34" charset="0"/>
              </a:rPr>
              <a:t>Configure traffic policing</a:t>
            </a:r>
            <a:endParaRPr lang="en-US" altLang="zh-CN" sz="1200" dirty="0">
              <a:solidFill>
                <a:srgbClr val="C7000B"/>
              </a:solidFill>
              <a:latin typeface="Huawei Sans" panose="020C0503030203020204" pitchFamily="34" charset="0"/>
              <a:ea typeface="方正兰亭黑简体" panose="02000000000000000000" pitchFamily="2" charset="-122"/>
            </a:endParaRPr>
          </a:p>
          <a:p>
            <a:pPr algn="ctr" fontAlgn="ctr"/>
            <a:r>
              <a:rPr lang="en-US" sz="1200" dirty="0">
                <a:solidFill>
                  <a:srgbClr val="C7000B"/>
                </a:solidFill>
                <a:latin typeface="Huawei Sans" panose="020C0503030203020204" pitchFamily="34" charset="0"/>
              </a:rPr>
              <a:t>in the inbound direction of the interface.</a:t>
            </a:r>
          </a:p>
        </p:txBody>
      </p:sp>
      <p:sp>
        <p:nvSpPr>
          <p:cNvPr id="49" name="Oval 41"/>
          <p:cNvSpPr>
            <a:spLocks noChangeAspect="1"/>
          </p:cNvSpPr>
          <p:nvPr/>
        </p:nvSpPr>
        <p:spPr bwMode="gray">
          <a:xfrm>
            <a:off x="6837007" y="35944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0"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51"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52" name="燕尾形 117"/>
          <p:cNvSpPr/>
          <p:nvPr/>
        </p:nvSpPr>
        <p:spPr bwMode="gray">
          <a:xfrm>
            <a:off x="8884008" y="123865"/>
            <a:ext cx="1456968"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Policing</a:t>
            </a:r>
          </a:p>
        </p:txBody>
      </p:sp>
      <p:sp>
        <p:nvSpPr>
          <p:cNvPr id="53"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3345091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b="1" smtClean="0">
                <a:latin typeface="Huawei Sans" panose="020C0503030203020204" pitchFamily="34" charset="0"/>
              </a:rPr>
              <a:t>Introduction to QoS</a:t>
            </a:r>
            <a:endParaRPr lang="en-US" altLang="zh-CN" b="1" smtClean="0">
              <a:latin typeface="Huawei Sans" panose="020C0503030203020204" pitchFamily="34" charset="0"/>
            </a:endParaRPr>
          </a:p>
          <a:p>
            <a:r>
              <a:rPr lang="en-US" smtClean="0">
                <a:solidFill>
                  <a:schemeClr val="bg1">
                    <a:lumMod val="50000"/>
                  </a:schemeClr>
                </a:solidFill>
                <a:latin typeface="Huawei Sans" panose="020C0503030203020204" pitchFamily="34" charset="0"/>
              </a:rPr>
              <a:t>Traffic Classification and Marking</a:t>
            </a:r>
            <a:endParaRPr lang="en-US" altLang="zh-CN" smtClean="0">
              <a:solidFill>
                <a:schemeClr val="bg1">
                  <a:lumMod val="50000"/>
                </a:schemeClr>
              </a:solidFill>
              <a:latin typeface="Huawei Sans" panose="020C0503030203020204" pitchFamily="34" charset="0"/>
            </a:endParaRPr>
          </a:p>
          <a:p>
            <a:r>
              <a:rPr lang="en-US" smtClean="0">
                <a:solidFill>
                  <a:schemeClr val="bg1">
                    <a:lumMod val="50000"/>
                  </a:schemeClr>
                </a:solidFill>
                <a:latin typeface="Huawei Sans" panose="020C0503030203020204" pitchFamily="34" charset="0"/>
              </a:rPr>
              <a:t>Traffic Limiting Technology</a:t>
            </a:r>
            <a:endParaRPr lang="en-US" altLang="zh-CN" smtClean="0">
              <a:solidFill>
                <a:schemeClr val="bg1">
                  <a:lumMod val="50000"/>
                </a:schemeClr>
              </a:solidFill>
              <a:latin typeface="Huawei Sans" panose="020C0503030203020204" pitchFamily="34" charset="0"/>
            </a:endParaRPr>
          </a:p>
          <a:p>
            <a:r>
              <a:rPr lang="en-US" smtClean="0">
                <a:solidFill>
                  <a:schemeClr val="bg1">
                    <a:lumMod val="50000"/>
                  </a:schemeClr>
                </a:solidFill>
                <a:latin typeface="Huawei Sans" panose="020C0503030203020204" pitchFamily="34" charset="0"/>
              </a:rPr>
              <a:t>Congestion Avoidance Technology</a:t>
            </a:r>
            <a:endParaRPr lang="en-US" altLang="zh-CN" smtClean="0">
              <a:solidFill>
                <a:schemeClr val="bg1">
                  <a:lumMod val="50000"/>
                </a:schemeClr>
              </a:solidFill>
              <a:latin typeface="Huawei Sans" panose="020C0503030203020204" pitchFamily="34" charset="0"/>
            </a:endParaRPr>
          </a:p>
          <a:p>
            <a:r>
              <a:rPr lang="en-US" smtClean="0">
                <a:solidFill>
                  <a:schemeClr val="bg1">
                    <a:lumMod val="50000"/>
                  </a:schemeClr>
                </a:solidFill>
                <a:latin typeface="Huawei Sans" panose="020C0503030203020204" pitchFamily="34" charset="0"/>
              </a:rPr>
              <a:t>Congestion Management Technology</a:t>
            </a:r>
            <a:endParaRPr lang="en-US" altLang="zh-CN" smtClean="0">
              <a:solidFill>
                <a:schemeClr val="bg1">
                  <a:lumMod val="50000"/>
                </a:schemeClr>
              </a:solidFill>
              <a:latin typeface="Huawei Sans" panose="020C0503030203020204" pitchFamily="34" charset="0"/>
            </a:endParaRPr>
          </a:p>
          <a:p>
            <a:r>
              <a:rPr lang="en-US" smtClean="0">
                <a:solidFill>
                  <a:schemeClr val="bg1">
                    <a:lumMod val="50000"/>
                  </a:schemeClr>
                </a:solidFill>
                <a:latin typeface="Huawei Sans" panose="020C0503030203020204" pitchFamily="34" charset="0"/>
              </a:rPr>
              <a:t>Introduction to 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468397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135">
            <a:extLst>
              <a:ext uri="{FF2B5EF4-FFF2-40B4-BE49-F238E27FC236}">
                <a16:creationId xmlns:a16="http://schemas.microsoft.com/office/drawing/2014/main" xmlns="" id="{ADB81D25-B299-4F38-9292-5C24534EB58F}"/>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Interface-based Traffic Policing</a:t>
            </a:r>
          </a:p>
        </p:txBody>
      </p:sp>
      <p:sp>
        <p:nvSpPr>
          <p:cNvPr id="27" name="Text Placeholder 2">
            <a:extLst>
              <a:ext uri="{FF2B5EF4-FFF2-40B4-BE49-F238E27FC236}">
                <a16:creationId xmlns:a16="http://schemas.microsoft.com/office/drawing/2014/main" xmlns="" id="{6770FB9B-3D0C-43BE-A5B8-2F539CCD8313}"/>
              </a:ext>
            </a:extLst>
          </p:cNvPr>
          <p:cNvSpPr>
            <a:spLocks noGrp="1"/>
          </p:cNvSpPr>
          <p:nvPr>
            <p:ph type="body" sz="quarter" idx="10"/>
          </p:nvPr>
        </p:nvSpPr>
        <p:spPr bwMode="gray">
          <a:xfrm>
            <a:off x="6096000" y="1052514"/>
            <a:ext cx="5653088" cy="4875042"/>
          </a:xfrm>
        </p:spPr>
        <p:txBody>
          <a:bodyPr/>
          <a:lstStyle/>
          <a:p>
            <a:r>
              <a:rPr lang="en-US" sz="1800" dirty="0">
                <a:latin typeface="Huawei Sans" panose="020C0503030203020204" pitchFamily="34" charset="0"/>
              </a:rPr>
              <a:t>Configure interface-based traffic policing.</a:t>
            </a:r>
            <a:endParaRPr lang="en-US" altLang="zh-CN" sz="1800" dirty="0">
              <a:latin typeface="Huawei Sans" panose="020C0503030203020204" pitchFamily="34" charset="0"/>
            </a:endParaRPr>
          </a:p>
          <a:p>
            <a:endParaRPr lang="en-US" altLang="zh-CN" sz="1800" dirty="0">
              <a:latin typeface="Huawei Sans" panose="020C0503030203020204" pitchFamily="34" charset="0"/>
            </a:endParaRPr>
          </a:p>
          <a:p>
            <a:endParaRPr lang="en-US" altLang="zh-CN" sz="1800" dirty="0">
              <a:latin typeface="Huawei Sans" panose="020C0503030203020204" pitchFamily="34" charset="0"/>
            </a:endParaRPr>
          </a:p>
          <a:p>
            <a:endParaRPr lang="en-US" altLang="zh-CN" sz="1800" dirty="0">
              <a:latin typeface="Huawei Sans" panose="020C0503030203020204" pitchFamily="34" charset="0"/>
            </a:endParaRPr>
          </a:p>
          <a:p>
            <a:endParaRPr lang="en-US" dirty="0">
              <a:latin typeface="Huawei Sans" panose="020C0503030203020204" pitchFamily="34" charset="0"/>
            </a:endParaRPr>
          </a:p>
        </p:txBody>
      </p:sp>
      <p:sp>
        <p:nvSpPr>
          <p:cNvPr id="44" name="Text Box 26">
            <a:extLst>
              <a:ext uri="{FF2B5EF4-FFF2-40B4-BE49-F238E27FC236}">
                <a16:creationId xmlns:a16="http://schemas.microsoft.com/office/drawing/2014/main" xmlns="" id="{E754D508-C839-4360-BC57-9F5A6EEE23AB}"/>
              </a:ext>
            </a:extLst>
          </p:cNvPr>
          <p:cNvSpPr txBox="1">
            <a:spLocks noChangeArrowheads="1"/>
          </p:cNvSpPr>
          <p:nvPr/>
        </p:nvSpPr>
        <p:spPr bwMode="gray">
          <a:xfrm>
            <a:off x="1666528" y="1376772"/>
            <a:ext cx="1250540"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device</a:t>
            </a:r>
          </a:p>
        </p:txBody>
      </p:sp>
      <p:cxnSp>
        <p:nvCxnSpPr>
          <p:cNvPr id="46" name="Straight Connector 45">
            <a:extLst>
              <a:ext uri="{FF2B5EF4-FFF2-40B4-BE49-F238E27FC236}">
                <a16:creationId xmlns:a16="http://schemas.microsoft.com/office/drawing/2014/main" xmlns="" id="{F7475B58-7DB9-40CE-9451-17069D55C9DE}"/>
              </a:ext>
            </a:extLst>
          </p:cNvPr>
          <p:cNvCxnSpPr>
            <a:cxnSpLocks/>
            <a:endCxn id="51"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50" name="Picture 12" descr="E:\2016.01\1.12 扁平化图标\蓝色\AR-蓝色最新-40.png">
            <a:extLst>
              <a:ext uri="{FF2B5EF4-FFF2-40B4-BE49-F238E27FC236}">
                <a16:creationId xmlns:a16="http://schemas.microsoft.com/office/drawing/2014/main" xmlns="" id="{048A93AB-662A-4561-84E9-EE25B4FA41E7}"/>
              </a:ext>
            </a:extLst>
          </p:cNvPr>
          <p:cNvPicPr>
            <a:picLocks noChangeAspect="1" noChangeArrowheads="1"/>
          </p:cNvPicPr>
          <p:nvPr/>
        </p:nvPicPr>
        <p:blipFill>
          <a:blip r:embed="rId3" cstate="print"/>
          <a:srcRect/>
          <a:stretch>
            <a:fillRect/>
          </a:stretch>
        </p:blipFill>
        <p:spPr bwMode="gray">
          <a:xfrm>
            <a:off x="3251684" y="1636574"/>
            <a:ext cx="540000" cy="441818"/>
          </a:xfrm>
          <a:prstGeom prst="rect">
            <a:avLst/>
          </a:prstGeom>
        </p:spPr>
      </p:pic>
      <p:pic>
        <p:nvPicPr>
          <p:cNvPr id="51" name="图片 70">
            <a:extLst>
              <a:ext uri="{FF2B5EF4-FFF2-40B4-BE49-F238E27FC236}">
                <a16:creationId xmlns:a16="http://schemas.microsoft.com/office/drawing/2014/main" xmlns="" id="{38ACF6AA-2EF0-4986-A706-499F30420B1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53" name="Straight Connector 52">
            <a:extLst>
              <a:ext uri="{FF2B5EF4-FFF2-40B4-BE49-F238E27FC236}">
                <a16:creationId xmlns:a16="http://schemas.microsoft.com/office/drawing/2014/main" xmlns="" id="{48CF76A3-3A75-4C75-A9F3-48A00DD70258}"/>
              </a:ext>
            </a:extLst>
          </p:cNvPr>
          <p:cNvCxnSpPr>
            <a:cxnSpLocks/>
            <a:stCxn id="51" idx="3"/>
            <a:endCxn id="50" idx="1"/>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6" name="Straight Connector 55">
            <a:extLst>
              <a:ext uri="{FF2B5EF4-FFF2-40B4-BE49-F238E27FC236}">
                <a16:creationId xmlns:a16="http://schemas.microsoft.com/office/drawing/2014/main" xmlns="" id="{3BE9F69B-5E59-4496-AF0D-5050ADFF4F93}"/>
              </a:ext>
            </a:extLst>
          </p:cNvPr>
          <p:cNvCxnSpPr>
            <a:cxnSpLocks/>
            <a:stCxn id="50" idx="3"/>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9" name="Text Box 26">
            <a:extLst>
              <a:ext uri="{FF2B5EF4-FFF2-40B4-BE49-F238E27FC236}">
                <a16:creationId xmlns:a16="http://schemas.microsoft.com/office/drawing/2014/main" xmlns="" id="{DE07934D-625C-4363-9411-1166D2527D3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60" name="Oval 41">
            <a:extLst>
              <a:ext uri="{FF2B5EF4-FFF2-40B4-BE49-F238E27FC236}">
                <a16:creationId xmlns:a16="http://schemas.microsoft.com/office/drawing/2014/main" xmlns="" id="{60ABAE49-7F47-4093-80DE-0764108282B3}"/>
              </a:ext>
            </a:extLst>
          </p:cNvPr>
          <p:cNvSpPr>
            <a:spLocks noChangeAspect="1"/>
          </p:cNvSpPr>
          <p:nvPr/>
        </p:nvSpPr>
        <p:spPr bwMode="gray">
          <a:xfrm>
            <a:off x="180109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7500" y="2408540"/>
            <a:ext cx="564704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Typically, traffic policing is performed in the inbound direction of a device. Traffic policing can be deployed on the terminal side or in the inbound direction of an egress device as required. Traffic policing can be configured based on interfaces or MQC.</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of interface-based traffic policing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Set the maximum bandwidth for traffic policing on an interface, select the traffic to be policed, and adjust the behavior to be taken on the excess traffic.</a:t>
            </a:r>
          </a:p>
        </p:txBody>
      </p:sp>
      <p:sp>
        <p:nvSpPr>
          <p:cNvPr id="62" name="Text Box 26">
            <a:extLst>
              <a:ext uri="{FF2B5EF4-FFF2-40B4-BE49-F238E27FC236}">
                <a16:creationId xmlns:a16="http://schemas.microsoft.com/office/drawing/2014/main" xmlns="" id="{EC0FFD3E-3EA1-49C0-BDD3-E209EC79923B}"/>
              </a:ext>
            </a:extLst>
          </p:cNvPr>
          <p:cNvSpPr txBox="1">
            <a:spLocks noChangeArrowheads="1"/>
          </p:cNvSpPr>
          <p:nvPr/>
        </p:nvSpPr>
        <p:spPr bwMode="gray">
          <a:xfrm>
            <a:off x="3734161" y="1870438"/>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66" name="文本框 30">
            <a:extLst>
              <a:ext uri="{FF2B5EF4-FFF2-40B4-BE49-F238E27FC236}">
                <a16:creationId xmlns:a16="http://schemas.microsoft.com/office/drawing/2014/main" xmlns="" id="{C12380DA-A574-48D0-AC89-D1AAE7CEF6D1}"/>
              </a:ext>
            </a:extLst>
          </p:cNvPr>
          <p:cNvSpPr txBox="1"/>
          <p:nvPr/>
        </p:nvSpPr>
        <p:spPr bwMode="gray">
          <a:xfrm>
            <a:off x="6151063" y="1932931"/>
            <a:ext cx="5607148" cy="246221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car </a:t>
            </a:r>
            <a:r>
              <a:rPr lang="en-US" dirty="0">
                <a:solidFill>
                  <a:schemeClr val="tx1"/>
                </a:solidFill>
                <a:latin typeface="Huawei Sans" panose="020C0503030203020204" pitchFamily="34" charset="0"/>
              </a:rPr>
              <a:t>[ inbound | outbound ] [ </a:t>
            </a:r>
            <a:r>
              <a:rPr lang="en-US"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a:t>
            </a:r>
            <a:r>
              <a:rPr lang="en-US" i="1" dirty="0" err="1">
                <a:solidFill>
                  <a:schemeClr val="tx1"/>
                </a:solidFill>
                <a:latin typeface="Huawei Sans" panose="020C0503030203020204" pitchFamily="34" charset="0"/>
              </a:rPr>
              <a:t>acl</a:t>
            </a:r>
            <a:r>
              <a:rPr lang="en-US" i="1" dirty="0">
                <a:solidFill>
                  <a:schemeClr val="tx1"/>
                </a:solidFill>
                <a:latin typeface="Huawei Sans" panose="020C0503030203020204" pitchFamily="34" charset="0"/>
              </a:rPr>
              <a:t>-number</a:t>
            </a:r>
            <a:r>
              <a:rPr lang="en-US" dirty="0">
                <a:solidFill>
                  <a:schemeClr val="tx1"/>
                </a:solidFill>
                <a:latin typeface="Huawei Sans" panose="020C0503030203020204" pitchFamily="34" charset="0"/>
              </a:rPr>
              <a:t> |  </a:t>
            </a:r>
            <a:r>
              <a:rPr lang="en-US" i="1" dirty="0">
                <a:solidFill>
                  <a:schemeClr val="tx1"/>
                </a:solidFill>
                <a:latin typeface="Huawei Sans" panose="020C0503030203020204" pitchFamily="34" charset="0"/>
              </a:rPr>
              <a:t>destination-</a:t>
            </a:r>
            <a:r>
              <a:rPr lang="en-US" i="1" dirty="0" err="1">
                <a:solidFill>
                  <a:schemeClr val="tx1"/>
                </a:solidFill>
                <a:latin typeface="Huawei Sans" panose="020C0503030203020204" pitchFamily="34" charset="0"/>
              </a:rPr>
              <a:t>ip</a:t>
            </a:r>
            <a:r>
              <a:rPr lang="en-US" i="1" dirty="0">
                <a:solidFill>
                  <a:schemeClr val="tx1"/>
                </a:solidFill>
                <a:latin typeface="Huawei Sans" panose="020C0503030203020204" pitchFamily="34" charset="0"/>
              </a:rPr>
              <a:t>-address</a:t>
            </a:r>
            <a:r>
              <a:rPr lang="en-US" dirty="0">
                <a:solidFill>
                  <a:schemeClr val="tx1"/>
                </a:solidFill>
                <a:latin typeface="Huawei Sans" panose="020C0503030203020204" pitchFamily="34" charset="0"/>
              </a:rPr>
              <a:t> | </a:t>
            </a:r>
            <a:r>
              <a:rPr lang="en-US" i="1" dirty="0">
                <a:solidFill>
                  <a:schemeClr val="tx1"/>
                </a:solidFill>
                <a:latin typeface="Huawei Sans" panose="020C0503030203020204" pitchFamily="34" charset="0"/>
              </a:rPr>
              <a:t>source-</a:t>
            </a:r>
            <a:r>
              <a:rPr lang="en-US" i="1" dirty="0" err="1">
                <a:solidFill>
                  <a:schemeClr val="tx1"/>
                </a:solidFill>
                <a:latin typeface="Huawei Sans" panose="020C0503030203020204" pitchFamily="34" charset="0"/>
              </a:rPr>
              <a:t>ip</a:t>
            </a:r>
            <a:r>
              <a:rPr lang="en-US" i="1" dirty="0">
                <a:solidFill>
                  <a:schemeClr val="tx1"/>
                </a:solidFill>
                <a:latin typeface="Huawei Sans" panose="020C0503030203020204" pitchFamily="34" charset="0"/>
              </a:rPr>
              <a:t>-address</a:t>
            </a:r>
            <a:r>
              <a:rPr lang="en-US"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cir</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pir</a:t>
            </a:r>
            <a:r>
              <a:rPr lang="en-US" dirty="0">
                <a:solidFill>
                  <a:schemeClr val="tx1"/>
                </a:solidFill>
                <a:latin typeface="Huawei Sans" panose="020C0503030203020204" pitchFamily="34" charset="0"/>
              </a:rPr>
              <a:t> </a:t>
            </a:r>
            <a:r>
              <a:rPr lang="en-US" i="1" dirty="0" err="1">
                <a:solidFill>
                  <a:schemeClr val="tx1"/>
                </a:solidFill>
                <a:latin typeface="Huawei Sans" panose="020C0503030203020204" pitchFamily="34" charset="0"/>
              </a:rPr>
              <a:t>pir</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 </a:t>
            </a:r>
            <a:r>
              <a:rPr lang="en-US" b="1"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 </a:t>
            </a:r>
            <a:r>
              <a:rPr lang="en-US" i="1" dirty="0" err="1">
                <a:solidFill>
                  <a:schemeClr val="tx1"/>
                </a:solidFill>
                <a:latin typeface="Huawei Sans" panose="020C0503030203020204" pitchFamily="34" charset="0"/>
              </a:rPr>
              <a:t>cbs</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pbs</a:t>
            </a:r>
            <a:r>
              <a:rPr lang="en-US" dirty="0">
                <a:solidFill>
                  <a:schemeClr val="tx1"/>
                </a:solidFill>
                <a:latin typeface="Huawei Sans" panose="020C0503030203020204" pitchFamily="34" charset="0"/>
              </a:rPr>
              <a:t> </a:t>
            </a:r>
            <a:r>
              <a:rPr lang="en-US" i="1" dirty="0" err="1">
                <a:solidFill>
                  <a:schemeClr val="tx1"/>
                </a:solidFill>
                <a:latin typeface="Huawei Sans" panose="020C0503030203020204" pitchFamily="34" charset="0"/>
              </a:rPr>
              <a:t>pbs</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//Configure traffic policing for specific traffic in the inbound or outbound direction of an interface. The CIR must be configured. The CIR indicates the maximum committed rate of traffic policing. If the PIR is not configured, it is equal to the CIR. In this case, the traffic rate cannot be higher than the CIR.</a:t>
            </a:r>
            <a:endParaRPr lang="en-US" altLang="zh-CN" dirty="0">
              <a:solidFill>
                <a:schemeClr val="tx1"/>
              </a:solidFill>
              <a:latin typeface="Huawei Sans" panose="020C0503030203020204" pitchFamily="34" charset="0"/>
            </a:endParaRPr>
          </a:p>
        </p:txBody>
      </p:sp>
      <p:sp>
        <p:nvSpPr>
          <p:cNvPr id="25" name="Oval 41">
            <a:extLst>
              <a:ext uri="{FF2B5EF4-FFF2-40B4-BE49-F238E27FC236}">
                <a16:creationId xmlns:a16="http://schemas.microsoft.com/office/drawing/2014/main" xmlns="" id="{D48C7B28-E8C7-42C4-BD5B-CDD01C0AE5B5}"/>
              </a:ext>
            </a:extLst>
          </p:cNvPr>
          <p:cNvSpPr>
            <a:spLocks noChangeAspect="1"/>
          </p:cNvSpPr>
          <p:nvPr/>
        </p:nvSpPr>
        <p:spPr bwMode="gray">
          <a:xfrm>
            <a:off x="3179676" y="177466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26" name="图片 2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sp>
        <p:nvSpPr>
          <p:cNvPr id="23"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24"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33" name="燕尾形 117"/>
          <p:cNvSpPr/>
          <p:nvPr/>
        </p:nvSpPr>
        <p:spPr bwMode="gray">
          <a:xfrm>
            <a:off x="8884008" y="123865"/>
            <a:ext cx="1456968"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Policing</a:t>
            </a:r>
          </a:p>
        </p:txBody>
      </p:sp>
      <p:sp>
        <p:nvSpPr>
          <p:cNvPr id="34"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9256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135">
            <a:extLst>
              <a:ext uri="{FF2B5EF4-FFF2-40B4-BE49-F238E27FC236}">
                <a16:creationId xmlns:a16="http://schemas.microsoft.com/office/drawing/2014/main" xmlns="" id="{ADB81D25-B299-4F38-9292-5C24534EB58F}"/>
              </a:ext>
            </a:extLst>
          </p:cNvPr>
          <p:cNvSpPr/>
          <p:nvPr/>
        </p:nvSpPr>
        <p:spPr bwMode="gray">
          <a:xfrm>
            <a:off x="1667508" y="110245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MQC-based Traffic Policing</a:t>
            </a:r>
          </a:p>
        </p:txBody>
      </p:sp>
      <p:sp>
        <p:nvSpPr>
          <p:cNvPr id="44" name="Text Box 26">
            <a:extLst>
              <a:ext uri="{FF2B5EF4-FFF2-40B4-BE49-F238E27FC236}">
                <a16:creationId xmlns:a16="http://schemas.microsoft.com/office/drawing/2014/main" xmlns="" id="{E754D508-C839-4360-BC57-9F5A6EEE23AB}"/>
              </a:ext>
            </a:extLst>
          </p:cNvPr>
          <p:cNvSpPr txBox="1">
            <a:spLocks noChangeArrowheads="1"/>
          </p:cNvSpPr>
          <p:nvPr/>
        </p:nvSpPr>
        <p:spPr bwMode="gray">
          <a:xfrm>
            <a:off x="1666528" y="1102452"/>
            <a:ext cx="1250540"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device</a:t>
            </a:r>
          </a:p>
        </p:txBody>
      </p:sp>
      <p:cxnSp>
        <p:nvCxnSpPr>
          <p:cNvPr id="46" name="Straight Connector 45">
            <a:extLst>
              <a:ext uri="{FF2B5EF4-FFF2-40B4-BE49-F238E27FC236}">
                <a16:creationId xmlns:a16="http://schemas.microsoft.com/office/drawing/2014/main" xmlns="" id="{F7475B58-7DB9-40CE-9451-17069D55C9DE}"/>
              </a:ext>
            </a:extLst>
          </p:cNvPr>
          <p:cNvCxnSpPr>
            <a:cxnSpLocks/>
            <a:endCxn id="51" idx="1"/>
          </p:cNvCxnSpPr>
          <p:nvPr/>
        </p:nvCxnSpPr>
        <p:spPr bwMode="gray">
          <a:xfrm>
            <a:off x="1268390" y="158365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50" name="Picture 12" descr="E:\2016.01\1.12 扁平化图标\蓝色\AR-蓝色最新-40.png">
            <a:extLst>
              <a:ext uri="{FF2B5EF4-FFF2-40B4-BE49-F238E27FC236}">
                <a16:creationId xmlns:a16="http://schemas.microsoft.com/office/drawing/2014/main" xmlns="" id="{048A93AB-662A-4561-84E9-EE25B4FA41E7}"/>
              </a:ext>
            </a:extLst>
          </p:cNvPr>
          <p:cNvPicPr>
            <a:picLocks noChangeAspect="1" noChangeArrowheads="1"/>
          </p:cNvPicPr>
          <p:nvPr/>
        </p:nvPicPr>
        <p:blipFill>
          <a:blip r:embed="rId3" cstate="print"/>
          <a:srcRect/>
          <a:stretch>
            <a:fillRect/>
          </a:stretch>
        </p:blipFill>
        <p:spPr bwMode="gray">
          <a:xfrm>
            <a:off x="3251684" y="1362254"/>
            <a:ext cx="540000" cy="441818"/>
          </a:xfrm>
          <a:prstGeom prst="rect">
            <a:avLst/>
          </a:prstGeom>
        </p:spPr>
      </p:pic>
      <p:pic>
        <p:nvPicPr>
          <p:cNvPr id="51" name="图片 70">
            <a:extLst>
              <a:ext uri="{FF2B5EF4-FFF2-40B4-BE49-F238E27FC236}">
                <a16:creationId xmlns:a16="http://schemas.microsoft.com/office/drawing/2014/main" xmlns="" id="{38ACF6AA-2EF0-4986-A706-499F30420B1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362254"/>
            <a:ext cx="540000" cy="442800"/>
          </a:xfrm>
          <a:prstGeom prst="rect">
            <a:avLst/>
          </a:prstGeom>
        </p:spPr>
      </p:pic>
      <p:cxnSp>
        <p:nvCxnSpPr>
          <p:cNvPr id="53" name="Straight Connector 52">
            <a:extLst>
              <a:ext uri="{FF2B5EF4-FFF2-40B4-BE49-F238E27FC236}">
                <a16:creationId xmlns:a16="http://schemas.microsoft.com/office/drawing/2014/main" xmlns="" id="{48CF76A3-3A75-4C75-A9F3-48A00DD70258}"/>
              </a:ext>
            </a:extLst>
          </p:cNvPr>
          <p:cNvCxnSpPr>
            <a:cxnSpLocks/>
            <a:stCxn id="51" idx="3"/>
            <a:endCxn id="50" idx="1"/>
          </p:cNvCxnSpPr>
          <p:nvPr/>
        </p:nvCxnSpPr>
        <p:spPr bwMode="gray">
          <a:xfrm flipV="1">
            <a:off x="2429025" y="158316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6" name="Straight Connector 55">
            <a:extLst>
              <a:ext uri="{FF2B5EF4-FFF2-40B4-BE49-F238E27FC236}">
                <a16:creationId xmlns:a16="http://schemas.microsoft.com/office/drawing/2014/main" xmlns="" id="{3BE9F69B-5E59-4496-AF0D-5050ADFF4F93}"/>
              </a:ext>
            </a:extLst>
          </p:cNvPr>
          <p:cNvCxnSpPr>
            <a:cxnSpLocks/>
            <a:stCxn id="50" idx="3"/>
          </p:cNvCxnSpPr>
          <p:nvPr/>
        </p:nvCxnSpPr>
        <p:spPr bwMode="gray">
          <a:xfrm>
            <a:off x="3791684" y="158316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9" name="Text Box 26">
            <a:extLst>
              <a:ext uri="{FF2B5EF4-FFF2-40B4-BE49-F238E27FC236}">
                <a16:creationId xmlns:a16="http://schemas.microsoft.com/office/drawing/2014/main" xmlns="" id="{DE07934D-625C-4363-9411-1166D2527D37}"/>
              </a:ext>
            </a:extLst>
          </p:cNvPr>
          <p:cNvSpPr txBox="1">
            <a:spLocks noChangeArrowheads="1"/>
          </p:cNvSpPr>
          <p:nvPr/>
        </p:nvSpPr>
        <p:spPr bwMode="gray">
          <a:xfrm>
            <a:off x="3136864" y="110245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60" name="Oval 41">
            <a:extLst>
              <a:ext uri="{FF2B5EF4-FFF2-40B4-BE49-F238E27FC236}">
                <a16:creationId xmlns:a16="http://schemas.microsoft.com/office/drawing/2014/main" xmlns="" id="{60ABAE49-7F47-4093-80DE-0764108282B3}"/>
              </a:ext>
            </a:extLst>
          </p:cNvPr>
          <p:cNvSpPr>
            <a:spLocks noChangeAspect="1"/>
          </p:cNvSpPr>
          <p:nvPr/>
        </p:nvSpPr>
        <p:spPr bwMode="gray">
          <a:xfrm>
            <a:off x="1801093" y="150353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7500" y="1914216"/>
            <a:ext cx="509605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MQC can be used to implement traffic policing in a more refined manner. The device can control traffic and allocate different bandwidths based on the 5-tuple and </a:t>
            </a:r>
            <a:r>
              <a:rPr lang="en-US" sz="1600" dirty="0" err="1">
                <a:latin typeface="Huawei Sans" panose="020C0503030203020204" pitchFamily="34" charset="0"/>
              </a:rPr>
              <a:t>QoS</a:t>
            </a:r>
            <a:r>
              <a:rPr lang="en-US" sz="1600" dirty="0">
                <a:latin typeface="Huawei Sans" panose="020C0503030203020204" pitchFamily="34" charset="0"/>
              </a:rPr>
              <a:t> value of the data packet.</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traffic classifier to match traffic.</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traffic behavior to define actions taken for packets.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Bind the traffic classifier and traffic behavior to a traffic policy.</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Apply the traffic policy to an interface.</a:t>
            </a:r>
          </a:p>
        </p:txBody>
      </p:sp>
      <p:sp>
        <p:nvSpPr>
          <p:cNvPr id="62" name="Text Box 26">
            <a:extLst>
              <a:ext uri="{FF2B5EF4-FFF2-40B4-BE49-F238E27FC236}">
                <a16:creationId xmlns:a16="http://schemas.microsoft.com/office/drawing/2014/main" xmlns="" id="{EC0FFD3E-3EA1-49C0-BDD3-E209EC79923B}"/>
              </a:ext>
            </a:extLst>
          </p:cNvPr>
          <p:cNvSpPr txBox="1">
            <a:spLocks noChangeArrowheads="1"/>
          </p:cNvSpPr>
          <p:nvPr/>
        </p:nvSpPr>
        <p:spPr bwMode="gray">
          <a:xfrm>
            <a:off x="3745519" y="1596188"/>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63" name="文本框 30">
            <a:extLst>
              <a:ext uri="{FF2B5EF4-FFF2-40B4-BE49-F238E27FC236}">
                <a16:creationId xmlns:a16="http://schemas.microsoft.com/office/drawing/2014/main" xmlns="" id="{7C65D3D1-F631-4346-9232-5945947BA957}"/>
              </a:ext>
            </a:extLst>
          </p:cNvPr>
          <p:cNvSpPr txBox="1"/>
          <p:nvPr/>
        </p:nvSpPr>
        <p:spPr bwMode="gray">
          <a:xfrm>
            <a:off x="6106770" y="1095346"/>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i="1" dirty="0" err="1">
                <a:solidFill>
                  <a:schemeClr val="tx1"/>
                </a:solidFill>
                <a:latin typeface="Huawei Sans" panose="020C0503030203020204" pitchFamily="34" charset="0"/>
              </a:rPr>
              <a:t>vlan</a:t>
            </a:r>
            <a:r>
              <a:rPr lang="en-US" i="1" dirty="0">
                <a:solidFill>
                  <a:schemeClr val="tx1"/>
                </a:solidFill>
                <a:latin typeface="Huawei Sans" panose="020C0503030203020204" pitchFamily="34" charset="0"/>
              </a:rPr>
              <a:t>-id</a:t>
            </a:r>
            <a:r>
              <a:rPr lang="en-US" dirty="0">
                <a:solidFill>
                  <a:schemeClr val="tx1"/>
                </a:solidFill>
                <a:latin typeface="Huawei Sans" panose="020C0503030203020204" pitchFamily="34" charset="0"/>
              </a:rPr>
              <a:t> | …. ]       //Match traffic based on traffic characteristics.</a:t>
            </a:r>
            <a:endParaRPr lang="en-US" altLang="zh-CN" dirty="0">
              <a:solidFill>
                <a:schemeClr val="tx1"/>
              </a:solidFill>
              <a:latin typeface="Huawei Sans" panose="020C0503030203020204" pitchFamily="34" charset="0"/>
            </a:endParaRPr>
          </a:p>
        </p:txBody>
      </p:sp>
      <p:sp>
        <p:nvSpPr>
          <p:cNvPr id="64" name="文本框 30">
            <a:extLst>
              <a:ext uri="{FF2B5EF4-FFF2-40B4-BE49-F238E27FC236}">
                <a16:creationId xmlns:a16="http://schemas.microsoft.com/office/drawing/2014/main" xmlns="" id="{2AF05CCD-E336-4F23-95FE-541DCCC8BBFE}"/>
              </a:ext>
            </a:extLst>
          </p:cNvPr>
          <p:cNvSpPr txBox="1"/>
          <p:nvPr/>
        </p:nvSpPr>
        <p:spPr bwMode="gray">
          <a:xfrm>
            <a:off x="6100491" y="2437927"/>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car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cir</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pir</a:t>
            </a:r>
            <a:r>
              <a:rPr lang="en-US" dirty="0">
                <a:solidFill>
                  <a:schemeClr val="tx1"/>
                </a:solidFill>
                <a:latin typeface="Huawei Sans" panose="020C0503030203020204" pitchFamily="34" charset="0"/>
              </a:rPr>
              <a:t> </a:t>
            </a:r>
            <a:r>
              <a:rPr lang="en-US" i="1" dirty="0" err="1">
                <a:solidFill>
                  <a:schemeClr val="tx1"/>
                </a:solidFill>
                <a:latin typeface="Huawei Sans" panose="020C0503030203020204" pitchFamily="34" charset="0"/>
              </a:rPr>
              <a:t>pir</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 </a:t>
            </a:r>
            <a:r>
              <a:rPr lang="en-US" i="1" dirty="0" err="1">
                <a:solidFill>
                  <a:schemeClr val="tx1"/>
                </a:solidFill>
                <a:latin typeface="Huawei Sans" panose="020C0503030203020204" pitchFamily="34" charset="0"/>
              </a:rPr>
              <a:t>cbs</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pbs</a:t>
            </a:r>
            <a:r>
              <a:rPr lang="en-US" dirty="0">
                <a:solidFill>
                  <a:schemeClr val="tx1"/>
                </a:solidFill>
                <a:latin typeface="Huawei Sans" panose="020C0503030203020204" pitchFamily="34" charset="0"/>
              </a:rPr>
              <a:t> </a:t>
            </a:r>
            <a:r>
              <a:rPr lang="en-US" i="1" dirty="0" err="1">
                <a:solidFill>
                  <a:schemeClr val="tx1"/>
                </a:solidFill>
                <a:latin typeface="Huawei Sans" panose="020C0503030203020204" pitchFamily="34" charset="0"/>
              </a:rPr>
              <a:t>pbs</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//Set the CIR and PIR.</a:t>
            </a:r>
            <a:endParaRPr lang="en-US" altLang="zh-CN" dirty="0">
              <a:solidFill>
                <a:schemeClr val="tx1"/>
              </a:solidFill>
              <a:latin typeface="Huawei Sans" panose="020C0503030203020204" pitchFamily="34" charset="0"/>
            </a:endParaRPr>
          </a:p>
        </p:txBody>
      </p:sp>
      <p:sp>
        <p:nvSpPr>
          <p:cNvPr id="65" name="文本框 30">
            <a:extLst>
              <a:ext uri="{FF2B5EF4-FFF2-40B4-BE49-F238E27FC236}">
                <a16:creationId xmlns:a16="http://schemas.microsoft.com/office/drawing/2014/main" xmlns="" id="{5BD7256A-1655-47B4-B7FD-045BBF92D05B}"/>
              </a:ext>
            </a:extLst>
          </p:cNvPr>
          <p:cNvSpPr txBox="1"/>
          <p:nvPr/>
        </p:nvSpPr>
        <p:spPr bwMode="gray">
          <a:xfrm>
            <a:off x="6100491" y="3780508"/>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//Bind the traffic classifier to the traffic behavior.</a:t>
            </a:r>
            <a:endParaRPr lang="en-US" altLang="zh-CN" dirty="0">
              <a:solidFill>
                <a:schemeClr val="tx1"/>
              </a:solidFill>
              <a:latin typeface="Huawei Sans" panose="020C0503030203020204" pitchFamily="34" charset="0"/>
            </a:endParaRPr>
          </a:p>
        </p:txBody>
      </p:sp>
      <p:sp>
        <p:nvSpPr>
          <p:cNvPr id="66" name="文本框 30">
            <a:extLst>
              <a:ext uri="{FF2B5EF4-FFF2-40B4-BE49-F238E27FC236}">
                <a16:creationId xmlns:a16="http://schemas.microsoft.com/office/drawing/2014/main" xmlns="" id="{C12380DA-A574-48D0-AC89-D1AAE7CEF6D1}"/>
              </a:ext>
            </a:extLst>
          </p:cNvPr>
          <p:cNvSpPr txBox="1"/>
          <p:nvPr/>
        </p:nvSpPr>
        <p:spPr bwMode="gray">
          <a:xfrm>
            <a:off x="6100491" y="490764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[inbound | outbound]     //Apply the traffic policy to the inbound direction of an interface.</a:t>
            </a:r>
            <a:endParaRPr lang="en-US" altLang="zh-CN" dirty="0">
              <a:solidFill>
                <a:schemeClr val="tx1"/>
              </a:solidFill>
              <a:latin typeface="Huawei Sans" panose="020C0503030203020204" pitchFamily="34" charset="0"/>
            </a:endParaRPr>
          </a:p>
        </p:txBody>
      </p:sp>
      <p:sp>
        <p:nvSpPr>
          <p:cNvPr id="25" name="Oval 41">
            <a:extLst>
              <a:ext uri="{FF2B5EF4-FFF2-40B4-BE49-F238E27FC236}">
                <a16:creationId xmlns:a16="http://schemas.microsoft.com/office/drawing/2014/main" xmlns="" id="{979E19C8-C0BC-468C-9809-F70D8E97A068}"/>
              </a:ext>
            </a:extLst>
          </p:cNvPr>
          <p:cNvSpPr>
            <a:spLocks noChangeAspect="1"/>
          </p:cNvSpPr>
          <p:nvPr/>
        </p:nvSpPr>
        <p:spPr bwMode="gray">
          <a:xfrm>
            <a:off x="3179676" y="150034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27" name="图片 2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363680"/>
            <a:ext cx="540000" cy="442800"/>
          </a:xfrm>
          <a:prstGeom prst="rect">
            <a:avLst/>
          </a:prstGeom>
        </p:spPr>
      </p:pic>
      <p:sp>
        <p:nvSpPr>
          <p:cNvPr id="32"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33"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34" name="燕尾形 117"/>
          <p:cNvSpPr/>
          <p:nvPr/>
        </p:nvSpPr>
        <p:spPr bwMode="gray">
          <a:xfrm>
            <a:off x="8884008" y="123865"/>
            <a:ext cx="1456968"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Policing</a:t>
            </a:r>
          </a:p>
        </p:txBody>
      </p:sp>
      <p:sp>
        <p:nvSpPr>
          <p:cNvPr id="35"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3561478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EA4B67-8A90-421E-BDCC-D5B3872CE0B9}"/>
              </a:ext>
            </a:extLst>
          </p:cNvPr>
          <p:cNvSpPr>
            <a:spLocks noGrp="1"/>
          </p:cNvSpPr>
          <p:nvPr>
            <p:ph type="title"/>
          </p:nvPr>
        </p:nvSpPr>
        <p:spPr bwMode="gray"/>
        <p:txBody>
          <a:bodyPr/>
          <a:lstStyle/>
          <a:p>
            <a:pPr fontAlgn="ctr"/>
            <a:r>
              <a:rPr lang="en-US" dirty="0">
                <a:latin typeface="Huawei Sans" panose="020C0503030203020204" pitchFamily="34" charset="0"/>
              </a:rPr>
              <a:t>Checking the Traffic Policing Configuration</a:t>
            </a:r>
          </a:p>
        </p:txBody>
      </p:sp>
      <p:sp>
        <p:nvSpPr>
          <p:cNvPr id="3" name="Text Placeholder 2">
            <a:extLst>
              <a:ext uri="{FF2B5EF4-FFF2-40B4-BE49-F238E27FC236}">
                <a16:creationId xmlns:a16="http://schemas.microsoft.com/office/drawing/2014/main" xmlns="" id="{4FE72B56-2DE8-4574-AFFA-D68F5DBDF7C7}"/>
              </a:ext>
            </a:extLst>
          </p:cNvPr>
          <p:cNvSpPr>
            <a:spLocks noGrp="1"/>
          </p:cNvSpPr>
          <p:nvPr>
            <p:ph type="body" sz="quarter" idx="10"/>
          </p:nvPr>
        </p:nvSpPr>
        <p:spPr bwMode="gray"/>
        <p:txBody>
          <a:bodyPr/>
          <a:lstStyle/>
          <a:p>
            <a:pPr algn="l"/>
            <a:r>
              <a:rPr lang="en-US" sz="1800" dirty="0">
                <a:latin typeface="Huawei Sans" panose="020C0503030203020204" pitchFamily="34" charset="0"/>
              </a:rPr>
              <a:t>After interface-based traffic policing is configured, you can run the following commands to check the configuration.</a:t>
            </a:r>
            <a:endParaRPr lang="en-US" altLang="zh-CN" sz="1800" dirty="0">
              <a:latin typeface="Huawei Sans" panose="020C0503030203020204" pitchFamily="34" charset="0"/>
            </a:endParaRPr>
          </a:p>
          <a:p>
            <a:pPr algn="l"/>
            <a:endParaRPr lang="en-US" sz="1800" dirty="0">
              <a:latin typeface="Huawei Sans" panose="020C0503030203020204" pitchFamily="34" charset="0"/>
            </a:endParaRPr>
          </a:p>
          <a:p>
            <a:pPr algn="l"/>
            <a:endParaRPr lang="en-US" sz="1800" dirty="0">
              <a:latin typeface="Huawei Sans" panose="020C0503030203020204" pitchFamily="34" charset="0"/>
            </a:endParaRPr>
          </a:p>
        </p:txBody>
      </p:sp>
      <p:sp>
        <p:nvSpPr>
          <p:cNvPr id="4" name="文本框 30">
            <a:extLst>
              <a:ext uri="{FF2B5EF4-FFF2-40B4-BE49-F238E27FC236}">
                <a16:creationId xmlns:a16="http://schemas.microsoft.com/office/drawing/2014/main" xmlns="" id="{A161B87F-2027-4A8C-B576-136DFF3BE804}"/>
              </a:ext>
            </a:extLst>
          </p:cNvPr>
          <p:cNvSpPr txBox="1"/>
          <p:nvPr/>
        </p:nvSpPr>
        <p:spPr bwMode="gray">
          <a:xfrm>
            <a:off x="839787" y="2024536"/>
            <a:ext cx="10872787" cy="738664"/>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car statistics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[inbound | outbound]    //Check statistics on forwarded and discarded packets on the interface.</a:t>
            </a:r>
          </a:p>
        </p:txBody>
      </p:sp>
      <p:sp>
        <p:nvSpPr>
          <p:cNvPr id="5" name="文本框 30">
            <a:extLst>
              <a:ext uri="{FF2B5EF4-FFF2-40B4-BE49-F238E27FC236}">
                <a16:creationId xmlns:a16="http://schemas.microsoft.com/office/drawing/2014/main" xmlns="" id="{F3A8CAB9-FC40-476F-9CE7-FBFAAA91C776}"/>
              </a:ext>
            </a:extLst>
          </p:cNvPr>
          <p:cNvSpPr txBox="1"/>
          <p:nvPr/>
        </p:nvSpPr>
        <p:spPr bwMode="gray">
          <a:xfrm>
            <a:off x="839787" y="3906672"/>
            <a:ext cx="10872787"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 classifier-name </a:t>
            </a:r>
            <a:r>
              <a:rPr lang="en-US" dirty="0">
                <a:solidFill>
                  <a:schemeClr val="tx1"/>
                </a:solidFill>
                <a:latin typeface="Huawei Sans" panose="020C0503030203020204" pitchFamily="34" charset="0"/>
              </a:rPr>
              <a:t>]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//Check the record of the specified traffic policy.</a:t>
            </a:r>
            <a:endParaRPr lang="en-US" altLang="zh-CN" dirty="0">
              <a:solidFill>
                <a:schemeClr val="tx1"/>
              </a:solidFill>
              <a:latin typeface="Huawei Sans" panose="020C0503030203020204" pitchFamily="34" charset="0"/>
            </a:endParaRPr>
          </a:p>
        </p:txBody>
      </p:sp>
      <p:sp>
        <p:nvSpPr>
          <p:cNvPr id="11" name="矩形 10"/>
          <p:cNvSpPr/>
          <p:nvPr/>
        </p:nvSpPr>
        <p:spPr bwMode="gray">
          <a:xfrm>
            <a:off x="442913" y="2848925"/>
            <a:ext cx="10353393" cy="55024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marL="302279" indent="-302279" defTabSz="914034" fontAlgn="ctr">
              <a:lnSpc>
                <a:spcPct val="140000"/>
              </a:lnSpc>
              <a:spcBef>
                <a:spcPts val="792"/>
              </a:spcBef>
              <a:buSzPct val="50000"/>
              <a:buFont typeface="Wingdings" panose="05000000000000000000" pitchFamily="2" charset="2"/>
              <a:buChar char="l"/>
            </a:pPr>
            <a:r>
              <a:rPr lang="en-US" dirty="0">
                <a:latin typeface="Huawei Sans" panose="020C0503030203020204" pitchFamily="34" charset="0"/>
              </a:rPr>
              <a:t>After MQC-based traffic policing is configured, you can run the following commands to check the configuration.</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18"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19" name="燕尾形 117"/>
          <p:cNvSpPr/>
          <p:nvPr/>
        </p:nvSpPr>
        <p:spPr bwMode="gray">
          <a:xfrm>
            <a:off x="8884008" y="123865"/>
            <a:ext cx="1456968"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Policing</a:t>
            </a:r>
          </a:p>
        </p:txBody>
      </p:sp>
      <p:sp>
        <p:nvSpPr>
          <p:cNvPr id="20" name="燕尾形 119"/>
          <p:cNvSpPr/>
          <p:nvPr/>
        </p:nvSpPr>
        <p:spPr bwMode="gray">
          <a:xfrm>
            <a:off x="10257862" y="123865"/>
            <a:ext cx="1461063"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spcBef>
                <a:spcPts val="0"/>
              </a:spcBef>
              <a:defRPr/>
            </a:pPr>
            <a:r>
              <a:rPr lang="en-US" sz="1200" dirty="0">
                <a:latin typeface="Huawei Sans" panose="020C0503030203020204" pitchFamily="34" charset="0"/>
              </a:rPr>
              <a:t>Traffic Shaping</a:t>
            </a:r>
          </a:p>
        </p:txBody>
      </p:sp>
    </p:spTree>
    <p:extLst>
      <p:ext uri="{BB962C8B-B14F-4D97-AF65-F5344CB8AC3E}">
        <p14:creationId xmlns:p14="http://schemas.microsoft.com/office/powerpoint/2010/main" val="1484293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What Is Traffic Shaping?</a:t>
            </a:r>
          </a:p>
        </p:txBody>
      </p:sp>
      <p:sp>
        <p:nvSpPr>
          <p:cNvPr id="80" name="矩形 79"/>
          <p:cNvSpPr/>
          <p:nvPr/>
        </p:nvSpPr>
        <p:spPr bwMode="gray">
          <a:xfrm>
            <a:off x="6456039" y="1343431"/>
            <a:ext cx="5256535" cy="2078899"/>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1" name="文本框 80"/>
          <p:cNvSpPr txBox="1"/>
          <p:nvPr/>
        </p:nvSpPr>
        <p:spPr bwMode="gray">
          <a:xfrm>
            <a:off x="6466329" y="1344832"/>
            <a:ext cx="4704206"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Traffic shaping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82" name="文本框 81"/>
          <p:cNvSpPr txBox="1"/>
          <p:nvPr/>
        </p:nvSpPr>
        <p:spPr bwMode="gray">
          <a:xfrm>
            <a:off x="6466329" y="1659970"/>
            <a:ext cx="4992246" cy="170448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solidFill>
                  <a:srgbClr val="000000"/>
                </a:solidFill>
                <a:latin typeface="Huawei Sans" panose="020C0503030203020204" pitchFamily="34" charset="0"/>
              </a:rPr>
              <a:t>Traffic shaping is a measure to adjust the traffic rate sent from an interface.</a:t>
            </a:r>
            <a:endParaRPr lang="en-US" altLang="zh-CN" sz="1400" dirty="0">
              <a:solidFill>
                <a:srgbClr val="000000"/>
              </a:solidFill>
              <a:latin typeface="Huawei Sans" panose="020C0503030203020204" pitchFamily="34" charset="0"/>
              <a:ea typeface="方正兰亭黑简体" panose="02000000000000000000" pitchFamily="2" charset="-122"/>
            </a:endParaRPr>
          </a:p>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Traffic shaping is configured on the outbound interface of an upstream device so that irregular traffic can be transmitted at an even rate, preventing transient traffic congestion on the downstream device.</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92" name="下箭头 91"/>
          <p:cNvSpPr/>
          <p:nvPr/>
        </p:nvSpPr>
        <p:spPr bwMode="gray">
          <a:xfrm>
            <a:off x="8976320" y="3544372"/>
            <a:ext cx="216024" cy="37731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 name="组合 3"/>
          <p:cNvGrpSpPr/>
          <p:nvPr/>
        </p:nvGrpSpPr>
        <p:grpSpPr bwMode="gray">
          <a:xfrm>
            <a:off x="7284133" y="4025473"/>
            <a:ext cx="4401014" cy="927527"/>
            <a:chOff x="7284133" y="4025473"/>
            <a:chExt cx="4401014" cy="927527"/>
          </a:xfrm>
        </p:grpSpPr>
        <p:sp>
          <p:nvSpPr>
            <p:cNvPr id="102" name="矩形 101"/>
            <p:cNvSpPr/>
            <p:nvPr/>
          </p:nvSpPr>
          <p:spPr bwMode="gray">
            <a:xfrm>
              <a:off x="7284133" y="4043732"/>
              <a:ext cx="4401014" cy="909268"/>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3" name="文本框 102"/>
            <p:cNvSpPr txBox="1"/>
            <p:nvPr/>
          </p:nvSpPr>
          <p:spPr bwMode="gray">
            <a:xfrm>
              <a:off x="7340212" y="4025473"/>
              <a:ext cx="3908641"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Implementation of traffic shaping</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104" name="文本框 103"/>
            <p:cNvSpPr txBox="1"/>
            <p:nvPr/>
          </p:nvSpPr>
          <p:spPr bwMode="gray">
            <a:xfrm>
              <a:off x="7340212" y="4299977"/>
              <a:ext cx="3985036"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Traffic shaping is implemented using the buffer and token bucket. </a:t>
              </a:r>
            </a:p>
          </p:txBody>
        </p:sp>
      </p:grpSp>
      <p:grpSp>
        <p:nvGrpSpPr>
          <p:cNvPr id="5" name="组合 4"/>
          <p:cNvGrpSpPr/>
          <p:nvPr/>
        </p:nvGrpSpPr>
        <p:grpSpPr bwMode="gray">
          <a:xfrm>
            <a:off x="7284133" y="5080444"/>
            <a:ext cx="4401014" cy="939356"/>
            <a:chOff x="7284133" y="5080444"/>
            <a:chExt cx="4401014" cy="939356"/>
          </a:xfrm>
        </p:grpSpPr>
        <p:sp>
          <p:nvSpPr>
            <p:cNvPr id="106" name="矩形 105"/>
            <p:cNvSpPr/>
            <p:nvPr/>
          </p:nvSpPr>
          <p:spPr bwMode="gray">
            <a:xfrm>
              <a:off x="7284133" y="5080444"/>
              <a:ext cx="4401014" cy="93935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7" name="文本框 106"/>
            <p:cNvSpPr txBox="1"/>
            <p:nvPr/>
          </p:nvSpPr>
          <p:spPr bwMode="gray">
            <a:xfrm>
              <a:off x="7340212" y="5086011"/>
              <a:ext cx="4344935"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Token bucket mode</a:t>
              </a:r>
              <a:r>
                <a:rPr lang="en-US" sz="1400" dirty="0">
                  <a:solidFill>
                    <a:srgbClr val="000000"/>
                  </a:solidFill>
                  <a:latin typeface="Huawei Sans" panose="020C0503030203020204" pitchFamily="34" charset="0"/>
                </a:rPr>
                <a:t>: single-rate-single-bucket</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108" name="文本框 107"/>
            <p:cNvSpPr txBox="1"/>
            <p:nvPr/>
          </p:nvSpPr>
          <p:spPr bwMode="gray">
            <a:xfrm>
              <a:off x="7340212" y="5368338"/>
              <a:ext cx="3985036"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Assessment result</a:t>
              </a:r>
              <a:r>
                <a:rPr lang="en-US" sz="1400" dirty="0">
                  <a:solidFill>
                    <a:srgbClr val="000000"/>
                  </a:solidFill>
                  <a:latin typeface="Huawei Sans" panose="020C0503030203020204" pitchFamily="34" charset="0"/>
                </a:rPr>
                <a:t>: compliant (green), non-compliant (red)</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cxnSp>
        <p:nvCxnSpPr>
          <p:cNvPr id="20" name="肘形连接符 19"/>
          <p:cNvCxnSpPr/>
          <p:nvPr/>
        </p:nvCxnSpPr>
        <p:spPr bwMode="gray">
          <a:xfrm>
            <a:off x="1343472" y="4276440"/>
            <a:ext cx="4860540" cy="1548866"/>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sp>
        <p:nvSpPr>
          <p:cNvPr id="68" name="任意多边形 67"/>
          <p:cNvSpPr/>
          <p:nvPr/>
        </p:nvSpPr>
        <p:spPr bwMode="gray">
          <a:xfrm>
            <a:off x="1350072" y="4659662"/>
            <a:ext cx="4678680" cy="1165860"/>
          </a:xfrm>
          <a:custGeom>
            <a:avLst/>
            <a:gdLst>
              <a:gd name="connsiteX0" fmla="*/ 0 w 4678680"/>
              <a:gd name="connsiteY0" fmla="*/ 1165860 h 1165860"/>
              <a:gd name="connsiteX1" fmla="*/ 281940 w 4678680"/>
              <a:gd name="connsiteY1" fmla="*/ 525780 h 1165860"/>
              <a:gd name="connsiteX2" fmla="*/ 525780 w 4678680"/>
              <a:gd name="connsiteY2" fmla="*/ 38100 h 1165860"/>
              <a:gd name="connsiteX3" fmla="*/ 807720 w 4678680"/>
              <a:gd name="connsiteY3" fmla="*/ 518160 h 1165860"/>
              <a:gd name="connsiteX4" fmla="*/ 1165860 w 4678680"/>
              <a:gd name="connsiteY4" fmla="*/ 952500 h 1165860"/>
              <a:gd name="connsiteX5" fmla="*/ 1501140 w 4678680"/>
              <a:gd name="connsiteY5" fmla="*/ 525780 h 1165860"/>
              <a:gd name="connsiteX6" fmla="*/ 1729740 w 4678680"/>
              <a:gd name="connsiteY6" fmla="*/ 0 h 1165860"/>
              <a:gd name="connsiteX7" fmla="*/ 2087880 w 4678680"/>
              <a:gd name="connsiteY7" fmla="*/ 525780 h 1165860"/>
              <a:gd name="connsiteX8" fmla="*/ 2377440 w 4678680"/>
              <a:gd name="connsiteY8" fmla="*/ 922020 h 1165860"/>
              <a:gd name="connsiteX9" fmla="*/ 2674620 w 4678680"/>
              <a:gd name="connsiteY9" fmla="*/ 518160 h 1165860"/>
              <a:gd name="connsiteX10" fmla="*/ 3002280 w 4678680"/>
              <a:gd name="connsiteY10" fmla="*/ 922020 h 1165860"/>
              <a:gd name="connsiteX11" fmla="*/ 3314700 w 4678680"/>
              <a:gd name="connsiteY11" fmla="*/ 121920 h 1165860"/>
              <a:gd name="connsiteX12" fmla="*/ 3611880 w 4678680"/>
              <a:gd name="connsiteY12" fmla="*/ 525780 h 1165860"/>
              <a:gd name="connsiteX13" fmla="*/ 3810000 w 4678680"/>
              <a:gd name="connsiteY13" fmla="*/ 906780 h 1165860"/>
              <a:gd name="connsiteX14" fmla="*/ 4015740 w 4678680"/>
              <a:gd name="connsiteY14" fmla="*/ 647700 h 1165860"/>
              <a:gd name="connsiteX15" fmla="*/ 4396740 w 4678680"/>
              <a:gd name="connsiteY15" fmla="*/ 899160 h 1165860"/>
              <a:gd name="connsiteX16" fmla="*/ 4678680 w 4678680"/>
              <a:gd name="connsiteY16" fmla="*/ 281940 h 116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78680" h="1165860">
                <a:moveTo>
                  <a:pt x="0" y="1165860"/>
                </a:moveTo>
                <a:cubicBezTo>
                  <a:pt x="97155" y="939800"/>
                  <a:pt x="194310" y="713740"/>
                  <a:pt x="281940" y="525780"/>
                </a:cubicBezTo>
                <a:cubicBezTo>
                  <a:pt x="369570" y="337820"/>
                  <a:pt x="438150" y="39370"/>
                  <a:pt x="525780" y="38100"/>
                </a:cubicBezTo>
                <a:cubicBezTo>
                  <a:pt x="613410" y="36830"/>
                  <a:pt x="701040" y="365760"/>
                  <a:pt x="807720" y="518160"/>
                </a:cubicBezTo>
                <a:cubicBezTo>
                  <a:pt x="914400" y="670560"/>
                  <a:pt x="1050290" y="951230"/>
                  <a:pt x="1165860" y="952500"/>
                </a:cubicBezTo>
                <a:cubicBezTo>
                  <a:pt x="1281430" y="953770"/>
                  <a:pt x="1407160" y="684530"/>
                  <a:pt x="1501140" y="525780"/>
                </a:cubicBezTo>
                <a:cubicBezTo>
                  <a:pt x="1595120" y="367030"/>
                  <a:pt x="1631950" y="0"/>
                  <a:pt x="1729740" y="0"/>
                </a:cubicBezTo>
                <a:cubicBezTo>
                  <a:pt x="1827530" y="0"/>
                  <a:pt x="1979930" y="372110"/>
                  <a:pt x="2087880" y="525780"/>
                </a:cubicBezTo>
                <a:cubicBezTo>
                  <a:pt x="2195830" y="679450"/>
                  <a:pt x="2279650" y="923290"/>
                  <a:pt x="2377440" y="922020"/>
                </a:cubicBezTo>
                <a:cubicBezTo>
                  <a:pt x="2475230" y="920750"/>
                  <a:pt x="2570480" y="518160"/>
                  <a:pt x="2674620" y="518160"/>
                </a:cubicBezTo>
                <a:cubicBezTo>
                  <a:pt x="2778760" y="518160"/>
                  <a:pt x="2895600" y="988060"/>
                  <a:pt x="3002280" y="922020"/>
                </a:cubicBezTo>
                <a:cubicBezTo>
                  <a:pt x="3108960" y="855980"/>
                  <a:pt x="3213100" y="187960"/>
                  <a:pt x="3314700" y="121920"/>
                </a:cubicBezTo>
                <a:cubicBezTo>
                  <a:pt x="3416300" y="55880"/>
                  <a:pt x="3529330" y="394970"/>
                  <a:pt x="3611880" y="525780"/>
                </a:cubicBezTo>
                <a:cubicBezTo>
                  <a:pt x="3694430" y="656590"/>
                  <a:pt x="3742690" y="886460"/>
                  <a:pt x="3810000" y="906780"/>
                </a:cubicBezTo>
                <a:cubicBezTo>
                  <a:pt x="3877310" y="927100"/>
                  <a:pt x="3917950" y="648970"/>
                  <a:pt x="4015740" y="647700"/>
                </a:cubicBezTo>
                <a:cubicBezTo>
                  <a:pt x="4113530" y="646430"/>
                  <a:pt x="4286250" y="960120"/>
                  <a:pt x="4396740" y="899160"/>
                </a:cubicBezTo>
                <a:cubicBezTo>
                  <a:pt x="4507230" y="838200"/>
                  <a:pt x="4592955" y="560070"/>
                  <a:pt x="4678680" y="281940"/>
                </a:cubicBezTo>
              </a:path>
            </a:pathLst>
          </a:custGeom>
          <a:noFill/>
          <a:ln w="19050">
            <a:solidFill>
              <a:srgbClr val="EC7061"/>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9" name="任意多边形 68"/>
          <p:cNvSpPr/>
          <p:nvPr/>
        </p:nvSpPr>
        <p:spPr bwMode="gray">
          <a:xfrm>
            <a:off x="1350072" y="5112850"/>
            <a:ext cx="4770120" cy="712671"/>
          </a:xfrm>
          <a:custGeom>
            <a:avLst/>
            <a:gdLst>
              <a:gd name="connsiteX0" fmla="*/ 0 w 4770120"/>
              <a:gd name="connsiteY0" fmla="*/ 647700 h 647700"/>
              <a:gd name="connsiteX1" fmla="*/ 281940 w 4770120"/>
              <a:gd name="connsiteY1" fmla="*/ 15240 h 647700"/>
              <a:gd name="connsiteX2" fmla="*/ 2659380 w 4770120"/>
              <a:gd name="connsiteY2" fmla="*/ 0 h 647700"/>
              <a:gd name="connsiteX3" fmla="*/ 2987040 w 4770120"/>
              <a:gd name="connsiteY3" fmla="*/ 419100 h 647700"/>
              <a:gd name="connsiteX4" fmla="*/ 3169920 w 4770120"/>
              <a:gd name="connsiteY4" fmla="*/ 0 h 647700"/>
              <a:gd name="connsiteX5" fmla="*/ 3962400 w 4770120"/>
              <a:gd name="connsiteY5" fmla="*/ 0 h 647700"/>
              <a:gd name="connsiteX6" fmla="*/ 4351020 w 4770120"/>
              <a:gd name="connsiteY6" fmla="*/ 388620 h 647700"/>
              <a:gd name="connsiteX7" fmla="*/ 4625340 w 4770120"/>
              <a:gd name="connsiteY7" fmla="*/ 7620 h 647700"/>
              <a:gd name="connsiteX8" fmla="*/ 4770120 w 4770120"/>
              <a:gd name="connsiteY8" fmla="*/ 7620 h 647700"/>
              <a:gd name="connsiteX0" fmla="*/ 0 w 4770120"/>
              <a:gd name="connsiteY0" fmla="*/ 705857 h 705857"/>
              <a:gd name="connsiteX1" fmla="*/ 281940 w 4770120"/>
              <a:gd name="connsiteY1" fmla="*/ 73397 h 705857"/>
              <a:gd name="connsiteX2" fmla="*/ 2659380 w 4770120"/>
              <a:gd name="connsiteY2" fmla="*/ 58157 h 705857"/>
              <a:gd name="connsiteX3" fmla="*/ 2987040 w 4770120"/>
              <a:gd name="connsiteY3" fmla="*/ 477257 h 705857"/>
              <a:gd name="connsiteX4" fmla="*/ 3169920 w 4770120"/>
              <a:gd name="connsiteY4" fmla="*/ 58157 h 705857"/>
              <a:gd name="connsiteX5" fmla="*/ 3962400 w 4770120"/>
              <a:gd name="connsiteY5" fmla="*/ 58157 h 705857"/>
              <a:gd name="connsiteX6" fmla="*/ 4351020 w 4770120"/>
              <a:gd name="connsiteY6" fmla="*/ 446777 h 705857"/>
              <a:gd name="connsiteX7" fmla="*/ 4625340 w 4770120"/>
              <a:gd name="connsiteY7" fmla="*/ 65777 h 705857"/>
              <a:gd name="connsiteX8" fmla="*/ 4770120 w 4770120"/>
              <a:gd name="connsiteY8" fmla="*/ 65777 h 705857"/>
              <a:gd name="connsiteX0" fmla="*/ 0 w 4770120"/>
              <a:gd name="connsiteY0" fmla="*/ 753240 h 753240"/>
              <a:gd name="connsiteX1" fmla="*/ 281940 w 4770120"/>
              <a:gd name="connsiteY1" fmla="*/ 120780 h 753240"/>
              <a:gd name="connsiteX2" fmla="*/ 2659380 w 4770120"/>
              <a:gd name="connsiteY2" fmla="*/ 105540 h 753240"/>
              <a:gd name="connsiteX3" fmla="*/ 2987040 w 4770120"/>
              <a:gd name="connsiteY3" fmla="*/ 524640 h 753240"/>
              <a:gd name="connsiteX4" fmla="*/ 3169920 w 4770120"/>
              <a:gd name="connsiteY4" fmla="*/ 105540 h 753240"/>
              <a:gd name="connsiteX5" fmla="*/ 3962400 w 4770120"/>
              <a:gd name="connsiteY5" fmla="*/ 105540 h 753240"/>
              <a:gd name="connsiteX6" fmla="*/ 4351020 w 4770120"/>
              <a:gd name="connsiteY6" fmla="*/ 494160 h 753240"/>
              <a:gd name="connsiteX7" fmla="*/ 4625340 w 4770120"/>
              <a:gd name="connsiteY7" fmla="*/ 113160 h 753240"/>
              <a:gd name="connsiteX8" fmla="*/ 4770120 w 4770120"/>
              <a:gd name="connsiteY8" fmla="*/ 113160 h 753240"/>
              <a:gd name="connsiteX0" fmla="*/ 0 w 4770120"/>
              <a:gd name="connsiteY0" fmla="*/ 759805 h 759805"/>
              <a:gd name="connsiteX1" fmla="*/ 281940 w 4770120"/>
              <a:gd name="connsiteY1" fmla="*/ 127345 h 759805"/>
              <a:gd name="connsiteX2" fmla="*/ 2659380 w 4770120"/>
              <a:gd name="connsiteY2" fmla="*/ 112105 h 759805"/>
              <a:gd name="connsiteX3" fmla="*/ 2987040 w 4770120"/>
              <a:gd name="connsiteY3" fmla="*/ 531205 h 759805"/>
              <a:gd name="connsiteX4" fmla="*/ 3169920 w 4770120"/>
              <a:gd name="connsiteY4" fmla="*/ 112105 h 759805"/>
              <a:gd name="connsiteX5" fmla="*/ 3962400 w 4770120"/>
              <a:gd name="connsiteY5" fmla="*/ 112105 h 759805"/>
              <a:gd name="connsiteX6" fmla="*/ 4351020 w 4770120"/>
              <a:gd name="connsiteY6" fmla="*/ 500725 h 759805"/>
              <a:gd name="connsiteX7" fmla="*/ 4625340 w 4770120"/>
              <a:gd name="connsiteY7" fmla="*/ 119725 h 759805"/>
              <a:gd name="connsiteX8" fmla="*/ 4770120 w 4770120"/>
              <a:gd name="connsiteY8" fmla="*/ 119725 h 759805"/>
              <a:gd name="connsiteX0" fmla="*/ 0 w 4770120"/>
              <a:gd name="connsiteY0" fmla="*/ 721079 h 721079"/>
              <a:gd name="connsiteX1" fmla="*/ 281940 w 4770120"/>
              <a:gd name="connsiteY1" fmla="*/ 88619 h 721079"/>
              <a:gd name="connsiteX2" fmla="*/ 2659380 w 4770120"/>
              <a:gd name="connsiteY2" fmla="*/ 73379 h 721079"/>
              <a:gd name="connsiteX3" fmla="*/ 2987040 w 4770120"/>
              <a:gd name="connsiteY3" fmla="*/ 492479 h 721079"/>
              <a:gd name="connsiteX4" fmla="*/ 3169920 w 4770120"/>
              <a:gd name="connsiteY4" fmla="*/ 73379 h 721079"/>
              <a:gd name="connsiteX5" fmla="*/ 3962400 w 4770120"/>
              <a:gd name="connsiteY5" fmla="*/ 73379 h 721079"/>
              <a:gd name="connsiteX6" fmla="*/ 4351020 w 4770120"/>
              <a:gd name="connsiteY6" fmla="*/ 461999 h 721079"/>
              <a:gd name="connsiteX7" fmla="*/ 4625340 w 4770120"/>
              <a:gd name="connsiteY7" fmla="*/ 80999 h 721079"/>
              <a:gd name="connsiteX8" fmla="*/ 4770120 w 4770120"/>
              <a:gd name="connsiteY8" fmla="*/ 80999 h 721079"/>
              <a:gd name="connsiteX0" fmla="*/ 0 w 4770120"/>
              <a:gd name="connsiteY0" fmla="*/ 747427 h 747427"/>
              <a:gd name="connsiteX1" fmla="*/ 281940 w 4770120"/>
              <a:gd name="connsiteY1" fmla="*/ 114967 h 747427"/>
              <a:gd name="connsiteX2" fmla="*/ 2659380 w 4770120"/>
              <a:gd name="connsiteY2" fmla="*/ 99727 h 747427"/>
              <a:gd name="connsiteX3" fmla="*/ 2987040 w 4770120"/>
              <a:gd name="connsiteY3" fmla="*/ 518827 h 747427"/>
              <a:gd name="connsiteX4" fmla="*/ 3169920 w 4770120"/>
              <a:gd name="connsiteY4" fmla="*/ 99727 h 747427"/>
              <a:gd name="connsiteX5" fmla="*/ 3962400 w 4770120"/>
              <a:gd name="connsiteY5" fmla="*/ 99727 h 747427"/>
              <a:gd name="connsiteX6" fmla="*/ 4351020 w 4770120"/>
              <a:gd name="connsiteY6" fmla="*/ 488347 h 747427"/>
              <a:gd name="connsiteX7" fmla="*/ 4625340 w 4770120"/>
              <a:gd name="connsiteY7" fmla="*/ 107347 h 747427"/>
              <a:gd name="connsiteX8" fmla="*/ 4770120 w 4770120"/>
              <a:gd name="connsiteY8" fmla="*/ 107347 h 747427"/>
              <a:gd name="connsiteX0" fmla="*/ 0 w 4770120"/>
              <a:gd name="connsiteY0" fmla="*/ 735822 h 735822"/>
              <a:gd name="connsiteX1" fmla="*/ 281940 w 4770120"/>
              <a:gd name="connsiteY1" fmla="*/ 103362 h 735822"/>
              <a:gd name="connsiteX2" fmla="*/ 2659380 w 4770120"/>
              <a:gd name="connsiteY2" fmla="*/ 88122 h 735822"/>
              <a:gd name="connsiteX3" fmla="*/ 2987040 w 4770120"/>
              <a:gd name="connsiteY3" fmla="*/ 507222 h 735822"/>
              <a:gd name="connsiteX4" fmla="*/ 3169920 w 4770120"/>
              <a:gd name="connsiteY4" fmla="*/ 88122 h 735822"/>
              <a:gd name="connsiteX5" fmla="*/ 3962400 w 4770120"/>
              <a:gd name="connsiteY5" fmla="*/ 88122 h 735822"/>
              <a:gd name="connsiteX6" fmla="*/ 4351020 w 4770120"/>
              <a:gd name="connsiteY6" fmla="*/ 476742 h 735822"/>
              <a:gd name="connsiteX7" fmla="*/ 4625340 w 4770120"/>
              <a:gd name="connsiteY7" fmla="*/ 95742 h 735822"/>
              <a:gd name="connsiteX8" fmla="*/ 4770120 w 4770120"/>
              <a:gd name="connsiteY8" fmla="*/ 95742 h 735822"/>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 name="connsiteX0" fmla="*/ 0 w 4770120"/>
              <a:gd name="connsiteY0" fmla="*/ 712671 h 712671"/>
              <a:gd name="connsiteX1" fmla="*/ 281940 w 4770120"/>
              <a:gd name="connsiteY1" fmla="*/ 80211 h 712671"/>
              <a:gd name="connsiteX2" fmla="*/ 2659380 w 4770120"/>
              <a:gd name="connsiteY2" fmla="*/ 64971 h 712671"/>
              <a:gd name="connsiteX3" fmla="*/ 2987040 w 4770120"/>
              <a:gd name="connsiteY3" fmla="*/ 484071 h 712671"/>
              <a:gd name="connsiteX4" fmla="*/ 3169920 w 4770120"/>
              <a:gd name="connsiteY4" fmla="*/ 64971 h 712671"/>
              <a:gd name="connsiteX5" fmla="*/ 3962400 w 4770120"/>
              <a:gd name="connsiteY5" fmla="*/ 64971 h 712671"/>
              <a:gd name="connsiteX6" fmla="*/ 4351020 w 4770120"/>
              <a:gd name="connsiteY6" fmla="*/ 453591 h 712671"/>
              <a:gd name="connsiteX7" fmla="*/ 4625340 w 4770120"/>
              <a:gd name="connsiteY7" fmla="*/ 72591 h 712671"/>
              <a:gd name="connsiteX8" fmla="*/ 4770120 w 4770120"/>
              <a:gd name="connsiteY8" fmla="*/ 72591 h 712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0120" h="712671">
                <a:moveTo>
                  <a:pt x="0" y="712671"/>
                </a:moveTo>
                <a:cubicBezTo>
                  <a:pt x="93980" y="501851"/>
                  <a:pt x="135890" y="226261"/>
                  <a:pt x="281940" y="80211"/>
                </a:cubicBezTo>
                <a:cubicBezTo>
                  <a:pt x="427990" y="-65839"/>
                  <a:pt x="2595880" y="24331"/>
                  <a:pt x="2659380" y="64971"/>
                </a:cubicBezTo>
                <a:cubicBezTo>
                  <a:pt x="2722880" y="105611"/>
                  <a:pt x="2872740" y="494231"/>
                  <a:pt x="2987040" y="484071"/>
                </a:cubicBezTo>
                <a:cubicBezTo>
                  <a:pt x="3101340" y="473911"/>
                  <a:pt x="3065780" y="80211"/>
                  <a:pt x="3169920" y="64971"/>
                </a:cubicBezTo>
                <a:cubicBezTo>
                  <a:pt x="3274060" y="49731"/>
                  <a:pt x="3832860" y="-3609"/>
                  <a:pt x="3962400" y="64971"/>
                </a:cubicBezTo>
                <a:cubicBezTo>
                  <a:pt x="4091940" y="133551"/>
                  <a:pt x="4244340" y="458671"/>
                  <a:pt x="4351020" y="453591"/>
                </a:cubicBezTo>
                <a:cubicBezTo>
                  <a:pt x="4457700" y="448511"/>
                  <a:pt x="4584700" y="110691"/>
                  <a:pt x="4625340" y="72591"/>
                </a:cubicBezTo>
                <a:cubicBezTo>
                  <a:pt x="4665980" y="34491"/>
                  <a:pt x="4721860" y="72591"/>
                  <a:pt x="4770120" y="72591"/>
                </a:cubicBezTo>
              </a:path>
            </a:pathLst>
          </a:custGeom>
          <a:noFill/>
          <a:ln w="19050">
            <a:solidFill>
              <a:srgbClr val="56C4D2"/>
            </a:solidFill>
            <a:prstDash val="solid"/>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71" name="直接连接符 70"/>
          <p:cNvCxnSpPr/>
          <p:nvPr/>
        </p:nvCxnSpPr>
        <p:spPr bwMode="gray">
          <a:xfrm>
            <a:off x="1343520" y="5148854"/>
            <a:ext cx="4788000" cy="0"/>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89" name="圆角矩形 88"/>
          <p:cNvSpPr/>
          <p:nvPr/>
        </p:nvSpPr>
        <p:spPr bwMode="gray">
          <a:xfrm>
            <a:off x="616112" y="3971724"/>
            <a:ext cx="138271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Packet rate</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0" name="圆角矩形 89"/>
          <p:cNvSpPr/>
          <p:nvPr/>
        </p:nvSpPr>
        <p:spPr bwMode="gray">
          <a:xfrm>
            <a:off x="5879492" y="5832930"/>
            <a:ext cx="57606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Time</a:t>
            </a:r>
          </a:p>
        </p:txBody>
      </p:sp>
      <p:sp>
        <p:nvSpPr>
          <p:cNvPr id="91" name="圆角矩形 90"/>
          <p:cNvSpPr/>
          <p:nvPr/>
        </p:nvSpPr>
        <p:spPr bwMode="gray">
          <a:xfrm>
            <a:off x="766924" y="4968834"/>
            <a:ext cx="61206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CIR</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9" name="圆角矩形 98"/>
          <p:cNvSpPr/>
          <p:nvPr/>
        </p:nvSpPr>
        <p:spPr bwMode="gray">
          <a:xfrm>
            <a:off x="2593532" y="4046278"/>
            <a:ext cx="129614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Traffic shaping not deployed</a:t>
            </a:r>
          </a:p>
        </p:txBody>
      </p:sp>
      <p:cxnSp>
        <p:nvCxnSpPr>
          <p:cNvPr id="78" name="直接箭头连接符 77"/>
          <p:cNvCxnSpPr/>
          <p:nvPr/>
        </p:nvCxnSpPr>
        <p:spPr bwMode="gray">
          <a:xfrm flipH="1">
            <a:off x="3133592" y="4426952"/>
            <a:ext cx="108012" cy="21470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43" name="组合 142"/>
          <p:cNvGrpSpPr/>
          <p:nvPr/>
        </p:nvGrpSpPr>
        <p:grpSpPr bwMode="gray">
          <a:xfrm>
            <a:off x="1062720" y="1559456"/>
            <a:ext cx="5040560" cy="1017321"/>
            <a:chOff x="6312024" y="1844824"/>
            <a:chExt cx="5040560" cy="1017321"/>
          </a:xfrm>
        </p:grpSpPr>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652284" y="2276872"/>
              <a:ext cx="570707" cy="467980"/>
            </a:xfrm>
            <a:prstGeom prst="rect">
              <a:avLst/>
            </a:prstGeom>
          </p:spPr>
        </p:pic>
        <p:grpSp>
          <p:nvGrpSpPr>
            <p:cNvPr id="94" name="组合 93"/>
            <p:cNvGrpSpPr/>
            <p:nvPr/>
          </p:nvGrpSpPr>
          <p:grpSpPr bwMode="gray">
            <a:xfrm>
              <a:off x="6312024" y="2168860"/>
              <a:ext cx="1089453" cy="684076"/>
              <a:chOff x="6312024" y="2168860"/>
              <a:chExt cx="1089453" cy="684076"/>
            </a:xfrm>
          </p:grpSpPr>
          <p:pic>
            <p:nvPicPr>
              <p:cNvPr id="112" name="图片 1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13" name="圆角矩形 112"/>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LAN</a:t>
                </a:r>
              </a:p>
            </p:txBody>
          </p:sp>
        </p:grpSp>
        <p:grpSp>
          <p:nvGrpSpPr>
            <p:cNvPr id="114" name="组合 113"/>
            <p:cNvGrpSpPr/>
            <p:nvPr/>
          </p:nvGrpSpPr>
          <p:grpSpPr bwMode="gray">
            <a:xfrm>
              <a:off x="10263131" y="2168860"/>
              <a:ext cx="1089453" cy="684076"/>
              <a:chOff x="6312024" y="2168860"/>
              <a:chExt cx="1089453" cy="684076"/>
            </a:xfrm>
          </p:grpSpPr>
          <p:pic>
            <p:nvPicPr>
              <p:cNvPr id="115" name="图片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312024" y="2168860"/>
                <a:ext cx="1089453" cy="684076"/>
              </a:xfrm>
              <a:prstGeom prst="rect">
                <a:avLst/>
              </a:prstGeom>
            </p:spPr>
          </p:pic>
          <p:sp>
            <p:nvSpPr>
              <p:cNvPr id="116" name="圆角矩形 115"/>
              <p:cNvSpPr/>
              <p:nvPr/>
            </p:nvSpPr>
            <p:spPr bwMode="gray">
              <a:xfrm>
                <a:off x="6420036" y="2348880"/>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WAN</a:t>
                </a:r>
              </a:p>
            </p:txBody>
          </p:sp>
        </p:grpSp>
        <p:cxnSp>
          <p:nvCxnSpPr>
            <p:cNvPr id="98" name="直接连接符 97"/>
            <p:cNvCxnSpPr>
              <a:stCxn id="112" idx="3"/>
              <a:endCxn id="111" idx="1"/>
            </p:cNvCxnSpPr>
            <p:nvPr/>
          </p:nvCxnSpPr>
          <p:spPr bwMode="gray">
            <a:xfrm flipV="1">
              <a:off x="7401477" y="2510862"/>
              <a:ext cx="1250807" cy="3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7" name="直接连接符 116"/>
            <p:cNvCxnSpPr>
              <a:stCxn id="111" idx="3"/>
              <a:endCxn id="115" idx="1"/>
            </p:cNvCxnSpPr>
            <p:nvPr/>
          </p:nvCxnSpPr>
          <p:spPr bwMode="gray">
            <a:xfrm>
              <a:off x="9222991" y="2510862"/>
              <a:ext cx="1040140" cy="3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6" name="圆角矩形 125"/>
            <p:cNvSpPr/>
            <p:nvPr/>
          </p:nvSpPr>
          <p:spPr bwMode="gray">
            <a:xfrm>
              <a:off x="7514909" y="2536793"/>
              <a:ext cx="100447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High-speed link</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1" name="圆角矩形 130"/>
            <p:cNvSpPr/>
            <p:nvPr/>
          </p:nvSpPr>
          <p:spPr bwMode="gray">
            <a:xfrm>
              <a:off x="9333763" y="2536793"/>
              <a:ext cx="100447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Low-speed link</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32" name="直接连接符 131"/>
            <p:cNvCxnSpPr/>
            <p:nvPr/>
          </p:nvCxnSpPr>
          <p:spPr bwMode="gray">
            <a:xfrm flipV="1">
              <a:off x="7572164" y="2348880"/>
              <a:ext cx="612068"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sp>
          <p:nvSpPr>
            <p:cNvPr id="134" name="圆角矩形 133"/>
            <p:cNvSpPr/>
            <p:nvPr/>
          </p:nvSpPr>
          <p:spPr bwMode="gray">
            <a:xfrm>
              <a:off x="7320136" y="1844824"/>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Data flow:</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100 Mbit/s</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sp>
        <p:nvSpPr>
          <p:cNvPr id="52" name="圆角矩形 51"/>
          <p:cNvSpPr/>
          <p:nvPr/>
        </p:nvSpPr>
        <p:spPr bwMode="gray">
          <a:xfrm>
            <a:off x="4907868" y="4583792"/>
            <a:ext cx="129614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shaping deployed</a:t>
            </a:r>
          </a:p>
        </p:txBody>
      </p:sp>
      <p:cxnSp>
        <p:nvCxnSpPr>
          <p:cNvPr id="53" name="直接箭头连接符 52"/>
          <p:cNvCxnSpPr>
            <a:stCxn id="52" idx="2"/>
          </p:cNvCxnSpPr>
          <p:nvPr/>
        </p:nvCxnSpPr>
        <p:spPr bwMode="gray">
          <a:xfrm flipH="1">
            <a:off x="5411924" y="4909144"/>
            <a:ext cx="144016" cy="3587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55" name="Oval 41"/>
          <p:cNvSpPr>
            <a:spLocks noChangeAspect="1"/>
          </p:cNvSpPr>
          <p:nvPr/>
        </p:nvSpPr>
        <p:spPr bwMode="gray">
          <a:xfrm>
            <a:off x="3889676" y="214586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56" name="Rectangular Callout 55"/>
          <p:cNvSpPr/>
          <p:nvPr/>
        </p:nvSpPr>
        <p:spPr bwMode="gray">
          <a:xfrm>
            <a:off x="1506051" y="2600369"/>
            <a:ext cx="985546" cy="569183"/>
          </a:xfrm>
          <a:prstGeom prst="wedgeRectCallout">
            <a:avLst>
              <a:gd name="adj1" fmla="val 18886"/>
              <a:gd name="adj2" fmla="val -995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Interface bandwidth</a:t>
            </a:r>
          </a:p>
          <a:p>
            <a:pPr algn="ctr" fontAlgn="ctr"/>
            <a:r>
              <a:rPr lang="en-US" sz="1200" dirty="0">
                <a:solidFill>
                  <a:schemeClr val="tx1"/>
                </a:solidFill>
                <a:latin typeface="Huawei Sans" panose="020C0503030203020204" pitchFamily="34" charset="0"/>
              </a:rPr>
              <a:t>is 1 </a:t>
            </a:r>
            <a:r>
              <a:rPr lang="en-US" sz="1200" dirty="0" err="1">
                <a:solidFill>
                  <a:schemeClr val="tx1"/>
                </a:solidFill>
                <a:latin typeface="Huawei Sans" panose="020C0503030203020204" pitchFamily="34" charset="0"/>
              </a:rPr>
              <a:t>Gbit</a:t>
            </a:r>
            <a:r>
              <a:rPr lang="en-US" sz="1200" dirty="0">
                <a:solidFill>
                  <a:schemeClr val="tx1"/>
                </a:solidFill>
                <a:latin typeface="Huawei Sans" panose="020C0503030203020204" pitchFamily="34" charset="0"/>
              </a:rPr>
              <a:t>/s.</a:t>
            </a:r>
          </a:p>
        </p:txBody>
      </p:sp>
      <p:sp>
        <p:nvSpPr>
          <p:cNvPr id="57" name="Rectangular Callout 56"/>
          <p:cNvSpPr/>
          <p:nvPr/>
        </p:nvSpPr>
        <p:spPr bwMode="gray">
          <a:xfrm>
            <a:off x="3099308" y="2621572"/>
            <a:ext cx="1348868" cy="569183"/>
          </a:xfrm>
          <a:prstGeom prst="wedgeRectCallout">
            <a:avLst>
              <a:gd name="adj1" fmla="val 18886"/>
              <a:gd name="adj2" fmla="val -9956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Interface bandwidth</a:t>
            </a:r>
          </a:p>
          <a:p>
            <a:pPr algn="ctr" fontAlgn="ctr"/>
            <a:r>
              <a:rPr lang="en-US" sz="1200" dirty="0">
                <a:solidFill>
                  <a:schemeClr val="tx1"/>
                </a:solidFill>
                <a:latin typeface="Huawei Sans" panose="020C0503030203020204" pitchFamily="34" charset="0"/>
              </a:rPr>
              <a:t>is only 2 Mbit/s.</a:t>
            </a:r>
          </a:p>
        </p:txBody>
      </p:sp>
      <p:sp>
        <p:nvSpPr>
          <p:cNvPr id="58" name="Rectangular Callout 57"/>
          <p:cNvSpPr/>
          <p:nvPr/>
        </p:nvSpPr>
        <p:spPr bwMode="gray">
          <a:xfrm>
            <a:off x="3328919" y="1178554"/>
            <a:ext cx="1578950" cy="635250"/>
          </a:xfrm>
          <a:prstGeom prst="wedgeRectCallout">
            <a:avLst>
              <a:gd name="adj1" fmla="val -5139"/>
              <a:gd name="adj2" fmla="val 8506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rgbClr val="C7000B"/>
                </a:solidFill>
                <a:latin typeface="Huawei Sans" panose="020C0503030203020204" pitchFamily="34" charset="0"/>
              </a:rPr>
              <a:t>Outbound direction of the interface</a:t>
            </a:r>
            <a:endParaRPr lang="en-US" altLang="zh-CN" sz="1200" dirty="0">
              <a:solidFill>
                <a:srgbClr val="C7000B"/>
              </a:solidFill>
              <a:latin typeface="Huawei Sans" panose="020C0503030203020204" pitchFamily="34" charset="0"/>
              <a:ea typeface="方正兰亭黑简体" panose="02000000000000000000" pitchFamily="2" charset="-122"/>
            </a:endParaRPr>
          </a:p>
          <a:p>
            <a:pPr algn="ctr" fontAlgn="ctr"/>
            <a:r>
              <a:rPr lang="en-US" sz="1200" dirty="0">
                <a:solidFill>
                  <a:srgbClr val="C7000B"/>
                </a:solidFill>
                <a:latin typeface="Huawei Sans" panose="020C0503030203020204" pitchFamily="34" charset="0"/>
              </a:rPr>
              <a:t>Traffic shaping</a:t>
            </a:r>
          </a:p>
        </p:txBody>
      </p:sp>
      <p:sp>
        <p:nvSpPr>
          <p:cNvPr id="49"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50"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51" name="燕尾形 117"/>
          <p:cNvSpPr/>
          <p:nvPr/>
        </p:nvSpPr>
        <p:spPr bwMode="gray">
          <a:xfrm>
            <a:off x="8884008" y="123865"/>
            <a:ext cx="1456968"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Policing</a:t>
            </a:r>
          </a:p>
        </p:txBody>
      </p:sp>
      <p:sp>
        <p:nvSpPr>
          <p:cNvPr id="59" name="燕尾形 119"/>
          <p:cNvSpPr/>
          <p:nvPr/>
        </p:nvSpPr>
        <p:spPr bwMode="gray">
          <a:xfrm>
            <a:off x="10257862" y="123865"/>
            <a:ext cx="1461063"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Shaping</a:t>
            </a:r>
          </a:p>
        </p:txBody>
      </p:sp>
    </p:spTree>
    <p:extLst>
      <p:ext uri="{BB962C8B-B14F-4D97-AF65-F5344CB8AC3E}">
        <p14:creationId xmlns:p14="http://schemas.microsoft.com/office/powerpoint/2010/main" val="4016936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ipe(up)">
                                      <p:cBhvr>
                                        <p:cTn id="7" dur="250"/>
                                        <p:tgtEl>
                                          <p:spTgt spid="92"/>
                                        </p:tgtEl>
                                      </p:cBhvr>
                                    </p:animEffect>
                                  </p:childTnLst>
                                </p:cTn>
                              </p:par>
                            </p:childTnLst>
                          </p:cTn>
                        </p:par>
                        <p:par>
                          <p:cTn id="8" fill="hold">
                            <p:stCondLst>
                              <p:cond delay="25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250"/>
                            </p:stCondLst>
                            <p:childTnLst>
                              <p:par>
                                <p:cTn id="12" presetID="1"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Implementation of Traffic Shaping (1)</a:t>
            </a:r>
            <a:endParaRPr lang="en-US" altLang="zh-CN" dirty="0">
              <a:latin typeface="Huawei Sans" panose="020C0503030203020204" pitchFamily="34" charset="0"/>
            </a:endParaRPr>
          </a:p>
        </p:txBody>
      </p:sp>
      <p:grpSp>
        <p:nvGrpSpPr>
          <p:cNvPr id="4" name="组合 3"/>
          <p:cNvGrpSpPr/>
          <p:nvPr/>
        </p:nvGrpSpPr>
        <p:grpSpPr bwMode="gray">
          <a:xfrm>
            <a:off x="1023765" y="1406798"/>
            <a:ext cx="7398822" cy="4358714"/>
            <a:chOff x="1023765" y="1406798"/>
            <a:chExt cx="7398822" cy="4358714"/>
          </a:xfrm>
        </p:grpSpPr>
        <p:sp>
          <p:nvSpPr>
            <p:cNvPr id="15" name="圆角矩形 14"/>
            <p:cNvSpPr/>
            <p:nvPr/>
          </p:nvSpPr>
          <p:spPr bwMode="gray">
            <a:xfrm>
              <a:off x="1527821" y="2645988"/>
              <a:ext cx="889965" cy="325352"/>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a:t>
              </a:r>
            </a:p>
          </p:txBody>
        </p:sp>
        <p:sp>
          <p:nvSpPr>
            <p:cNvPr id="16" name="流程图: 决策 15"/>
            <p:cNvSpPr/>
            <p:nvPr/>
          </p:nvSpPr>
          <p:spPr bwMode="gray">
            <a:xfrm>
              <a:off x="4156113" y="2441354"/>
              <a:ext cx="1080120" cy="734621"/>
            </a:xfrm>
            <a:prstGeom prst="flowChartDecision">
              <a:avLst/>
            </a:prstGeom>
            <a:solidFill>
              <a:srgbClr val="BEE9EE"/>
            </a:solidFill>
            <a:ln w="9525" cap="flat" cmpd="sng" algn="ctr">
              <a:solidFill>
                <a:srgbClr val="56C4D2"/>
              </a:solidFill>
              <a:prstDash val="solid"/>
              <a:round/>
              <a:headEnd type="none" w="med" len="med"/>
              <a:tailEnd type="none" w="med" len="med"/>
            </a:ln>
            <a:effectLst/>
          </p:spPr>
          <p:txBody>
            <a:bodyPr vert="horz" wrap="non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Shaping?</a:t>
              </a:r>
            </a:p>
          </p:txBody>
        </p:sp>
        <p:grpSp>
          <p:nvGrpSpPr>
            <p:cNvPr id="17" name="组合 16"/>
            <p:cNvGrpSpPr/>
            <p:nvPr/>
          </p:nvGrpSpPr>
          <p:grpSpPr bwMode="gray">
            <a:xfrm>
              <a:off x="2669894" y="1908564"/>
              <a:ext cx="540060" cy="1800200"/>
              <a:chOff x="9804412" y="2852936"/>
              <a:chExt cx="540060" cy="1800200"/>
            </a:xfrm>
          </p:grpSpPr>
          <p:grpSp>
            <p:nvGrpSpPr>
              <p:cNvPr id="18" name="组合 17"/>
              <p:cNvGrpSpPr/>
              <p:nvPr/>
            </p:nvGrpSpPr>
            <p:grpSpPr bwMode="gray">
              <a:xfrm>
                <a:off x="9804412" y="2852936"/>
                <a:ext cx="540060" cy="1800200"/>
                <a:chOff x="7032104" y="2852936"/>
                <a:chExt cx="540060" cy="1800200"/>
              </a:xfrm>
            </p:grpSpPr>
            <p:sp>
              <p:nvSpPr>
                <p:cNvPr id="20" name="圆角矩形 19"/>
                <p:cNvSpPr/>
                <p:nvPr/>
              </p:nvSpPr>
              <p:spPr bwMode="gray">
                <a:xfrm>
                  <a:off x="7032104" y="2852936"/>
                  <a:ext cx="540060" cy="18002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文本框 20"/>
                <p:cNvSpPr txBox="1"/>
                <p:nvPr/>
              </p:nvSpPr>
              <p:spPr bwMode="gray">
                <a:xfrm rot="16200000">
                  <a:off x="6840698" y="3579675"/>
                  <a:ext cx="887029"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Scheduling</a:t>
                  </a:r>
                  <a:endParaRPr lang="en-US" altLang="zh-CN" sz="1200" b="1" dirty="0">
                    <a:latin typeface="Huawei Sans" panose="020C0503030203020204" pitchFamily="34" charset="0"/>
                    <a:ea typeface="方正兰亭黑简体" panose="02000000000000000000" pitchFamily="2" charset="-122"/>
                  </a:endParaRPr>
                </a:p>
              </p:txBody>
            </p:sp>
          </p:grpSp>
          <p:sp>
            <p:nvSpPr>
              <p:cNvPr id="19" name="任意多边形 18"/>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22" name="直接箭头连接符 21"/>
            <p:cNvCxnSpPr/>
            <p:nvPr/>
          </p:nvCxnSpPr>
          <p:spPr bwMode="gray">
            <a:xfrm>
              <a:off x="2417866" y="2808664"/>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4" name="右箭头 23"/>
            <p:cNvSpPr/>
            <p:nvPr/>
          </p:nvSpPr>
          <p:spPr bwMode="gray">
            <a:xfrm>
              <a:off x="3292017" y="2502970"/>
              <a:ext cx="864096" cy="611386"/>
            </a:xfrm>
            <a:prstGeom prst="rightArrow">
              <a:avLst>
                <a:gd name="adj1" fmla="val 60386"/>
                <a:gd name="adj2" fmla="val 50000"/>
              </a:avLst>
            </a:prstGeom>
            <a:solidFill>
              <a:srgbClr val="F4FBFE"/>
            </a:solidFill>
            <a:ln w="12700">
              <a:solidFill>
                <a:srgbClr val="56C4D2"/>
              </a:solidFill>
              <a:miter lim="800000"/>
              <a:headEnd type="none" w="sm" len="sm"/>
              <a:tailEnd type="none" w="sm" len="sm"/>
            </a:ln>
            <a:effectLst/>
          </p:spPr>
          <p:txBody>
            <a:bodyPr wrap="square" lIns="36000" rIns="36000"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25" name="圆角矩形 24"/>
            <p:cNvSpPr/>
            <p:nvPr/>
          </p:nvSpPr>
          <p:spPr bwMode="gray">
            <a:xfrm>
              <a:off x="3244398" y="2638945"/>
              <a:ext cx="687035" cy="315827"/>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90000"/>
                </a:lnSpc>
                <a:spcBef>
                  <a:spcPct val="0"/>
                </a:spcBef>
                <a:spcAft>
                  <a:spcPct val="0"/>
                </a:spcAft>
                <a:buClrTx/>
                <a:buSzTx/>
                <a:buFontTx/>
                <a:buNone/>
                <a:tabLst/>
              </a:pPr>
              <a:r>
                <a:rPr lang="en-US" sz="1200" dirty="0">
                  <a:latin typeface="Huawei Sans" panose="020C0503030203020204" pitchFamily="34" charset="0"/>
                </a:rPr>
                <a:t>Leave a queue</a:t>
              </a:r>
            </a:p>
          </p:txBody>
        </p:sp>
        <p:cxnSp>
          <p:nvCxnSpPr>
            <p:cNvPr id="26" name="直接箭头连接符 25"/>
            <p:cNvCxnSpPr/>
            <p:nvPr/>
          </p:nvCxnSpPr>
          <p:spPr bwMode="gray">
            <a:xfrm flipV="1">
              <a:off x="5308241" y="2800305"/>
              <a:ext cx="61206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8" name="圆角矩形 27"/>
            <p:cNvSpPr/>
            <p:nvPr/>
          </p:nvSpPr>
          <p:spPr bwMode="gray">
            <a:xfrm>
              <a:off x="6100329" y="2645988"/>
              <a:ext cx="889965" cy="325352"/>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Forward</a:t>
              </a:r>
            </a:p>
          </p:txBody>
        </p:sp>
        <p:sp>
          <p:nvSpPr>
            <p:cNvPr id="29" name="圆角矩形 28"/>
            <p:cNvSpPr/>
            <p:nvPr/>
          </p:nvSpPr>
          <p:spPr bwMode="gray">
            <a:xfrm>
              <a:off x="5200229" y="2476269"/>
              <a:ext cx="828092" cy="325352"/>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No</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0" name="直接箭头连接符 29"/>
            <p:cNvCxnSpPr/>
            <p:nvPr/>
          </p:nvCxnSpPr>
          <p:spPr bwMode="gray">
            <a:xfrm>
              <a:off x="4696173" y="3232353"/>
              <a:ext cx="0" cy="46735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3" name="bucket_206442"/>
            <p:cNvSpPr>
              <a:spLocks noChangeAspect="1"/>
            </p:cNvSpPr>
            <p:nvPr/>
          </p:nvSpPr>
          <p:spPr bwMode="gray">
            <a:xfrm>
              <a:off x="4408142" y="3700298"/>
              <a:ext cx="612068" cy="746995"/>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sp>
        <p:cxnSp>
          <p:nvCxnSpPr>
            <p:cNvPr id="37" name="肘形连接符 36"/>
            <p:cNvCxnSpPr>
              <a:endCxn id="28" idx="2"/>
            </p:cNvCxnSpPr>
            <p:nvPr/>
          </p:nvCxnSpPr>
          <p:spPr bwMode="gray">
            <a:xfrm flipV="1">
              <a:off x="4949641" y="2971340"/>
              <a:ext cx="1595671" cy="1187624"/>
            </a:xfrm>
            <a:prstGeom prst="bentConnector2">
              <a:avLst/>
            </a:prstGeom>
            <a:solidFill>
              <a:schemeClr val="accent1"/>
            </a:solidFill>
            <a:ln w="28575" cap="flat" cmpd="sng" algn="ctr">
              <a:solidFill>
                <a:srgbClr val="AFD89C"/>
              </a:solidFill>
              <a:prstDash val="solid"/>
              <a:round/>
              <a:headEnd type="none" w="med" len="med"/>
              <a:tailEnd type="triangle"/>
            </a:ln>
            <a:effectLst/>
          </p:spPr>
        </p:cxnSp>
        <p:sp>
          <p:nvSpPr>
            <p:cNvPr id="41" name="矩形 40"/>
            <p:cNvSpPr/>
            <p:nvPr/>
          </p:nvSpPr>
          <p:spPr bwMode="gray">
            <a:xfrm>
              <a:off x="5469241" y="4060445"/>
              <a:ext cx="362076" cy="197039"/>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5014058" y="3735093"/>
              <a:ext cx="1272442" cy="325352"/>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Compliant</a:t>
              </a:r>
            </a:p>
          </p:txBody>
        </p:sp>
        <p:cxnSp>
          <p:nvCxnSpPr>
            <p:cNvPr id="43" name="肘形连接符 42"/>
            <p:cNvCxnSpPr>
              <a:stCxn id="55" idx="1"/>
              <a:endCxn id="15" idx="2"/>
            </p:cNvCxnSpPr>
            <p:nvPr/>
          </p:nvCxnSpPr>
          <p:spPr bwMode="gray">
            <a:xfrm rot="10800000">
              <a:off x="1972805" y="2971340"/>
              <a:ext cx="2524329" cy="1713968"/>
            </a:xfrm>
            <a:prstGeom prst="bentConnector2">
              <a:avLst/>
            </a:prstGeom>
            <a:solidFill>
              <a:schemeClr val="accent1"/>
            </a:solidFill>
            <a:ln w="28575" cap="flat" cmpd="sng" algn="ctr">
              <a:solidFill>
                <a:srgbClr val="E28189"/>
              </a:solidFill>
              <a:prstDash val="solid"/>
              <a:round/>
              <a:headEnd type="none" w="med" len="med"/>
              <a:tailEnd type="triangle"/>
            </a:ln>
            <a:effectLst/>
          </p:spPr>
        </p:cxnSp>
        <p:cxnSp>
          <p:nvCxnSpPr>
            <p:cNvPr id="48" name="肘形连接符 47"/>
            <p:cNvCxnSpPr>
              <a:stCxn id="55" idx="3"/>
            </p:cNvCxnSpPr>
            <p:nvPr/>
          </p:nvCxnSpPr>
          <p:spPr bwMode="gray">
            <a:xfrm flipV="1">
              <a:off x="4859209" y="2971340"/>
              <a:ext cx="1863243" cy="1713968"/>
            </a:xfrm>
            <a:prstGeom prst="bentConnector3">
              <a:avLst>
                <a:gd name="adj1" fmla="val 100098"/>
              </a:avLst>
            </a:prstGeom>
            <a:solidFill>
              <a:schemeClr val="accent1"/>
            </a:solidFill>
            <a:ln w="28575" cap="flat" cmpd="sng" algn="ctr">
              <a:solidFill>
                <a:srgbClr val="E28189"/>
              </a:solidFill>
              <a:prstDash val="solid"/>
              <a:round/>
              <a:headEnd type="none" w="med" len="med"/>
              <a:tailEnd type="triangle"/>
            </a:ln>
            <a:effectLst/>
          </p:spPr>
        </p:cxnSp>
        <p:sp>
          <p:nvSpPr>
            <p:cNvPr id="55" name="矩形 54"/>
            <p:cNvSpPr/>
            <p:nvPr/>
          </p:nvSpPr>
          <p:spPr bwMode="gray">
            <a:xfrm>
              <a:off x="4497133" y="4586788"/>
              <a:ext cx="362076" cy="197039"/>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4" name="文本框 63"/>
            <p:cNvSpPr txBox="1"/>
            <p:nvPr/>
          </p:nvSpPr>
          <p:spPr bwMode="gray">
            <a:xfrm>
              <a:off x="3293896" y="4003826"/>
              <a:ext cx="1016872"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Token bucket</a:t>
              </a:r>
            </a:p>
          </p:txBody>
        </p:sp>
        <p:sp>
          <p:nvSpPr>
            <p:cNvPr id="65" name="圆角矩形 64"/>
            <p:cNvSpPr/>
            <p:nvPr/>
          </p:nvSpPr>
          <p:spPr bwMode="gray">
            <a:xfrm>
              <a:off x="4048101" y="4726612"/>
              <a:ext cx="1260140" cy="325352"/>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Exceeding</a:t>
              </a:r>
            </a:p>
          </p:txBody>
        </p:sp>
        <p:sp>
          <p:nvSpPr>
            <p:cNvPr id="66" name="圆角矩形 65"/>
            <p:cNvSpPr/>
            <p:nvPr/>
          </p:nvSpPr>
          <p:spPr bwMode="gray">
            <a:xfrm>
              <a:off x="6910419" y="4096449"/>
              <a:ext cx="1512168" cy="540060"/>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The data packets that are leaving queues are still forwarded.</a:t>
              </a:r>
            </a:p>
          </p:txBody>
        </p:sp>
        <p:sp>
          <p:nvSpPr>
            <p:cNvPr id="67" name="圆角矩形 66"/>
            <p:cNvSpPr/>
            <p:nvPr/>
          </p:nvSpPr>
          <p:spPr bwMode="gray">
            <a:xfrm>
              <a:off x="1419809" y="4812938"/>
              <a:ext cx="2628292" cy="864096"/>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When packets in a queue are transmitted at a rate exceeding the specifications, the queue is marked unscheduled and will be scheduled when the bandwidth is available.</a:t>
              </a:r>
            </a:p>
          </p:txBody>
        </p:sp>
        <p:sp>
          <p:nvSpPr>
            <p:cNvPr id="68" name="圆角矩形 67"/>
            <p:cNvSpPr/>
            <p:nvPr/>
          </p:nvSpPr>
          <p:spPr bwMode="gray">
            <a:xfrm>
              <a:off x="4696173" y="3232353"/>
              <a:ext cx="828092" cy="325352"/>
            </a:xfrm>
            <a:prstGeom prst="roundRect">
              <a:avLst/>
            </a:prstGeom>
            <a:no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Yes</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9" name="矩形 68"/>
            <p:cNvSpPr/>
            <p:nvPr/>
          </p:nvSpPr>
          <p:spPr bwMode="gray">
            <a:xfrm>
              <a:off x="1023765" y="1406798"/>
              <a:ext cx="7344816" cy="4358714"/>
            </a:xfrm>
            <a:prstGeom prst="rect">
              <a:avLst/>
            </a:prstGeom>
            <a:noFill/>
            <a:ln w="12700">
              <a:solidFill>
                <a:schemeClr val="tx1"/>
              </a:solidFill>
              <a:prstDash val="dash"/>
              <a:miter lim="800000"/>
              <a:headEnd type="none" w="sm" len="sm"/>
              <a:tailEnd type="none" w="sm" len="sm"/>
            </a:ln>
            <a:effectLst/>
          </p:spPr>
          <p:txBody>
            <a:bodyPr wrap="square" lIns="36000" rIns="36000"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70" name="流程图: 过程 69"/>
            <p:cNvSpPr/>
            <p:nvPr/>
          </p:nvSpPr>
          <p:spPr bwMode="gray">
            <a:xfrm>
              <a:off x="1057540" y="1512608"/>
              <a:ext cx="2990561" cy="307777"/>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lIns="36000" rIns="36000"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71" name="文本框 70"/>
            <p:cNvSpPr txBox="1"/>
            <p:nvPr/>
          </p:nvSpPr>
          <p:spPr bwMode="gray">
            <a:xfrm>
              <a:off x="1215158" y="1513751"/>
              <a:ext cx="2832943" cy="304103"/>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dirty="0">
                  <a:latin typeface="Huawei Sans" panose="020C0503030203020204" pitchFamily="34" charset="0"/>
                </a:rPr>
                <a:t>Queue-based traffic shaping</a:t>
              </a:r>
            </a:p>
          </p:txBody>
        </p:sp>
      </p:grpSp>
      <p:grpSp>
        <p:nvGrpSpPr>
          <p:cNvPr id="73" name="组合 72"/>
          <p:cNvGrpSpPr/>
          <p:nvPr/>
        </p:nvGrpSpPr>
        <p:grpSpPr bwMode="gray">
          <a:xfrm>
            <a:off x="8504276" y="1759598"/>
            <a:ext cx="3116224" cy="1249303"/>
            <a:chOff x="6564053" y="5100543"/>
            <a:chExt cx="2836563" cy="1249303"/>
          </a:xfrm>
        </p:grpSpPr>
        <p:sp>
          <p:nvSpPr>
            <p:cNvPr id="74" name="矩形 73"/>
            <p:cNvSpPr/>
            <p:nvPr/>
          </p:nvSpPr>
          <p:spPr bwMode="gray">
            <a:xfrm>
              <a:off x="6564053" y="5123434"/>
              <a:ext cx="2836563" cy="1226412"/>
            </a:xfrm>
            <a:prstGeom prst="rect">
              <a:avLst/>
            </a:prstGeom>
            <a:solidFill>
              <a:srgbClr val="F4FBFE"/>
            </a:solidFill>
            <a:ln w="9525"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75" name="组合 74"/>
            <p:cNvGrpSpPr/>
            <p:nvPr/>
          </p:nvGrpSpPr>
          <p:grpSpPr bwMode="gray">
            <a:xfrm>
              <a:off x="6660067" y="5100543"/>
              <a:ext cx="2740549" cy="1068985"/>
              <a:chOff x="6660067" y="5100543"/>
              <a:chExt cx="2740549" cy="1068985"/>
            </a:xfrm>
          </p:grpSpPr>
          <p:sp>
            <p:nvSpPr>
              <p:cNvPr id="76" name="文本框 75"/>
              <p:cNvSpPr txBox="1"/>
              <p:nvPr/>
            </p:nvSpPr>
            <p:spPr bwMode="gray">
              <a:xfrm>
                <a:off x="6660067" y="5100543"/>
                <a:ext cx="2740549"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Queue-based traffic shaping</a:t>
                </a:r>
                <a:endParaRPr lang="en-US" altLang="zh-CN" sz="1400" b="1" dirty="0">
                  <a:solidFill>
                    <a:srgbClr val="000000"/>
                  </a:solidFill>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a:off x="6660067" y="5542260"/>
                <a:ext cx="2656738"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Applies to each queue on an outbound interface.</a:t>
                </a:r>
              </a:p>
            </p:txBody>
          </p:sp>
        </p:grpSp>
      </p:grpSp>
      <p:sp>
        <p:nvSpPr>
          <p:cNvPr id="50"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51"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52" name="燕尾形 117"/>
          <p:cNvSpPr/>
          <p:nvPr/>
        </p:nvSpPr>
        <p:spPr bwMode="gray">
          <a:xfrm>
            <a:off x="8884008" y="123865"/>
            <a:ext cx="1456968"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Policing</a:t>
            </a:r>
          </a:p>
        </p:txBody>
      </p:sp>
      <p:sp>
        <p:nvSpPr>
          <p:cNvPr id="53" name="燕尾形 119"/>
          <p:cNvSpPr/>
          <p:nvPr/>
        </p:nvSpPr>
        <p:spPr bwMode="gray">
          <a:xfrm>
            <a:off x="10257862" y="123865"/>
            <a:ext cx="1461063"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Shaping</a:t>
            </a:r>
          </a:p>
        </p:txBody>
      </p:sp>
      <p:cxnSp>
        <p:nvCxnSpPr>
          <p:cNvPr id="14" name="Straight Connector 13"/>
          <p:cNvCxnSpPr>
            <a:stCxn id="55" idx="0"/>
          </p:cNvCxnSpPr>
          <p:nvPr/>
        </p:nvCxnSpPr>
        <p:spPr>
          <a:xfrm flipV="1">
            <a:off x="4678171" y="4447293"/>
            <a:ext cx="0" cy="139495"/>
          </a:xfrm>
          <a:prstGeom prst="line">
            <a:avLst/>
          </a:prstGeom>
          <a:solidFill>
            <a:schemeClr val="accent1"/>
          </a:solidFill>
          <a:ln w="28575" cap="flat" cmpd="sng" algn="ctr">
            <a:solidFill>
              <a:srgbClr val="E28189"/>
            </a:solidFill>
            <a:prstDash val="solid"/>
            <a:round/>
            <a:headEnd type="none" w="med" len="med"/>
            <a:tailEnd type="none" w="med" len="med"/>
          </a:ln>
          <a:effectLst/>
        </p:spPr>
      </p:cxnSp>
    </p:spTree>
    <p:extLst>
      <p:ext uri="{BB962C8B-B14F-4D97-AF65-F5344CB8AC3E}">
        <p14:creationId xmlns:p14="http://schemas.microsoft.com/office/powerpoint/2010/main" val="69164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bwMode="gray">
          <a:xfrm>
            <a:off x="1538722" y="2291929"/>
            <a:ext cx="540060" cy="1656156"/>
          </a:xfrm>
          <a:prstGeom prst="ellipse">
            <a:avLst/>
          </a:prstGeom>
          <a:solidFill>
            <a:srgbClr val="F4FBFE"/>
          </a:solidFill>
          <a:ln w="9525">
            <a:solidFill>
              <a:srgbClr val="56C4D2"/>
            </a:solidFill>
            <a:miter lim="800000"/>
            <a:headEnd type="none" w="sm" len="sm"/>
            <a:tailEnd type="none" w="sm" len="sm"/>
          </a:ln>
          <a:effectLst/>
        </p:spPr>
        <p:txBody>
          <a:bodyPr wrap="square"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Implementation of Traffic Shaping (2)</a:t>
            </a:r>
            <a:endParaRPr lang="en-US" altLang="zh-CN" dirty="0">
              <a:latin typeface="Huawei Sans" panose="020C0503030203020204" pitchFamily="34" charset="0"/>
            </a:endParaRPr>
          </a:p>
        </p:txBody>
      </p:sp>
      <p:sp>
        <p:nvSpPr>
          <p:cNvPr id="15" name="圆角矩形 14"/>
          <p:cNvSpPr/>
          <p:nvPr/>
        </p:nvSpPr>
        <p:spPr bwMode="gray">
          <a:xfrm>
            <a:off x="2052179" y="3046697"/>
            <a:ext cx="889965" cy="25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 3</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7" name="组合 16"/>
          <p:cNvGrpSpPr/>
          <p:nvPr/>
        </p:nvGrpSpPr>
        <p:grpSpPr bwMode="gray">
          <a:xfrm>
            <a:off x="3194252" y="2244107"/>
            <a:ext cx="540060" cy="1800200"/>
            <a:chOff x="9804412" y="2852936"/>
            <a:chExt cx="540060" cy="1800200"/>
          </a:xfrm>
        </p:grpSpPr>
        <p:grpSp>
          <p:nvGrpSpPr>
            <p:cNvPr id="18" name="组合 17"/>
            <p:cNvGrpSpPr/>
            <p:nvPr/>
          </p:nvGrpSpPr>
          <p:grpSpPr bwMode="gray">
            <a:xfrm>
              <a:off x="9804412" y="2852936"/>
              <a:ext cx="540060" cy="1800200"/>
              <a:chOff x="7032104" y="2852936"/>
              <a:chExt cx="540060" cy="1800200"/>
            </a:xfrm>
          </p:grpSpPr>
          <p:sp>
            <p:nvSpPr>
              <p:cNvPr id="20" name="圆角矩形 19"/>
              <p:cNvSpPr/>
              <p:nvPr/>
            </p:nvSpPr>
            <p:spPr bwMode="gray">
              <a:xfrm>
                <a:off x="7032104" y="2852936"/>
                <a:ext cx="540060" cy="18002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文本框 20"/>
              <p:cNvSpPr txBox="1"/>
              <p:nvPr/>
            </p:nvSpPr>
            <p:spPr bwMode="gray">
              <a:xfrm rot="16200000">
                <a:off x="6826793" y="3579674"/>
                <a:ext cx="93714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Scheduling</a:t>
                </a:r>
                <a:endParaRPr lang="en-US" altLang="zh-CN" sz="1200" b="1" dirty="0">
                  <a:latin typeface="Huawei Sans" panose="020C0503030203020204" pitchFamily="34" charset="0"/>
                  <a:ea typeface="方正兰亭黑简体" panose="02000000000000000000" pitchFamily="2" charset="-122"/>
                </a:endParaRPr>
              </a:p>
            </p:txBody>
          </p:sp>
        </p:grpSp>
        <p:sp>
          <p:nvSpPr>
            <p:cNvPr id="19" name="任意多边形 18"/>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22" name="直接箭头连接符 21"/>
          <p:cNvCxnSpPr/>
          <p:nvPr/>
        </p:nvCxnSpPr>
        <p:spPr bwMode="gray">
          <a:xfrm>
            <a:off x="2942224" y="3172697"/>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4" name="右箭头 23"/>
          <p:cNvSpPr/>
          <p:nvPr/>
        </p:nvSpPr>
        <p:spPr bwMode="gray">
          <a:xfrm>
            <a:off x="3816375" y="2869082"/>
            <a:ext cx="864096" cy="550247"/>
          </a:xfrm>
          <a:prstGeom prst="rightArrow">
            <a:avLst>
              <a:gd name="adj1" fmla="val 65579"/>
              <a:gd name="adj2" fmla="val 50000"/>
            </a:avLst>
          </a:prstGeom>
          <a:solidFill>
            <a:srgbClr val="F4FBFE"/>
          </a:solidFill>
          <a:ln w="12700">
            <a:solidFill>
              <a:srgbClr val="56C4D2"/>
            </a:solidFill>
            <a:miter lim="800000"/>
            <a:headEnd type="none" w="sm" len="sm"/>
            <a:tailEnd type="none" w="sm" len="sm"/>
          </a:ln>
          <a:effectLst/>
        </p:spPr>
        <p:txBody>
          <a:bodyPr wrap="square" rtlCol="0" anchor="ctr">
            <a:spAutoFit/>
          </a:bodyP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25" name="圆角矩形 24"/>
          <p:cNvSpPr/>
          <p:nvPr/>
        </p:nvSpPr>
        <p:spPr bwMode="gray">
          <a:xfrm>
            <a:off x="3744367" y="2972006"/>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90000"/>
              </a:lnSpc>
              <a:spcBef>
                <a:spcPct val="0"/>
              </a:spcBef>
              <a:spcAft>
                <a:spcPct val="0"/>
              </a:spcAft>
              <a:buClrTx/>
              <a:buSzTx/>
              <a:buFontTx/>
              <a:buNone/>
              <a:tabLst/>
            </a:pPr>
            <a:r>
              <a:rPr lang="en-US" sz="1200" dirty="0">
                <a:latin typeface="Huawei Sans" panose="020C0503030203020204" pitchFamily="34" charset="0"/>
              </a:rPr>
              <a:t>Leave a queue</a:t>
            </a:r>
          </a:p>
        </p:txBody>
      </p:sp>
      <p:sp>
        <p:nvSpPr>
          <p:cNvPr id="33" name="bucket_206442"/>
          <p:cNvSpPr>
            <a:spLocks noChangeAspect="1"/>
          </p:cNvSpPr>
          <p:nvPr/>
        </p:nvSpPr>
        <p:spPr bwMode="gray">
          <a:xfrm>
            <a:off x="4872236" y="2725987"/>
            <a:ext cx="612068" cy="746995"/>
          </a:xfrm>
          <a:custGeom>
            <a:avLst/>
            <a:gdLst>
              <a:gd name="T0" fmla="*/ 5355 w 5585"/>
              <a:gd name="T1" fmla="*/ 2216 h 6827"/>
              <a:gd name="T2" fmla="*/ 5188 w 5585"/>
              <a:gd name="T3" fmla="*/ 2216 h 6827"/>
              <a:gd name="T4" fmla="*/ 2792 w 5585"/>
              <a:gd name="T5" fmla="*/ 0 h 6827"/>
              <a:gd name="T6" fmla="*/ 397 w 5585"/>
              <a:gd name="T7" fmla="*/ 2216 h 6827"/>
              <a:gd name="T8" fmla="*/ 230 w 5585"/>
              <a:gd name="T9" fmla="*/ 2216 h 6827"/>
              <a:gd name="T10" fmla="*/ 0 w 5585"/>
              <a:gd name="T11" fmla="*/ 2446 h 6827"/>
              <a:gd name="T12" fmla="*/ 230 w 5585"/>
              <a:gd name="T13" fmla="*/ 2676 h 6827"/>
              <a:gd name="T14" fmla="*/ 484 w 5585"/>
              <a:gd name="T15" fmla="*/ 2676 h 6827"/>
              <a:gd name="T16" fmla="*/ 975 w 5585"/>
              <a:gd name="T17" fmla="*/ 6625 h 6827"/>
              <a:gd name="T18" fmla="*/ 1204 w 5585"/>
              <a:gd name="T19" fmla="*/ 6827 h 6827"/>
              <a:gd name="T20" fmla="*/ 4381 w 5585"/>
              <a:gd name="T21" fmla="*/ 6827 h 6827"/>
              <a:gd name="T22" fmla="*/ 4610 w 5585"/>
              <a:gd name="T23" fmla="*/ 6625 h 6827"/>
              <a:gd name="T24" fmla="*/ 5100 w 5585"/>
              <a:gd name="T25" fmla="*/ 2676 h 6827"/>
              <a:gd name="T26" fmla="*/ 5355 w 5585"/>
              <a:gd name="T27" fmla="*/ 2676 h 6827"/>
              <a:gd name="T28" fmla="*/ 5585 w 5585"/>
              <a:gd name="T29" fmla="*/ 2446 h 6827"/>
              <a:gd name="T30" fmla="*/ 5355 w 5585"/>
              <a:gd name="T31" fmla="*/ 2216 h 6827"/>
              <a:gd name="T32" fmla="*/ 4178 w 5585"/>
              <a:gd name="T33" fmla="*/ 6366 h 6827"/>
              <a:gd name="T34" fmla="*/ 1407 w 5585"/>
              <a:gd name="T35" fmla="*/ 6366 h 6827"/>
              <a:gd name="T36" fmla="*/ 949 w 5585"/>
              <a:gd name="T37" fmla="*/ 2676 h 6827"/>
              <a:gd name="T38" fmla="*/ 4636 w 5585"/>
              <a:gd name="T39" fmla="*/ 2676 h 6827"/>
              <a:gd name="T40" fmla="*/ 4178 w 5585"/>
              <a:gd name="T41" fmla="*/ 6366 h 6827"/>
              <a:gd name="T42" fmla="*/ 859 w 5585"/>
              <a:gd name="T43" fmla="*/ 2216 h 6827"/>
              <a:gd name="T44" fmla="*/ 2792 w 5585"/>
              <a:gd name="T45" fmla="*/ 461 h 6827"/>
              <a:gd name="T46" fmla="*/ 4726 w 5585"/>
              <a:gd name="T47" fmla="*/ 2216 h 6827"/>
              <a:gd name="T48" fmla="*/ 859 w 5585"/>
              <a:gd name="T49" fmla="*/ 2216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85" h="6827">
                <a:moveTo>
                  <a:pt x="5355" y="2216"/>
                </a:moveTo>
                <a:lnTo>
                  <a:pt x="5188" y="2216"/>
                </a:lnTo>
                <a:cubicBezTo>
                  <a:pt x="5092" y="978"/>
                  <a:pt x="4054" y="0"/>
                  <a:pt x="2792" y="0"/>
                </a:cubicBezTo>
                <a:cubicBezTo>
                  <a:pt x="1530" y="0"/>
                  <a:pt x="493" y="978"/>
                  <a:pt x="397" y="2216"/>
                </a:cubicBezTo>
                <a:lnTo>
                  <a:pt x="230" y="2216"/>
                </a:lnTo>
                <a:cubicBezTo>
                  <a:pt x="103" y="2216"/>
                  <a:pt x="0" y="2319"/>
                  <a:pt x="0" y="2446"/>
                </a:cubicBezTo>
                <a:cubicBezTo>
                  <a:pt x="0" y="2573"/>
                  <a:pt x="103" y="2676"/>
                  <a:pt x="230" y="2676"/>
                </a:cubicBezTo>
                <a:lnTo>
                  <a:pt x="484" y="2676"/>
                </a:lnTo>
                <a:lnTo>
                  <a:pt x="975" y="6625"/>
                </a:lnTo>
                <a:cubicBezTo>
                  <a:pt x="989" y="6740"/>
                  <a:pt x="1087" y="6827"/>
                  <a:pt x="1204" y="6827"/>
                </a:cubicBezTo>
                <a:lnTo>
                  <a:pt x="4381" y="6827"/>
                </a:lnTo>
                <a:cubicBezTo>
                  <a:pt x="4497" y="6827"/>
                  <a:pt x="4595" y="6740"/>
                  <a:pt x="4610" y="6625"/>
                </a:cubicBezTo>
                <a:lnTo>
                  <a:pt x="5100" y="2676"/>
                </a:lnTo>
                <a:lnTo>
                  <a:pt x="5355" y="2676"/>
                </a:lnTo>
                <a:cubicBezTo>
                  <a:pt x="5482" y="2676"/>
                  <a:pt x="5585" y="2573"/>
                  <a:pt x="5585" y="2446"/>
                </a:cubicBezTo>
                <a:cubicBezTo>
                  <a:pt x="5585" y="2319"/>
                  <a:pt x="5482" y="2216"/>
                  <a:pt x="5355" y="2216"/>
                </a:cubicBezTo>
                <a:close/>
                <a:moveTo>
                  <a:pt x="4178" y="6366"/>
                </a:moveTo>
                <a:lnTo>
                  <a:pt x="1407" y="6366"/>
                </a:lnTo>
                <a:lnTo>
                  <a:pt x="949" y="2676"/>
                </a:lnTo>
                <a:lnTo>
                  <a:pt x="4636" y="2676"/>
                </a:lnTo>
                <a:lnTo>
                  <a:pt x="4178" y="6366"/>
                </a:lnTo>
                <a:close/>
                <a:moveTo>
                  <a:pt x="859" y="2216"/>
                </a:moveTo>
                <a:cubicBezTo>
                  <a:pt x="954" y="1232"/>
                  <a:pt x="1785" y="461"/>
                  <a:pt x="2792" y="461"/>
                </a:cubicBezTo>
                <a:cubicBezTo>
                  <a:pt x="3800" y="461"/>
                  <a:pt x="4631" y="1232"/>
                  <a:pt x="4726" y="2216"/>
                </a:cubicBezTo>
                <a:lnTo>
                  <a:pt x="859" y="2216"/>
                </a:lnTo>
                <a:close/>
              </a:path>
            </a:pathLst>
          </a:custGeom>
          <a:solidFill>
            <a:schemeClr val="tx1"/>
          </a:solidFill>
          <a:ln>
            <a:noFill/>
          </a:ln>
        </p:spPr>
        <p:txBody>
          <a:bodyPr/>
          <a:lstStyle/>
          <a:p>
            <a:pPr fontAlgn="ctr"/>
            <a:endParaRPr lang="en-US" altLang="zh-CN" sz="1200" dirty="0">
              <a:latin typeface="Huawei Sans" panose="020C0503030203020204" pitchFamily="34" charset="0"/>
            </a:endParaRPr>
          </a:p>
        </p:txBody>
      </p:sp>
      <p:cxnSp>
        <p:nvCxnSpPr>
          <p:cNvPr id="43" name="肘形连接符 42"/>
          <p:cNvCxnSpPr>
            <a:endCxn id="53" idx="2"/>
          </p:cNvCxnSpPr>
          <p:nvPr/>
        </p:nvCxnSpPr>
        <p:spPr bwMode="gray">
          <a:xfrm rot="5400000">
            <a:off x="3625231" y="2389978"/>
            <a:ext cx="430038" cy="2686176"/>
          </a:xfrm>
          <a:prstGeom prst="bentConnector3">
            <a:avLst>
              <a:gd name="adj1" fmla="val 244708"/>
            </a:avLst>
          </a:prstGeom>
          <a:solidFill>
            <a:schemeClr val="accent1"/>
          </a:solidFill>
          <a:ln w="76200" cap="flat" cmpd="sng" algn="ctr">
            <a:solidFill>
              <a:srgbClr val="E28189"/>
            </a:solidFill>
            <a:prstDash val="solid"/>
            <a:round/>
            <a:headEnd type="none" w="med" len="med"/>
            <a:tailEnd type="triangle"/>
          </a:ln>
          <a:effectLst/>
        </p:spPr>
      </p:cxnSp>
      <p:sp>
        <p:nvSpPr>
          <p:cNvPr id="64" name="文本框 63"/>
          <p:cNvSpPr txBox="1"/>
          <p:nvPr/>
        </p:nvSpPr>
        <p:spPr bwMode="gray">
          <a:xfrm>
            <a:off x="4601600" y="2453344"/>
            <a:ext cx="112148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Token bucket</a:t>
            </a:r>
          </a:p>
        </p:txBody>
      </p:sp>
      <p:sp>
        <p:nvSpPr>
          <p:cNvPr id="65" name="圆角矩形 64"/>
          <p:cNvSpPr/>
          <p:nvPr/>
        </p:nvSpPr>
        <p:spPr bwMode="gray">
          <a:xfrm>
            <a:off x="2396701" y="4668193"/>
            <a:ext cx="3087603" cy="72209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If the packet rate exceeds the rate limit,</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the interface stops scheduling and waits for sufficient tokens to continue scheduling.</a:t>
            </a:r>
          </a:p>
        </p:txBody>
      </p:sp>
      <p:sp>
        <p:nvSpPr>
          <p:cNvPr id="69" name="矩形 68"/>
          <p:cNvSpPr/>
          <p:nvPr/>
        </p:nvSpPr>
        <p:spPr bwMode="gray">
          <a:xfrm>
            <a:off x="900050" y="1441580"/>
            <a:ext cx="6600478" cy="4072792"/>
          </a:xfrm>
          <a:prstGeom prst="rect">
            <a:avLst/>
          </a:prstGeom>
          <a:noFill/>
          <a:ln w="12700">
            <a:solidFill>
              <a:schemeClr val="tx1"/>
            </a:solidFill>
            <a:prstDash val="dash"/>
            <a:miter lim="800000"/>
            <a:headEnd type="none" w="sm" len="sm"/>
            <a:tailEnd type="none" w="sm" len="sm"/>
          </a:ln>
          <a:effectLst/>
        </p:spPr>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70" name="流程图: 过程 69"/>
          <p:cNvSpPr/>
          <p:nvPr/>
        </p:nvSpPr>
        <p:spPr bwMode="gray">
          <a:xfrm>
            <a:off x="933826" y="1568178"/>
            <a:ext cx="3276224" cy="307777"/>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spAutoFit/>
          </a:bodyPr>
          <a:lstStyle/>
          <a:p>
            <a:pPr algn="ctr" fontAlgn="ctr"/>
            <a:endParaRPr lang="en-US" altLang="zh-CN" sz="1400" dirty="0">
              <a:latin typeface="Huawei Sans" panose="020C0503030203020204" pitchFamily="34" charset="0"/>
              <a:ea typeface="方正兰亭黑简体" panose="02000000000000000000" pitchFamily="2" charset="-122"/>
            </a:endParaRPr>
          </a:p>
        </p:txBody>
      </p:sp>
      <p:sp>
        <p:nvSpPr>
          <p:cNvPr id="71" name="文本框 70"/>
          <p:cNvSpPr txBox="1"/>
          <p:nvPr/>
        </p:nvSpPr>
        <p:spPr bwMode="gray">
          <a:xfrm>
            <a:off x="1091443" y="1569320"/>
            <a:ext cx="3032881"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dirty="0">
                <a:latin typeface="Huawei Sans" panose="020C0503030203020204" pitchFamily="34" charset="0"/>
              </a:rPr>
              <a:t>Interface-based traffic shaping</a:t>
            </a:r>
          </a:p>
        </p:txBody>
      </p:sp>
      <p:sp>
        <p:nvSpPr>
          <p:cNvPr id="49" name="圆角矩形 48"/>
          <p:cNvSpPr/>
          <p:nvPr/>
        </p:nvSpPr>
        <p:spPr bwMode="gray">
          <a:xfrm>
            <a:off x="2052179" y="2291929"/>
            <a:ext cx="889965" cy="25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0" name="直接箭头连接符 49"/>
          <p:cNvCxnSpPr/>
          <p:nvPr/>
        </p:nvCxnSpPr>
        <p:spPr bwMode="gray">
          <a:xfrm>
            <a:off x="2942224" y="2417929"/>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1" name="圆角矩形 50"/>
          <p:cNvSpPr/>
          <p:nvPr/>
        </p:nvSpPr>
        <p:spPr bwMode="gray">
          <a:xfrm>
            <a:off x="2052179" y="2669313"/>
            <a:ext cx="889965" cy="25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Queue 2</a:t>
            </a:r>
            <a:endParaRPr lang="en-US" altLang="zh-CN" sz="1200" dirty="0">
              <a:latin typeface="Huawei Sans" panose="020C0503030203020204" pitchFamily="34" charset="0"/>
              <a:ea typeface="方正兰亭黑简体" panose="02000000000000000000" pitchFamily="2" charset="-122"/>
            </a:endParaRPr>
          </a:p>
        </p:txBody>
      </p:sp>
      <p:cxnSp>
        <p:nvCxnSpPr>
          <p:cNvPr id="52" name="直接箭头连接符 51"/>
          <p:cNvCxnSpPr/>
          <p:nvPr/>
        </p:nvCxnSpPr>
        <p:spPr bwMode="gray">
          <a:xfrm>
            <a:off x="2942224" y="2795313"/>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3" name="圆角矩形 52"/>
          <p:cNvSpPr/>
          <p:nvPr/>
        </p:nvSpPr>
        <p:spPr bwMode="gray">
          <a:xfrm>
            <a:off x="2052179" y="3696085"/>
            <a:ext cx="889965" cy="252000"/>
          </a:xfrm>
          <a:prstGeom prst="round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 </a:t>
            </a:r>
            <a:r>
              <a:rPr lang="en-US" sz="1200" b="0" i="1" dirty="0">
                <a:solidFill>
                  <a:schemeClr val="tx1"/>
                </a:solidFill>
                <a:latin typeface="Huawei Sans" panose="020C0503030203020204" pitchFamily="34" charset="0"/>
              </a:rPr>
              <a:t>N</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54" name="直接箭头连接符 53"/>
          <p:cNvCxnSpPr/>
          <p:nvPr/>
        </p:nvCxnSpPr>
        <p:spPr bwMode="gray">
          <a:xfrm>
            <a:off x="2942224" y="3822085"/>
            <a:ext cx="252028"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56" name="文本框 55"/>
          <p:cNvSpPr txBox="1"/>
          <p:nvPr/>
        </p:nvSpPr>
        <p:spPr bwMode="gray">
          <a:xfrm>
            <a:off x="2316333" y="3315430"/>
            <a:ext cx="28311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a:t>
            </a:r>
            <a:endParaRPr lang="en-US" altLang="zh-CN" sz="1200" b="0" dirty="0">
              <a:latin typeface="Huawei Sans" panose="020C0503030203020204" pitchFamily="34" charset="0"/>
              <a:ea typeface="方正兰亭黑简体" panose="02000000000000000000" pitchFamily="2" charset="-122"/>
            </a:endParaRPr>
          </a:p>
        </p:txBody>
      </p:sp>
      <p:grpSp>
        <p:nvGrpSpPr>
          <p:cNvPr id="73" name="组合 72"/>
          <p:cNvGrpSpPr/>
          <p:nvPr/>
        </p:nvGrpSpPr>
        <p:grpSpPr bwMode="gray">
          <a:xfrm>
            <a:off x="7644545" y="1717875"/>
            <a:ext cx="4068030" cy="1579483"/>
            <a:chOff x="6564053" y="5081307"/>
            <a:chExt cx="2859704" cy="1579483"/>
          </a:xfrm>
        </p:grpSpPr>
        <p:sp>
          <p:nvSpPr>
            <p:cNvPr id="74" name="矩形 73"/>
            <p:cNvSpPr/>
            <p:nvPr/>
          </p:nvSpPr>
          <p:spPr bwMode="gray">
            <a:xfrm>
              <a:off x="6564053" y="5094858"/>
              <a:ext cx="2859704" cy="1565932"/>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6" name="文本框 75"/>
            <p:cNvSpPr txBox="1"/>
            <p:nvPr/>
          </p:nvSpPr>
          <p:spPr bwMode="gray">
            <a:xfrm>
              <a:off x="6597676" y="5081307"/>
              <a:ext cx="276369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Interface-based traffic shaping</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grpSp>
      <p:sp>
        <p:nvSpPr>
          <p:cNvPr id="59" name="右箭头 58"/>
          <p:cNvSpPr/>
          <p:nvPr/>
        </p:nvSpPr>
        <p:spPr bwMode="gray">
          <a:xfrm>
            <a:off x="5710383" y="2898902"/>
            <a:ext cx="1430105" cy="550247"/>
          </a:xfrm>
          <a:prstGeom prst="rightArrow">
            <a:avLst/>
          </a:prstGeom>
          <a:solidFill>
            <a:srgbClr val="56C4D2"/>
          </a:solidFill>
          <a:ln w="28575">
            <a:solidFill>
              <a:srgbClr val="56C4D2"/>
            </a:solidFill>
            <a:miter lim="800000"/>
            <a:headEnd type="none" w="sm" len="sm"/>
            <a:tailEnd type="none" w="sm" len="sm"/>
          </a:ln>
          <a:effectLst/>
        </p:spPr>
        <p:txBody>
          <a:bodyPr wrap="square" rtlCol="0" anchor="ctr">
            <a:spAutoFit/>
          </a:bodyP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29" name="圆角矩形 28"/>
          <p:cNvSpPr/>
          <p:nvPr/>
        </p:nvSpPr>
        <p:spPr bwMode="gray">
          <a:xfrm>
            <a:off x="5442282" y="3518047"/>
            <a:ext cx="1814898" cy="54006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ysClr val="windowText" lastClr="000000"/>
                </a:solidFill>
                <a:latin typeface="Huawei Sans" panose="020C0503030203020204" pitchFamily="34" charset="0"/>
              </a:rPr>
              <a:t>Forward the packet if the packet conforms to the rate limit</a:t>
            </a:r>
            <a:endParaRPr kumimoji="0" lang="en-US" altLang="zh-CN" sz="1200" b="0" i="0" u="none" strike="noStrike" cap="none" normalizeH="0" baseline="0" dirty="0">
              <a:ln>
                <a:noFill/>
              </a:ln>
              <a:solidFill>
                <a:sysClr val="windowText" lastClr="000000"/>
              </a:solidFill>
              <a:effectLst/>
              <a:latin typeface="Huawei Sans" panose="020C0503030203020204" pitchFamily="34" charset="0"/>
              <a:ea typeface="方正兰亭黑简体" panose="02000000000000000000" pitchFamily="2" charset="-122"/>
            </a:endParaRPr>
          </a:p>
        </p:txBody>
      </p:sp>
      <p:sp>
        <p:nvSpPr>
          <p:cNvPr id="85" name="文本框 84"/>
          <p:cNvSpPr txBox="1"/>
          <p:nvPr/>
        </p:nvSpPr>
        <p:spPr bwMode="gray">
          <a:xfrm rot="16200000">
            <a:off x="1181737" y="2935624"/>
            <a:ext cx="122970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b="0" dirty="0">
                <a:latin typeface="Huawei Sans" panose="020C0503030203020204" pitchFamily="34" charset="0"/>
              </a:rPr>
              <a:t>All queues on an interface</a:t>
            </a:r>
            <a:endParaRPr lang="en-US" altLang="zh-CN" sz="1200" b="0" dirty="0">
              <a:latin typeface="Huawei Sans" panose="020C0503030203020204" pitchFamily="34" charset="0"/>
              <a:ea typeface="方正兰亭黑简体" panose="02000000000000000000" pitchFamily="2" charset="-122"/>
            </a:endParaRPr>
          </a:p>
        </p:txBody>
      </p:sp>
      <p:sp>
        <p:nvSpPr>
          <p:cNvPr id="86" name="文本框 85"/>
          <p:cNvSpPr txBox="1"/>
          <p:nvPr/>
        </p:nvSpPr>
        <p:spPr bwMode="gray">
          <a:xfrm>
            <a:off x="7704927" y="2056620"/>
            <a:ext cx="3931447" cy="116587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dirty="0">
                <a:latin typeface="Huawei Sans" panose="020C0503030203020204" pitchFamily="34" charset="0"/>
              </a:rPr>
              <a:t>Limits the total rate of all packets sent by an interface. Traffic shaping is performed on the outbound interface, regardless of packet priorities.</a:t>
            </a:r>
          </a:p>
        </p:txBody>
      </p:sp>
      <p:sp>
        <p:nvSpPr>
          <p:cNvPr id="39"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40"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41" name="燕尾形 117"/>
          <p:cNvSpPr/>
          <p:nvPr/>
        </p:nvSpPr>
        <p:spPr bwMode="gray">
          <a:xfrm>
            <a:off x="8884008" y="123865"/>
            <a:ext cx="1456968"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Policing</a:t>
            </a:r>
          </a:p>
        </p:txBody>
      </p:sp>
      <p:sp>
        <p:nvSpPr>
          <p:cNvPr id="42" name="燕尾形 119"/>
          <p:cNvSpPr/>
          <p:nvPr/>
        </p:nvSpPr>
        <p:spPr bwMode="gray">
          <a:xfrm>
            <a:off x="10257862" y="123865"/>
            <a:ext cx="1461063"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Shaping</a:t>
            </a:r>
          </a:p>
        </p:txBody>
      </p:sp>
    </p:spTree>
    <p:extLst>
      <p:ext uri="{BB962C8B-B14F-4D97-AF65-F5344CB8AC3E}">
        <p14:creationId xmlns:p14="http://schemas.microsoft.com/office/powerpoint/2010/main" val="464342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75"/>
          <p:cNvSpPr/>
          <p:nvPr/>
        </p:nvSpPr>
        <p:spPr bwMode="gray">
          <a:xfrm>
            <a:off x="1671766" y="2949541"/>
            <a:ext cx="8711517" cy="31874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sym typeface="Huawei Sans" panose="020C0503030203020204" pitchFamily="34" charset="0"/>
            </a:endParaRPr>
          </a:p>
          <a:p>
            <a:pPr marL="177800" indent="-177800" algn="just" defTabSz="914112" fontAlgn="ctr">
              <a:lnSpc>
                <a:spcPts val="2000"/>
              </a:lnSpc>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Traffic shaping is generally used in the outbound direction of an interface and is mainly used to limit the traffic rate. It is recommended for packet loss-sensitive traffic (such as Internet access and service download).</a:t>
            </a: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Scenario of Traffic Shaping</a:t>
            </a:r>
          </a:p>
        </p:txBody>
      </p:sp>
      <p:sp>
        <p:nvSpPr>
          <p:cNvPr id="9" name="Text Placeholder 8"/>
          <p:cNvSpPr>
            <a:spLocks noGrp="1"/>
          </p:cNvSpPr>
          <p:nvPr>
            <p:ph type="body" sz="quarter" idx="10"/>
          </p:nvPr>
        </p:nvSpPr>
        <p:spPr bwMode="gray"/>
        <p:txBody>
          <a:bodyPr/>
          <a:lstStyle/>
          <a:p>
            <a:pPr algn="l"/>
            <a:r>
              <a:rPr lang="en-US" sz="1200" dirty="0">
                <a:latin typeface="Huawei Sans" panose="020C0503030203020204" pitchFamily="34" charset="0"/>
              </a:rPr>
              <a:t>On an enterprise network, the enterprise headquarters is connected to branches through private lines on an ISP network. Branches connect to the Internet through the headquarters.</a:t>
            </a:r>
          </a:p>
          <a:p>
            <a:pPr algn="l"/>
            <a:r>
              <a:rPr lang="en-US" sz="1200" dirty="0">
                <a:latin typeface="Huawei Sans" panose="020C0503030203020204" pitchFamily="34" charset="0"/>
              </a:rPr>
              <a:t>If all branches connect to the Internet at the same time, a large amount of web traffic sent from the headquarters to the Internet causes network congestion. As a result, some web traffic is discarded.. As shown in the figure, to prevent web traffic loss, traffic shaping can be configured before traffic sent from enterprise branches enters the enterprise headquarters.</a:t>
            </a:r>
          </a:p>
          <a:p>
            <a:pPr algn="l"/>
            <a:endParaRPr lang="en-US" altLang="zh-CN" sz="1600" dirty="0">
              <a:latin typeface="Huawei Sans" panose="020C0503030203020204" pitchFamily="34" charset="0"/>
            </a:endParaRPr>
          </a:p>
        </p:txBody>
      </p:sp>
      <p:grpSp>
        <p:nvGrpSpPr>
          <p:cNvPr id="101" name="组合 100"/>
          <p:cNvGrpSpPr/>
          <p:nvPr/>
        </p:nvGrpSpPr>
        <p:grpSpPr bwMode="gray">
          <a:xfrm>
            <a:off x="6566860" y="4198345"/>
            <a:ext cx="1089453" cy="684076"/>
            <a:chOff x="6384032" y="2168860"/>
            <a:chExt cx="1089453" cy="684076"/>
          </a:xfrm>
        </p:grpSpPr>
        <p:pic>
          <p:nvPicPr>
            <p:cNvPr id="102" name="图片 1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84032" y="2168860"/>
              <a:ext cx="1089453" cy="684076"/>
            </a:xfrm>
            <a:prstGeom prst="rect">
              <a:avLst/>
            </a:prstGeom>
          </p:spPr>
        </p:pic>
        <p:sp>
          <p:nvSpPr>
            <p:cNvPr id="103" name="圆角矩形 102"/>
            <p:cNvSpPr/>
            <p:nvPr/>
          </p:nvSpPr>
          <p:spPr bwMode="gray">
            <a:xfrm>
              <a:off x="6420036" y="2348880"/>
              <a:ext cx="104411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HQ</a:t>
              </a:r>
            </a:p>
          </p:txBody>
        </p:sp>
      </p:grpSp>
      <p:pic>
        <p:nvPicPr>
          <p:cNvPr id="100" name="图片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082584" y="3874309"/>
            <a:ext cx="1548172" cy="1260140"/>
          </a:xfrm>
          <a:prstGeom prst="rect">
            <a:avLst/>
          </a:prstGeom>
        </p:spPr>
      </p:pic>
      <p:sp>
        <p:nvSpPr>
          <p:cNvPr id="63" name="圆角矩形 62"/>
          <p:cNvSpPr/>
          <p:nvPr/>
        </p:nvSpPr>
        <p:spPr bwMode="gray">
          <a:xfrm>
            <a:off x="3917642" y="2873177"/>
            <a:ext cx="1399290"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direction</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88" name="组合 87"/>
          <p:cNvGrpSpPr/>
          <p:nvPr/>
        </p:nvGrpSpPr>
        <p:grpSpPr bwMode="gray">
          <a:xfrm>
            <a:off x="2066360" y="3478265"/>
            <a:ext cx="1089453" cy="684076"/>
            <a:chOff x="6384032" y="2168860"/>
            <a:chExt cx="1089453" cy="684076"/>
          </a:xfrm>
        </p:grpSpPr>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84032" y="2168860"/>
              <a:ext cx="1089453" cy="684076"/>
            </a:xfrm>
            <a:prstGeom prst="rect">
              <a:avLst/>
            </a:prstGeom>
          </p:spPr>
        </p:pic>
        <p:sp>
          <p:nvSpPr>
            <p:cNvPr id="90" name="圆角矩形 89"/>
            <p:cNvSpPr/>
            <p:nvPr/>
          </p:nvSpPr>
          <p:spPr bwMode="gray">
            <a:xfrm>
              <a:off x="6420036" y="2348880"/>
              <a:ext cx="104411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Branch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grpSp>
        <p:nvGrpSpPr>
          <p:cNvPr id="91" name="组合 90"/>
          <p:cNvGrpSpPr/>
          <p:nvPr/>
        </p:nvGrpSpPr>
        <p:grpSpPr bwMode="gray">
          <a:xfrm>
            <a:off x="2066360" y="4899729"/>
            <a:ext cx="1089453" cy="684076"/>
            <a:chOff x="6384032" y="2168860"/>
            <a:chExt cx="1089453" cy="684076"/>
          </a:xfrm>
        </p:grpSpPr>
        <p:pic>
          <p:nvPicPr>
            <p:cNvPr id="92" name="图片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84032" y="2168860"/>
              <a:ext cx="1089453" cy="684076"/>
            </a:xfrm>
            <a:prstGeom prst="rect">
              <a:avLst/>
            </a:prstGeom>
          </p:spPr>
        </p:pic>
        <p:sp>
          <p:nvSpPr>
            <p:cNvPr id="93" name="圆角矩形 92"/>
            <p:cNvSpPr/>
            <p:nvPr/>
          </p:nvSpPr>
          <p:spPr bwMode="gray">
            <a:xfrm>
              <a:off x="6420036" y="2348880"/>
              <a:ext cx="104411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Branch 2</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pic>
        <p:nvPicPr>
          <p:cNvPr id="94" name="图片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10476" y="3586277"/>
            <a:ext cx="570732" cy="468000"/>
          </a:xfrm>
          <a:prstGeom prst="rect">
            <a:avLst/>
          </a:prstGeom>
        </p:spPr>
      </p:pic>
      <p:pic>
        <p:nvPicPr>
          <p:cNvPr id="95" name="图片 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110476" y="5007767"/>
            <a:ext cx="570732" cy="468000"/>
          </a:xfrm>
          <a:prstGeom prst="rect">
            <a:avLst/>
          </a:prstGeom>
        </p:spPr>
      </p:pic>
      <p:pic>
        <p:nvPicPr>
          <p:cNvPr id="99" name="图片 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6106472" y="4306409"/>
            <a:ext cx="570732" cy="468000"/>
          </a:xfrm>
          <a:prstGeom prst="rect">
            <a:avLst/>
          </a:prstGeom>
        </p:spPr>
      </p:pic>
      <p:grpSp>
        <p:nvGrpSpPr>
          <p:cNvPr id="104" name="组合 103"/>
          <p:cNvGrpSpPr/>
          <p:nvPr/>
        </p:nvGrpSpPr>
        <p:grpSpPr bwMode="gray">
          <a:xfrm>
            <a:off x="8691096" y="4090333"/>
            <a:ext cx="1440160" cy="864096"/>
            <a:chOff x="6384032" y="2168860"/>
            <a:chExt cx="1089453" cy="684076"/>
          </a:xfrm>
        </p:grpSpPr>
        <p:pic>
          <p:nvPicPr>
            <p:cNvPr id="105" name="图片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384032" y="2168860"/>
              <a:ext cx="1089453" cy="684076"/>
            </a:xfrm>
            <a:prstGeom prst="rect">
              <a:avLst/>
            </a:prstGeom>
          </p:spPr>
        </p:pic>
        <p:sp>
          <p:nvSpPr>
            <p:cNvPr id="106" name="圆角矩形 105"/>
            <p:cNvSpPr/>
            <p:nvPr/>
          </p:nvSpPr>
          <p:spPr bwMode="gray">
            <a:xfrm>
              <a:off x="6420036" y="2348880"/>
              <a:ext cx="104411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Internet</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pic>
        <p:nvPicPr>
          <p:cNvPr id="108" name="图片 1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295052" y="4306419"/>
            <a:ext cx="570707" cy="467980"/>
          </a:xfrm>
          <a:prstGeom prst="rect">
            <a:avLst/>
          </a:prstGeom>
        </p:spPr>
      </p:pic>
      <p:cxnSp>
        <p:nvCxnSpPr>
          <p:cNvPr id="109" name="直接连接符 108"/>
          <p:cNvCxnSpPr>
            <a:stCxn id="102" idx="3"/>
            <a:endCxn id="108" idx="1"/>
          </p:cNvCxnSpPr>
          <p:nvPr/>
        </p:nvCxnSpPr>
        <p:spPr bwMode="gray">
          <a:xfrm>
            <a:off x="7656313" y="4540383"/>
            <a:ext cx="638739" cy="2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0" name="直接连接符 109"/>
          <p:cNvCxnSpPr>
            <a:stCxn id="98" idx="3"/>
            <a:endCxn id="99" idx="1"/>
          </p:cNvCxnSpPr>
          <p:nvPr/>
        </p:nvCxnSpPr>
        <p:spPr bwMode="gray">
          <a:xfrm>
            <a:off x="5522744" y="4540409"/>
            <a:ext cx="58372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1" name="直接连接符 110"/>
          <p:cNvCxnSpPr>
            <a:stCxn id="96" idx="3"/>
          </p:cNvCxnSpPr>
          <p:nvPr/>
        </p:nvCxnSpPr>
        <p:spPr bwMode="gray">
          <a:xfrm>
            <a:off x="4617287" y="4072295"/>
            <a:ext cx="617425" cy="45008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2" name="直接连接符 111"/>
          <p:cNvCxnSpPr>
            <a:stCxn id="97" idx="3"/>
          </p:cNvCxnSpPr>
          <p:nvPr/>
        </p:nvCxnSpPr>
        <p:spPr bwMode="gray">
          <a:xfrm flipV="1">
            <a:off x="4617287" y="4522381"/>
            <a:ext cx="581421" cy="470104"/>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952037" y="4306419"/>
            <a:ext cx="570707" cy="467980"/>
          </a:xfrm>
          <a:prstGeom prst="rect">
            <a:avLst/>
          </a:prstGeom>
        </p:spPr>
      </p:pic>
      <p:cxnSp>
        <p:nvCxnSpPr>
          <p:cNvPr id="113" name="直接连接符 112"/>
          <p:cNvCxnSpPr>
            <a:stCxn id="94" idx="3"/>
            <a:endCxn id="96" idx="3"/>
          </p:cNvCxnSpPr>
          <p:nvPr/>
        </p:nvCxnSpPr>
        <p:spPr bwMode="gray">
          <a:xfrm>
            <a:off x="3681208" y="3820277"/>
            <a:ext cx="936079" cy="25201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6" name="图片 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046580" y="3838305"/>
            <a:ext cx="570707" cy="467980"/>
          </a:xfrm>
          <a:prstGeom prst="rect">
            <a:avLst/>
          </a:prstGeom>
        </p:spPr>
      </p:pic>
      <p:cxnSp>
        <p:nvCxnSpPr>
          <p:cNvPr id="114" name="直接连接符 113"/>
          <p:cNvCxnSpPr>
            <a:stCxn id="95" idx="3"/>
            <a:endCxn id="97" idx="3"/>
          </p:cNvCxnSpPr>
          <p:nvPr/>
        </p:nvCxnSpPr>
        <p:spPr bwMode="gray">
          <a:xfrm flipV="1">
            <a:off x="3681208" y="4992485"/>
            <a:ext cx="936079" cy="249282"/>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7" name="图片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046580" y="4758495"/>
            <a:ext cx="570707" cy="467980"/>
          </a:xfrm>
          <a:prstGeom prst="rect">
            <a:avLst/>
          </a:prstGeom>
        </p:spPr>
      </p:pic>
      <p:sp>
        <p:nvSpPr>
          <p:cNvPr id="115" name="圆角矩形 114"/>
          <p:cNvSpPr/>
          <p:nvPr/>
        </p:nvSpPr>
        <p:spPr bwMode="gray">
          <a:xfrm>
            <a:off x="4262604" y="4378365"/>
            <a:ext cx="57606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ISP</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6" name="直接连接符 115"/>
          <p:cNvCxnSpPr/>
          <p:nvPr/>
        </p:nvCxnSpPr>
        <p:spPr bwMode="gray">
          <a:xfrm flipV="1">
            <a:off x="3974572" y="3222045"/>
            <a:ext cx="1296144"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sp>
        <p:nvSpPr>
          <p:cNvPr id="46" name="Oval 41"/>
          <p:cNvSpPr>
            <a:spLocks noChangeAspect="1"/>
          </p:cNvSpPr>
          <p:nvPr/>
        </p:nvSpPr>
        <p:spPr bwMode="gray">
          <a:xfrm>
            <a:off x="5409866" y="444275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200" b="1" dirty="0">
              <a:solidFill>
                <a:prstClr val="black"/>
              </a:solidFill>
              <a:latin typeface="Huawei Sans" panose="020C0503030203020204" pitchFamily="34" charset="0"/>
            </a:endParaRPr>
          </a:p>
        </p:txBody>
      </p:sp>
      <p:sp>
        <p:nvSpPr>
          <p:cNvPr id="47" name="Rectangular Callout 46"/>
          <p:cNvSpPr/>
          <p:nvPr/>
        </p:nvSpPr>
        <p:spPr bwMode="gray">
          <a:xfrm>
            <a:off x="5103593" y="3332614"/>
            <a:ext cx="1743317" cy="714559"/>
          </a:xfrm>
          <a:prstGeom prst="wedgeRectCallout">
            <a:avLst>
              <a:gd name="adj1" fmla="val -23628"/>
              <a:gd name="adj2" fmla="val 101503"/>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rgbClr val="C7000B"/>
                </a:solidFill>
                <a:latin typeface="Huawei Sans" panose="020C0503030203020204" pitchFamily="34" charset="0"/>
              </a:rPr>
              <a:t>Configure</a:t>
            </a:r>
            <a:endParaRPr lang="en-US" altLang="zh-CN" sz="1200" dirty="0">
              <a:solidFill>
                <a:srgbClr val="C7000B"/>
              </a:solidFill>
              <a:latin typeface="Huawei Sans" panose="020C0503030203020204" pitchFamily="34" charset="0"/>
              <a:ea typeface="方正兰亭黑简体" panose="02000000000000000000" pitchFamily="2" charset="-122"/>
            </a:endParaRPr>
          </a:p>
          <a:p>
            <a:pPr algn="ctr" fontAlgn="ctr"/>
            <a:r>
              <a:rPr lang="en-US" sz="1200" dirty="0">
                <a:solidFill>
                  <a:srgbClr val="C7000B"/>
                </a:solidFill>
                <a:latin typeface="Huawei Sans" panose="020C0503030203020204" pitchFamily="34" charset="0"/>
              </a:rPr>
              <a:t>traffic shaping in the outbound direction of an interface.</a:t>
            </a:r>
          </a:p>
        </p:txBody>
      </p:sp>
      <p:sp>
        <p:nvSpPr>
          <p:cNvPr id="50" name="圆角矩形 75"/>
          <p:cNvSpPr/>
          <p:nvPr/>
        </p:nvSpPr>
        <p:spPr bwMode="gray">
          <a:xfrm>
            <a:off x="1670316" y="2521342"/>
            <a:ext cx="8734182" cy="393866"/>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a:solidFill>
                  <a:srgbClr val="30B5C5"/>
                </a:solidFill>
                <a:latin typeface="Huawei Sans" panose="020C0503030203020204" pitchFamily="34" charset="0"/>
              </a:rPr>
              <a:t>Uplink mapping</a:t>
            </a:r>
          </a:p>
        </p:txBody>
      </p:sp>
      <p:sp>
        <p:nvSpPr>
          <p:cNvPr id="51" name="五边形 114"/>
          <p:cNvSpPr/>
          <p:nvPr/>
        </p:nvSpPr>
        <p:spPr bwMode="gray">
          <a:xfrm>
            <a:off x="6339976" y="123865"/>
            <a:ext cx="1331622" cy="213036"/>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Limiting</a:t>
            </a:r>
            <a:endParaRPr lang="en-US" altLang="zh-CN" sz="1200" dirty="0">
              <a:latin typeface="Huawei Sans" panose="020C0503030203020204" pitchFamily="34" charset="0"/>
            </a:endParaRPr>
          </a:p>
        </p:txBody>
      </p:sp>
      <p:sp>
        <p:nvSpPr>
          <p:cNvPr id="52" name="燕尾形 115"/>
          <p:cNvSpPr/>
          <p:nvPr/>
        </p:nvSpPr>
        <p:spPr bwMode="gray">
          <a:xfrm>
            <a:off x="7586216" y="123865"/>
            <a:ext cx="1383159"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Token Bucket</a:t>
            </a:r>
          </a:p>
        </p:txBody>
      </p:sp>
      <p:sp>
        <p:nvSpPr>
          <p:cNvPr id="53" name="燕尾形 117"/>
          <p:cNvSpPr/>
          <p:nvPr/>
        </p:nvSpPr>
        <p:spPr bwMode="gray">
          <a:xfrm>
            <a:off x="8884008" y="123865"/>
            <a:ext cx="1456968" cy="213036"/>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dirty="0">
                <a:latin typeface="Huawei Sans" panose="020C0503030203020204" pitchFamily="34" charset="0"/>
              </a:rPr>
              <a:t>Traffic Policing</a:t>
            </a:r>
          </a:p>
        </p:txBody>
      </p:sp>
      <p:sp>
        <p:nvSpPr>
          <p:cNvPr id="54" name="燕尾形 119"/>
          <p:cNvSpPr/>
          <p:nvPr/>
        </p:nvSpPr>
        <p:spPr bwMode="gray">
          <a:xfrm>
            <a:off x="10257862" y="123865"/>
            <a:ext cx="1461063" cy="213036"/>
          </a:xfrm>
          <a:prstGeom prst="chevron">
            <a:avLst/>
          </a:prstGeom>
          <a:solidFill>
            <a:srgbClr val="56C4D2"/>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solidFill>
                  <a:schemeClr val="bg1"/>
                </a:solidFill>
                <a:latin typeface="Huawei Sans" panose="020C0503030203020204" pitchFamily="34" charset="0"/>
              </a:rPr>
              <a:t>Traffic Shaping</a:t>
            </a:r>
          </a:p>
        </p:txBody>
      </p:sp>
    </p:spTree>
    <p:extLst>
      <p:ext uri="{BB962C8B-B14F-4D97-AF65-F5344CB8AC3E}">
        <p14:creationId xmlns:p14="http://schemas.microsoft.com/office/powerpoint/2010/main" val="2103248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A7C692-04C3-4DC3-A392-67F9CECA4FF4}"/>
              </a:ext>
            </a:extLst>
          </p:cNvPr>
          <p:cNvSpPr>
            <a:spLocks noGrp="1"/>
          </p:cNvSpPr>
          <p:nvPr>
            <p:ph type="title"/>
          </p:nvPr>
        </p:nvSpPr>
        <p:spPr bwMode="gray"/>
        <p:txBody>
          <a:bodyPr/>
          <a:lstStyle/>
          <a:p>
            <a:pPr fontAlgn="ctr"/>
            <a:r>
              <a:rPr lang="en-US" dirty="0">
                <a:latin typeface="Huawei Sans" panose="020C0503030203020204" pitchFamily="34" charset="0"/>
              </a:rPr>
              <a:t>Configuring Interface-based Traffic Shaping</a:t>
            </a:r>
          </a:p>
        </p:txBody>
      </p:sp>
      <p:sp>
        <p:nvSpPr>
          <p:cNvPr id="3" name="Text Placeholder 2">
            <a:extLst>
              <a:ext uri="{FF2B5EF4-FFF2-40B4-BE49-F238E27FC236}">
                <a16:creationId xmlns:a16="http://schemas.microsoft.com/office/drawing/2014/main" xmlns="" id="{F2C04CD3-5B01-4727-822F-C837B6EE92F4}"/>
              </a:ext>
            </a:extLst>
          </p:cNvPr>
          <p:cNvSpPr>
            <a:spLocks noGrp="1"/>
          </p:cNvSpPr>
          <p:nvPr>
            <p:ph type="body" sz="quarter" idx="10"/>
          </p:nvPr>
        </p:nvSpPr>
        <p:spPr bwMode="gray">
          <a:xfrm>
            <a:off x="6099964" y="1052514"/>
            <a:ext cx="5649124" cy="4875042"/>
          </a:xfrm>
        </p:spPr>
        <p:txBody>
          <a:bodyPr/>
          <a:lstStyle/>
          <a:p>
            <a:pPr algn="l"/>
            <a:r>
              <a:rPr lang="en-US" sz="1600" dirty="0">
                <a:latin typeface="Huawei Sans" panose="020C0503030203020204" pitchFamily="34" charset="0"/>
              </a:rPr>
              <a:t>Configure interface-based traffic shaping.</a:t>
            </a:r>
          </a:p>
        </p:txBody>
      </p:sp>
      <p:sp>
        <p:nvSpPr>
          <p:cNvPr id="4" name="圆角矩形 135">
            <a:extLst>
              <a:ext uri="{FF2B5EF4-FFF2-40B4-BE49-F238E27FC236}">
                <a16:creationId xmlns:a16="http://schemas.microsoft.com/office/drawing/2014/main" xmlns="" id="{39DDA8F9-2B81-41CE-A94F-55D5020F6913}"/>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 name="Text Box 26">
            <a:extLst>
              <a:ext uri="{FF2B5EF4-FFF2-40B4-BE49-F238E27FC236}">
                <a16:creationId xmlns:a16="http://schemas.microsoft.com/office/drawing/2014/main" xmlns="" id="{833E3DB2-1A41-4E50-972C-C3B0D684A3BB}"/>
              </a:ext>
            </a:extLst>
          </p:cNvPr>
          <p:cNvSpPr txBox="1">
            <a:spLocks noChangeArrowheads="1"/>
          </p:cNvSpPr>
          <p:nvPr/>
        </p:nvSpPr>
        <p:spPr bwMode="gray">
          <a:xfrm>
            <a:off x="1666528" y="1376772"/>
            <a:ext cx="1162375"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a:t>
            </a:r>
            <a:r>
              <a:rPr lang="en-US" altLang="zh-CN" sz="1200" dirty="0" smtClean="0">
                <a:latin typeface="Huawei Sans" panose="020C0503030203020204" pitchFamily="34" charset="0"/>
              </a:rPr>
              <a:t>node</a:t>
            </a:r>
            <a:endParaRPr lang="en-US" sz="1200" dirty="0">
              <a:latin typeface="Huawei Sans" panose="020C0503030203020204" pitchFamily="34" charset="0"/>
            </a:endParaRPr>
          </a:p>
        </p:txBody>
      </p:sp>
      <p:cxnSp>
        <p:nvCxnSpPr>
          <p:cNvPr id="6" name="Straight Connector 5">
            <a:extLst>
              <a:ext uri="{FF2B5EF4-FFF2-40B4-BE49-F238E27FC236}">
                <a16:creationId xmlns:a16="http://schemas.microsoft.com/office/drawing/2014/main" xmlns="" id="{36F7E074-F8C0-4A0B-913A-5681D7D0C174}"/>
              </a:ext>
            </a:extLst>
          </p:cNvPr>
          <p:cNvCxnSpPr>
            <a:cxnSpLocks/>
            <a:endCxn id="9"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8" name="Picture 12" descr="E:\2016.01\1.12 扁平化图标\蓝色\AR-蓝色最新-40.png">
            <a:extLst>
              <a:ext uri="{FF2B5EF4-FFF2-40B4-BE49-F238E27FC236}">
                <a16:creationId xmlns:a16="http://schemas.microsoft.com/office/drawing/2014/main" xmlns="" id="{354B1F47-A6F2-46BC-A9CF-1F59102BA54E}"/>
              </a:ext>
            </a:extLst>
          </p:cNvPr>
          <p:cNvPicPr>
            <a:picLocks noChangeAspect="1" noChangeArrowheads="1"/>
          </p:cNvPicPr>
          <p:nvPr/>
        </p:nvPicPr>
        <p:blipFill>
          <a:blip r:embed="rId3" cstate="print"/>
          <a:srcRect/>
          <a:stretch>
            <a:fillRect/>
          </a:stretch>
        </p:blipFill>
        <p:spPr bwMode="gray">
          <a:xfrm>
            <a:off x="3251684" y="1636574"/>
            <a:ext cx="540000" cy="441818"/>
          </a:xfrm>
          <a:prstGeom prst="rect">
            <a:avLst/>
          </a:prstGeom>
        </p:spPr>
      </p:pic>
      <p:pic>
        <p:nvPicPr>
          <p:cNvPr id="9" name="图片 70">
            <a:extLst>
              <a:ext uri="{FF2B5EF4-FFF2-40B4-BE49-F238E27FC236}">
                <a16:creationId xmlns:a16="http://schemas.microsoft.com/office/drawing/2014/main" xmlns="" id="{E0DB9CFF-5431-44C1-9A85-E24A1F98E3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10" name="Straight Connector 9">
            <a:extLst>
              <a:ext uri="{FF2B5EF4-FFF2-40B4-BE49-F238E27FC236}">
                <a16:creationId xmlns:a16="http://schemas.microsoft.com/office/drawing/2014/main" xmlns="" id="{D9E3E08E-BA61-4DED-B6C7-64EBBB780BB6}"/>
              </a:ext>
            </a:extLst>
          </p:cNvPr>
          <p:cNvCxnSpPr>
            <a:cxnSpLocks/>
            <a:stCxn id="9" idx="3"/>
            <a:endCxn id="8" idx="1"/>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1" name="Straight Connector 10">
            <a:extLst>
              <a:ext uri="{FF2B5EF4-FFF2-40B4-BE49-F238E27FC236}">
                <a16:creationId xmlns:a16="http://schemas.microsoft.com/office/drawing/2014/main" xmlns="" id="{B7A4AA71-0499-46C2-85BF-40D31A3D4E27}"/>
              </a:ext>
            </a:extLst>
          </p:cNvPr>
          <p:cNvCxnSpPr>
            <a:cxnSpLocks/>
            <a:stCxn id="8" idx="3"/>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2" name="Text Box 26">
            <a:extLst>
              <a:ext uri="{FF2B5EF4-FFF2-40B4-BE49-F238E27FC236}">
                <a16:creationId xmlns:a16="http://schemas.microsoft.com/office/drawing/2014/main" xmlns="" id="{F3623F07-C0F9-4238-9874-CC0ED06B7B2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13" name="Oval 41">
            <a:extLst>
              <a:ext uri="{FF2B5EF4-FFF2-40B4-BE49-F238E27FC236}">
                <a16:creationId xmlns:a16="http://schemas.microsoft.com/office/drawing/2014/main" xmlns="" id="{23D68BE1-5127-44C7-B43D-8754273B3BFC}"/>
              </a:ext>
            </a:extLst>
          </p:cNvPr>
          <p:cNvSpPr>
            <a:spLocks noChangeAspect="1"/>
          </p:cNvSpPr>
          <p:nvPr/>
        </p:nvSpPr>
        <p:spPr bwMode="gray">
          <a:xfrm>
            <a:off x="2351981" y="17806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4" name="Text Box 26">
            <a:extLst>
              <a:ext uri="{FF2B5EF4-FFF2-40B4-BE49-F238E27FC236}">
                <a16:creationId xmlns:a16="http://schemas.microsoft.com/office/drawing/2014/main" xmlns="" id="{995BE50E-3E58-4B9D-938D-576DD029B175}"/>
              </a:ext>
            </a:extLst>
          </p:cNvPr>
          <p:cNvSpPr txBox="1">
            <a:spLocks noChangeArrowheads="1"/>
          </p:cNvSpPr>
          <p:nvPr/>
        </p:nvSpPr>
        <p:spPr bwMode="gray">
          <a:xfrm>
            <a:off x="3744245" y="1937113"/>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15" name="Oval 41">
            <a:extLst>
              <a:ext uri="{FF2B5EF4-FFF2-40B4-BE49-F238E27FC236}">
                <a16:creationId xmlns:a16="http://schemas.microsoft.com/office/drawing/2014/main" xmlns="" id="{47F7623F-BF1D-46F4-9703-69BC0863C5CA}"/>
              </a:ext>
            </a:extLst>
          </p:cNvPr>
          <p:cNvSpPr>
            <a:spLocks noChangeAspect="1"/>
          </p:cNvSpPr>
          <p:nvPr/>
        </p:nvSpPr>
        <p:spPr bwMode="gray">
          <a:xfrm>
            <a:off x="371205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6" name="Text Placeholder 2">
            <a:extLst>
              <a:ext uri="{FF2B5EF4-FFF2-40B4-BE49-F238E27FC236}">
                <a16:creationId xmlns:a16="http://schemas.microsoft.com/office/drawing/2014/main" xmlns="" id="{9B3FDBA0-A32C-4D1C-A902-659577D00DD1}"/>
              </a:ext>
            </a:extLst>
          </p:cNvPr>
          <p:cNvSpPr txBox="1">
            <a:spLocks/>
          </p:cNvSpPr>
          <p:nvPr/>
        </p:nvSpPr>
        <p:spPr bwMode="gray">
          <a:xfrm>
            <a:off x="447499" y="2559103"/>
            <a:ext cx="5486575" cy="364167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Traffic shaping can be configured only in the outbound direction of a device. It falls into interface-based, queue-based, and MQC-based traffic shaping.</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Interface-based traffic shaping has a large granularity.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Deploy traffic shaping in the outbound direction of an interface and configure the maximum bandwidth.</a:t>
            </a:r>
            <a:endParaRPr lang="en-US" altLang="zh-CN" sz="1400" dirty="0">
              <a:latin typeface="Huawei Sans" panose="020C0503030203020204" pitchFamily="34" charset="0"/>
            </a:endParaRPr>
          </a:p>
        </p:txBody>
      </p:sp>
      <p:sp>
        <p:nvSpPr>
          <p:cNvPr id="18" name="文本框 30">
            <a:extLst>
              <a:ext uri="{FF2B5EF4-FFF2-40B4-BE49-F238E27FC236}">
                <a16:creationId xmlns:a16="http://schemas.microsoft.com/office/drawing/2014/main" xmlns="" id="{ED73F372-45B9-4F1F-AF3C-D7EE5C3D6EC1}"/>
              </a:ext>
            </a:extLst>
          </p:cNvPr>
          <p:cNvSpPr txBox="1"/>
          <p:nvPr/>
        </p:nvSpPr>
        <p:spPr bwMode="gray">
          <a:xfrm>
            <a:off x="6099964" y="1623904"/>
            <a:ext cx="5607148" cy="1815882"/>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gts</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cir</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 </a:t>
            </a:r>
            <a:r>
              <a:rPr lang="en-US" i="1" dirty="0" err="1">
                <a:solidFill>
                  <a:schemeClr val="tx1"/>
                </a:solidFill>
                <a:latin typeface="Huawei Sans" panose="020C0503030203020204" pitchFamily="34" charset="0"/>
              </a:rPr>
              <a:t>cbs</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//Configure traffic shaping in the outbound direction of an interface. The CIR indicates the maximum traffic shaping rate. You can configure the CBS as required to control the size of the token bucket. The CIR must be configured.</a:t>
            </a:r>
            <a:endParaRPr lang="en-US" altLang="zh-CN" dirty="0">
              <a:solidFill>
                <a:schemeClr val="tx1"/>
              </a:solidFill>
              <a:latin typeface="Huawei Sans" panose="020C0503030203020204" pitchFamily="34" charset="0"/>
            </a:endParaRPr>
          </a:p>
        </p:txBody>
      </p:sp>
      <p:pic>
        <p:nvPicPr>
          <p:cNvPr id="19" name="图片 1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spTree>
    <p:extLst>
      <p:ext uri="{BB962C8B-B14F-4D97-AF65-F5344CB8AC3E}">
        <p14:creationId xmlns:p14="http://schemas.microsoft.com/office/powerpoint/2010/main" val="31985529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A7C692-04C3-4DC3-A392-67F9CECA4FF4}"/>
              </a:ext>
            </a:extLst>
          </p:cNvPr>
          <p:cNvSpPr>
            <a:spLocks noGrp="1"/>
          </p:cNvSpPr>
          <p:nvPr>
            <p:ph type="title"/>
          </p:nvPr>
        </p:nvSpPr>
        <p:spPr bwMode="gray"/>
        <p:txBody>
          <a:bodyPr/>
          <a:lstStyle/>
          <a:p>
            <a:pPr fontAlgn="ctr"/>
            <a:r>
              <a:rPr lang="en-US" dirty="0">
                <a:latin typeface="Huawei Sans" panose="020C0503030203020204" pitchFamily="34" charset="0"/>
              </a:rPr>
              <a:t>Configuring Queue-based Traffic Shaping</a:t>
            </a:r>
          </a:p>
        </p:txBody>
      </p:sp>
      <p:sp>
        <p:nvSpPr>
          <p:cNvPr id="3" name="Text Placeholder 2">
            <a:extLst>
              <a:ext uri="{FF2B5EF4-FFF2-40B4-BE49-F238E27FC236}">
                <a16:creationId xmlns:a16="http://schemas.microsoft.com/office/drawing/2014/main" xmlns="" id="{F2C04CD3-5B01-4727-822F-C837B6EE92F4}"/>
              </a:ext>
            </a:extLst>
          </p:cNvPr>
          <p:cNvSpPr>
            <a:spLocks noGrp="1"/>
          </p:cNvSpPr>
          <p:nvPr>
            <p:ph type="body" sz="quarter" idx="10"/>
          </p:nvPr>
        </p:nvSpPr>
        <p:spPr bwMode="gray">
          <a:xfrm>
            <a:off x="6099964" y="1052514"/>
            <a:ext cx="5649124" cy="4875042"/>
          </a:xfrm>
        </p:spPr>
        <p:txBody>
          <a:bodyPr/>
          <a:lstStyle/>
          <a:p>
            <a:pPr algn="l"/>
            <a:r>
              <a:rPr lang="en-US" sz="1600" dirty="0">
                <a:latin typeface="Huawei Sans" panose="020C0503030203020204" pitchFamily="34" charset="0"/>
              </a:rPr>
              <a:t>Create a queue profile and configure queue shaping.</a:t>
            </a:r>
            <a:endParaRPr lang="en-US" altLang="zh-CN"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algn="l"/>
            <a:endParaRPr lang="en-US" sz="1600" dirty="0">
              <a:latin typeface="Huawei Sans" panose="020C0503030203020204" pitchFamily="34" charset="0"/>
            </a:endParaRPr>
          </a:p>
          <a:p>
            <a:pPr marL="0" indent="0" algn="l">
              <a:buNone/>
            </a:pPr>
            <a:endParaRPr lang="en-US" sz="1600" dirty="0">
              <a:latin typeface="Huawei Sans" panose="020C0503030203020204" pitchFamily="34" charset="0"/>
            </a:endParaRPr>
          </a:p>
          <a:p>
            <a:pPr algn="l"/>
            <a:r>
              <a:rPr lang="en-US" sz="1600" dirty="0">
                <a:latin typeface="Huawei Sans" panose="020C0503030203020204" pitchFamily="34" charset="0"/>
              </a:rPr>
              <a:t>Apply the queue profile to an interface.</a:t>
            </a:r>
          </a:p>
        </p:txBody>
      </p:sp>
      <p:sp>
        <p:nvSpPr>
          <p:cNvPr id="4" name="圆角矩形 135">
            <a:extLst>
              <a:ext uri="{FF2B5EF4-FFF2-40B4-BE49-F238E27FC236}">
                <a16:creationId xmlns:a16="http://schemas.microsoft.com/office/drawing/2014/main" xmlns="" id="{39DDA8F9-2B81-41CE-A94F-55D5020F6913}"/>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 name="Text Box 26">
            <a:extLst>
              <a:ext uri="{FF2B5EF4-FFF2-40B4-BE49-F238E27FC236}">
                <a16:creationId xmlns:a16="http://schemas.microsoft.com/office/drawing/2014/main" xmlns="" id="{833E3DB2-1A41-4E50-972C-C3B0D684A3BB}"/>
              </a:ext>
            </a:extLst>
          </p:cNvPr>
          <p:cNvSpPr txBox="1">
            <a:spLocks noChangeArrowheads="1"/>
          </p:cNvSpPr>
          <p:nvPr/>
        </p:nvSpPr>
        <p:spPr bwMode="gray">
          <a:xfrm>
            <a:off x="1666528" y="1376772"/>
            <a:ext cx="1162375"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node</a:t>
            </a:r>
          </a:p>
        </p:txBody>
      </p:sp>
      <p:cxnSp>
        <p:nvCxnSpPr>
          <p:cNvPr id="6" name="Straight Connector 5">
            <a:extLst>
              <a:ext uri="{FF2B5EF4-FFF2-40B4-BE49-F238E27FC236}">
                <a16:creationId xmlns:a16="http://schemas.microsoft.com/office/drawing/2014/main" xmlns="" id="{36F7E074-F8C0-4A0B-913A-5681D7D0C174}"/>
              </a:ext>
            </a:extLst>
          </p:cNvPr>
          <p:cNvCxnSpPr>
            <a:cxnSpLocks/>
            <a:endCxn id="9"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8" name="Picture 12" descr="E:\2016.01\1.12 扁平化图标\蓝色\AR-蓝色最新-40.png">
            <a:extLst>
              <a:ext uri="{FF2B5EF4-FFF2-40B4-BE49-F238E27FC236}">
                <a16:creationId xmlns:a16="http://schemas.microsoft.com/office/drawing/2014/main" xmlns="" id="{354B1F47-A6F2-46BC-A9CF-1F59102BA54E}"/>
              </a:ext>
            </a:extLst>
          </p:cNvPr>
          <p:cNvPicPr>
            <a:picLocks noChangeAspect="1" noChangeArrowheads="1"/>
          </p:cNvPicPr>
          <p:nvPr/>
        </p:nvPicPr>
        <p:blipFill>
          <a:blip r:embed="rId3" cstate="print"/>
          <a:srcRect/>
          <a:stretch>
            <a:fillRect/>
          </a:stretch>
        </p:blipFill>
        <p:spPr bwMode="gray">
          <a:xfrm>
            <a:off x="3251684" y="1636574"/>
            <a:ext cx="540000" cy="441818"/>
          </a:xfrm>
          <a:prstGeom prst="rect">
            <a:avLst/>
          </a:prstGeom>
        </p:spPr>
      </p:pic>
      <p:pic>
        <p:nvPicPr>
          <p:cNvPr id="9" name="图片 70">
            <a:extLst>
              <a:ext uri="{FF2B5EF4-FFF2-40B4-BE49-F238E27FC236}">
                <a16:creationId xmlns:a16="http://schemas.microsoft.com/office/drawing/2014/main" xmlns="" id="{E0DB9CFF-5431-44C1-9A85-E24A1F98E3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10" name="Straight Connector 9">
            <a:extLst>
              <a:ext uri="{FF2B5EF4-FFF2-40B4-BE49-F238E27FC236}">
                <a16:creationId xmlns:a16="http://schemas.microsoft.com/office/drawing/2014/main" xmlns="" id="{D9E3E08E-BA61-4DED-B6C7-64EBBB780BB6}"/>
              </a:ext>
            </a:extLst>
          </p:cNvPr>
          <p:cNvCxnSpPr>
            <a:cxnSpLocks/>
            <a:stCxn id="9" idx="3"/>
            <a:endCxn id="8" idx="1"/>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1" name="Straight Connector 10">
            <a:extLst>
              <a:ext uri="{FF2B5EF4-FFF2-40B4-BE49-F238E27FC236}">
                <a16:creationId xmlns:a16="http://schemas.microsoft.com/office/drawing/2014/main" xmlns="" id="{B7A4AA71-0499-46C2-85BF-40D31A3D4E27}"/>
              </a:ext>
            </a:extLst>
          </p:cNvPr>
          <p:cNvCxnSpPr>
            <a:cxnSpLocks/>
            <a:stCxn id="8" idx="3"/>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2" name="Text Box 26">
            <a:extLst>
              <a:ext uri="{FF2B5EF4-FFF2-40B4-BE49-F238E27FC236}">
                <a16:creationId xmlns:a16="http://schemas.microsoft.com/office/drawing/2014/main" xmlns="" id="{F3623F07-C0F9-4238-9874-CC0ED06B7B27}"/>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13" name="Oval 41">
            <a:extLst>
              <a:ext uri="{FF2B5EF4-FFF2-40B4-BE49-F238E27FC236}">
                <a16:creationId xmlns:a16="http://schemas.microsoft.com/office/drawing/2014/main" xmlns="" id="{23D68BE1-5127-44C7-B43D-8754273B3BFC}"/>
              </a:ext>
            </a:extLst>
          </p:cNvPr>
          <p:cNvSpPr>
            <a:spLocks noChangeAspect="1"/>
          </p:cNvSpPr>
          <p:nvPr/>
        </p:nvSpPr>
        <p:spPr bwMode="gray">
          <a:xfrm>
            <a:off x="2351981" y="17806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4" name="Text Box 26">
            <a:extLst>
              <a:ext uri="{FF2B5EF4-FFF2-40B4-BE49-F238E27FC236}">
                <a16:creationId xmlns:a16="http://schemas.microsoft.com/office/drawing/2014/main" xmlns="" id="{995BE50E-3E58-4B9D-938D-576DD029B175}"/>
              </a:ext>
            </a:extLst>
          </p:cNvPr>
          <p:cNvSpPr txBox="1">
            <a:spLocks noChangeArrowheads="1"/>
          </p:cNvSpPr>
          <p:nvPr/>
        </p:nvSpPr>
        <p:spPr bwMode="gray">
          <a:xfrm>
            <a:off x="3746932" y="1937113"/>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15" name="Oval 41">
            <a:extLst>
              <a:ext uri="{FF2B5EF4-FFF2-40B4-BE49-F238E27FC236}">
                <a16:creationId xmlns:a16="http://schemas.microsoft.com/office/drawing/2014/main" xmlns="" id="{47F7623F-BF1D-46F4-9703-69BC0863C5CA}"/>
              </a:ext>
            </a:extLst>
          </p:cNvPr>
          <p:cNvSpPr>
            <a:spLocks noChangeAspect="1"/>
          </p:cNvSpPr>
          <p:nvPr/>
        </p:nvSpPr>
        <p:spPr bwMode="gray">
          <a:xfrm>
            <a:off x="371205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6" name="Text Placeholder 2">
            <a:extLst>
              <a:ext uri="{FF2B5EF4-FFF2-40B4-BE49-F238E27FC236}">
                <a16:creationId xmlns:a16="http://schemas.microsoft.com/office/drawing/2014/main" xmlns="" id="{9B3FDBA0-A32C-4D1C-A902-659577D00DD1}"/>
              </a:ext>
            </a:extLst>
          </p:cNvPr>
          <p:cNvSpPr txBox="1">
            <a:spLocks/>
          </p:cNvSpPr>
          <p:nvPr/>
        </p:nvSpPr>
        <p:spPr bwMode="gray">
          <a:xfrm>
            <a:off x="447500" y="2501746"/>
            <a:ext cx="5564461" cy="369902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To shape packets in each queue on an interface, configure a queue profile and apply it to the interface.</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You can set different traffic shaping parameters for queues with different priorities to provide differentiated services.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Create a queue profile.</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queue shaping.</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Apply the queue profile to an interface.</a:t>
            </a:r>
            <a:endParaRPr lang="en-US" altLang="zh-CN" sz="1400" dirty="0">
              <a:latin typeface="Huawei Sans" panose="020C0503030203020204" pitchFamily="34" charset="0"/>
            </a:endParaRPr>
          </a:p>
        </p:txBody>
      </p:sp>
      <p:sp>
        <p:nvSpPr>
          <p:cNvPr id="18" name="文本框 30">
            <a:extLst>
              <a:ext uri="{FF2B5EF4-FFF2-40B4-BE49-F238E27FC236}">
                <a16:creationId xmlns:a16="http://schemas.microsoft.com/office/drawing/2014/main" xmlns="" id="{ED73F372-45B9-4F1F-AF3C-D7EE5C3D6EC1}"/>
              </a:ext>
            </a:extLst>
          </p:cNvPr>
          <p:cNvSpPr txBox="1"/>
          <p:nvPr/>
        </p:nvSpPr>
        <p:spPr bwMode="gray">
          <a:xfrm>
            <a:off x="6099964" y="1529139"/>
            <a:ext cx="5607148" cy="1815882"/>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queue-profile-name</a:t>
            </a:r>
            <a:r>
              <a:rPr lang="en-US" dirty="0">
                <a:solidFill>
                  <a:schemeClr val="tx1"/>
                </a:solidFill>
                <a:latin typeface="Huawei Sans" panose="020C0503030203020204" pitchFamily="34" charset="0"/>
              </a:rPr>
              <a:t>]   //Create a queue profile.</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queue</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start-queue-index</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to</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end-queue-index </a:t>
            </a:r>
            <a:r>
              <a:rPr lang="en-US"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gts</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cir</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cbs</a:t>
            </a:r>
            <a:r>
              <a:rPr lang="en-US" dirty="0">
                <a:solidFill>
                  <a:schemeClr val="tx1"/>
                </a:solidFill>
                <a:latin typeface="Huawei Sans" panose="020C0503030203020204" pitchFamily="34" charset="0"/>
              </a:rPr>
              <a:t> </a:t>
            </a:r>
            <a:r>
              <a:rPr lang="en-US" i="1" dirty="0" err="1">
                <a:solidFill>
                  <a:schemeClr val="tx1"/>
                </a:solidFill>
                <a:latin typeface="Huawei Sans" panose="020C0503030203020204" pitchFamily="34" charset="0"/>
              </a:rPr>
              <a:t>cbs</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      //Configure traffic shaping for a specified queue in the outbound direction and set the CIR.</a:t>
            </a:r>
            <a:endParaRPr lang="en-US" altLang="zh-CN" dirty="0">
              <a:solidFill>
                <a:schemeClr val="tx1"/>
              </a:solidFill>
              <a:latin typeface="Huawei Sans" panose="020C0503030203020204" pitchFamily="34" charset="0"/>
            </a:endParaRPr>
          </a:p>
        </p:txBody>
      </p:sp>
      <p:sp>
        <p:nvSpPr>
          <p:cNvPr id="19" name="文本框 30">
            <a:extLst>
              <a:ext uri="{FF2B5EF4-FFF2-40B4-BE49-F238E27FC236}">
                <a16:creationId xmlns:a16="http://schemas.microsoft.com/office/drawing/2014/main" xmlns="" id="{3CBD7D8A-B317-4354-8B75-5D261CCA3DB6}"/>
              </a:ext>
            </a:extLst>
          </p:cNvPr>
          <p:cNvSpPr txBox="1"/>
          <p:nvPr/>
        </p:nvSpPr>
        <p:spPr bwMode="gray">
          <a:xfrm>
            <a:off x="6096000" y="381567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queue-profile-name</a:t>
            </a:r>
            <a:r>
              <a:rPr lang="en-US" dirty="0">
                <a:solidFill>
                  <a:schemeClr val="tx1"/>
                </a:solidFill>
                <a:latin typeface="Huawei Sans" panose="020C0503030203020204" pitchFamily="34" charset="0"/>
              </a:rPr>
              <a:t>]     //Apply the queue profile to the interface.</a:t>
            </a:r>
            <a:endParaRPr lang="en-US" altLang="zh-CN" dirty="0">
              <a:solidFill>
                <a:schemeClr val="tx1"/>
              </a:solidFill>
              <a:latin typeface="Huawei Sans" panose="020C0503030203020204" pitchFamily="34" charset="0"/>
            </a:endParaRPr>
          </a:p>
        </p:txBody>
      </p:sp>
      <p:pic>
        <p:nvPicPr>
          <p:cNvPr id="20" name="图片 1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spTree>
    <p:extLst>
      <p:ext uri="{BB962C8B-B14F-4D97-AF65-F5344CB8AC3E}">
        <p14:creationId xmlns:p14="http://schemas.microsoft.com/office/powerpoint/2010/main" val="118447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A7C692-04C3-4DC3-A392-67F9CECA4FF4}"/>
              </a:ext>
            </a:extLst>
          </p:cNvPr>
          <p:cNvSpPr>
            <a:spLocks noGrp="1"/>
          </p:cNvSpPr>
          <p:nvPr>
            <p:ph type="title"/>
          </p:nvPr>
        </p:nvSpPr>
        <p:spPr bwMode="gray"/>
        <p:txBody>
          <a:bodyPr/>
          <a:lstStyle/>
          <a:p>
            <a:pPr fontAlgn="ctr"/>
            <a:r>
              <a:rPr lang="en-US" dirty="0">
                <a:latin typeface="Huawei Sans" panose="020C0503030203020204" pitchFamily="34" charset="0"/>
              </a:rPr>
              <a:t>Configuring MQC-based Traffic Shaping</a:t>
            </a:r>
          </a:p>
        </p:txBody>
      </p:sp>
      <p:sp>
        <p:nvSpPr>
          <p:cNvPr id="4" name="圆角矩形 135">
            <a:extLst>
              <a:ext uri="{FF2B5EF4-FFF2-40B4-BE49-F238E27FC236}">
                <a16:creationId xmlns:a16="http://schemas.microsoft.com/office/drawing/2014/main" xmlns="" id="{39DDA8F9-2B81-41CE-A94F-55D5020F6913}"/>
              </a:ext>
            </a:extLst>
          </p:cNvPr>
          <p:cNvSpPr/>
          <p:nvPr/>
        </p:nvSpPr>
        <p:spPr bwMode="gray">
          <a:xfrm>
            <a:off x="1667508" y="119389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 name="Text Box 26">
            <a:extLst>
              <a:ext uri="{FF2B5EF4-FFF2-40B4-BE49-F238E27FC236}">
                <a16:creationId xmlns:a16="http://schemas.microsoft.com/office/drawing/2014/main" xmlns="" id="{833E3DB2-1A41-4E50-972C-C3B0D684A3BB}"/>
              </a:ext>
            </a:extLst>
          </p:cNvPr>
          <p:cNvSpPr txBox="1">
            <a:spLocks noChangeArrowheads="1"/>
          </p:cNvSpPr>
          <p:nvPr/>
        </p:nvSpPr>
        <p:spPr bwMode="gray">
          <a:xfrm>
            <a:off x="1666528" y="1193892"/>
            <a:ext cx="1162375"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a:t>
            </a:r>
            <a:r>
              <a:rPr lang="en-US" sz="1200" dirty="0" smtClean="0">
                <a:latin typeface="Huawei Sans" panose="020C0503030203020204" pitchFamily="34" charset="0"/>
              </a:rPr>
              <a:t>node</a:t>
            </a:r>
            <a:endParaRPr lang="en-US" sz="1200" dirty="0">
              <a:latin typeface="Huawei Sans" panose="020C0503030203020204" pitchFamily="34" charset="0"/>
            </a:endParaRPr>
          </a:p>
        </p:txBody>
      </p:sp>
      <p:cxnSp>
        <p:nvCxnSpPr>
          <p:cNvPr id="6" name="Straight Connector 5">
            <a:extLst>
              <a:ext uri="{FF2B5EF4-FFF2-40B4-BE49-F238E27FC236}">
                <a16:creationId xmlns:a16="http://schemas.microsoft.com/office/drawing/2014/main" xmlns="" id="{36F7E074-F8C0-4A0B-913A-5681D7D0C174}"/>
              </a:ext>
            </a:extLst>
          </p:cNvPr>
          <p:cNvCxnSpPr>
            <a:cxnSpLocks/>
            <a:endCxn id="9" idx="1"/>
          </p:cNvCxnSpPr>
          <p:nvPr/>
        </p:nvCxnSpPr>
        <p:spPr bwMode="gray">
          <a:xfrm>
            <a:off x="1268390" y="167509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8" name="Picture 12" descr="E:\2016.01\1.12 扁平化图标\蓝色\AR-蓝色最新-40.png">
            <a:extLst>
              <a:ext uri="{FF2B5EF4-FFF2-40B4-BE49-F238E27FC236}">
                <a16:creationId xmlns:a16="http://schemas.microsoft.com/office/drawing/2014/main" xmlns="" id="{354B1F47-A6F2-46BC-A9CF-1F59102BA54E}"/>
              </a:ext>
            </a:extLst>
          </p:cNvPr>
          <p:cNvPicPr>
            <a:picLocks noChangeAspect="1" noChangeArrowheads="1"/>
          </p:cNvPicPr>
          <p:nvPr/>
        </p:nvPicPr>
        <p:blipFill>
          <a:blip r:embed="rId3" cstate="print"/>
          <a:srcRect/>
          <a:stretch>
            <a:fillRect/>
          </a:stretch>
        </p:blipFill>
        <p:spPr bwMode="gray">
          <a:xfrm>
            <a:off x="3251684" y="1453694"/>
            <a:ext cx="540000" cy="441818"/>
          </a:xfrm>
          <a:prstGeom prst="rect">
            <a:avLst/>
          </a:prstGeom>
        </p:spPr>
      </p:pic>
      <p:pic>
        <p:nvPicPr>
          <p:cNvPr id="9" name="图片 70">
            <a:extLst>
              <a:ext uri="{FF2B5EF4-FFF2-40B4-BE49-F238E27FC236}">
                <a16:creationId xmlns:a16="http://schemas.microsoft.com/office/drawing/2014/main" xmlns="" id="{E0DB9CFF-5431-44C1-9A85-E24A1F98E3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453694"/>
            <a:ext cx="540000" cy="442800"/>
          </a:xfrm>
          <a:prstGeom prst="rect">
            <a:avLst/>
          </a:prstGeom>
        </p:spPr>
      </p:pic>
      <p:cxnSp>
        <p:nvCxnSpPr>
          <p:cNvPr id="10" name="Straight Connector 9">
            <a:extLst>
              <a:ext uri="{FF2B5EF4-FFF2-40B4-BE49-F238E27FC236}">
                <a16:creationId xmlns:a16="http://schemas.microsoft.com/office/drawing/2014/main" xmlns="" id="{D9E3E08E-BA61-4DED-B6C7-64EBBB780BB6}"/>
              </a:ext>
            </a:extLst>
          </p:cNvPr>
          <p:cNvCxnSpPr>
            <a:cxnSpLocks/>
            <a:stCxn id="9" idx="3"/>
            <a:endCxn id="8" idx="1"/>
          </p:cNvCxnSpPr>
          <p:nvPr/>
        </p:nvCxnSpPr>
        <p:spPr bwMode="gray">
          <a:xfrm flipV="1">
            <a:off x="2429025" y="167460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11" name="Straight Connector 10">
            <a:extLst>
              <a:ext uri="{FF2B5EF4-FFF2-40B4-BE49-F238E27FC236}">
                <a16:creationId xmlns:a16="http://schemas.microsoft.com/office/drawing/2014/main" xmlns="" id="{B7A4AA71-0499-46C2-85BF-40D31A3D4E27}"/>
              </a:ext>
            </a:extLst>
          </p:cNvPr>
          <p:cNvCxnSpPr>
            <a:cxnSpLocks/>
            <a:stCxn id="8" idx="3"/>
          </p:cNvCxnSpPr>
          <p:nvPr/>
        </p:nvCxnSpPr>
        <p:spPr bwMode="gray">
          <a:xfrm>
            <a:off x="3791684" y="167460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12" name="Text Box 26">
            <a:extLst>
              <a:ext uri="{FF2B5EF4-FFF2-40B4-BE49-F238E27FC236}">
                <a16:creationId xmlns:a16="http://schemas.microsoft.com/office/drawing/2014/main" xmlns="" id="{F3623F07-C0F9-4238-9874-CC0ED06B7B27}"/>
              </a:ext>
            </a:extLst>
          </p:cNvPr>
          <p:cNvSpPr txBox="1">
            <a:spLocks noChangeArrowheads="1"/>
          </p:cNvSpPr>
          <p:nvPr/>
        </p:nvSpPr>
        <p:spPr bwMode="gray">
          <a:xfrm>
            <a:off x="3136864" y="119389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13" name="Oval 41">
            <a:extLst>
              <a:ext uri="{FF2B5EF4-FFF2-40B4-BE49-F238E27FC236}">
                <a16:creationId xmlns:a16="http://schemas.microsoft.com/office/drawing/2014/main" xmlns="" id="{23D68BE1-5127-44C7-B43D-8754273B3BFC}"/>
              </a:ext>
            </a:extLst>
          </p:cNvPr>
          <p:cNvSpPr>
            <a:spLocks noChangeAspect="1"/>
          </p:cNvSpPr>
          <p:nvPr/>
        </p:nvSpPr>
        <p:spPr bwMode="gray">
          <a:xfrm>
            <a:off x="2351981" y="159779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4" name="Text Box 26">
            <a:extLst>
              <a:ext uri="{FF2B5EF4-FFF2-40B4-BE49-F238E27FC236}">
                <a16:creationId xmlns:a16="http://schemas.microsoft.com/office/drawing/2014/main" xmlns="" id="{995BE50E-3E58-4B9D-938D-576DD029B175}"/>
              </a:ext>
            </a:extLst>
          </p:cNvPr>
          <p:cNvSpPr txBox="1">
            <a:spLocks noChangeArrowheads="1"/>
          </p:cNvSpPr>
          <p:nvPr/>
        </p:nvSpPr>
        <p:spPr bwMode="gray">
          <a:xfrm>
            <a:off x="3756901" y="1715835"/>
            <a:ext cx="95558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domain</a:t>
            </a:r>
          </a:p>
        </p:txBody>
      </p:sp>
      <p:sp>
        <p:nvSpPr>
          <p:cNvPr id="15" name="Oval 41">
            <a:extLst>
              <a:ext uri="{FF2B5EF4-FFF2-40B4-BE49-F238E27FC236}">
                <a16:creationId xmlns:a16="http://schemas.microsoft.com/office/drawing/2014/main" xmlns="" id="{47F7623F-BF1D-46F4-9703-69BC0863C5CA}"/>
              </a:ext>
            </a:extLst>
          </p:cNvPr>
          <p:cNvSpPr>
            <a:spLocks noChangeAspect="1"/>
          </p:cNvSpPr>
          <p:nvPr/>
        </p:nvSpPr>
        <p:spPr bwMode="gray">
          <a:xfrm>
            <a:off x="3712053" y="159497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6" name="Text Placeholder 2">
            <a:extLst>
              <a:ext uri="{FF2B5EF4-FFF2-40B4-BE49-F238E27FC236}">
                <a16:creationId xmlns:a16="http://schemas.microsoft.com/office/drawing/2014/main" xmlns="" id="{9B3FDBA0-A32C-4D1C-A902-659577D00DD1}"/>
              </a:ext>
            </a:extLst>
          </p:cNvPr>
          <p:cNvSpPr txBox="1">
            <a:spLocks/>
          </p:cNvSpPr>
          <p:nvPr/>
        </p:nvSpPr>
        <p:spPr bwMode="gray">
          <a:xfrm>
            <a:off x="447500" y="2376223"/>
            <a:ext cx="5648500" cy="38350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MQC-based traffic policing uses traffic classifiers to implement differentiated services.</a:t>
            </a:r>
            <a:endParaRPr lang="en-US" altLang="zh-CN" sz="16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traffic classifier to match traffic.</a:t>
            </a:r>
          </a:p>
          <a:p>
            <a:pPr marL="542925" lvl="1" indent="-247650" fontAlgn="ctr">
              <a:spcAft>
                <a:spcPts val="0"/>
              </a:spcAft>
            </a:pPr>
            <a:r>
              <a:rPr lang="en-US" sz="1400" dirty="0">
                <a:latin typeface="Huawei Sans" panose="020C0503030203020204" pitchFamily="34" charset="0"/>
              </a:rPr>
              <a:t>Configure a traffic behavior to define an action for packets.</a:t>
            </a:r>
          </a:p>
          <a:p>
            <a:pPr marL="542925" lvl="1" indent="-247650" fontAlgn="ctr">
              <a:spcAft>
                <a:spcPts val="0"/>
              </a:spcAft>
            </a:pPr>
            <a:r>
              <a:rPr lang="en-US" sz="1400" dirty="0">
                <a:latin typeface="Huawei Sans" panose="020C0503030203020204" pitchFamily="34" charset="0"/>
              </a:rPr>
              <a:t>Bind the traffic classifier and traffic behavior to a traffic policy.</a:t>
            </a:r>
          </a:p>
          <a:p>
            <a:pPr marL="542925" lvl="1" indent="-247650" fontAlgn="ctr">
              <a:spcAft>
                <a:spcPts val="0"/>
              </a:spcAft>
            </a:pPr>
            <a:r>
              <a:rPr lang="en-US" sz="1400" dirty="0">
                <a:latin typeface="Huawei Sans" panose="020C0503030203020204" pitchFamily="34" charset="0"/>
              </a:rPr>
              <a:t>Apply the traffic policy to an interface in the outbound direction.</a:t>
            </a:r>
          </a:p>
        </p:txBody>
      </p:sp>
      <p:sp>
        <p:nvSpPr>
          <p:cNvPr id="21" name="文本框 30">
            <a:extLst>
              <a:ext uri="{FF2B5EF4-FFF2-40B4-BE49-F238E27FC236}">
                <a16:creationId xmlns:a16="http://schemas.microsoft.com/office/drawing/2014/main" xmlns="" id="{3F94715E-04AF-48FF-9685-FC1844E86394}"/>
              </a:ext>
            </a:extLst>
          </p:cNvPr>
          <p:cNvSpPr txBox="1"/>
          <p:nvPr/>
        </p:nvSpPr>
        <p:spPr bwMode="gray">
          <a:xfrm>
            <a:off x="6112103" y="1095577"/>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i="1" dirty="0" err="1">
                <a:solidFill>
                  <a:schemeClr val="tx1"/>
                </a:solidFill>
                <a:latin typeface="Huawei Sans" panose="020C0503030203020204" pitchFamily="34" charset="0"/>
              </a:rPr>
              <a:t>vlan</a:t>
            </a:r>
            <a:r>
              <a:rPr lang="en-US" i="1" dirty="0">
                <a:solidFill>
                  <a:schemeClr val="tx1"/>
                </a:solidFill>
                <a:latin typeface="Huawei Sans" panose="020C0503030203020204" pitchFamily="34" charset="0"/>
              </a:rPr>
              <a:t>-id</a:t>
            </a:r>
            <a:r>
              <a:rPr lang="en-US" dirty="0">
                <a:solidFill>
                  <a:schemeClr val="tx1"/>
                </a:solidFill>
                <a:latin typeface="Huawei Sans" panose="020C0503030203020204" pitchFamily="34" charset="0"/>
              </a:rPr>
              <a:t> | …. ]       //Match traffic based on traffic characteristics.</a:t>
            </a:r>
            <a:endParaRPr lang="en-US" altLang="zh-CN" dirty="0">
              <a:solidFill>
                <a:schemeClr val="tx1"/>
              </a:solidFill>
              <a:latin typeface="Huawei Sans" panose="020C0503030203020204" pitchFamily="34" charset="0"/>
            </a:endParaRPr>
          </a:p>
        </p:txBody>
      </p:sp>
      <p:sp>
        <p:nvSpPr>
          <p:cNvPr id="22" name="文本框 30">
            <a:extLst>
              <a:ext uri="{FF2B5EF4-FFF2-40B4-BE49-F238E27FC236}">
                <a16:creationId xmlns:a16="http://schemas.microsoft.com/office/drawing/2014/main" xmlns="" id="{BC2BA814-779E-4BBC-B14D-48130D091370}"/>
              </a:ext>
            </a:extLst>
          </p:cNvPr>
          <p:cNvSpPr txBox="1"/>
          <p:nvPr/>
        </p:nvSpPr>
        <p:spPr bwMode="gray">
          <a:xfrm>
            <a:off x="6112103" y="2315466"/>
            <a:ext cx="5607148" cy="1384995"/>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gts</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cir</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cir</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pct</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pct</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//Configure traffic shaping based on the maximum traffic rate or the percentage of the occupied interface bandwidth.</a:t>
            </a:r>
            <a:endParaRPr lang="en-US" altLang="zh-CN" dirty="0">
              <a:solidFill>
                <a:schemeClr val="tx1"/>
              </a:solidFill>
              <a:latin typeface="Huawei Sans" panose="020C0503030203020204" pitchFamily="34" charset="0"/>
            </a:endParaRPr>
          </a:p>
        </p:txBody>
      </p:sp>
      <p:sp>
        <p:nvSpPr>
          <p:cNvPr id="23" name="文本框 30">
            <a:extLst>
              <a:ext uri="{FF2B5EF4-FFF2-40B4-BE49-F238E27FC236}">
                <a16:creationId xmlns:a16="http://schemas.microsoft.com/office/drawing/2014/main" xmlns="" id="{4C8FF287-1CE5-449A-941A-69888DDB9883}"/>
              </a:ext>
            </a:extLst>
          </p:cNvPr>
          <p:cNvSpPr txBox="1"/>
          <p:nvPr/>
        </p:nvSpPr>
        <p:spPr bwMode="gray">
          <a:xfrm>
            <a:off x="6112103" y="3750799"/>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//Bind the traffic classifier to the traffic behavior.</a:t>
            </a:r>
            <a:endParaRPr lang="en-US" altLang="zh-CN" dirty="0">
              <a:solidFill>
                <a:schemeClr val="tx1"/>
              </a:solidFill>
              <a:latin typeface="Huawei Sans" panose="020C0503030203020204" pitchFamily="34" charset="0"/>
            </a:endParaRPr>
          </a:p>
        </p:txBody>
      </p:sp>
      <p:sp>
        <p:nvSpPr>
          <p:cNvPr id="24" name="文本框 30">
            <a:extLst>
              <a:ext uri="{FF2B5EF4-FFF2-40B4-BE49-F238E27FC236}">
                <a16:creationId xmlns:a16="http://schemas.microsoft.com/office/drawing/2014/main" xmlns="" id="{C352845A-D872-4C69-A727-4D8F919528A2}"/>
              </a:ext>
            </a:extLst>
          </p:cNvPr>
          <p:cNvSpPr txBox="1"/>
          <p:nvPr/>
        </p:nvSpPr>
        <p:spPr bwMode="gray">
          <a:xfrm>
            <a:off x="6112103" y="475524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[inbound | outbound]     //Apply the traffic policy to the interface in the outbound direction.</a:t>
            </a:r>
            <a:endParaRPr lang="en-US" altLang="zh-CN" dirty="0">
              <a:solidFill>
                <a:schemeClr val="tx1"/>
              </a:solidFill>
              <a:latin typeface="Huawei Sans" panose="020C0503030203020204" pitchFamily="34" charset="0"/>
            </a:endParaRPr>
          </a:p>
        </p:txBody>
      </p:sp>
      <p:pic>
        <p:nvPicPr>
          <p:cNvPr id="25" name="图片 2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454400"/>
            <a:ext cx="540000" cy="442800"/>
          </a:xfrm>
          <a:prstGeom prst="rect">
            <a:avLst/>
          </a:prstGeom>
        </p:spPr>
      </p:pic>
    </p:spTree>
    <p:extLst>
      <p:ext uri="{BB962C8B-B14F-4D97-AF65-F5344CB8AC3E}">
        <p14:creationId xmlns:p14="http://schemas.microsoft.com/office/powerpoint/2010/main" val="1973615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bwMode="gray"/>
        <p:txBody>
          <a:bodyPr/>
          <a:lstStyle/>
          <a:p>
            <a:pPr fontAlgn="ctr"/>
            <a:r>
              <a:rPr lang="en-US" dirty="0">
                <a:latin typeface="Huawei Sans" panose="020C0503030203020204" pitchFamily="34" charset="0"/>
              </a:rPr>
              <a:t>"Best-Effort" Traditional Network</a:t>
            </a:r>
          </a:p>
        </p:txBody>
      </p:sp>
      <p:sp>
        <p:nvSpPr>
          <p:cNvPr id="29" name="文本占位符 28"/>
          <p:cNvSpPr>
            <a:spLocks noGrp="1"/>
          </p:cNvSpPr>
          <p:nvPr>
            <p:ph type="body" sz="quarter" idx="10"/>
          </p:nvPr>
        </p:nvSpPr>
        <p:spPr bwMode="gray"/>
        <p:txBody>
          <a:bodyPr/>
          <a:lstStyle/>
          <a:p>
            <a:pPr algn="l"/>
            <a:r>
              <a:rPr lang="en-US" sz="2000" dirty="0">
                <a:latin typeface="Huawei Sans" panose="020C0503030203020204" pitchFamily="34" charset="0"/>
              </a:rPr>
              <a:t>When the IP network emerges, there is no </a:t>
            </a:r>
            <a:r>
              <a:rPr lang="en-US" sz="2000" dirty="0" err="1">
                <a:latin typeface="Huawei Sans" panose="020C0503030203020204" pitchFamily="34" charset="0"/>
              </a:rPr>
              <a:t>QoS</a:t>
            </a:r>
            <a:r>
              <a:rPr lang="en-US" sz="2000" dirty="0">
                <a:latin typeface="Huawei Sans" panose="020C0503030203020204" pitchFamily="34" charset="0"/>
              </a:rPr>
              <a:t> guarantee.</a:t>
            </a:r>
            <a:endParaRPr lang="en-US" altLang="zh-CN" sz="2000" dirty="0">
              <a:latin typeface="Huawei Sans" panose="020C0503030203020204" pitchFamily="34" charset="0"/>
            </a:endParaRPr>
          </a:p>
          <a:p>
            <a:pPr algn="l"/>
            <a:r>
              <a:rPr lang="en-US" sz="2000" dirty="0">
                <a:latin typeface="Huawei Sans" panose="020C0503030203020204" pitchFamily="34" charset="0"/>
              </a:rPr>
              <a:t>You only know that the packets have been sent out. Whether the packets can be received and when the packets can be received are unknown.</a:t>
            </a:r>
            <a:endParaRPr lang="en-US" altLang="zh-CN" sz="2000" dirty="0">
              <a:latin typeface="Huawei Sans" panose="020C0503030203020204" pitchFamily="34" charset="0"/>
            </a:endParaRPr>
          </a:p>
          <a:p>
            <a:pPr algn="l"/>
            <a:endParaRPr lang="en-US" altLang="zh-CN" sz="2000" dirty="0">
              <a:latin typeface="Huawei Sans" panose="020C0503030203020204" pitchFamily="34" charset="0"/>
            </a:endParaRPr>
          </a:p>
        </p:txBody>
      </p:sp>
      <p:grpSp>
        <p:nvGrpSpPr>
          <p:cNvPr id="34" name="组合 33"/>
          <p:cNvGrpSpPr/>
          <p:nvPr/>
        </p:nvGrpSpPr>
        <p:grpSpPr bwMode="gray">
          <a:xfrm>
            <a:off x="3935760" y="2548028"/>
            <a:ext cx="3950354" cy="3604146"/>
            <a:chOff x="6106086" y="1466207"/>
            <a:chExt cx="4932548" cy="4500261"/>
          </a:xfrm>
        </p:grpSpPr>
        <p:grpSp>
          <p:nvGrpSpPr>
            <p:cNvPr id="2" name="组合 1"/>
            <p:cNvGrpSpPr/>
            <p:nvPr/>
          </p:nvGrpSpPr>
          <p:grpSpPr bwMode="gray">
            <a:xfrm>
              <a:off x="6178094" y="1466207"/>
              <a:ext cx="4860540" cy="4500261"/>
              <a:chOff x="6888088" y="1700808"/>
              <a:chExt cx="4860540" cy="4500261"/>
            </a:xfrm>
          </p:grpSpPr>
          <p:sp>
            <p:nvSpPr>
              <p:cNvPr id="5" name="road_358610"/>
              <p:cNvSpPr>
                <a:spLocks noChangeAspect="1"/>
              </p:cNvSpPr>
              <p:nvPr/>
            </p:nvSpPr>
            <p:spPr bwMode="gray">
              <a:xfrm rot="16200000">
                <a:off x="8007006" y="3678235"/>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10" name="road_358610"/>
              <p:cNvSpPr>
                <a:spLocks noChangeAspect="1"/>
              </p:cNvSpPr>
              <p:nvPr/>
            </p:nvSpPr>
            <p:spPr bwMode="gray">
              <a:xfrm rot="16200000" flipH="1" flipV="1">
                <a:off x="9405813" y="2778134"/>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14" name="road_358610"/>
              <p:cNvSpPr>
                <a:spLocks noChangeAspect="1"/>
              </p:cNvSpPr>
              <p:nvPr/>
            </p:nvSpPr>
            <p:spPr bwMode="gray">
              <a:xfrm rot="16200000">
                <a:off x="10413925" y="1590002"/>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sp>
            <p:nvSpPr>
              <p:cNvPr id="15" name="road_358610"/>
              <p:cNvSpPr>
                <a:spLocks noChangeAspect="1"/>
              </p:cNvSpPr>
              <p:nvPr/>
            </p:nvSpPr>
            <p:spPr bwMode="gray">
              <a:xfrm rot="16200000" flipH="1" flipV="1">
                <a:off x="6998894" y="4866366"/>
                <a:ext cx="1223897" cy="1445509"/>
              </a:xfrm>
              <a:custGeom>
                <a:avLst/>
                <a:gdLst>
                  <a:gd name="connsiteX0" fmla="*/ 526549 w 607639"/>
                  <a:gd name="connsiteY0" fmla="*/ 434895 h 525854"/>
                  <a:gd name="connsiteX1" fmla="*/ 536720 w 607639"/>
                  <a:gd name="connsiteY1" fmla="*/ 444937 h 525854"/>
                  <a:gd name="connsiteX2" fmla="*/ 536720 w 607639"/>
                  <a:gd name="connsiteY2" fmla="*/ 465198 h 525854"/>
                  <a:gd name="connsiteX3" fmla="*/ 526549 w 607639"/>
                  <a:gd name="connsiteY3" fmla="*/ 475329 h 525854"/>
                  <a:gd name="connsiteX4" fmla="*/ 516468 w 607639"/>
                  <a:gd name="connsiteY4" fmla="*/ 465198 h 525854"/>
                  <a:gd name="connsiteX5" fmla="*/ 516468 w 607639"/>
                  <a:gd name="connsiteY5" fmla="*/ 444937 h 525854"/>
                  <a:gd name="connsiteX6" fmla="*/ 526549 w 607639"/>
                  <a:gd name="connsiteY6" fmla="*/ 434895 h 525854"/>
                  <a:gd name="connsiteX7" fmla="*/ 526549 w 607639"/>
                  <a:gd name="connsiteY7" fmla="*/ 326718 h 525854"/>
                  <a:gd name="connsiteX8" fmla="*/ 536720 w 607639"/>
                  <a:gd name="connsiteY8" fmla="*/ 336847 h 525854"/>
                  <a:gd name="connsiteX9" fmla="*/ 536720 w 607639"/>
                  <a:gd name="connsiteY9" fmla="*/ 380116 h 525854"/>
                  <a:gd name="connsiteX10" fmla="*/ 526549 w 607639"/>
                  <a:gd name="connsiteY10" fmla="*/ 390156 h 525854"/>
                  <a:gd name="connsiteX11" fmla="*/ 516468 w 607639"/>
                  <a:gd name="connsiteY11" fmla="*/ 380116 h 525854"/>
                  <a:gd name="connsiteX12" fmla="*/ 516468 w 607639"/>
                  <a:gd name="connsiteY12" fmla="*/ 336847 h 525854"/>
                  <a:gd name="connsiteX13" fmla="*/ 526549 w 607639"/>
                  <a:gd name="connsiteY13" fmla="*/ 326718 h 525854"/>
                  <a:gd name="connsiteX14" fmla="*/ 510877 w 607639"/>
                  <a:gd name="connsiteY14" fmla="*/ 220479 h 525854"/>
                  <a:gd name="connsiteX15" fmla="*/ 523779 w 607639"/>
                  <a:gd name="connsiteY15" fmla="*/ 226703 h 525854"/>
                  <a:gd name="connsiteX16" fmla="*/ 534457 w 607639"/>
                  <a:gd name="connsiteY16" fmla="*/ 270627 h 525854"/>
                  <a:gd name="connsiteX17" fmla="*/ 525826 w 607639"/>
                  <a:gd name="connsiteY17" fmla="*/ 282097 h 525854"/>
                  <a:gd name="connsiteX18" fmla="*/ 514347 w 607639"/>
                  <a:gd name="connsiteY18" fmla="*/ 273472 h 525854"/>
                  <a:gd name="connsiteX19" fmla="*/ 504648 w 607639"/>
                  <a:gd name="connsiteY19" fmla="*/ 233372 h 525854"/>
                  <a:gd name="connsiteX20" fmla="*/ 510877 w 607639"/>
                  <a:gd name="connsiteY20" fmla="*/ 220479 h 525854"/>
                  <a:gd name="connsiteX21" fmla="*/ 462007 w 607639"/>
                  <a:gd name="connsiteY21" fmla="*/ 132677 h 525854"/>
                  <a:gd name="connsiteX22" fmla="*/ 492078 w 607639"/>
                  <a:gd name="connsiteY22" fmla="*/ 166466 h 525854"/>
                  <a:gd name="connsiteX23" fmla="*/ 489854 w 607639"/>
                  <a:gd name="connsiteY23" fmla="*/ 180604 h 525854"/>
                  <a:gd name="connsiteX24" fmla="*/ 475708 w 607639"/>
                  <a:gd name="connsiteY24" fmla="*/ 178381 h 525854"/>
                  <a:gd name="connsiteX25" fmla="*/ 448217 w 607639"/>
                  <a:gd name="connsiteY25" fmla="*/ 147526 h 525854"/>
                  <a:gd name="connsiteX26" fmla="*/ 447683 w 607639"/>
                  <a:gd name="connsiteY26" fmla="*/ 133210 h 525854"/>
                  <a:gd name="connsiteX27" fmla="*/ 462007 w 607639"/>
                  <a:gd name="connsiteY27" fmla="*/ 132677 h 525854"/>
                  <a:gd name="connsiteX28" fmla="*/ 363658 w 607639"/>
                  <a:gd name="connsiteY28" fmla="*/ 78551 h 525854"/>
                  <a:gd name="connsiteX29" fmla="*/ 406111 w 607639"/>
                  <a:gd name="connsiteY29" fmla="*/ 94385 h 525854"/>
                  <a:gd name="connsiteX30" fmla="*/ 410739 w 607639"/>
                  <a:gd name="connsiteY30" fmla="*/ 107906 h 525854"/>
                  <a:gd name="connsiteX31" fmla="*/ 397211 w 607639"/>
                  <a:gd name="connsiteY31" fmla="*/ 112531 h 525854"/>
                  <a:gd name="connsiteX32" fmla="*/ 358496 w 607639"/>
                  <a:gd name="connsiteY32" fmla="*/ 98121 h 525854"/>
                  <a:gd name="connsiteX33" fmla="*/ 351287 w 607639"/>
                  <a:gd name="connsiteY33" fmla="*/ 85756 h 525854"/>
                  <a:gd name="connsiteX34" fmla="*/ 363658 w 607639"/>
                  <a:gd name="connsiteY34" fmla="*/ 78551 h 525854"/>
                  <a:gd name="connsiteX35" fmla="*/ 252031 w 607639"/>
                  <a:gd name="connsiteY35" fmla="*/ 70848 h 525854"/>
                  <a:gd name="connsiteX36" fmla="*/ 295397 w 607639"/>
                  <a:gd name="connsiteY36" fmla="*/ 70848 h 525854"/>
                  <a:gd name="connsiteX37" fmla="*/ 305548 w 607639"/>
                  <a:gd name="connsiteY37" fmla="*/ 80895 h 525854"/>
                  <a:gd name="connsiteX38" fmla="*/ 295397 w 607639"/>
                  <a:gd name="connsiteY38" fmla="*/ 91030 h 525854"/>
                  <a:gd name="connsiteX39" fmla="*/ 252031 w 607639"/>
                  <a:gd name="connsiteY39" fmla="*/ 91030 h 525854"/>
                  <a:gd name="connsiteX40" fmla="*/ 241969 w 607639"/>
                  <a:gd name="connsiteY40" fmla="*/ 80895 h 525854"/>
                  <a:gd name="connsiteX41" fmla="*/ 252031 w 607639"/>
                  <a:gd name="connsiteY41" fmla="*/ 70848 h 525854"/>
                  <a:gd name="connsiteX42" fmla="*/ 143843 w 607639"/>
                  <a:gd name="connsiteY42" fmla="*/ 70848 h 525854"/>
                  <a:gd name="connsiteX43" fmla="*/ 187161 w 607639"/>
                  <a:gd name="connsiteY43" fmla="*/ 70848 h 525854"/>
                  <a:gd name="connsiteX44" fmla="*/ 197301 w 607639"/>
                  <a:gd name="connsiteY44" fmla="*/ 80895 h 525854"/>
                  <a:gd name="connsiteX45" fmla="*/ 187161 w 607639"/>
                  <a:gd name="connsiteY45" fmla="*/ 91030 h 525854"/>
                  <a:gd name="connsiteX46" fmla="*/ 143843 w 607639"/>
                  <a:gd name="connsiteY46" fmla="*/ 91030 h 525854"/>
                  <a:gd name="connsiteX47" fmla="*/ 133792 w 607639"/>
                  <a:gd name="connsiteY47" fmla="*/ 80895 h 525854"/>
                  <a:gd name="connsiteX48" fmla="*/ 143843 w 607639"/>
                  <a:gd name="connsiteY48" fmla="*/ 70848 h 525854"/>
                  <a:gd name="connsiteX49" fmla="*/ 60815 w 607639"/>
                  <a:gd name="connsiteY49" fmla="*/ 70848 h 525854"/>
                  <a:gd name="connsiteX50" fmla="*/ 81023 w 607639"/>
                  <a:gd name="connsiteY50" fmla="*/ 70848 h 525854"/>
                  <a:gd name="connsiteX51" fmla="*/ 91171 w 607639"/>
                  <a:gd name="connsiteY51" fmla="*/ 80895 h 525854"/>
                  <a:gd name="connsiteX52" fmla="*/ 81023 w 607639"/>
                  <a:gd name="connsiteY52" fmla="*/ 91030 h 525854"/>
                  <a:gd name="connsiteX53" fmla="*/ 60815 w 607639"/>
                  <a:gd name="connsiteY53" fmla="*/ 91030 h 525854"/>
                  <a:gd name="connsiteX54" fmla="*/ 50666 w 607639"/>
                  <a:gd name="connsiteY54" fmla="*/ 80895 h 525854"/>
                  <a:gd name="connsiteX55" fmla="*/ 60815 w 607639"/>
                  <a:gd name="connsiteY55" fmla="*/ 70848 h 525854"/>
                  <a:gd name="connsiteX56" fmla="*/ 20293 w 607639"/>
                  <a:gd name="connsiteY56" fmla="*/ 20263 h 525854"/>
                  <a:gd name="connsiteX57" fmla="*/ 20293 w 607639"/>
                  <a:gd name="connsiteY57" fmla="*/ 141573 h 525854"/>
                  <a:gd name="connsiteX58" fmla="*/ 303775 w 607639"/>
                  <a:gd name="connsiteY58" fmla="*/ 141573 h 525854"/>
                  <a:gd name="connsiteX59" fmla="*/ 465854 w 607639"/>
                  <a:gd name="connsiteY59" fmla="*/ 303319 h 525854"/>
                  <a:gd name="connsiteX60" fmla="*/ 465854 w 607639"/>
                  <a:gd name="connsiteY60" fmla="*/ 505591 h 525854"/>
                  <a:gd name="connsiteX61" fmla="*/ 587346 w 607639"/>
                  <a:gd name="connsiteY61" fmla="*/ 505591 h 525854"/>
                  <a:gd name="connsiteX62" fmla="*/ 587346 w 607639"/>
                  <a:gd name="connsiteY62" fmla="*/ 303319 h 525854"/>
                  <a:gd name="connsiteX63" fmla="*/ 303775 w 607639"/>
                  <a:gd name="connsiteY63" fmla="*/ 20263 h 525854"/>
                  <a:gd name="connsiteX64" fmla="*/ 10147 w 607639"/>
                  <a:gd name="connsiteY64" fmla="*/ 0 h 525854"/>
                  <a:gd name="connsiteX65" fmla="*/ 303775 w 607639"/>
                  <a:gd name="connsiteY65" fmla="*/ 0 h 525854"/>
                  <a:gd name="connsiteX66" fmla="*/ 607639 w 607639"/>
                  <a:gd name="connsiteY66" fmla="*/ 303319 h 525854"/>
                  <a:gd name="connsiteX67" fmla="*/ 607639 w 607639"/>
                  <a:gd name="connsiteY67" fmla="*/ 515723 h 525854"/>
                  <a:gd name="connsiteX68" fmla="*/ 597492 w 607639"/>
                  <a:gd name="connsiteY68" fmla="*/ 525854 h 525854"/>
                  <a:gd name="connsiteX69" fmla="*/ 455707 w 607639"/>
                  <a:gd name="connsiteY69" fmla="*/ 525854 h 525854"/>
                  <a:gd name="connsiteX70" fmla="*/ 445560 w 607639"/>
                  <a:gd name="connsiteY70" fmla="*/ 515723 h 525854"/>
                  <a:gd name="connsiteX71" fmla="*/ 445560 w 607639"/>
                  <a:gd name="connsiteY71" fmla="*/ 303319 h 525854"/>
                  <a:gd name="connsiteX72" fmla="*/ 303775 w 607639"/>
                  <a:gd name="connsiteY72" fmla="*/ 161835 h 525854"/>
                  <a:gd name="connsiteX73" fmla="*/ 10147 w 607639"/>
                  <a:gd name="connsiteY73" fmla="*/ 161835 h 525854"/>
                  <a:gd name="connsiteX74" fmla="*/ 0 w 607639"/>
                  <a:gd name="connsiteY74" fmla="*/ 151704 h 525854"/>
                  <a:gd name="connsiteX75" fmla="*/ 0 w 607639"/>
                  <a:gd name="connsiteY75" fmla="*/ 10131 h 525854"/>
                  <a:gd name="connsiteX76" fmla="*/ 10147 w 607639"/>
                  <a:gd name="connsiteY76" fmla="*/ 0 h 525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525854">
                    <a:moveTo>
                      <a:pt x="526549" y="434895"/>
                    </a:moveTo>
                    <a:cubicBezTo>
                      <a:pt x="532170" y="434895"/>
                      <a:pt x="536720" y="439338"/>
                      <a:pt x="536720" y="444937"/>
                    </a:cubicBezTo>
                    <a:lnTo>
                      <a:pt x="536720" y="465198"/>
                    </a:lnTo>
                    <a:cubicBezTo>
                      <a:pt x="536720" y="470797"/>
                      <a:pt x="532170" y="475329"/>
                      <a:pt x="526549" y="475329"/>
                    </a:cubicBezTo>
                    <a:cubicBezTo>
                      <a:pt x="521018" y="475329"/>
                      <a:pt x="516468" y="470797"/>
                      <a:pt x="516468" y="465198"/>
                    </a:cubicBezTo>
                    <a:lnTo>
                      <a:pt x="516468" y="444937"/>
                    </a:lnTo>
                    <a:cubicBezTo>
                      <a:pt x="516468" y="439338"/>
                      <a:pt x="521018" y="434895"/>
                      <a:pt x="526549" y="434895"/>
                    </a:cubicBezTo>
                    <a:close/>
                    <a:moveTo>
                      <a:pt x="526549" y="326718"/>
                    </a:moveTo>
                    <a:cubicBezTo>
                      <a:pt x="532170" y="326718"/>
                      <a:pt x="536720" y="331249"/>
                      <a:pt x="536720" y="336847"/>
                    </a:cubicBezTo>
                    <a:lnTo>
                      <a:pt x="536720" y="380116"/>
                    </a:lnTo>
                    <a:cubicBezTo>
                      <a:pt x="536720" y="385625"/>
                      <a:pt x="532170" y="390156"/>
                      <a:pt x="526549" y="390156"/>
                    </a:cubicBezTo>
                    <a:cubicBezTo>
                      <a:pt x="521018" y="390156"/>
                      <a:pt x="516468" y="385625"/>
                      <a:pt x="516468" y="380116"/>
                    </a:cubicBezTo>
                    <a:lnTo>
                      <a:pt x="516468" y="336847"/>
                    </a:lnTo>
                    <a:cubicBezTo>
                      <a:pt x="516468" y="331249"/>
                      <a:pt x="521018" y="326718"/>
                      <a:pt x="526549" y="326718"/>
                    </a:cubicBezTo>
                    <a:close/>
                    <a:moveTo>
                      <a:pt x="510877" y="220479"/>
                    </a:moveTo>
                    <a:cubicBezTo>
                      <a:pt x="516127" y="218612"/>
                      <a:pt x="521911" y="221457"/>
                      <a:pt x="523779" y="226703"/>
                    </a:cubicBezTo>
                    <a:cubicBezTo>
                      <a:pt x="528762" y="240929"/>
                      <a:pt x="532322" y="255600"/>
                      <a:pt x="534457" y="270627"/>
                    </a:cubicBezTo>
                    <a:cubicBezTo>
                      <a:pt x="535169" y="276228"/>
                      <a:pt x="531343" y="281297"/>
                      <a:pt x="525826" y="282097"/>
                    </a:cubicBezTo>
                    <a:cubicBezTo>
                      <a:pt x="520309" y="282897"/>
                      <a:pt x="515148" y="278985"/>
                      <a:pt x="514347" y="273472"/>
                    </a:cubicBezTo>
                    <a:cubicBezTo>
                      <a:pt x="512389" y="259779"/>
                      <a:pt x="509186" y="246353"/>
                      <a:pt x="504648" y="233372"/>
                    </a:cubicBezTo>
                    <a:cubicBezTo>
                      <a:pt x="502779" y="228126"/>
                      <a:pt x="505538" y="222346"/>
                      <a:pt x="510877" y="220479"/>
                    </a:cubicBezTo>
                    <a:close/>
                    <a:moveTo>
                      <a:pt x="462007" y="132677"/>
                    </a:moveTo>
                    <a:cubicBezTo>
                      <a:pt x="473128" y="142902"/>
                      <a:pt x="483181" y="154284"/>
                      <a:pt x="492078" y="166466"/>
                    </a:cubicBezTo>
                    <a:cubicBezTo>
                      <a:pt x="495370" y="171001"/>
                      <a:pt x="494391" y="177314"/>
                      <a:pt x="489854" y="180604"/>
                    </a:cubicBezTo>
                    <a:cubicBezTo>
                      <a:pt x="485317" y="183894"/>
                      <a:pt x="479000" y="182916"/>
                      <a:pt x="475708" y="178381"/>
                    </a:cubicBezTo>
                    <a:cubicBezTo>
                      <a:pt x="467612" y="167266"/>
                      <a:pt x="458359" y="156863"/>
                      <a:pt x="448217" y="147526"/>
                    </a:cubicBezTo>
                    <a:cubicBezTo>
                      <a:pt x="444124" y="143703"/>
                      <a:pt x="443857" y="137300"/>
                      <a:pt x="447683" y="133210"/>
                    </a:cubicBezTo>
                    <a:cubicBezTo>
                      <a:pt x="451508" y="129120"/>
                      <a:pt x="457914" y="128853"/>
                      <a:pt x="462007" y="132677"/>
                    </a:cubicBezTo>
                    <a:close/>
                    <a:moveTo>
                      <a:pt x="363658" y="78551"/>
                    </a:moveTo>
                    <a:cubicBezTo>
                      <a:pt x="378343" y="82465"/>
                      <a:pt x="392494" y="87713"/>
                      <a:pt x="406111" y="94385"/>
                    </a:cubicBezTo>
                    <a:cubicBezTo>
                      <a:pt x="411095" y="96787"/>
                      <a:pt x="413231" y="102924"/>
                      <a:pt x="410739" y="107906"/>
                    </a:cubicBezTo>
                    <a:cubicBezTo>
                      <a:pt x="408247" y="112976"/>
                      <a:pt x="402195" y="115022"/>
                      <a:pt x="397211" y="112531"/>
                    </a:cubicBezTo>
                    <a:cubicBezTo>
                      <a:pt x="384840" y="106483"/>
                      <a:pt x="371846" y="101679"/>
                      <a:pt x="358496" y="98121"/>
                    </a:cubicBezTo>
                    <a:cubicBezTo>
                      <a:pt x="353067" y="96698"/>
                      <a:pt x="349863" y="91094"/>
                      <a:pt x="351287" y="85756"/>
                    </a:cubicBezTo>
                    <a:cubicBezTo>
                      <a:pt x="352711" y="80330"/>
                      <a:pt x="358229" y="77128"/>
                      <a:pt x="363658" y="78551"/>
                    </a:cubicBezTo>
                    <a:close/>
                    <a:moveTo>
                      <a:pt x="252031" y="70848"/>
                    </a:moveTo>
                    <a:lnTo>
                      <a:pt x="295397" y="70848"/>
                    </a:lnTo>
                    <a:cubicBezTo>
                      <a:pt x="301007" y="70848"/>
                      <a:pt x="305548" y="75293"/>
                      <a:pt x="305548" y="80895"/>
                    </a:cubicBezTo>
                    <a:cubicBezTo>
                      <a:pt x="305548" y="86496"/>
                      <a:pt x="301007" y="91030"/>
                      <a:pt x="295397" y="91030"/>
                    </a:cubicBezTo>
                    <a:lnTo>
                      <a:pt x="252031" y="91030"/>
                    </a:lnTo>
                    <a:cubicBezTo>
                      <a:pt x="246510" y="91030"/>
                      <a:pt x="241969" y="86496"/>
                      <a:pt x="241969" y="80895"/>
                    </a:cubicBezTo>
                    <a:cubicBezTo>
                      <a:pt x="241969" y="75293"/>
                      <a:pt x="246510" y="70848"/>
                      <a:pt x="252031" y="70848"/>
                    </a:cubicBezTo>
                    <a:close/>
                    <a:moveTo>
                      <a:pt x="143843" y="70848"/>
                    </a:moveTo>
                    <a:lnTo>
                      <a:pt x="187161" y="70848"/>
                    </a:lnTo>
                    <a:cubicBezTo>
                      <a:pt x="192765" y="70848"/>
                      <a:pt x="197301" y="75293"/>
                      <a:pt x="197301" y="80895"/>
                    </a:cubicBezTo>
                    <a:cubicBezTo>
                      <a:pt x="197301" y="86496"/>
                      <a:pt x="192765" y="91030"/>
                      <a:pt x="187161" y="91030"/>
                    </a:cubicBezTo>
                    <a:lnTo>
                      <a:pt x="143843" y="91030"/>
                    </a:lnTo>
                    <a:cubicBezTo>
                      <a:pt x="138239" y="91030"/>
                      <a:pt x="133792" y="86496"/>
                      <a:pt x="133792" y="80895"/>
                    </a:cubicBezTo>
                    <a:cubicBezTo>
                      <a:pt x="133792" y="75293"/>
                      <a:pt x="138239" y="70848"/>
                      <a:pt x="143843" y="70848"/>
                    </a:cubicBezTo>
                    <a:close/>
                    <a:moveTo>
                      <a:pt x="60815" y="70848"/>
                    </a:moveTo>
                    <a:lnTo>
                      <a:pt x="81023" y="70848"/>
                    </a:lnTo>
                    <a:cubicBezTo>
                      <a:pt x="86631" y="70848"/>
                      <a:pt x="91171" y="75293"/>
                      <a:pt x="91171" y="80895"/>
                    </a:cubicBezTo>
                    <a:cubicBezTo>
                      <a:pt x="91171" y="86496"/>
                      <a:pt x="86631" y="91030"/>
                      <a:pt x="81023" y="91030"/>
                    </a:cubicBezTo>
                    <a:lnTo>
                      <a:pt x="60815" y="91030"/>
                    </a:lnTo>
                    <a:cubicBezTo>
                      <a:pt x="55206" y="91030"/>
                      <a:pt x="50666" y="86496"/>
                      <a:pt x="50666" y="80895"/>
                    </a:cubicBezTo>
                    <a:cubicBezTo>
                      <a:pt x="50666" y="75293"/>
                      <a:pt x="55206" y="70848"/>
                      <a:pt x="60815" y="70848"/>
                    </a:cubicBezTo>
                    <a:close/>
                    <a:moveTo>
                      <a:pt x="20293" y="20263"/>
                    </a:moveTo>
                    <a:lnTo>
                      <a:pt x="20293" y="141573"/>
                    </a:lnTo>
                    <a:lnTo>
                      <a:pt x="303775" y="141573"/>
                    </a:lnTo>
                    <a:cubicBezTo>
                      <a:pt x="393314" y="141573"/>
                      <a:pt x="465854" y="214003"/>
                      <a:pt x="465854" y="303319"/>
                    </a:cubicBezTo>
                    <a:lnTo>
                      <a:pt x="465854" y="505591"/>
                    </a:lnTo>
                    <a:lnTo>
                      <a:pt x="587346" y="505591"/>
                    </a:lnTo>
                    <a:lnTo>
                      <a:pt x="587346" y="303319"/>
                    </a:lnTo>
                    <a:cubicBezTo>
                      <a:pt x="587346" y="146994"/>
                      <a:pt x="460424" y="20263"/>
                      <a:pt x="303775" y="20263"/>
                    </a:cubicBezTo>
                    <a:close/>
                    <a:moveTo>
                      <a:pt x="10147" y="0"/>
                    </a:moveTo>
                    <a:lnTo>
                      <a:pt x="303775" y="0"/>
                    </a:lnTo>
                    <a:cubicBezTo>
                      <a:pt x="471550" y="0"/>
                      <a:pt x="607639" y="135796"/>
                      <a:pt x="607639" y="303319"/>
                    </a:cubicBezTo>
                    <a:lnTo>
                      <a:pt x="607639" y="515723"/>
                    </a:lnTo>
                    <a:cubicBezTo>
                      <a:pt x="607639" y="521322"/>
                      <a:pt x="603100" y="525854"/>
                      <a:pt x="597492" y="525854"/>
                    </a:cubicBezTo>
                    <a:lnTo>
                      <a:pt x="455707" y="525854"/>
                    </a:lnTo>
                    <a:cubicBezTo>
                      <a:pt x="450100" y="525854"/>
                      <a:pt x="445560" y="521322"/>
                      <a:pt x="445560" y="515723"/>
                    </a:cubicBezTo>
                    <a:lnTo>
                      <a:pt x="445560" y="303319"/>
                    </a:lnTo>
                    <a:cubicBezTo>
                      <a:pt x="445560" y="225201"/>
                      <a:pt x="382100" y="161835"/>
                      <a:pt x="303775" y="161835"/>
                    </a:cubicBezTo>
                    <a:lnTo>
                      <a:pt x="10147" y="161835"/>
                    </a:lnTo>
                    <a:cubicBezTo>
                      <a:pt x="4539" y="161835"/>
                      <a:pt x="0" y="157303"/>
                      <a:pt x="0" y="151704"/>
                    </a:cubicBezTo>
                    <a:lnTo>
                      <a:pt x="0" y="10131"/>
                    </a:lnTo>
                    <a:cubicBezTo>
                      <a:pt x="0" y="4532"/>
                      <a:pt x="4539" y="0"/>
                      <a:pt x="10147" y="0"/>
                    </a:cubicBezTo>
                    <a:close/>
                  </a:path>
                </a:pathLst>
              </a:custGeom>
              <a:solidFill>
                <a:schemeClr val="bg1">
                  <a:lumMod val="50000"/>
                </a:schemeClr>
              </a:solidFill>
              <a:ln>
                <a:noFill/>
              </a:ln>
            </p:spPr>
          </p:sp>
        </p:grpSp>
        <p:pic>
          <p:nvPicPr>
            <p:cNvPr id="3" name="图片 2"/>
            <p:cNvPicPr>
              <a:picLocks noChangeAspect="1"/>
            </p:cNvPicPr>
            <p:nvPr/>
          </p:nvPicPr>
          <p:blipFill>
            <a:blip r:embed="rId3"/>
            <a:stretch>
              <a:fillRect/>
            </a:stretch>
          </p:blipFill>
          <p:spPr bwMode="gray">
            <a:xfrm>
              <a:off x="6106086" y="5697252"/>
              <a:ext cx="341663" cy="229555"/>
            </a:xfrm>
            <a:prstGeom prst="rect">
              <a:avLst/>
            </a:prstGeom>
          </p:spPr>
        </p:pic>
        <p:pic>
          <p:nvPicPr>
            <p:cNvPr id="19" name="图片 18"/>
            <p:cNvPicPr>
              <a:picLocks noChangeAspect="1"/>
            </p:cNvPicPr>
            <p:nvPr/>
          </p:nvPicPr>
          <p:blipFill>
            <a:blip r:embed="rId3">
              <a:duotone>
                <a:schemeClr val="accent2">
                  <a:shade val="45000"/>
                  <a:satMod val="135000"/>
                </a:schemeClr>
                <a:prstClr val="white"/>
              </a:duotone>
            </a:blip>
            <a:stretch>
              <a:fillRect/>
            </a:stretch>
          </p:blipFill>
          <p:spPr bwMode="gray">
            <a:xfrm>
              <a:off x="6934178" y="5517232"/>
              <a:ext cx="341663" cy="229555"/>
            </a:xfrm>
            <a:prstGeom prst="rect">
              <a:avLst/>
            </a:prstGeom>
          </p:spPr>
        </p:pic>
        <p:pic>
          <p:nvPicPr>
            <p:cNvPr id="20" name="图片 19"/>
            <p:cNvPicPr>
              <a:picLocks noChangeAspect="1"/>
            </p:cNvPicPr>
            <p:nvPr/>
          </p:nvPicPr>
          <p:blipFill>
            <a:blip r:embed="rId3">
              <a:duotone>
                <a:schemeClr val="accent1">
                  <a:shade val="45000"/>
                  <a:satMod val="135000"/>
                </a:schemeClr>
                <a:prstClr val="white"/>
              </a:duotone>
            </a:blip>
            <a:stretch>
              <a:fillRect/>
            </a:stretch>
          </p:blipFill>
          <p:spPr bwMode="gray">
            <a:xfrm>
              <a:off x="7222210" y="4689140"/>
              <a:ext cx="341663" cy="229555"/>
            </a:xfrm>
            <a:prstGeom prst="rect">
              <a:avLst/>
            </a:prstGeom>
          </p:spPr>
        </p:pic>
        <p:pic>
          <p:nvPicPr>
            <p:cNvPr id="22" name="图片 21"/>
            <p:cNvPicPr>
              <a:picLocks noChangeAspect="1"/>
            </p:cNvPicPr>
            <p:nvPr/>
          </p:nvPicPr>
          <p:blipFill>
            <a:blip r:embed="rId3">
              <a:duotone>
                <a:schemeClr val="accent2">
                  <a:shade val="45000"/>
                  <a:satMod val="135000"/>
                </a:schemeClr>
                <a:prstClr val="white"/>
              </a:duotone>
            </a:blip>
            <a:stretch>
              <a:fillRect/>
            </a:stretch>
          </p:blipFill>
          <p:spPr bwMode="gray">
            <a:xfrm>
              <a:off x="8410342" y="3601560"/>
              <a:ext cx="341663" cy="229555"/>
            </a:xfrm>
            <a:prstGeom prst="rect">
              <a:avLst/>
            </a:prstGeom>
          </p:spPr>
        </p:pic>
        <p:pic>
          <p:nvPicPr>
            <p:cNvPr id="23" name="图片 22"/>
            <p:cNvPicPr>
              <a:picLocks noChangeAspect="1"/>
            </p:cNvPicPr>
            <p:nvPr/>
          </p:nvPicPr>
          <p:blipFill>
            <a:blip r:embed="rId3">
              <a:duotone>
                <a:schemeClr val="accent2">
                  <a:shade val="45000"/>
                  <a:satMod val="135000"/>
                </a:schemeClr>
                <a:prstClr val="white"/>
              </a:duotone>
            </a:blip>
            <a:stretch>
              <a:fillRect/>
            </a:stretch>
          </p:blipFill>
          <p:spPr bwMode="gray">
            <a:xfrm>
              <a:off x="9382450" y="3392996"/>
              <a:ext cx="341663" cy="229555"/>
            </a:xfrm>
            <a:prstGeom prst="rect">
              <a:avLst/>
            </a:prstGeom>
          </p:spPr>
        </p:pic>
        <p:pic>
          <p:nvPicPr>
            <p:cNvPr id="24" name="图片 23"/>
            <p:cNvPicPr>
              <a:picLocks noChangeAspect="1"/>
            </p:cNvPicPr>
            <p:nvPr/>
          </p:nvPicPr>
          <p:blipFill>
            <a:blip r:embed="rId3">
              <a:duotone>
                <a:schemeClr val="accent1">
                  <a:shade val="45000"/>
                  <a:satMod val="135000"/>
                </a:schemeClr>
                <a:prstClr val="white"/>
              </a:duotone>
            </a:blip>
            <a:stretch>
              <a:fillRect/>
            </a:stretch>
          </p:blipFill>
          <p:spPr bwMode="gray">
            <a:xfrm>
              <a:off x="9634478" y="2528900"/>
              <a:ext cx="341663" cy="229555"/>
            </a:xfrm>
            <a:prstGeom prst="rect">
              <a:avLst/>
            </a:prstGeom>
          </p:spPr>
        </p:pic>
        <p:pic>
          <p:nvPicPr>
            <p:cNvPr id="25" name="图片 24"/>
            <p:cNvPicPr>
              <a:picLocks noChangeAspect="1"/>
            </p:cNvPicPr>
            <p:nvPr/>
          </p:nvPicPr>
          <p:blipFill>
            <a:blip r:embed="rId3"/>
            <a:stretch>
              <a:fillRect/>
            </a:stretch>
          </p:blipFill>
          <p:spPr bwMode="gray">
            <a:xfrm>
              <a:off x="9994518" y="1484784"/>
              <a:ext cx="341663" cy="229555"/>
            </a:xfrm>
            <a:prstGeom prst="rect">
              <a:avLst/>
            </a:prstGeom>
          </p:spPr>
        </p:pic>
        <p:grpSp>
          <p:nvGrpSpPr>
            <p:cNvPr id="4" name="组合 3"/>
            <p:cNvGrpSpPr/>
            <p:nvPr/>
          </p:nvGrpSpPr>
          <p:grpSpPr bwMode="gray">
            <a:xfrm>
              <a:off x="7438234" y="3551204"/>
              <a:ext cx="521683" cy="330268"/>
              <a:chOff x="7752184" y="3500847"/>
              <a:chExt cx="521683" cy="330268"/>
            </a:xfrm>
          </p:grpSpPr>
          <p:pic>
            <p:nvPicPr>
              <p:cNvPr id="26" name="图片 25"/>
              <p:cNvPicPr>
                <a:picLocks noChangeAspect="1"/>
              </p:cNvPicPr>
              <p:nvPr/>
            </p:nvPicPr>
            <p:blipFill>
              <a:blip r:embed="rId3"/>
              <a:stretch>
                <a:fillRect/>
              </a:stretch>
            </p:blipFill>
            <p:spPr bwMode="gray">
              <a:xfrm>
                <a:off x="7932204" y="3500847"/>
                <a:ext cx="341663" cy="229555"/>
              </a:xfrm>
              <a:prstGeom prst="rect">
                <a:avLst/>
              </a:prstGeom>
            </p:spPr>
          </p:pic>
          <p:pic>
            <p:nvPicPr>
              <p:cNvPr id="27" name="图片 26"/>
              <p:cNvPicPr>
                <a:picLocks noChangeAspect="1"/>
              </p:cNvPicPr>
              <p:nvPr/>
            </p:nvPicPr>
            <p:blipFill>
              <a:blip r:embed="rId3"/>
              <a:stretch>
                <a:fillRect/>
              </a:stretch>
            </p:blipFill>
            <p:spPr bwMode="gray">
              <a:xfrm>
                <a:off x="7752184" y="3601560"/>
                <a:ext cx="341663" cy="229555"/>
              </a:xfrm>
              <a:prstGeom prst="rect">
                <a:avLst/>
              </a:prstGeom>
            </p:spPr>
          </p:pic>
        </p:grpSp>
      </p:grpSp>
      <p:sp>
        <p:nvSpPr>
          <p:cNvPr id="28" name="Rectangular Callout 27"/>
          <p:cNvSpPr/>
          <p:nvPr/>
        </p:nvSpPr>
        <p:spPr bwMode="gray">
          <a:xfrm>
            <a:off x="2238376" y="4895850"/>
            <a:ext cx="2276458" cy="680446"/>
          </a:xfrm>
          <a:prstGeom prst="wedgeRectCallout">
            <a:avLst>
              <a:gd name="adj1" fmla="val 26583"/>
              <a:gd name="adj2" fmla="val 9983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Undifferentiated treatment</a:t>
            </a:r>
          </a:p>
          <a:p>
            <a:pPr algn="ctr" fontAlgn="ctr"/>
            <a:r>
              <a:rPr lang="en-US" sz="1400" b="1" dirty="0">
                <a:solidFill>
                  <a:schemeClr val="tx1"/>
                </a:solidFill>
                <a:latin typeface="Huawei Sans" panose="020C0503030203020204" pitchFamily="34" charset="0"/>
              </a:rPr>
              <a:t>First In First Out (FIFO)</a:t>
            </a:r>
          </a:p>
        </p:txBody>
      </p:sp>
    </p:spTree>
    <p:extLst>
      <p:ext uri="{BB962C8B-B14F-4D97-AF65-F5344CB8AC3E}">
        <p14:creationId xmlns:p14="http://schemas.microsoft.com/office/powerpoint/2010/main" val="904256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7FCF68-F470-47DD-B546-3EC5BCF2EDD6}"/>
              </a:ext>
            </a:extLst>
          </p:cNvPr>
          <p:cNvSpPr>
            <a:spLocks noGrp="1"/>
          </p:cNvSpPr>
          <p:nvPr>
            <p:ph type="title"/>
          </p:nvPr>
        </p:nvSpPr>
        <p:spPr bwMode="gray"/>
        <p:txBody>
          <a:bodyPr/>
          <a:lstStyle/>
          <a:p>
            <a:pPr fontAlgn="ctr"/>
            <a:r>
              <a:rPr lang="en-US" dirty="0">
                <a:latin typeface="Huawei Sans" panose="020C0503030203020204" pitchFamily="34" charset="0"/>
              </a:rPr>
              <a:t>Checking the Traffic Shaping Configuration</a:t>
            </a:r>
          </a:p>
        </p:txBody>
      </p:sp>
      <p:sp>
        <p:nvSpPr>
          <p:cNvPr id="3" name="Text Placeholder 2">
            <a:extLst>
              <a:ext uri="{FF2B5EF4-FFF2-40B4-BE49-F238E27FC236}">
                <a16:creationId xmlns:a16="http://schemas.microsoft.com/office/drawing/2014/main" xmlns="" id="{ED75A522-5BE0-401D-87F1-3E8D3F86C8D4}"/>
              </a:ext>
            </a:extLst>
          </p:cNvPr>
          <p:cNvSpPr>
            <a:spLocks noGrp="1"/>
          </p:cNvSpPr>
          <p:nvPr>
            <p:ph type="body" sz="quarter" idx="10"/>
          </p:nvPr>
        </p:nvSpPr>
        <p:spPr bwMode="gray"/>
        <p:txBody>
          <a:bodyPr/>
          <a:lstStyle/>
          <a:p>
            <a:pPr algn="l"/>
            <a:r>
              <a:rPr lang="en-US" sz="1800" dirty="0">
                <a:latin typeface="Huawei Sans" panose="020C0503030203020204" pitchFamily="34" charset="0"/>
              </a:rPr>
              <a:t>After queue-based traffic shaping is configured, you can run the following commands to check the configuration.</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r>
              <a:rPr lang="en-US" sz="1800" dirty="0">
                <a:latin typeface="Huawei Sans" panose="020C0503030203020204" pitchFamily="34" charset="0"/>
              </a:rPr>
              <a:t>After MQC-based traffic shaping is configured, you can run the following commands to check the configuration.</a:t>
            </a:r>
            <a:endParaRPr lang="en-US" altLang="zh-CN" sz="1800" dirty="0">
              <a:latin typeface="Huawei Sans" panose="020C0503030203020204" pitchFamily="34" charset="0"/>
            </a:endParaRPr>
          </a:p>
          <a:p>
            <a:pPr algn="l"/>
            <a:endParaRPr lang="en-US" sz="1800" dirty="0">
              <a:latin typeface="Huawei Sans" panose="020C0503030203020204" pitchFamily="34" charset="0"/>
            </a:endParaRPr>
          </a:p>
        </p:txBody>
      </p:sp>
      <p:sp>
        <p:nvSpPr>
          <p:cNvPr id="4" name="文本框 30">
            <a:extLst>
              <a:ext uri="{FF2B5EF4-FFF2-40B4-BE49-F238E27FC236}">
                <a16:creationId xmlns:a16="http://schemas.microsoft.com/office/drawing/2014/main" xmlns="" id="{CCA6BC42-847C-47BB-A19C-C724B56C202F}"/>
              </a:ext>
            </a:extLst>
          </p:cNvPr>
          <p:cNvSpPr txBox="1"/>
          <p:nvPr/>
        </p:nvSpPr>
        <p:spPr bwMode="gray">
          <a:xfrm>
            <a:off x="839788" y="1998156"/>
            <a:ext cx="10872787" cy="523220"/>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queue-profile-name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//Check the queue profile configuration.</a:t>
            </a:r>
          </a:p>
        </p:txBody>
      </p:sp>
      <p:sp>
        <p:nvSpPr>
          <p:cNvPr id="5" name="文本框 30">
            <a:extLst>
              <a:ext uri="{FF2B5EF4-FFF2-40B4-BE49-F238E27FC236}">
                <a16:creationId xmlns:a16="http://schemas.microsoft.com/office/drawing/2014/main" xmlns="" id="{0824B31C-C65A-4F52-B3B0-3F74942E51AC}"/>
              </a:ext>
            </a:extLst>
          </p:cNvPr>
          <p:cNvSpPr txBox="1"/>
          <p:nvPr/>
        </p:nvSpPr>
        <p:spPr bwMode="gray">
          <a:xfrm>
            <a:off x="839788" y="3895725"/>
            <a:ext cx="10872787"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323607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4B8EA49B-5A2C-4FA1-9AFD-C06400D8C1F5}"/>
              </a:ext>
            </a:extLst>
          </p:cNvPr>
          <p:cNvSpPr>
            <a:spLocks noGrp="1"/>
          </p:cNvSpPr>
          <p:nvPr>
            <p:ph type="body" sz="quarter" idx="10"/>
          </p:nvPr>
        </p:nvSpPr>
        <p:spPr bwMode="gray">
          <a:prstGeom prst="rect">
            <a:avLst/>
          </a:prstGeom>
        </p:spPr>
        <p:txBody>
          <a:bodyPr/>
          <a:lstStyle/>
          <a:p>
            <a:pPr marL="361950" indent="-361950" algn="l"/>
            <a:r>
              <a:rPr lang="en-US" sz="1800" dirty="0">
                <a:latin typeface="Huawei Sans" panose="020C0503030203020204" pitchFamily="34" charset="0"/>
              </a:rPr>
              <a:t>(True or false) Traffic shaping caches excess traffic by default, and traffic policing discards excess traffic by default</a:t>
            </a:r>
            <a:r>
              <a:rPr lang="en-US" sz="1800" dirty="0" smtClean="0">
                <a:latin typeface="Huawei Sans" panose="020C0503030203020204" pitchFamily="34" charset="0"/>
              </a:rPr>
              <a:t>.(     )</a:t>
            </a:r>
          </a:p>
          <a:p>
            <a:pPr marL="649287" lvl="1" indent="-361950" algn="l"/>
            <a:r>
              <a:rPr lang="en-US" altLang="zh-CN" sz="1600" dirty="0" smtClean="0"/>
              <a:t>True</a:t>
            </a:r>
          </a:p>
          <a:p>
            <a:pPr marL="649287" lvl="1" indent="-361950" algn="l"/>
            <a:r>
              <a:rPr lang="en-US" altLang="zh-CN" sz="1600" dirty="0" smtClean="0">
                <a:latin typeface="Huawei Sans" panose="020C0503030203020204" pitchFamily="34" charset="0"/>
              </a:rPr>
              <a:t>False</a:t>
            </a:r>
            <a:endParaRPr lang="en-US" altLang="zh-CN" sz="1600" dirty="0">
              <a:latin typeface="Huawei Sans" panose="020C0503030203020204" pitchFamily="34" charset="0"/>
            </a:endParaRPr>
          </a:p>
          <a:p>
            <a:pPr marL="361950" indent="-361950" algn="l"/>
            <a:r>
              <a:rPr lang="en-US" sz="1800" dirty="0" smtClean="0">
                <a:latin typeface="Huawei Sans" panose="020C0503030203020204" pitchFamily="34" charset="0"/>
              </a:rPr>
              <a:t>(</a:t>
            </a:r>
            <a:r>
              <a:rPr lang="en-US" sz="1800" dirty="0">
                <a:latin typeface="Huawei Sans" panose="020C0503030203020204" pitchFamily="34" charset="0"/>
              </a:rPr>
              <a:t>Multiple-answer question) How many modes of token buckets are used to measure traffic</a:t>
            </a:r>
            <a:r>
              <a:rPr lang="en-US" sz="1800" dirty="0" smtClean="0">
                <a:latin typeface="Huawei Sans" panose="020C0503030203020204" pitchFamily="34" charset="0"/>
              </a:rPr>
              <a:t>?(     )</a:t>
            </a:r>
            <a:endParaRPr lang="en-US" altLang="zh-CN" sz="1800" dirty="0">
              <a:latin typeface="Huawei Sans" panose="020C0503030203020204" pitchFamily="34" charset="0"/>
            </a:endParaRPr>
          </a:p>
          <a:p>
            <a:pPr marL="714375" lvl="1" indent="-352425" algn="l"/>
            <a:r>
              <a:rPr lang="en-US" sz="1600" dirty="0">
                <a:latin typeface="Huawei Sans" panose="020C0503030203020204" pitchFamily="34" charset="0"/>
              </a:rPr>
              <a:t>Single-rate-single-bucket </a:t>
            </a:r>
            <a:endParaRPr lang="en-US" altLang="zh-CN" sz="1600" dirty="0">
              <a:latin typeface="Huawei Sans" panose="020C0503030203020204" pitchFamily="34" charset="0"/>
            </a:endParaRPr>
          </a:p>
          <a:p>
            <a:pPr marL="714375" lvl="1" indent="-352425" algn="l"/>
            <a:r>
              <a:rPr lang="en-US" sz="1600" dirty="0">
                <a:latin typeface="Huawei Sans" panose="020C0503030203020204" pitchFamily="34" charset="0"/>
              </a:rPr>
              <a:t>Three-rate-two-bucket </a:t>
            </a:r>
            <a:endParaRPr lang="en-US" altLang="zh-CN" sz="1600" dirty="0">
              <a:latin typeface="Huawei Sans" panose="020C0503030203020204" pitchFamily="34" charset="0"/>
            </a:endParaRPr>
          </a:p>
          <a:p>
            <a:pPr marL="714375" lvl="1" indent="-352425" algn="l"/>
            <a:r>
              <a:rPr lang="en-US" sz="1600" dirty="0">
                <a:latin typeface="Huawei Sans" panose="020C0503030203020204" pitchFamily="34" charset="0"/>
              </a:rPr>
              <a:t>Single-rate-two-bucket </a:t>
            </a:r>
            <a:endParaRPr lang="en-US" altLang="zh-CN" sz="1600" dirty="0">
              <a:latin typeface="Huawei Sans" panose="020C0503030203020204" pitchFamily="34" charset="0"/>
            </a:endParaRPr>
          </a:p>
          <a:p>
            <a:pPr marL="714375" lvl="1" indent="-352425" algn="l"/>
            <a:r>
              <a:rPr lang="en-US" sz="1600" dirty="0">
                <a:latin typeface="Huawei Sans" panose="020C0503030203020204" pitchFamily="34" charset="0"/>
              </a:rPr>
              <a:t>Two-rate-two-bucket </a:t>
            </a:r>
          </a:p>
        </p:txBody>
      </p:sp>
    </p:spTree>
    <p:extLst>
      <p:ext uri="{BB962C8B-B14F-4D97-AF65-F5344CB8AC3E}">
        <p14:creationId xmlns:p14="http://schemas.microsoft.com/office/powerpoint/2010/main" val="673361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4452C3A-63AC-4094-8446-2AEECE90A47B}"/>
              </a:ext>
            </a:extLst>
          </p:cNvPr>
          <p:cNvSpPr>
            <a:spLocks noGrp="1"/>
          </p:cNvSpPr>
          <p:nvPr>
            <p:ph sz="quarter" idx="10"/>
          </p:nvPr>
        </p:nvSpPr>
        <p:spPr bwMode="gray">
          <a:prstGeom prst="rect">
            <a:avLst/>
          </a:prstGeom>
        </p:spPr>
        <p:txBody>
          <a:bodyPr/>
          <a:lstStyle/>
          <a:p>
            <a:pPr algn="l"/>
            <a:r>
              <a:rPr lang="en-US" sz="1600" dirty="0">
                <a:latin typeface="Huawei Sans" panose="020C0503030203020204" pitchFamily="34" charset="0"/>
              </a:rPr>
              <a:t>There are two traffic limiting technologies: traffic policing and traffic shaping.</a:t>
            </a:r>
          </a:p>
          <a:p>
            <a:pPr algn="l"/>
            <a:r>
              <a:rPr lang="en-US" sz="1600" dirty="0">
                <a:latin typeface="Huawei Sans" panose="020C0503030203020204" pitchFamily="34" charset="0"/>
              </a:rPr>
              <a:t>Traffic policing discards excess traffic by default. It can be deployed in inbound and outbound directions of a device.</a:t>
            </a:r>
            <a:endParaRPr lang="en-US" altLang="zh-CN" sz="1600" dirty="0">
              <a:latin typeface="Huawei Sans" panose="020C0503030203020204" pitchFamily="34" charset="0"/>
            </a:endParaRPr>
          </a:p>
          <a:p>
            <a:pPr algn="l"/>
            <a:r>
              <a:rPr lang="en-US" sz="1600" dirty="0">
                <a:latin typeface="Huawei Sans" panose="020C0503030203020204" pitchFamily="34" charset="0"/>
              </a:rPr>
              <a:t>Traffic shaping caches excess traffic by default. It can be deployed only in the outbound direction of a device.</a:t>
            </a:r>
            <a:endParaRPr lang="en-US" altLang="zh-CN" sz="1600" dirty="0">
              <a:latin typeface="Huawei Sans" panose="020C0503030203020204" pitchFamily="34" charset="0"/>
            </a:endParaRPr>
          </a:p>
          <a:p>
            <a:pPr algn="l"/>
            <a:r>
              <a:rPr lang="en-US" sz="1600" dirty="0">
                <a:latin typeface="Huawei Sans" panose="020C0503030203020204" pitchFamily="34" charset="0"/>
              </a:rPr>
              <a:t>The device uses token buckets to measure traffic. There are three modes of token buckets:</a:t>
            </a:r>
            <a:endParaRPr lang="en-US" altLang="zh-CN" sz="1600" dirty="0">
              <a:latin typeface="Huawei Sans" panose="020C0503030203020204" pitchFamily="34" charset="0"/>
            </a:endParaRPr>
          </a:p>
          <a:p>
            <a:pPr marL="542925" lvl="1" indent="-247650" algn="l"/>
            <a:r>
              <a:rPr lang="en-US" sz="1400" dirty="0">
                <a:latin typeface="Huawei Sans" panose="020C0503030203020204" pitchFamily="34" charset="0"/>
              </a:rPr>
              <a:t>The single-rate-single-bucket mechanism can be used together with traffic policing and traffic shaping.</a:t>
            </a:r>
            <a:endParaRPr lang="en-US" altLang="zh-CN" sz="1400" dirty="0">
              <a:latin typeface="Huawei Sans" panose="020C0503030203020204" pitchFamily="34" charset="0"/>
            </a:endParaRPr>
          </a:p>
          <a:p>
            <a:pPr marL="542925" lvl="1" indent="-247650" algn="l"/>
            <a:r>
              <a:rPr lang="en-US" sz="1400" dirty="0">
                <a:latin typeface="Huawei Sans" panose="020C0503030203020204" pitchFamily="34" charset="0"/>
              </a:rPr>
              <a:t>The single-rate-two-bucket mechanism can be used only with traffic policing, and is mainly used in scenarios where burst traffic occurs occasionally.</a:t>
            </a:r>
            <a:endParaRPr lang="en-US" altLang="zh-CN" sz="1400" dirty="0">
              <a:latin typeface="Huawei Sans" panose="020C0503030203020204" pitchFamily="34" charset="0"/>
            </a:endParaRPr>
          </a:p>
          <a:p>
            <a:pPr marL="542925" lvl="1" indent="-247650" algn="l"/>
            <a:r>
              <a:rPr lang="en-US" sz="1400" dirty="0">
                <a:latin typeface="Huawei Sans" panose="020C0503030203020204" pitchFamily="34" charset="0"/>
              </a:rPr>
              <a:t>The two-rate-two-bucket can be used only with traffic policing, and is mainly used in scenarios with long-term burst traffic.</a:t>
            </a:r>
          </a:p>
        </p:txBody>
      </p:sp>
    </p:spTree>
    <p:extLst>
      <p:ext uri="{BB962C8B-B14F-4D97-AF65-F5344CB8AC3E}">
        <p14:creationId xmlns:p14="http://schemas.microsoft.com/office/powerpoint/2010/main" val="300612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Classification and Marking</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Limiting Technology</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Congestion Avoidance Technology</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Management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192059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a:t>
            </a:r>
          </a:p>
        </p:txBody>
      </p:sp>
      <p:sp>
        <p:nvSpPr>
          <p:cNvPr id="64" name="五边形 63"/>
          <p:cNvSpPr/>
          <p:nvPr/>
        </p:nvSpPr>
        <p:spPr bwMode="gray">
          <a:xfrm>
            <a:off x="6388485" y="2312876"/>
            <a:ext cx="4477322" cy="2160240"/>
          </a:xfrm>
          <a:prstGeom prst="homePlate">
            <a:avLst>
              <a:gd name="adj" fmla="val 12894"/>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4" name="右箭头标注 23"/>
          <p:cNvSpPr/>
          <p:nvPr/>
        </p:nvSpPr>
        <p:spPr bwMode="gray">
          <a:xfrm>
            <a:off x="1771649" y="3035033"/>
            <a:ext cx="1221907" cy="734621"/>
          </a:xfrm>
          <a:prstGeom prst="rightArrowCallout">
            <a:avLst>
              <a:gd name="adj1" fmla="val 23271"/>
              <a:gd name="adj2" fmla="val 25000"/>
              <a:gd name="adj3" fmla="val 19073"/>
              <a:gd name="adj4" fmla="val 78949"/>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Traffic classification</a:t>
            </a:r>
          </a:p>
        </p:txBody>
      </p:sp>
      <p:sp>
        <p:nvSpPr>
          <p:cNvPr id="32" name="右箭头标注 31"/>
          <p:cNvSpPr/>
          <p:nvPr/>
        </p:nvSpPr>
        <p:spPr bwMode="gray">
          <a:xfrm>
            <a:off x="3547371" y="3035033"/>
            <a:ext cx="828092" cy="734621"/>
          </a:xfrm>
          <a:prstGeom prst="rightArrowCallout">
            <a:avLst>
              <a:gd name="adj1" fmla="val 23271"/>
              <a:gd name="adj2" fmla="val 25000"/>
              <a:gd name="adj3" fmla="val 21048"/>
              <a:gd name="adj4" fmla="val 70347"/>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CAR</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457527" y="3035033"/>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Re-marking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527941" y="2988298"/>
            <a:ext cx="956379" cy="828092"/>
            <a:chOff x="6770370" y="3302292"/>
            <a:chExt cx="956379" cy="828092"/>
          </a:xfrm>
        </p:grpSpPr>
        <p:sp>
          <p:nvSpPr>
            <p:cNvPr id="37" name="圆角矩形 36"/>
            <p:cNvSpPr/>
            <p:nvPr/>
          </p:nvSpPr>
          <p:spPr bwMode="gray">
            <a:xfrm>
              <a:off x="6852083" y="3302292"/>
              <a:ext cx="789317"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770370" y="3395009"/>
              <a:ext cx="956379" cy="64265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Other</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200" b="1" dirty="0">
                  <a:solidFill>
                    <a:schemeClr val="bg1">
                      <a:lumMod val="65000"/>
                    </a:schemeClr>
                  </a:solidFill>
                  <a:latin typeface="Huawei Sans" panose="020C0503030203020204" pitchFamily="34" charset="0"/>
                </a:rPr>
                <a:t>processing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200" b="1" dirty="0">
                  <a:solidFill>
                    <a:schemeClr val="bg1">
                      <a:lumMod val="65000"/>
                    </a:schemeClr>
                  </a:solidFill>
                  <a:latin typeface="Huawei Sans" panose="020C0503030203020204" pitchFamily="34" charset="0"/>
                </a:rPr>
                <a:t>…</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481863" y="3222324"/>
            <a:ext cx="324036" cy="360040"/>
          </a:xfrm>
          <a:prstGeom prst="ellipse">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8201943" y="2565271"/>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0</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8201943" y="2934986"/>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1</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8201943" y="3357359"/>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2</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8201942" y="4051111"/>
            <a:ext cx="801111"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a:t>
            </a:r>
            <a:r>
              <a:rPr lang="en-US" sz="1200" b="0" i="1" dirty="0">
                <a:latin typeface="Huawei Sans" panose="020C0503030203020204" pitchFamily="34" charset="0"/>
              </a:rPr>
              <a:t>N</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411808" y="3649840"/>
            <a:ext cx="29594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chemeClr val="bg2">
                    <a:lumMod val="50000"/>
                  </a:schemeClr>
                </a:solidFill>
                <a:latin typeface="Huawei Sans" panose="020C0503030203020204" pitchFamily="34" charset="0"/>
              </a:rPr>
              <a:t>…</a:t>
            </a:r>
            <a:endParaRPr lang="en-US" altLang="zh-CN" sz="12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643881" y="2709271"/>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758445" y="3078986"/>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7805899" y="3402344"/>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758445" y="3529637"/>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643881" y="3582364"/>
            <a:ext cx="558061"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10012198" y="3035033"/>
            <a:ext cx="792088" cy="734621"/>
          </a:xfrm>
          <a:prstGeom prst="rightArrowCallout">
            <a:avLst>
              <a:gd name="adj1" fmla="val 23271"/>
              <a:gd name="adj2" fmla="val 25000"/>
              <a:gd name="adj3" fmla="val 25000"/>
              <a:gd name="adj4" fmla="val 71696"/>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GTS</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460493" y="3035033"/>
            <a:ext cx="1044116" cy="734621"/>
          </a:xfrm>
          <a:prstGeom prst="rightArrowCallout">
            <a:avLst>
              <a:gd name="adj1" fmla="val 23271"/>
              <a:gd name="adj2" fmla="val 26086"/>
              <a:gd name="adj3" fmla="val 29989"/>
              <a:gd name="adj4" fmla="val 71276"/>
            </a:avLst>
          </a:prstGeom>
          <a:solidFill>
            <a:srgbClr val="94DAE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latin typeface="Huawei Sans" panose="020C0503030203020204" pitchFamily="34" charset="0"/>
              </a:rPr>
              <a:t>WRED</a:t>
            </a:r>
            <a:endParaRPr lang="en-US" altLang="zh-CN" sz="1200" b="1" dirty="0">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292156" y="2654860"/>
            <a:ext cx="909382"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Enter a queue</a:t>
            </a:r>
          </a:p>
        </p:txBody>
      </p:sp>
      <p:grpSp>
        <p:nvGrpSpPr>
          <p:cNvPr id="89" name="组合 88"/>
          <p:cNvGrpSpPr/>
          <p:nvPr/>
        </p:nvGrpSpPr>
        <p:grpSpPr bwMode="gray">
          <a:xfrm>
            <a:off x="9174051" y="2538942"/>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799541" y="3579675"/>
                <a:ext cx="99164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Scheduling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bg1">
                  <a:lumMod val="65000"/>
                </a:scheme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8922023" y="271896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8922023" y="307900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8922023" y="351105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8922023" y="419512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0996997" y="2178902"/>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xmlns="" id="{03370132-C199-466C-9FF3-97790D081173}"/>
                </a:ext>
              </a:extLst>
            </p:cNvPr>
            <p:cNvSpPr txBox="1"/>
            <p:nvPr/>
          </p:nvSpPr>
          <p:spPr bwMode="gray">
            <a:xfrm>
              <a:off x="1024180" y="2655727"/>
              <a:ext cx="396044" cy="23026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714111" y="2754967"/>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714111" y="3115006"/>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714111" y="3402344"/>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714111" y="3655066"/>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2577842">
            <a:off x="9561473" y="2485162"/>
            <a:ext cx="96442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Leave a queue</a:t>
            </a:r>
          </a:p>
        </p:txBody>
      </p:sp>
      <p:grpSp>
        <p:nvGrpSpPr>
          <p:cNvPr id="100" name="组合 99"/>
          <p:cNvGrpSpPr/>
          <p:nvPr/>
        </p:nvGrpSpPr>
        <p:grpSpPr bwMode="gray">
          <a:xfrm>
            <a:off x="459908" y="1988840"/>
            <a:ext cx="1256938" cy="2880320"/>
            <a:chOff x="1006178" y="2014802"/>
            <a:chExt cx="1345406" cy="3403072"/>
          </a:xfrm>
        </p:grpSpPr>
        <p:grpSp>
          <p:nvGrpSpPr>
            <p:cNvPr id="101" name="组合 100"/>
            <p:cNvGrpSpPr/>
            <p:nvPr/>
          </p:nvGrpSpPr>
          <p:grpSpPr bwMode="gray">
            <a:xfrm>
              <a:off x="1006178" y="2014802"/>
              <a:ext cx="1345406" cy="3403072"/>
              <a:chOff x="1438226" y="1592796"/>
              <a:chExt cx="1345406" cy="3403072"/>
            </a:xfrm>
          </p:grpSpPr>
          <p:sp>
            <p:nvSpPr>
              <p:cNvPr id="107" name="圆角矩形 106"/>
              <p:cNvSpPr/>
              <p:nvPr/>
            </p:nvSpPr>
            <p:spPr bwMode="gray">
              <a:xfrm>
                <a:off x="1438226" y="1592796"/>
                <a:ext cx="1345406" cy="340307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08"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75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109" name="图片 108" descr="可视电话硬终端.png"/>
              <p:cNvPicPr>
                <a:picLocks noChangeAspect="1"/>
              </p:cNvPicPr>
              <p:nvPr/>
            </p:nvPicPr>
            <p:blipFill>
              <a:blip r:embed="rId3" cstate="print">
                <a:duotone>
                  <a:schemeClr val="bg2">
                    <a:shade val="45000"/>
                    <a:satMod val="135000"/>
                  </a:schemeClr>
                  <a:prstClr val="white"/>
                </a:duotone>
              </a:blip>
              <a:stretch>
                <a:fillRect/>
              </a:stretch>
            </p:blipFill>
            <p:spPr bwMode="gray">
              <a:xfrm>
                <a:off x="1908939" y="2980317"/>
                <a:ext cx="609949" cy="540000"/>
              </a:xfrm>
              <a:prstGeom prst="rect">
                <a:avLst/>
              </a:prstGeom>
            </p:spPr>
          </p:pic>
          <p:pic>
            <p:nvPicPr>
              <p:cNvPr id="110" name="图片 109" descr="管理型无线虚链路-蓝.png"/>
              <p:cNvPicPr>
                <a:picLocks noChangeAspect="1"/>
              </p:cNvPicPr>
              <p:nvPr/>
            </p:nvPicPr>
            <p:blipFill>
              <a:blip r:embed="rId4" cstate="print">
                <a:duotone>
                  <a:schemeClr val="bg2">
                    <a:shade val="45000"/>
                    <a:satMod val="135000"/>
                  </a:schemeClr>
                  <a:prstClr val="white"/>
                </a:duotone>
              </a:blip>
              <a:stretch>
                <a:fillRect/>
              </a:stretch>
            </p:blipFill>
            <p:spPr bwMode="gray">
              <a:xfrm>
                <a:off x="1922620" y="1772816"/>
                <a:ext cx="582586" cy="540000"/>
              </a:xfrm>
              <a:prstGeom prst="rect">
                <a:avLst/>
              </a:prstGeom>
            </p:spPr>
          </p:pic>
          <p:sp>
            <p:nvSpPr>
              <p:cNvPr id="111" name="文本框 110"/>
              <p:cNvSpPr txBox="1"/>
              <p:nvPr/>
            </p:nvSpPr>
            <p:spPr bwMode="gray">
              <a:xfrm>
                <a:off x="1907965" y="2283040"/>
                <a:ext cx="611893"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Video</a:t>
                </a:r>
              </a:p>
            </p:txBody>
          </p:sp>
          <p:sp>
            <p:nvSpPr>
              <p:cNvPr id="112" name="文本框 111"/>
              <p:cNvSpPr txBox="1"/>
              <p:nvPr/>
            </p:nvSpPr>
            <p:spPr bwMode="gray">
              <a:xfrm>
                <a:off x="1917404" y="3506983"/>
                <a:ext cx="593019"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Voice</a:t>
                </a:r>
              </a:p>
            </p:txBody>
          </p:sp>
          <p:sp>
            <p:nvSpPr>
              <p:cNvPr id="114" name="文本框 113"/>
              <p:cNvSpPr txBox="1"/>
              <p:nvPr/>
            </p:nvSpPr>
            <p:spPr bwMode="gray">
              <a:xfrm>
                <a:off x="1937994" y="4623106"/>
                <a:ext cx="551840"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Data</a:t>
                </a:r>
              </a:p>
            </p:txBody>
          </p:sp>
        </p:grpSp>
        <p:sp>
          <p:nvSpPr>
            <p:cNvPr id="104" name="îṧlîḋè">
              <a:extLst>
                <a:ext uri="{FF2B5EF4-FFF2-40B4-BE49-F238E27FC236}">
                  <a16:creationId xmlns:a16="http://schemas.microsoft.com/office/drawing/2014/main" xmlns="" id="{03370132-C199-466C-9FF3-97790D081173}"/>
                </a:ext>
              </a:extLst>
            </p:cNvPr>
            <p:cNvSpPr txBox="1"/>
            <p:nvPr/>
          </p:nvSpPr>
          <p:spPr bwMode="gray">
            <a:xfrm>
              <a:off x="1012806" y="2641012"/>
              <a:ext cx="396044" cy="21506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50000"/>
                    </a:schemeClr>
                  </a:solidFill>
                  <a:latin typeface="Huawei Sans" panose="020C0503030203020204" pitchFamily="34" charset="0"/>
                </a:rPr>
                <a:t>Inbound</a:t>
              </a:r>
              <a:r>
                <a:rPr lang="en-US" sz="1400" b="1" dirty="0">
                  <a:solidFill>
                    <a:schemeClr val="bg1">
                      <a:lumMod val="50000"/>
                    </a:schemeClr>
                  </a:solidFill>
                  <a:latin typeface="Huawei Sans" panose="020C0503030203020204" pitchFamily="34" charset="0"/>
                  <a:ea typeface="方正兰亭黑简体" panose="02000000000000000000" pitchFamily="2" charset="-122"/>
                </a:rPr>
                <a:t> </a:t>
              </a:r>
              <a:r>
                <a:rPr lang="en-US" sz="1400" b="1" dirty="0">
                  <a:solidFill>
                    <a:schemeClr val="bg1">
                      <a:lumMod val="50000"/>
                    </a:schemeClr>
                  </a:solidFill>
                  <a:latin typeface="Huawei Sans" panose="020C0503030203020204" pitchFamily="34" charset="0"/>
                </a:rPr>
                <a:t>interface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endParaRPr>
            </a:p>
          </p:txBody>
        </p:sp>
      </p:grpSp>
      <p:sp>
        <p:nvSpPr>
          <p:cNvPr id="69" name="流程图: 磁盘 68"/>
          <p:cNvSpPr/>
          <p:nvPr/>
        </p:nvSpPr>
        <p:spPr bwMode="gray">
          <a:xfrm>
            <a:off x="3011559" y="2996952"/>
            <a:ext cx="498244" cy="828092"/>
          </a:xfrm>
          <a:prstGeom prst="flowChartMagneticDisk">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endParaRPr>
          </a:p>
        </p:txBody>
      </p:sp>
      <p:cxnSp>
        <p:nvCxnSpPr>
          <p:cNvPr id="70" name="直接箭头连接符 69"/>
          <p:cNvCxnSpPr/>
          <p:nvPr/>
        </p:nvCxnSpPr>
        <p:spPr bwMode="gray">
          <a:xfrm>
            <a:off x="3260681" y="2754967"/>
            <a:ext cx="0" cy="587529"/>
          </a:xfrm>
          <a:prstGeom prst="straightConnector1">
            <a:avLst/>
          </a:prstGeom>
          <a:solidFill>
            <a:schemeClr val="accent1"/>
          </a:solidFill>
          <a:ln w="38100" cap="flat" cmpd="sng" algn="ctr">
            <a:solidFill>
              <a:schemeClr val="bg1">
                <a:lumMod val="50000"/>
              </a:schemeClr>
            </a:solidFill>
            <a:prstDash val="solid"/>
            <a:round/>
            <a:headEnd type="none" w="med" len="med"/>
            <a:tailEnd type="triangle"/>
          </a:ln>
          <a:effectLst/>
        </p:spPr>
      </p:cxnSp>
      <p:sp>
        <p:nvSpPr>
          <p:cNvPr id="71" name="矩形 70"/>
          <p:cNvSpPr/>
          <p:nvPr/>
        </p:nvSpPr>
        <p:spPr bwMode="gray">
          <a:xfrm>
            <a:off x="3152669" y="2583600"/>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3" name="矩形 72"/>
          <p:cNvSpPr/>
          <p:nvPr/>
        </p:nvSpPr>
        <p:spPr bwMode="gray">
          <a:xfrm>
            <a:off x="3152669" y="2367576"/>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4" name="文本框 73"/>
          <p:cNvSpPr txBox="1"/>
          <p:nvPr/>
        </p:nvSpPr>
        <p:spPr bwMode="gray">
          <a:xfrm>
            <a:off x="2942792" y="2078862"/>
            <a:ext cx="6357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solidFill>
                  <a:schemeClr val="bg1">
                    <a:lumMod val="50000"/>
                  </a:schemeClr>
                </a:solidFill>
                <a:latin typeface="Huawei Sans" panose="020C0503030203020204" pitchFamily="34" charset="0"/>
              </a:rPr>
              <a:t>Token</a:t>
            </a:r>
          </a:p>
        </p:txBody>
      </p:sp>
      <p:sp>
        <p:nvSpPr>
          <p:cNvPr id="76" name="文本框 75"/>
          <p:cNvSpPr txBox="1"/>
          <p:nvPr/>
        </p:nvSpPr>
        <p:spPr bwMode="gray">
          <a:xfrm>
            <a:off x="2809624" y="3281536"/>
            <a:ext cx="90211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solidFill>
                  <a:schemeClr val="bg1">
                    <a:lumMod val="50000"/>
                  </a:schemeClr>
                </a:solidFill>
                <a:latin typeface="Huawei Sans" panose="020C0503030203020204" pitchFamily="34" charset="0"/>
              </a:rPr>
              <a:t>Token bucket</a:t>
            </a:r>
          </a:p>
        </p:txBody>
      </p:sp>
      <p:sp>
        <p:nvSpPr>
          <p:cNvPr id="81" name="文本框 80"/>
          <p:cNvSpPr txBox="1"/>
          <p:nvPr/>
        </p:nvSpPr>
        <p:spPr bwMode="gray">
          <a:xfrm>
            <a:off x="6016581" y="3763489"/>
            <a:ext cx="1741864"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solidFill>
                  <a:srgbClr val="C7000B"/>
                </a:solidFill>
                <a:latin typeface="Huawei Sans" panose="020C0503030203020204" pitchFamily="34" charset="0"/>
              </a:rPr>
              <a:t>Congestion</a:t>
            </a:r>
            <a:r>
              <a:rPr lang="en-US" sz="1200" b="1" dirty="0">
                <a:latin typeface="Huawei Sans" panose="020C0503030203020204" pitchFamily="34" charset="0"/>
              </a:rPr>
              <a:t> avoidance</a:t>
            </a:r>
          </a:p>
        </p:txBody>
      </p:sp>
      <p:grpSp>
        <p:nvGrpSpPr>
          <p:cNvPr id="93" name="组合 92"/>
          <p:cNvGrpSpPr/>
          <p:nvPr/>
        </p:nvGrpSpPr>
        <p:grpSpPr bwMode="gray">
          <a:xfrm>
            <a:off x="4963856" y="4317828"/>
            <a:ext cx="1764196" cy="562213"/>
            <a:chOff x="9660396" y="4588053"/>
            <a:chExt cx="1764196" cy="562213"/>
          </a:xfrm>
        </p:grpSpPr>
        <p:sp>
          <p:nvSpPr>
            <p:cNvPr id="94" name="云形标注 93"/>
            <p:cNvSpPr/>
            <p:nvPr/>
          </p:nvSpPr>
          <p:spPr bwMode="gray">
            <a:xfrm>
              <a:off x="9660396" y="4588053"/>
              <a:ext cx="1764196" cy="562213"/>
            </a:xfrm>
            <a:prstGeom prst="cloudCallout">
              <a:avLst>
                <a:gd name="adj1" fmla="val 42039"/>
                <a:gd name="adj2" fmla="val -75030"/>
              </a:avLst>
            </a:prstGeom>
            <a:solidFill>
              <a:schemeClr val="bg1"/>
            </a:solidFill>
            <a:ln w="12700">
              <a:solidFill>
                <a:srgbClr val="EC7061"/>
              </a:solidFill>
              <a:miter lim="800000"/>
              <a:headEnd type="none" w="sm" len="sm"/>
              <a:tailEnd type="none" w="sm" len="sm"/>
            </a:ln>
            <a:effectLst/>
          </p:spPr>
          <p:txBody>
            <a:bodyPr wrap="square" rtlCol="0" anchor="ctr">
              <a:sp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95" name="文本框 94"/>
            <p:cNvSpPr txBox="1"/>
            <p:nvPr/>
          </p:nvSpPr>
          <p:spPr bwMode="gray">
            <a:xfrm>
              <a:off x="9840416" y="4627585"/>
              <a:ext cx="133214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What is congestion?</a:t>
              </a:r>
              <a:endParaRPr lang="en-US" altLang="zh-CN" sz="120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213231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Background of Congestion Occurrence</a:t>
            </a:r>
          </a:p>
        </p:txBody>
      </p:sp>
      <p:grpSp>
        <p:nvGrpSpPr>
          <p:cNvPr id="109" name="组合 108"/>
          <p:cNvGrpSpPr/>
          <p:nvPr/>
        </p:nvGrpSpPr>
        <p:grpSpPr bwMode="gray">
          <a:xfrm>
            <a:off x="659396" y="2114160"/>
            <a:ext cx="7243692" cy="3204356"/>
            <a:chOff x="2171564" y="1772816"/>
            <a:chExt cx="7243692" cy="3204356"/>
          </a:xfrm>
        </p:grpSpPr>
        <p:grpSp>
          <p:nvGrpSpPr>
            <p:cNvPr id="53" name="组合 52"/>
            <p:cNvGrpSpPr/>
            <p:nvPr/>
          </p:nvGrpSpPr>
          <p:grpSpPr bwMode="gray">
            <a:xfrm>
              <a:off x="2171564" y="3176972"/>
              <a:ext cx="2814975" cy="1800200"/>
              <a:chOff x="1025160" y="2024844"/>
              <a:chExt cx="3211019" cy="2016224"/>
            </a:xfrm>
          </p:grpSpPr>
          <p:pic>
            <p:nvPicPr>
              <p:cNvPr id="52" name="图片 51"/>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25160" y="2024844"/>
                <a:ext cx="3211019" cy="2016224"/>
              </a:xfrm>
              <a:prstGeom prst="rect">
                <a:avLst/>
              </a:prstGeom>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969376" y="2276898"/>
                <a:ext cx="570731" cy="468000"/>
              </a:xfrm>
              <a:prstGeom prst="rect">
                <a:avLst/>
              </a:prstGeom>
            </p:spPr>
          </p:pic>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1997268" y="2276898"/>
                <a:ext cx="570732" cy="468000"/>
              </a:xfrm>
              <a:prstGeom prst="rect">
                <a:avLst/>
              </a:prstGeom>
            </p:spPr>
          </p:pic>
          <p:pic>
            <p:nvPicPr>
              <p:cNvPr id="38" name="图片 37" descr="PC.png"/>
              <p:cNvPicPr>
                <a:picLocks noChangeAspect="1"/>
              </p:cNvPicPr>
              <p:nvPr/>
            </p:nvPicPr>
            <p:blipFill>
              <a:blip r:embed="rId6" cstate="print"/>
              <a:stretch>
                <a:fillRect/>
              </a:stretch>
            </p:blipFill>
            <p:spPr bwMode="gray">
              <a:xfrm>
                <a:off x="1133172" y="2852936"/>
                <a:ext cx="609376" cy="468000"/>
              </a:xfrm>
              <a:prstGeom prst="rect">
                <a:avLst/>
              </a:prstGeom>
            </p:spPr>
          </p:pic>
          <p:cxnSp>
            <p:nvCxnSpPr>
              <p:cNvPr id="39" name="直接连接符 38"/>
              <p:cNvCxnSpPr>
                <a:stCxn id="38" idx="3"/>
              </p:cNvCxnSpPr>
              <p:nvPr/>
            </p:nvCxnSpPr>
            <p:spPr bwMode="gray">
              <a:xfrm>
                <a:off x="1742548" y="3086936"/>
                <a:ext cx="162287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2" name="图片 41" descr="笔记本电脑.png"/>
              <p:cNvPicPr>
                <a:picLocks noChangeAspect="1"/>
              </p:cNvPicPr>
              <p:nvPr/>
            </p:nvPicPr>
            <p:blipFill>
              <a:blip r:embed="rId7" cstate="print"/>
              <a:stretch>
                <a:fillRect/>
              </a:stretch>
            </p:blipFill>
            <p:spPr bwMode="gray">
              <a:xfrm>
                <a:off x="2825360" y="3429052"/>
                <a:ext cx="612068" cy="383720"/>
              </a:xfrm>
              <a:prstGeom prst="rect">
                <a:avLst/>
              </a:prstGeom>
            </p:spPr>
          </p:pic>
          <p:pic>
            <p:nvPicPr>
              <p:cNvPr id="43" name="图片 42" descr="PC.png"/>
              <p:cNvPicPr>
                <a:picLocks noChangeAspect="1"/>
              </p:cNvPicPr>
              <p:nvPr/>
            </p:nvPicPr>
            <p:blipFill>
              <a:blip r:embed="rId6" cstate="print"/>
              <a:stretch>
                <a:fillRect/>
              </a:stretch>
            </p:blipFill>
            <p:spPr bwMode="gray">
              <a:xfrm>
                <a:off x="1853252" y="3429052"/>
                <a:ext cx="609376" cy="468000"/>
              </a:xfrm>
              <a:prstGeom prst="rect">
                <a:avLst/>
              </a:prstGeom>
            </p:spPr>
          </p:pic>
          <p:cxnSp>
            <p:nvCxnSpPr>
              <p:cNvPr id="44" name="直接连接符 43"/>
              <p:cNvCxnSpPr>
                <a:stCxn id="42" idx="0"/>
              </p:cNvCxnSpPr>
              <p:nvPr/>
            </p:nvCxnSpPr>
            <p:spPr bwMode="gray">
              <a:xfrm flipV="1">
                <a:off x="3131394" y="3105658"/>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7" name="直接连接符 46"/>
              <p:cNvCxnSpPr>
                <a:stCxn id="43" idx="0"/>
              </p:cNvCxnSpPr>
              <p:nvPr/>
            </p:nvCxnSpPr>
            <p:spPr bwMode="gray">
              <a:xfrm flipH="1" flipV="1">
                <a:off x="2141284" y="3105658"/>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0" name="直接连接符 49"/>
              <p:cNvCxnSpPr/>
              <p:nvPr/>
            </p:nvCxnSpPr>
            <p:spPr bwMode="gray">
              <a:xfrm flipV="1">
                <a:off x="3257408" y="2744924"/>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1" name="直接连接符 50"/>
              <p:cNvCxnSpPr/>
              <p:nvPr/>
            </p:nvCxnSpPr>
            <p:spPr bwMode="gray">
              <a:xfrm flipH="1" flipV="1">
                <a:off x="2267298" y="2744924"/>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54" name="组合 53"/>
            <p:cNvGrpSpPr/>
            <p:nvPr/>
          </p:nvGrpSpPr>
          <p:grpSpPr bwMode="gray">
            <a:xfrm flipH="1">
              <a:off x="6600056" y="3176972"/>
              <a:ext cx="2815200" cy="1800000"/>
              <a:chOff x="1025160" y="2024844"/>
              <a:chExt cx="3211019" cy="2016224"/>
            </a:xfrm>
          </p:grpSpPr>
          <p:pic>
            <p:nvPicPr>
              <p:cNvPr id="55" name="图片 54"/>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1025160" y="2024844"/>
                <a:ext cx="3211019" cy="2016224"/>
              </a:xfrm>
              <a:prstGeom prst="rect">
                <a:avLst/>
              </a:prstGeom>
            </p:spPr>
          </p:pic>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flipH="1">
                <a:off x="2969376" y="2276898"/>
                <a:ext cx="570731" cy="468000"/>
              </a:xfrm>
              <a:prstGeom prst="rect">
                <a:avLst/>
              </a:prstGeom>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flipH="1">
                <a:off x="1997268" y="2276898"/>
                <a:ext cx="570732" cy="468000"/>
              </a:xfrm>
              <a:prstGeom prst="rect">
                <a:avLst/>
              </a:prstGeom>
            </p:spPr>
          </p:pic>
          <p:pic>
            <p:nvPicPr>
              <p:cNvPr id="60" name="图片 59" descr="笔记本电脑.png"/>
              <p:cNvPicPr>
                <a:picLocks noChangeAspect="1"/>
              </p:cNvPicPr>
              <p:nvPr/>
            </p:nvPicPr>
            <p:blipFill>
              <a:blip r:embed="rId7" cstate="print"/>
              <a:stretch>
                <a:fillRect/>
              </a:stretch>
            </p:blipFill>
            <p:spPr bwMode="gray">
              <a:xfrm>
                <a:off x="2825360" y="3429052"/>
                <a:ext cx="612068" cy="383720"/>
              </a:xfrm>
              <a:prstGeom prst="rect">
                <a:avLst/>
              </a:prstGeom>
            </p:spPr>
          </p:pic>
          <p:pic>
            <p:nvPicPr>
              <p:cNvPr id="61" name="图片 60" descr="PC.png"/>
              <p:cNvPicPr>
                <a:picLocks noChangeAspect="1"/>
              </p:cNvPicPr>
              <p:nvPr/>
            </p:nvPicPr>
            <p:blipFill>
              <a:blip r:embed="rId6" cstate="print"/>
              <a:stretch>
                <a:fillRect/>
              </a:stretch>
            </p:blipFill>
            <p:spPr bwMode="gray">
              <a:xfrm flipH="1">
                <a:off x="1853252" y="3429052"/>
                <a:ext cx="609376" cy="468000"/>
              </a:xfrm>
              <a:prstGeom prst="rect">
                <a:avLst/>
              </a:prstGeom>
            </p:spPr>
          </p:pic>
          <p:cxnSp>
            <p:nvCxnSpPr>
              <p:cNvPr id="62" name="直接连接符 61"/>
              <p:cNvCxnSpPr>
                <a:stCxn id="60" idx="0"/>
              </p:cNvCxnSpPr>
              <p:nvPr/>
            </p:nvCxnSpPr>
            <p:spPr bwMode="gray">
              <a:xfrm flipV="1">
                <a:off x="3131394" y="3105658"/>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3" name="直接连接符 62"/>
              <p:cNvCxnSpPr>
                <a:stCxn id="61" idx="0"/>
              </p:cNvCxnSpPr>
              <p:nvPr/>
            </p:nvCxnSpPr>
            <p:spPr bwMode="gray">
              <a:xfrm flipH="1" flipV="1">
                <a:off x="2157940" y="3105658"/>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4" name="直接连接符 63"/>
              <p:cNvCxnSpPr/>
              <p:nvPr/>
            </p:nvCxnSpPr>
            <p:spPr bwMode="gray">
              <a:xfrm flipV="1">
                <a:off x="3257408" y="2744924"/>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5" name="直接连接符 64"/>
              <p:cNvCxnSpPr/>
              <p:nvPr/>
            </p:nvCxnSpPr>
            <p:spPr bwMode="gray">
              <a:xfrm flipH="1" flipV="1">
                <a:off x="2267298" y="2744924"/>
                <a:ext cx="0" cy="323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9" name="直接连接符 58"/>
              <p:cNvCxnSpPr>
                <a:stCxn id="58" idx="3"/>
              </p:cNvCxnSpPr>
              <p:nvPr/>
            </p:nvCxnSpPr>
            <p:spPr bwMode="gray">
              <a:xfrm>
                <a:off x="1133172" y="3086936"/>
                <a:ext cx="2232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58" name="图片 57" descr="PC.png"/>
              <p:cNvPicPr>
                <a:picLocks noChangeAspect="1"/>
              </p:cNvPicPr>
              <p:nvPr/>
            </p:nvPicPr>
            <p:blipFill>
              <a:blip r:embed="rId6" cstate="print"/>
              <a:stretch>
                <a:fillRect/>
              </a:stretch>
            </p:blipFill>
            <p:spPr bwMode="gray">
              <a:xfrm flipH="1">
                <a:off x="1133172" y="2852936"/>
                <a:ext cx="609376" cy="468000"/>
              </a:xfrm>
              <a:prstGeom prst="rect">
                <a:avLst/>
              </a:prstGeom>
            </p:spPr>
          </p:pic>
        </p:grpSp>
        <p:sp>
          <p:nvSpPr>
            <p:cNvPr id="67" name="圆角矩形 66"/>
            <p:cNvSpPr/>
            <p:nvPr/>
          </p:nvSpPr>
          <p:spPr bwMode="gray">
            <a:xfrm rot="19549724">
              <a:off x="4001538" y="2611922"/>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2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71" name="组合 70"/>
            <p:cNvGrpSpPr/>
            <p:nvPr/>
          </p:nvGrpSpPr>
          <p:grpSpPr bwMode="gray">
            <a:xfrm>
              <a:off x="4814855" y="1772816"/>
              <a:ext cx="1956885" cy="1228743"/>
              <a:chOff x="5168232" y="1808820"/>
              <a:chExt cx="1956885" cy="1228743"/>
            </a:xfrm>
          </p:grpSpPr>
          <p:pic>
            <p:nvPicPr>
              <p:cNvPr id="66" name="图片 65"/>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168232" y="1808820"/>
                <a:ext cx="1956885" cy="1228743"/>
              </a:xfrm>
              <a:prstGeom prst="rect">
                <a:avLst/>
              </a:prstGeom>
            </p:spPr>
          </p:pic>
          <p:sp>
            <p:nvSpPr>
              <p:cNvPr id="69" name="圆角矩形 68"/>
              <p:cNvSpPr/>
              <p:nvPr/>
            </p:nvSpPr>
            <p:spPr bwMode="gray">
              <a:xfrm>
                <a:off x="5718819" y="2240868"/>
                <a:ext cx="855712"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0" dirty="0">
                    <a:solidFill>
                      <a:schemeClr val="tx1"/>
                    </a:solidFill>
                    <a:latin typeface="Huawei Sans" panose="020C0503030203020204" pitchFamily="34" charset="0"/>
                  </a:rPr>
                  <a:t>WAN</a:t>
                </a:r>
              </a:p>
            </p:txBody>
          </p:sp>
        </p:grpSp>
        <p:sp>
          <p:nvSpPr>
            <p:cNvPr id="70" name="圆角矩形 69"/>
            <p:cNvSpPr/>
            <p:nvPr/>
          </p:nvSpPr>
          <p:spPr bwMode="gray">
            <a:xfrm>
              <a:off x="4043772" y="4041068"/>
              <a:ext cx="828092"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b="0" dirty="0">
                  <a:solidFill>
                    <a:schemeClr val="tx1"/>
                  </a:solidFill>
                  <a:latin typeface="Huawei Sans" panose="020C0503030203020204" pitchFamily="34" charset="0"/>
                </a:rPr>
                <a:t>LAN</a:t>
              </a:r>
            </a:p>
          </p:txBody>
        </p:sp>
        <p:cxnSp>
          <p:nvCxnSpPr>
            <p:cNvPr id="72" name="直接连接符 71"/>
            <p:cNvCxnSpPr>
              <a:stCxn id="36" idx="0"/>
            </p:cNvCxnSpPr>
            <p:nvPr/>
          </p:nvCxnSpPr>
          <p:spPr bwMode="gray">
            <a:xfrm flipV="1">
              <a:off x="4126151" y="2744924"/>
              <a:ext cx="961737" cy="657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6" name="直接连接符 75"/>
            <p:cNvCxnSpPr>
              <a:endCxn id="56" idx="0"/>
            </p:cNvCxnSpPr>
            <p:nvPr/>
          </p:nvCxnSpPr>
          <p:spPr bwMode="gray">
            <a:xfrm>
              <a:off x="6348028" y="2816932"/>
              <a:ext cx="1112485" cy="585063"/>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5" name="圆角矩形 94"/>
            <p:cNvSpPr/>
            <p:nvPr/>
          </p:nvSpPr>
          <p:spPr bwMode="gray">
            <a:xfrm rot="1767111">
              <a:off x="6631829" y="2856237"/>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2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6" name="任意多边形 95"/>
            <p:cNvSpPr/>
            <p:nvPr/>
          </p:nvSpPr>
          <p:spPr bwMode="gray">
            <a:xfrm>
              <a:off x="4288665" y="3032956"/>
              <a:ext cx="2923459" cy="985252"/>
            </a:xfrm>
            <a:custGeom>
              <a:avLst/>
              <a:gdLst>
                <a:gd name="connsiteX0" fmla="*/ 0 w 3451538"/>
                <a:gd name="connsiteY0" fmla="*/ 1043594 h 1146625"/>
                <a:gd name="connsiteX1" fmla="*/ 1803042 w 3451538"/>
                <a:gd name="connsiteY1" fmla="*/ 406 h 1146625"/>
                <a:gd name="connsiteX2" fmla="*/ 3451538 w 3451538"/>
                <a:gd name="connsiteY2" fmla="*/ 1146625 h 1146625"/>
              </a:gdLst>
              <a:ahLst/>
              <a:cxnLst>
                <a:cxn ang="0">
                  <a:pos x="connsiteX0" y="connsiteY0"/>
                </a:cxn>
                <a:cxn ang="0">
                  <a:pos x="connsiteX1" y="connsiteY1"/>
                </a:cxn>
                <a:cxn ang="0">
                  <a:pos x="connsiteX2" y="connsiteY2"/>
                </a:cxn>
              </a:cxnLst>
              <a:rect l="l" t="t" r="r" b="b"/>
              <a:pathLst>
                <a:path w="3451538" h="1146625">
                  <a:moveTo>
                    <a:pt x="0" y="1043594"/>
                  </a:moveTo>
                  <a:cubicBezTo>
                    <a:pt x="613893" y="513414"/>
                    <a:pt x="1227786" y="-16766"/>
                    <a:pt x="1803042" y="406"/>
                  </a:cubicBezTo>
                  <a:cubicBezTo>
                    <a:pt x="2378298" y="17578"/>
                    <a:pt x="2914918" y="582101"/>
                    <a:pt x="3451538" y="1146625"/>
                  </a:cubicBezTo>
                </a:path>
              </a:pathLst>
            </a:custGeom>
            <a:noFill/>
            <a:ln w="28575">
              <a:solidFill>
                <a:srgbClr val="56C4D2"/>
              </a:solidFill>
              <a:miter lim="800000"/>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 name="圆角矩形 7"/>
            <p:cNvSpPr/>
            <p:nvPr/>
          </p:nvSpPr>
          <p:spPr bwMode="gray">
            <a:xfrm>
              <a:off x="4980595" y="3284024"/>
              <a:ext cx="1152128"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tx1"/>
                  </a:solidFill>
                  <a:latin typeface="Huawei Sans" panose="020C0503030203020204" pitchFamily="34" charset="0"/>
                </a:rPr>
                <a:t>Data flow</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400" b="1" dirty="0">
                  <a:latin typeface="Huawei Sans" panose="020C0503030203020204" pitchFamily="34" charset="0"/>
                </a:rPr>
                <a:t>10 Mbit/s</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4" name="圆角矩形 103"/>
            <p:cNvSpPr/>
            <p:nvPr/>
          </p:nvSpPr>
          <p:spPr bwMode="gray">
            <a:xfrm>
              <a:off x="6888088" y="4041068"/>
              <a:ext cx="828092"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b="0" dirty="0">
                  <a:solidFill>
                    <a:schemeClr val="tx1"/>
                  </a:solidFill>
                  <a:latin typeface="Huawei Sans" panose="020C0503030203020204" pitchFamily="34" charset="0"/>
                </a:rPr>
                <a:t>LAN</a:t>
              </a:r>
            </a:p>
          </p:txBody>
        </p:sp>
      </p:grpSp>
      <p:sp>
        <p:nvSpPr>
          <p:cNvPr id="81" name="Oval 41"/>
          <p:cNvSpPr>
            <a:spLocks noChangeAspect="1"/>
          </p:cNvSpPr>
          <p:nvPr/>
        </p:nvSpPr>
        <p:spPr bwMode="gray">
          <a:xfrm>
            <a:off x="2531384" y="366934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82" name="Rectangular Callout 81"/>
          <p:cNvSpPr/>
          <p:nvPr/>
        </p:nvSpPr>
        <p:spPr bwMode="gray">
          <a:xfrm>
            <a:off x="867960" y="3122365"/>
            <a:ext cx="1703811" cy="309667"/>
          </a:xfrm>
          <a:prstGeom prst="wedgeRectCallout">
            <a:avLst>
              <a:gd name="adj1" fmla="val 43744"/>
              <a:gd name="adj2" fmla="val 10379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rgbClr val="C7000B"/>
                </a:solidFill>
                <a:latin typeface="Huawei Sans" panose="020C0503030203020204" pitchFamily="34" charset="0"/>
              </a:rPr>
              <a:t>Congestion point</a:t>
            </a:r>
          </a:p>
        </p:txBody>
      </p:sp>
      <p:grpSp>
        <p:nvGrpSpPr>
          <p:cNvPr id="121" name="组合 120"/>
          <p:cNvGrpSpPr/>
          <p:nvPr/>
        </p:nvGrpSpPr>
        <p:grpSpPr bwMode="gray">
          <a:xfrm>
            <a:off x="8098456" y="3746175"/>
            <a:ext cx="3417299" cy="1692610"/>
            <a:chOff x="1595500" y="3861048"/>
            <a:chExt cx="3417299" cy="1692610"/>
          </a:xfrm>
        </p:grpSpPr>
        <p:sp>
          <p:nvSpPr>
            <p:cNvPr id="127" name="矩形 126"/>
            <p:cNvSpPr/>
            <p:nvPr/>
          </p:nvSpPr>
          <p:spPr bwMode="gray">
            <a:xfrm>
              <a:off x="1595500" y="3861048"/>
              <a:ext cx="3417299" cy="1692610"/>
            </a:xfrm>
            <a:prstGeom prst="rect">
              <a:avLst/>
            </a:prstGeom>
            <a:solidFill>
              <a:srgbClr val="F4FBFE"/>
            </a:solidFill>
            <a:ln w="12700">
              <a:solidFill>
                <a:srgbClr val="94DAE2"/>
              </a:solidFill>
              <a:prstDash val="dash"/>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pic>
          <p:nvPicPr>
            <p:cNvPr id="122" name="图片 1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5660" y="4617132"/>
              <a:ext cx="658536" cy="540000"/>
            </a:xfrm>
            <a:prstGeom prst="rect">
              <a:avLst/>
            </a:prstGeom>
          </p:spPr>
        </p:pic>
        <p:cxnSp>
          <p:nvCxnSpPr>
            <p:cNvPr id="123" name="直接连接符 122"/>
            <p:cNvCxnSpPr>
              <a:endCxn id="122" idx="1"/>
            </p:cNvCxnSpPr>
            <p:nvPr/>
          </p:nvCxnSpPr>
          <p:spPr bwMode="gray">
            <a:xfrm>
              <a:off x="1930000" y="4887132"/>
              <a:ext cx="11056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4" name="直接连接符 123"/>
            <p:cNvCxnSpPr>
              <a:stCxn id="122" idx="3"/>
            </p:cNvCxnSpPr>
            <p:nvPr/>
          </p:nvCxnSpPr>
          <p:spPr bwMode="gray">
            <a:xfrm>
              <a:off x="3694196" y="4887132"/>
              <a:ext cx="106965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5" name="圆角矩形 124"/>
            <p:cNvSpPr/>
            <p:nvPr/>
          </p:nvSpPr>
          <p:spPr bwMode="gray">
            <a:xfrm>
              <a:off x="1667508" y="4401108"/>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6" name="圆角矩形 125"/>
            <p:cNvSpPr/>
            <p:nvPr/>
          </p:nvSpPr>
          <p:spPr bwMode="gray">
            <a:xfrm>
              <a:off x="3755740" y="4401108"/>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28" name="直接连接符 127"/>
            <p:cNvCxnSpPr/>
            <p:nvPr/>
          </p:nvCxnSpPr>
          <p:spPr bwMode="gray">
            <a:xfrm>
              <a:off x="2207568" y="4257092"/>
              <a:ext cx="828092" cy="43204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9" name="圆角矩形 128"/>
            <p:cNvSpPr/>
            <p:nvPr/>
          </p:nvSpPr>
          <p:spPr bwMode="gray">
            <a:xfrm rot="1719450">
              <a:off x="2280342" y="3994205"/>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30" name="直接连接符 129"/>
            <p:cNvCxnSpPr/>
            <p:nvPr/>
          </p:nvCxnSpPr>
          <p:spPr bwMode="gray">
            <a:xfrm flipV="1">
              <a:off x="2207568" y="5049180"/>
              <a:ext cx="828092" cy="43204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1" name="圆角矩形 130"/>
            <p:cNvSpPr/>
            <p:nvPr/>
          </p:nvSpPr>
          <p:spPr bwMode="gray">
            <a:xfrm rot="19893949">
              <a:off x="1739049" y="4964804"/>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32" name="直接连接符 131"/>
            <p:cNvCxnSpPr/>
            <p:nvPr/>
          </p:nvCxnSpPr>
          <p:spPr bwMode="gray">
            <a:xfrm>
              <a:off x="2351584" y="4185084"/>
              <a:ext cx="648072" cy="360004"/>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cxnSp>
          <p:nvCxnSpPr>
            <p:cNvPr id="133" name="直接连接符 132"/>
            <p:cNvCxnSpPr/>
            <p:nvPr/>
          </p:nvCxnSpPr>
          <p:spPr bwMode="gray">
            <a:xfrm flipV="1">
              <a:off x="1775520" y="4797152"/>
              <a:ext cx="900000"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cxnSp>
          <p:nvCxnSpPr>
            <p:cNvPr id="134" name="直接连接符 133"/>
            <p:cNvCxnSpPr/>
            <p:nvPr/>
          </p:nvCxnSpPr>
          <p:spPr bwMode="gray">
            <a:xfrm flipV="1">
              <a:off x="2171564" y="5085184"/>
              <a:ext cx="684076" cy="3240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cxnSp>
          <p:nvCxnSpPr>
            <p:cNvPr id="135" name="直接连接符 134"/>
            <p:cNvCxnSpPr/>
            <p:nvPr/>
          </p:nvCxnSpPr>
          <p:spPr bwMode="gray">
            <a:xfrm flipV="1">
              <a:off x="3827748" y="4797152"/>
              <a:ext cx="900000"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grpSp>
      <p:sp>
        <p:nvSpPr>
          <p:cNvPr id="140" name="流程图: 过程 139"/>
          <p:cNvSpPr/>
          <p:nvPr/>
        </p:nvSpPr>
        <p:spPr bwMode="gray">
          <a:xfrm>
            <a:off x="8120858" y="3446308"/>
            <a:ext cx="2585242" cy="363253"/>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141" name="文本框 140"/>
          <p:cNvSpPr txBox="1"/>
          <p:nvPr/>
        </p:nvSpPr>
        <p:spPr bwMode="gray">
          <a:xfrm>
            <a:off x="8306613" y="3454912"/>
            <a:ext cx="304896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600" dirty="0">
                <a:latin typeface="Huawei Sans" panose="020C0503030203020204" pitchFamily="34" charset="0"/>
              </a:rPr>
              <a:t>Aggregation problem</a:t>
            </a:r>
          </a:p>
        </p:txBody>
      </p:sp>
      <p:sp>
        <p:nvSpPr>
          <p:cNvPr id="84" name="Oval 41"/>
          <p:cNvSpPr>
            <a:spLocks noChangeAspect="1"/>
          </p:cNvSpPr>
          <p:nvPr/>
        </p:nvSpPr>
        <p:spPr bwMode="gray">
          <a:xfrm>
            <a:off x="10099914" y="4692303"/>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grpSp>
        <p:nvGrpSpPr>
          <p:cNvPr id="110" name="组合 109"/>
          <p:cNvGrpSpPr/>
          <p:nvPr/>
        </p:nvGrpSpPr>
        <p:grpSpPr bwMode="gray">
          <a:xfrm>
            <a:off x="8083107" y="1955880"/>
            <a:ext cx="3422505" cy="1157770"/>
            <a:chOff x="1701386" y="1833667"/>
            <a:chExt cx="3422505" cy="1157770"/>
          </a:xfrm>
        </p:grpSpPr>
        <p:sp>
          <p:nvSpPr>
            <p:cNvPr id="118" name="矩形 117"/>
            <p:cNvSpPr/>
            <p:nvPr/>
          </p:nvSpPr>
          <p:spPr bwMode="gray">
            <a:xfrm>
              <a:off x="1701386" y="1833667"/>
              <a:ext cx="3422505" cy="1157770"/>
            </a:xfrm>
            <a:prstGeom prst="rect">
              <a:avLst/>
            </a:prstGeom>
            <a:solidFill>
              <a:srgbClr val="F4FBFE"/>
            </a:solidFill>
            <a:ln w="12700">
              <a:solidFill>
                <a:srgbClr val="94DAE2"/>
              </a:solidFill>
              <a:prstDash val="dash"/>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pic>
          <p:nvPicPr>
            <p:cNvPr id="111" name="图片 1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3035660" y="2168860"/>
              <a:ext cx="658536" cy="540000"/>
            </a:xfrm>
            <a:prstGeom prst="rect">
              <a:avLst/>
            </a:prstGeom>
          </p:spPr>
        </p:pic>
        <p:cxnSp>
          <p:nvCxnSpPr>
            <p:cNvPr id="112" name="直接连接符 111"/>
            <p:cNvCxnSpPr>
              <a:endCxn id="111" idx="1"/>
            </p:cNvCxnSpPr>
            <p:nvPr/>
          </p:nvCxnSpPr>
          <p:spPr bwMode="gray">
            <a:xfrm>
              <a:off x="1930000" y="2438860"/>
              <a:ext cx="110566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3" name="直接连接符 112"/>
            <p:cNvCxnSpPr>
              <a:stCxn id="111" idx="3"/>
            </p:cNvCxnSpPr>
            <p:nvPr/>
          </p:nvCxnSpPr>
          <p:spPr bwMode="gray">
            <a:xfrm>
              <a:off x="3694196" y="2438860"/>
              <a:ext cx="106965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4" name="圆角矩形 113"/>
            <p:cNvSpPr/>
            <p:nvPr/>
          </p:nvSpPr>
          <p:spPr bwMode="gray">
            <a:xfrm>
              <a:off x="1960314" y="2459999"/>
              <a:ext cx="1105659"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High-speed link</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5" name="圆角矩形 114"/>
            <p:cNvSpPr/>
            <p:nvPr/>
          </p:nvSpPr>
          <p:spPr bwMode="gray">
            <a:xfrm>
              <a:off x="3724510" y="2459999"/>
              <a:ext cx="1129347"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Low-speed link</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6" name="圆角矩形 115"/>
            <p:cNvSpPr/>
            <p:nvPr/>
          </p:nvSpPr>
          <p:spPr bwMode="gray">
            <a:xfrm>
              <a:off x="1883532" y="1880828"/>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7" name="圆角矩形 116"/>
            <p:cNvSpPr/>
            <p:nvPr/>
          </p:nvSpPr>
          <p:spPr bwMode="gray">
            <a:xfrm>
              <a:off x="3755740" y="1880828"/>
              <a:ext cx="11161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rPr>
                <a:t>10 Mbit/s</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19" name="直接连接符 118"/>
            <p:cNvCxnSpPr/>
            <p:nvPr/>
          </p:nvCxnSpPr>
          <p:spPr bwMode="gray">
            <a:xfrm flipV="1">
              <a:off x="1955640" y="2312876"/>
              <a:ext cx="900000"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cxnSp>
          <p:nvCxnSpPr>
            <p:cNvPr id="120" name="直接连接符 119"/>
            <p:cNvCxnSpPr/>
            <p:nvPr/>
          </p:nvCxnSpPr>
          <p:spPr bwMode="gray">
            <a:xfrm flipV="1">
              <a:off x="3827748" y="2312876"/>
              <a:ext cx="900000" cy="36"/>
            </a:xfrm>
            <a:prstGeom prst="line">
              <a:avLst/>
            </a:prstGeom>
            <a:solidFill>
              <a:schemeClr val="accent1"/>
            </a:solidFill>
            <a:ln w="12700" cap="flat" cmpd="sng" algn="ctr">
              <a:solidFill>
                <a:schemeClr val="tx1"/>
              </a:solidFill>
              <a:prstDash val="dash"/>
              <a:round/>
              <a:headEnd type="none" w="med" len="med"/>
              <a:tailEnd type="triangle" w="med" len="med"/>
            </a:ln>
            <a:effectLst/>
          </p:spPr>
        </p:cxnSp>
      </p:grpSp>
      <p:sp>
        <p:nvSpPr>
          <p:cNvPr id="136" name="流程图: 过程 135"/>
          <p:cNvSpPr/>
          <p:nvPr/>
        </p:nvSpPr>
        <p:spPr bwMode="gray">
          <a:xfrm>
            <a:off x="8141514" y="1678899"/>
            <a:ext cx="2585242" cy="363253"/>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137" name="文本框 136"/>
          <p:cNvSpPr txBox="1"/>
          <p:nvPr/>
        </p:nvSpPr>
        <p:spPr bwMode="gray">
          <a:xfrm>
            <a:off x="8306613" y="1687503"/>
            <a:ext cx="3048963"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600" dirty="0">
                <a:latin typeface="Huawei Sans" panose="020C0503030203020204" pitchFamily="34" charset="0"/>
              </a:rPr>
              <a:t>Bandwidth mismatch</a:t>
            </a:r>
          </a:p>
        </p:txBody>
      </p:sp>
      <p:sp>
        <p:nvSpPr>
          <p:cNvPr id="85" name="Oval 41"/>
          <p:cNvSpPr>
            <a:spLocks noChangeAspect="1"/>
          </p:cNvSpPr>
          <p:nvPr/>
        </p:nvSpPr>
        <p:spPr bwMode="gray">
          <a:xfrm>
            <a:off x="9984256" y="248292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010821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Impact of Congestion</a:t>
            </a:r>
          </a:p>
        </p:txBody>
      </p:sp>
      <p:grpSp>
        <p:nvGrpSpPr>
          <p:cNvPr id="39" name="组合 38"/>
          <p:cNvGrpSpPr/>
          <p:nvPr/>
        </p:nvGrpSpPr>
        <p:grpSpPr bwMode="gray">
          <a:xfrm>
            <a:off x="3893087" y="1745890"/>
            <a:ext cx="6817221" cy="2351271"/>
            <a:chOff x="6564052" y="5094858"/>
            <a:chExt cx="6817221" cy="1274786"/>
          </a:xfrm>
        </p:grpSpPr>
        <p:sp>
          <p:nvSpPr>
            <p:cNvPr id="40" name="矩形 39"/>
            <p:cNvSpPr/>
            <p:nvPr/>
          </p:nvSpPr>
          <p:spPr bwMode="gray">
            <a:xfrm>
              <a:off x="6564052" y="5094858"/>
              <a:ext cx="6817221" cy="127478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1" name="组合 40"/>
            <p:cNvGrpSpPr/>
            <p:nvPr/>
          </p:nvGrpSpPr>
          <p:grpSpPr bwMode="gray">
            <a:xfrm>
              <a:off x="6631491" y="5182486"/>
              <a:ext cx="6721207" cy="1069733"/>
              <a:chOff x="6631491" y="5182486"/>
              <a:chExt cx="6721207" cy="1069733"/>
            </a:xfrm>
          </p:grpSpPr>
          <p:sp>
            <p:nvSpPr>
              <p:cNvPr id="42" name="文本框 41"/>
              <p:cNvSpPr txBox="1"/>
              <p:nvPr/>
            </p:nvSpPr>
            <p:spPr bwMode="gray">
              <a:xfrm>
                <a:off x="6631491" y="5182486"/>
                <a:ext cx="6721207" cy="19407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Traffic congestion has the following adverse impacts on network traffic:</a:t>
                </a:r>
                <a:endParaRPr lang="en-US" altLang="zh-CN" sz="1400" b="1" dirty="0">
                  <a:solidFill>
                    <a:srgbClr val="000000"/>
                  </a:solidFill>
                  <a:latin typeface="Huawei Sans" panose="020C0503030203020204" pitchFamily="34" charset="0"/>
                  <a:ea typeface="方正兰亭黑简体" panose="02000000000000000000" pitchFamily="2" charset="-122"/>
                </a:endParaRPr>
              </a:p>
            </p:txBody>
          </p:sp>
          <p:sp>
            <p:nvSpPr>
              <p:cNvPr id="43" name="文本框 42"/>
              <p:cNvSpPr txBox="1"/>
              <p:nvPr/>
            </p:nvSpPr>
            <p:spPr bwMode="gray">
              <a:xfrm>
                <a:off x="6924093" y="5369816"/>
                <a:ext cx="6352406" cy="8824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8288" indent="-268288"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Traffic congestion intensifies delay and jitter.</a:t>
                </a:r>
              </a:p>
              <a:p>
                <a:pPr marL="268288" indent="-268288"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Overlong delays lead to packet retransmission.</a:t>
                </a:r>
              </a:p>
              <a:p>
                <a:pPr marL="268288" indent="-268288"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Traffic congestion lowers the network throughput and damages network resources.</a:t>
                </a:r>
              </a:p>
              <a:p>
                <a:pPr marL="268288" indent="-268288"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Intensified traffic congestion consumes a large number of network resources (especially storage resources). Unreasonable resource allocation may cause resources to be locked and the system to break down.</a:t>
                </a:r>
              </a:p>
            </p:txBody>
          </p:sp>
        </p:grpSp>
      </p:grpSp>
      <p:sp>
        <p:nvSpPr>
          <p:cNvPr id="44" name="iṣ1iḍé"/>
          <p:cNvSpPr/>
          <p:nvPr/>
        </p:nvSpPr>
        <p:spPr bwMode="gray">
          <a:xfrm rot="16200000">
            <a:off x="2288954" y="2591489"/>
            <a:ext cx="2412268" cy="649058"/>
          </a:xfrm>
          <a:prstGeom prst="trapezoid">
            <a:avLst>
              <a:gd name="adj" fmla="val 101311"/>
            </a:avLst>
          </a:prstGeom>
          <a:solidFill>
            <a:srgbClr val="FFFFFF">
              <a:lumMod val="95000"/>
            </a:srgbClr>
          </a:solidFill>
          <a:ln w="19050">
            <a:noFill/>
            <a:rou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6" name="í$ḷiḋê"/>
          <p:cNvSpPr/>
          <p:nvPr/>
        </p:nvSpPr>
        <p:spPr bwMode="gray">
          <a:xfrm>
            <a:off x="1542391" y="2105928"/>
            <a:ext cx="596937" cy="192465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7" name="íṡľidé"/>
          <p:cNvSpPr/>
          <p:nvPr/>
        </p:nvSpPr>
        <p:spPr bwMode="gray">
          <a:xfrm>
            <a:off x="724736" y="2160209"/>
            <a:ext cx="2232248" cy="1452114"/>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8" name="îŝľíḍê"/>
          <p:cNvSpPr/>
          <p:nvPr/>
        </p:nvSpPr>
        <p:spPr bwMode="gray">
          <a:xfrm>
            <a:off x="809486" y="2225676"/>
            <a:ext cx="2062748" cy="1321180"/>
          </a:xfrm>
          <a:prstGeom prst="rect">
            <a:avLst/>
          </a:prstGeom>
          <a:solidFill>
            <a:srgbClr val="FFFFFF"/>
          </a:solidFill>
          <a:ln w="9525">
            <a:solidFill>
              <a:srgbClr val="000000"/>
            </a:solidFill>
            <a:miter lim="800000"/>
            <a:headEnd/>
            <a:tailE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9" name="iṥ1iďe"/>
          <p:cNvSpPr txBox="1"/>
          <p:nvPr/>
        </p:nvSpPr>
        <p:spPr bwMode="gray">
          <a:xfrm>
            <a:off x="1127449" y="2722920"/>
            <a:ext cx="1426822" cy="326692"/>
          </a:xfrm>
          <a:prstGeom prst="rect">
            <a:avLst/>
          </a:prstGeom>
          <a:noFill/>
        </p:spPr>
        <p:txBody>
          <a:bodyPr wrap="square" lIns="91440" tIns="45720" rIns="91440" bIns="45720" anchor="ctr" anchorCtr="1">
            <a:normAutofit fontScale="62500" lnSpcReduction="20000"/>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2800" b="1" dirty="0">
                <a:solidFill>
                  <a:srgbClr val="000000"/>
                </a:solidFill>
                <a:latin typeface="Huawei Sans" panose="020C0503030203020204" pitchFamily="34" charset="0"/>
              </a:rPr>
              <a:t>Impact</a:t>
            </a:r>
            <a:endParaRPr kumimoji="0" lang="en-US" altLang="zh-CN" sz="28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cxnSp>
        <p:nvCxnSpPr>
          <p:cNvPr id="51" name="肘形连接符 50"/>
          <p:cNvCxnSpPr/>
          <p:nvPr/>
        </p:nvCxnSpPr>
        <p:spPr bwMode="gray">
          <a:xfrm>
            <a:off x="1840860" y="4590204"/>
            <a:ext cx="1944216" cy="684076"/>
          </a:xfrm>
          <a:prstGeom prst="bentConnector3">
            <a:avLst>
              <a:gd name="adj1" fmla="val -344"/>
            </a:avLst>
          </a:prstGeom>
          <a:solidFill>
            <a:schemeClr val="accent1"/>
          </a:solidFill>
          <a:ln w="38100" cap="flat" cmpd="sng" algn="ctr">
            <a:solidFill>
              <a:schemeClr val="tx1"/>
            </a:solidFill>
            <a:prstDash val="solid"/>
            <a:round/>
            <a:headEnd type="oval" w="med" len="med"/>
            <a:tailEnd type="triangle" w="med" len="med"/>
          </a:ln>
          <a:effectLst/>
        </p:spPr>
      </p:cxnSp>
      <p:sp>
        <p:nvSpPr>
          <p:cNvPr id="54" name="iṥ1iďe"/>
          <p:cNvSpPr txBox="1"/>
          <p:nvPr/>
        </p:nvSpPr>
        <p:spPr bwMode="gray">
          <a:xfrm>
            <a:off x="2092888" y="4878236"/>
            <a:ext cx="1426822" cy="326692"/>
          </a:xfrm>
          <a:prstGeom prst="rect">
            <a:avLst/>
          </a:prstGeom>
          <a:noFill/>
        </p:spPr>
        <p:txBody>
          <a:bodyPr wrap="square" lIns="91440" tIns="45720" rIns="91440" bIns="45720" anchor="ctr" anchorCtr="1">
            <a:normAutofit fontScale="62500" lnSpcReduction="20000"/>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2800" b="1" dirty="0">
                <a:solidFill>
                  <a:srgbClr val="000000"/>
                </a:solidFill>
                <a:latin typeface="Huawei Sans" panose="020C0503030203020204" pitchFamily="34" charset="0"/>
              </a:rPr>
              <a:t>Solution</a:t>
            </a:r>
            <a:endParaRPr kumimoji="0" lang="en-US" altLang="zh-CN" sz="28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60" name="组合 59"/>
          <p:cNvGrpSpPr/>
          <p:nvPr/>
        </p:nvGrpSpPr>
        <p:grpSpPr bwMode="gray">
          <a:xfrm>
            <a:off x="3893087" y="4626211"/>
            <a:ext cx="3200396" cy="972105"/>
            <a:chOff x="6564052" y="5563344"/>
            <a:chExt cx="3200396" cy="527045"/>
          </a:xfrm>
        </p:grpSpPr>
        <p:sp>
          <p:nvSpPr>
            <p:cNvPr id="61" name="矩形 60"/>
            <p:cNvSpPr/>
            <p:nvPr/>
          </p:nvSpPr>
          <p:spPr bwMode="gray">
            <a:xfrm>
              <a:off x="6564052" y="5563344"/>
              <a:ext cx="3121521" cy="527045"/>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4" name="文本框 63"/>
            <p:cNvSpPr txBox="1"/>
            <p:nvPr/>
          </p:nvSpPr>
          <p:spPr bwMode="gray">
            <a:xfrm>
              <a:off x="6660067" y="5628686"/>
              <a:ext cx="3104381" cy="36789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400" dirty="0">
                  <a:solidFill>
                    <a:srgbClr val="C7000B"/>
                  </a:solidFill>
                  <a:latin typeface="Huawei Sans" panose="020C0503030203020204" pitchFamily="34" charset="0"/>
                </a:rPr>
                <a:t>Congestion avoidance</a:t>
              </a:r>
              <a:endParaRPr lang="en-US" altLang="zh-CN" sz="1400" dirty="0">
                <a:solidFill>
                  <a:srgbClr val="C7000B"/>
                </a:solidFill>
                <a:latin typeface="Huawei Sans" panose="020C0503030203020204" pitchFamily="34" charset="0"/>
                <a:ea typeface="方正兰亭黑简体" panose="02000000000000000000" pitchFamily="2" charset="-122"/>
              </a:endParaRPr>
            </a:p>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Congestion management</a:t>
              </a:r>
            </a:p>
          </p:txBody>
        </p:sp>
      </p:grpSp>
    </p:spTree>
    <p:extLst>
      <p:ext uri="{BB962C8B-B14F-4D97-AF65-F5344CB8AC3E}">
        <p14:creationId xmlns:p14="http://schemas.microsoft.com/office/powerpoint/2010/main" val="591695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Congestion Avoidance Technology</a:t>
            </a: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Congestion avoidance is a flow control technique used to relieve network overload. By monitoring the usage of network resources for queues or memory buffers, a device automatically drops packets that shows a sign of traffic congestion.</a:t>
            </a:r>
          </a:p>
        </p:txBody>
      </p:sp>
      <p:sp>
        <p:nvSpPr>
          <p:cNvPr id="15" name="椭圆 14"/>
          <p:cNvSpPr/>
          <p:nvPr/>
        </p:nvSpPr>
        <p:spPr bwMode="gray">
          <a:xfrm>
            <a:off x="2652874" y="3701833"/>
            <a:ext cx="324036" cy="360040"/>
          </a:xfrm>
          <a:prstGeom prst="ellipse">
            <a:avLst/>
          </a:prstGeom>
          <a:solidFill>
            <a:schemeClr val="bg1">
              <a:lumMod val="50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6" name="圆角矩形 15"/>
          <p:cNvSpPr/>
          <p:nvPr/>
        </p:nvSpPr>
        <p:spPr bwMode="gray">
          <a:xfrm>
            <a:off x="3372954" y="3044780"/>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0</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7" name="圆角矩形 16"/>
          <p:cNvSpPr/>
          <p:nvPr/>
        </p:nvSpPr>
        <p:spPr bwMode="gray">
          <a:xfrm>
            <a:off x="3372954" y="3414495"/>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1</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8" name="圆角矩形 17"/>
          <p:cNvSpPr/>
          <p:nvPr/>
        </p:nvSpPr>
        <p:spPr bwMode="gray">
          <a:xfrm>
            <a:off x="3372954" y="3836868"/>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2</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19" name="圆角矩形 18"/>
          <p:cNvSpPr/>
          <p:nvPr/>
        </p:nvSpPr>
        <p:spPr bwMode="gray">
          <a:xfrm>
            <a:off x="3372954" y="4530620"/>
            <a:ext cx="720080"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a:t>
            </a:r>
            <a:r>
              <a:rPr lang="en-US" sz="1200" b="0" i="1" dirty="0">
                <a:latin typeface="Huawei Sans" panose="020C0503030203020204" pitchFamily="34" charset="0"/>
              </a:rPr>
              <a:t>N</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20" name="文本框 19"/>
          <p:cNvSpPr txBox="1"/>
          <p:nvPr/>
        </p:nvSpPr>
        <p:spPr bwMode="gray">
          <a:xfrm>
            <a:off x="3624707" y="4158289"/>
            <a:ext cx="212165" cy="215444"/>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400" b="1" dirty="0">
                <a:solidFill>
                  <a:schemeClr val="bg2">
                    <a:lumMod val="50000"/>
                  </a:schemeClr>
                </a:solidFill>
                <a:latin typeface="Huawei Sans" panose="020C0503030203020204" pitchFamily="34" charset="0"/>
              </a:rPr>
              <a:t>…</a:t>
            </a:r>
            <a:endParaRPr lang="en-US" altLang="zh-CN" sz="1400" b="1" dirty="0">
              <a:solidFill>
                <a:schemeClr val="bg2">
                  <a:lumMod val="50000"/>
                </a:schemeClr>
              </a:solidFill>
              <a:latin typeface="Huawei Sans" panose="020C0503030203020204" pitchFamily="34" charset="0"/>
              <a:ea typeface="方正兰亭黑简体" panose="02000000000000000000" pitchFamily="2" charset="-122"/>
            </a:endParaRPr>
          </a:p>
        </p:txBody>
      </p:sp>
      <p:cxnSp>
        <p:nvCxnSpPr>
          <p:cNvPr id="21" name="直接箭头连接符 20"/>
          <p:cNvCxnSpPr>
            <a:stCxn id="15" idx="0"/>
            <a:endCxn id="16" idx="1"/>
          </p:cNvCxnSpPr>
          <p:nvPr/>
        </p:nvCxnSpPr>
        <p:spPr bwMode="gray">
          <a:xfrm flipV="1">
            <a:off x="2814892" y="3188780"/>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2" name="直接箭头连接符 21"/>
          <p:cNvCxnSpPr>
            <a:stCxn id="15" idx="7"/>
            <a:endCxn id="17" idx="1"/>
          </p:cNvCxnSpPr>
          <p:nvPr/>
        </p:nvCxnSpPr>
        <p:spPr bwMode="gray">
          <a:xfrm flipV="1">
            <a:off x="2929456" y="3558495"/>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直接箭头连接符 22"/>
          <p:cNvCxnSpPr>
            <a:stCxn id="15" idx="6"/>
            <a:endCxn id="18" idx="1"/>
          </p:cNvCxnSpPr>
          <p:nvPr/>
        </p:nvCxnSpPr>
        <p:spPr bwMode="gray">
          <a:xfrm>
            <a:off x="2976910" y="3881853"/>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4" name="直接箭头连接符 23"/>
          <p:cNvCxnSpPr>
            <a:stCxn id="15" idx="5"/>
          </p:cNvCxnSpPr>
          <p:nvPr/>
        </p:nvCxnSpPr>
        <p:spPr bwMode="gray">
          <a:xfrm>
            <a:off x="2929456" y="4009146"/>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5" name="直接箭头连接符 24"/>
          <p:cNvCxnSpPr>
            <a:stCxn id="15" idx="4"/>
            <a:endCxn id="19" idx="1"/>
          </p:cNvCxnSpPr>
          <p:nvPr/>
        </p:nvCxnSpPr>
        <p:spPr bwMode="gray">
          <a:xfrm>
            <a:off x="2814892" y="4061873"/>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7" name="右箭头标注 26"/>
          <p:cNvSpPr/>
          <p:nvPr/>
        </p:nvSpPr>
        <p:spPr bwMode="gray">
          <a:xfrm>
            <a:off x="1415480" y="3613212"/>
            <a:ext cx="1224136" cy="540060"/>
          </a:xfrm>
          <a:prstGeom prst="rightArrowCallout">
            <a:avLst>
              <a:gd name="adj1" fmla="val 23271"/>
              <a:gd name="adj2" fmla="val 40394"/>
              <a:gd name="adj3" fmla="val 46682"/>
              <a:gd name="adj4" fmla="val 73320"/>
            </a:avLst>
          </a:prstGeom>
          <a:solidFill>
            <a:srgbClr val="94DAE2"/>
          </a:solidFill>
          <a:ln w="9525" cap="flat" cmpd="sng" algn="ctr">
            <a:solidFill>
              <a:srgbClr val="56C4D2"/>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1200" b="1" dirty="0">
                <a:latin typeface="Huawei Sans" panose="020C0503030203020204" pitchFamily="34" charset="0"/>
              </a:rPr>
              <a:t>Congestion avoidance</a:t>
            </a:r>
          </a:p>
        </p:txBody>
      </p:sp>
      <p:sp>
        <p:nvSpPr>
          <p:cNvPr id="28" name="文本框 27"/>
          <p:cNvSpPr txBox="1"/>
          <p:nvPr/>
        </p:nvSpPr>
        <p:spPr bwMode="gray">
          <a:xfrm rot="19047356">
            <a:off x="2361332" y="3271031"/>
            <a:ext cx="1113052"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Enter a queue</a:t>
            </a:r>
          </a:p>
        </p:txBody>
      </p:sp>
      <p:sp>
        <p:nvSpPr>
          <p:cNvPr id="50" name="文本框 49"/>
          <p:cNvSpPr txBox="1"/>
          <p:nvPr/>
        </p:nvSpPr>
        <p:spPr bwMode="gray">
          <a:xfrm>
            <a:off x="1988175" y="3004243"/>
            <a:ext cx="670624"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Monitor</a:t>
            </a:r>
          </a:p>
        </p:txBody>
      </p:sp>
      <p:sp>
        <p:nvSpPr>
          <p:cNvPr id="54" name="文本框 53"/>
          <p:cNvSpPr txBox="1"/>
          <p:nvPr/>
        </p:nvSpPr>
        <p:spPr bwMode="gray">
          <a:xfrm>
            <a:off x="2943800" y="2752215"/>
            <a:ext cx="1563496" cy="184666"/>
          </a:xfrm>
          <a:prstGeom prst="rect">
            <a:avLst/>
          </a:prstGeom>
          <a:noFill/>
          <a:ln w="9525" algn="ctr">
            <a:noFill/>
            <a:miter lim="800000"/>
            <a:headEnd/>
            <a:tailEnd/>
          </a:ln>
        </p:spPr>
        <p:txBody>
          <a:bodyPr vert="horz" wrap="none" lIns="36000" tIns="0" rIns="36000" bIns="0" numCol="1" rtlCol="0" anchor="ctr" anchorCtr="0" compatLnSpc="1">
            <a:prstTxWarp prst="textNoShape">
              <a:avLst/>
            </a:prstTxWarp>
            <a:spAutoFit/>
          </a:bodyPr>
          <a:lstStyle/>
          <a:p>
            <a:pPr algn="ctr" fontAlgn="ctr"/>
            <a:r>
              <a:rPr lang="en-US" sz="1200" b="1" dirty="0">
                <a:latin typeface="Huawei Sans" panose="020C0503030203020204" pitchFamily="34" charset="0"/>
              </a:rPr>
              <a:t>Data sending queue</a:t>
            </a:r>
          </a:p>
        </p:txBody>
      </p:sp>
      <p:grpSp>
        <p:nvGrpSpPr>
          <p:cNvPr id="47" name="组合 46"/>
          <p:cNvGrpSpPr/>
          <p:nvPr/>
        </p:nvGrpSpPr>
        <p:grpSpPr bwMode="gray">
          <a:xfrm>
            <a:off x="947428" y="5424909"/>
            <a:ext cx="4428492" cy="610544"/>
            <a:chOff x="6744073" y="5652567"/>
            <a:chExt cx="4428492" cy="250283"/>
          </a:xfrm>
        </p:grpSpPr>
        <p:sp>
          <p:nvSpPr>
            <p:cNvPr id="48" name="矩形 47"/>
            <p:cNvSpPr/>
            <p:nvPr/>
          </p:nvSpPr>
          <p:spPr bwMode="gray">
            <a:xfrm>
              <a:off x="6744073" y="5652567"/>
              <a:ext cx="4428492" cy="250283"/>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9" name="文本框 48"/>
            <p:cNvSpPr txBox="1"/>
            <p:nvPr/>
          </p:nvSpPr>
          <p:spPr bwMode="gray">
            <a:xfrm>
              <a:off x="6769608" y="5665367"/>
              <a:ext cx="4356484" cy="220794"/>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marL="285750" indent="-285750" fontAlgn="ctr">
                <a:lnSpc>
                  <a:spcPct val="125000"/>
                </a:lnSpc>
                <a:spcBef>
                  <a:spcPts val="200"/>
                </a:spcBef>
                <a:spcAft>
                  <a:spcPts val="200"/>
                </a:spcAft>
                <a:buFont typeface="Arial" panose="020B0604020202020204" pitchFamily="34" charset="0"/>
                <a:buChar char="•"/>
              </a:pPr>
              <a:r>
                <a:rPr lang="en-US" sz="1400" dirty="0">
                  <a:solidFill>
                    <a:srgbClr val="000000"/>
                  </a:solidFill>
                  <a:latin typeface="Huawei Sans" panose="020C0503030203020204" pitchFamily="34" charset="0"/>
                </a:rPr>
                <a:t>If congestion becomes severe, the packets that do not enter queues are discarded.</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sp>
        <p:nvSpPr>
          <p:cNvPr id="51" name="任意多边形 50"/>
          <p:cNvSpPr/>
          <p:nvPr/>
        </p:nvSpPr>
        <p:spPr bwMode="gray">
          <a:xfrm>
            <a:off x="1755414" y="3102735"/>
            <a:ext cx="272119" cy="399245"/>
          </a:xfrm>
          <a:custGeom>
            <a:avLst/>
            <a:gdLst>
              <a:gd name="connsiteX0" fmla="*/ 1662 w 272119"/>
              <a:gd name="connsiteY0" fmla="*/ 399245 h 399245"/>
              <a:gd name="connsiteX1" fmla="*/ 40299 w 272119"/>
              <a:gd name="connsiteY1" fmla="*/ 103031 h 399245"/>
              <a:gd name="connsiteX2" fmla="*/ 272119 w 272119"/>
              <a:gd name="connsiteY2" fmla="*/ 0 h 399245"/>
            </a:gdLst>
            <a:ahLst/>
            <a:cxnLst>
              <a:cxn ang="0">
                <a:pos x="connsiteX0" y="connsiteY0"/>
              </a:cxn>
              <a:cxn ang="0">
                <a:pos x="connsiteX1" y="connsiteY1"/>
              </a:cxn>
              <a:cxn ang="0">
                <a:pos x="connsiteX2" y="connsiteY2"/>
              </a:cxn>
            </a:cxnLst>
            <a:rect l="l" t="t" r="r" b="b"/>
            <a:pathLst>
              <a:path w="272119" h="399245">
                <a:moveTo>
                  <a:pt x="1662" y="399245"/>
                </a:moveTo>
                <a:cubicBezTo>
                  <a:pt x="-1558" y="284408"/>
                  <a:pt x="-4777" y="169572"/>
                  <a:pt x="40299" y="103031"/>
                </a:cubicBezTo>
                <a:cubicBezTo>
                  <a:pt x="85375" y="36490"/>
                  <a:pt x="178747" y="18245"/>
                  <a:pt x="272119" y="0"/>
                </a:cubicBezTo>
              </a:path>
            </a:pathLst>
          </a:custGeom>
          <a:noFill/>
          <a:ln w="19050">
            <a:solidFill>
              <a:schemeClr val="tx1"/>
            </a:solidFill>
            <a:miter lim="800000"/>
            <a:headEnd type="none" w="med" len="med"/>
            <a:tailEnd type="triangl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2" name="任意多边形 51"/>
          <p:cNvSpPr/>
          <p:nvPr/>
        </p:nvSpPr>
        <p:spPr bwMode="gray">
          <a:xfrm>
            <a:off x="2606009" y="3102735"/>
            <a:ext cx="334850" cy="154547"/>
          </a:xfrm>
          <a:custGeom>
            <a:avLst/>
            <a:gdLst>
              <a:gd name="connsiteX0" fmla="*/ 0 w 334850"/>
              <a:gd name="connsiteY0" fmla="*/ 0 h 154547"/>
              <a:gd name="connsiteX1" fmla="*/ 244698 w 334850"/>
              <a:gd name="connsiteY1" fmla="*/ 25758 h 154547"/>
              <a:gd name="connsiteX2" fmla="*/ 334850 w 334850"/>
              <a:gd name="connsiteY2" fmla="*/ 154547 h 154547"/>
            </a:gdLst>
            <a:ahLst/>
            <a:cxnLst>
              <a:cxn ang="0">
                <a:pos x="connsiteX0" y="connsiteY0"/>
              </a:cxn>
              <a:cxn ang="0">
                <a:pos x="connsiteX1" y="connsiteY1"/>
              </a:cxn>
              <a:cxn ang="0">
                <a:pos x="connsiteX2" y="connsiteY2"/>
              </a:cxn>
            </a:cxnLst>
            <a:rect l="l" t="t" r="r" b="b"/>
            <a:pathLst>
              <a:path w="334850" h="154547">
                <a:moveTo>
                  <a:pt x="0" y="0"/>
                </a:moveTo>
                <a:cubicBezTo>
                  <a:pt x="94445" y="0"/>
                  <a:pt x="188890" y="0"/>
                  <a:pt x="244698" y="25758"/>
                </a:cubicBezTo>
                <a:cubicBezTo>
                  <a:pt x="300506" y="51516"/>
                  <a:pt x="317678" y="103031"/>
                  <a:pt x="334850" y="154547"/>
                </a:cubicBezTo>
              </a:path>
            </a:pathLst>
          </a:custGeom>
          <a:noFill/>
          <a:ln w="19050">
            <a:solidFill>
              <a:schemeClr val="tx1"/>
            </a:solidFill>
            <a:miter lim="800000"/>
            <a:headEnd type="none" w="med" len="med"/>
            <a:tailEnd type="triangl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3" name="下箭头 52"/>
          <p:cNvSpPr/>
          <p:nvPr/>
        </p:nvSpPr>
        <p:spPr bwMode="gray">
          <a:xfrm>
            <a:off x="2891644" y="4801344"/>
            <a:ext cx="252027" cy="468052"/>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5" name="组合 54"/>
          <p:cNvGrpSpPr/>
          <p:nvPr/>
        </p:nvGrpSpPr>
        <p:grpSpPr bwMode="gray">
          <a:xfrm>
            <a:off x="7032104" y="3361183"/>
            <a:ext cx="4367181" cy="1188133"/>
            <a:chOff x="6564053" y="5505259"/>
            <a:chExt cx="4367181" cy="487056"/>
          </a:xfrm>
        </p:grpSpPr>
        <p:sp>
          <p:nvSpPr>
            <p:cNvPr id="56" name="矩形 55"/>
            <p:cNvSpPr/>
            <p:nvPr/>
          </p:nvSpPr>
          <p:spPr bwMode="gray">
            <a:xfrm>
              <a:off x="6564053" y="5505259"/>
              <a:ext cx="4356484" cy="48705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0" rIns="36000" bIns="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7" name="文本框 56"/>
            <p:cNvSpPr txBox="1"/>
            <p:nvPr/>
          </p:nvSpPr>
          <p:spPr bwMode="gray">
            <a:xfrm>
              <a:off x="6754770" y="5567851"/>
              <a:ext cx="4176464" cy="325934"/>
            </a:xfrm>
            <a:prstGeom prst="rect">
              <a:avLst/>
            </a:prstGeom>
            <a:noFill/>
            <a:ln w="9525" algn="ctr">
              <a:noFill/>
              <a:miter lim="800000"/>
              <a:headEnd/>
              <a:tailEnd/>
            </a:ln>
          </p:spPr>
          <p:txBody>
            <a:bodyPr vert="horz" wrap="square" lIns="36000" tIns="0" rIns="36000" bIns="0"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Tail drop: traditional processing</a:t>
              </a:r>
              <a:endParaRPr lang="en-US" altLang="zh-CN" sz="1200" dirty="0">
                <a:solidFill>
                  <a:srgbClr val="000000"/>
                </a:solidFill>
                <a:latin typeface="Huawei Sans" panose="020C0503030203020204" pitchFamily="34" charset="0"/>
                <a:ea typeface="方正兰亭黑简体" panose="02000000000000000000" pitchFamily="2" charset="-122"/>
              </a:endParaRPr>
            </a:p>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Random Early Detection (RED)</a:t>
              </a:r>
            </a:p>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Weighted Random Early Detection (WRED)</a:t>
              </a:r>
              <a:endParaRPr lang="en-US" altLang="zh-CN" sz="1200" dirty="0">
                <a:solidFill>
                  <a:srgbClr val="000000"/>
                </a:solidFill>
                <a:latin typeface="Huawei Sans" panose="020C0503030203020204" pitchFamily="34" charset="0"/>
                <a:ea typeface="方正兰亭黑简体" panose="02000000000000000000" pitchFamily="2" charset="-122"/>
              </a:endParaRPr>
            </a:p>
          </p:txBody>
        </p:sp>
      </p:grpSp>
      <p:sp>
        <p:nvSpPr>
          <p:cNvPr id="58" name="iṣ1iḍé"/>
          <p:cNvSpPr/>
          <p:nvPr/>
        </p:nvSpPr>
        <p:spPr bwMode="gray">
          <a:xfrm rot="16200000">
            <a:off x="6186010" y="3739227"/>
            <a:ext cx="1224136" cy="396044"/>
          </a:xfrm>
          <a:prstGeom prst="trapezoid">
            <a:avLst>
              <a:gd name="adj" fmla="val 67717"/>
            </a:avLst>
          </a:prstGeom>
          <a:solidFill>
            <a:srgbClr val="FFFFFF">
              <a:lumMod val="95000"/>
            </a:srgbClr>
          </a:solidFill>
          <a:ln w="19050">
            <a:noFill/>
            <a:round/>
          </a:ln>
        </p:spPr>
        <p:txBody>
          <a:bodyPr wrap="square" lIns="36000" tIns="0" rIns="36000" bIns="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267908" y="3433192"/>
            <a:ext cx="1296144" cy="1186575"/>
            <a:chOff x="5267908" y="3356992"/>
            <a:chExt cx="1296144" cy="1186575"/>
          </a:xfrm>
        </p:grpSpPr>
        <p:grpSp>
          <p:nvGrpSpPr>
            <p:cNvPr id="64" name="组合 63"/>
            <p:cNvGrpSpPr/>
            <p:nvPr/>
          </p:nvGrpSpPr>
          <p:grpSpPr bwMode="gray">
            <a:xfrm>
              <a:off x="5267908" y="3356992"/>
              <a:ext cx="1296144" cy="1186575"/>
              <a:chOff x="5123892" y="3356992"/>
              <a:chExt cx="1548172" cy="1186575"/>
            </a:xfrm>
          </p:grpSpPr>
          <p:sp>
            <p:nvSpPr>
              <p:cNvPr id="60" name="í$ḷiḋê"/>
              <p:cNvSpPr/>
              <p:nvPr/>
            </p:nvSpPr>
            <p:spPr bwMode="gray">
              <a:xfrm>
                <a:off x="5690975" y="3356992"/>
                <a:ext cx="414005" cy="118657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36000" tIns="0" rIns="36000" bIns="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61" name="íṡľidé"/>
              <p:cNvSpPr/>
              <p:nvPr/>
            </p:nvSpPr>
            <p:spPr bwMode="gray">
              <a:xfrm>
                <a:off x="5123892" y="3390457"/>
                <a:ext cx="1548172" cy="895247"/>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36000" tIns="0" rIns="36000" bIns="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62" name="îŝľíḍê"/>
              <p:cNvSpPr/>
              <p:nvPr/>
            </p:nvSpPr>
            <p:spPr bwMode="gray">
              <a:xfrm>
                <a:off x="5182670" y="3430818"/>
                <a:ext cx="1430616" cy="814525"/>
              </a:xfrm>
              <a:prstGeom prst="rect">
                <a:avLst/>
              </a:prstGeom>
              <a:solidFill>
                <a:srgbClr val="FFFFFF"/>
              </a:solidFill>
              <a:ln w="9525">
                <a:solidFill>
                  <a:srgbClr val="000000"/>
                </a:solidFill>
                <a:miter lim="800000"/>
                <a:headEnd/>
                <a:tailEnd/>
              </a:ln>
            </p:spPr>
            <p:txBody>
              <a:bodyPr wrap="square" lIns="36000" tIns="0" rIns="36000" bIns="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9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sp>
          <p:nvSpPr>
            <p:cNvPr id="63" name="iṥ1iďe"/>
            <p:cNvSpPr txBox="1"/>
            <p:nvPr/>
          </p:nvSpPr>
          <p:spPr bwMode="gray">
            <a:xfrm>
              <a:off x="5375920" y="3701372"/>
              <a:ext cx="1052847" cy="267688"/>
            </a:xfrm>
            <a:prstGeom prst="rect">
              <a:avLst/>
            </a:prstGeom>
            <a:noFill/>
          </p:spPr>
          <p:txBody>
            <a:bodyPr wrap="square" lIns="36000" tIns="0" rIns="36000" bIns="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b="1" dirty="0">
                  <a:solidFill>
                    <a:srgbClr val="000000"/>
                  </a:solidFill>
                  <a:latin typeface="Huawei Sans" panose="020C0503030203020204" pitchFamily="34" charset="0"/>
                </a:rPr>
                <a:t>Drop policies</a:t>
              </a:r>
              <a:endParaRPr kumimoji="0" lang="en-US" altLang="zh-CN"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34989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an 9">
            <a:extLst>
              <a:ext uri="{FF2B5EF4-FFF2-40B4-BE49-F238E27FC236}">
                <a16:creationId xmlns:a16="http://schemas.microsoft.com/office/drawing/2014/main" xmlns="" id="{11B61863-E5D5-4D83-8B2E-AD9E086143ED}"/>
              </a:ext>
            </a:extLst>
          </p:cNvPr>
          <p:cNvSpPr/>
          <p:nvPr/>
        </p:nvSpPr>
        <p:spPr bwMode="gray">
          <a:xfrm rot="5400000">
            <a:off x="7725639" y="1615958"/>
            <a:ext cx="341807" cy="2335731"/>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Can 9">
            <a:extLst>
              <a:ext uri="{FF2B5EF4-FFF2-40B4-BE49-F238E27FC236}">
                <a16:creationId xmlns:a16="http://schemas.microsoft.com/office/drawing/2014/main" xmlns="" id="{C48A4A85-906A-4318-BC74-970E11C03623}"/>
              </a:ext>
            </a:extLst>
          </p:cNvPr>
          <p:cNvSpPr/>
          <p:nvPr/>
        </p:nvSpPr>
        <p:spPr bwMode="gray">
          <a:xfrm rot="5400000">
            <a:off x="4073154" y="1624843"/>
            <a:ext cx="341807" cy="2335731"/>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Policy 1: Tail Drop</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When the length of a queue reaches the maximum value, the device enabled with tail drop discards all new packets buffered at the tail of the queue.</a:t>
            </a:r>
          </a:p>
        </p:txBody>
      </p:sp>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700878" y="2459556"/>
            <a:ext cx="790243" cy="648000"/>
          </a:xfrm>
          <a:prstGeom prst="rect">
            <a:avLst/>
          </a:prstGeom>
        </p:spPr>
      </p:pic>
      <p:grpSp>
        <p:nvGrpSpPr>
          <p:cNvPr id="75" name="组合 74"/>
          <p:cNvGrpSpPr/>
          <p:nvPr/>
        </p:nvGrpSpPr>
        <p:grpSpPr bwMode="gray">
          <a:xfrm>
            <a:off x="3219932" y="2711584"/>
            <a:ext cx="1980220" cy="144016"/>
            <a:chOff x="2819636" y="2600908"/>
            <a:chExt cx="1980220" cy="144016"/>
          </a:xfrm>
        </p:grpSpPr>
        <p:sp>
          <p:nvSpPr>
            <p:cNvPr id="69" name="矩形 68"/>
            <p:cNvSpPr/>
            <p:nvPr/>
          </p:nvSpPr>
          <p:spPr bwMode="gray">
            <a:xfrm>
              <a:off x="458383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0" name="矩形 69"/>
            <p:cNvSpPr/>
            <p:nvPr/>
          </p:nvSpPr>
          <p:spPr bwMode="gray">
            <a:xfrm>
              <a:off x="423099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1" name="矩形 70"/>
            <p:cNvSpPr/>
            <p:nvPr/>
          </p:nvSpPr>
          <p:spPr bwMode="gray">
            <a:xfrm>
              <a:off x="3878153"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2" name="矩形 71"/>
            <p:cNvSpPr/>
            <p:nvPr/>
          </p:nvSpPr>
          <p:spPr bwMode="gray">
            <a:xfrm>
              <a:off x="3525314"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3" name="矩形 72"/>
            <p:cNvSpPr/>
            <p:nvPr/>
          </p:nvSpPr>
          <p:spPr bwMode="gray">
            <a:xfrm>
              <a:off x="3172475"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4" name="矩形 73"/>
            <p:cNvSpPr/>
            <p:nvPr/>
          </p:nvSpPr>
          <p:spPr bwMode="gray">
            <a:xfrm>
              <a:off x="281963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grpSp>
        <p:nvGrpSpPr>
          <p:cNvPr id="76" name="组合 75"/>
          <p:cNvGrpSpPr/>
          <p:nvPr/>
        </p:nvGrpSpPr>
        <p:grpSpPr bwMode="gray">
          <a:xfrm>
            <a:off x="6820332" y="2711584"/>
            <a:ext cx="1980220" cy="144016"/>
            <a:chOff x="2819636" y="2600908"/>
            <a:chExt cx="1980220" cy="144016"/>
          </a:xfrm>
        </p:grpSpPr>
        <p:sp>
          <p:nvSpPr>
            <p:cNvPr id="78" name="矩形 77"/>
            <p:cNvSpPr/>
            <p:nvPr/>
          </p:nvSpPr>
          <p:spPr bwMode="gray">
            <a:xfrm>
              <a:off x="458383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9" name="矩形 78"/>
            <p:cNvSpPr/>
            <p:nvPr/>
          </p:nvSpPr>
          <p:spPr bwMode="gray">
            <a:xfrm>
              <a:off x="399576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1" name="矩形 80"/>
            <p:cNvSpPr/>
            <p:nvPr/>
          </p:nvSpPr>
          <p:spPr bwMode="gray">
            <a:xfrm>
              <a:off x="3407701"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3" name="矩形 82"/>
            <p:cNvSpPr/>
            <p:nvPr/>
          </p:nvSpPr>
          <p:spPr bwMode="gray">
            <a:xfrm>
              <a:off x="281963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sp>
        <p:nvSpPr>
          <p:cNvPr id="84" name="文本框 83"/>
          <p:cNvSpPr txBox="1"/>
          <p:nvPr/>
        </p:nvSpPr>
        <p:spPr bwMode="gray">
          <a:xfrm>
            <a:off x="3173983" y="3033524"/>
            <a:ext cx="201596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b="0" dirty="0">
                <a:latin typeface="Huawei Sans" panose="020C0503030203020204" pitchFamily="34" charset="0"/>
              </a:rPr>
              <a:t>Six packets per second</a:t>
            </a:r>
            <a:endParaRPr lang="en-US" altLang="zh-CN" dirty="0">
              <a:latin typeface="Huawei Sans" panose="020C0503030203020204" pitchFamily="34" charset="0"/>
              <a:ea typeface="方正兰亭黑简体" panose="02000000000000000000" pitchFamily="2" charset="-122"/>
            </a:endParaRPr>
          </a:p>
        </p:txBody>
      </p:sp>
      <p:cxnSp>
        <p:nvCxnSpPr>
          <p:cNvPr id="86" name="直接箭头连接符 85"/>
          <p:cNvCxnSpPr/>
          <p:nvPr/>
        </p:nvCxnSpPr>
        <p:spPr bwMode="gray">
          <a:xfrm>
            <a:off x="3363948" y="3395660"/>
            <a:ext cx="158417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88" name="文本框 87"/>
          <p:cNvSpPr txBox="1"/>
          <p:nvPr/>
        </p:nvSpPr>
        <p:spPr bwMode="gray">
          <a:xfrm>
            <a:off x="6917146" y="3033524"/>
            <a:ext cx="215863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b="0" dirty="0">
                <a:latin typeface="Huawei Sans" panose="020C0503030203020204" pitchFamily="34" charset="0"/>
              </a:rPr>
              <a:t>Four packets per second</a:t>
            </a:r>
            <a:endParaRPr lang="en-US" altLang="zh-CN" dirty="0">
              <a:latin typeface="Huawei Sans" panose="020C0503030203020204" pitchFamily="34" charset="0"/>
              <a:ea typeface="方正兰亭黑简体" panose="02000000000000000000" pitchFamily="2" charset="-122"/>
            </a:endParaRPr>
          </a:p>
        </p:txBody>
      </p:sp>
      <p:cxnSp>
        <p:nvCxnSpPr>
          <p:cNvPr id="89" name="直接箭头连接符 88"/>
          <p:cNvCxnSpPr/>
          <p:nvPr/>
        </p:nvCxnSpPr>
        <p:spPr bwMode="gray">
          <a:xfrm>
            <a:off x="7108364" y="3395660"/>
            <a:ext cx="1584176"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90" name="下箭头 89"/>
          <p:cNvSpPr/>
          <p:nvPr/>
        </p:nvSpPr>
        <p:spPr bwMode="gray">
          <a:xfrm>
            <a:off x="5969986" y="3251644"/>
            <a:ext cx="252027" cy="468052"/>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91" name="表格 90"/>
          <p:cNvGraphicFramePr>
            <a:graphicFrameLocks noGrp="1"/>
          </p:cNvGraphicFramePr>
          <p:nvPr>
            <p:extLst>
              <p:ext uri="{D42A27DB-BD31-4B8C-83A1-F6EECF244321}">
                <p14:modId xmlns:p14="http://schemas.microsoft.com/office/powerpoint/2010/main" val="366689651"/>
              </p:ext>
            </p:extLst>
          </p:nvPr>
        </p:nvGraphicFramePr>
        <p:xfrm>
          <a:off x="6604308" y="3935720"/>
          <a:ext cx="2124236" cy="370840"/>
        </p:xfrm>
        <a:graphic>
          <a:graphicData uri="http://schemas.openxmlformats.org/drawingml/2006/table">
            <a:tbl>
              <a:tblPr firstRow="1" bandRow="1">
                <a:tableStyleId>{5C22544A-7EE6-4342-B048-85BDC9FD1C3A}</a:tableStyleId>
              </a:tblPr>
              <a:tblGrid>
                <a:gridCol w="531059">
                  <a:extLst>
                    <a:ext uri="{9D8B030D-6E8A-4147-A177-3AD203B41FA5}">
                      <a16:colId xmlns:a16="http://schemas.microsoft.com/office/drawing/2014/main" xmlns="" val="20000"/>
                    </a:ext>
                  </a:extLst>
                </a:gridCol>
                <a:gridCol w="531059">
                  <a:extLst>
                    <a:ext uri="{9D8B030D-6E8A-4147-A177-3AD203B41FA5}">
                      <a16:colId xmlns:a16="http://schemas.microsoft.com/office/drawing/2014/main" xmlns="" val="20001"/>
                    </a:ext>
                  </a:extLst>
                </a:gridCol>
                <a:gridCol w="531059">
                  <a:extLst>
                    <a:ext uri="{9D8B030D-6E8A-4147-A177-3AD203B41FA5}">
                      <a16:colId xmlns:a16="http://schemas.microsoft.com/office/drawing/2014/main" xmlns="" val="20002"/>
                    </a:ext>
                  </a:extLst>
                </a:gridCol>
                <a:gridCol w="531059">
                  <a:extLst>
                    <a:ext uri="{9D8B030D-6E8A-4147-A177-3AD203B41FA5}">
                      <a16:colId xmlns:a16="http://schemas.microsoft.com/office/drawing/2014/main" xmlns="" val="20003"/>
                    </a:ext>
                  </a:extLst>
                </a:gridCol>
              </a:tblGrid>
              <a:tr h="370840">
                <a:tc>
                  <a:txBody>
                    <a:bodyPr/>
                    <a:lstStyle/>
                    <a:p>
                      <a:pPr algn="ctr" fontAlgn="ctr"/>
                      <a:r>
                        <a:rPr lang="en-US" dirty="0">
                          <a:solidFill>
                            <a:schemeClr val="tx1"/>
                          </a:solidFill>
                          <a:latin typeface="Huawei Sans" panose="020C0503030203020204" pitchFamily="34" charset="0"/>
                        </a:rPr>
                        <a:t>4</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dirty="0">
                          <a:solidFill>
                            <a:schemeClr val="tx1"/>
                          </a:solidFill>
                          <a:latin typeface="Huawei Sans" panose="020C0503030203020204" pitchFamily="34" charset="0"/>
                        </a:rPr>
                        <a:t>3</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dirty="0">
                          <a:solidFill>
                            <a:schemeClr val="tx1"/>
                          </a:solidFill>
                          <a:latin typeface="Huawei Sans" panose="020C0503030203020204" pitchFamily="34" charset="0"/>
                        </a:rPr>
                        <a:t>2</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dirty="0">
                          <a:solidFill>
                            <a:schemeClr val="tx1"/>
                          </a:solidFill>
                          <a:latin typeface="Huawei Sans" panose="020C0503030203020204" pitchFamily="34" charset="0"/>
                        </a:rPr>
                        <a:t>1</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graphicFrame>
        <p:nvGraphicFramePr>
          <p:cNvPr id="92" name="表格 91"/>
          <p:cNvGraphicFramePr>
            <a:graphicFrameLocks noGrp="1"/>
          </p:cNvGraphicFramePr>
          <p:nvPr>
            <p:extLst>
              <p:ext uri="{D42A27DB-BD31-4B8C-83A1-F6EECF244321}">
                <p14:modId xmlns:p14="http://schemas.microsoft.com/office/powerpoint/2010/main" val="3061942398"/>
              </p:ext>
            </p:extLst>
          </p:nvPr>
        </p:nvGraphicFramePr>
        <p:xfrm>
          <a:off x="4534078" y="3935720"/>
          <a:ext cx="1062118" cy="370840"/>
        </p:xfrm>
        <a:graphic>
          <a:graphicData uri="http://schemas.openxmlformats.org/drawingml/2006/table">
            <a:tbl>
              <a:tblPr firstRow="1" bandRow="1">
                <a:tableStyleId>{5C22544A-7EE6-4342-B048-85BDC9FD1C3A}</a:tableStyleId>
              </a:tblPr>
              <a:tblGrid>
                <a:gridCol w="531059">
                  <a:extLst>
                    <a:ext uri="{9D8B030D-6E8A-4147-A177-3AD203B41FA5}">
                      <a16:colId xmlns:a16="http://schemas.microsoft.com/office/drawing/2014/main" xmlns="" val="20000"/>
                    </a:ext>
                  </a:extLst>
                </a:gridCol>
                <a:gridCol w="531059">
                  <a:extLst>
                    <a:ext uri="{9D8B030D-6E8A-4147-A177-3AD203B41FA5}">
                      <a16:colId xmlns:a16="http://schemas.microsoft.com/office/drawing/2014/main" xmlns="" val="20001"/>
                    </a:ext>
                  </a:extLst>
                </a:gridCol>
              </a:tblGrid>
              <a:tr h="370840">
                <a:tc>
                  <a:txBody>
                    <a:bodyPr/>
                    <a:lstStyle/>
                    <a:p>
                      <a:pPr algn="ctr" fontAlgn="ctr"/>
                      <a:r>
                        <a:rPr lang="en-US" dirty="0">
                          <a:solidFill>
                            <a:schemeClr val="tx1"/>
                          </a:solidFill>
                          <a:latin typeface="Huawei Sans" panose="020C0503030203020204" pitchFamily="34" charset="0"/>
                        </a:rPr>
                        <a:t>6</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dirty="0">
                          <a:solidFill>
                            <a:schemeClr val="tx1"/>
                          </a:solidFill>
                          <a:latin typeface="Huawei Sans" panose="020C0503030203020204" pitchFamily="34" charset="0"/>
                        </a:rPr>
                        <a:t>5</a:t>
                      </a:r>
                      <a:endParaRPr lang="en-US" altLang="zh-CN"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
        <p:nvSpPr>
          <p:cNvPr id="93" name="右大括号 92"/>
          <p:cNvSpPr/>
          <p:nvPr/>
        </p:nvSpPr>
        <p:spPr bwMode="gray">
          <a:xfrm rot="5400000">
            <a:off x="7432400" y="3632197"/>
            <a:ext cx="468052" cy="2124236"/>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4" name="文本框 93"/>
          <p:cNvSpPr txBox="1"/>
          <p:nvPr/>
        </p:nvSpPr>
        <p:spPr bwMode="gray">
          <a:xfrm>
            <a:off x="6855517" y="5023591"/>
            <a:ext cx="167933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dirty="0">
                <a:latin typeface="Huawei Sans" panose="020C0503030203020204" pitchFamily="34" charset="0"/>
              </a:rPr>
              <a:t>The queue is full.</a:t>
            </a:r>
          </a:p>
        </p:txBody>
      </p:sp>
      <p:sp>
        <p:nvSpPr>
          <p:cNvPr id="96" name="右大括号 95"/>
          <p:cNvSpPr/>
          <p:nvPr/>
        </p:nvSpPr>
        <p:spPr bwMode="gray">
          <a:xfrm rot="5400000">
            <a:off x="4822110" y="4154255"/>
            <a:ext cx="468052" cy="1080120"/>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97" name="文本框 96"/>
          <p:cNvSpPr txBox="1"/>
          <p:nvPr/>
        </p:nvSpPr>
        <p:spPr bwMode="gray">
          <a:xfrm>
            <a:off x="3507964" y="5023591"/>
            <a:ext cx="3096344"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dirty="0">
                <a:latin typeface="Huawei Sans" panose="020C0503030203020204" pitchFamily="34" charset="0"/>
              </a:rPr>
              <a:t>Subsequent packets sent to the queue are directly discarded.</a:t>
            </a:r>
          </a:p>
        </p:txBody>
      </p:sp>
      <p:grpSp>
        <p:nvGrpSpPr>
          <p:cNvPr id="31" name="组合 7">
            <a:extLst>
              <a:ext uri="{FF2B5EF4-FFF2-40B4-BE49-F238E27FC236}">
                <a16:creationId xmlns:a16="http://schemas.microsoft.com/office/drawing/2014/main" xmlns="" id="{3F0E641F-206C-4B05-B5EE-57AAA9C45692}"/>
              </a:ext>
            </a:extLst>
          </p:cNvPr>
          <p:cNvGrpSpPr/>
          <p:nvPr/>
        </p:nvGrpSpPr>
        <p:grpSpPr bwMode="gray">
          <a:xfrm>
            <a:off x="4790120" y="4097575"/>
            <a:ext cx="532031" cy="532031"/>
            <a:chOff x="856677" y="2615810"/>
            <a:chExt cx="288000" cy="288000"/>
          </a:xfrm>
        </p:grpSpPr>
        <p:sp>
          <p:nvSpPr>
            <p:cNvPr id="32" name="椭圆 84">
              <a:extLst>
                <a:ext uri="{FF2B5EF4-FFF2-40B4-BE49-F238E27FC236}">
                  <a16:creationId xmlns:a16="http://schemas.microsoft.com/office/drawing/2014/main" xmlns="" id="{F051383C-C52C-404E-A346-47103D5AAF10}"/>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5">
              <a:extLst>
                <a:ext uri="{FF2B5EF4-FFF2-40B4-BE49-F238E27FC236}">
                  <a16:creationId xmlns:a16="http://schemas.microsoft.com/office/drawing/2014/main" xmlns="" id="{42D82A51-7F29-415D-BD3A-DC805175AFD8}"/>
                </a:ext>
              </a:extLst>
            </p:cNvPr>
            <p:cNvGrpSpPr/>
            <p:nvPr/>
          </p:nvGrpSpPr>
          <p:grpSpPr bwMode="gray">
            <a:xfrm>
              <a:off x="923444" y="2692169"/>
              <a:ext cx="144001" cy="144002"/>
              <a:chOff x="898853" y="2657982"/>
              <a:chExt cx="203649" cy="203652"/>
            </a:xfrm>
          </p:grpSpPr>
          <p:cxnSp>
            <p:nvCxnSpPr>
              <p:cNvPr id="34" name="直接连接符 85">
                <a:extLst>
                  <a:ext uri="{FF2B5EF4-FFF2-40B4-BE49-F238E27FC236}">
                    <a16:creationId xmlns:a16="http://schemas.microsoft.com/office/drawing/2014/main" xmlns="" id="{A005F638-779B-4378-8C50-9E8DEA8D6BA1}"/>
                  </a:ext>
                </a:extLst>
              </p:cNvPr>
              <p:cNvCxnSpPr>
                <a:stCxn id="32" idx="3"/>
                <a:endCxn id="32"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35" name="直接连接符 86">
                <a:extLst>
                  <a:ext uri="{FF2B5EF4-FFF2-40B4-BE49-F238E27FC236}">
                    <a16:creationId xmlns:a16="http://schemas.microsoft.com/office/drawing/2014/main" xmlns="" id="{F96FCF22-E07C-4126-AF69-398DA151C980}"/>
                  </a:ext>
                </a:extLst>
              </p:cNvPr>
              <p:cNvCxnSpPr>
                <a:stCxn id="32" idx="1"/>
                <a:endCxn id="32"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273050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Disadvantage 1: Global TCP Synchronization</a:t>
            </a:r>
          </a:p>
        </p:txBody>
      </p:sp>
      <p:sp>
        <p:nvSpPr>
          <p:cNvPr id="3" name="文本占位符 2"/>
          <p:cNvSpPr>
            <a:spLocks noGrp="1"/>
          </p:cNvSpPr>
          <p:nvPr>
            <p:ph type="body" sz="quarter" idx="10"/>
          </p:nvPr>
        </p:nvSpPr>
        <p:spPr bwMode="gray"/>
        <p:txBody>
          <a:bodyPr/>
          <a:lstStyle/>
          <a:p>
            <a:pPr algn="l"/>
            <a:r>
              <a:rPr lang="en-US" sz="1800" dirty="0">
                <a:latin typeface="Huawei Sans" panose="020C0503030203020204" pitchFamily="34" charset="0"/>
              </a:rPr>
              <a:t>When the length of a queue reaches the maximum value, the device enabled with tail drop discards all new packets buffered at the tail of the queue.</a:t>
            </a:r>
          </a:p>
        </p:txBody>
      </p:sp>
      <p:cxnSp>
        <p:nvCxnSpPr>
          <p:cNvPr id="4" name="肘形连接符 3"/>
          <p:cNvCxnSpPr/>
          <p:nvPr/>
        </p:nvCxnSpPr>
        <p:spPr bwMode="gray">
          <a:xfrm flipH="1">
            <a:off x="8724292" y="1708108"/>
            <a:ext cx="1944216" cy="684076"/>
          </a:xfrm>
          <a:prstGeom prst="bentConnector3">
            <a:avLst>
              <a:gd name="adj1" fmla="val -344"/>
            </a:avLst>
          </a:prstGeom>
          <a:solidFill>
            <a:schemeClr val="accent1"/>
          </a:solidFill>
          <a:ln w="28575" cap="flat" cmpd="sng" algn="ctr">
            <a:solidFill>
              <a:schemeClr val="tx1"/>
            </a:solidFill>
            <a:prstDash val="solid"/>
            <a:round/>
            <a:headEnd type="oval" w="med" len="med"/>
            <a:tailEnd type="triangle" w="med" len="med"/>
          </a:ln>
          <a:effectLst/>
        </p:spPr>
      </p:cxnSp>
      <p:sp>
        <p:nvSpPr>
          <p:cNvPr id="5" name="iṥ1iďe"/>
          <p:cNvSpPr txBox="1"/>
          <p:nvPr/>
        </p:nvSpPr>
        <p:spPr bwMode="gray">
          <a:xfrm>
            <a:off x="9012324" y="1996140"/>
            <a:ext cx="1426822" cy="326692"/>
          </a:xfrm>
          <a:prstGeom prst="rect">
            <a:avLst/>
          </a:prstGeom>
          <a:noFill/>
        </p:spPr>
        <p:txBody>
          <a:bodyPr wrap="square" lIns="91440" tIns="45720" rIns="91440" bIns="45720" anchor="ctr" anchorCtr="1">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b="1" dirty="0">
                <a:solidFill>
                  <a:srgbClr val="000000"/>
                </a:solidFill>
                <a:latin typeface="Huawei Sans" panose="020C0503030203020204" pitchFamily="34" charset="0"/>
              </a:rPr>
              <a:t>Problem</a:t>
            </a:r>
            <a:endParaRPr kumimoji="0" lang="en-US" altLang="zh-CN" sz="14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6" name="组合 5"/>
          <p:cNvGrpSpPr/>
          <p:nvPr/>
        </p:nvGrpSpPr>
        <p:grpSpPr bwMode="gray">
          <a:xfrm>
            <a:off x="6276020" y="2133078"/>
            <a:ext cx="2268252" cy="519547"/>
            <a:chOff x="6564053" y="5676621"/>
            <a:chExt cx="2268252" cy="281682"/>
          </a:xfrm>
        </p:grpSpPr>
        <p:sp>
          <p:nvSpPr>
            <p:cNvPr id="7" name="矩形 6"/>
            <p:cNvSpPr/>
            <p:nvPr/>
          </p:nvSpPr>
          <p:spPr bwMode="gray">
            <a:xfrm>
              <a:off x="6564053" y="5680465"/>
              <a:ext cx="2268252" cy="273283"/>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 name="文本框 7"/>
            <p:cNvSpPr txBox="1"/>
            <p:nvPr/>
          </p:nvSpPr>
          <p:spPr bwMode="gray">
            <a:xfrm>
              <a:off x="6582055" y="5676621"/>
              <a:ext cx="2232248" cy="28168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spcBef>
                  <a:spcPts val="200"/>
                </a:spcBef>
                <a:spcAft>
                  <a:spcPts val="200"/>
                </a:spcAft>
              </a:pPr>
              <a:r>
                <a:rPr lang="en-US" sz="1400" b="1" dirty="0">
                  <a:solidFill>
                    <a:srgbClr val="000000"/>
                  </a:solidFill>
                  <a:latin typeface="Huawei Sans" panose="020C0503030203020204" pitchFamily="34" charset="0"/>
                </a:rPr>
                <a:t>Global TCP synchronization</a:t>
              </a:r>
            </a:p>
          </p:txBody>
        </p:sp>
      </p:grpSp>
      <p:cxnSp>
        <p:nvCxnSpPr>
          <p:cNvPr id="10" name="肘形连接符 9"/>
          <p:cNvCxnSpPr/>
          <p:nvPr/>
        </p:nvCxnSpPr>
        <p:spPr bwMode="gray">
          <a:xfrm rot="10800000" flipV="1">
            <a:off x="3143674" y="2428188"/>
            <a:ext cx="2952327" cy="684076"/>
          </a:xfrm>
          <a:prstGeom prst="bentConnector3">
            <a:avLst>
              <a:gd name="adj1" fmla="val 99925"/>
            </a:avLst>
          </a:prstGeom>
          <a:solidFill>
            <a:schemeClr val="accent1"/>
          </a:solidFill>
          <a:ln w="28575" cap="flat" cmpd="sng" algn="ctr">
            <a:solidFill>
              <a:schemeClr val="tx1"/>
            </a:solidFill>
            <a:prstDash val="solid"/>
            <a:round/>
            <a:headEnd type="oval" w="med" len="med"/>
            <a:tailEnd type="triangle" w="med" len="med"/>
          </a:ln>
          <a:effectLst/>
        </p:spPr>
      </p:cxnSp>
      <p:sp>
        <p:nvSpPr>
          <p:cNvPr id="14" name="iṥ1iďe"/>
          <p:cNvSpPr txBox="1"/>
          <p:nvPr/>
        </p:nvSpPr>
        <p:spPr bwMode="gray">
          <a:xfrm>
            <a:off x="3395700" y="2599046"/>
            <a:ext cx="226825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The TCP connection cannot be established.</a:t>
            </a:r>
            <a:endParaRPr kumimoji="0" lang="en-US" altLang="zh-CN" sz="14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20" name="组合 19"/>
          <p:cNvGrpSpPr/>
          <p:nvPr/>
        </p:nvGrpSpPr>
        <p:grpSpPr bwMode="gray">
          <a:xfrm>
            <a:off x="6654135" y="2892945"/>
            <a:ext cx="5020986" cy="3279248"/>
            <a:chOff x="6564052" y="5061949"/>
            <a:chExt cx="5790706" cy="1304409"/>
          </a:xfrm>
        </p:grpSpPr>
        <p:sp>
          <p:nvSpPr>
            <p:cNvPr id="21" name="矩形 20"/>
            <p:cNvSpPr/>
            <p:nvPr/>
          </p:nvSpPr>
          <p:spPr bwMode="gray">
            <a:xfrm>
              <a:off x="6564052" y="5063627"/>
              <a:ext cx="5790705" cy="1302731"/>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22" name="组合 21"/>
            <p:cNvGrpSpPr/>
            <p:nvPr/>
          </p:nvGrpSpPr>
          <p:grpSpPr bwMode="gray">
            <a:xfrm>
              <a:off x="6660067" y="5061949"/>
              <a:ext cx="5694691" cy="1299773"/>
              <a:chOff x="6660067" y="5061949"/>
              <a:chExt cx="5694691" cy="1299773"/>
            </a:xfrm>
          </p:grpSpPr>
          <p:sp>
            <p:nvSpPr>
              <p:cNvPr id="23" name="文本框 22"/>
              <p:cNvSpPr txBox="1"/>
              <p:nvPr/>
            </p:nvSpPr>
            <p:spPr bwMode="gray">
              <a:xfrm>
                <a:off x="6660067" y="5061949"/>
                <a:ext cx="1534222" cy="14239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Process</a:t>
                </a:r>
                <a:r>
                  <a:rPr lang="en-US" sz="1200" b="1" dirty="0">
                    <a:solidFill>
                      <a:srgbClr val="000000"/>
                    </a:solidFill>
                    <a:latin typeface="Huawei Sans" panose="020C0503030203020204" pitchFamily="34" charset="0"/>
                  </a:rPr>
                  <a:t>:</a:t>
                </a:r>
                <a:endParaRPr lang="en-US" altLang="zh-CN" sz="1200" b="1" dirty="0">
                  <a:solidFill>
                    <a:srgbClr val="000000"/>
                  </a:solidFill>
                  <a:latin typeface="Huawei Sans" panose="020C0503030203020204" pitchFamily="34" charset="0"/>
                  <a:ea typeface="方正兰亭黑简体" panose="02000000000000000000" pitchFamily="2" charset="-122"/>
                </a:endParaRPr>
              </a:p>
            </p:txBody>
          </p:sp>
          <p:sp>
            <p:nvSpPr>
              <p:cNvPr id="24" name="文本框 23"/>
              <p:cNvSpPr txBox="1"/>
              <p:nvPr/>
            </p:nvSpPr>
            <p:spPr bwMode="gray">
              <a:xfrm>
                <a:off x="6984088" y="5163405"/>
                <a:ext cx="5370670" cy="119831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TCP starts.</a:t>
                </a:r>
              </a:p>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Traffic is too heavy. As a result, the queue is full and tail drop occurs.</a:t>
                </a:r>
              </a:p>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The TCP ACK packet returned by the server is discarded due to congestion. Therefore, the sender does not receive the TCP ACK packet and considers that the network is congested. In this case, the TCP sliding window size is reduced, and the overall traffic is also reduced.</a:t>
                </a:r>
              </a:p>
              <a:p>
                <a:pPr marL="342900" indent="-342900" fontAlgn="ctr">
                  <a:lnSpc>
                    <a:spcPct val="125000"/>
                  </a:lnSpc>
                  <a:spcBef>
                    <a:spcPts val="200"/>
                  </a:spcBef>
                  <a:spcAft>
                    <a:spcPts val="200"/>
                  </a:spcAft>
                  <a:buFont typeface="+mj-lt"/>
                  <a:buAutoNum type="arabicPeriod"/>
                </a:pPr>
                <a:r>
                  <a:rPr lang="en-US" sz="1200" dirty="0">
                    <a:solidFill>
                      <a:srgbClr val="000000"/>
                    </a:solidFill>
                    <a:latin typeface="Huawei Sans" panose="020C0503030203020204" pitchFamily="34" charset="0"/>
                  </a:rPr>
                  <a:t>At this time, network congestion is eliminated, and the sender can receive the TCP ACK packet. Therefore, the sender considers that the network is not congested, and enters the TCP slow start process. This process is repeated.</a:t>
                </a:r>
              </a:p>
            </p:txBody>
          </p:sp>
        </p:grpSp>
      </p:grpSp>
      <p:grpSp>
        <p:nvGrpSpPr>
          <p:cNvPr id="32" name="组合 31"/>
          <p:cNvGrpSpPr/>
          <p:nvPr/>
        </p:nvGrpSpPr>
        <p:grpSpPr bwMode="gray">
          <a:xfrm>
            <a:off x="371475" y="3040256"/>
            <a:ext cx="6275909" cy="3168774"/>
            <a:chOff x="371475" y="3212976"/>
            <a:chExt cx="6275909" cy="3168774"/>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008063" y="3573016"/>
              <a:ext cx="5386388" cy="2614613"/>
            </a:xfrm>
            <a:prstGeom prst="rect">
              <a:avLst/>
            </a:prstGeom>
          </p:spPr>
        </p:pic>
        <p:sp>
          <p:nvSpPr>
            <p:cNvPr id="17" name="iṥ1iďe"/>
            <p:cNvSpPr txBox="1"/>
            <p:nvPr/>
          </p:nvSpPr>
          <p:spPr bwMode="gray">
            <a:xfrm>
              <a:off x="839416" y="3212976"/>
              <a:ext cx="80341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Traffic</a:t>
              </a:r>
              <a:endParaRPr kumimoji="0" lang="en-US" altLang="zh-CN" sz="12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8" name="iṥ1iďe"/>
            <p:cNvSpPr txBox="1"/>
            <p:nvPr/>
          </p:nvSpPr>
          <p:spPr bwMode="gray">
            <a:xfrm>
              <a:off x="5843972" y="6055058"/>
              <a:ext cx="80341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Time</a:t>
              </a:r>
              <a:endParaRPr kumimoji="0" lang="en-US" altLang="zh-CN" sz="12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9" name="iṥ1iďe"/>
            <p:cNvSpPr txBox="1"/>
            <p:nvPr/>
          </p:nvSpPr>
          <p:spPr bwMode="gray">
            <a:xfrm>
              <a:off x="371475" y="4257092"/>
              <a:ext cx="947317"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Maximum value</a:t>
              </a:r>
              <a:endParaRPr kumimoji="0" lang="en-US" altLang="zh-CN" sz="12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sp>
        <p:nvSpPr>
          <p:cNvPr id="29" name="Rectangular Callout 28"/>
          <p:cNvSpPr/>
          <p:nvPr/>
        </p:nvSpPr>
        <p:spPr bwMode="gray">
          <a:xfrm>
            <a:off x="1642828" y="5759213"/>
            <a:ext cx="364203" cy="309667"/>
          </a:xfrm>
          <a:prstGeom prst="wedgeRectCallout">
            <a:avLst>
              <a:gd name="adj1" fmla="val -22631"/>
              <a:gd name="adj2" fmla="val -862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1</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1" name="Rectangular Callout 30"/>
          <p:cNvSpPr/>
          <p:nvPr/>
        </p:nvSpPr>
        <p:spPr bwMode="gray">
          <a:xfrm>
            <a:off x="2327495" y="3569497"/>
            <a:ext cx="364203" cy="309667"/>
          </a:xfrm>
          <a:prstGeom prst="wedgeRectCallout">
            <a:avLst>
              <a:gd name="adj1" fmla="val 40858"/>
              <a:gd name="adj2" fmla="val 8342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2</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3" name="Rectangular Callout 32"/>
          <p:cNvSpPr/>
          <p:nvPr/>
        </p:nvSpPr>
        <p:spPr bwMode="gray">
          <a:xfrm>
            <a:off x="3159592" y="3696851"/>
            <a:ext cx="364203" cy="309667"/>
          </a:xfrm>
          <a:prstGeom prst="wedgeRectCallout">
            <a:avLst>
              <a:gd name="adj1" fmla="val -83234"/>
              <a:gd name="adj2" fmla="val 5966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3</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
        <p:nvSpPr>
          <p:cNvPr id="34" name="Rectangular Callout 33"/>
          <p:cNvSpPr/>
          <p:nvPr/>
        </p:nvSpPr>
        <p:spPr bwMode="gray">
          <a:xfrm>
            <a:off x="3213598" y="4696441"/>
            <a:ext cx="364203" cy="309667"/>
          </a:xfrm>
          <a:prstGeom prst="wedgeRectCallout">
            <a:avLst>
              <a:gd name="adj1" fmla="val -39946"/>
              <a:gd name="adj2" fmla="val -89671"/>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4</a:t>
            </a:r>
            <a:endParaRPr lang="en-US" altLang="zh-CN" sz="1200" b="1"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972903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Background</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With continuous technology improvement and fierce product competition, users have increasingly higher requirements on the network quality.</a:t>
            </a:r>
          </a:p>
        </p:txBody>
      </p:sp>
      <p:sp>
        <p:nvSpPr>
          <p:cNvPr id="7" name="íš1îďè"/>
          <p:cNvSpPr/>
          <p:nvPr/>
        </p:nvSpPr>
        <p:spPr bwMode="gray">
          <a:xfrm>
            <a:off x="2177321" y="2809733"/>
            <a:ext cx="3378619" cy="2325660"/>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chemeClr val="bg1">
              <a:lumMod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ndParaRPr>
          </a:p>
        </p:txBody>
      </p:sp>
      <p:sp>
        <p:nvSpPr>
          <p:cNvPr id="8" name="iṡľïde"/>
          <p:cNvSpPr/>
          <p:nvPr/>
        </p:nvSpPr>
        <p:spPr bwMode="gray">
          <a:xfrm>
            <a:off x="2305594" y="2914583"/>
            <a:ext cx="3122072" cy="2115960"/>
          </a:xfrm>
          <a:prstGeom prst="rect">
            <a:avLst/>
          </a:prstGeom>
          <a:solidFill>
            <a:schemeClr val="bg1">
              <a:lumMod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ndParaRPr>
          </a:p>
        </p:txBody>
      </p:sp>
      <p:sp>
        <p:nvSpPr>
          <p:cNvPr id="13" name="íš1îďè"/>
          <p:cNvSpPr/>
          <p:nvPr/>
        </p:nvSpPr>
        <p:spPr bwMode="gray">
          <a:xfrm>
            <a:off x="6785833" y="2809733"/>
            <a:ext cx="3378619" cy="2325660"/>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chemeClr val="bg1">
              <a:lumMod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ndParaRPr>
          </a:p>
        </p:txBody>
      </p:sp>
      <p:sp>
        <p:nvSpPr>
          <p:cNvPr id="14" name="iṡľïde"/>
          <p:cNvSpPr/>
          <p:nvPr/>
        </p:nvSpPr>
        <p:spPr bwMode="gray">
          <a:xfrm>
            <a:off x="6914106" y="2914583"/>
            <a:ext cx="3122072" cy="2115960"/>
          </a:xfrm>
          <a:prstGeom prst="rect">
            <a:avLst/>
          </a:prstGeom>
          <a:solidFill>
            <a:schemeClr val="bg1">
              <a:lumMod val="50000"/>
            </a:schemeClr>
          </a:solidFill>
          <a:ln>
            <a:noFill/>
          </a:ln>
        </p:spPr>
        <p:txBody>
          <a:bodyPr wrap="square" lIns="91440" tIns="45720" rIns="91440" bIns="45720" anchor="ctr">
            <a:normAutofit/>
          </a:bodyPr>
          <a:lstStyle/>
          <a:p>
            <a:pPr algn="ctr" fontAlgn="ctr"/>
            <a:endParaRPr lang="en-US" dirty="0">
              <a:latin typeface="Huawei Sans" panose="020C0503030203020204" pitchFamily="34" charset="0"/>
            </a:endParaRPr>
          </a:p>
        </p:txBody>
      </p:sp>
      <p:sp>
        <p:nvSpPr>
          <p:cNvPr id="16" name="文本框 15"/>
          <p:cNvSpPr txBox="1"/>
          <p:nvPr/>
        </p:nvSpPr>
        <p:spPr bwMode="gray">
          <a:xfrm>
            <a:off x="2055503" y="5184280"/>
            <a:ext cx="3567052" cy="9196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b="1" dirty="0">
                <a:latin typeface="Huawei Sans" panose="020C0503030203020204" pitchFamily="34" charset="0"/>
              </a:rPr>
              <a:t>High-definition image quality and high network speed</a:t>
            </a:r>
            <a:endParaRPr lang="en-US" altLang="zh-CN" b="1" dirty="0">
              <a:latin typeface="Huawei Sans" panose="020C0503030203020204" pitchFamily="34" charset="0"/>
            </a:endParaRPr>
          </a:p>
          <a:p>
            <a:pPr algn="ctr" fontAlgn="ctr"/>
            <a:r>
              <a:rPr lang="en-US" b="1" dirty="0">
                <a:latin typeface="Huawei Sans" panose="020C0503030203020204" pitchFamily="34" charset="0"/>
              </a:rPr>
              <a:t>Good signal quality</a:t>
            </a:r>
          </a:p>
        </p:txBody>
      </p:sp>
      <p:sp>
        <p:nvSpPr>
          <p:cNvPr id="17" name="文本框 16"/>
          <p:cNvSpPr txBox="1"/>
          <p:nvPr/>
        </p:nvSpPr>
        <p:spPr bwMode="gray">
          <a:xfrm>
            <a:off x="6564528" y="5184280"/>
            <a:ext cx="3884398" cy="9196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b="1" dirty="0">
                <a:latin typeface="Huawei Sans" panose="020C0503030203020204" pitchFamily="34" charset="0"/>
              </a:rPr>
              <a:t>Poor image quality, low network speed, and frame freezing</a:t>
            </a:r>
            <a:endParaRPr lang="en-US" altLang="zh-CN" b="1" dirty="0">
              <a:latin typeface="Huawei Sans" panose="020C0503030203020204" pitchFamily="34" charset="0"/>
            </a:endParaRPr>
          </a:p>
          <a:p>
            <a:pPr algn="ctr" fontAlgn="ctr"/>
            <a:r>
              <a:rPr lang="en-US" b="1" dirty="0">
                <a:latin typeface="Huawei Sans" panose="020C0503030203020204" pitchFamily="34" charset="0"/>
              </a:rPr>
              <a:t>Poor signal quality</a:t>
            </a:r>
          </a:p>
        </p:txBody>
      </p:sp>
      <p:sp>
        <p:nvSpPr>
          <p:cNvPr id="18" name="like_151915"/>
          <p:cNvSpPr>
            <a:spLocks noChangeAspect="1"/>
          </p:cNvSpPr>
          <p:nvPr/>
        </p:nvSpPr>
        <p:spPr bwMode="gray">
          <a:xfrm>
            <a:off x="3683732" y="2348880"/>
            <a:ext cx="385577" cy="423469"/>
          </a:xfrm>
          <a:custGeom>
            <a:avLst/>
            <a:gdLst>
              <a:gd name="T0" fmla="*/ 649 w 810"/>
              <a:gd name="T1" fmla="*/ 267 h 891"/>
              <a:gd name="T2" fmla="*/ 610 w 810"/>
              <a:gd name="T3" fmla="*/ 267 h 891"/>
              <a:gd name="T4" fmla="*/ 622 w 810"/>
              <a:gd name="T5" fmla="*/ 77 h 891"/>
              <a:gd name="T6" fmla="*/ 542 w 810"/>
              <a:gd name="T7" fmla="*/ 3 h 891"/>
              <a:gd name="T8" fmla="*/ 520 w 810"/>
              <a:gd name="T9" fmla="*/ 0 h 891"/>
              <a:gd name="T10" fmla="*/ 361 w 810"/>
              <a:gd name="T11" fmla="*/ 172 h 891"/>
              <a:gd name="T12" fmla="*/ 260 w 810"/>
              <a:gd name="T13" fmla="*/ 300 h 891"/>
              <a:gd name="T14" fmla="*/ 229 w 810"/>
              <a:gd name="T15" fmla="*/ 332 h 891"/>
              <a:gd name="T16" fmla="*/ 125 w 810"/>
              <a:gd name="T17" fmla="*/ 276 h 891"/>
              <a:gd name="T18" fmla="*/ 0 w 810"/>
              <a:gd name="T19" fmla="*/ 402 h 891"/>
              <a:gd name="T20" fmla="*/ 0 w 810"/>
              <a:gd name="T21" fmla="*/ 766 h 891"/>
              <a:gd name="T22" fmla="*/ 125 w 810"/>
              <a:gd name="T23" fmla="*/ 891 h 891"/>
              <a:gd name="T24" fmla="*/ 232 w 810"/>
              <a:gd name="T25" fmla="*/ 830 h 891"/>
              <a:gd name="T26" fmla="*/ 357 w 810"/>
              <a:gd name="T27" fmla="*/ 890 h 891"/>
              <a:gd name="T28" fmla="*/ 664 w 810"/>
              <a:gd name="T29" fmla="*/ 890 h 891"/>
              <a:gd name="T30" fmla="*/ 810 w 810"/>
              <a:gd name="T31" fmla="*/ 760 h 891"/>
              <a:gd name="T32" fmla="*/ 810 w 810"/>
              <a:gd name="T33" fmla="*/ 427 h 891"/>
              <a:gd name="T34" fmla="*/ 649 w 810"/>
              <a:gd name="T35" fmla="*/ 267 h 891"/>
              <a:gd name="T36" fmla="*/ 170 w 810"/>
              <a:gd name="T37" fmla="*/ 766 h 891"/>
              <a:gd name="T38" fmla="*/ 125 w 810"/>
              <a:gd name="T39" fmla="*/ 811 h 891"/>
              <a:gd name="T40" fmla="*/ 80 w 810"/>
              <a:gd name="T41" fmla="*/ 766 h 891"/>
              <a:gd name="T42" fmla="*/ 80 w 810"/>
              <a:gd name="T43" fmla="*/ 402 h 891"/>
              <a:gd name="T44" fmla="*/ 125 w 810"/>
              <a:gd name="T45" fmla="*/ 356 h 891"/>
              <a:gd name="T46" fmla="*/ 170 w 810"/>
              <a:gd name="T47" fmla="*/ 402 h 891"/>
              <a:gd name="T48" fmla="*/ 170 w 810"/>
              <a:gd name="T49" fmla="*/ 766 h 891"/>
              <a:gd name="T50" fmla="*/ 730 w 810"/>
              <a:gd name="T51" fmla="*/ 760 h 891"/>
              <a:gd name="T52" fmla="*/ 664 w 810"/>
              <a:gd name="T53" fmla="*/ 810 h 891"/>
              <a:gd name="T54" fmla="*/ 357 w 810"/>
              <a:gd name="T55" fmla="*/ 810 h 891"/>
              <a:gd name="T56" fmla="*/ 276 w 810"/>
              <a:gd name="T57" fmla="*/ 729 h 891"/>
              <a:gd name="T58" fmla="*/ 276 w 810"/>
              <a:gd name="T59" fmla="*/ 427 h 891"/>
              <a:gd name="T60" fmla="*/ 276 w 810"/>
              <a:gd name="T61" fmla="*/ 426 h 891"/>
              <a:gd name="T62" fmla="*/ 276 w 810"/>
              <a:gd name="T63" fmla="*/ 424 h 891"/>
              <a:gd name="T64" fmla="*/ 312 w 810"/>
              <a:gd name="T65" fmla="*/ 361 h 891"/>
              <a:gd name="T66" fmla="*/ 432 w 810"/>
              <a:gd name="T67" fmla="*/ 209 h 891"/>
              <a:gd name="T68" fmla="*/ 520 w 810"/>
              <a:gd name="T69" fmla="*/ 81 h 891"/>
              <a:gd name="T70" fmla="*/ 548 w 810"/>
              <a:gd name="T71" fmla="*/ 107 h 891"/>
              <a:gd name="T72" fmla="*/ 513 w 810"/>
              <a:gd name="T73" fmla="*/ 288 h 891"/>
              <a:gd name="T74" fmla="*/ 483 w 810"/>
              <a:gd name="T75" fmla="*/ 347 h 891"/>
              <a:gd name="T76" fmla="*/ 649 w 810"/>
              <a:gd name="T77" fmla="*/ 347 h 891"/>
              <a:gd name="T78" fmla="*/ 730 w 810"/>
              <a:gd name="T79" fmla="*/ 427 h 891"/>
              <a:gd name="T80" fmla="*/ 730 w 810"/>
              <a:gd name="T81" fmla="*/ 76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10" h="891">
                <a:moveTo>
                  <a:pt x="649" y="267"/>
                </a:moveTo>
                <a:lnTo>
                  <a:pt x="610" y="267"/>
                </a:lnTo>
                <a:cubicBezTo>
                  <a:pt x="629" y="214"/>
                  <a:pt x="647" y="137"/>
                  <a:pt x="622" y="77"/>
                </a:cubicBezTo>
                <a:cubicBezTo>
                  <a:pt x="608" y="41"/>
                  <a:pt x="580" y="16"/>
                  <a:pt x="542" y="3"/>
                </a:cubicBezTo>
                <a:cubicBezTo>
                  <a:pt x="535" y="1"/>
                  <a:pt x="528" y="0"/>
                  <a:pt x="520" y="0"/>
                </a:cubicBezTo>
                <a:cubicBezTo>
                  <a:pt x="471" y="0"/>
                  <a:pt x="426" y="48"/>
                  <a:pt x="361" y="172"/>
                </a:cubicBezTo>
                <a:cubicBezTo>
                  <a:pt x="332" y="227"/>
                  <a:pt x="290" y="274"/>
                  <a:pt x="260" y="300"/>
                </a:cubicBezTo>
                <a:cubicBezTo>
                  <a:pt x="247" y="310"/>
                  <a:pt x="237" y="321"/>
                  <a:pt x="229" y="332"/>
                </a:cubicBezTo>
                <a:cubicBezTo>
                  <a:pt x="206" y="298"/>
                  <a:pt x="168" y="276"/>
                  <a:pt x="125" y="276"/>
                </a:cubicBezTo>
                <a:cubicBezTo>
                  <a:pt x="56" y="276"/>
                  <a:pt x="0" y="333"/>
                  <a:pt x="0" y="402"/>
                </a:cubicBezTo>
                <a:lnTo>
                  <a:pt x="0" y="766"/>
                </a:lnTo>
                <a:cubicBezTo>
                  <a:pt x="0" y="835"/>
                  <a:pt x="56" y="891"/>
                  <a:pt x="125" y="891"/>
                </a:cubicBezTo>
                <a:cubicBezTo>
                  <a:pt x="170" y="891"/>
                  <a:pt x="210" y="867"/>
                  <a:pt x="232" y="830"/>
                </a:cubicBezTo>
                <a:cubicBezTo>
                  <a:pt x="262" y="867"/>
                  <a:pt x="307" y="890"/>
                  <a:pt x="357" y="890"/>
                </a:cubicBezTo>
                <a:lnTo>
                  <a:pt x="664" y="890"/>
                </a:lnTo>
                <a:cubicBezTo>
                  <a:pt x="791" y="890"/>
                  <a:pt x="810" y="808"/>
                  <a:pt x="810" y="760"/>
                </a:cubicBezTo>
                <a:lnTo>
                  <a:pt x="810" y="427"/>
                </a:lnTo>
                <a:cubicBezTo>
                  <a:pt x="810" y="339"/>
                  <a:pt x="737" y="267"/>
                  <a:pt x="649" y="267"/>
                </a:cubicBezTo>
                <a:close/>
                <a:moveTo>
                  <a:pt x="170" y="766"/>
                </a:moveTo>
                <a:cubicBezTo>
                  <a:pt x="170" y="791"/>
                  <a:pt x="150" y="811"/>
                  <a:pt x="125" y="811"/>
                </a:cubicBezTo>
                <a:cubicBezTo>
                  <a:pt x="100" y="811"/>
                  <a:pt x="80" y="791"/>
                  <a:pt x="80" y="766"/>
                </a:cubicBezTo>
                <a:lnTo>
                  <a:pt x="80" y="402"/>
                </a:lnTo>
                <a:cubicBezTo>
                  <a:pt x="80" y="377"/>
                  <a:pt x="100" y="356"/>
                  <a:pt x="125" y="356"/>
                </a:cubicBezTo>
                <a:cubicBezTo>
                  <a:pt x="150" y="356"/>
                  <a:pt x="170" y="377"/>
                  <a:pt x="170" y="402"/>
                </a:cubicBezTo>
                <a:lnTo>
                  <a:pt x="170" y="766"/>
                </a:lnTo>
                <a:close/>
                <a:moveTo>
                  <a:pt x="730" y="760"/>
                </a:moveTo>
                <a:cubicBezTo>
                  <a:pt x="730" y="789"/>
                  <a:pt x="725" y="810"/>
                  <a:pt x="664" y="810"/>
                </a:cubicBezTo>
                <a:lnTo>
                  <a:pt x="357" y="810"/>
                </a:lnTo>
                <a:cubicBezTo>
                  <a:pt x="312" y="810"/>
                  <a:pt x="276" y="774"/>
                  <a:pt x="276" y="729"/>
                </a:cubicBezTo>
                <a:lnTo>
                  <a:pt x="276" y="427"/>
                </a:lnTo>
                <a:lnTo>
                  <a:pt x="276" y="426"/>
                </a:lnTo>
                <a:lnTo>
                  <a:pt x="276" y="424"/>
                </a:lnTo>
                <a:cubicBezTo>
                  <a:pt x="276" y="423"/>
                  <a:pt x="275" y="392"/>
                  <a:pt x="312" y="361"/>
                </a:cubicBezTo>
                <a:cubicBezTo>
                  <a:pt x="347" y="330"/>
                  <a:pt x="397" y="275"/>
                  <a:pt x="432" y="209"/>
                </a:cubicBezTo>
                <a:cubicBezTo>
                  <a:pt x="487" y="105"/>
                  <a:pt x="513" y="84"/>
                  <a:pt x="520" y="81"/>
                </a:cubicBezTo>
                <a:cubicBezTo>
                  <a:pt x="534" y="86"/>
                  <a:pt x="543" y="94"/>
                  <a:pt x="548" y="107"/>
                </a:cubicBezTo>
                <a:cubicBezTo>
                  <a:pt x="565" y="149"/>
                  <a:pt x="544" y="230"/>
                  <a:pt x="513" y="288"/>
                </a:cubicBezTo>
                <a:lnTo>
                  <a:pt x="483" y="347"/>
                </a:lnTo>
                <a:lnTo>
                  <a:pt x="649" y="347"/>
                </a:lnTo>
                <a:cubicBezTo>
                  <a:pt x="693" y="347"/>
                  <a:pt x="730" y="383"/>
                  <a:pt x="730" y="427"/>
                </a:cubicBezTo>
                <a:lnTo>
                  <a:pt x="730" y="760"/>
                </a:lnTo>
                <a:close/>
              </a:path>
            </a:pathLst>
          </a:custGeom>
          <a:solidFill>
            <a:schemeClr val="tx1"/>
          </a:solidFill>
          <a:ln>
            <a:noFill/>
          </a:ln>
        </p:spPr>
        <p:txBody>
          <a:bodyPr/>
          <a:lstStyle/>
          <a:p>
            <a:pPr fontAlgn="ctr"/>
            <a:endParaRPr lang="en-US" altLang="zh-CN" dirty="0">
              <a:latin typeface="Huawei Sans" panose="020C0503030203020204" pitchFamily="34" charset="0"/>
            </a:endParaRPr>
          </a:p>
        </p:txBody>
      </p:sp>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l="10164" r="10826"/>
          <a:stretch/>
        </p:blipFill>
        <p:spPr>
          <a:xfrm>
            <a:off x="2362200" y="2886649"/>
            <a:ext cx="3003550" cy="2138388"/>
          </a:xfrm>
          <a:prstGeom prst="rect">
            <a:avLst/>
          </a:prstGeom>
        </p:spPr>
      </p:pic>
      <p:pic>
        <p:nvPicPr>
          <p:cNvPr id="20" name="Picture 19"/>
          <p:cNvPicPr>
            <a:picLocks noChangeAspect="1"/>
          </p:cNvPicPr>
          <p:nvPr/>
        </p:nvPicPr>
        <p:blipFill rotWithShape="1">
          <a:blip r:embed="rId4" cstate="print">
            <a:extLst>
              <a:ext uri="{BEBA8EAE-BF5A-486C-A8C5-ECC9F3942E4B}">
                <a14:imgProps xmlns:a14="http://schemas.microsoft.com/office/drawing/2010/main">
                  <a14:imgLayer r:embed="rId5">
                    <a14:imgEffect>
                      <a14:artisticMarker/>
                    </a14:imgEffect>
                  </a14:imgLayer>
                </a14:imgProps>
              </a:ext>
              <a:ext uri="{28A0092B-C50C-407E-A947-70E740481C1C}">
                <a14:useLocalDpi xmlns:a14="http://schemas.microsoft.com/office/drawing/2010/main" val="0"/>
              </a:ext>
            </a:extLst>
          </a:blip>
          <a:srcRect l="10164" r="10826"/>
          <a:stretch/>
        </p:blipFill>
        <p:spPr>
          <a:xfrm>
            <a:off x="6973367" y="2892155"/>
            <a:ext cx="3003550" cy="2138388"/>
          </a:xfrm>
          <a:prstGeom prst="rect">
            <a:avLst/>
          </a:prstGeom>
        </p:spPr>
      </p:pic>
    </p:spTree>
    <p:extLst>
      <p:ext uri="{BB962C8B-B14F-4D97-AF65-F5344CB8AC3E}">
        <p14:creationId xmlns:p14="http://schemas.microsoft.com/office/powerpoint/2010/main" val="3815399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Can 9">
            <a:extLst>
              <a:ext uri="{FF2B5EF4-FFF2-40B4-BE49-F238E27FC236}">
                <a16:creationId xmlns:a16="http://schemas.microsoft.com/office/drawing/2014/main" xmlns="" id="{CEC9D86C-7CDF-4734-A46C-E166DE58CB8F}"/>
              </a:ext>
            </a:extLst>
          </p:cNvPr>
          <p:cNvSpPr/>
          <p:nvPr/>
        </p:nvSpPr>
        <p:spPr bwMode="gray">
          <a:xfrm rot="5400000">
            <a:off x="5695999" y="2875580"/>
            <a:ext cx="341807" cy="2335731"/>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Can 9">
            <a:extLst>
              <a:ext uri="{FF2B5EF4-FFF2-40B4-BE49-F238E27FC236}">
                <a16:creationId xmlns:a16="http://schemas.microsoft.com/office/drawing/2014/main" xmlns="" id="{3F8CA389-1E87-4244-BDF6-DCBA62A45B25}"/>
              </a:ext>
            </a:extLst>
          </p:cNvPr>
          <p:cNvSpPr/>
          <p:nvPr/>
        </p:nvSpPr>
        <p:spPr bwMode="gray">
          <a:xfrm rot="5400000">
            <a:off x="2113857" y="2870811"/>
            <a:ext cx="341807" cy="2335731"/>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Disadvantage 2: Undifferentiated Drop</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When the length of a queue reaches the maximum value, the device enabled with tail drop discards all new packets buffered at the tail of the queue.</a:t>
            </a:r>
          </a:p>
        </p:txBody>
      </p:sp>
      <p:cxnSp>
        <p:nvCxnSpPr>
          <p:cNvPr id="4" name="肘形连接符 3"/>
          <p:cNvCxnSpPr/>
          <p:nvPr/>
        </p:nvCxnSpPr>
        <p:spPr bwMode="gray">
          <a:xfrm flipH="1">
            <a:off x="8679072" y="1983271"/>
            <a:ext cx="1944216" cy="684076"/>
          </a:xfrm>
          <a:prstGeom prst="bentConnector3">
            <a:avLst>
              <a:gd name="adj1" fmla="val -344"/>
            </a:avLst>
          </a:prstGeom>
          <a:solidFill>
            <a:schemeClr val="accent1"/>
          </a:solidFill>
          <a:ln w="28575" cap="flat" cmpd="sng" algn="ctr">
            <a:solidFill>
              <a:schemeClr val="tx1"/>
            </a:solidFill>
            <a:prstDash val="solid"/>
            <a:round/>
            <a:headEnd type="oval" w="med" len="med"/>
            <a:tailEnd type="triangle" w="med" len="med"/>
          </a:ln>
          <a:effectLst/>
        </p:spPr>
      </p:cxnSp>
      <p:sp>
        <p:nvSpPr>
          <p:cNvPr id="5" name="iṥ1iďe"/>
          <p:cNvSpPr txBox="1"/>
          <p:nvPr/>
        </p:nvSpPr>
        <p:spPr bwMode="gray">
          <a:xfrm>
            <a:off x="8967104" y="2271303"/>
            <a:ext cx="1426822" cy="326692"/>
          </a:xfrm>
          <a:prstGeom prst="rect">
            <a:avLst/>
          </a:prstGeom>
          <a:noFill/>
        </p:spPr>
        <p:txBody>
          <a:bodyPr wrap="square" lIns="91440" tIns="45720" rIns="91440" bIns="45720" anchor="ctr" anchorCtr="1">
            <a:normAutofit lnSpcReduction="10000"/>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600" b="1" dirty="0">
                <a:solidFill>
                  <a:srgbClr val="000000"/>
                </a:solidFill>
                <a:latin typeface="Huawei Sans" panose="020C0503030203020204" pitchFamily="34" charset="0"/>
              </a:rPr>
              <a:t>Problem</a:t>
            </a:r>
            <a:endParaRPr kumimoji="0" lang="en-US" altLang="zh-CN" sz="16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6" name="组合 5"/>
          <p:cNvGrpSpPr/>
          <p:nvPr/>
        </p:nvGrpSpPr>
        <p:grpSpPr bwMode="gray">
          <a:xfrm>
            <a:off x="6230800" y="2415320"/>
            <a:ext cx="2268252" cy="504055"/>
            <a:chOff x="6564053" y="5680465"/>
            <a:chExt cx="2268252" cy="273283"/>
          </a:xfrm>
        </p:grpSpPr>
        <p:sp>
          <p:nvSpPr>
            <p:cNvPr id="7" name="矩形 6"/>
            <p:cNvSpPr/>
            <p:nvPr/>
          </p:nvSpPr>
          <p:spPr bwMode="gray">
            <a:xfrm>
              <a:off x="6564053" y="5680465"/>
              <a:ext cx="2268252" cy="273283"/>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 name="文本框 7"/>
            <p:cNvSpPr txBox="1"/>
            <p:nvPr/>
          </p:nvSpPr>
          <p:spPr bwMode="gray">
            <a:xfrm>
              <a:off x="6582055" y="5689345"/>
              <a:ext cx="2232248" cy="214935"/>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lnSpc>
                  <a:spcPct val="125000"/>
                </a:lnSpc>
                <a:spcBef>
                  <a:spcPts val="200"/>
                </a:spcBef>
                <a:spcAft>
                  <a:spcPts val="200"/>
                </a:spcAft>
              </a:pPr>
              <a:r>
                <a:rPr lang="en-US" sz="1600" b="1" dirty="0">
                  <a:solidFill>
                    <a:srgbClr val="000000"/>
                  </a:solidFill>
                  <a:latin typeface="Huawei Sans" panose="020C0503030203020204" pitchFamily="34" charset="0"/>
                </a:rPr>
                <a:t>Undifferentiated drop</a:t>
              </a:r>
            </a:p>
          </p:txBody>
        </p:sp>
      </p:grpSp>
      <p:cxnSp>
        <p:nvCxnSpPr>
          <p:cNvPr id="10" name="肘形连接符 9"/>
          <p:cNvCxnSpPr/>
          <p:nvPr/>
        </p:nvCxnSpPr>
        <p:spPr bwMode="gray">
          <a:xfrm rot="10800000" flipV="1">
            <a:off x="4034556" y="2703351"/>
            <a:ext cx="2016226" cy="756084"/>
          </a:xfrm>
          <a:prstGeom prst="bentConnector3">
            <a:avLst>
              <a:gd name="adj1" fmla="val 100090"/>
            </a:avLst>
          </a:prstGeom>
          <a:solidFill>
            <a:schemeClr val="accent1"/>
          </a:solidFill>
          <a:ln w="28575" cap="flat" cmpd="sng" algn="ctr">
            <a:solidFill>
              <a:schemeClr val="tx1"/>
            </a:solidFill>
            <a:prstDash val="solid"/>
            <a:round/>
            <a:headEnd type="oval" w="med" len="med"/>
            <a:tailEnd type="triangle" w="med" len="med"/>
          </a:ln>
          <a:effectLst/>
        </p:spPr>
      </p:cxn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3707190" y="3723876"/>
            <a:ext cx="790243" cy="648000"/>
          </a:xfrm>
          <a:prstGeom prst="rect">
            <a:avLst/>
          </a:prstGeom>
        </p:spPr>
      </p:pic>
      <p:grpSp>
        <p:nvGrpSpPr>
          <p:cNvPr id="30" name="组合 29"/>
          <p:cNvGrpSpPr/>
          <p:nvPr/>
        </p:nvGrpSpPr>
        <p:grpSpPr bwMode="gray">
          <a:xfrm>
            <a:off x="1226244" y="3975904"/>
            <a:ext cx="1980220" cy="144016"/>
            <a:chOff x="2819636" y="2600908"/>
            <a:chExt cx="1980220" cy="144016"/>
          </a:xfrm>
        </p:grpSpPr>
        <p:sp>
          <p:nvSpPr>
            <p:cNvPr id="33" name="矩形 32"/>
            <p:cNvSpPr/>
            <p:nvPr/>
          </p:nvSpPr>
          <p:spPr bwMode="gray">
            <a:xfrm>
              <a:off x="458383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4" name="矩形 33"/>
            <p:cNvSpPr/>
            <p:nvPr/>
          </p:nvSpPr>
          <p:spPr bwMode="gray">
            <a:xfrm>
              <a:off x="423099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5" name="矩形 34"/>
            <p:cNvSpPr/>
            <p:nvPr/>
          </p:nvSpPr>
          <p:spPr bwMode="gray">
            <a:xfrm>
              <a:off x="3878153"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6" name="矩形 35"/>
            <p:cNvSpPr/>
            <p:nvPr/>
          </p:nvSpPr>
          <p:spPr bwMode="gray">
            <a:xfrm>
              <a:off x="3525314"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7" name="矩形 36"/>
            <p:cNvSpPr/>
            <p:nvPr/>
          </p:nvSpPr>
          <p:spPr bwMode="gray">
            <a:xfrm>
              <a:off x="3172475"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8" name="矩形 37"/>
            <p:cNvSpPr/>
            <p:nvPr/>
          </p:nvSpPr>
          <p:spPr bwMode="gray">
            <a:xfrm>
              <a:off x="281963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grpSp>
        <p:nvGrpSpPr>
          <p:cNvPr id="39" name="组合 38"/>
          <p:cNvGrpSpPr/>
          <p:nvPr/>
        </p:nvGrpSpPr>
        <p:grpSpPr bwMode="gray">
          <a:xfrm>
            <a:off x="4826644" y="3975904"/>
            <a:ext cx="1980220" cy="144016"/>
            <a:chOff x="2819636" y="2600908"/>
            <a:chExt cx="1980220" cy="144016"/>
          </a:xfrm>
        </p:grpSpPr>
        <p:sp>
          <p:nvSpPr>
            <p:cNvPr id="41" name="矩形 40"/>
            <p:cNvSpPr/>
            <p:nvPr/>
          </p:nvSpPr>
          <p:spPr bwMode="gray">
            <a:xfrm>
              <a:off x="4583832"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2" name="矩形 41"/>
            <p:cNvSpPr/>
            <p:nvPr/>
          </p:nvSpPr>
          <p:spPr bwMode="gray">
            <a:xfrm>
              <a:off x="399576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3" name="矩形 42"/>
            <p:cNvSpPr/>
            <p:nvPr/>
          </p:nvSpPr>
          <p:spPr bwMode="gray">
            <a:xfrm>
              <a:off x="3407701"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4" name="矩形 43"/>
            <p:cNvSpPr/>
            <p:nvPr/>
          </p:nvSpPr>
          <p:spPr bwMode="gray">
            <a:xfrm>
              <a:off x="2819636" y="2600908"/>
              <a:ext cx="216024" cy="144016"/>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graphicFrame>
        <p:nvGraphicFramePr>
          <p:cNvPr id="50" name="表格 49"/>
          <p:cNvGraphicFramePr>
            <a:graphicFrameLocks noGrp="1"/>
          </p:cNvGraphicFramePr>
          <p:nvPr>
            <p:extLst>
              <p:ext uri="{D42A27DB-BD31-4B8C-83A1-F6EECF244321}">
                <p14:modId xmlns:p14="http://schemas.microsoft.com/office/powerpoint/2010/main" val="1651140154"/>
              </p:ext>
            </p:extLst>
          </p:nvPr>
        </p:nvGraphicFramePr>
        <p:xfrm>
          <a:off x="4535282" y="4498912"/>
          <a:ext cx="2663243" cy="640080"/>
        </p:xfrm>
        <a:graphic>
          <a:graphicData uri="http://schemas.openxmlformats.org/drawingml/2006/table">
            <a:tbl>
              <a:tblPr firstRow="1" bandRow="1">
                <a:tableStyleId>{5C22544A-7EE6-4342-B048-85BDC9FD1C3A}</a:tableStyleId>
              </a:tblPr>
              <a:tblGrid>
                <a:gridCol w="666000">
                  <a:extLst>
                    <a:ext uri="{9D8B030D-6E8A-4147-A177-3AD203B41FA5}">
                      <a16:colId xmlns:a16="http://schemas.microsoft.com/office/drawing/2014/main" xmlns="" val="20000"/>
                    </a:ext>
                  </a:extLst>
                </a:gridCol>
                <a:gridCol w="666000">
                  <a:extLst>
                    <a:ext uri="{9D8B030D-6E8A-4147-A177-3AD203B41FA5}">
                      <a16:colId xmlns:a16="http://schemas.microsoft.com/office/drawing/2014/main" xmlns="" val="20001"/>
                    </a:ext>
                  </a:extLst>
                </a:gridCol>
                <a:gridCol w="665243">
                  <a:extLst>
                    <a:ext uri="{9D8B030D-6E8A-4147-A177-3AD203B41FA5}">
                      <a16:colId xmlns:a16="http://schemas.microsoft.com/office/drawing/2014/main" xmlns="" val="20002"/>
                    </a:ext>
                  </a:extLst>
                </a:gridCol>
                <a:gridCol w="666000">
                  <a:extLst>
                    <a:ext uri="{9D8B030D-6E8A-4147-A177-3AD203B41FA5}">
                      <a16:colId xmlns:a16="http://schemas.microsoft.com/office/drawing/2014/main" xmlns="" val="20003"/>
                    </a:ext>
                  </a:extLst>
                </a:gridCol>
              </a:tblGrid>
              <a:tr h="493204">
                <a:tc>
                  <a:txBody>
                    <a:bodyPr/>
                    <a:lstStyle/>
                    <a:p>
                      <a:pPr algn="ctr" fontAlgn="ctr"/>
                      <a:r>
                        <a:rPr lang="en-US" sz="1200" b="0" dirty="0">
                          <a:solidFill>
                            <a:schemeClr val="tx1"/>
                          </a:solidFill>
                          <a:latin typeface="Huawei Sans" panose="020C0503030203020204" pitchFamily="34" charset="0"/>
                        </a:rPr>
                        <a:t>Non-key data 4</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Non-key data 3</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Non-key data </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2</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Key data</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1</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
        <p:nvSpPr>
          <p:cNvPr id="52" name="右大括号 51"/>
          <p:cNvSpPr/>
          <p:nvPr/>
        </p:nvSpPr>
        <p:spPr bwMode="gray">
          <a:xfrm rot="5400000">
            <a:off x="5635069" y="4073304"/>
            <a:ext cx="468052" cy="2667626"/>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3" name="文本框 52"/>
          <p:cNvSpPr txBox="1"/>
          <p:nvPr/>
        </p:nvSpPr>
        <p:spPr bwMode="gray">
          <a:xfrm>
            <a:off x="5156767" y="5656532"/>
            <a:ext cx="146453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dirty="0">
                <a:latin typeface="Huawei Sans" panose="020C0503030203020204" pitchFamily="34" charset="0"/>
              </a:rPr>
              <a:t>The queue is full.</a:t>
            </a:r>
          </a:p>
        </p:txBody>
      </p:sp>
      <p:sp>
        <p:nvSpPr>
          <p:cNvPr id="55" name="右大括号 54"/>
          <p:cNvSpPr/>
          <p:nvPr/>
        </p:nvSpPr>
        <p:spPr bwMode="gray">
          <a:xfrm rot="5400000">
            <a:off x="2144346" y="4399005"/>
            <a:ext cx="468052" cy="2016224"/>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6" name="文本框 55"/>
          <p:cNvSpPr txBox="1"/>
          <p:nvPr/>
        </p:nvSpPr>
        <p:spPr bwMode="gray">
          <a:xfrm>
            <a:off x="823797" y="5671921"/>
            <a:ext cx="335118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latin typeface="Huawei Sans" panose="020C0503030203020204" pitchFamily="34" charset="0"/>
              </a:rPr>
              <a:t>All subsequent packets sent to the queue </a:t>
            </a:r>
            <a:endParaRPr lang="en-US" altLang="zh-CN" sz="1200" dirty="0">
              <a:latin typeface="Huawei Sans" panose="020C0503030203020204" pitchFamily="34" charset="0"/>
              <a:ea typeface="方正兰亭黑简体" panose="02000000000000000000" pitchFamily="2" charset="-122"/>
            </a:endParaRPr>
          </a:p>
          <a:p>
            <a:pPr fontAlgn="ctr"/>
            <a:r>
              <a:rPr lang="en-US" sz="1200" dirty="0">
                <a:solidFill>
                  <a:srgbClr val="C7000B"/>
                </a:solidFill>
                <a:latin typeface="Huawei Sans" panose="020C0503030203020204" pitchFamily="34" charset="0"/>
              </a:rPr>
              <a:t>will be discarded.</a:t>
            </a:r>
          </a:p>
        </p:txBody>
      </p:sp>
      <p:grpSp>
        <p:nvGrpSpPr>
          <p:cNvPr id="9" name="组合 8"/>
          <p:cNvGrpSpPr/>
          <p:nvPr/>
        </p:nvGrpSpPr>
        <p:grpSpPr bwMode="gray">
          <a:xfrm>
            <a:off x="7418932" y="3875065"/>
            <a:ext cx="4008711" cy="1549102"/>
            <a:chOff x="7320135" y="3572086"/>
            <a:chExt cx="4008711" cy="1549102"/>
          </a:xfrm>
        </p:grpSpPr>
        <p:sp>
          <p:nvSpPr>
            <p:cNvPr id="21" name="矩形 20"/>
            <p:cNvSpPr/>
            <p:nvPr/>
          </p:nvSpPr>
          <p:spPr bwMode="gray">
            <a:xfrm>
              <a:off x="7320135" y="3573013"/>
              <a:ext cx="4008711" cy="1548175"/>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4" name="文本框 23"/>
            <p:cNvSpPr txBox="1"/>
            <p:nvPr/>
          </p:nvSpPr>
          <p:spPr bwMode="gray">
            <a:xfrm>
              <a:off x="7356139" y="3572086"/>
              <a:ext cx="3960441" cy="89657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spcBef>
                  <a:spcPts val="200"/>
                </a:spcBef>
                <a:spcAft>
                  <a:spcPts val="200"/>
                </a:spcAft>
                <a:buFont typeface="Arial" panose="020B0604020202020204" pitchFamily="34" charset="0"/>
                <a:buChar char="•"/>
              </a:pPr>
              <a:r>
                <a:rPr lang="en-US" sz="1400" dirty="0">
                  <a:solidFill>
                    <a:srgbClr val="000000"/>
                  </a:solidFill>
                  <a:latin typeface="Huawei Sans" panose="020C0503030203020204" pitchFamily="34" charset="0"/>
                </a:rPr>
                <a:t>Tail drop may cause a large amount of non-key data to be forwarded and a large amount of key data to be discarded.</a:t>
              </a:r>
            </a:p>
          </p:txBody>
        </p:sp>
        <p:sp>
          <p:nvSpPr>
            <p:cNvPr id="60" name="文本框 59"/>
            <p:cNvSpPr txBox="1"/>
            <p:nvPr/>
          </p:nvSpPr>
          <p:spPr bwMode="gray">
            <a:xfrm>
              <a:off x="7644172" y="4712176"/>
              <a:ext cx="3488003"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fontAlgn="ctr">
                <a:lnSpc>
                  <a:spcPct val="125000"/>
                </a:lnSpc>
                <a:spcBef>
                  <a:spcPts val="200"/>
                </a:spcBef>
                <a:spcAft>
                  <a:spcPts val="200"/>
                </a:spcAft>
                <a:buSzPct val="50000"/>
                <a:buFont typeface="Wingdings" panose="05000000000000000000" pitchFamily="2" charset="2"/>
                <a:buChar char="p"/>
              </a:pPr>
              <a:r>
                <a:rPr lang="en-US" sz="1400" dirty="0">
                  <a:solidFill>
                    <a:srgbClr val="000000"/>
                  </a:solidFill>
                  <a:latin typeface="Huawei Sans" panose="020C0503030203020204" pitchFamily="34" charset="0"/>
                </a:rPr>
                <a:t>Tail drop cannot differentiate traffic.</a:t>
              </a:r>
            </a:p>
          </p:txBody>
        </p:sp>
        <p:sp>
          <p:nvSpPr>
            <p:cNvPr id="59" name="文本框 58"/>
            <p:cNvSpPr txBox="1"/>
            <p:nvPr/>
          </p:nvSpPr>
          <p:spPr bwMode="gray">
            <a:xfrm>
              <a:off x="7356139" y="4371578"/>
              <a:ext cx="1512168"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400" b="1" dirty="0">
                  <a:solidFill>
                    <a:srgbClr val="000000"/>
                  </a:solidFill>
                  <a:latin typeface="Huawei Sans" panose="020C0503030203020204" pitchFamily="34" charset="0"/>
                </a:rPr>
                <a:t>Cause:</a:t>
              </a:r>
              <a:endParaRPr lang="en-US" altLang="zh-CN" sz="1400" b="1" dirty="0">
                <a:solidFill>
                  <a:srgbClr val="000000"/>
                </a:solidFill>
                <a:latin typeface="Huawei Sans" panose="020C0503030203020204" pitchFamily="34" charset="0"/>
                <a:ea typeface="方正兰亭黑简体" panose="02000000000000000000" pitchFamily="2" charset="-122"/>
              </a:endParaRPr>
            </a:p>
          </p:txBody>
        </p:sp>
      </p:grpSp>
      <p:graphicFrame>
        <p:nvGraphicFramePr>
          <p:cNvPr id="61" name="表格 60"/>
          <p:cNvGraphicFramePr>
            <a:graphicFrameLocks noGrp="1"/>
          </p:cNvGraphicFramePr>
          <p:nvPr>
            <p:extLst>
              <p:ext uri="{D42A27DB-BD31-4B8C-83A1-F6EECF244321}">
                <p14:modId xmlns:p14="http://schemas.microsoft.com/office/powerpoint/2010/main" val="347065955"/>
              </p:ext>
            </p:extLst>
          </p:nvPr>
        </p:nvGraphicFramePr>
        <p:xfrm>
          <a:off x="1389241" y="4498912"/>
          <a:ext cx="1997243" cy="640080"/>
        </p:xfrm>
        <a:graphic>
          <a:graphicData uri="http://schemas.openxmlformats.org/drawingml/2006/table">
            <a:tbl>
              <a:tblPr firstRow="1" bandRow="1">
                <a:tableStyleId>{5C22544A-7EE6-4342-B048-85BDC9FD1C3A}</a:tableStyleId>
              </a:tblPr>
              <a:tblGrid>
                <a:gridCol w="666000">
                  <a:extLst>
                    <a:ext uri="{9D8B030D-6E8A-4147-A177-3AD203B41FA5}">
                      <a16:colId xmlns:a16="http://schemas.microsoft.com/office/drawing/2014/main" xmlns="" val="20000"/>
                    </a:ext>
                  </a:extLst>
                </a:gridCol>
                <a:gridCol w="665243">
                  <a:extLst>
                    <a:ext uri="{9D8B030D-6E8A-4147-A177-3AD203B41FA5}">
                      <a16:colId xmlns:a16="http://schemas.microsoft.com/office/drawing/2014/main" xmlns="" val="20001"/>
                    </a:ext>
                  </a:extLst>
                </a:gridCol>
                <a:gridCol w="666000">
                  <a:extLst>
                    <a:ext uri="{9D8B030D-6E8A-4147-A177-3AD203B41FA5}">
                      <a16:colId xmlns:a16="http://schemas.microsoft.com/office/drawing/2014/main" xmlns="" val="20002"/>
                    </a:ext>
                  </a:extLst>
                </a:gridCol>
              </a:tblGrid>
              <a:tr h="431630">
                <a:tc>
                  <a:txBody>
                    <a:bodyPr/>
                    <a:lstStyle/>
                    <a:p>
                      <a:pPr algn="ctr" fontAlgn="ctr"/>
                      <a:r>
                        <a:rPr lang="en-US" sz="1200" b="0" dirty="0">
                          <a:solidFill>
                            <a:schemeClr val="tx1"/>
                          </a:solidFill>
                          <a:latin typeface="Huawei Sans" panose="020C0503030203020204" pitchFamily="34" charset="0"/>
                        </a:rPr>
                        <a:t>Key data</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7</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Key data</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6</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Key data</a:t>
                      </a:r>
                      <a:endParaRPr lang="en-US" altLang="zh-CN" sz="1200" b="0" dirty="0">
                        <a:solidFill>
                          <a:schemeClr val="tx1"/>
                        </a:solidFill>
                        <a:latin typeface="Huawei Sans" panose="020C0503030203020204" pitchFamily="34" charset="0"/>
                      </a:endParaRPr>
                    </a:p>
                    <a:p>
                      <a:pPr algn="ctr" fontAlgn="ctr"/>
                      <a:r>
                        <a:rPr lang="en-US" sz="1200" b="0" dirty="0">
                          <a:solidFill>
                            <a:schemeClr val="tx1"/>
                          </a:solidFill>
                          <a:latin typeface="Huawei Sans" panose="020C0503030203020204" pitchFamily="34" charset="0"/>
                        </a:rPr>
                        <a:t>5</a:t>
                      </a:r>
                      <a:endParaRPr lang="en-US" altLang="zh-CN" sz="1200" b="0" dirty="0">
                        <a:solidFill>
                          <a:schemeClr val="tx1"/>
                        </a:solidFill>
                        <a:latin typeface="Huawei Sans" panose="020C0503030203020204" pitchFamily="34" charset="0"/>
                      </a:endParaRPr>
                    </a:p>
                  </a:txBody>
                  <a:tcPr marL="36000"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grpSp>
        <p:nvGrpSpPr>
          <p:cNvPr id="45" name="组合 7">
            <a:extLst>
              <a:ext uri="{FF2B5EF4-FFF2-40B4-BE49-F238E27FC236}">
                <a16:creationId xmlns:a16="http://schemas.microsoft.com/office/drawing/2014/main" xmlns="" id="{3D026F89-9789-4965-836E-D7C4070F8E60}"/>
              </a:ext>
            </a:extLst>
          </p:cNvPr>
          <p:cNvGrpSpPr/>
          <p:nvPr/>
        </p:nvGrpSpPr>
        <p:grpSpPr bwMode="gray">
          <a:xfrm>
            <a:off x="2458409" y="4771638"/>
            <a:ext cx="532031" cy="532031"/>
            <a:chOff x="856677" y="2615810"/>
            <a:chExt cx="288000" cy="288000"/>
          </a:xfrm>
        </p:grpSpPr>
        <p:sp>
          <p:nvSpPr>
            <p:cNvPr id="46" name="椭圆 84">
              <a:extLst>
                <a:ext uri="{FF2B5EF4-FFF2-40B4-BE49-F238E27FC236}">
                  <a16:creationId xmlns:a16="http://schemas.microsoft.com/office/drawing/2014/main" xmlns="" id="{FA6CD925-B46A-4009-B773-816F504A69B6}"/>
                </a:ext>
              </a:extLst>
            </p:cNvPr>
            <p:cNvSpPr/>
            <p:nvPr/>
          </p:nvSpPr>
          <p:spPr bwMode="gray">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5">
              <a:extLst>
                <a:ext uri="{FF2B5EF4-FFF2-40B4-BE49-F238E27FC236}">
                  <a16:creationId xmlns:a16="http://schemas.microsoft.com/office/drawing/2014/main" xmlns="" id="{05AB6A07-3BE0-4005-8EA2-B6BFD8E3B623}"/>
                </a:ext>
              </a:extLst>
            </p:cNvPr>
            <p:cNvGrpSpPr/>
            <p:nvPr/>
          </p:nvGrpSpPr>
          <p:grpSpPr bwMode="gray">
            <a:xfrm>
              <a:off x="923444" y="2692169"/>
              <a:ext cx="144001" cy="144002"/>
              <a:chOff x="898853" y="2657982"/>
              <a:chExt cx="203649" cy="203652"/>
            </a:xfrm>
          </p:grpSpPr>
          <p:cxnSp>
            <p:nvCxnSpPr>
              <p:cNvPr id="48" name="直接连接符 85">
                <a:extLst>
                  <a:ext uri="{FF2B5EF4-FFF2-40B4-BE49-F238E27FC236}">
                    <a16:creationId xmlns:a16="http://schemas.microsoft.com/office/drawing/2014/main" xmlns="" id="{CAC5F255-23C9-42C1-91BC-1F322A02A2E0}"/>
                  </a:ext>
                </a:extLst>
              </p:cNvPr>
              <p:cNvCxnSpPr>
                <a:stCxn id="46" idx="3"/>
                <a:endCxn id="46" idx="7"/>
              </p:cNvCxnSpPr>
              <p:nvPr/>
            </p:nvCxnSpPr>
            <p:spPr bwMode="gray">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9" name="直接连接符 86">
                <a:extLst>
                  <a:ext uri="{FF2B5EF4-FFF2-40B4-BE49-F238E27FC236}">
                    <a16:creationId xmlns:a16="http://schemas.microsoft.com/office/drawing/2014/main" xmlns="" id="{38A11811-9C7C-4569-8B72-1922DDFA0478}"/>
                  </a:ext>
                </a:extLst>
              </p:cNvPr>
              <p:cNvCxnSpPr>
                <a:stCxn id="46" idx="1"/>
                <a:endCxn id="46" idx="5"/>
              </p:cNvCxnSpPr>
              <p:nvPr/>
            </p:nvCxnSpPr>
            <p:spPr bwMode="gray">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470497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Policy 2: RED</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dirty="0">
                <a:latin typeface="Huawei Sans" panose="020C0503030203020204" pitchFamily="34" charset="0"/>
              </a:rPr>
              <a:t>Random early detection (RED) randomly discards data packets.</a:t>
            </a:r>
          </a:p>
        </p:txBody>
      </p:sp>
      <p:grpSp>
        <p:nvGrpSpPr>
          <p:cNvPr id="41" name="组合 40"/>
          <p:cNvGrpSpPr/>
          <p:nvPr/>
        </p:nvGrpSpPr>
        <p:grpSpPr bwMode="gray">
          <a:xfrm>
            <a:off x="7062129" y="2438400"/>
            <a:ext cx="4650446" cy="3086100"/>
            <a:chOff x="6564053" y="5080961"/>
            <a:chExt cx="5558124" cy="1227577"/>
          </a:xfrm>
        </p:grpSpPr>
        <p:sp>
          <p:nvSpPr>
            <p:cNvPr id="42" name="矩形 41"/>
            <p:cNvSpPr/>
            <p:nvPr/>
          </p:nvSpPr>
          <p:spPr bwMode="gray">
            <a:xfrm>
              <a:off x="6564053" y="5080961"/>
              <a:ext cx="5558124" cy="122757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3" name="组合 42"/>
            <p:cNvGrpSpPr/>
            <p:nvPr/>
          </p:nvGrpSpPr>
          <p:grpSpPr bwMode="gray">
            <a:xfrm>
              <a:off x="6568995" y="5088141"/>
              <a:ext cx="5431662" cy="1169168"/>
              <a:chOff x="6568995" y="5088141"/>
              <a:chExt cx="5431662" cy="1169168"/>
            </a:xfrm>
          </p:grpSpPr>
          <p:sp>
            <p:nvSpPr>
              <p:cNvPr id="44" name="文本框 43"/>
              <p:cNvSpPr txBox="1"/>
              <p:nvPr/>
            </p:nvSpPr>
            <p:spPr bwMode="gray">
              <a:xfrm>
                <a:off x="6568995" y="5088141"/>
                <a:ext cx="2255588"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Process:</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45" name="文本框 44"/>
              <p:cNvSpPr txBox="1"/>
              <p:nvPr/>
            </p:nvSpPr>
            <p:spPr bwMode="gray">
              <a:xfrm>
                <a:off x="6921810" y="5217128"/>
                <a:ext cx="5078847" cy="10401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fontAlgn="ctr">
                  <a:lnSpc>
                    <a:spcPct val="125000"/>
                  </a:lnSpc>
                  <a:spcBef>
                    <a:spcPts val="200"/>
                  </a:spcBef>
                  <a:spcAft>
                    <a:spcPts val="200"/>
                  </a:spcAft>
                  <a:buFont typeface="+mj-lt"/>
                  <a:buAutoNum type="arabicPeriod"/>
                </a:pPr>
                <a:r>
                  <a:rPr lang="en-US" sz="1400" dirty="0">
                    <a:latin typeface="Huawei Sans" panose="020C0503030203020204" pitchFamily="34" charset="0"/>
                  </a:rPr>
                  <a:t>When the queue length is less than the lower threshold, no packets are discarded.</a:t>
                </a:r>
              </a:p>
              <a:p>
                <a:pPr marL="266700" indent="-266700" fontAlgn="ctr">
                  <a:lnSpc>
                    <a:spcPct val="125000"/>
                  </a:lnSpc>
                  <a:spcBef>
                    <a:spcPts val="200"/>
                  </a:spcBef>
                  <a:spcAft>
                    <a:spcPts val="200"/>
                  </a:spcAft>
                  <a:buFont typeface="+mj-lt"/>
                  <a:buAutoNum type="arabicPeriod"/>
                </a:pPr>
                <a:r>
                  <a:rPr lang="en-US" sz="1400" dirty="0">
                    <a:latin typeface="Huawei Sans" panose="020C0503030203020204" pitchFamily="34" charset="0"/>
                  </a:rPr>
                  <a:t>When the queue length is between the upper threshold and the lower threshold, newly arrived packets are randomly discarded. The longer the queue is, the higher the drop probability is.</a:t>
                </a:r>
                <a:endParaRPr lang="en-US" altLang="zh-CN" sz="1400" dirty="0">
                  <a:solidFill>
                    <a:srgbClr val="000000"/>
                  </a:solidFill>
                  <a:latin typeface="Huawei Sans" panose="020C0503030203020204" pitchFamily="34" charset="0"/>
                  <a:ea typeface="方正兰亭黑简体" panose="02000000000000000000" pitchFamily="2" charset="-122"/>
                </a:endParaRPr>
              </a:p>
              <a:p>
                <a:pPr marL="266700" indent="-266700" fontAlgn="ctr">
                  <a:lnSpc>
                    <a:spcPct val="125000"/>
                  </a:lnSpc>
                  <a:spcBef>
                    <a:spcPts val="200"/>
                  </a:spcBef>
                  <a:spcAft>
                    <a:spcPts val="200"/>
                  </a:spcAft>
                  <a:buFont typeface="+mj-lt"/>
                  <a:buAutoNum type="arabicPeriod"/>
                </a:pPr>
                <a:r>
                  <a:rPr lang="en-US" sz="1400" dirty="0">
                    <a:latin typeface="Huawei Sans" panose="020C0503030203020204" pitchFamily="34" charset="0"/>
                  </a:rPr>
                  <a:t>All coming packets are discarded if the queue length is greater than the upper threshold.</a:t>
                </a:r>
              </a:p>
            </p:txBody>
          </p:sp>
        </p:grpSp>
      </p:grpSp>
      <p:cxnSp>
        <p:nvCxnSpPr>
          <p:cNvPr id="14" name="直接箭头连接符 13"/>
          <p:cNvCxnSpPr/>
          <p:nvPr/>
        </p:nvCxnSpPr>
        <p:spPr bwMode="gray">
          <a:xfrm>
            <a:off x="1667508" y="3137220"/>
            <a:ext cx="900100" cy="0"/>
          </a:xfrm>
          <a:prstGeom prst="straightConnector1">
            <a:avLst/>
          </a:prstGeom>
          <a:solidFill>
            <a:schemeClr val="accent1"/>
          </a:solidFill>
          <a:ln w="12700" cap="flat" cmpd="sng" algn="ctr">
            <a:solidFill>
              <a:schemeClr val="bg1">
                <a:lumMod val="50000"/>
              </a:schemeClr>
            </a:solidFill>
            <a:prstDash val="solid"/>
            <a:round/>
            <a:headEnd type="triangle"/>
            <a:tailEnd type="triangle"/>
          </a:ln>
          <a:effectLst/>
        </p:spPr>
      </p:cxnSp>
      <p:cxnSp>
        <p:nvCxnSpPr>
          <p:cNvPr id="48" name="直接箭头连接符 47"/>
          <p:cNvCxnSpPr/>
          <p:nvPr/>
        </p:nvCxnSpPr>
        <p:spPr bwMode="gray">
          <a:xfrm>
            <a:off x="2567608" y="3137220"/>
            <a:ext cx="1332148" cy="0"/>
          </a:xfrm>
          <a:prstGeom prst="straightConnector1">
            <a:avLst/>
          </a:prstGeom>
          <a:solidFill>
            <a:schemeClr val="accent1"/>
          </a:solidFill>
          <a:ln w="12700" cap="flat" cmpd="sng" algn="ctr">
            <a:solidFill>
              <a:schemeClr val="bg1">
                <a:lumMod val="50000"/>
              </a:schemeClr>
            </a:solidFill>
            <a:prstDash val="solid"/>
            <a:round/>
            <a:headEnd type="triangle"/>
            <a:tailEnd type="triangle"/>
          </a:ln>
          <a:effectLst/>
        </p:spPr>
      </p:cxnSp>
      <p:cxnSp>
        <p:nvCxnSpPr>
          <p:cNvPr id="49" name="直接箭头连接符 48"/>
          <p:cNvCxnSpPr/>
          <p:nvPr/>
        </p:nvCxnSpPr>
        <p:spPr bwMode="gray">
          <a:xfrm>
            <a:off x="3899756" y="3137220"/>
            <a:ext cx="1296144" cy="0"/>
          </a:xfrm>
          <a:prstGeom prst="straightConnector1">
            <a:avLst/>
          </a:prstGeom>
          <a:solidFill>
            <a:schemeClr val="accent1"/>
          </a:solidFill>
          <a:ln w="12700" cap="flat" cmpd="sng" algn="ctr">
            <a:solidFill>
              <a:schemeClr val="bg1">
                <a:lumMod val="50000"/>
              </a:schemeClr>
            </a:solidFill>
            <a:prstDash val="solid"/>
            <a:round/>
            <a:headEnd type="triangle"/>
            <a:tailEnd type="triangle"/>
          </a:ln>
          <a:effectLst/>
        </p:spPr>
      </p:cxnSp>
      <p:grpSp>
        <p:nvGrpSpPr>
          <p:cNvPr id="40" name="组合 39"/>
          <p:cNvGrpSpPr/>
          <p:nvPr/>
        </p:nvGrpSpPr>
        <p:grpSpPr bwMode="gray">
          <a:xfrm>
            <a:off x="485842" y="2381136"/>
            <a:ext cx="6568349" cy="2978202"/>
            <a:chOff x="378314" y="3607704"/>
            <a:chExt cx="6568349" cy="2978202"/>
          </a:xfrm>
        </p:grpSpPr>
        <p:cxnSp>
          <p:nvCxnSpPr>
            <p:cNvPr id="4" name="肘形连接符 3"/>
            <p:cNvCxnSpPr/>
            <p:nvPr/>
          </p:nvCxnSpPr>
          <p:spPr bwMode="gray">
            <a:xfrm>
              <a:off x="1559496" y="4005064"/>
              <a:ext cx="4320000" cy="2160000"/>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cxnSp>
          <p:nvCxnSpPr>
            <p:cNvPr id="7" name="直接连接符 6"/>
            <p:cNvCxnSpPr/>
            <p:nvPr/>
          </p:nvCxnSpPr>
          <p:spPr bwMode="gray">
            <a:xfrm>
              <a:off x="1559496" y="5229200"/>
              <a:ext cx="2232248"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8" name="圆角矩形 7"/>
            <p:cNvSpPr/>
            <p:nvPr/>
          </p:nvSpPr>
          <p:spPr bwMode="gray">
            <a:xfrm>
              <a:off x="769070" y="3607704"/>
              <a:ext cx="158085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Drop probability</a:t>
              </a:r>
            </a:p>
          </p:txBody>
        </p:sp>
        <p:sp>
          <p:nvSpPr>
            <p:cNvPr id="9" name="圆角矩形 8"/>
            <p:cNvSpPr/>
            <p:nvPr/>
          </p:nvSpPr>
          <p:spPr bwMode="gray">
            <a:xfrm>
              <a:off x="5780757" y="5887380"/>
              <a:ext cx="1165050" cy="49437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Actual</a:t>
              </a:r>
              <a:endParaRPr lang="en-US" altLang="zh-CN" sz="1200" dirty="0">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queue length</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 name="圆角矩形 9"/>
            <p:cNvSpPr/>
            <p:nvPr/>
          </p:nvSpPr>
          <p:spPr bwMode="gray">
            <a:xfrm>
              <a:off x="731876" y="4401108"/>
              <a:ext cx="75560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100%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6" name="直接连接符 15"/>
            <p:cNvCxnSpPr/>
            <p:nvPr/>
          </p:nvCxnSpPr>
          <p:spPr bwMode="gray">
            <a:xfrm>
              <a:off x="2459596" y="5949304"/>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p:nvPr/>
          </p:nvCxnSpPr>
          <p:spPr bwMode="gray">
            <a:xfrm>
              <a:off x="3791744" y="5949304"/>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p:nvPr/>
          </p:nvCxnSpPr>
          <p:spPr bwMode="gray">
            <a:xfrm>
              <a:off x="5087888" y="5949304"/>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1" name="直接连接符 20"/>
            <p:cNvCxnSpPr/>
            <p:nvPr/>
          </p:nvCxnSpPr>
          <p:spPr bwMode="gray">
            <a:xfrm>
              <a:off x="1559496" y="4581128"/>
              <a:ext cx="3528392"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26" name="任意多边形 25"/>
            <p:cNvSpPr/>
            <p:nvPr/>
          </p:nvSpPr>
          <p:spPr bwMode="gray">
            <a:xfrm>
              <a:off x="1562100" y="5227320"/>
              <a:ext cx="2232660" cy="922020"/>
            </a:xfrm>
            <a:custGeom>
              <a:avLst/>
              <a:gdLst>
                <a:gd name="connsiteX0" fmla="*/ 0 w 2232660"/>
                <a:gd name="connsiteY0" fmla="*/ 922020 h 922020"/>
                <a:gd name="connsiteX1" fmla="*/ 899160 w 2232660"/>
                <a:gd name="connsiteY1" fmla="*/ 922020 h 922020"/>
                <a:gd name="connsiteX2" fmla="*/ 2232660 w 2232660"/>
                <a:gd name="connsiteY2" fmla="*/ 0 h 922020"/>
              </a:gdLst>
              <a:ahLst/>
              <a:cxnLst>
                <a:cxn ang="0">
                  <a:pos x="connsiteX0" y="connsiteY0"/>
                </a:cxn>
                <a:cxn ang="0">
                  <a:pos x="connsiteX1" y="connsiteY1"/>
                </a:cxn>
                <a:cxn ang="0">
                  <a:pos x="connsiteX2" y="connsiteY2"/>
                </a:cxn>
              </a:cxnLst>
              <a:rect l="l" t="t" r="r" b="b"/>
              <a:pathLst>
                <a:path w="2232660" h="922020">
                  <a:moveTo>
                    <a:pt x="0" y="922020"/>
                  </a:moveTo>
                  <a:lnTo>
                    <a:pt x="899160" y="922020"/>
                  </a:lnTo>
                  <a:lnTo>
                    <a:pt x="2232660" y="0"/>
                  </a:lnTo>
                </a:path>
              </a:pathLst>
            </a:custGeom>
            <a:noFill/>
            <a:ln w="19050">
              <a:solidFill>
                <a:srgbClr val="56C4D2"/>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29" name="直接连接符 28"/>
            <p:cNvCxnSpPr/>
            <p:nvPr/>
          </p:nvCxnSpPr>
          <p:spPr bwMode="gray">
            <a:xfrm>
              <a:off x="3791744" y="4581128"/>
              <a:ext cx="1296144" cy="0"/>
            </a:xfrm>
            <a:prstGeom prst="line">
              <a:avLst/>
            </a:prstGeom>
            <a:solidFill>
              <a:schemeClr val="accent1"/>
            </a:solidFill>
            <a:ln w="19050" cap="flat" cmpd="sng" algn="ctr">
              <a:solidFill>
                <a:srgbClr val="56C4D2"/>
              </a:solidFill>
              <a:prstDash val="solid"/>
              <a:round/>
              <a:headEnd type="none" w="med" len="med"/>
              <a:tailEnd type="none" w="med" len="med"/>
            </a:ln>
            <a:effectLst/>
          </p:spPr>
        </p:cxnSp>
        <p:sp>
          <p:nvSpPr>
            <p:cNvPr id="32" name="圆角矩形 31"/>
            <p:cNvSpPr/>
            <p:nvPr/>
          </p:nvSpPr>
          <p:spPr bwMode="gray">
            <a:xfrm>
              <a:off x="378314" y="4977172"/>
              <a:ext cx="1109162"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Maximum</a:t>
              </a:r>
              <a:endParaRPr lang="en-US" altLang="zh-CN" sz="1200" dirty="0">
                <a:latin typeface="Huawei Sans" panose="020C0503030203020204" pitchFamily="34" charset="0"/>
                <a:ea typeface="方正兰亭黑简体" panose="02000000000000000000" pitchFamily="2" charset="-122"/>
              </a:endParaRPr>
            </a:p>
            <a:p>
              <a:pPr marL="0" marR="0" indent="0" algn="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drop probability</a:t>
              </a:r>
            </a:p>
          </p:txBody>
        </p:sp>
        <p:sp>
          <p:nvSpPr>
            <p:cNvPr id="33" name="圆角矩形 32"/>
            <p:cNvSpPr/>
            <p:nvPr/>
          </p:nvSpPr>
          <p:spPr bwMode="gray">
            <a:xfrm>
              <a:off x="1822822" y="6260554"/>
              <a:ext cx="123706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Lower threshold</a:t>
              </a:r>
            </a:p>
          </p:txBody>
        </p:sp>
        <p:sp>
          <p:nvSpPr>
            <p:cNvPr id="34" name="圆角矩形 33"/>
            <p:cNvSpPr/>
            <p:nvPr/>
          </p:nvSpPr>
          <p:spPr bwMode="gray">
            <a:xfrm>
              <a:off x="3239901" y="6260554"/>
              <a:ext cx="114017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Upper threshold</a:t>
              </a:r>
            </a:p>
          </p:txBody>
        </p:sp>
        <p:sp>
          <p:nvSpPr>
            <p:cNvPr id="35" name="圆角矩形 34"/>
            <p:cNvSpPr/>
            <p:nvPr/>
          </p:nvSpPr>
          <p:spPr bwMode="gray">
            <a:xfrm>
              <a:off x="4439816" y="6260554"/>
              <a:ext cx="133214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Maximum queue length</a:t>
              </a:r>
            </a:p>
          </p:txBody>
        </p:sp>
        <p:sp>
          <p:nvSpPr>
            <p:cNvPr id="30" name="圆角矩形 29"/>
            <p:cNvSpPr/>
            <p:nvPr/>
          </p:nvSpPr>
          <p:spPr bwMode="gray">
            <a:xfrm>
              <a:off x="4973411" y="4317726"/>
              <a:ext cx="1973252" cy="49437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Drop probability curve</a:t>
              </a:r>
            </a:p>
          </p:txBody>
        </p:sp>
        <p:cxnSp>
          <p:nvCxnSpPr>
            <p:cNvPr id="31" name="直接连接符 30"/>
            <p:cNvCxnSpPr/>
            <p:nvPr/>
          </p:nvCxnSpPr>
          <p:spPr bwMode="gray">
            <a:xfrm>
              <a:off x="2460080" y="4003748"/>
              <a:ext cx="0" cy="216000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cxnSp>
          <p:nvCxnSpPr>
            <p:cNvPr id="46" name="直接连接符 45"/>
            <p:cNvCxnSpPr/>
            <p:nvPr/>
          </p:nvCxnSpPr>
          <p:spPr bwMode="gray">
            <a:xfrm>
              <a:off x="3792228" y="4003748"/>
              <a:ext cx="0" cy="216000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50" name="圆角矩形 49"/>
            <p:cNvSpPr/>
            <p:nvPr/>
          </p:nvSpPr>
          <p:spPr bwMode="gray">
            <a:xfrm>
              <a:off x="1547709" y="4039752"/>
              <a:ext cx="996166"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rgbClr val="C7000B"/>
                  </a:solidFill>
                  <a:latin typeface="Huawei Sans" panose="020C0503030203020204" pitchFamily="34" charset="0"/>
                </a:rPr>
                <a:t>No drop</a:t>
              </a:r>
            </a:p>
          </p:txBody>
        </p:sp>
        <p:sp>
          <p:nvSpPr>
            <p:cNvPr id="51" name="圆角矩形 50"/>
            <p:cNvSpPr/>
            <p:nvPr/>
          </p:nvSpPr>
          <p:spPr bwMode="gray">
            <a:xfrm>
              <a:off x="2465081" y="4039752"/>
              <a:ext cx="135815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rgbClr val="C7000B"/>
                  </a:solidFill>
                  <a:latin typeface="Huawei Sans" panose="020C0503030203020204" pitchFamily="34" charset="0"/>
                </a:rPr>
                <a:t>Random drop</a:t>
              </a:r>
            </a:p>
          </p:txBody>
        </p:sp>
        <p:sp>
          <p:nvSpPr>
            <p:cNvPr id="52" name="圆角矩形 51"/>
            <p:cNvSpPr/>
            <p:nvPr/>
          </p:nvSpPr>
          <p:spPr bwMode="gray">
            <a:xfrm>
              <a:off x="3823231" y="4039752"/>
              <a:ext cx="123413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rgbClr val="C7000B"/>
                  </a:solidFill>
                  <a:latin typeface="Huawei Sans" panose="020C0503030203020204" pitchFamily="34" charset="0"/>
                </a:rPr>
                <a:t>Tail drop</a:t>
              </a:r>
            </a:p>
          </p:txBody>
        </p:sp>
        <p:cxnSp>
          <p:nvCxnSpPr>
            <p:cNvPr id="27" name="直接连接符 26"/>
            <p:cNvCxnSpPr/>
            <p:nvPr/>
          </p:nvCxnSpPr>
          <p:spPr bwMode="gray">
            <a:xfrm>
              <a:off x="3792228" y="4581128"/>
              <a:ext cx="0" cy="648072"/>
            </a:xfrm>
            <a:prstGeom prst="line">
              <a:avLst/>
            </a:prstGeom>
            <a:solidFill>
              <a:schemeClr val="accent1"/>
            </a:solidFill>
            <a:ln w="28575" cap="flat" cmpd="sng" algn="ctr">
              <a:solidFill>
                <a:srgbClr val="56C4D2"/>
              </a:solidFill>
              <a:prstDash val="sysDot"/>
              <a:round/>
              <a:headEnd type="none" w="med" len="med"/>
              <a:tailEnd type="none" w="med" len="med"/>
            </a:ln>
            <a:effectLst/>
          </p:spPr>
        </p:cxnSp>
        <p:sp>
          <p:nvSpPr>
            <p:cNvPr id="36" name="流程图: 联系 35"/>
            <p:cNvSpPr/>
            <p:nvPr/>
          </p:nvSpPr>
          <p:spPr bwMode="gray">
            <a:xfrm>
              <a:off x="3720219" y="5113305"/>
              <a:ext cx="132957" cy="142813"/>
            </a:xfrm>
            <a:prstGeom prst="flowChartConnector">
              <a:avLst/>
            </a:prstGeom>
            <a:solidFill>
              <a:schemeClr val="bg1"/>
            </a:solidFill>
            <a:ln w="12700">
              <a:solidFill>
                <a:schemeClr val="tx1"/>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grpSp>
      <p:sp>
        <p:nvSpPr>
          <p:cNvPr id="47" name="Rectangular Callout 46"/>
          <p:cNvSpPr/>
          <p:nvPr/>
        </p:nvSpPr>
        <p:spPr bwMode="gray">
          <a:xfrm>
            <a:off x="1777526" y="4946578"/>
            <a:ext cx="364203" cy="309667"/>
          </a:xfrm>
          <a:prstGeom prst="wedgeRectCallout">
            <a:avLst>
              <a:gd name="adj1" fmla="val -22631"/>
              <a:gd name="adj2" fmla="val -862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1</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53" name="Rectangular Callout 52"/>
          <p:cNvSpPr/>
          <p:nvPr/>
        </p:nvSpPr>
        <p:spPr bwMode="gray">
          <a:xfrm>
            <a:off x="3316963" y="4537925"/>
            <a:ext cx="364203" cy="309667"/>
          </a:xfrm>
          <a:prstGeom prst="wedgeRectCallout">
            <a:avLst>
              <a:gd name="adj1" fmla="val -37060"/>
              <a:gd name="adj2" fmla="val -862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2</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54" name="Rectangular Callout 53"/>
          <p:cNvSpPr/>
          <p:nvPr/>
        </p:nvSpPr>
        <p:spPr bwMode="gray">
          <a:xfrm>
            <a:off x="4408308" y="3511641"/>
            <a:ext cx="364203" cy="309667"/>
          </a:xfrm>
          <a:prstGeom prst="wedgeRectCallout">
            <a:avLst>
              <a:gd name="adj1" fmla="val -22631"/>
              <a:gd name="adj2" fmla="val -8627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3</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197669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Relieving Global TCP Synchronization</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RED randomly discards packets so that rates of TCP connections are reduced at different times. This prevents global TCP synchronization.</a:t>
            </a: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199456" y="2816510"/>
            <a:ext cx="5303961" cy="2670509"/>
          </a:xfrm>
          <a:prstGeom prst="rect">
            <a:avLst/>
          </a:prstGeom>
        </p:spPr>
      </p:pic>
      <p:sp>
        <p:nvSpPr>
          <p:cNvPr id="31" name="iṥ1iďe"/>
          <p:cNvSpPr txBox="1"/>
          <p:nvPr/>
        </p:nvSpPr>
        <p:spPr bwMode="gray">
          <a:xfrm>
            <a:off x="1174826" y="2492474"/>
            <a:ext cx="80341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Traffic</a:t>
            </a:r>
            <a:endParaRPr kumimoji="0" lang="en-US" altLang="zh-CN" sz="14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6" name="iṥ1iďe"/>
          <p:cNvSpPr txBox="1"/>
          <p:nvPr/>
        </p:nvSpPr>
        <p:spPr bwMode="gray">
          <a:xfrm>
            <a:off x="6035366" y="5334556"/>
            <a:ext cx="803412"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Time</a:t>
            </a:r>
            <a:endParaRPr kumimoji="0" lang="en-US" altLang="zh-CN" sz="14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47" name="iṥ1iďe"/>
          <p:cNvSpPr txBox="1"/>
          <p:nvPr/>
        </p:nvSpPr>
        <p:spPr bwMode="gray">
          <a:xfrm>
            <a:off x="455612" y="3353914"/>
            <a:ext cx="1187266"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400" dirty="0">
                <a:solidFill>
                  <a:srgbClr val="000000"/>
                </a:solidFill>
                <a:latin typeface="Huawei Sans" panose="020C0503030203020204" pitchFamily="34" charset="0"/>
              </a:rPr>
              <a:t>Maximum value</a:t>
            </a:r>
            <a:endParaRPr kumimoji="0" lang="en-US" altLang="zh-CN" sz="140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nvGrpSpPr>
          <p:cNvPr id="49" name="组合 48"/>
          <p:cNvGrpSpPr/>
          <p:nvPr/>
        </p:nvGrpSpPr>
        <p:grpSpPr bwMode="gray">
          <a:xfrm>
            <a:off x="6834107" y="3152774"/>
            <a:ext cx="4878469" cy="2145168"/>
            <a:chOff x="6428134" y="5472077"/>
            <a:chExt cx="5830652" cy="853297"/>
          </a:xfrm>
        </p:grpSpPr>
        <p:sp>
          <p:nvSpPr>
            <p:cNvPr id="50" name="矩形 49"/>
            <p:cNvSpPr/>
            <p:nvPr/>
          </p:nvSpPr>
          <p:spPr bwMode="gray">
            <a:xfrm>
              <a:off x="6535683" y="5472077"/>
              <a:ext cx="5723103" cy="853297"/>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51" name="组合 50"/>
            <p:cNvGrpSpPr/>
            <p:nvPr/>
          </p:nvGrpSpPr>
          <p:grpSpPr bwMode="gray">
            <a:xfrm>
              <a:off x="6428134" y="5507674"/>
              <a:ext cx="5551330" cy="751355"/>
              <a:chOff x="6428134" y="5507674"/>
              <a:chExt cx="5551330" cy="751355"/>
            </a:xfrm>
          </p:grpSpPr>
          <p:sp>
            <p:nvSpPr>
              <p:cNvPr id="54" name="文本框 53"/>
              <p:cNvSpPr txBox="1"/>
              <p:nvPr/>
            </p:nvSpPr>
            <p:spPr bwMode="gray">
              <a:xfrm>
                <a:off x="6608793" y="5949358"/>
                <a:ext cx="2580080"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Disadvantage:</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55" name="文本框 54"/>
              <p:cNvSpPr txBox="1"/>
              <p:nvPr/>
            </p:nvSpPr>
            <p:spPr bwMode="gray">
              <a:xfrm>
                <a:off x="6428134" y="6116639"/>
                <a:ext cx="5370671" cy="14239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723940" lvl="1" indent="-266700" fontAlgn="ctr">
                  <a:lnSpc>
                    <a:spcPct val="125000"/>
                  </a:lnSpc>
                  <a:spcBef>
                    <a:spcPts val="200"/>
                  </a:spcBef>
                  <a:spcAft>
                    <a:spcPts val="200"/>
                  </a:spcAft>
                  <a:buSzPct val="50000"/>
                  <a:buFont typeface="Wingdings" panose="05000000000000000000" pitchFamily="2" charset="2"/>
                  <a:buChar char="p"/>
                </a:pPr>
                <a:r>
                  <a:rPr lang="en-US" sz="1400" dirty="0">
                    <a:solidFill>
                      <a:srgbClr val="000000"/>
                    </a:solidFill>
                    <a:latin typeface="Huawei Sans" panose="020C0503030203020204" pitchFamily="34" charset="0"/>
                  </a:rPr>
                  <a:t>RED cannot distinguish traffic.</a:t>
                </a:r>
              </a:p>
            </p:txBody>
          </p:sp>
          <p:sp>
            <p:nvSpPr>
              <p:cNvPr id="56" name="文本框 55"/>
              <p:cNvSpPr txBox="1"/>
              <p:nvPr/>
            </p:nvSpPr>
            <p:spPr bwMode="gray">
              <a:xfrm>
                <a:off x="6608793" y="5507674"/>
                <a:ext cx="3001292"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Symptom:</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57" name="文本框 56"/>
              <p:cNvSpPr txBox="1"/>
              <p:nvPr/>
            </p:nvSpPr>
            <p:spPr bwMode="gray">
              <a:xfrm>
                <a:off x="6428134" y="5682606"/>
                <a:ext cx="5551330" cy="24951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723940" lvl="1" indent="-266700" fontAlgn="ctr">
                  <a:lnSpc>
                    <a:spcPct val="125000"/>
                  </a:lnSpc>
                  <a:spcBef>
                    <a:spcPts val="200"/>
                  </a:spcBef>
                  <a:spcAft>
                    <a:spcPts val="200"/>
                  </a:spcAft>
                  <a:buSzPct val="50000"/>
                  <a:buFont typeface="Wingdings" panose="05000000000000000000" pitchFamily="2" charset="2"/>
                  <a:buChar char="p"/>
                </a:pPr>
                <a:r>
                  <a:rPr lang="en-US" sz="1400" dirty="0">
                    <a:solidFill>
                      <a:srgbClr val="000000"/>
                    </a:solidFill>
                    <a:latin typeface="Huawei Sans" panose="020C0503030203020204" pitchFamily="34" charset="0"/>
                  </a:rPr>
                  <a:t>Global TCP synchronization may still occur, but the link usage is greatly increased.</a:t>
                </a:r>
              </a:p>
            </p:txBody>
          </p:sp>
        </p:grpSp>
      </p:grpSp>
      <p:sp>
        <p:nvSpPr>
          <p:cNvPr id="16" name="Rectangular Callout 15"/>
          <p:cNvSpPr/>
          <p:nvPr/>
        </p:nvSpPr>
        <p:spPr bwMode="gray">
          <a:xfrm>
            <a:off x="3011004" y="3753006"/>
            <a:ext cx="1680864" cy="495144"/>
          </a:xfrm>
          <a:prstGeom prst="wedgeRectCallout">
            <a:avLst>
              <a:gd name="adj1" fmla="val -29509"/>
              <a:gd name="adj2" fmla="val -74282"/>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Global TCP synchronization</a:t>
            </a:r>
          </a:p>
        </p:txBody>
      </p:sp>
    </p:spTree>
    <p:extLst>
      <p:ext uri="{BB962C8B-B14F-4D97-AF65-F5344CB8AC3E}">
        <p14:creationId xmlns:p14="http://schemas.microsoft.com/office/powerpoint/2010/main" val="2709078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Policy 3: WRED</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Weighted Random Early Detection (WRED) sets different drop policies for data packets or queues with different priorities to discard different types of traffic.</a:t>
            </a:r>
          </a:p>
        </p:txBody>
      </p:sp>
      <p:grpSp>
        <p:nvGrpSpPr>
          <p:cNvPr id="41" name="组合 40"/>
          <p:cNvGrpSpPr/>
          <p:nvPr/>
        </p:nvGrpSpPr>
        <p:grpSpPr bwMode="gray">
          <a:xfrm>
            <a:off x="6795881" y="2141692"/>
            <a:ext cx="4966916" cy="3660063"/>
            <a:chOff x="6564052" y="5040027"/>
            <a:chExt cx="5710374" cy="1455886"/>
          </a:xfrm>
        </p:grpSpPr>
        <p:sp>
          <p:nvSpPr>
            <p:cNvPr id="42" name="矩形 41"/>
            <p:cNvSpPr/>
            <p:nvPr/>
          </p:nvSpPr>
          <p:spPr bwMode="gray">
            <a:xfrm>
              <a:off x="6564052" y="5040027"/>
              <a:ext cx="5652634" cy="1455886"/>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3" name="组合 42"/>
            <p:cNvGrpSpPr/>
            <p:nvPr/>
          </p:nvGrpSpPr>
          <p:grpSpPr bwMode="gray">
            <a:xfrm>
              <a:off x="6572459" y="5048772"/>
              <a:ext cx="5701967" cy="1418311"/>
              <a:chOff x="6572459" y="5048772"/>
              <a:chExt cx="5701967" cy="1418311"/>
            </a:xfrm>
          </p:grpSpPr>
          <p:sp>
            <p:nvSpPr>
              <p:cNvPr id="44" name="文本框 43"/>
              <p:cNvSpPr txBox="1"/>
              <p:nvPr/>
            </p:nvSpPr>
            <p:spPr bwMode="gray">
              <a:xfrm>
                <a:off x="6572459" y="5048772"/>
                <a:ext cx="3304418"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Example:</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45" name="文本框 44"/>
              <p:cNvSpPr txBox="1"/>
              <p:nvPr/>
            </p:nvSpPr>
            <p:spPr bwMode="gray">
              <a:xfrm>
                <a:off x="6903756" y="5191190"/>
                <a:ext cx="5370670" cy="6984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The lower threshold is 20 and the upper threshold is 40 for the traffic whose IP precedence is 0.</a:t>
                </a:r>
              </a:p>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The lower threshold is 35 and the upper threshold is 40 for the traffic whose IP precedence is 2. The traffic whose IP precedence is 2 is discarded later than the traffic whose IP precedence is 0.</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sp>
            <p:nvSpPr>
              <p:cNvPr id="53" name="文本框 52"/>
              <p:cNvSpPr txBox="1"/>
              <p:nvPr/>
            </p:nvSpPr>
            <p:spPr bwMode="gray">
              <a:xfrm>
                <a:off x="6572459" y="5867423"/>
                <a:ext cx="2872305" cy="15769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buFont typeface="Arial" panose="020B0604020202020204" pitchFamily="34" charset="0"/>
                  <a:buChar char="•"/>
                </a:pPr>
                <a:r>
                  <a:rPr lang="en-US" sz="1600" b="1" dirty="0">
                    <a:solidFill>
                      <a:srgbClr val="000000"/>
                    </a:solidFill>
                    <a:latin typeface="Huawei Sans" panose="020C0503030203020204" pitchFamily="34" charset="0"/>
                  </a:rPr>
                  <a:t>Advantage:</a:t>
                </a:r>
                <a:endParaRPr lang="en-US" altLang="zh-CN" sz="1600" b="1" dirty="0">
                  <a:solidFill>
                    <a:srgbClr val="000000"/>
                  </a:solidFill>
                  <a:latin typeface="Huawei Sans" panose="020C0503030203020204" pitchFamily="34" charset="0"/>
                  <a:ea typeface="方正兰亭黑简体" panose="02000000000000000000" pitchFamily="2" charset="-122"/>
                </a:endParaRPr>
              </a:p>
            </p:txBody>
          </p:sp>
          <p:sp>
            <p:nvSpPr>
              <p:cNvPr id="54" name="文本框 53"/>
              <p:cNvSpPr txBox="1"/>
              <p:nvPr/>
            </p:nvSpPr>
            <p:spPr bwMode="gray">
              <a:xfrm>
                <a:off x="6903756" y="5982920"/>
                <a:ext cx="5370670" cy="48416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Do not adjust TCP sliding window sizes simultaneously to avoid global TCP synchronization.</a:t>
                </a:r>
                <a:endParaRPr lang="en-US" altLang="zh-CN" sz="1400" dirty="0">
                  <a:solidFill>
                    <a:srgbClr val="000000"/>
                  </a:solidFill>
                  <a:latin typeface="Huawei Sans" panose="020C0503030203020204" pitchFamily="34" charset="0"/>
                  <a:ea typeface="方正兰亭黑简体" panose="02000000000000000000" pitchFamily="2" charset="-122"/>
                </a:endParaRPr>
              </a:p>
              <a:p>
                <a:pPr marL="342900" indent="-342900" fontAlgn="ctr">
                  <a:lnSpc>
                    <a:spcPct val="125000"/>
                  </a:lnSpc>
                  <a:spcBef>
                    <a:spcPts val="200"/>
                  </a:spcBef>
                  <a:spcAft>
                    <a:spcPts val="200"/>
                  </a:spcAft>
                  <a:buFont typeface="+mj-lt"/>
                  <a:buAutoNum type="arabicPeriod"/>
                </a:pPr>
                <a:r>
                  <a:rPr lang="en-US" sz="1400" dirty="0">
                    <a:solidFill>
                      <a:srgbClr val="000000"/>
                    </a:solidFill>
                    <a:latin typeface="Huawei Sans" panose="020C0503030203020204" pitchFamily="34" charset="0"/>
                  </a:rPr>
                  <a:t>Different traffic is discarded based on weights.</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grpSp>
      <p:grpSp>
        <p:nvGrpSpPr>
          <p:cNvPr id="15" name="组合 14"/>
          <p:cNvGrpSpPr/>
          <p:nvPr/>
        </p:nvGrpSpPr>
        <p:grpSpPr bwMode="gray">
          <a:xfrm>
            <a:off x="362550" y="2279536"/>
            <a:ext cx="6569380" cy="2882952"/>
            <a:chOff x="462724" y="2492896"/>
            <a:chExt cx="6569380" cy="2882952"/>
          </a:xfrm>
        </p:grpSpPr>
        <p:cxnSp>
          <p:nvCxnSpPr>
            <p:cNvPr id="4" name="肘形连接符 3"/>
            <p:cNvCxnSpPr/>
            <p:nvPr/>
          </p:nvCxnSpPr>
          <p:spPr bwMode="gray">
            <a:xfrm>
              <a:off x="1811040" y="2890256"/>
              <a:ext cx="4320000" cy="2160000"/>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cxnSp>
          <p:nvCxnSpPr>
            <p:cNvPr id="7" name="直接连接符 6"/>
            <p:cNvCxnSpPr/>
            <p:nvPr/>
          </p:nvCxnSpPr>
          <p:spPr bwMode="gray">
            <a:xfrm>
              <a:off x="1811524" y="4113076"/>
              <a:ext cx="3204356"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8" name="圆角矩形 7"/>
            <p:cNvSpPr/>
            <p:nvPr/>
          </p:nvSpPr>
          <p:spPr bwMode="gray">
            <a:xfrm>
              <a:off x="1173393" y="2492896"/>
              <a:ext cx="1275293"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Drop probability (%)</a:t>
              </a:r>
            </a:p>
          </p:txBody>
        </p:sp>
        <p:sp>
          <p:nvSpPr>
            <p:cNvPr id="9" name="圆角矩形 8"/>
            <p:cNvSpPr/>
            <p:nvPr/>
          </p:nvSpPr>
          <p:spPr bwMode="gray">
            <a:xfrm>
              <a:off x="5987504" y="4772572"/>
              <a:ext cx="1044600" cy="49437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Actual</a:t>
              </a:r>
              <a:endParaRPr lang="en-US" altLang="zh-CN" sz="1200" dirty="0">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queue length</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 name="圆角矩形 9"/>
            <p:cNvSpPr/>
            <p:nvPr/>
          </p:nvSpPr>
          <p:spPr bwMode="gray">
            <a:xfrm>
              <a:off x="1060773" y="3286300"/>
              <a:ext cx="75560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100%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6" name="直接连接符 15"/>
            <p:cNvCxnSpPr/>
            <p:nvPr/>
          </p:nvCxnSpPr>
          <p:spPr bwMode="gray">
            <a:xfrm>
              <a:off x="3394732" y="4834496"/>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p:nvPr/>
          </p:nvCxnSpPr>
          <p:spPr bwMode="gray">
            <a:xfrm>
              <a:off x="4223792" y="4834496"/>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p:nvPr/>
          </p:nvCxnSpPr>
          <p:spPr bwMode="gray">
            <a:xfrm>
              <a:off x="5015880" y="4834496"/>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1" name="直接连接符 20"/>
            <p:cNvCxnSpPr/>
            <p:nvPr/>
          </p:nvCxnSpPr>
          <p:spPr bwMode="gray">
            <a:xfrm>
              <a:off x="1811040" y="3466320"/>
              <a:ext cx="3528392"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cxnSp>
          <p:nvCxnSpPr>
            <p:cNvPr id="27" name="直接连接符 26"/>
            <p:cNvCxnSpPr/>
            <p:nvPr/>
          </p:nvCxnSpPr>
          <p:spPr bwMode="gray">
            <a:xfrm>
              <a:off x="5015880" y="3466320"/>
              <a:ext cx="0" cy="648072"/>
            </a:xfrm>
            <a:prstGeom prst="line">
              <a:avLst/>
            </a:prstGeom>
            <a:solidFill>
              <a:schemeClr val="accent1"/>
            </a:solidFill>
            <a:ln w="19050" cap="flat" cmpd="sng" algn="ctr">
              <a:solidFill>
                <a:schemeClr val="tx1"/>
              </a:solidFill>
              <a:prstDash val="sysDot"/>
              <a:round/>
              <a:headEnd type="none" w="med" len="med"/>
              <a:tailEnd type="none" w="med" len="med"/>
            </a:ln>
            <a:effectLst/>
          </p:spPr>
        </p:cxnSp>
        <p:cxnSp>
          <p:nvCxnSpPr>
            <p:cNvPr id="29" name="直接连接符 28"/>
            <p:cNvCxnSpPr/>
            <p:nvPr/>
          </p:nvCxnSpPr>
          <p:spPr bwMode="gray">
            <a:xfrm>
              <a:off x="5015880" y="3466320"/>
              <a:ext cx="108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圆角矩形 31"/>
            <p:cNvSpPr/>
            <p:nvPr/>
          </p:nvSpPr>
          <p:spPr bwMode="gray">
            <a:xfrm>
              <a:off x="462724" y="3862364"/>
              <a:ext cx="1353649"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Maximum</a:t>
              </a:r>
              <a:endParaRPr lang="en-US" altLang="zh-CN" sz="1200" dirty="0">
                <a:latin typeface="Huawei Sans" panose="020C0503030203020204" pitchFamily="34" charset="0"/>
                <a:ea typeface="方正兰亭黑简体" panose="02000000000000000000" pitchFamily="2" charset="-122"/>
              </a:endParaRPr>
            </a:p>
            <a:p>
              <a:pPr marL="0" marR="0" indent="0" algn="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drop probability</a:t>
              </a:r>
            </a:p>
          </p:txBody>
        </p:sp>
        <p:sp>
          <p:nvSpPr>
            <p:cNvPr id="33" name="圆角矩形 32"/>
            <p:cNvSpPr/>
            <p:nvPr/>
          </p:nvSpPr>
          <p:spPr bwMode="gray">
            <a:xfrm>
              <a:off x="2891160" y="5049180"/>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20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4" name="圆角矩形 33"/>
            <p:cNvSpPr/>
            <p:nvPr/>
          </p:nvSpPr>
          <p:spPr bwMode="gray">
            <a:xfrm>
              <a:off x="3864236" y="5050496"/>
              <a:ext cx="75560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30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5" name="圆角矩形 34"/>
            <p:cNvSpPr/>
            <p:nvPr/>
          </p:nvSpPr>
          <p:spPr bwMode="gray">
            <a:xfrm>
              <a:off x="4367808" y="5050496"/>
              <a:ext cx="1332148"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40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30" name="直接连接符 29"/>
            <p:cNvCxnSpPr/>
            <p:nvPr/>
          </p:nvCxnSpPr>
          <p:spPr bwMode="gray">
            <a:xfrm>
              <a:off x="4619836" y="4834496"/>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1" name="圆角矩形 30"/>
            <p:cNvSpPr/>
            <p:nvPr/>
          </p:nvSpPr>
          <p:spPr bwMode="gray">
            <a:xfrm>
              <a:off x="4260280" y="5050496"/>
              <a:ext cx="755600"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35</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 name="任意多边形 11"/>
            <p:cNvSpPr/>
            <p:nvPr/>
          </p:nvSpPr>
          <p:spPr bwMode="gray">
            <a:xfrm>
              <a:off x="1821180" y="4114800"/>
              <a:ext cx="3200400" cy="922020"/>
            </a:xfrm>
            <a:custGeom>
              <a:avLst/>
              <a:gdLst>
                <a:gd name="connsiteX0" fmla="*/ 0 w 3200400"/>
                <a:gd name="connsiteY0" fmla="*/ 922020 h 922020"/>
                <a:gd name="connsiteX1" fmla="*/ 1577340 w 3200400"/>
                <a:gd name="connsiteY1" fmla="*/ 922020 h 922020"/>
                <a:gd name="connsiteX2" fmla="*/ 3200400 w 3200400"/>
                <a:gd name="connsiteY2" fmla="*/ 0 h 922020"/>
              </a:gdLst>
              <a:ahLst/>
              <a:cxnLst>
                <a:cxn ang="0">
                  <a:pos x="connsiteX0" y="connsiteY0"/>
                </a:cxn>
                <a:cxn ang="0">
                  <a:pos x="connsiteX1" y="connsiteY1"/>
                </a:cxn>
                <a:cxn ang="0">
                  <a:pos x="connsiteX2" y="connsiteY2"/>
                </a:cxn>
              </a:cxnLst>
              <a:rect l="l" t="t" r="r" b="b"/>
              <a:pathLst>
                <a:path w="3200400" h="922020">
                  <a:moveTo>
                    <a:pt x="0" y="922020"/>
                  </a:moveTo>
                  <a:lnTo>
                    <a:pt x="1577340" y="922020"/>
                  </a:lnTo>
                  <a:lnTo>
                    <a:pt x="3200400" y="0"/>
                  </a:lnTo>
                </a:path>
              </a:pathLst>
            </a:custGeom>
            <a:noFill/>
            <a:ln w="19050">
              <a:solidFill>
                <a:srgbClr val="AFD89C"/>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 name="任意多边形 12"/>
            <p:cNvSpPr/>
            <p:nvPr/>
          </p:nvSpPr>
          <p:spPr bwMode="gray">
            <a:xfrm>
              <a:off x="3398520" y="4107180"/>
              <a:ext cx="1623060" cy="929640"/>
            </a:xfrm>
            <a:custGeom>
              <a:avLst/>
              <a:gdLst>
                <a:gd name="connsiteX0" fmla="*/ 0 w 1623060"/>
                <a:gd name="connsiteY0" fmla="*/ 929640 h 929640"/>
                <a:gd name="connsiteX1" fmla="*/ 822960 w 1623060"/>
                <a:gd name="connsiteY1" fmla="*/ 929640 h 929640"/>
                <a:gd name="connsiteX2" fmla="*/ 1623060 w 1623060"/>
                <a:gd name="connsiteY2" fmla="*/ 0 h 929640"/>
              </a:gdLst>
              <a:ahLst/>
              <a:cxnLst>
                <a:cxn ang="0">
                  <a:pos x="connsiteX0" y="connsiteY0"/>
                </a:cxn>
                <a:cxn ang="0">
                  <a:pos x="connsiteX1" y="connsiteY1"/>
                </a:cxn>
                <a:cxn ang="0">
                  <a:pos x="connsiteX2" y="connsiteY2"/>
                </a:cxn>
              </a:cxnLst>
              <a:rect l="l" t="t" r="r" b="b"/>
              <a:pathLst>
                <a:path w="1623060" h="929640">
                  <a:moveTo>
                    <a:pt x="0" y="929640"/>
                  </a:moveTo>
                  <a:lnTo>
                    <a:pt x="822960" y="929640"/>
                  </a:lnTo>
                  <a:lnTo>
                    <a:pt x="1623060" y="0"/>
                  </a:lnTo>
                </a:path>
              </a:pathLst>
            </a:custGeom>
            <a:noFill/>
            <a:ln w="19050">
              <a:solidFill>
                <a:srgbClr val="FDE397"/>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4" name="任意多边形 13"/>
            <p:cNvSpPr/>
            <p:nvPr/>
          </p:nvSpPr>
          <p:spPr bwMode="gray">
            <a:xfrm>
              <a:off x="4221480" y="4114800"/>
              <a:ext cx="800100" cy="929640"/>
            </a:xfrm>
            <a:custGeom>
              <a:avLst/>
              <a:gdLst>
                <a:gd name="connsiteX0" fmla="*/ 0 w 800100"/>
                <a:gd name="connsiteY0" fmla="*/ 929640 h 929640"/>
                <a:gd name="connsiteX1" fmla="*/ 396240 w 800100"/>
                <a:gd name="connsiteY1" fmla="*/ 929640 h 929640"/>
                <a:gd name="connsiteX2" fmla="*/ 800100 w 800100"/>
                <a:gd name="connsiteY2" fmla="*/ 0 h 929640"/>
              </a:gdLst>
              <a:ahLst/>
              <a:cxnLst>
                <a:cxn ang="0">
                  <a:pos x="connsiteX0" y="connsiteY0"/>
                </a:cxn>
                <a:cxn ang="0">
                  <a:pos x="connsiteX1" y="connsiteY1"/>
                </a:cxn>
                <a:cxn ang="0">
                  <a:pos x="connsiteX2" y="connsiteY2"/>
                </a:cxn>
              </a:cxnLst>
              <a:rect l="l" t="t" r="r" b="b"/>
              <a:pathLst>
                <a:path w="800100" h="929640">
                  <a:moveTo>
                    <a:pt x="0" y="929640"/>
                  </a:moveTo>
                  <a:lnTo>
                    <a:pt x="396240" y="929640"/>
                  </a:lnTo>
                  <a:lnTo>
                    <a:pt x="800100" y="0"/>
                  </a:lnTo>
                </a:path>
              </a:pathLst>
            </a:custGeom>
            <a:noFill/>
            <a:ln w="19050">
              <a:solidFill>
                <a:srgbClr val="94DAE2"/>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6" name="流程图: 联系 35"/>
            <p:cNvSpPr/>
            <p:nvPr/>
          </p:nvSpPr>
          <p:spPr bwMode="gray">
            <a:xfrm>
              <a:off x="4923353" y="3988800"/>
              <a:ext cx="216734" cy="226461"/>
            </a:xfrm>
            <a:prstGeom prst="flowChartConnector">
              <a:avLst/>
            </a:prstGeom>
            <a:solidFill>
              <a:schemeClr val="bg1"/>
            </a:solidFill>
            <a:ln w="12700">
              <a:solidFill>
                <a:schemeClr val="tx1"/>
              </a:solidFill>
              <a:miter lim="800000"/>
              <a:headEnd type="none" w="sm" len="sm"/>
              <a:tailEnd type="none" w="sm" len="sm"/>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endParaRPr>
            </a:p>
          </p:txBody>
        </p:sp>
      </p:grpSp>
      <p:sp>
        <p:nvSpPr>
          <p:cNvPr id="46" name="圆角矩形 45"/>
          <p:cNvSpPr/>
          <p:nvPr/>
        </p:nvSpPr>
        <p:spPr bwMode="gray">
          <a:xfrm>
            <a:off x="362550" y="5175746"/>
            <a:ext cx="2853161"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tx1"/>
                </a:solidFill>
                <a:latin typeface="Huawei Sans" panose="020C0503030203020204" pitchFamily="34" charset="0"/>
              </a:rPr>
              <a:t>IP precedence used as an example:</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The corresponding </a:t>
            </a:r>
            <a:r>
              <a:rPr lang="en-US" sz="1200" b="1" dirty="0" err="1">
                <a:latin typeface="Huawei Sans" panose="020C0503030203020204" pitchFamily="34" charset="0"/>
              </a:rPr>
              <a:t>precedences</a:t>
            </a:r>
            <a:r>
              <a:rPr lang="en-US" sz="1200" b="1" dirty="0">
                <a:latin typeface="Huawei Sans" panose="020C0503030203020204" pitchFamily="34" charset="0"/>
              </a:rPr>
              <a:t> are as follows:</a:t>
            </a:r>
            <a:endParaRPr kumimoji="0" lang="en-US" altLang="zh-CN" sz="12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7" name="圆角矩形 46"/>
          <p:cNvSpPr/>
          <p:nvPr/>
        </p:nvSpPr>
        <p:spPr bwMode="gray">
          <a:xfrm>
            <a:off x="3043498" y="5411884"/>
            <a:ext cx="468052"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tx1"/>
                </a:solidFill>
                <a:latin typeface="Huawei Sans" panose="020C0503030203020204" pitchFamily="34" charset="0"/>
              </a:rPr>
              <a:t>0</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8" name="圆角矩形 47"/>
          <p:cNvSpPr/>
          <p:nvPr/>
        </p:nvSpPr>
        <p:spPr bwMode="gray">
          <a:xfrm>
            <a:off x="3907594" y="5411884"/>
            <a:ext cx="468052"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tx1"/>
                </a:solidFill>
                <a:latin typeface="Huawei Sans" panose="020C0503030203020204" pitchFamily="34" charset="0"/>
              </a:rPr>
              <a:t>1</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9" name="圆角矩形 48"/>
          <p:cNvSpPr/>
          <p:nvPr/>
        </p:nvSpPr>
        <p:spPr bwMode="gray">
          <a:xfrm>
            <a:off x="4303638" y="5411884"/>
            <a:ext cx="468052"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solidFill>
                  <a:schemeClr val="tx1"/>
                </a:solidFill>
                <a:latin typeface="Huawei Sans" panose="020C0503030203020204" pitchFamily="34" charset="0"/>
              </a:rPr>
              <a:t>2</a:t>
            </a:r>
            <a:endParaRPr kumimoji="0" lang="en-US" altLang="zh-CN" sz="14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20" name="直接箭头连接符 19"/>
          <p:cNvCxnSpPr>
            <a:stCxn id="33" idx="2"/>
            <a:endCxn id="47" idx="0"/>
          </p:cNvCxnSpPr>
          <p:nvPr/>
        </p:nvCxnSpPr>
        <p:spPr bwMode="gray">
          <a:xfrm>
            <a:off x="3277282" y="5161172"/>
            <a:ext cx="242" cy="36000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50" name="直接箭头连接符 49"/>
          <p:cNvCxnSpPr/>
          <p:nvPr/>
        </p:nvCxnSpPr>
        <p:spPr bwMode="gray">
          <a:xfrm>
            <a:off x="4123618" y="5161172"/>
            <a:ext cx="242" cy="36000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51" name="直接箭头连接符 50"/>
          <p:cNvCxnSpPr/>
          <p:nvPr/>
        </p:nvCxnSpPr>
        <p:spPr bwMode="gray">
          <a:xfrm>
            <a:off x="4519662" y="5161172"/>
            <a:ext cx="242" cy="36000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6" name="Straight Connector 5"/>
          <p:cNvCxnSpPr/>
          <p:nvPr/>
        </p:nvCxnSpPr>
        <p:spPr bwMode="gray">
          <a:xfrm>
            <a:off x="4915706" y="5367577"/>
            <a:ext cx="451857" cy="0"/>
          </a:xfrm>
          <a:prstGeom prst="line">
            <a:avLst/>
          </a:prstGeom>
          <a:ln w="19050">
            <a:solidFill>
              <a:srgbClr val="AFD89C"/>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gray">
          <a:xfrm>
            <a:off x="4915706" y="5655609"/>
            <a:ext cx="451857" cy="0"/>
          </a:xfrm>
          <a:prstGeom prst="line">
            <a:avLst/>
          </a:prstGeom>
          <a:ln w="19050">
            <a:solidFill>
              <a:srgbClr val="FDE397"/>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gray">
          <a:xfrm>
            <a:off x="4915706" y="5943641"/>
            <a:ext cx="451857" cy="0"/>
          </a:xfrm>
          <a:prstGeom prst="line">
            <a:avLst/>
          </a:prstGeom>
          <a:ln w="19050">
            <a:solidFill>
              <a:srgbClr val="94DAE2"/>
            </a:solidFill>
          </a:ln>
        </p:spPr>
        <p:style>
          <a:lnRef idx="1">
            <a:schemeClr val="accent1"/>
          </a:lnRef>
          <a:fillRef idx="0">
            <a:schemeClr val="accent1"/>
          </a:fillRef>
          <a:effectRef idx="0">
            <a:schemeClr val="accent1"/>
          </a:effectRef>
          <a:fontRef idx="minor">
            <a:schemeClr val="tx1"/>
          </a:fontRef>
        </p:style>
      </p:cxnSp>
      <p:sp>
        <p:nvSpPr>
          <p:cNvPr id="57" name="圆角矩形 8"/>
          <p:cNvSpPr/>
          <p:nvPr/>
        </p:nvSpPr>
        <p:spPr bwMode="gray">
          <a:xfrm>
            <a:off x="5320680" y="5208063"/>
            <a:ext cx="954790" cy="30140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8" name="圆角矩形 8"/>
          <p:cNvSpPr/>
          <p:nvPr/>
        </p:nvSpPr>
        <p:spPr bwMode="gray">
          <a:xfrm>
            <a:off x="5317897" y="5518868"/>
            <a:ext cx="954790" cy="30140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2</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59" name="圆角矩形 8"/>
          <p:cNvSpPr/>
          <p:nvPr/>
        </p:nvSpPr>
        <p:spPr bwMode="gray">
          <a:xfrm>
            <a:off x="5313304" y="5801754"/>
            <a:ext cx="954790" cy="30140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Traffic 3</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0" name="Rectangular Callout 59"/>
          <p:cNvSpPr/>
          <p:nvPr/>
        </p:nvSpPr>
        <p:spPr bwMode="gray">
          <a:xfrm>
            <a:off x="3430818" y="4085037"/>
            <a:ext cx="330448" cy="309667"/>
          </a:xfrm>
          <a:prstGeom prst="wedgeRectCallout">
            <a:avLst>
              <a:gd name="adj1" fmla="val 37284"/>
              <a:gd name="adj2" fmla="val 7663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1</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
        <p:nvSpPr>
          <p:cNvPr id="62" name="Rectangular Callout 61"/>
          <p:cNvSpPr/>
          <p:nvPr/>
        </p:nvSpPr>
        <p:spPr bwMode="gray">
          <a:xfrm>
            <a:off x="4915706" y="4167453"/>
            <a:ext cx="330448" cy="309667"/>
          </a:xfrm>
          <a:prstGeom prst="wedgeRectCallout">
            <a:avLst>
              <a:gd name="adj1" fmla="val -86760"/>
              <a:gd name="adj2" fmla="val -21790"/>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a:solidFill>
                  <a:schemeClr val="tx1"/>
                </a:solidFill>
                <a:latin typeface="Huawei Sans" panose="020C0503030203020204" pitchFamily="34" charset="0"/>
              </a:rPr>
              <a:t>2</a:t>
            </a:r>
            <a:endParaRPr lang="en-US" altLang="zh-CN" sz="1400" b="1" dirty="0">
              <a:solidFill>
                <a:schemeClr val="tx1"/>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70791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bwMode="gray">
          <a:xfrm>
            <a:off x="997338" y="4076761"/>
            <a:ext cx="1332000" cy="1008112"/>
          </a:xfrm>
          <a:prstGeom prst="rect">
            <a:avLst/>
          </a:prstGeom>
          <a:solidFill>
            <a:srgbClr val="F4FBFE"/>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WRED Drop Priority</a:t>
            </a:r>
          </a:p>
        </p:txBody>
      </p:sp>
      <p:sp>
        <p:nvSpPr>
          <p:cNvPr id="48" name="矩形 47"/>
          <p:cNvSpPr/>
          <p:nvPr/>
        </p:nvSpPr>
        <p:spPr bwMode="gray">
          <a:xfrm>
            <a:off x="4331804" y="1595460"/>
            <a:ext cx="1656184" cy="1038188"/>
          </a:xfrm>
          <a:prstGeom prst="rect">
            <a:avLst/>
          </a:prstGeom>
          <a:solidFill>
            <a:srgbClr val="F4FBFE"/>
          </a:solidFill>
          <a:ln w="9525" cap="flat" cmpd="sng" algn="ctr">
            <a:solidFill>
              <a:srgbClr val="00B0F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endParaRPr>
          </a:p>
        </p:txBody>
      </p:sp>
      <p:cxnSp>
        <p:nvCxnSpPr>
          <p:cNvPr id="57" name="直接箭头连接符 56"/>
          <p:cNvCxnSpPr>
            <a:stCxn id="116" idx="3"/>
            <a:endCxn id="114" idx="1"/>
          </p:cNvCxnSpPr>
          <p:nvPr/>
        </p:nvCxnSpPr>
        <p:spPr bwMode="gray">
          <a:xfrm>
            <a:off x="3431704" y="1901471"/>
            <a:ext cx="306156" cy="153298"/>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58" name="直接箭头连接符 57"/>
          <p:cNvCxnSpPr>
            <a:stCxn id="117" idx="3"/>
            <a:endCxn id="114" idx="2"/>
          </p:cNvCxnSpPr>
          <p:nvPr/>
        </p:nvCxnSpPr>
        <p:spPr bwMode="gray">
          <a:xfrm flipV="1">
            <a:off x="3431704" y="2207504"/>
            <a:ext cx="198074" cy="18026"/>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59" name="直接箭头连接符 58"/>
          <p:cNvCxnSpPr>
            <a:stCxn id="118" idx="3"/>
            <a:endCxn id="114" idx="3"/>
          </p:cNvCxnSpPr>
          <p:nvPr/>
        </p:nvCxnSpPr>
        <p:spPr bwMode="gray">
          <a:xfrm flipV="1">
            <a:off x="3431704" y="2360239"/>
            <a:ext cx="306156" cy="189336"/>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61" name="直接箭头连接符 60"/>
          <p:cNvCxnSpPr>
            <a:stCxn id="115" idx="3"/>
          </p:cNvCxnSpPr>
          <p:nvPr/>
        </p:nvCxnSpPr>
        <p:spPr bwMode="gray">
          <a:xfrm>
            <a:off x="4378078" y="2217029"/>
            <a:ext cx="195483"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aphicFrame>
        <p:nvGraphicFramePr>
          <p:cNvPr id="62" name="表格 61"/>
          <p:cNvGraphicFramePr>
            <a:graphicFrameLocks noGrp="1"/>
          </p:cNvGraphicFramePr>
          <p:nvPr>
            <p:extLst>
              <p:ext uri="{D42A27DB-BD31-4B8C-83A1-F6EECF244321}">
                <p14:modId xmlns:p14="http://schemas.microsoft.com/office/powerpoint/2010/main" val="489698179"/>
              </p:ext>
            </p:extLst>
          </p:nvPr>
        </p:nvGraphicFramePr>
        <p:xfrm>
          <a:off x="4583832" y="1739530"/>
          <a:ext cx="1188132" cy="741680"/>
        </p:xfrm>
        <a:graphic>
          <a:graphicData uri="http://schemas.openxmlformats.org/drawingml/2006/table">
            <a:tbl>
              <a:tblPr firstRow="1" bandRow="1">
                <a:tableStyleId>{C083E6E3-FA7D-4D7B-A595-EF9225AFEA82}</a:tableStyleId>
              </a:tblPr>
              <a:tblGrid>
                <a:gridCol w="1188132">
                  <a:extLst>
                    <a:ext uri="{9D8B030D-6E8A-4147-A177-3AD203B41FA5}">
                      <a16:colId xmlns:a16="http://schemas.microsoft.com/office/drawing/2014/main" xmlns="" val="20000"/>
                    </a:ext>
                  </a:extLst>
                </a:gridCol>
              </a:tblGrid>
              <a:tr h="370840">
                <a:tc>
                  <a:txBody>
                    <a:bodyPr/>
                    <a:lstStyle/>
                    <a:p>
                      <a:pPr algn="ctr" fontAlgn="ctr"/>
                      <a:r>
                        <a:rPr lang="en-US" sz="1200" b="1" dirty="0">
                          <a:latin typeface="Huawei Sans" panose="020C0503030203020204" pitchFamily="34" charset="0"/>
                        </a:rPr>
                        <a:t>Service class</a:t>
                      </a:r>
                      <a:endParaRPr lang="en-US" altLang="zh-CN" sz="1200" b="1" dirty="0">
                        <a:latin typeface="Huawei Sans" panose="020C0503030203020204" pitchFamily="34" charset="0"/>
                      </a:endParaRPr>
                    </a:p>
                  </a:txBody>
                  <a:tcPr marL="36000" marR="36000"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BEE9EE"/>
                    </a:solidFill>
                  </a:tcPr>
                </a:tc>
                <a:extLst>
                  <a:ext uri="{0D108BD9-81ED-4DB2-BD59-A6C34878D82A}">
                    <a16:rowId xmlns:a16="http://schemas.microsoft.com/office/drawing/2014/main" xmlns="" val="10000"/>
                  </a:ext>
                </a:extLst>
              </a:tr>
              <a:tr h="370840">
                <a:tc>
                  <a:txBody>
                    <a:bodyPr/>
                    <a:lstStyle/>
                    <a:p>
                      <a:pPr algn="ctr" fontAlgn="ctr"/>
                      <a:r>
                        <a:rPr lang="en-US" sz="1200" b="1" dirty="0">
                          <a:latin typeface="Huawei Sans" panose="020C0503030203020204" pitchFamily="34" charset="0"/>
                        </a:rPr>
                        <a:t>Color</a:t>
                      </a:r>
                      <a:endParaRPr lang="en-US" altLang="zh-CN" sz="1200" b="1" dirty="0">
                        <a:latin typeface="Huawei Sans" panose="020C0503030203020204" pitchFamily="34" charset="0"/>
                      </a:endParaRPr>
                    </a:p>
                  </a:txBody>
                  <a:tcPr marL="36000" marR="36000"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BEE9EE"/>
                    </a:solidFill>
                  </a:tcPr>
                </a:tc>
                <a:extLst>
                  <a:ext uri="{0D108BD9-81ED-4DB2-BD59-A6C34878D82A}">
                    <a16:rowId xmlns:a16="http://schemas.microsoft.com/office/drawing/2014/main" xmlns="" val="10001"/>
                  </a:ext>
                </a:extLst>
              </a:tr>
            </a:tbl>
          </a:graphicData>
        </a:graphic>
      </p:graphicFrame>
      <p:sp>
        <p:nvSpPr>
          <p:cNvPr id="63" name="文本框 62"/>
          <p:cNvSpPr txBox="1"/>
          <p:nvPr/>
        </p:nvSpPr>
        <p:spPr bwMode="gray">
          <a:xfrm>
            <a:off x="2969365" y="1292039"/>
            <a:ext cx="157353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600" b="1">
                <a:solidFill>
                  <a:schemeClr val="bg1">
                    <a:lumMod val="50000"/>
                  </a:schemeClr>
                </a:solidFill>
                <a:latin typeface="Arial"/>
                <a:ea typeface="+mn-ea"/>
              </a:defRPr>
            </a:lvl1pPr>
          </a:lstStyle>
          <a:p>
            <a:pPr fontAlgn="ctr"/>
            <a:r>
              <a:rPr lang="en-US" sz="1400" dirty="0">
                <a:latin typeface="Huawei Sans" panose="020C0503030203020204" pitchFamily="34" charset="0"/>
              </a:rPr>
              <a:t>Uplink direction</a:t>
            </a:r>
          </a:p>
        </p:txBody>
      </p:sp>
      <p:sp>
        <p:nvSpPr>
          <p:cNvPr id="64" name="文本框 63"/>
          <p:cNvSpPr txBox="1"/>
          <p:nvPr/>
        </p:nvSpPr>
        <p:spPr bwMode="gray">
          <a:xfrm>
            <a:off x="925329" y="4134469"/>
            <a:ext cx="1440162"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lnSpc>
                <a:spcPct val="125000"/>
              </a:lnSpc>
            </a:pPr>
            <a:r>
              <a:rPr lang="en-US" sz="1200" dirty="0">
                <a:latin typeface="Huawei Sans" panose="020C0503030203020204" pitchFamily="34" charset="0"/>
              </a:rPr>
              <a:t>Drop priority </a:t>
            </a:r>
          </a:p>
          <a:p>
            <a:pPr algn="ctr" fontAlgn="ctr">
              <a:lnSpc>
                <a:spcPct val="125000"/>
              </a:lnSpc>
            </a:pPr>
            <a:r>
              <a:rPr lang="en-US" sz="1200" dirty="0">
                <a:latin typeface="Huawei Sans" panose="020C0503030203020204" pitchFamily="34" charset="0"/>
              </a:rPr>
              <a:t>of packets</a:t>
            </a:r>
          </a:p>
          <a:p>
            <a:pPr algn="ctr" fontAlgn="ctr">
              <a:lnSpc>
                <a:spcPct val="125000"/>
              </a:lnSpc>
            </a:pPr>
            <a:r>
              <a:rPr lang="en-US" sz="1200" dirty="0">
                <a:solidFill>
                  <a:srgbClr val="C7000B"/>
                </a:solidFill>
                <a:latin typeface="Huawei Sans" panose="020C0503030203020204" pitchFamily="34" charset="0"/>
              </a:rPr>
              <a:t>on the device</a:t>
            </a:r>
          </a:p>
        </p:txBody>
      </p:sp>
      <p:sp>
        <p:nvSpPr>
          <p:cNvPr id="66" name="矩形 65"/>
          <p:cNvSpPr/>
          <p:nvPr/>
        </p:nvSpPr>
        <p:spPr bwMode="gray">
          <a:xfrm>
            <a:off x="997338" y="3752725"/>
            <a:ext cx="1332148" cy="324000"/>
          </a:xfrm>
          <a:prstGeom prst="rect">
            <a:avLst/>
          </a:prstGeom>
          <a:solidFill>
            <a:srgbClr val="56C4D2"/>
          </a:solid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Color</a:t>
            </a:r>
            <a:endParaRPr kumimoji="0" lang="en-US" altLang="zh-CN" sz="12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67" name="下箭头 66"/>
          <p:cNvSpPr/>
          <p:nvPr/>
        </p:nvSpPr>
        <p:spPr bwMode="gray">
          <a:xfrm rot="3325612">
            <a:off x="3589667" y="2861324"/>
            <a:ext cx="297572" cy="540000"/>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8" name="矩形 67"/>
          <p:cNvSpPr/>
          <p:nvPr/>
        </p:nvSpPr>
        <p:spPr bwMode="gray">
          <a:xfrm>
            <a:off x="1216500" y="1703472"/>
            <a:ext cx="1279100" cy="32403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VLAN packet</a:t>
            </a:r>
          </a:p>
        </p:txBody>
      </p:sp>
      <p:sp>
        <p:nvSpPr>
          <p:cNvPr id="69" name="矩形 68"/>
          <p:cNvSpPr/>
          <p:nvPr/>
        </p:nvSpPr>
        <p:spPr bwMode="gray">
          <a:xfrm>
            <a:off x="1216500" y="2063548"/>
            <a:ext cx="127910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packet</a:t>
            </a:r>
          </a:p>
        </p:txBody>
      </p:sp>
      <p:sp>
        <p:nvSpPr>
          <p:cNvPr id="70" name="矩形 69"/>
          <p:cNvSpPr/>
          <p:nvPr/>
        </p:nvSpPr>
        <p:spPr bwMode="gray">
          <a:xfrm>
            <a:off x="1216500" y="2351544"/>
            <a:ext cx="1279100" cy="324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IP packet</a:t>
            </a:r>
          </a:p>
        </p:txBody>
      </p:sp>
      <p:sp>
        <p:nvSpPr>
          <p:cNvPr id="72" name="右箭头 71"/>
          <p:cNvSpPr/>
          <p:nvPr/>
        </p:nvSpPr>
        <p:spPr bwMode="gray">
          <a:xfrm>
            <a:off x="5861974" y="2135520"/>
            <a:ext cx="468052" cy="431994"/>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90" name="表格 89"/>
          <p:cNvGraphicFramePr>
            <a:graphicFrameLocks noGrp="1"/>
          </p:cNvGraphicFramePr>
          <p:nvPr>
            <p:extLst>
              <p:ext uri="{D42A27DB-BD31-4B8C-83A1-F6EECF244321}">
                <p14:modId xmlns:p14="http://schemas.microsoft.com/office/powerpoint/2010/main" val="2303381181"/>
              </p:ext>
            </p:extLst>
          </p:nvPr>
        </p:nvGraphicFramePr>
        <p:xfrm>
          <a:off x="3013562" y="3572705"/>
          <a:ext cx="994206" cy="2412690"/>
        </p:xfrm>
        <a:graphic>
          <a:graphicData uri="http://schemas.openxmlformats.org/drawingml/2006/table">
            <a:tbl>
              <a:tblPr firstRow="1" bandRow="1">
                <a:tableStyleId>{5940675A-B579-460E-94D1-54222C63F5DA}</a:tableStyleId>
              </a:tblPr>
              <a:tblGrid>
                <a:gridCol w="994206">
                  <a:extLst>
                    <a:ext uri="{9D8B030D-6E8A-4147-A177-3AD203B41FA5}">
                      <a16:colId xmlns:a16="http://schemas.microsoft.com/office/drawing/2014/main" xmlns="" val="20000"/>
                    </a:ext>
                  </a:extLst>
                </a:gridCol>
              </a:tblGrid>
              <a:tr h="804230">
                <a:tc>
                  <a:txBody>
                    <a:bodyPr/>
                    <a:lstStyle/>
                    <a:p>
                      <a:pPr algn="ctr" fontAlgn="ctr"/>
                      <a:r>
                        <a:rPr lang="en-US" sz="1200" b="1" dirty="0">
                          <a:solidFill>
                            <a:schemeClr val="bg1"/>
                          </a:solidFill>
                          <a:latin typeface="Huawei Sans" panose="020C0503030203020204" pitchFamily="34" charset="0"/>
                        </a:rPr>
                        <a:t>Green</a:t>
                      </a:r>
                      <a:endParaRPr lang="en-US" altLang="zh-CN" sz="1200" b="1" dirty="0">
                        <a:solidFill>
                          <a:schemeClr val="bg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8BC9A0"/>
                    </a:solidFill>
                  </a:tcPr>
                </a:tc>
                <a:extLst>
                  <a:ext uri="{0D108BD9-81ED-4DB2-BD59-A6C34878D82A}">
                    <a16:rowId xmlns:a16="http://schemas.microsoft.com/office/drawing/2014/main" xmlns="" val="10000"/>
                  </a:ext>
                </a:extLst>
              </a:tr>
              <a:tr h="804230">
                <a:tc>
                  <a:txBody>
                    <a:bodyPr/>
                    <a:lstStyle/>
                    <a:p>
                      <a:pPr algn="ctr" fontAlgn="ctr"/>
                      <a:r>
                        <a:rPr lang="en-US" sz="1200" b="1" dirty="0">
                          <a:solidFill>
                            <a:schemeClr val="bg1"/>
                          </a:solidFill>
                          <a:latin typeface="Huawei Sans" panose="020C0503030203020204" pitchFamily="34" charset="0"/>
                        </a:rPr>
                        <a:t>Yellow</a:t>
                      </a:r>
                      <a:endParaRPr lang="en-US" altLang="zh-CN" sz="1200" b="1" dirty="0">
                        <a:solidFill>
                          <a:schemeClr val="bg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FFD17D"/>
                    </a:solidFill>
                  </a:tcPr>
                </a:tc>
                <a:extLst>
                  <a:ext uri="{0D108BD9-81ED-4DB2-BD59-A6C34878D82A}">
                    <a16:rowId xmlns:a16="http://schemas.microsoft.com/office/drawing/2014/main" xmlns="" val="10001"/>
                  </a:ext>
                </a:extLst>
              </a:tr>
              <a:tr h="804230">
                <a:tc>
                  <a:txBody>
                    <a:bodyPr/>
                    <a:lstStyle/>
                    <a:p>
                      <a:pPr algn="ctr" fontAlgn="ctr"/>
                      <a:r>
                        <a:rPr lang="en-US" sz="1200" b="1" dirty="0">
                          <a:solidFill>
                            <a:schemeClr val="bg1"/>
                          </a:solidFill>
                          <a:latin typeface="Huawei Sans" panose="020C0503030203020204" pitchFamily="34" charset="0"/>
                        </a:rPr>
                        <a:t>Red</a:t>
                      </a:r>
                      <a:endParaRPr lang="en-US" altLang="zh-CN" sz="1200" b="1" dirty="0">
                        <a:solidFill>
                          <a:schemeClr val="bg1"/>
                        </a:solidFill>
                        <a:latin typeface="Huawei Sans" panose="020C0503030203020204" pitchFamily="34"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rgbClr val="EC7061"/>
                    </a:solidFill>
                  </a:tcPr>
                </a:tc>
                <a:extLst>
                  <a:ext uri="{0D108BD9-81ED-4DB2-BD59-A6C34878D82A}">
                    <a16:rowId xmlns:a16="http://schemas.microsoft.com/office/drawing/2014/main" xmlns="" val="10002"/>
                  </a:ext>
                </a:extLst>
              </a:tr>
            </a:tbl>
          </a:graphicData>
        </a:graphic>
      </p:graphicFrame>
      <p:sp>
        <p:nvSpPr>
          <p:cNvPr id="91" name="矩形 5"/>
          <p:cNvSpPr/>
          <p:nvPr/>
        </p:nvSpPr>
        <p:spPr bwMode="gray">
          <a:xfrm>
            <a:off x="2365491" y="3572705"/>
            <a:ext cx="618046" cy="2412689"/>
          </a:xfrm>
          <a:custGeom>
            <a:avLst/>
            <a:gdLst>
              <a:gd name="connsiteX0" fmla="*/ 0 w 1368152"/>
              <a:gd name="connsiteY0" fmla="*/ 0 h 1214559"/>
              <a:gd name="connsiteX1" fmla="*/ 1368152 w 1368152"/>
              <a:gd name="connsiteY1" fmla="*/ 0 h 1214559"/>
              <a:gd name="connsiteX2" fmla="*/ 1368152 w 1368152"/>
              <a:gd name="connsiteY2" fmla="*/ 1214559 h 1214559"/>
              <a:gd name="connsiteX3" fmla="*/ 0 w 1368152"/>
              <a:gd name="connsiteY3" fmla="*/ 1214559 h 1214559"/>
              <a:gd name="connsiteX4" fmla="*/ 0 w 1368152"/>
              <a:gd name="connsiteY4" fmla="*/ 0 h 1214559"/>
              <a:gd name="connsiteX0" fmla="*/ 0 w 1533252"/>
              <a:gd name="connsiteY0" fmla="*/ 0 h 1214559"/>
              <a:gd name="connsiteX1" fmla="*/ 1533252 w 1533252"/>
              <a:gd name="connsiteY1" fmla="*/ 355600 h 1214559"/>
              <a:gd name="connsiteX2" fmla="*/ 1368152 w 1533252"/>
              <a:gd name="connsiteY2" fmla="*/ 1214559 h 1214559"/>
              <a:gd name="connsiteX3" fmla="*/ 0 w 1533252"/>
              <a:gd name="connsiteY3" fmla="*/ 1214559 h 1214559"/>
              <a:gd name="connsiteX4" fmla="*/ 0 w 1533252"/>
              <a:gd name="connsiteY4" fmla="*/ 0 h 1214559"/>
              <a:gd name="connsiteX0" fmla="*/ 0 w 1533252"/>
              <a:gd name="connsiteY0" fmla="*/ 0 h 2217859"/>
              <a:gd name="connsiteX1" fmla="*/ 1533252 w 1533252"/>
              <a:gd name="connsiteY1" fmla="*/ 355600 h 2217859"/>
              <a:gd name="connsiteX2" fmla="*/ 695052 w 1533252"/>
              <a:gd name="connsiteY2" fmla="*/ 2217859 h 2217859"/>
              <a:gd name="connsiteX3" fmla="*/ 0 w 1533252"/>
              <a:gd name="connsiteY3" fmla="*/ 1214559 h 2217859"/>
              <a:gd name="connsiteX4" fmla="*/ 0 w 1533252"/>
              <a:gd name="connsiteY4" fmla="*/ 0 h 2217859"/>
              <a:gd name="connsiteX0" fmla="*/ 0 w 720452"/>
              <a:gd name="connsiteY0" fmla="*/ 0 h 2217859"/>
              <a:gd name="connsiteX1" fmla="*/ 720452 w 720452"/>
              <a:gd name="connsiteY1" fmla="*/ 355600 h 2217859"/>
              <a:gd name="connsiteX2" fmla="*/ 695052 w 720452"/>
              <a:gd name="connsiteY2" fmla="*/ 2217859 h 2217859"/>
              <a:gd name="connsiteX3" fmla="*/ 0 w 720452"/>
              <a:gd name="connsiteY3" fmla="*/ 1214559 h 2217859"/>
              <a:gd name="connsiteX4" fmla="*/ 0 w 720452"/>
              <a:gd name="connsiteY4" fmla="*/ 0 h 2217859"/>
              <a:gd name="connsiteX0" fmla="*/ 0 w 695052"/>
              <a:gd name="connsiteY0" fmla="*/ 0 h 2217859"/>
              <a:gd name="connsiteX1" fmla="*/ 377552 w 695052"/>
              <a:gd name="connsiteY1" fmla="*/ 330200 h 2217859"/>
              <a:gd name="connsiteX2" fmla="*/ 695052 w 695052"/>
              <a:gd name="connsiteY2" fmla="*/ 2217859 h 2217859"/>
              <a:gd name="connsiteX3" fmla="*/ 0 w 695052"/>
              <a:gd name="connsiteY3" fmla="*/ 1214559 h 2217859"/>
              <a:gd name="connsiteX4" fmla="*/ 0 w 695052"/>
              <a:gd name="connsiteY4" fmla="*/ 0 h 2217859"/>
              <a:gd name="connsiteX0" fmla="*/ 0 w 695052"/>
              <a:gd name="connsiteY0" fmla="*/ 0 h 2217859"/>
              <a:gd name="connsiteX1" fmla="*/ 669652 w 695052"/>
              <a:gd name="connsiteY1" fmla="*/ 368300 h 2217859"/>
              <a:gd name="connsiteX2" fmla="*/ 695052 w 695052"/>
              <a:gd name="connsiteY2" fmla="*/ 2217859 h 2217859"/>
              <a:gd name="connsiteX3" fmla="*/ 0 w 695052"/>
              <a:gd name="connsiteY3" fmla="*/ 1214559 h 2217859"/>
              <a:gd name="connsiteX4" fmla="*/ 0 w 695052"/>
              <a:gd name="connsiteY4" fmla="*/ 0 h 2217859"/>
              <a:gd name="connsiteX0" fmla="*/ 0 w 669652"/>
              <a:gd name="connsiteY0" fmla="*/ 0 h 2255959"/>
              <a:gd name="connsiteX1" fmla="*/ 669652 w 669652"/>
              <a:gd name="connsiteY1" fmla="*/ 368300 h 2255959"/>
              <a:gd name="connsiteX2" fmla="*/ 568052 w 669652"/>
              <a:gd name="connsiteY2" fmla="*/ 2255959 h 2255959"/>
              <a:gd name="connsiteX3" fmla="*/ 0 w 669652"/>
              <a:gd name="connsiteY3" fmla="*/ 1214559 h 2255959"/>
              <a:gd name="connsiteX4" fmla="*/ 0 w 669652"/>
              <a:gd name="connsiteY4" fmla="*/ 0 h 2255959"/>
              <a:gd name="connsiteX0" fmla="*/ 0 w 669652"/>
              <a:gd name="connsiteY0" fmla="*/ 0 h 2192459"/>
              <a:gd name="connsiteX1" fmla="*/ 669652 w 669652"/>
              <a:gd name="connsiteY1" fmla="*/ 368300 h 2192459"/>
              <a:gd name="connsiteX2" fmla="*/ 631552 w 669652"/>
              <a:gd name="connsiteY2" fmla="*/ 2192459 h 2192459"/>
              <a:gd name="connsiteX3" fmla="*/ 0 w 669652"/>
              <a:gd name="connsiteY3" fmla="*/ 1214559 h 2192459"/>
              <a:gd name="connsiteX4" fmla="*/ 0 w 669652"/>
              <a:gd name="connsiteY4" fmla="*/ 0 h 2192459"/>
              <a:gd name="connsiteX0" fmla="*/ 0 w 669652"/>
              <a:gd name="connsiteY0" fmla="*/ 0 h 2281359"/>
              <a:gd name="connsiteX1" fmla="*/ 669652 w 669652"/>
              <a:gd name="connsiteY1" fmla="*/ 368300 h 2281359"/>
              <a:gd name="connsiteX2" fmla="*/ 669652 w 669652"/>
              <a:gd name="connsiteY2" fmla="*/ 2281359 h 2281359"/>
              <a:gd name="connsiteX3" fmla="*/ 0 w 669652"/>
              <a:gd name="connsiteY3" fmla="*/ 1214559 h 2281359"/>
              <a:gd name="connsiteX4" fmla="*/ 0 w 669652"/>
              <a:gd name="connsiteY4" fmla="*/ 0 h 2281359"/>
              <a:gd name="connsiteX0" fmla="*/ 0 w 669652"/>
              <a:gd name="connsiteY0" fmla="*/ 0 h 2219446"/>
              <a:gd name="connsiteX1" fmla="*/ 669652 w 669652"/>
              <a:gd name="connsiteY1" fmla="*/ 368300 h 2219446"/>
              <a:gd name="connsiteX2" fmla="*/ 595171 w 669652"/>
              <a:gd name="connsiteY2" fmla="*/ 2219446 h 2219446"/>
              <a:gd name="connsiteX3" fmla="*/ 0 w 669652"/>
              <a:gd name="connsiteY3" fmla="*/ 1214559 h 2219446"/>
              <a:gd name="connsiteX4" fmla="*/ 0 w 669652"/>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1214559 h 2219446"/>
              <a:gd name="connsiteX4" fmla="*/ 0 w 607585"/>
              <a:gd name="connsiteY4" fmla="*/ 0 h 2219446"/>
              <a:gd name="connsiteX0" fmla="*/ 0 w 607585"/>
              <a:gd name="connsiteY0" fmla="*/ 0 h 2219446"/>
              <a:gd name="connsiteX1" fmla="*/ 607585 w 607585"/>
              <a:gd name="connsiteY1" fmla="*/ 330200 h 2219446"/>
              <a:gd name="connsiteX2" fmla="*/ 595171 w 607585"/>
              <a:gd name="connsiteY2" fmla="*/ 2219446 h 2219446"/>
              <a:gd name="connsiteX3" fmla="*/ 0 w 607585"/>
              <a:gd name="connsiteY3" fmla="*/ 592259 h 2219446"/>
              <a:gd name="connsiteX4" fmla="*/ 0 w 607585"/>
              <a:gd name="connsiteY4" fmla="*/ 0 h 2219446"/>
              <a:gd name="connsiteX0" fmla="*/ 0 w 621653"/>
              <a:gd name="connsiteY0" fmla="*/ 0 h 2646166"/>
              <a:gd name="connsiteX1" fmla="*/ 607585 w 621653"/>
              <a:gd name="connsiteY1" fmla="*/ 330200 h 2646166"/>
              <a:gd name="connsiteX2" fmla="*/ 621653 w 621653"/>
              <a:gd name="connsiteY2" fmla="*/ 2646166 h 2646166"/>
              <a:gd name="connsiteX3" fmla="*/ 0 w 621653"/>
              <a:gd name="connsiteY3" fmla="*/ 592259 h 2646166"/>
              <a:gd name="connsiteX4" fmla="*/ 0 w 621653"/>
              <a:gd name="connsiteY4" fmla="*/ 0 h 2646166"/>
              <a:gd name="connsiteX0" fmla="*/ 0 w 621653"/>
              <a:gd name="connsiteY0" fmla="*/ 0 h 2646166"/>
              <a:gd name="connsiteX1" fmla="*/ 607585 w 621653"/>
              <a:gd name="connsiteY1" fmla="*/ 330200 h 2646166"/>
              <a:gd name="connsiteX2" fmla="*/ 621653 w 621653"/>
              <a:gd name="connsiteY2" fmla="*/ 2646166 h 2646166"/>
              <a:gd name="connsiteX3" fmla="*/ 176548 w 621653"/>
              <a:gd name="connsiteY3" fmla="*/ 643059 h 2646166"/>
              <a:gd name="connsiteX4" fmla="*/ 0 w 621653"/>
              <a:gd name="connsiteY4" fmla="*/ 0 h 2646166"/>
              <a:gd name="connsiteX0" fmla="*/ 0 w 467174"/>
              <a:gd name="connsiteY0" fmla="*/ 0 h 2608066"/>
              <a:gd name="connsiteX1" fmla="*/ 453106 w 467174"/>
              <a:gd name="connsiteY1" fmla="*/ 292100 h 2608066"/>
              <a:gd name="connsiteX2" fmla="*/ 467174 w 467174"/>
              <a:gd name="connsiteY2" fmla="*/ 2608066 h 2608066"/>
              <a:gd name="connsiteX3" fmla="*/ 22069 w 467174"/>
              <a:gd name="connsiteY3" fmla="*/ 604959 h 2608066"/>
              <a:gd name="connsiteX4" fmla="*/ 0 w 467174"/>
              <a:gd name="connsiteY4" fmla="*/ 0 h 2608066"/>
              <a:gd name="connsiteX0" fmla="*/ 0 w 654756"/>
              <a:gd name="connsiteY0" fmla="*/ 0 h 1490466"/>
              <a:gd name="connsiteX1" fmla="*/ 453106 w 654756"/>
              <a:gd name="connsiteY1" fmla="*/ 292100 h 1490466"/>
              <a:gd name="connsiteX2" fmla="*/ 654756 w 654756"/>
              <a:gd name="connsiteY2" fmla="*/ 1490466 h 1490466"/>
              <a:gd name="connsiteX3" fmla="*/ 22069 w 654756"/>
              <a:gd name="connsiteY3" fmla="*/ 604959 h 1490466"/>
              <a:gd name="connsiteX4" fmla="*/ 0 w 654756"/>
              <a:gd name="connsiteY4" fmla="*/ 0 h 1490466"/>
              <a:gd name="connsiteX0" fmla="*/ 0 w 456140"/>
              <a:gd name="connsiteY0" fmla="*/ 0 h 1896866"/>
              <a:gd name="connsiteX1" fmla="*/ 453106 w 456140"/>
              <a:gd name="connsiteY1" fmla="*/ 292100 h 1896866"/>
              <a:gd name="connsiteX2" fmla="*/ 456140 w 456140"/>
              <a:gd name="connsiteY2" fmla="*/ 1896866 h 1896866"/>
              <a:gd name="connsiteX3" fmla="*/ 22069 w 456140"/>
              <a:gd name="connsiteY3" fmla="*/ 604959 h 1896866"/>
              <a:gd name="connsiteX4" fmla="*/ 0 w 456140"/>
              <a:gd name="connsiteY4" fmla="*/ 0 h 1896866"/>
              <a:gd name="connsiteX0" fmla="*/ 0 w 456140"/>
              <a:gd name="connsiteY0" fmla="*/ 0 h 1896866"/>
              <a:gd name="connsiteX1" fmla="*/ 453106 w 456140"/>
              <a:gd name="connsiteY1" fmla="*/ 292100 h 1896866"/>
              <a:gd name="connsiteX2" fmla="*/ 456140 w 456140"/>
              <a:gd name="connsiteY2" fmla="*/ 1896866 h 1896866"/>
              <a:gd name="connsiteX3" fmla="*/ 1 w 456140"/>
              <a:gd name="connsiteY3" fmla="*/ 382709 h 1896866"/>
              <a:gd name="connsiteX4" fmla="*/ 0 w 456140"/>
              <a:gd name="connsiteY4" fmla="*/ 0 h 1896866"/>
              <a:gd name="connsiteX0" fmla="*/ 5516 w 456139"/>
              <a:gd name="connsiteY0" fmla="*/ 0 h 1839716"/>
              <a:gd name="connsiteX1" fmla="*/ 453105 w 456139"/>
              <a:gd name="connsiteY1" fmla="*/ 234950 h 1839716"/>
              <a:gd name="connsiteX2" fmla="*/ 456139 w 456139"/>
              <a:gd name="connsiteY2" fmla="*/ 1839716 h 1839716"/>
              <a:gd name="connsiteX3" fmla="*/ 0 w 456139"/>
              <a:gd name="connsiteY3" fmla="*/ 325559 h 1839716"/>
              <a:gd name="connsiteX4" fmla="*/ 5516 w 456139"/>
              <a:gd name="connsiteY4" fmla="*/ 0 h 1839716"/>
              <a:gd name="connsiteX0" fmla="*/ 5516 w 454224"/>
              <a:gd name="connsiteY0" fmla="*/ 0 h 785616"/>
              <a:gd name="connsiteX1" fmla="*/ 453105 w 454224"/>
              <a:gd name="connsiteY1" fmla="*/ 23495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85616"/>
              <a:gd name="connsiteX1" fmla="*/ 453105 w 454224"/>
              <a:gd name="connsiteY1" fmla="*/ 292100 h 785616"/>
              <a:gd name="connsiteX2" fmla="*/ 450622 w 454224"/>
              <a:gd name="connsiteY2" fmla="*/ 785616 h 785616"/>
              <a:gd name="connsiteX3" fmla="*/ 0 w 454224"/>
              <a:gd name="connsiteY3" fmla="*/ 325559 h 785616"/>
              <a:gd name="connsiteX4" fmla="*/ 5516 w 454224"/>
              <a:gd name="connsiteY4" fmla="*/ 0 h 785616"/>
              <a:gd name="connsiteX0" fmla="*/ 5516 w 454224"/>
              <a:gd name="connsiteY0" fmla="*/ 0 h 722116"/>
              <a:gd name="connsiteX1" fmla="*/ 453105 w 454224"/>
              <a:gd name="connsiteY1" fmla="*/ 29210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722116"/>
              <a:gd name="connsiteX1" fmla="*/ 453105 w 454224"/>
              <a:gd name="connsiteY1" fmla="*/ 349250 h 722116"/>
              <a:gd name="connsiteX2" fmla="*/ 450622 w 454224"/>
              <a:gd name="connsiteY2" fmla="*/ 722116 h 722116"/>
              <a:gd name="connsiteX3" fmla="*/ 0 w 454224"/>
              <a:gd name="connsiteY3" fmla="*/ 325559 h 722116"/>
              <a:gd name="connsiteX4" fmla="*/ 5516 w 454224"/>
              <a:gd name="connsiteY4" fmla="*/ 0 h 722116"/>
              <a:gd name="connsiteX0" fmla="*/ 5516 w 454224"/>
              <a:gd name="connsiteY0" fmla="*/ 0 h 842766"/>
              <a:gd name="connsiteX1" fmla="*/ 453105 w 454224"/>
              <a:gd name="connsiteY1" fmla="*/ 349250 h 842766"/>
              <a:gd name="connsiteX2" fmla="*/ 450622 w 454224"/>
              <a:gd name="connsiteY2" fmla="*/ 842766 h 842766"/>
              <a:gd name="connsiteX3" fmla="*/ 0 w 454224"/>
              <a:gd name="connsiteY3" fmla="*/ 325559 h 842766"/>
              <a:gd name="connsiteX4" fmla="*/ 5516 w 454224"/>
              <a:gd name="connsiteY4" fmla="*/ 0 h 842766"/>
              <a:gd name="connsiteX0" fmla="*/ 5516 w 454224"/>
              <a:gd name="connsiteY0" fmla="*/ 0 h 842766"/>
              <a:gd name="connsiteX1" fmla="*/ 453105 w 454224"/>
              <a:gd name="connsiteY1" fmla="*/ 304800 h 842766"/>
              <a:gd name="connsiteX2" fmla="*/ 450622 w 454224"/>
              <a:gd name="connsiteY2" fmla="*/ 842766 h 842766"/>
              <a:gd name="connsiteX3" fmla="*/ 0 w 454224"/>
              <a:gd name="connsiteY3" fmla="*/ 325559 h 842766"/>
              <a:gd name="connsiteX4" fmla="*/ 5516 w 454224"/>
              <a:gd name="connsiteY4" fmla="*/ 0 h 842766"/>
              <a:gd name="connsiteX0" fmla="*/ 5516 w 536030"/>
              <a:gd name="connsiteY0" fmla="*/ 152400 h 995166"/>
              <a:gd name="connsiteX1" fmla="*/ 535862 w 536030"/>
              <a:gd name="connsiteY1" fmla="*/ 0 h 995166"/>
              <a:gd name="connsiteX2" fmla="*/ 450622 w 536030"/>
              <a:gd name="connsiteY2" fmla="*/ 995166 h 995166"/>
              <a:gd name="connsiteX3" fmla="*/ 0 w 536030"/>
              <a:gd name="connsiteY3" fmla="*/ 477959 h 995166"/>
              <a:gd name="connsiteX4" fmla="*/ 5516 w 536030"/>
              <a:gd name="connsiteY4" fmla="*/ 152400 h 995166"/>
              <a:gd name="connsiteX0" fmla="*/ 5516 w 536981"/>
              <a:gd name="connsiteY0" fmla="*/ 152400 h 2366766"/>
              <a:gd name="connsiteX1" fmla="*/ 535862 w 536981"/>
              <a:gd name="connsiteY1" fmla="*/ 0 h 2366766"/>
              <a:gd name="connsiteX2" fmla="*/ 533379 w 536981"/>
              <a:gd name="connsiteY2" fmla="*/ 2366766 h 2366766"/>
              <a:gd name="connsiteX3" fmla="*/ 0 w 536981"/>
              <a:gd name="connsiteY3" fmla="*/ 477959 h 2366766"/>
              <a:gd name="connsiteX4" fmla="*/ 5516 w 536981"/>
              <a:gd name="connsiteY4" fmla="*/ 152400 h 2366766"/>
              <a:gd name="connsiteX0" fmla="*/ 5516 w 536981"/>
              <a:gd name="connsiteY0" fmla="*/ 200025 h 2414391"/>
              <a:gd name="connsiteX1" fmla="*/ 535862 w 536981"/>
              <a:gd name="connsiteY1" fmla="*/ 0 h 2414391"/>
              <a:gd name="connsiteX2" fmla="*/ 533379 w 536981"/>
              <a:gd name="connsiteY2" fmla="*/ 2414391 h 2414391"/>
              <a:gd name="connsiteX3" fmla="*/ 0 w 536981"/>
              <a:gd name="connsiteY3" fmla="*/ 525584 h 2414391"/>
              <a:gd name="connsiteX4" fmla="*/ 5516 w 536981"/>
              <a:gd name="connsiteY4" fmla="*/ 200025 h 2414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981" h="2414391">
                <a:moveTo>
                  <a:pt x="5516" y="200025"/>
                </a:moveTo>
                <a:lnTo>
                  <a:pt x="535862" y="0"/>
                </a:lnTo>
                <a:cubicBezTo>
                  <a:pt x="540551" y="771989"/>
                  <a:pt x="528690" y="1642402"/>
                  <a:pt x="533379" y="2414391"/>
                </a:cubicBezTo>
                <a:lnTo>
                  <a:pt x="0" y="525584"/>
                </a:lnTo>
                <a:cubicBezTo>
                  <a:pt x="0" y="398014"/>
                  <a:pt x="5516" y="327595"/>
                  <a:pt x="5516" y="200025"/>
                </a:cubicBezTo>
                <a:close/>
              </a:path>
            </a:pathLst>
          </a:cu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endParaRPr>
          </a:p>
        </p:txBody>
      </p:sp>
      <p:grpSp>
        <p:nvGrpSpPr>
          <p:cNvPr id="92" name="组合 91"/>
          <p:cNvGrpSpPr/>
          <p:nvPr/>
        </p:nvGrpSpPr>
        <p:grpSpPr bwMode="gray">
          <a:xfrm>
            <a:off x="3971764" y="3254536"/>
            <a:ext cx="591249" cy="3178714"/>
            <a:chOff x="6960096" y="3597285"/>
            <a:chExt cx="591249" cy="3178714"/>
          </a:xfrm>
        </p:grpSpPr>
        <p:sp>
          <p:nvSpPr>
            <p:cNvPr id="93" name="任意多边形 92"/>
            <p:cNvSpPr/>
            <p:nvPr/>
          </p:nvSpPr>
          <p:spPr bwMode="gray">
            <a:xfrm flipH="1" flipV="1">
              <a:off x="7083293" y="3969060"/>
              <a:ext cx="468052" cy="2322658"/>
            </a:xfrm>
            <a:custGeom>
              <a:avLst/>
              <a:gdLst>
                <a:gd name="connsiteX0" fmla="*/ 330200 w 330200"/>
                <a:gd name="connsiteY0" fmla="*/ 3416300 h 3416300"/>
                <a:gd name="connsiteX1" fmla="*/ 330200 w 330200"/>
                <a:gd name="connsiteY1" fmla="*/ 0 h 3416300"/>
                <a:gd name="connsiteX2" fmla="*/ 0 w 330200"/>
                <a:gd name="connsiteY2" fmla="*/ 330200 h 3416300"/>
                <a:gd name="connsiteX3" fmla="*/ 139700 w 330200"/>
                <a:gd name="connsiteY3" fmla="*/ 330200 h 3416300"/>
                <a:gd name="connsiteX4" fmla="*/ 139700 w 330200"/>
                <a:gd name="connsiteY4" fmla="*/ 3403600 h 3416300"/>
                <a:gd name="connsiteX5" fmla="*/ 330200 w 330200"/>
                <a:gd name="connsiteY5" fmla="*/ 3416300 h 34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 h="3416300">
                  <a:moveTo>
                    <a:pt x="330200" y="3416300"/>
                  </a:moveTo>
                  <a:lnTo>
                    <a:pt x="330200" y="0"/>
                  </a:lnTo>
                  <a:lnTo>
                    <a:pt x="0" y="330200"/>
                  </a:lnTo>
                  <a:lnTo>
                    <a:pt x="139700" y="330200"/>
                  </a:lnTo>
                  <a:lnTo>
                    <a:pt x="139700" y="3403600"/>
                  </a:lnTo>
                  <a:lnTo>
                    <a:pt x="330200" y="3416300"/>
                  </a:lnTo>
                  <a:close/>
                </a:path>
              </a:pathLst>
            </a:custGeom>
            <a:gradFill>
              <a:gsLst>
                <a:gs pos="0">
                  <a:srgbClr val="30B5C5"/>
                </a:gs>
                <a:gs pos="100000">
                  <a:schemeClr val="bg1"/>
                </a:gs>
              </a:gsLst>
              <a:lin ang="5400000" scaled="0"/>
            </a:gra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94" name="文本框 93"/>
            <p:cNvSpPr txBox="1"/>
            <p:nvPr/>
          </p:nvSpPr>
          <p:spPr bwMode="gray">
            <a:xfrm>
              <a:off x="6960096" y="3597285"/>
              <a:ext cx="432745" cy="3178714"/>
            </a:xfrm>
            <a:prstGeom prst="rect">
              <a:avLst/>
            </a:prstGeom>
            <a:noFill/>
            <a:ln w="9525">
              <a:noFill/>
              <a:miter lim="800000"/>
              <a:headEnd/>
              <a:tailEnd/>
            </a:ln>
          </p:spPr>
          <p:txBody>
            <a:bodyPr vert="vert270" wrap="square" lIns="99980" tIns="49986" rIns="99980" bIns="49986" rtlCol="0">
              <a:spAutoFit/>
            </a:bodyPr>
            <a:lstStyle/>
            <a:p>
              <a:pPr algn="ctr" defTabSz="1001649" eaLnBrk="0" fontAlgn="ctr" hangingPunct="0">
                <a:lnSpc>
                  <a:spcPct val="125000"/>
                </a:lnSpc>
              </a:pPr>
              <a:r>
                <a:rPr lang="en-US" sz="1200" dirty="0">
                  <a:latin typeface="Huawei Sans" panose="020C0503030203020204" pitchFamily="34" charset="0"/>
                </a:rPr>
                <a:t>Priority in descending order</a:t>
              </a:r>
            </a:p>
          </p:txBody>
        </p:sp>
      </p:grpSp>
      <p:sp>
        <p:nvSpPr>
          <p:cNvPr id="96" name="右箭头 95"/>
          <p:cNvSpPr/>
          <p:nvPr/>
        </p:nvSpPr>
        <p:spPr bwMode="gray">
          <a:xfrm>
            <a:off x="6852084" y="2459556"/>
            <a:ext cx="396044" cy="323982"/>
          </a:xfrm>
          <a:prstGeom prst="rightArrow">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97" name="表格 96"/>
          <p:cNvGraphicFramePr>
            <a:graphicFrameLocks noGrp="1"/>
          </p:cNvGraphicFramePr>
          <p:nvPr>
            <p:extLst>
              <p:ext uri="{D42A27DB-BD31-4B8C-83A1-F6EECF244321}">
                <p14:modId xmlns:p14="http://schemas.microsoft.com/office/powerpoint/2010/main" val="781319348"/>
              </p:ext>
            </p:extLst>
          </p:nvPr>
        </p:nvGraphicFramePr>
        <p:xfrm>
          <a:off x="7320136" y="2207528"/>
          <a:ext cx="828092" cy="731520"/>
        </p:xfrm>
        <a:graphic>
          <a:graphicData uri="http://schemas.openxmlformats.org/drawingml/2006/table">
            <a:tbl>
              <a:tblPr firstRow="1" bandRow="1">
                <a:tableStyleId>{C083E6E3-FA7D-4D7B-A595-EF9225AFEA82}</a:tableStyleId>
              </a:tblPr>
              <a:tblGrid>
                <a:gridCol w="828092">
                  <a:extLst>
                    <a:ext uri="{9D8B030D-6E8A-4147-A177-3AD203B41FA5}">
                      <a16:colId xmlns:a16="http://schemas.microsoft.com/office/drawing/2014/main" xmlns="" val="20000"/>
                    </a:ext>
                  </a:extLst>
                </a:gridCol>
              </a:tblGrid>
              <a:tr h="233999">
                <a:tc>
                  <a:txBody>
                    <a:bodyPr/>
                    <a:lstStyle/>
                    <a:p>
                      <a:pPr algn="ctr" fontAlgn="ctr"/>
                      <a:r>
                        <a:rPr lang="en-US" sz="1200" b="1" dirty="0">
                          <a:solidFill>
                            <a:schemeClr val="bg1">
                              <a:lumMod val="50000"/>
                            </a:schemeClr>
                          </a:solidFill>
                          <a:latin typeface="Huawei Sans" panose="020C0503030203020204" pitchFamily="34" charset="0"/>
                        </a:rPr>
                        <a:t>Service class</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33999">
                <a:tc>
                  <a:txBody>
                    <a:bodyPr/>
                    <a:lstStyle/>
                    <a:p>
                      <a:pPr algn="ctr" fontAlgn="ctr"/>
                      <a:r>
                        <a:rPr lang="en-US" sz="1200" b="1" dirty="0">
                          <a:solidFill>
                            <a:schemeClr val="bg1">
                              <a:lumMod val="50000"/>
                            </a:schemeClr>
                          </a:solidFill>
                          <a:latin typeface="Huawei Sans" panose="020C0503030203020204" pitchFamily="34" charset="0"/>
                        </a:rPr>
                        <a:t>Color</a:t>
                      </a:r>
                      <a:endParaRPr lang="en-US" altLang="zh-CN" sz="1200" b="1" dirty="0">
                        <a:solidFill>
                          <a:schemeClr val="bg1">
                            <a:lumMod val="50000"/>
                          </a:schemeClr>
                        </a:solidFill>
                        <a:latin typeface="Huawei Sans" panose="020C0503030203020204" pitchFamily="34" charset="0"/>
                      </a:endParaRPr>
                    </a:p>
                  </a:txBody>
                  <a:tcPr marL="36000" marR="36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bl>
          </a:graphicData>
        </a:graphic>
      </p:graphicFrame>
      <p:cxnSp>
        <p:nvCxnSpPr>
          <p:cNvPr id="99" name="直接箭头连接符 98"/>
          <p:cNvCxnSpPr>
            <a:stCxn id="98" idx="7"/>
            <a:endCxn id="110" idx="1"/>
          </p:cNvCxnSpPr>
          <p:nvPr/>
        </p:nvCxnSpPr>
        <p:spPr bwMode="gray">
          <a:xfrm flipV="1">
            <a:off x="8911934" y="2261511"/>
            <a:ext cx="244406" cy="18934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00" name="直接箭头连接符 99"/>
          <p:cNvCxnSpPr/>
          <p:nvPr/>
        </p:nvCxnSpPr>
        <p:spPr bwMode="gray">
          <a:xfrm>
            <a:off x="8146797" y="2603588"/>
            <a:ext cx="180020" cy="0"/>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01" name="直接箭头连接符 100"/>
          <p:cNvCxnSpPr>
            <a:stCxn id="98" idx="5"/>
            <a:endCxn id="112" idx="1"/>
          </p:cNvCxnSpPr>
          <p:nvPr/>
        </p:nvCxnSpPr>
        <p:spPr bwMode="gray">
          <a:xfrm>
            <a:off x="8911934" y="2756323"/>
            <a:ext cx="244406" cy="153292"/>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cxnSp>
        <p:nvCxnSpPr>
          <p:cNvPr id="102" name="直接箭头连接符 101"/>
          <p:cNvCxnSpPr>
            <a:stCxn id="98" idx="6"/>
            <a:endCxn id="111" idx="1"/>
          </p:cNvCxnSpPr>
          <p:nvPr/>
        </p:nvCxnSpPr>
        <p:spPr bwMode="gray">
          <a:xfrm flipV="1">
            <a:off x="9012324" y="2585570"/>
            <a:ext cx="144016" cy="18018"/>
          </a:xfrm>
          <a:prstGeom prst="straightConnector1">
            <a:avLst/>
          </a:prstGeom>
          <a:solidFill>
            <a:schemeClr val="accent1"/>
          </a:solidFill>
          <a:ln w="9525" cap="flat" cmpd="sng" algn="ctr">
            <a:solidFill>
              <a:schemeClr val="bg1">
                <a:lumMod val="50000"/>
              </a:schemeClr>
            </a:solidFill>
            <a:prstDash val="solid"/>
            <a:round/>
            <a:headEnd type="none" w="med" len="med"/>
            <a:tailEnd type="triangle"/>
          </a:ln>
          <a:effectLst/>
        </p:spPr>
      </p:cxnSp>
      <p:grpSp>
        <p:nvGrpSpPr>
          <p:cNvPr id="4" name="组合 3"/>
          <p:cNvGrpSpPr/>
          <p:nvPr/>
        </p:nvGrpSpPr>
        <p:grpSpPr bwMode="gray">
          <a:xfrm>
            <a:off x="8253398" y="2387588"/>
            <a:ext cx="797682" cy="432000"/>
            <a:chOff x="8253398" y="2600948"/>
            <a:chExt cx="797682" cy="432000"/>
          </a:xfrm>
        </p:grpSpPr>
        <p:sp>
          <p:nvSpPr>
            <p:cNvPr id="98" name="椭圆 97"/>
            <p:cNvSpPr/>
            <p:nvPr/>
          </p:nvSpPr>
          <p:spPr bwMode="gray">
            <a:xfrm>
              <a:off x="8326817" y="2600948"/>
              <a:ext cx="685507" cy="432000"/>
            </a:xfrm>
            <a:prstGeom prst="ellipse">
              <a:avLst/>
            </a:prstGeom>
            <a:solidFill>
              <a:srgbClr val="D9D9D9"/>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3" name="文本框 102"/>
            <p:cNvSpPr txBox="1"/>
            <p:nvPr/>
          </p:nvSpPr>
          <p:spPr bwMode="gray">
            <a:xfrm>
              <a:off x="8253398" y="2689810"/>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grpSp>
      <p:grpSp>
        <p:nvGrpSpPr>
          <p:cNvPr id="104" name="组合 103"/>
          <p:cNvGrpSpPr/>
          <p:nvPr/>
        </p:nvGrpSpPr>
        <p:grpSpPr bwMode="gray">
          <a:xfrm>
            <a:off x="6456040" y="1919550"/>
            <a:ext cx="288032" cy="864042"/>
            <a:chOff x="6456040" y="2132910"/>
            <a:chExt cx="432048" cy="1476164"/>
          </a:xfrm>
        </p:grpSpPr>
        <p:sp>
          <p:nvSpPr>
            <p:cNvPr id="105" name="矩形 104"/>
            <p:cNvSpPr/>
            <p:nvPr/>
          </p:nvSpPr>
          <p:spPr bwMode="gray">
            <a:xfrm>
              <a:off x="6456040" y="2132910"/>
              <a:ext cx="432048" cy="1476164"/>
            </a:xfrm>
            <a:prstGeom prst="rect">
              <a:avLst/>
            </a:prstGeom>
            <a:solidFill>
              <a:schemeClr val="bg1">
                <a:lumMod val="85000"/>
              </a:schemeClr>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4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106" name="直接连接符 105"/>
            <p:cNvCxnSpPr/>
            <p:nvPr/>
          </p:nvCxnSpPr>
          <p:spPr bwMode="gray">
            <a:xfrm>
              <a:off x="6456040" y="213291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cxnSp>
          <p:nvCxnSpPr>
            <p:cNvPr id="107" name="直接连接符 106"/>
            <p:cNvCxnSpPr/>
            <p:nvPr/>
          </p:nvCxnSpPr>
          <p:spPr bwMode="gray">
            <a:xfrm flipH="1">
              <a:off x="6456040" y="2132910"/>
              <a:ext cx="432048" cy="1476164"/>
            </a:xfrm>
            <a:prstGeom prst="line">
              <a:avLst/>
            </a:prstGeom>
            <a:solidFill>
              <a:schemeClr val="accent1"/>
            </a:solidFill>
            <a:ln w="9525" cap="flat" cmpd="sng" algn="ctr">
              <a:solidFill>
                <a:schemeClr val="bg1">
                  <a:lumMod val="65000"/>
                </a:schemeClr>
              </a:solidFill>
              <a:prstDash val="solid"/>
              <a:round/>
              <a:headEnd type="none" w="med" len="med"/>
              <a:tailEnd type="none" w="med" len="med"/>
            </a:ln>
            <a:effectLst/>
          </p:spPr>
        </p:cxnSp>
      </p:grpSp>
      <p:sp>
        <p:nvSpPr>
          <p:cNvPr id="108" name="文本框 107"/>
          <p:cNvSpPr txBox="1"/>
          <p:nvPr/>
        </p:nvSpPr>
        <p:spPr bwMode="gray">
          <a:xfrm>
            <a:off x="6401982" y="1559456"/>
            <a:ext cx="49952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solidFill>
                  <a:schemeClr val="bg1">
                    <a:lumMod val="50000"/>
                  </a:schemeClr>
                </a:solidFill>
                <a:latin typeface="Huawei Sans" panose="020C0503030203020204" pitchFamily="34" charset="0"/>
              </a:rPr>
              <a:t>SFU</a:t>
            </a:r>
          </a:p>
        </p:txBody>
      </p:sp>
      <p:sp>
        <p:nvSpPr>
          <p:cNvPr id="109" name="文本框 108"/>
          <p:cNvSpPr txBox="1"/>
          <p:nvPr/>
        </p:nvSpPr>
        <p:spPr bwMode="gray">
          <a:xfrm>
            <a:off x="7625649" y="1580071"/>
            <a:ext cx="1838031"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solidFill>
                  <a:schemeClr val="bg1">
                    <a:lumMod val="50000"/>
                  </a:schemeClr>
                </a:solidFill>
                <a:latin typeface="Huawei Sans" panose="020C0503030203020204" pitchFamily="34" charset="0"/>
              </a:rPr>
              <a:t>Downlink direction</a:t>
            </a:r>
          </a:p>
        </p:txBody>
      </p:sp>
      <p:sp>
        <p:nvSpPr>
          <p:cNvPr id="110" name="矩形 109"/>
          <p:cNvSpPr/>
          <p:nvPr/>
        </p:nvSpPr>
        <p:spPr bwMode="gray">
          <a:xfrm>
            <a:off x="9156340" y="2135474"/>
            <a:ext cx="1008112" cy="252074"/>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111" name="矩形 110"/>
          <p:cNvSpPr/>
          <p:nvPr/>
        </p:nvSpPr>
        <p:spPr bwMode="gray">
          <a:xfrm>
            <a:off x="9156340" y="2459547"/>
            <a:ext cx="1008112" cy="25204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112" name="矩形 111"/>
          <p:cNvSpPr/>
          <p:nvPr/>
        </p:nvSpPr>
        <p:spPr bwMode="gray">
          <a:xfrm>
            <a:off x="9156340" y="2783592"/>
            <a:ext cx="1008112" cy="25204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cxnSp>
        <p:nvCxnSpPr>
          <p:cNvPr id="85" name="直接连接符 84"/>
          <p:cNvCxnSpPr/>
          <p:nvPr/>
        </p:nvCxnSpPr>
        <p:spPr bwMode="gray">
          <a:xfrm>
            <a:off x="6600056" y="1595620"/>
            <a:ext cx="0" cy="1440000"/>
          </a:xfrm>
          <a:prstGeom prst="line">
            <a:avLst/>
          </a:prstGeom>
          <a:solidFill>
            <a:schemeClr val="accent1"/>
          </a:solidFill>
          <a:ln w="19050" cap="flat" cmpd="sng" algn="ctr">
            <a:solidFill>
              <a:schemeClr val="bg1">
                <a:lumMod val="65000"/>
              </a:schemeClr>
            </a:solidFill>
            <a:prstDash val="dash"/>
            <a:round/>
            <a:headEnd type="none" w="med" len="med"/>
            <a:tailEnd type="none" w="med" len="med"/>
          </a:ln>
          <a:effectLst/>
        </p:spPr>
      </p:cxnSp>
      <p:grpSp>
        <p:nvGrpSpPr>
          <p:cNvPr id="113" name="组合 112"/>
          <p:cNvGrpSpPr/>
          <p:nvPr/>
        </p:nvGrpSpPr>
        <p:grpSpPr bwMode="gray">
          <a:xfrm>
            <a:off x="3580396" y="1991504"/>
            <a:ext cx="797682" cy="432000"/>
            <a:chOff x="8243873" y="2600948"/>
            <a:chExt cx="797682" cy="432000"/>
          </a:xfrm>
        </p:grpSpPr>
        <p:sp>
          <p:nvSpPr>
            <p:cNvPr id="114" name="椭圆 113"/>
            <p:cNvSpPr/>
            <p:nvPr/>
          </p:nvSpPr>
          <p:spPr bwMode="gray">
            <a:xfrm>
              <a:off x="8293255" y="2600948"/>
              <a:ext cx="738029" cy="432000"/>
            </a:xfrm>
            <a:prstGeom prst="ellipse">
              <a:avLst/>
            </a:prstGeom>
            <a:solidFill>
              <a:srgbClr val="D9D9D9"/>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5" name="文本框 114"/>
            <p:cNvSpPr txBox="1"/>
            <p:nvPr/>
          </p:nvSpPr>
          <p:spPr bwMode="gray">
            <a:xfrm>
              <a:off x="8243873" y="2689810"/>
              <a:ext cx="79768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Mapping</a:t>
              </a:r>
            </a:p>
          </p:txBody>
        </p:sp>
      </p:grpSp>
      <p:sp>
        <p:nvSpPr>
          <p:cNvPr id="116" name="矩形 115"/>
          <p:cNvSpPr/>
          <p:nvPr/>
        </p:nvSpPr>
        <p:spPr bwMode="gray">
          <a:xfrm>
            <a:off x="2423592" y="1775434"/>
            <a:ext cx="1008112" cy="252074"/>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802.1p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117" name="矩形 116"/>
          <p:cNvSpPr/>
          <p:nvPr/>
        </p:nvSpPr>
        <p:spPr bwMode="gray">
          <a:xfrm>
            <a:off x="2423592" y="2099507"/>
            <a:ext cx="1008112" cy="25204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solidFill>
                  <a:schemeClr val="bg1">
                    <a:lumMod val="50000"/>
                  </a:schemeClr>
                </a:solidFill>
                <a:latin typeface="Huawei Sans" panose="020C0503030203020204" pitchFamily="34" charset="0"/>
              </a:rPr>
              <a:t>MPLS EXP</a:t>
            </a:r>
            <a:endParaRPr kumimoji="0" lang="en-US" altLang="zh-CN" sz="1200" b="1" i="0" u="none" strike="noStrike" cap="none" normalizeH="0" baseline="0" dirty="0">
              <a:ln>
                <a:noFill/>
              </a:ln>
              <a:solidFill>
                <a:schemeClr val="bg1">
                  <a:lumMod val="50000"/>
                </a:schemeClr>
              </a:solidFill>
              <a:effectLst/>
              <a:latin typeface="Huawei Sans" panose="020C0503030203020204" pitchFamily="34" charset="0"/>
              <a:ea typeface="方正兰亭黑简体" panose="02000000000000000000" pitchFamily="2" charset="-122"/>
            </a:endParaRPr>
          </a:p>
        </p:txBody>
      </p:sp>
      <p:sp>
        <p:nvSpPr>
          <p:cNvPr id="118" name="矩形 117"/>
          <p:cNvSpPr/>
          <p:nvPr/>
        </p:nvSpPr>
        <p:spPr bwMode="gray">
          <a:xfrm>
            <a:off x="2423592" y="2423552"/>
            <a:ext cx="1008112" cy="252046"/>
          </a:xfrm>
          <a:prstGeom prst="rect">
            <a:avLst/>
          </a:prstGeom>
          <a:solidFill>
            <a:schemeClr val="bg1">
              <a:lumMod val="85000"/>
            </a:schemeClr>
          </a:solidFill>
          <a:ln w="9525" cap="flat" cmpd="sng" algn="ctr">
            <a:solidFill>
              <a:schemeClr val="bg1">
                <a:lumMod val="9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50000"/>
                  </a:schemeClr>
                </a:solidFill>
                <a:latin typeface="Huawei Sans" panose="020C0503030203020204" pitchFamily="34" charset="0"/>
              </a:rPr>
              <a:t>DSCP</a:t>
            </a:r>
            <a:endParaRPr lang="en-US" altLang="zh-CN" sz="1200" b="1" dirty="0">
              <a:solidFill>
                <a:schemeClr val="bg1">
                  <a:lumMod val="50000"/>
                </a:schemeClr>
              </a:solidFill>
              <a:latin typeface="Huawei Sans" panose="020C0503030203020204" pitchFamily="34" charset="0"/>
              <a:ea typeface="方正兰亭黑简体" panose="02000000000000000000" pitchFamily="2" charset="-122"/>
            </a:endParaRPr>
          </a:p>
        </p:txBody>
      </p:sp>
      <p:graphicFrame>
        <p:nvGraphicFramePr>
          <p:cNvPr id="180" name="表格 179"/>
          <p:cNvGraphicFramePr>
            <a:graphicFrameLocks noGrp="1"/>
          </p:cNvGraphicFramePr>
          <p:nvPr>
            <p:extLst>
              <p:ext uri="{D42A27DB-BD31-4B8C-83A1-F6EECF244321}">
                <p14:modId xmlns:p14="http://schemas.microsoft.com/office/powerpoint/2010/main" val="3499714052"/>
              </p:ext>
            </p:extLst>
          </p:nvPr>
        </p:nvGraphicFramePr>
        <p:xfrm>
          <a:off x="8449696" y="3726234"/>
          <a:ext cx="3108611" cy="1674235"/>
        </p:xfrm>
        <a:graphic>
          <a:graphicData uri="http://schemas.openxmlformats.org/drawingml/2006/table">
            <a:tbl>
              <a:tblPr firstRow="1" bandRow="1">
                <a:tableStyleId>{2D5ABB26-0587-4C30-8999-92F81FD0307C}</a:tableStyleId>
              </a:tblPr>
              <a:tblGrid>
                <a:gridCol w="1275329">
                  <a:extLst>
                    <a:ext uri="{9D8B030D-6E8A-4147-A177-3AD203B41FA5}">
                      <a16:colId xmlns:a16="http://schemas.microsoft.com/office/drawing/2014/main" xmlns="" val="20000"/>
                    </a:ext>
                  </a:extLst>
                </a:gridCol>
                <a:gridCol w="590550">
                  <a:extLst>
                    <a:ext uri="{9D8B030D-6E8A-4147-A177-3AD203B41FA5}">
                      <a16:colId xmlns:a16="http://schemas.microsoft.com/office/drawing/2014/main" xmlns="" val="20001"/>
                    </a:ext>
                  </a:extLst>
                </a:gridCol>
                <a:gridCol w="657225">
                  <a:extLst>
                    <a:ext uri="{9D8B030D-6E8A-4147-A177-3AD203B41FA5}">
                      <a16:colId xmlns:a16="http://schemas.microsoft.com/office/drawing/2014/main" xmlns="" val="20002"/>
                    </a:ext>
                  </a:extLst>
                </a:gridCol>
                <a:gridCol w="585507">
                  <a:extLst>
                    <a:ext uri="{9D8B030D-6E8A-4147-A177-3AD203B41FA5}">
                      <a16:colId xmlns:a16="http://schemas.microsoft.com/office/drawing/2014/main" xmlns="" val="20003"/>
                    </a:ext>
                  </a:extLst>
                </a:gridCol>
              </a:tblGrid>
              <a:tr h="334847">
                <a:tc gridSpan="4">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rPr>
                        <a:t>Color/Drop Probability</a:t>
                      </a:r>
                      <a:endParaRPr lang="en-US" altLang="zh-CN" sz="1200" b="1" kern="1200" baseline="0" dirty="0">
                        <a:solidFill>
                          <a:schemeClr val="tx1"/>
                        </a:solidFill>
                        <a:latin typeface="Huawei Sans" panose="020C0503030203020204" pitchFamily="34" charset="0"/>
                        <a:ea typeface="方正兰亭黑简体" panose="02000000000000000000" pitchFamily="2" charset="-122"/>
                        <a:cs typeface="+mn-cs"/>
                      </a:endParaRPr>
                    </a:p>
                  </a:txBody>
                  <a:tcPr marL="72000" marR="72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xmlns="" val="10000"/>
                  </a:ext>
                </a:extLst>
              </a:tr>
              <a:tr h="334847">
                <a:tc>
                  <a:txBody>
                    <a:bodyPr/>
                    <a:lstStyle/>
                    <a:p>
                      <a:pPr algn="ctr" fontAlgn="ctr"/>
                      <a:r>
                        <a:rPr lang="en-US" sz="1200" dirty="0">
                          <a:latin typeface="Huawei Sans" panose="020C0503030203020204" pitchFamily="34" charset="0"/>
                        </a:rPr>
                        <a:t>Example: AF</a:t>
                      </a:r>
                      <a:endParaRPr lang="en-US" altLang="zh-CN" sz="1200" b="0" baseline="0" dirty="0">
                        <a:solidFill>
                          <a:schemeClr val="tx1"/>
                        </a:solidFill>
                        <a:latin typeface="Huawei Sans" panose="020C0503030203020204" pitchFamily="34" charset="0"/>
                        <a:ea typeface="方正兰亭黑简体" panose="02000000000000000000" pitchFamily="2" charset="-122"/>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AF41</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AF42</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AF43</a:t>
                      </a:r>
                      <a:endParaRPr lang="en-US" altLang="zh-CN" sz="1200" b="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1"/>
                  </a:ext>
                </a:extLst>
              </a:tr>
              <a:tr h="334847">
                <a:tc>
                  <a:txBody>
                    <a:bodyPr/>
                    <a:lstStyle/>
                    <a:p>
                      <a:pPr algn="ctr" fontAlgn="ctr"/>
                      <a:r>
                        <a:rPr lang="en-US" sz="1200" dirty="0">
                          <a:latin typeface="Huawei Sans" panose="020C0503030203020204" pitchFamily="34" charset="0"/>
                        </a:rPr>
                        <a:t>Lower threshold</a:t>
                      </a:r>
                      <a:endParaRPr lang="en-US" altLang="zh-CN" sz="1200" baseline="0" dirty="0">
                        <a:latin typeface="Huawei Sans" panose="020C0503030203020204" pitchFamily="34" charset="0"/>
                        <a:ea typeface="方正兰亭黑简体" panose="02000000000000000000" pitchFamily="2" charset="-122"/>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70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50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30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2"/>
                  </a:ext>
                </a:extLst>
              </a:tr>
              <a:tr h="334847">
                <a:tc>
                  <a:txBody>
                    <a:bodyPr/>
                    <a:lstStyle/>
                    <a:p>
                      <a:pPr algn="ctr" fontAlgn="ctr"/>
                      <a:r>
                        <a:rPr lang="en-US" sz="1200" dirty="0">
                          <a:latin typeface="Huawei Sans" panose="020C0503030203020204" pitchFamily="34" charset="0"/>
                        </a:rPr>
                        <a:t>Upper threshold</a:t>
                      </a:r>
                      <a:endParaRPr lang="en-US" altLang="zh-CN" sz="1200" baseline="0" dirty="0">
                        <a:latin typeface="Huawei Sans" panose="020C0503030203020204" pitchFamily="34" charset="0"/>
                        <a:ea typeface="方正兰亭黑简体" panose="02000000000000000000" pitchFamily="2" charset="-122"/>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80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60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40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3"/>
                  </a:ext>
                </a:extLst>
              </a:tr>
              <a:tr h="334847">
                <a:tc>
                  <a:txBody>
                    <a:bodyPr/>
                    <a:lstStyle/>
                    <a:p>
                      <a:pPr algn="ctr" fontAlgn="ctr"/>
                      <a:r>
                        <a:rPr lang="en-US" sz="1200" dirty="0">
                          <a:latin typeface="Huawei Sans" panose="020C0503030203020204" pitchFamily="34" charset="0"/>
                        </a:rPr>
                        <a:t>Drop probability</a:t>
                      </a:r>
                      <a:endParaRPr lang="en-US" altLang="zh-CN" sz="1200" baseline="0" dirty="0">
                        <a:latin typeface="Huawei Sans" panose="020C0503030203020204" pitchFamily="34" charset="0"/>
                        <a:ea typeface="方正兰亭黑简体" panose="02000000000000000000" pitchFamily="2" charset="-122"/>
                      </a:endParaRPr>
                    </a:p>
                  </a:txBody>
                  <a:tcPr marL="72000" marR="72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70%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80%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90%</a:t>
                      </a:r>
                      <a:endParaRPr lang="en-US" altLang="zh-CN" sz="1200" baseline="0" dirty="0">
                        <a:solidFill>
                          <a:schemeClr val="bg1"/>
                        </a:solidFill>
                        <a:latin typeface="Huawei Sans" panose="020C0503030203020204" pitchFamily="34" charset="0"/>
                        <a:ea typeface="方正兰亭黑简体" panose="02000000000000000000" pitchFamily="2" charset="-122"/>
                      </a:endParaRPr>
                    </a:p>
                  </a:txBody>
                  <a:tcPr marL="72000" marR="72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4"/>
                  </a:ext>
                </a:extLst>
              </a:tr>
            </a:tbl>
          </a:graphicData>
        </a:graphic>
      </p:graphicFrame>
      <p:sp>
        <p:nvSpPr>
          <p:cNvPr id="181" name="下箭头 180"/>
          <p:cNvSpPr/>
          <p:nvPr/>
        </p:nvSpPr>
        <p:spPr bwMode="gray">
          <a:xfrm rot="16200000">
            <a:off x="4577176" y="4410428"/>
            <a:ext cx="301344" cy="43204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aphicFrame>
        <p:nvGraphicFramePr>
          <p:cNvPr id="183" name="表格 182"/>
          <p:cNvGraphicFramePr>
            <a:graphicFrameLocks noGrp="1"/>
          </p:cNvGraphicFramePr>
          <p:nvPr>
            <p:extLst>
              <p:ext uri="{D42A27DB-BD31-4B8C-83A1-F6EECF244321}">
                <p14:modId xmlns:p14="http://schemas.microsoft.com/office/powerpoint/2010/main" val="8384168"/>
              </p:ext>
            </p:extLst>
          </p:nvPr>
        </p:nvGraphicFramePr>
        <p:xfrm>
          <a:off x="5087888" y="3863712"/>
          <a:ext cx="2664000" cy="1536756"/>
        </p:xfrm>
        <a:graphic>
          <a:graphicData uri="http://schemas.openxmlformats.org/drawingml/2006/table">
            <a:tbl>
              <a:tblPr firstRow="1" bandRow="1">
                <a:tableStyleId>{616DA210-FB5B-4158-B5E0-FEB733F419BA}</a:tableStyleId>
              </a:tblPr>
              <a:tblGrid>
                <a:gridCol w="720000">
                  <a:extLst>
                    <a:ext uri="{9D8B030D-6E8A-4147-A177-3AD203B41FA5}">
                      <a16:colId xmlns:a16="http://schemas.microsoft.com/office/drawing/2014/main" xmlns="" val="20000"/>
                    </a:ext>
                  </a:extLst>
                </a:gridCol>
                <a:gridCol w="648000">
                  <a:extLst>
                    <a:ext uri="{9D8B030D-6E8A-4147-A177-3AD203B41FA5}">
                      <a16:colId xmlns:a16="http://schemas.microsoft.com/office/drawing/2014/main" xmlns="" val="20001"/>
                    </a:ext>
                  </a:extLst>
                </a:gridCol>
                <a:gridCol w="648000">
                  <a:extLst>
                    <a:ext uri="{9D8B030D-6E8A-4147-A177-3AD203B41FA5}">
                      <a16:colId xmlns:a16="http://schemas.microsoft.com/office/drawing/2014/main" xmlns="" val="20002"/>
                    </a:ext>
                  </a:extLst>
                </a:gridCol>
                <a:gridCol w="648000">
                  <a:extLst>
                    <a:ext uri="{9D8B030D-6E8A-4147-A177-3AD203B41FA5}">
                      <a16:colId xmlns:a16="http://schemas.microsoft.com/office/drawing/2014/main" xmlns="" val="20003"/>
                    </a:ext>
                  </a:extLst>
                </a:gridCol>
              </a:tblGrid>
              <a:tr h="408100">
                <a:tc gridSpan="4">
                  <a:txBody>
                    <a:bodyPr/>
                    <a:lstStyle/>
                    <a:p>
                      <a:pPr algn="ctr" fontAlgn="ctr"/>
                      <a:r>
                        <a:rPr lang="en-US" sz="1200" b="1" dirty="0">
                          <a:solidFill>
                            <a:schemeClr val="tx1"/>
                          </a:solidFill>
                          <a:latin typeface="Huawei Sans" panose="020C0503030203020204" pitchFamily="34" charset="0"/>
                        </a:rPr>
                        <a:t>Service Class/Color</a:t>
                      </a:r>
                      <a:endParaRPr lang="en-US" altLang="zh-CN" sz="1200" b="1"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xmlns="" val="10000"/>
                  </a:ext>
                </a:extLst>
              </a:tr>
              <a:tr h="282164">
                <a:tc rowSpan="4">
                  <a:txBody>
                    <a:bodyPr/>
                    <a:lstStyle/>
                    <a:p>
                      <a:pPr algn="ctr" fontAlgn="ctr"/>
                      <a:r>
                        <a:rPr lang="en-US" sz="1200" b="0" dirty="0">
                          <a:latin typeface="Huawei Sans" panose="020C0503030203020204" pitchFamily="34" charset="0"/>
                        </a:rPr>
                        <a:t>AF</a:t>
                      </a:r>
                      <a:endParaRPr lang="en-US" altLang="zh-CN" sz="1200" b="0" dirty="0">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dirty="0">
                          <a:solidFill>
                            <a:schemeClr val="bg1"/>
                          </a:solidFill>
                          <a:latin typeface="Huawei Sans" panose="020C0503030203020204" pitchFamily="34" charset="0"/>
                        </a:rPr>
                        <a:t>AF41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AF42</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AF43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1"/>
                  </a:ext>
                </a:extLst>
              </a:tr>
              <a:tr h="282164">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AF31</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AF32</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AF33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2"/>
                  </a:ext>
                </a:extLst>
              </a:tr>
              <a:tr h="282164">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b="0" dirty="0">
                          <a:solidFill>
                            <a:schemeClr val="bg1"/>
                          </a:solidFill>
                          <a:latin typeface="Huawei Sans" panose="020C0503030203020204" pitchFamily="34" charset="0"/>
                        </a:rPr>
                        <a:t>AF21</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AF22</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AF23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3"/>
                  </a:ext>
                </a:extLst>
              </a:tr>
              <a:tr h="282164">
                <a:tc vMerge="1">
                  <a:txBody>
                    <a:bodyPr/>
                    <a:lstStyle/>
                    <a:p>
                      <a:pPr algn="ctr"/>
                      <a:endParaRPr lang="zh-CN" altLang="en-US" sz="1400" b="0" dirty="0">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dirty="0">
                          <a:solidFill>
                            <a:schemeClr val="bg1"/>
                          </a:solidFill>
                          <a:latin typeface="Huawei Sans" panose="020C0503030203020204" pitchFamily="34" charset="0"/>
                        </a:rPr>
                        <a:t>AF11</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b="0" dirty="0">
                          <a:solidFill>
                            <a:schemeClr val="bg1"/>
                          </a:solidFill>
                          <a:latin typeface="Huawei Sans" panose="020C0503030203020204" pitchFamily="34" charset="0"/>
                        </a:rPr>
                        <a:t>AF12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b="0" dirty="0">
                          <a:solidFill>
                            <a:schemeClr val="bg1"/>
                          </a:solidFill>
                          <a:latin typeface="Huawei Sans" panose="020C0503030203020204" pitchFamily="34" charset="0"/>
                        </a:rPr>
                        <a:t>AF13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4"/>
                  </a:ext>
                </a:extLst>
              </a:tr>
            </a:tbl>
          </a:graphicData>
        </a:graphic>
      </p:graphicFrame>
      <p:sp>
        <p:nvSpPr>
          <p:cNvPr id="185" name="下箭头 184"/>
          <p:cNvSpPr/>
          <p:nvPr/>
        </p:nvSpPr>
        <p:spPr bwMode="gray">
          <a:xfrm rot="16200000">
            <a:off x="7997556" y="4410428"/>
            <a:ext cx="301344" cy="43204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089874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Curve of the WRED Drop Probability</a:t>
            </a:r>
          </a:p>
        </p:txBody>
      </p:sp>
      <p:graphicFrame>
        <p:nvGraphicFramePr>
          <p:cNvPr id="80" name="表格 79"/>
          <p:cNvGraphicFramePr>
            <a:graphicFrameLocks noGrp="1"/>
          </p:cNvGraphicFramePr>
          <p:nvPr>
            <p:extLst>
              <p:ext uri="{D42A27DB-BD31-4B8C-83A1-F6EECF244321}">
                <p14:modId xmlns:p14="http://schemas.microsoft.com/office/powerpoint/2010/main" val="842889133"/>
              </p:ext>
            </p:extLst>
          </p:nvPr>
        </p:nvGraphicFramePr>
        <p:xfrm>
          <a:off x="513260" y="2350505"/>
          <a:ext cx="3301696" cy="1794615"/>
        </p:xfrm>
        <a:graphic>
          <a:graphicData uri="http://schemas.openxmlformats.org/drawingml/2006/table">
            <a:tbl>
              <a:tblPr firstRow="1" bandRow="1">
                <a:tableStyleId>{2D5ABB26-0587-4C30-8999-92F81FD0307C}</a:tableStyleId>
              </a:tblPr>
              <a:tblGrid>
                <a:gridCol w="1321282">
                  <a:extLst>
                    <a:ext uri="{9D8B030D-6E8A-4147-A177-3AD203B41FA5}">
                      <a16:colId xmlns:a16="http://schemas.microsoft.com/office/drawing/2014/main" xmlns="" val="20000"/>
                    </a:ext>
                  </a:extLst>
                </a:gridCol>
                <a:gridCol w="582517">
                  <a:extLst>
                    <a:ext uri="{9D8B030D-6E8A-4147-A177-3AD203B41FA5}">
                      <a16:colId xmlns:a16="http://schemas.microsoft.com/office/drawing/2014/main" xmlns="" val="20001"/>
                    </a:ext>
                  </a:extLst>
                </a:gridCol>
                <a:gridCol w="616263">
                  <a:extLst>
                    <a:ext uri="{9D8B030D-6E8A-4147-A177-3AD203B41FA5}">
                      <a16:colId xmlns:a16="http://schemas.microsoft.com/office/drawing/2014/main" xmlns="" val="20002"/>
                    </a:ext>
                  </a:extLst>
                </a:gridCol>
                <a:gridCol w="781634">
                  <a:extLst>
                    <a:ext uri="{9D8B030D-6E8A-4147-A177-3AD203B41FA5}">
                      <a16:colId xmlns:a16="http://schemas.microsoft.com/office/drawing/2014/main" xmlns="" val="20003"/>
                    </a:ext>
                  </a:extLst>
                </a:gridCol>
              </a:tblGrid>
              <a:tr h="308934">
                <a:tc gridSpan="4">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dirty="0">
                          <a:solidFill>
                            <a:schemeClr val="tx1"/>
                          </a:solidFill>
                          <a:latin typeface="Huawei Sans" panose="020C0503030203020204" pitchFamily="34" charset="0"/>
                        </a:rPr>
                        <a:t>Color/Drop Probability</a:t>
                      </a:r>
                      <a:endParaRPr lang="en-US" altLang="zh-CN" sz="1200" b="1" kern="1200" dirty="0">
                        <a:solidFill>
                          <a:schemeClr val="tx1"/>
                        </a:solidFill>
                        <a:latin typeface="Huawei Sans" panose="020C0503030203020204" pitchFamily="34" charset="0"/>
                        <a:ea typeface="+mn-ea"/>
                        <a:cs typeface="+mn-cs"/>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600" b="1" dirty="0">
                        <a:solidFill>
                          <a:schemeClr val="bg1"/>
                        </a:solidFill>
                        <a:latin typeface="Arial"/>
                        <a:ea typeface="+mn-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xmlns="" val="10000"/>
                  </a:ext>
                </a:extLst>
              </a:tr>
              <a:tr h="308934">
                <a:tc>
                  <a:txBody>
                    <a:bodyPr/>
                    <a:lstStyle/>
                    <a:p>
                      <a:pPr algn="ctr" fontAlgn="ctr"/>
                      <a:r>
                        <a:rPr lang="en-US" sz="1200" dirty="0">
                          <a:latin typeface="Huawei Sans" panose="020C0503030203020204" pitchFamily="34" charset="0"/>
                        </a:rPr>
                        <a:t>Example: AF</a:t>
                      </a:r>
                      <a:endParaRPr lang="en-US" altLang="zh-CN" sz="1200" b="0" dirty="0">
                        <a:solidFill>
                          <a:schemeClr val="tx1"/>
                        </a:solidFill>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AF41</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AF42</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AF43</a:t>
                      </a:r>
                      <a:endParaRPr lang="en-US" altLang="zh-CN" sz="1200" b="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1"/>
                  </a:ext>
                </a:extLst>
              </a:tr>
              <a:tr h="392249">
                <a:tc>
                  <a:txBody>
                    <a:bodyPr/>
                    <a:lstStyle/>
                    <a:p>
                      <a:pPr algn="ctr" fontAlgn="ctr"/>
                      <a:r>
                        <a:rPr lang="en-US" sz="1200" dirty="0">
                          <a:latin typeface="Huawei Sans" panose="020C0503030203020204" pitchFamily="34" charset="0"/>
                        </a:rPr>
                        <a:t>Lower threshold</a:t>
                      </a:r>
                      <a:endParaRPr lang="en-US" altLang="zh-CN" sz="1200" dirty="0">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70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50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30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2"/>
                  </a:ext>
                </a:extLst>
              </a:tr>
              <a:tr h="392249">
                <a:tc>
                  <a:txBody>
                    <a:bodyPr/>
                    <a:lstStyle/>
                    <a:p>
                      <a:pPr algn="ctr" fontAlgn="ctr"/>
                      <a:r>
                        <a:rPr lang="en-US" sz="1200" dirty="0">
                          <a:latin typeface="Huawei Sans" panose="020C0503030203020204" pitchFamily="34" charset="0"/>
                        </a:rPr>
                        <a:t>Upper threshold</a:t>
                      </a:r>
                      <a:endParaRPr lang="en-US" altLang="zh-CN" sz="1200" dirty="0">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80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60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40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3"/>
                  </a:ext>
                </a:extLst>
              </a:tr>
              <a:tr h="392249">
                <a:tc>
                  <a:txBody>
                    <a:bodyPr/>
                    <a:lstStyle/>
                    <a:p>
                      <a:pPr algn="ctr" fontAlgn="ctr"/>
                      <a:r>
                        <a:rPr lang="en-US" sz="1200" dirty="0">
                          <a:latin typeface="Huawei Sans" panose="020C0503030203020204" pitchFamily="34" charset="0"/>
                        </a:rPr>
                        <a:t>Drop probability</a:t>
                      </a:r>
                      <a:endParaRPr lang="en-US" altLang="zh-CN" sz="1200" dirty="0">
                        <a:latin typeface="Huawei Sans" panose="020C0503030203020204" pitchFamily="34" charset="0"/>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bg1"/>
                          </a:solidFill>
                          <a:latin typeface="Huawei Sans" panose="020C0503030203020204" pitchFamily="34" charset="0"/>
                        </a:rPr>
                        <a:t>70%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8BC9A0"/>
                    </a:solidFill>
                  </a:tcPr>
                </a:tc>
                <a:tc>
                  <a:txBody>
                    <a:bodyPr/>
                    <a:lstStyle/>
                    <a:p>
                      <a:pPr algn="ctr" fontAlgn="ctr"/>
                      <a:r>
                        <a:rPr lang="en-US" sz="1200" dirty="0">
                          <a:solidFill>
                            <a:schemeClr val="bg1"/>
                          </a:solidFill>
                          <a:latin typeface="Huawei Sans" panose="020C0503030203020204" pitchFamily="34" charset="0"/>
                        </a:rPr>
                        <a:t>80%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D17D"/>
                    </a:solidFill>
                  </a:tcPr>
                </a:tc>
                <a:tc>
                  <a:txBody>
                    <a:bodyPr/>
                    <a:lstStyle/>
                    <a:p>
                      <a:pPr algn="ctr" fontAlgn="ctr"/>
                      <a:r>
                        <a:rPr lang="en-US" sz="1200" dirty="0">
                          <a:solidFill>
                            <a:schemeClr val="bg1"/>
                          </a:solidFill>
                          <a:latin typeface="Huawei Sans" panose="020C0503030203020204" pitchFamily="34" charset="0"/>
                        </a:rPr>
                        <a:t>90%</a:t>
                      </a:r>
                      <a:endParaRPr lang="en-US" altLang="zh-CN" sz="1200" dirty="0">
                        <a:solidFill>
                          <a:schemeClr val="bg1"/>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EC7061"/>
                    </a:solidFill>
                  </a:tcPr>
                </a:tc>
                <a:extLst>
                  <a:ext uri="{0D108BD9-81ED-4DB2-BD59-A6C34878D82A}">
                    <a16:rowId xmlns:a16="http://schemas.microsoft.com/office/drawing/2014/main" xmlns="" val="10004"/>
                  </a:ext>
                </a:extLst>
              </a:tr>
            </a:tbl>
          </a:graphicData>
        </a:graphic>
      </p:graphicFrame>
      <p:grpSp>
        <p:nvGrpSpPr>
          <p:cNvPr id="81" name="组合 80"/>
          <p:cNvGrpSpPr/>
          <p:nvPr/>
        </p:nvGrpSpPr>
        <p:grpSpPr bwMode="gray">
          <a:xfrm>
            <a:off x="3752850" y="2003553"/>
            <a:ext cx="8021417" cy="2996861"/>
            <a:chOff x="4014651" y="3443713"/>
            <a:chExt cx="8021417" cy="2996861"/>
          </a:xfrm>
        </p:grpSpPr>
        <p:cxnSp>
          <p:nvCxnSpPr>
            <p:cNvPr id="82" name="肘形连接符 81"/>
            <p:cNvCxnSpPr/>
            <p:nvPr/>
          </p:nvCxnSpPr>
          <p:spPr bwMode="gray">
            <a:xfrm>
              <a:off x="5555940" y="3826360"/>
              <a:ext cx="5400000" cy="2160000"/>
            </a:xfrm>
            <a:prstGeom prst="bentConnector3">
              <a:avLst>
                <a:gd name="adj1" fmla="val 94"/>
              </a:avLst>
            </a:prstGeom>
            <a:solidFill>
              <a:schemeClr val="accent1"/>
            </a:solidFill>
            <a:ln w="28575" cap="flat" cmpd="sng" algn="ctr">
              <a:solidFill>
                <a:schemeClr val="tx1"/>
              </a:solidFill>
              <a:prstDash val="solid"/>
              <a:round/>
              <a:headEnd type="triangle"/>
              <a:tailEnd type="triangle"/>
            </a:ln>
            <a:effectLst/>
          </p:spPr>
        </p:cxnSp>
        <p:cxnSp>
          <p:nvCxnSpPr>
            <p:cNvPr id="83" name="直接连接符 82"/>
            <p:cNvCxnSpPr/>
            <p:nvPr/>
          </p:nvCxnSpPr>
          <p:spPr bwMode="gray">
            <a:xfrm>
              <a:off x="5556424" y="4507804"/>
              <a:ext cx="5004000"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84" name="圆角矩形 83"/>
            <p:cNvSpPr/>
            <p:nvPr/>
          </p:nvSpPr>
          <p:spPr bwMode="gray">
            <a:xfrm>
              <a:off x="4935054" y="3443713"/>
              <a:ext cx="124177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Drop probability</a:t>
              </a:r>
            </a:p>
          </p:txBody>
        </p:sp>
        <p:sp>
          <p:nvSpPr>
            <p:cNvPr id="86" name="圆角矩形 85"/>
            <p:cNvSpPr/>
            <p:nvPr/>
          </p:nvSpPr>
          <p:spPr bwMode="gray">
            <a:xfrm>
              <a:off x="10885008" y="5734515"/>
              <a:ext cx="1151060" cy="49437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Actual</a:t>
              </a:r>
              <a:endParaRPr lang="en-US" altLang="zh-CN" sz="1200" dirty="0">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queue length</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7" name="圆角矩形 86"/>
            <p:cNvSpPr/>
            <p:nvPr/>
          </p:nvSpPr>
          <p:spPr bwMode="gray">
            <a:xfrm>
              <a:off x="4804844" y="3967744"/>
              <a:ext cx="823104"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100%</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88" name="直接连接符 87"/>
            <p:cNvCxnSpPr/>
            <p:nvPr/>
          </p:nvCxnSpPr>
          <p:spPr bwMode="gray">
            <a:xfrm>
              <a:off x="6528048"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89" name="直接连接符 88"/>
            <p:cNvCxnSpPr/>
            <p:nvPr/>
          </p:nvCxnSpPr>
          <p:spPr bwMode="gray">
            <a:xfrm>
              <a:off x="7176217"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95" name="直接连接符 94"/>
            <p:cNvCxnSpPr/>
            <p:nvPr/>
          </p:nvCxnSpPr>
          <p:spPr bwMode="gray">
            <a:xfrm>
              <a:off x="8472555"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9" name="直接连接符 118"/>
            <p:cNvCxnSpPr/>
            <p:nvPr/>
          </p:nvCxnSpPr>
          <p:spPr bwMode="gray">
            <a:xfrm>
              <a:off x="5555940" y="4149080"/>
              <a:ext cx="5005040"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120" name="圆角矩形 119"/>
            <p:cNvSpPr/>
            <p:nvPr/>
          </p:nvSpPr>
          <p:spPr bwMode="gray">
            <a:xfrm>
              <a:off x="4081326" y="4257092"/>
              <a:ext cx="1546623"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Red packet discard probability</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21" name="圆角矩形 120"/>
            <p:cNvSpPr/>
            <p:nvPr/>
          </p:nvSpPr>
          <p:spPr bwMode="gray">
            <a:xfrm>
              <a:off x="5982401"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Red</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Lower threshold</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22" name="直接连接符 121"/>
            <p:cNvCxnSpPr/>
            <p:nvPr/>
          </p:nvCxnSpPr>
          <p:spPr bwMode="gray">
            <a:xfrm>
              <a:off x="7824386"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23" name="圆角矩形 122"/>
            <p:cNvSpPr/>
            <p:nvPr/>
          </p:nvSpPr>
          <p:spPr bwMode="gray">
            <a:xfrm>
              <a:off x="6708068"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solidFill>
                    <a:schemeClr val="tx1"/>
                  </a:solidFill>
                  <a:latin typeface="Huawei Sans" panose="020C0503030203020204" pitchFamily="34" charset="0"/>
                </a:rPr>
                <a:t>Red</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Upper threshold</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24" name="直接连接符 123"/>
            <p:cNvCxnSpPr/>
            <p:nvPr/>
          </p:nvCxnSpPr>
          <p:spPr bwMode="gray">
            <a:xfrm>
              <a:off x="9120724"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25" name="直接连接符 124"/>
            <p:cNvCxnSpPr/>
            <p:nvPr/>
          </p:nvCxnSpPr>
          <p:spPr bwMode="gray">
            <a:xfrm>
              <a:off x="9768892"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26" name="圆角矩形 125"/>
            <p:cNvSpPr/>
            <p:nvPr/>
          </p:nvSpPr>
          <p:spPr bwMode="gray">
            <a:xfrm>
              <a:off x="7374913"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Yellow</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Upper threshold</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6" name="圆角矩形 135"/>
            <p:cNvSpPr/>
            <p:nvPr/>
          </p:nvSpPr>
          <p:spPr bwMode="gray">
            <a:xfrm>
              <a:off x="8041757"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Yellow</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Upper threshold</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7" name="圆角矩形 136"/>
            <p:cNvSpPr/>
            <p:nvPr/>
          </p:nvSpPr>
          <p:spPr bwMode="gray">
            <a:xfrm>
              <a:off x="8718070"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Green</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Upper threshold</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40" name="圆角矩形 139"/>
            <p:cNvSpPr/>
            <p:nvPr/>
          </p:nvSpPr>
          <p:spPr bwMode="gray">
            <a:xfrm>
              <a:off x="9403687"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Green</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Upper threshold</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1" name="直接连接符 140"/>
            <p:cNvCxnSpPr/>
            <p:nvPr/>
          </p:nvCxnSpPr>
          <p:spPr bwMode="gray">
            <a:xfrm>
              <a:off x="10557356" y="5770600"/>
              <a:ext cx="0" cy="216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42" name="圆角矩形 141"/>
            <p:cNvSpPr/>
            <p:nvPr/>
          </p:nvSpPr>
          <p:spPr bwMode="gray">
            <a:xfrm>
              <a:off x="10089304" y="6115222"/>
              <a:ext cx="9725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Maximum</a:t>
              </a:r>
              <a:endParaRPr lang="en-US" altLang="zh-CN" sz="1200" dirty="0">
                <a:latin typeface="Huawei Sans" panose="020C0503030203020204" pitchFamily="34" charset="0"/>
                <a:ea typeface="方正兰亭黑简体" panose="02000000000000000000" pitchFamily="2" charset="-122"/>
              </a:endParaRPr>
            </a:p>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queue length</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4" name="直接连接符 143"/>
            <p:cNvCxnSpPr/>
            <p:nvPr/>
          </p:nvCxnSpPr>
          <p:spPr bwMode="gray">
            <a:xfrm>
              <a:off x="5556424" y="4886504"/>
              <a:ext cx="5004000"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145" name="圆角矩形 144"/>
            <p:cNvSpPr/>
            <p:nvPr/>
          </p:nvSpPr>
          <p:spPr bwMode="gray">
            <a:xfrm>
              <a:off x="4014651" y="4653136"/>
              <a:ext cx="1613297"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Yellow packet discard probability</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6" name="直接连接符 145"/>
            <p:cNvCxnSpPr/>
            <p:nvPr/>
          </p:nvCxnSpPr>
          <p:spPr bwMode="gray">
            <a:xfrm>
              <a:off x="5556424" y="5265204"/>
              <a:ext cx="5004000" cy="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147" name="圆角矩形 146"/>
            <p:cNvSpPr/>
            <p:nvPr/>
          </p:nvSpPr>
          <p:spPr bwMode="gray">
            <a:xfrm>
              <a:off x="4014651" y="5087280"/>
              <a:ext cx="1613297" cy="4680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rPr>
                <a:t>Green packet discard probability</a:t>
              </a:r>
              <a:endParaRPr kumimoji="0" lang="en-US" altLang="zh-CN"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148" name="直接连接符 147"/>
            <p:cNvCxnSpPr/>
            <p:nvPr/>
          </p:nvCxnSpPr>
          <p:spPr bwMode="gray">
            <a:xfrm>
              <a:off x="7176120" y="4509120"/>
              <a:ext cx="0" cy="144016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cxnSp>
          <p:nvCxnSpPr>
            <p:cNvPr id="149" name="直接连接符 148"/>
            <p:cNvCxnSpPr/>
            <p:nvPr/>
          </p:nvCxnSpPr>
          <p:spPr bwMode="gray">
            <a:xfrm>
              <a:off x="8472264" y="4869160"/>
              <a:ext cx="0" cy="1080120"/>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cxnSp>
          <p:nvCxnSpPr>
            <p:cNvPr id="163" name="直接连接符 162"/>
            <p:cNvCxnSpPr/>
            <p:nvPr/>
          </p:nvCxnSpPr>
          <p:spPr bwMode="gray">
            <a:xfrm>
              <a:off x="9768408" y="5265204"/>
              <a:ext cx="0" cy="684076"/>
            </a:xfrm>
            <a:prstGeom prst="line">
              <a:avLst/>
            </a:prstGeom>
            <a:solidFill>
              <a:schemeClr val="accent1"/>
            </a:solidFill>
            <a:ln w="12700" cap="flat" cmpd="sng" algn="ctr">
              <a:solidFill>
                <a:schemeClr val="bg1">
                  <a:lumMod val="50000"/>
                </a:schemeClr>
              </a:solidFill>
              <a:prstDash val="dash"/>
              <a:round/>
              <a:headEnd type="none" w="med" len="med"/>
              <a:tailEnd type="none" w="med" len="med"/>
            </a:ln>
            <a:effectLst/>
          </p:spPr>
        </p:cxnSp>
        <p:sp>
          <p:nvSpPr>
            <p:cNvPr id="165" name="任意多边形 164"/>
            <p:cNvSpPr/>
            <p:nvPr/>
          </p:nvSpPr>
          <p:spPr bwMode="gray">
            <a:xfrm>
              <a:off x="5577840" y="4145280"/>
              <a:ext cx="4983480" cy="1813560"/>
            </a:xfrm>
            <a:custGeom>
              <a:avLst/>
              <a:gdLst>
                <a:gd name="connsiteX0" fmla="*/ 0 w 4983480"/>
                <a:gd name="connsiteY0" fmla="*/ 1813560 h 1813560"/>
                <a:gd name="connsiteX1" fmla="*/ 952500 w 4983480"/>
                <a:gd name="connsiteY1" fmla="*/ 1813560 h 1813560"/>
                <a:gd name="connsiteX2" fmla="*/ 1600200 w 4983480"/>
                <a:gd name="connsiteY2" fmla="*/ 365760 h 1813560"/>
                <a:gd name="connsiteX3" fmla="*/ 4983480 w 4983480"/>
                <a:gd name="connsiteY3" fmla="*/ 365760 h 1813560"/>
                <a:gd name="connsiteX4" fmla="*/ 4983480 w 4983480"/>
                <a:gd name="connsiteY4" fmla="*/ 0 h 1813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3480" h="1813560">
                  <a:moveTo>
                    <a:pt x="0" y="1813560"/>
                  </a:moveTo>
                  <a:lnTo>
                    <a:pt x="952500" y="1813560"/>
                  </a:lnTo>
                  <a:lnTo>
                    <a:pt x="1600200" y="365760"/>
                  </a:lnTo>
                  <a:lnTo>
                    <a:pt x="4983480" y="365760"/>
                  </a:lnTo>
                  <a:lnTo>
                    <a:pt x="4983480" y="0"/>
                  </a:lnTo>
                </a:path>
              </a:pathLst>
            </a:custGeom>
            <a:noFill/>
            <a:ln w="19050">
              <a:solidFill>
                <a:srgbClr val="EC7061"/>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66" name="任意多边形 165"/>
            <p:cNvSpPr/>
            <p:nvPr/>
          </p:nvSpPr>
          <p:spPr bwMode="gray">
            <a:xfrm>
              <a:off x="5570220" y="4145280"/>
              <a:ext cx="5006340" cy="1836420"/>
            </a:xfrm>
            <a:custGeom>
              <a:avLst/>
              <a:gdLst>
                <a:gd name="connsiteX0" fmla="*/ 0 w 5006340"/>
                <a:gd name="connsiteY0" fmla="*/ 1836420 h 1836420"/>
                <a:gd name="connsiteX1" fmla="*/ 2255520 w 5006340"/>
                <a:gd name="connsiteY1" fmla="*/ 1836420 h 1836420"/>
                <a:gd name="connsiteX2" fmla="*/ 2903220 w 5006340"/>
                <a:gd name="connsiteY2" fmla="*/ 739140 h 1836420"/>
                <a:gd name="connsiteX3" fmla="*/ 5006340 w 5006340"/>
                <a:gd name="connsiteY3" fmla="*/ 739140 h 1836420"/>
                <a:gd name="connsiteX4" fmla="*/ 5006340 w 5006340"/>
                <a:gd name="connsiteY4" fmla="*/ 0 h 1836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340" h="1836420">
                  <a:moveTo>
                    <a:pt x="0" y="1836420"/>
                  </a:moveTo>
                  <a:lnTo>
                    <a:pt x="2255520" y="1836420"/>
                  </a:lnTo>
                  <a:lnTo>
                    <a:pt x="2903220" y="739140"/>
                  </a:lnTo>
                  <a:lnTo>
                    <a:pt x="5006340" y="739140"/>
                  </a:lnTo>
                  <a:lnTo>
                    <a:pt x="5006340" y="0"/>
                  </a:lnTo>
                </a:path>
              </a:pathLst>
            </a:custGeom>
            <a:noFill/>
            <a:ln w="28575">
              <a:solidFill>
                <a:srgbClr val="FFD17D"/>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67" name="任意多边形 166"/>
            <p:cNvSpPr/>
            <p:nvPr/>
          </p:nvSpPr>
          <p:spPr bwMode="gray">
            <a:xfrm>
              <a:off x="5562600" y="4145280"/>
              <a:ext cx="5036820" cy="1851660"/>
            </a:xfrm>
            <a:custGeom>
              <a:avLst/>
              <a:gdLst>
                <a:gd name="connsiteX0" fmla="*/ 0 w 5036820"/>
                <a:gd name="connsiteY0" fmla="*/ 1851660 h 1851660"/>
                <a:gd name="connsiteX1" fmla="*/ 3558540 w 5036820"/>
                <a:gd name="connsiteY1" fmla="*/ 1851660 h 1851660"/>
                <a:gd name="connsiteX2" fmla="*/ 4206240 w 5036820"/>
                <a:gd name="connsiteY2" fmla="*/ 1120140 h 1851660"/>
                <a:gd name="connsiteX3" fmla="*/ 5036820 w 5036820"/>
                <a:gd name="connsiteY3" fmla="*/ 1120140 h 1851660"/>
                <a:gd name="connsiteX4" fmla="*/ 5036820 w 5036820"/>
                <a:gd name="connsiteY4" fmla="*/ 0 h 1851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6820" h="1851660">
                  <a:moveTo>
                    <a:pt x="0" y="1851660"/>
                  </a:moveTo>
                  <a:lnTo>
                    <a:pt x="3558540" y="1851660"/>
                  </a:lnTo>
                  <a:lnTo>
                    <a:pt x="4206240" y="1120140"/>
                  </a:lnTo>
                  <a:lnTo>
                    <a:pt x="5036820" y="1120140"/>
                  </a:lnTo>
                  <a:lnTo>
                    <a:pt x="5036820" y="0"/>
                  </a:lnTo>
                </a:path>
              </a:pathLst>
            </a:custGeom>
            <a:noFill/>
            <a:ln w="19050">
              <a:solidFill>
                <a:srgbClr val="8BC9A0"/>
              </a:solidFill>
              <a:miter lim="800000"/>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sp>
        <p:nvSpPr>
          <p:cNvPr id="38" name="Rectangular Callout 37"/>
          <p:cNvSpPr/>
          <p:nvPr/>
        </p:nvSpPr>
        <p:spPr bwMode="gray">
          <a:xfrm>
            <a:off x="8397842" y="1880806"/>
            <a:ext cx="1836138" cy="458240"/>
          </a:xfrm>
          <a:prstGeom prst="wedgeRectCallout">
            <a:avLst>
              <a:gd name="adj1" fmla="val 9199"/>
              <a:gd name="adj2" fmla="val 112789"/>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chemeClr val="tx1"/>
                </a:solidFill>
                <a:latin typeface="Huawei Sans" panose="020C0503030203020204" pitchFamily="34" charset="0"/>
              </a:rPr>
              <a:t>Differentiated drop for different traffic</a:t>
            </a:r>
          </a:p>
        </p:txBody>
      </p:sp>
    </p:spTree>
    <p:extLst>
      <p:ext uri="{BB962C8B-B14F-4D97-AF65-F5344CB8AC3E}">
        <p14:creationId xmlns:p14="http://schemas.microsoft.com/office/powerpoint/2010/main" val="26181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矩形 129"/>
          <p:cNvSpPr/>
          <p:nvPr/>
        </p:nvSpPr>
        <p:spPr bwMode="gray">
          <a:xfrm>
            <a:off x="4547828" y="2057100"/>
            <a:ext cx="2772308" cy="3456384"/>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33" name="矩形 132"/>
          <p:cNvSpPr/>
          <p:nvPr/>
        </p:nvSpPr>
        <p:spPr bwMode="gray">
          <a:xfrm>
            <a:off x="7428148" y="2057100"/>
            <a:ext cx="3348372" cy="345638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9" name="矩形 128"/>
          <p:cNvSpPr/>
          <p:nvPr/>
        </p:nvSpPr>
        <p:spPr bwMode="gray">
          <a:xfrm>
            <a:off x="1595500" y="2057100"/>
            <a:ext cx="2844316" cy="3456384"/>
          </a:xfrm>
          <a:prstGeom prst="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8" name="矩形 127"/>
          <p:cNvSpPr/>
          <p:nvPr/>
        </p:nvSpPr>
        <p:spPr bwMode="gray">
          <a:xfrm>
            <a:off x="9516380" y="4361356"/>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7" name="矩形 126"/>
          <p:cNvSpPr/>
          <p:nvPr/>
        </p:nvSpPr>
        <p:spPr bwMode="gray">
          <a:xfrm>
            <a:off x="9516380" y="3353244"/>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19" name="矩形 118"/>
          <p:cNvSpPr/>
          <p:nvPr/>
        </p:nvSpPr>
        <p:spPr bwMode="gray">
          <a:xfrm>
            <a:off x="9516380" y="2345132"/>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cxnSp>
        <p:nvCxnSpPr>
          <p:cNvPr id="100" name="直接连接符 99"/>
          <p:cNvCxnSpPr>
            <a:stCxn id="72" idx="3"/>
            <a:endCxn id="74" idx="1"/>
          </p:cNvCxnSpPr>
          <p:nvPr/>
        </p:nvCxnSpPr>
        <p:spPr bwMode="gray">
          <a:xfrm>
            <a:off x="6610519" y="3830013"/>
            <a:ext cx="4935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5" name="矩形 64"/>
          <p:cNvSpPr/>
          <p:nvPr/>
        </p:nvSpPr>
        <p:spPr bwMode="gray">
          <a:xfrm>
            <a:off x="1739516" y="4361356"/>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64" name="矩形 63"/>
          <p:cNvSpPr/>
          <p:nvPr/>
        </p:nvSpPr>
        <p:spPr bwMode="gray">
          <a:xfrm>
            <a:off x="1739516" y="3353244"/>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of Congestion Avoidance</a:t>
            </a:r>
          </a:p>
        </p:txBody>
      </p:sp>
      <p:sp>
        <p:nvSpPr>
          <p:cNvPr id="57" name="矩形 56"/>
          <p:cNvSpPr/>
          <p:nvPr/>
        </p:nvSpPr>
        <p:spPr bwMode="gray">
          <a:xfrm>
            <a:off x="1739516" y="2345132"/>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58" name="envelope-doodle_16370"/>
          <p:cNvSpPr>
            <a:spLocks noChangeAspect="1"/>
          </p:cNvSpPr>
          <p:nvPr/>
        </p:nvSpPr>
        <p:spPr bwMode="gray">
          <a:xfrm>
            <a:off x="1967218" y="4447794"/>
            <a:ext cx="561911" cy="516030"/>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59" name="图片 58" descr="可视电话硬终端.png"/>
          <p:cNvPicPr>
            <a:picLocks noChangeAspect="1"/>
          </p:cNvPicPr>
          <p:nvPr/>
        </p:nvPicPr>
        <p:blipFill>
          <a:blip r:embed="rId3" cstate="print">
            <a:duotone>
              <a:schemeClr val="accent4">
                <a:shade val="45000"/>
                <a:satMod val="135000"/>
              </a:schemeClr>
              <a:prstClr val="white"/>
            </a:duotone>
          </a:blip>
          <a:stretch>
            <a:fillRect/>
          </a:stretch>
        </p:blipFill>
        <p:spPr bwMode="gray">
          <a:xfrm>
            <a:off x="1963253" y="3519513"/>
            <a:ext cx="569841" cy="457050"/>
          </a:xfrm>
          <a:prstGeom prst="rect">
            <a:avLst/>
          </a:prstGeom>
        </p:spPr>
      </p:pic>
      <p:pic>
        <p:nvPicPr>
          <p:cNvPr id="60" name="图片 59" descr="管理型无线虚链路-蓝.png"/>
          <p:cNvPicPr>
            <a:picLocks noChangeAspect="1"/>
          </p:cNvPicPr>
          <p:nvPr/>
        </p:nvPicPr>
        <p:blipFill>
          <a:blip r:embed="rId4" cstate="print">
            <a:duotone>
              <a:schemeClr val="accent4">
                <a:shade val="45000"/>
                <a:satMod val="135000"/>
              </a:schemeClr>
              <a:prstClr val="white"/>
            </a:duotone>
          </a:blip>
          <a:stretch>
            <a:fillRect/>
          </a:stretch>
        </p:blipFill>
        <p:spPr bwMode="gray">
          <a:xfrm>
            <a:off x="1976034" y="2497499"/>
            <a:ext cx="544278" cy="457050"/>
          </a:xfrm>
          <a:prstGeom prst="rect">
            <a:avLst/>
          </a:prstGeom>
        </p:spPr>
      </p:pic>
      <p:sp>
        <p:nvSpPr>
          <p:cNvPr id="61" name="文本框 60"/>
          <p:cNvSpPr txBox="1"/>
          <p:nvPr/>
        </p:nvSpPr>
        <p:spPr bwMode="gray">
          <a:xfrm>
            <a:off x="1721893" y="2913957"/>
            <a:ext cx="105255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flow</a:t>
            </a:r>
          </a:p>
        </p:txBody>
      </p:sp>
      <p:sp>
        <p:nvSpPr>
          <p:cNvPr id="62" name="文本框 61"/>
          <p:cNvSpPr txBox="1"/>
          <p:nvPr/>
        </p:nvSpPr>
        <p:spPr bwMode="gray">
          <a:xfrm>
            <a:off x="1732313" y="3949888"/>
            <a:ext cx="10317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 flow</a:t>
            </a:r>
          </a:p>
        </p:txBody>
      </p:sp>
      <p:sp>
        <p:nvSpPr>
          <p:cNvPr id="63" name="文本框 62"/>
          <p:cNvSpPr txBox="1"/>
          <p:nvPr/>
        </p:nvSpPr>
        <p:spPr bwMode="gray">
          <a:xfrm>
            <a:off x="1755557" y="4894562"/>
            <a:ext cx="985232"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 flow</a:t>
            </a:r>
          </a:p>
        </p:txBody>
      </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143672" y="3560013"/>
            <a:ext cx="658537" cy="540000"/>
          </a:xfrm>
          <a:prstGeom prst="rect">
            <a:avLst/>
          </a:prstGeom>
        </p:spPr>
      </p:pic>
      <p:pic>
        <p:nvPicPr>
          <p:cNvPr id="67" name="图片 6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331803" y="3560013"/>
            <a:ext cx="658536" cy="540000"/>
          </a:xfrm>
          <a:prstGeom prst="rect">
            <a:avLst/>
          </a:prstGeom>
        </p:spPr>
      </p:pic>
      <p:pic>
        <p:nvPicPr>
          <p:cNvPr id="70" name="图片 6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59895" y="2849248"/>
            <a:ext cx="658536" cy="540000"/>
          </a:xfrm>
          <a:prstGeom prst="rect">
            <a:avLst/>
          </a:prstGeom>
        </p:spPr>
      </p:pic>
      <p:pic>
        <p:nvPicPr>
          <p:cNvPr id="72" name="图片 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951983" y="3560013"/>
            <a:ext cx="658536" cy="540000"/>
          </a:xfrm>
          <a:prstGeom prst="rect">
            <a:avLst/>
          </a:prstGeom>
        </p:spPr>
      </p:pic>
      <p:pic>
        <p:nvPicPr>
          <p:cNvPr id="73" name="图片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5159895" y="4253404"/>
            <a:ext cx="658536" cy="540000"/>
          </a:xfrm>
          <a:prstGeom prst="rect">
            <a:avLst/>
          </a:prstGeom>
        </p:spPr>
      </p:pic>
      <p:pic>
        <p:nvPicPr>
          <p:cNvPr id="74" name="图片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7104111" y="3560013"/>
            <a:ext cx="658536" cy="540000"/>
          </a:xfrm>
          <a:prstGeom prst="rect">
            <a:avLst/>
          </a:prstGeom>
        </p:spPr>
      </p:pic>
      <p:pic>
        <p:nvPicPr>
          <p:cNvPr id="75" name="图片 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8508268" y="3560013"/>
            <a:ext cx="658537" cy="540000"/>
          </a:xfrm>
          <a:prstGeom prst="rect">
            <a:avLst/>
          </a:prstGeom>
        </p:spPr>
      </p:pic>
      <p:cxnSp>
        <p:nvCxnSpPr>
          <p:cNvPr id="76" name="直接连接符 75"/>
          <p:cNvCxnSpPr>
            <a:stCxn id="57" idx="3"/>
            <a:endCxn id="66" idx="0"/>
          </p:cNvCxnSpPr>
          <p:nvPr/>
        </p:nvCxnSpPr>
        <p:spPr bwMode="gray">
          <a:xfrm>
            <a:off x="2783632" y="2813184"/>
            <a:ext cx="689309"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7" name="图片 7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715081" y="2417260"/>
            <a:ext cx="646714" cy="540000"/>
          </a:xfrm>
          <a:prstGeom prst="rect">
            <a:avLst/>
          </a:prstGeom>
        </p:spPr>
      </p:pic>
      <p:pic>
        <p:nvPicPr>
          <p:cNvPr id="83" name="图片 8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715081" y="3452001"/>
            <a:ext cx="646714" cy="540000"/>
          </a:xfrm>
          <a:prstGeom prst="rect">
            <a:avLst/>
          </a:prstGeom>
        </p:spPr>
      </p:pic>
      <p:pic>
        <p:nvPicPr>
          <p:cNvPr id="84" name="图片 8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715081" y="4433424"/>
            <a:ext cx="646714" cy="540000"/>
          </a:xfrm>
          <a:prstGeom prst="rect">
            <a:avLst/>
          </a:prstGeom>
        </p:spPr>
      </p:pic>
      <p:cxnSp>
        <p:nvCxnSpPr>
          <p:cNvPr id="85" name="直接连接符 84"/>
          <p:cNvCxnSpPr>
            <a:stCxn id="64" idx="3"/>
            <a:endCxn id="66" idx="1"/>
          </p:cNvCxnSpPr>
          <p:nvPr/>
        </p:nvCxnSpPr>
        <p:spPr bwMode="gray">
          <a:xfrm>
            <a:off x="2783632" y="3821296"/>
            <a:ext cx="3600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6" name="直接连接符 85"/>
          <p:cNvCxnSpPr>
            <a:stCxn id="65" idx="3"/>
            <a:endCxn id="66" idx="2"/>
          </p:cNvCxnSpPr>
          <p:nvPr/>
        </p:nvCxnSpPr>
        <p:spPr bwMode="gray">
          <a:xfrm flipV="1">
            <a:off x="2783632" y="4100013"/>
            <a:ext cx="689309"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7" name="直接连接符 86"/>
          <p:cNvCxnSpPr>
            <a:stCxn id="66" idx="3"/>
            <a:endCxn id="67" idx="1"/>
          </p:cNvCxnSpPr>
          <p:nvPr/>
        </p:nvCxnSpPr>
        <p:spPr bwMode="gray">
          <a:xfrm>
            <a:off x="3802209" y="3830013"/>
            <a:ext cx="52959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直接连接符 87"/>
          <p:cNvCxnSpPr>
            <a:stCxn id="67" idx="0"/>
            <a:endCxn id="70" idx="1"/>
          </p:cNvCxnSpPr>
          <p:nvPr/>
        </p:nvCxnSpPr>
        <p:spPr bwMode="gray">
          <a:xfrm flipV="1">
            <a:off x="4661071" y="3119248"/>
            <a:ext cx="498824"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3" name="直接连接符 92"/>
          <p:cNvCxnSpPr>
            <a:stCxn id="70" idx="3"/>
            <a:endCxn id="72" idx="0"/>
          </p:cNvCxnSpPr>
          <p:nvPr/>
        </p:nvCxnSpPr>
        <p:spPr bwMode="gray">
          <a:xfrm>
            <a:off x="5818431" y="3119248"/>
            <a:ext cx="462820"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5" name="直接连接符 94"/>
          <p:cNvCxnSpPr>
            <a:stCxn id="73" idx="3"/>
            <a:endCxn id="72" idx="2"/>
          </p:cNvCxnSpPr>
          <p:nvPr/>
        </p:nvCxnSpPr>
        <p:spPr bwMode="gray">
          <a:xfrm flipV="1">
            <a:off x="5818431" y="4100013"/>
            <a:ext cx="462820"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8" name="直接连接符 117"/>
          <p:cNvCxnSpPr>
            <a:stCxn id="74" idx="3"/>
            <a:endCxn id="75" idx="1"/>
          </p:cNvCxnSpPr>
          <p:nvPr/>
        </p:nvCxnSpPr>
        <p:spPr bwMode="gray">
          <a:xfrm>
            <a:off x="7762647" y="3830013"/>
            <a:ext cx="74562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3" name="文本框 122"/>
          <p:cNvSpPr txBox="1"/>
          <p:nvPr/>
        </p:nvSpPr>
        <p:spPr bwMode="gray">
          <a:xfrm>
            <a:off x="9718946" y="2957200"/>
            <a:ext cx="63898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a:t>
            </a:r>
          </a:p>
        </p:txBody>
      </p:sp>
      <p:sp>
        <p:nvSpPr>
          <p:cNvPr id="124" name="文本框 123"/>
          <p:cNvSpPr txBox="1"/>
          <p:nvPr/>
        </p:nvSpPr>
        <p:spPr bwMode="gray">
          <a:xfrm>
            <a:off x="9729366" y="3985245"/>
            <a:ext cx="61814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a:t>
            </a:r>
          </a:p>
        </p:txBody>
      </p:sp>
      <p:sp>
        <p:nvSpPr>
          <p:cNvPr id="125" name="文本框 124"/>
          <p:cNvSpPr txBox="1"/>
          <p:nvPr/>
        </p:nvSpPr>
        <p:spPr bwMode="gray">
          <a:xfrm>
            <a:off x="9752609" y="4993357"/>
            <a:ext cx="57165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a:t>
            </a:r>
          </a:p>
        </p:txBody>
      </p:sp>
      <p:cxnSp>
        <p:nvCxnSpPr>
          <p:cNvPr id="135" name="直接连接符 134"/>
          <p:cNvCxnSpPr>
            <a:stCxn id="75" idx="0"/>
            <a:endCxn id="119" idx="1"/>
          </p:cNvCxnSpPr>
          <p:nvPr/>
        </p:nvCxnSpPr>
        <p:spPr bwMode="gray">
          <a:xfrm flipV="1">
            <a:off x="8837537" y="2813184"/>
            <a:ext cx="678843"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6" name="直接连接符 135"/>
          <p:cNvCxnSpPr>
            <a:stCxn id="75" idx="3"/>
            <a:endCxn id="127" idx="1"/>
          </p:cNvCxnSpPr>
          <p:nvPr/>
        </p:nvCxnSpPr>
        <p:spPr bwMode="gray">
          <a:xfrm flipV="1">
            <a:off x="9166805" y="3821296"/>
            <a:ext cx="34957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7" name="直接连接符 136"/>
          <p:cNvCxnSpPr>
            <a:stCxn id="75" idx="2"/>
            <a:endCxn id="128" idx="1"/>
          </p:cNvCxnSpPr>
          <p:nvPr/>
        </p:nvCxnSpPr>
        <p:spPr bwMode="gray">
          <a:xfrm>
            <a:off x="8837537" y="4100013"/>
            <a:ext cx="678843"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2" name="圆角矩形 141"/>
          <p:cNvSpPr/>
          <p:nvPr/>
        </p:nvSpPr>
        <p:spPr bwMode="gray">
          <a:xfrm>
            <a:off x="2891644" y="5153444"/>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solidFill>
                  <a:schemeClr val="tx1"/>
                </a:solidFill>
                <a:latin typeface="Huawei Sans" panose="020C0503030203020204" pitchFamily="34" charset="0"/>
              </a:rPr>
              <a:t>LAN</a:t>
            </a:r>
          </a:p>
        </p:txBody>
      </p:sp>
      <p:sp>
        <p:nvSpPr>
          <p:cNvPr id="144" name="圆角矩形 143"/>
          <p:cNvSpPr/>
          <p:nvPr/>
        </p:nvSpPr>
        <p:spPr bwMode="gray">
          <a:xfrm>
            <a:off x="5663952" y="5153444"/>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latin typeface="Huawei Sans" panose="020C0503030203020204" pitchFamily="34" charset="0"/>
              </a:rPr>
              <a:t>WAN</a:t>
            </a:r>
          </a:p>
        </p:txBody>
      </p:sp>
      <p:sp>
        <p:nvSpPr>
          <p:cNvPr id="146" name="圆角矩形 145"/>
          <p:cNvSpPr/>
          <p:nvPr/>
        </p:nvSpPr>
        <p:spPr bwMode="gray">
          <a:xfrm>
            <a:off x="8544272" y="5153444"/>
            <a:ext cx="828092" cy="32535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600" b="1" dirty="0">
                <a:solidFill>
                  <a:schemeClr val="tx1"/>
                </a:solidFill>
                <a:latin typeface="Huawei Sans" panose="020C0503030203020204" pitchFamily="34" charset="0"/>
              </a:rPr>
              <a:t>LAN</a:t>
            </a:r>
          </a:p>
        </p:txBody>
      </p:sp>
      <p:cxnSp>
        <p:nvCxnSpPr>
          <p:cNvPr id="147" name="直接连接符 146"/>
          <p:cNvCxnSpPr/>
          <p:nvPr/>
        </p:nvCxnSpPr>
        <p:spPr bwMode="gray">
          <a:xfrm flipV="1">
            <a:off x="3935760" y="1805072"/>
            <a:ext cx="1404156" cy="36"/>
          </a:xfrm>
          <a:prstGeom prst="line">
            <a:avLst/>
          </a:prstGeom>
          <a:solidFill>
            <a:schemeClr val="accent1"/>
          </a:solidFill>
          <a:ln w="19050" cap="flat" cmpd="sng" algn="ctr">
            <a:solidFill>
              <a:schemeClr val="tx1"/>
            </a:solidFill>
            <a:prstDash val="dash"/>
            <a:round/>
            <a:headEnd type="none" w="med" len="med"/>
            <a:tailEnd type="triangle" w="med" len="med"/>
          </a:ln>
          <a:effectLst/>
        </p:spPr>
      </p:cxnSp>
      <p:sp>
        <p:nvSpPr>
          <p:cNvPr id="148" name="圆角矩形 147"/>
          <p:cNvSpPr/>
          <p:nvPr/>
        </p:nvSpPr>
        <p:spPr bwMode="gray">
          <a:xfrm>
            <a:off x="3647728" y="1373024"/>
            <a:ext cx="201622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600" b="0" dirty="0">
                <a:solidFill>
                  <a:schemeClr val="tx1"/>
                </a:solidFill>
                <a:latin typeface="Huawei Sans" panose="020C0503030203020204" pitchFamily="34" charset="0"/>
              </a:rPr>
              <a:t>Traffic direction</a:t>
            </a:r>
          </a:p>
        </p:txBody>
      </p:sp>
      <p:sp>
        <p:nvSpPr>
          <p:cNvPr id="52" name="Oval 41"/>
          <p:cNvSpPr>
            <a:spLocks noChangeAspect="1"/>
          </p:cNvSpPr>
          <p:nvPr/>
        </p:nvSpPr>
        <p:spPr bwMode="gray">
          <a:xfrm>
            <a:off x="4599325" y="3480346"/>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3" name="Rectangular Callout 52"/>
          <p:cNvSpPr/>
          <p:nvPr/>
        </p:nvSpPr>
        <p:spPr bwMode="gray">
          <a:xfrm>
            <a:off x="3024990" y="2262147"/>
            <a:ext cx="2062691" cy="711513"/>
          </a:xfrm>
          <a:prstGeom prst="wedgeRectCallout">
            <a:avLst>
              <a:gd name="adj1" fmla="val 30332"/>
              <a:gd name="adj2" fmla="val 109487"/>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a:solidFill>
                  <a:srgbClr val="C7000B"/>
                </a:solidFill>
                <a:latin typeface="Huawei Sans" panose="020C0503030203020204" pitchFamily="34" charset="0"/>
              </a:rPr>
              <a:t>Configure congestion avoidance</a:t>
            </a:r>
            <a:endParaRPr lang="en-US" altLang="zh-CN" sz="1200" b="1" dirty="0">
              <a:solidFill>
                <a:srgbClr val="C7000B"/>
              </a:solidFill>
              <a:latin typeface="Huawei Sans" panose="020C0503030203020204" pitchFamily="34" charset="0"/>
              <a:ea typeface="方正兰亭黑简体" panose="02000000000000000000" pitchFamily="2" charset="-122"/>
            </a:endParaRPr>
          </a:p>
          <a:p>
            <a:pPr algn="ctr" fontAlgn="ctr"/>
            <a:r>
              <a:rPr lang="en-US" sz="1200" b="1" dirty="0">
                <a:solidFill>
                  <a:srgbClr val="C7000B"/>
                </a:solidFill>
                <a:latin typeface="Huawei Sans" panose="020C0503030203020204" pitchFamily="34" charset="0"/>
              </a:rPr>
              <a:t>in the outbound direction of the interface</a:t>
            </a:r>
          </a:p>
        </p:txBody>
      </p:sp>
      <p:cxnSp>
        <p:nvCxnSpPr>
          <p:cNvPr id="51" name="直接连接符 94">
            <a:extLst>
              <a:ext uri="{FF2B5EF4-FFF2-40B4-BE49-F238E27FC236}">
                <a16:creationId xmlns:a16="http://schemas.microsoft.com/office/drawing/2014/main" xmlns="" id="{C41C9232-CB9F-42D1-904F-FB56BDFB6C8B}"/>
              </a:ext>
            </a:extLst>
          </p:cNvPr>
          <p:cNvCxnSpPr>
            <a:cxnSpLocks/>
            <a:stCxn id="73" idx="1"/>
            <a:endCxn id="67" idx="2"/>
          </p:cNvCxnSpPr>
          <p:nvPr/>
        </p:nvCxnSpPr>
        <p:spPr bwMode="gray">
          <a:xfrm flipH="1" flipV="1">
            <a:off x="4661071" y="4100013"/>
            <a:ext cx="498824"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3373731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Queue-based WRED</a:t>
            </a: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7500" y="2408540"/>
            <a:ext cx="564850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The device supports WRED based on DSCP priorities or IP priorities.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drop profile.</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WRED parameters.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Reference the drop profile to a queue profile.</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Apply the queue profile to the outbound direction of the interface.</a:t>
            </a:r>
            <a:endParaRPr lang="en-US" altLang="zh-CN" sz="1400" dirty="0">
              <a:latin typeface="Huawei Sans" panose="020C0503030203020204" pitchFamily="34" charset="0"/>
            </a:endParaRPr>
          </a:p>
        </p:txBody>
      </p:sp>
      <p:sp>
        <p:nvSpPr>
          <p:cNvPr id="64" name="文本框 30">
            <a:extLst>
              <a:ext uri="{FF2B5EF4-FFF2-40B4-BE49-F238E27FC236}">
                <a16:creationId xmlns:a16="http://schemas.microsoft.com/office/drawing/2014/main" xmlns="" id="{2AF05CCD-E336-4F23-95FE-541DCCC8BBFE}"/>
              </a:ext>
            </a:extLst>
          </p:cNvPr>
          <p:cNvSpPr txBox="1"/>
          <p:nvPr/>
        </p:nvSpPr>
        <p:spPr bwMode="gray">
          <a:xfrm>
            <a:off x="6096000" y="1298803"/>
            <a:ext cx="5616574" cy="418576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drop-profile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drop-profile-name</a:t>
            </a:r>
            <a:r>
              <a:rPr lang="en-US" dirty="0">
                <a:solidFill>
                  <a:schemeClr val="tx1"/>
                </a:solidFill>
                <a:latin typeface="Huawei Sans" panose="020C0503030203020204" pitchFamily="34" charset="0"/>
              </a:rPr>
              <a:t>]     //Create a drop profile.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wred</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dscp</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-precedence]      //Configure a WRED drop profile based on DSCP or IP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dscp</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dscp</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low-limit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low-limit-percentage</a:t>
            </a:r>
            <a:r>
              <a:rPr lang="en-US" dirty="0">
                <a:solidFill>
                  <a:schemeClr val="tx1"/>
                </a:solidFill>
                <a:latin typeface="Huawei Sans" panose="020C0503030203020204" pitchFamily="34" charset="0"/>
              </a:rPr>
              <a:t>]</a:t>
            </a:r>
            <a:r>
              <a:rPr lang="en-US" b="1" dirty="0">
                <a:solidFill>
                  <a:schemeClr val="tx1"/>
                </a:solidFill>
                <a:latin typeface="Huawei Sans" panose="020C0503030203020204" pitchFamily="34" charset="0"/>
              </a:rPr>
              <a:t> high-limit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high-limit-percentage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discard-percentage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discard-percentage</a:t>
            </a:r>
            <a:r>
              <a:rPr lang="en-US" dirty="0">
                <a:solidFill>
                  <a:schemeClr val="tx1"/>
                </a:solidFill>
                <a:latin typeface="Huawei Sans" panose="020C0503030203020204" pitchFamily="34" charset="0"/>
              </a:rPr>
              <a:t>]    //Configure WRED parameters based on DSCP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ip</a:t>
            </a:r>
            <a:r>
              <a:rPr lang="en-US" b="1" dirty="0">
                <a:solidFill>
                  <a:schemeClr val="tx1"/>
                </a:solidFill>
                <a:latin typeface="Huawei Sans" panose="020C0503030203020204" pitchFamily="34" charset="0"/>
              </a:rPr>
              <a:t>-precedence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ip</a:t>
            </a:r>
            <a:r>
              <a:rPr lang="en-US" i="1" dirty="0">
                <a:solidFill>
                  <a:schemeClr val="tx1"/>
                </a:solidFill>
                <a:latin typeface="Huawei Sans" panose="020C0503030203020204" pitchFamily="34" charset="0"/>
              </a:rPr>
              <a:t>-precedence-value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low-limit</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low-limit-percentage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high-limit</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high-limit-percentage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discard-percentage</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discard-percentage</a:t>
            </a:r>
            <a:r>
              <a:rPr lang="en-US" dirty="0">
                <a:solidFill>
                  <a:schemeClr val="tx1"/>
                </a:solidFill>
                <a:latin typeface="Huawei Sans" panose="020C0503030203020204" pitchFamily="34" charset="0"/>
              </a:rPr>
              <a:t>]    //(Optional) Configure WRED parameters based on IP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queue-profile-name</a:t>
            </a:r>
            <a:r>
              <a:rPr lang="en-US" dirty="0">
                <a:solidFill>
                  <a:schemeClr val="tx1"/>
                </a:solidFill>
                <a:latin typeface="Huawei Sans" panose="020C0503030203020204" pitchFamily="34" charset="0"/>
              </a:rPr>
              <a:t>]    //Enter the queue profile view.</a:t>
            </a:r>
            <a:endParaRPr lang="en-US" altLang="zh-CN" dirty="0">
              <a:solidFill>
                <a:schemeClr val="tx1"/>
              </a:solidFill>
              <a:latin typeface="Huawei Sans" panose="020C0503030203020204" pitchFamily="34" charset="0"/>
            </a:endParaRP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queue</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queue-index</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drop-profile</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drop-profile-name</a:t>
            </a:r>
            <a:r>
              <a:rPr lang="en-US" dirty="0">
                <a:solidFill>
                  <a:schemeClr val="tx1"/>
                </a:solidFill>
                <a:latin typeface="Huawei Sans" panose="020C0503030203020204" pitchFamily="34" charset="0"/>
              </a:rPr>
              <a:t>]   //Bind the drop profile to the specified queue in the queue profile.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queue-profile-name</a:t>
            </a:r>
            <a:r>
              <a:rPr lang="en-US" dirty="0">
                <a:solidFill>
                  <a:schemeClr val="tx1"/>
                </a:solidFill>
                <a:latin typeface="Huawei Sans" panose="020C0503030203020204" pitchFamily="34" charset="0"/>
              </a:rPr>
              <a:t>]     //Apply the queue profile to the interface.</a:t>
            </a:r>
            <a:endParaRPr lang="en-US" altLang="zh-CN" dirty="0">
              <a:solidFill>
                <a:schemeClr val="tx1"/>
              </a:solidFill>
              <a:latin typeface="Huawei Sans" panose="020C0503030203020204" pitchFamily="34" charset="0"/>
            </a:endParaRPr>
          </a:p>
        </p:txBody>
      </p:sp>
      <p:sp>
        <p:nvSpPr>
          <p:cNvPr id="44" name="圆角矩形 135">
            <a:extLst>
              <a:ext uri="{FF2B5EF4-FFF2-40B4-BE49-F238E27FC236}">
                <a16:creationId xmlns:a16="http://schemas.microsoft.com/office/drawing/2014/main" xmlns="" id="{EE602E42-5BBD-4CA3-9022-622C6C3FF339}"/>
              </a:ext>
            </a:extLst>
          </p:cNvPr>
          <p:cNvSpPr/>
          <p:nvPr/>
        </p:nvSpPr>
        <p:spPr bwMode="gray">
          <a:xfrm>
            <a:off x="1661229" y="1151059"/>
            <a:ext cx="2964717" cy="858769"/>
          </a:xfrm>
          <a:prstGeom prst="roundRect">
            <a:avLst/>
          </a:prstGeom>
          <a:solidFill>
            <a:srgbClr val="F4FBFE"/>
          </a:solidFill>
          <a:ln w="9525" cap="flat" cmpd="sng" algn="ctr">
            <a:solidFill>
              <a:srgbClr val="BEE9EE"/>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5" name="Text Box 26">
            <a:extLst>
              <a:ext uri="{FF2B5EF4-FFF2-40B4-BE49-F238E27FC236}">
                <a16:creationId xmlns:a16="http://schemas.microsoft.com/office/drawing/2014/main" xmlns="" id="{2688C99C-75AA-453C-A319-A5D116D77017}"/>
              </a:ext>
            </a:extLst>
          </p:cNvPr>
          <p:cNvSpPr txBox="1">
            <a:spLocks noChangeArrowheads="1"/>
          </p:cNvSpPr>
          <p:nvPr/>
        </p:nvSpPr>
        <p:spPr bwMode="gray">
          <a:xfrm>
            <a:off x="1650724" y="1141534"/>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46" name="Straight Connector 21">
            <a:extLst>
              <a:ext uri="{FF2B5EF4-FFF2-40B4-BE49-F238E27FC236}">
                <a16:creationId xmlns:a16="http://schemas.microsoft.com/office/drawing/2014/main" xmlns="" id="{96086830-1E9A-4142-B4BF-8BB729693C93}"/>
              </a:ext>
            </a:extLst>
          </p:cNvPr>
          <p:cNvCxnSpPr>
            <a:cxnSpLocks/>
            <a:endCxn id="48" idx="1"/>
          </p:cNvCxnSpPr>
          <p:nvPr/>
        </p:nvCxnSpPr>
        <p:spPr bwMode="gray">
          <a:xfrm>
            <a:off x="1262111" y="1632261"/>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47" name="Picture 12" descr="E:\2016.01\1.12 扁平化图标\蓝色\AR-蓝色最新-40.png">
            <a:extLst>
              <a:ext uri="{FF2B5EF4-FFF2-40B4-BE49-F238E27FC236}">
                <a16:creationId xmlns:a16="http://schemas.microsoft.com/office/drawing/2014/main" xmlns="" id="{7B7CD4FE-9E12-448B-B371-9B8939CDDFCC}"/>
              </a:ext>
            </a:extLst>
          </p:cNvPr>
          <p:cNvPicPr>
            <a:picLocks noChangeAspect="1" noChangeArrowheads="1"/>
          </p:cNvPicPr>
          <p:nvPr/>
        </p:nvPicPr>
        <p:blipFill>
          <a:blip r:embed="rId3" cstate="print"/>
          <a:srcRect/>
          <a:stretch>
            <a:fillRect/>
          </a:stretch>
        </p:blipFill>
        <p:spPr bwMode="gray">
          <a:xfrm>
            <a:off x="3245405" y="1410861"/>
            <a:ext cx="540000" cy="441818"/>
          </a:xfrm>
          <a:prstGeom prst="rect">
            <a:avLst/>
          </a:prstGeom>
        </p:spPr>
      </p:pic>
      <p:pic>
        <p:nvPicPr>
          <p:cNvPr id="48" name="图片 70">
            <a:extLst>
              <a:ext uri="{FF2B5EF4-FFF2-40B4-BE49-F238E27FC236}">
                <a16:creationId xmlns:a16="http://schemas.microsoft.com/office/drawing/2014/main" xmlns=""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2746" y="1410861"/>
            <a:ext cx="540000" cy="442800"/>
          </a:xfrm>
          <a:prstGeom prst="rect">
            <a:avLst/>
          </a:prstGeom>
        </p:spPr>
      </p:pic>
      <p:cxnSp>
        <p:nvCxnSpPr>
          <p:cNvPr id="49" name="Straight Connector 25">
            <a:extLst>
              <a:ext uri="{FF2B5EF4-FFF2-40B4-BE49-F238E27FC236}">
                <a16:creationId xmlns:a16="http://schemas.microsoft.com/office/drawing/2014/main" xmlns="" id="{2AD57301-E8AB-4A8E-8B70-3BA2DDB3650E}"/>
              </a:ext>
            </a:extLst>
          </p:cNvPr>
          <p:cNvCxnSpPr>
            <a:cxnSpLocks/>
            <a:stCxn id="48" idx="3"/>
            <a:endCxn id="47" idx="1"/>
          </p:cNvCxnSpPr>
          <p:nvPr/>
        </p:nvCxnSpPr>
        <p:spPr bwMode="gray">
          <a:xfrm flipV="1">
            <a:off x="2422746" y="1631770"/>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50" name="Straight Connector 26">
            <a:extLst>
              <a:ext uri="{FF2B5EF4-FFF2-40B4-BE49-F238E27FC236}">
                <a16:creationId xmlns:a16="http://schemas.microsoft.com/office/drawing/2014/main" xmlns="" id="{E4B40C51-BF98-4140-ABE3-298D1975F510}"/>
              </a:ext>
            </a:extLst>
          </p:cNvPr>
          <p:cNvCxnSpPr>
            <a:cxnSpLocks/>
            <a:stCxn id="47" idx="3"/>
          </p:cNvCxnSpPr>
          <p:nvPr/>
        </p:nvCxnSpPr>
        <p:spPr bwMode="gray">
          <a:xfrm>
            <a:off x="3785405" y="1631770"/>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51" name="Text Box 26">
            <a:extLst>
              <a:ext uri="{FF2B5EF4-FFF2-40B4-BE49-F238E27FC236}">
                <a16:creationId xmlns:a16="http://schemas.microsoft.com/office/drawing/2014/main" xmlns="" id="{BE362D6B-5F20-4A44-8229-48B1D0740F6E}"/>
              </a:ext>
            </a:extLst>
          </p:cNvPr>
          <p:cNvSpPr txBox="1">
            <a:spLocks noChangeArrowheads="1"/>
          </p:cNvSpPr>
          <p:nvPr/>
        </p:nvSpPr>
        <p:spPr bwMode="gray">
          <a:xfrm>
            <a:off x="3121060" y="1141534"/>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52" name="Oval 41">
            <a:extLst>
              <a:ext uri="{FF2B5EF4-FFF2-40B4-BE49-F238E27FC236}">
                <a16:creationId xmlns:a16="http://schemas.microsoft.com/office/drawing/2014/main" xmlns="" id="{25AD5355-862E-4527-BB8D-2653C7401795}"/>
              </a:ext>
            </a:extLst>
          </p:cNvPr>
          <p:cNvSpPr>
            <a:spLocks noChangeAspect="1"/>
          </p:cNvSpPr>
          <p:nvPr/>
        </p:nvSpPr>
        <p:spPr bwMode="gray">
          <a:xfrm>
            <a:off x="2345702" y="15549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53" name="Text Box 26">
            <a:extLst>
              <a:ext uri="{FF2B5EF4-FFF2-40B4-BE49-F238E27FC236}">
                <a16:creationId xmlns:a16="http://schemas.microsoft.com/office/drawing/2014/main" xmlns="" id="{172E39C3-6252-45DC-8136-629E92624025}"/>
              </a:ext>
            </a:extLst>
          </p:cNvPr>
          <p:cNvSpPr txBox="1">
            <a:spLocks noChangeArrowheads="1"/>
          </p:cNvSpPr>
          <p:nvPr/>
        </p:nvSpPr>
        <p:spPr bwMode="gray">
          <a:xfrm>
            <a:off x="3727882" y="1701875"/>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
        <p:nvSpPr>
          <p:cNvPr id="54" name="Oval 41">
            <a:extLst>
              <a:ext uri="{FF2B5EF4-FFF2-40B4-BE49-F238E27FC236}">
                <a16:creationId xmlns:a16="http://schemas.microsoft.com/office/drawing/2014/main" xmlns="" id="{6A20C70F-7BF7-4B08-8CEB-4AD4F9B9F3C9}"/>
              </a:ext>
            </a:extLst>
          </p:cNvPr>
          <p:cNvSpPr>
            <a:spLocks noChangeAspect="1"/>
          </p:cNvSpPr>
          <p:nvPr/>
        </p:nvSpPr>
        <p:spPr bwMode="gray">
          <a:xfrm>
            <a:off x="3705774" y="15521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55" name="图片 5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0921" y="1412287"/>
            <a:ext cx="540000" cy="442800"/>
          </a:xfrm>
          <a:prstGeom prst="rect">
            <a:avLst/>
          </a:prstGeom>
        </p:spPr>
      </p:pic>
    </p:spTree>
    <p:extLst>
      <p:ext uri="{BB962C8B-B14F-4D97-AF65-F5344CB8AC3E}">
        <p14:creationId xmlns:p14="http://schemas.microsoft.com/office/powerpoint/2010/main" val="3737257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MQC to Implement Congestion Avoidance (1)</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2913" y="1940635"/>
            <a:ext cx="5414962"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After a drop profile is bound to a traffic behavior, associate the traffic behavior with the corresponding traffic classifier in the traffic policy and apply the traffic policy to an interface to implement congestion avoidance for traffic matching the traffic classifier.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drop profile.</a:t>
            </a:r>
          </a:p>
          <a:p>
            <a:pPr marL="542925" lvl="1" indent="-247650" fontAlgn="ctr">
              <a:spcAft>
                <a:spcPts val="0"/>
              </a:spcAft>
            </a:pPr>
            <a:r>
              <a:rPr lang="en-US" sz="1400" dirty="0">
                <a:solidFill>
                  <a:schemeClr val="bg1">
                    <a:lumMod val="50000"/>
                  </a:schemeClr>
                </a:solidFill>
                <a:latin typeface="Huawei Sans" panose="020C0503030203020204" pitchFamily="34" charset="0"/>
              </a:rPr>
              <a:t>Configure a traffic classifier and a traffic behavior.</a:t>
            </a:r>
            <a:endParaRPr lang="en-US" altLang="zh-CN" sz="1400" dirty="0">
              <a:solidFill>
                <a:schemeClr val="bg1">
                  <a:lumMod val="50000"/>
                </a:schemeClr>
              </a:solidFill>
              <a:latin typeface="Huawei Sans" panose="020C0503030203020204" pitchFamily="34" charset="0"/>
            </a:endParaRPr>
          </a:p>
          <a:p>
            <a:pPr marL="542925" lvl="1" indent="-247650" fontAlgn="ctr">
              <a:spcAft>
                <a:spcPts val="0"/>
              </a:spcAft>
            </a:pPr>
            <a:r>
              <a:rPr lang="en-US" sz="1400" dirty="0">
                <a:solidFill>
                  <a:schemeClr val="bg1">
                    <a:lumMod val="50000"/>
                  </a:schemeClr>
                </a:solidFill>
                <a:latin typeface="Huawei Sans" panose="020C0503030203020204" pitchFamily="34" charset="0"/>
              </a:rPr>
              <a:t>Bind the traffic classifier and traffic behavior to a traffic policy.</a:t>
            </a:r>
          </a:p>
          <a:p>
            <a:pPr marL="542925" lvl="1" indent="-247650" fontAlgn="ctr">
              <a:spcAft>
                <a:spcPts val="0"/>
              </a:spcAft>
            </a:pPr>
            <a:r>
              <a:rPr lang="en-US" sz="1400" dirty="0">
                <a:solidFill>
                  <a:schemeClr val="bg1">
                    <a:lumMod val="50000"/>
                  </a:schemeClr>
                </a:solidFill>
                <a:latin typeface="Huawei Sans" panose="020C0503030203020204" pitchFamily="34" charset="0"/>
              </a:rPr>
              <a:t>Apply the traffic policy to the outbound direction of the device interface.</a:t>
            </a:r>
          </a:p>
        </p:txBody>
      </p:sp>
      <p:sp>
        <p:nvSpPr>
          <p:cNvPr id="64" name="文本框 30">
            <a:extLst>
              <a:ext uri="{FF2B5EF4-FFF2-40B4-BE49-F238E27FC236}">
                <a16:creationId xmlns:a16="http://schemas.microsoft.com/office/drawing/2014/main" xmlns="" id="{2AF05CCD-E336-4F23-95FE-541DCCC8BBFE}"/>
              </a:ext>
            </a:extLst>
          </p:cNvPr>
          <p:cNvSpPr txBox="1"/>
          <p:nvPr/>
        </p:nvSpPr>
        <p:spPr bwMode="gray">
          <a:xfrm>
            <a:off x="6106885" y="1209359"/>
            <a:ext cx="5614985" cy="2462213"/>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drop-profile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drop-profile-name</a:t>
            </a:r>
            <a:r>
              <a:rPr lang="en-US" dirty="0">
                <a:solidFill>
                  <a:schemeClr val="tx1"/>
                </a:solidFill>
                <a:latin typeface="Huawei Sans" panose="020C0503030203020204" pitchFamily="34" charset="0"/>
              </a:rPr>
              <a:t>]     //Create a drop profile.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wred</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dirty="0" err="1">
                <a:solidFill>
                  <a:schemeClr val="tx1"/>
                </a:solidFill>
                <a:latin typeface="Huawei Sans" panose="020C0503030203020204" pitchFamily="34" charset="0"/>
              </a:rPr>
              <a:t>dscp</a:t>
            </a:r>
            <a:r>
              <a:rPr lang="en-US" dirty="0">
                <a:solidFill>
                  <a:schemeClr val="tx1"/>
                </a:solidFill>
                <a:latin typeface="Huawei Sans" panose="020C0503030203020204" pitchFamily="34" charset="0"/>
              </a:rPr>
              <a:t> | </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-precedence]      //Configure a WRED drop profile based on DSCP or IP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dscp</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dscp</a:t>
            </a:r>
            <a:r>
              <a:rPr lang="en-US" i="1" dirty="0">
                <a:solidFill>
                  <a:schemeClr val="tx1"/>
                </a:solidFill>
                <a:latin typeface="Huawei Sans" panose="020C0503030203020204" pitchFamily="34" charset="0"/>
              </a:rPr>
              <a:t>-value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low-limit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low-limit-percentage</a:t>
            </a:r>
            <a:r>
              <a:rPr lang="en-US" dirty="0">
                <a:solidFill>
                  <a:schemeClr val="tx1"/>
                </a:solidFill>
                <a:latin typeface="Huawei Sans" panose="020C0503030203020204" pitchFamily="34" charset="0"/>
              </a:rPr>
              <a:t>]</a:t>
            </a:r>
            <a:r>
              <a:rPr lang="en-US" b="1" dirty="0">
                <a:solidFill>
                  <a:schemeClr val="tx1"/>
                </a:solidFill>
                <a:latin typeface="Huawei Sans" panose="020C0503030203020204" pitchFamily="34" charset="0"/>
              </a:rPr>
              <a:t> high-limit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high-limit-percentage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discard-percentage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discard-percentage</a:t>
            </a:r>
            <a:r>
              <a:rPr lang="en-US" dirty="0">
                <a:solidFill>
                  <a:schemeClr val="tx1"/>
                </a:solidFill>
                <a:latin typeface="Huawei Sans" panose="020C0503030203020204" pitchFamily="34" charset="0"/>
              </a:rPr>
              <a:t>]    //Configure WRED parameters based on DSCP priorities.</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ip</a:t>
            </a:r>
            <a:r>
              <a:rPr lang="en-US" b="1" dirty="0">
                <a:solidFill>
                  <a:schemeClr val="tx1"/>
                </a:solidFill>
                <a:latin typeface="Huawei Sans" panose="020C0503030203020204" pitchFamily="34" charset="0"/>
              </a:rPr>
              <a:t>-precedence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ip</a:t>
            </a:r>
            <a:r>
              <a:rPr lang="en-US" i="1" dirty="0">
                <a:solidFill>
                  <a:schemeClr val="tx1"/>
                </a:solidFill>
                <a:latin typeface="Huawei Sans" panose="020C0503030203020204" pitchFamily="34" charset="0"/>
              </a:rPr>
              <a:t>-precedence-value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low-limit</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low-limit-percentage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high-limit</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high-limit-percentage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discard-percentage</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discard-percentage</a:t>
            </a:r>
            <a:r>
              <a:rPr lang="en-US" dirty="0">
                <a:solidFill>
                  <a:schemeClr val="tx1"/>
                </a:solidFill>
                <a:latin typeface="Huawei Sans" panose="020C0503030203020204" pitchFamily="34" charset="0"/>
              </a:rPr>
              <a:t>]    //(Optional) Configure WRED parameters based on IP priorities.</a:t>
            </a:r>
            <a:endParaRPr lang="en-US" altLang="zh-CN" dirty="0">
              <a:solidFill>
                <a:schemeClr val="tx1"/>
              </a:solidFill>
              <a:latin typeface="Huawei Sans" panose="020C0503030203020204" pitchFamily="34" charset="0"/>
            </a:endParaRPr>
          </a:p>
        </p:txBody>
      </p:sp>
      <p:sp>
        <p:nvSpPr>
          <p:cNvPr id="32" name="圆角矩形 135">
            <a:extLst>
              <a:ext uri="{FF2B5EF4-FFF2-40B4-BE49-F238E27FC236}">
                <a16:creationId xmlns:a16="http://schemas.microsoft.com/office/drawing/2014/main" xmlns="" id="{EE602E42-5BBD-4CA3-9022-622C6C3FF339}"/>
              </a:ext>
            </a:extLst>
          </p:cNvPr>
          <p:cNvSpPr/>
          <p:nvPr/>
        </p:nvSpPr>
        <p:spPr bwMode="gray">
          <a:xfrm>
            <a:off x="1661229" y="1151059"/>
            <a:ext cx="2964717" cy="858769"/>
          </a:xfrm>
          <a:prstGeom prst="roundRect">
            <a:avLst/>
          </a:prstGeom>
          <a:solidFill>
            <a:srgbClr val="F4FBFE"/>
          </a:solidFill>
          <a:ln w="9525" cap="flat" cmpd="sng" algn="ctr">
            <a:solidFill>
              <a:srgbClr val="BEE9EE"/>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3" name="Text Box 26">
            <a:extLst>
              <a:ext uri="{FF2B5EF4-FFF2-40B4-BE49-F238E27FC236}">
                <a16:creationId xmlns:a16="http://schemas.microsoft.com/office/drawing/2014/main" xmlns="" id="{2688C99C-75AA-453C-A319-A5D116D77017}"/>
              </a:ext>
            </a:extLst>
          </p:cNvPr>
          <p:cNvSpPr txBox="1">
            <a:spLocks noChangeArrowheads="1"/>
          </p:cNvSpPr>
          <p:nvPr/>
        </p:nvSpPr>
        <p:spPr bwMode="gray">
          <a:xfrm>
            <a:off x="1650724" y="1141534"/>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34" name="Straight Connector 21">
            <a:extLst>
              <a:ext uri="{FF2B5EF4-FFF2-40B4-BE49-F238E27FC236}">
                <a16:creationId xmlns:a16="http://schemas.microsoft.com/office/drawing/2014/main" xmlns="" id="{96086830-1E9A-4142-B4BF-8BB729693C93}"/>
              </a:ext>
            </a:extLst>
          </p:cNvPr>
          <p:cNvCxnSpPr>
            <a:cxnSpLocks/>
            <a:endCxn id="36" idx="1"/>
          </p:cNvCxnSpPr>
          <p:nvPr/>
        </p:nvCxnSpPr>
        <p:spPr bwMode="gray">
          <a:xfrm>
            <a:off x="1262111" y="1632261"/>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35" name="Picture 12" descr="E:\2016.01\1.12 扁平化图标\蓝色\AR-蓝色最新-40.png">
            <a:extLst>
              <a:ext uri="{FF2B5EF4-FFF2-40B4-BE49-F238E27FC236}">
                <a16:creationId xmlns:a16="http://schemas.microsoft.com/office/drawing/2014/main" xmlns="" id="{7B7CD4FE-9E12-448B-B371-9B8939CDDFCC}"/>
              </a:ext>
            </a:extLst>
          </p:cNvPr>
          <p:cNvPicPr>
            <a:picLocks noChangeAspect="1" noChangeArrowheads="1"/>
          </p:cNvPicPr>
          <p:nvPr/>
        </p:nvPicPr>
        <p:blipFill>
          <a:blip r:embed="rId3" cstate="print"/>
          <a:srcRect/>
          <a:stretch>
            <a:fillRect/>
          </a:stretch>
        </p:blipFill>
        <p:spPr bwMode="gray">
          <a:xfrm>
            <a:off x="3245405" y="1410861"/>
            <a:ext cx="540000" cy="441818"/>
          </a:xfrm>
          <a:prstGeom prst="rect">
            <a:avLst/>
          </a:prstGeom>
        </p:spPr>
      </p:pic>
      <p:pic>
        <p:nvPicPr>
          <p:cNvPr id="36" name="图片 70">
            <a:extLst>
              <a:ext uri="{FF2B5EF4-FFF2-40B4-BE49-F238E27FC236}">
                <a16:creationId xmlns:a16="http://schemas.microsoft.com/office/drawing/2014/main" xmlns=""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2746" y="1410861"/>
            <a:ext cx="540000" cy="442800"/>
          </a:xfrm>
          <a:prstGeom prst="rect">
            <a:avLst/>
          </a:prstGeom>
        </p:spPr>
      </p:pic>
      <p:cxnSp>
        <p:nvCxnSpPr>
          <p:cNvPr id="37" name="Straight Connector 25">
            <a:extLst>
              <a:ext uri="{FF2B5EF4-FFF2-40B4-BE49-F238E27FC236}">
                <a16:creationId xmlns:a16="http://schemas.microsoft.com/office/drawing/2014/main" xmlns="" id="{2AD57301-E8AB-4A8E-8B70-3BA2DDB3650E}"/>
              </a:ext>
            </a:extLst>
          </p:cNvPr>
          <p:cNvCxnSpPr>
            <a:cxnSpLocks/>
            <a:stCxn id="36" idx="3"/>
            <a:endCxn id="35" idx="1"/>
          </p:cNvCxnSpPr>
          <p:nvPr/>
        </p:nvCxnSpPr>
        <p:spPr bwMode="gray">
          <a:xfrm flipV="1">
            <a:off x="2422746" y="1631770"/>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38" name="Straight Connector 26">
            <a:extLst>
              <a:ext uri="{FF2B5EF4-FFF2-40B4-BE49-F238E27FC236}">
                <a16:creationId xmlns:a16="http://schemas.microsoft.com/office/drawing/2014/main" xmlns="" id="{E4B40C51-BF98-4140-ABE3-298D1975F510}"/>
              </a:ext>
            </a:extLst>
          </p:cNvPr>
          <p:cNvCxnSpPr>
            <a:cxnSpLocks/>
            <a:stCxn id="35" idx="3"/>
          </p:cNvCxnSpPr>
          <p:nvPr/>
        </p:nvCxnSpPr>
        <p:spPr bwMode="gray">
          <a:xfrm>
            <a:off x="3785405" y="1631770"/>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39" name="Text Box 26">
            <a:extLst>
              <a:ext uri="{FF2B5EF4-FFF2-40B4-BE49-F238E27FC236}">
                <a16:creationId xmlns:a16="http://schemas.microsoft.com/office/drawing/2014/main" xmlns="" id="{BE362D6B-5F20-4A44-8229-48B1D0740F6E}"/>
              </a:ext>
            </a:extLst>
          </p:cNvPr>
          <p:cNvSpPr txBox="1">
            <a:spLocks noChangeArrowheads="1"/>
          </p:cNvSpPr>
          <p:nvPr/>
        </p:nvSpPr>
        <p:spPr bwMode="gray">
          <a:xfrm>
            <a:off x="3121060" y="1141534"/>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40" name="Oval 41">
            <a:extLst>
              <a:ext uri="{FF2B5EF4-FFF2-40B4-BE49-F238E27FC236}">
                <a16:creationId xmlns:a16="http://schemas.microsoft.com/office/drawing/2014/main" xmlns="" id="{25AD5355-862E-4527-BB8D-2653C7401795}"/>
              </a:ext>
            </a:extLst>
          </p:cNvPr>
          <p:cNvSpPr>
            <a:spLocks noChangeAspect="1"/>
          </p:cNvSpPr>
          <p:nvPr/>
        </p:nvSpPr>
        <p:spPr bwMode="gray">
          <a:xfrm>
            <a:off x="2345702" y="15549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1" name="Text Box 26">
            <a:extLst>
              <a:ext uri="{FF2B5EF4-FFF2-40B4-BE49-F238E27FC236}">
                <a16:creationId xmlns:a16="http://schemas.microsoft.com/office/drawing/2014/main" xmlns="" id="{172E39C3-6252-45DC-8136-629E92624025}"/>
              </a:ext>
            </a:extLst>
          </p:cNvPr>
          <p:cNvSpPr txBox="1">
            <a:spLocks noChangeArrowheads="1"/>
          </p:cNvSpPr>
          <p:nvPr/>
        </p:nvSpPr>
        <p:spPr bwMode="gray">
          <a:xfrm>
            <a:off x="3727882" y="1701875"/>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
        <p:nvSpPr>
          <p:cNvPr id="42" name="Oval 41">
            <a:extLst>
              <a:ext uri="{FF2B5EF4-FFF2-40B4-BE49-F238E27FC236}">
                <a16:creationId xmlns:a16="http://schemas.microsoft.com/office/drawing/2014/main" xmlns="" id="{6A20C70F-7BF7-4B08-8CEB-4AD4F9B9F3C9}"/>
              </a:ext>
            </a:extLst>
          </p:cNvPr>
          <p:cNvSpPr>
            <a:spLocks noChangeAspect="1"/>
          </p:cNvSpPr>
          <p:nvPr/>
        </p:nvSpPr>
        <p:spPr bwMode="gray">
          <a:xfrm>
            <a:off x="3705774" y="15521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0921" y="1412287"/>
            <a:ext cx="540000" cy="442800"/>
          </a:xfrm>
          <a:prstGeom prst="rect">
            <a:avLst/>
          </a:prstGeom>
        </p:spPr>
      </p:pic>
    </p:spTree>
    <p:extLst>
      <p:ext uri="{BB962C8B-B14F-4D97-AF65-F5344CB8AC3E}">
        <p14:creationId xmlns:p14="http://schemas.microsoft.com/office/powerpoint/2010/main" val="3683865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MQC to Implement Congestion Avoidance (2)</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1221" y="1954909"/>
            <a:ext cx="5407129"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After a drop profile is bound to a traffic behavior, associate the traffic behavior with the corresponding traffic classifier in the traffic policy and apply the traffic policy to an interface to implement congestion avoidance for traffic matching the traffic classifier. 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solidFill>
                  <a:schemeClr val="bg1">
                    <a:lumMod val="50000"/>
                  </a:schemeClr>
                </a:solidFill>
                <a:latin typeface="Huawei Sans" panose="020C0503030203020204" pitchFamily="34" charset="0"/>
              </a:rPr>
              <a:t>Configure a drop profile.</a:t>
            </a:r>
            <a:endParaRPr lang="en-US" altLang="zh-CN" sz="1400" dirty="0">
              <a:solidFill>
                <a:schemeClr val="bg1">
                  <a:lumMod val="50000"/>
                </a:schemeClr>
              </a:solidFill>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traffic classifier and a traffic behavior.</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Bind the traffic classifier and traffic behavior to a traffic policy.</a:t>
            </a:r>
          </a:p>
          <a:p>
            <a:pPr marL="542925" lvl="1" indent="-247650" fontAlgn="ctr">
              <a:spcAft>
                <a:spcPts val="0"/>
              </a:spcAft>
            </a:pPr>
            <a:r>
              <a:rPr lang="en-US" sz="1400" dirty="0">
                <a:latin typeface="Huawei Sans" panose="020C0503030203020204" pitchFamily="34" charset="0"/>
              </a:rPr>
              <a:t>Apply the traffic policy to the outbound direction of the device interface.</a:t>
            </a:r>
          </a:p>
        </p:txBody>
      </p:sp>
      <p:sp>
        <p:nvSpPr>
          <p:cNvPr id="20" name="圆角矩形 135">
            <a:extLst>
              <a:ext uri="{FF2B5EF4-FFF2-40B4-BE49-F238E27FC236}">
                <a16:creationId xmlns:a16="http://schemas.microsoft.com/office/drawing/2014/main" xmlns="" id="{EE602E42-5BBD-4CA3-9022-622C6C3FF339}"/>
              </a:ext>
            </a:extLst>
          </p:cNvPr>
          <p:cNvSpPr/>
          <p:nvPr/>
        </p:nvSpPr>
        <p:spPr bwMode="gray">
          <a:xfrm>
            <a:off x="1661229" y="1151059"/>
            <a:ext cx="2964717" cy="858769"/>
          </a:xfrm>
          <a:prstGeom prst="roundRect">
            <a:avLst/>
          </a:prstGeom>
          <a:solidFill>
            <a:srgbClr val="F4FBFE"/>
          </a:solidFill>
          <a:ln w="9525" cap="flat" cmpd="sng" algn="ctr">
            <a:solidFill>
              <a:srgbClr val="BEE9EE"/>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Text Box 26">
            <a:extLst>
              <a:ext uri="{FF2B5EF4-FFF2-40B4-BE49-F238E27FC236}">
                <a16:creationId xmlns:a16="http://schemas.microsoft.com/office/drawing/2014/main" xmlns="" id="{2688C99C-75AA-453C-A319-A5D116D77017}"/>
              </a:ext>
            </a:extLst>
          </p:cNvPr>
          <p:cNvSpPr txBox="1">
            <a:spLocks noChangeArrowheads="1"/>
          </p:cNvSpPr>
          <p:nvPr/>
        </p:nvSpPr>
        <p:spPr bwMode="gray">
          <a:xfrm>
            <a:off x="1650724" y="1141534"/>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22" name="Straight Connector 21">
            <a:extLst>
              <a:ext uri="{FF2B5EF4-FFF2-40B4-BE49-F238E27FC236}">
                <a16:creationId xmlns:a16="http://schemas.microsoft.com/office/drawing/2014/main" xmlns="" id="{96086830-1E9A-4142-B4BF-8BB729693C93}"/>
              </a:ext>
            </a:extLst>
          </p:cNvPr>
          <p:cNvCxnSpPr>
            <a:cxnSpLocks/>
            <a:endCxn id="25" idx="1"/>
          </p:cNvCxnSpPr>
          <p:nvPr/>
        </p:nvCxnSpPr>
        <p:spPr bwMode="gray">
          <a:xfrm>
            <a:off x="1262111" y="1632261"/>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24" name="Picture 12" descr="E:\2016.01\1.12 扁平化图标\蓝色\AR-蓝色最新-40.png">
            <a:extLst>
              <a:ext uri="{FF2B5EF4-FFF2-40B4-BE49-F238E27FC236}">
                <a16:creationId xmlns:a16="http://schemas.microsoft.com/office/drawing/2014/main" xmlns="" id="{7B7CD4FE-9E12-448B-B371-9B8939CDDFCC}"/>
              </a:ext>
            </a:extLst>
          </p:cNvPr>
          <p:cNvPicPr>
            <a:picLocks noChangeAspect="1" noChangeArrowheads="1"/>
          </p:cNvPicPr>
          <p:nvPr/>
        </p:nvPicPr>
        <p:blipFill>
          <a:blip r:embed="rId3" cstate="print"/>
          <a:srcRect/>
          <a:stretch>
            <a:fillRect/>
          </a:stretch>
        </p:blipFill>
        <p:spPr bwMode="gray">
          <a:xfrm>
            <a:off x="3245405" y="1410861"/>
            <a:ext cx="540000" cy="441818"/>
          </a:xfrm>
          <a:prstGeom prst="rect">
            <a:avLst/>
          </a:prstGeom>
        </p:spPr>
      </p:pic>
      <p:pic>
        <p:nvPicPr>
          <p:cNvPr id="25" name="图片 70">
            <a:extLst>
              <a:ext uri="{FF2B5EF4-FFF2-40B4-BE49-F238E27FC236}">
                <a16:creationId xmlns:a16="http://schemas.microsoft.com/office/drawing/2014/main" xmlns=""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2746" y="1410861"/>
            <a:ext cx="540000" cy="442800"/>
          </a:xfrm>
          <a:prstGeom prst="rect">
            <a:avLst/>
          </a:prstGeom>
        </p:spPr>
      </p:pic>
      <p:cxnSp>
        <p:nvCxnSpPr>
          <p:cNvPr id="26" name="Straight Connector 25">
            <a:extLst>
              <a:ext uri="{FF2B5EF4-FFF2-40B4-BE49-F238E27FC236}">
                <a16:creationId xmlns:a16="http://schemas.microsoft.com/office/drawing/2014/main" xmlns="" id="{2AD57301-E8AB-4A8E-8B70-3BA2DDB3650E}"/>
              </a:ext>
            </a:extLst>
          </p:cNvPr>
          <p:cNvCxnSpPr>
            <a:cxnSpLocks/>
            <a:stCxn id="25" idx="3"/>
            <a:endCxn id="24" idx="1"/>
          </p:cNvCxnSpPr>
          <p:nvPr/>
        </p:nvCxnSpPr>
        <p:spPr bwMode="gray">
          <a:xfrm flipV="1">
            <a:off x="2422746" y="1631770"/>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xmlns="" id="{E4B40C51-BF98-4140-ABE3-298D1975F510}"/>
              </a:ext>
            </a:extLst>
          </p:cNvPr>
          <p:cNvCxnSpPr>
            <a:cxnSpLocks/>
            <a:stCxn id="24" idx="3"/>
          </p:cNvCxnSpPr>
          <p:nvPr/>
        </p:nvCxnSpPr>
        <p:spPr bwMode="gray">
          <a:xfrm>
            <a:off x="3785405" y="1631770"/>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8" name="Text Box 26">
            <a:extLst>
              <a:ext uri="{FF2B5EF4-FFF2-40B4-BE49-F238E27FC236}">
                <a16:creationId xmlns:a16="http://schemas.microsoft.com/office/drawing/2014/main" xmlns="" id="{BE362D6B-5F20-4A44-8229-48B1D0740F6E}"/>
              </a:ext>
            </a:extLst>
          </p:cNvPr>
          <p:cNvSpPr txBox="1">
            <a:spLocks noChangeArrowheads="1"/>
          </p:cNvSpPr>
          <p:nvPr/>
        </p:nvSpPr>
        <p:spPr bwMode="gray">
          <a:xfrm>
            <a:off x="3121060" y="1141534"/>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29" name="Oval 41">
            <a:extLst>
              <a:ext uri="{FF2B5EF4-FFF2-40B4-BE49-F238E27FC236}">
                <a16:creationId xmlns:a16="http://schemas.microsoft.com/office/drawing/2014/main" xmlns="" id="{25AD5355-862E-4527-BB8D-2653C7401795}"/>
              </a:ext>
            </a:extLst>
          </p:cNvPr>
          <p:cNvSpPr>
            <a:spLocks noChangeAspect="1"/>
          </p:cNvSpPr>
          <p:nvPr/>
        </p:nvSpPr>
        <p:spPr bwMode="gray">
          <a:xfrm>
            <a:off x="2345702" y="155495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30" name="Text Box 26">
            <a:extLst>
              <a:ext uri="{FF2B5EF4-FFF2-40B4-BE49-F238E27FC236}">
                <a16:creationId xmlns:a16="http://schemas.microsoft.com/office/drawing/2014/main" xmlns="" id="{172E39C3-6252-45DC-8136-629E92624025}"/>
              </a:ext>
            </a:extLst>
          </p:cNvPr>
          <p:cNvSpPr txBox="1">
            <a:spLocks noChangeArrowheads="1"/>
          </p:cNvSpPr>
          <p:nvPr/>
        </p:nvSpPr>
        <p:spPr bwMode="gray">
          <a:xfrm>
            <a:off x="3727882" y="1701875"/>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
        <p:nvSpPr>
          <p:cNvPr id="31" name="Oval 41">
            <a:extLst>
              <a:ext uri="{FF2B5EF4-FFF2-40B4-BE49-F238E27FC236}">
                <a16:creationId xmlns:a16="http://schemas.microsoft.com/office/drawing/2014/main" xmlns="" id="{6A20C70F-7BF7-4B08-8CEB-4AD4F9B9F3C9}"/>
              </a:ext>
            </a:extLst>
          </p:cNvPr>
          <p:cNvSpPr>
            <a:spLocks noChangeAspect="1"/>
          </p:cNvSpPr>
          <p:nvPr/>
        </p:nvSpPr>
        <p:spPr bwMode="gray">
          <a:xfrm>
            <a:off x="3705774" y="155213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8" name="文本框 30">
            <a:extLst>
              <a:ext uri="{FF2B5EF4-FFF2-40B4-BE49-F238E27FC236}">
                <a16:creationId xmlns:a16="http://schemas.microsoft.com/office/drawing/2014/main" xmlns="" id="{DA5734BD-E801-4D82-85D9-F9B298CFCBB9}"/>
              </a:ext>
            </a:extLst>
          </p:cNvPr>
          <p:cNvSpPr txBox="1"/>
          <p:nvPr/>
        </p:nvSpPr>
        <p:spPr bwMode="gray">
          <a:xfrm>
            <a:off x="6105824" y="1159842"/>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i="1" dirty="0" err="1">
                <a:solidFill>
                  <a:schemeClr val="tx1"/>
                </a:solidFill>
                <a:latin typeface="Huawei Sans" panose="020C0503030203020204" pitchFamily="34" charset="0"/>
              </a:rPr>
              <a:t>vlan</a:t>
            </a:r>
            <a:r>
              <a:rPr lang="en-US" i="1" dirty="0">
                <a:solidFill>
                  <a:schemeClr val="tx1"/>
                </a:solidFill>
                <a:latin typeface="Huawei Sans" panose="020C0503030203020204" pitchFamily="34" charset="0"/>
              </a:rPr>
              <a:t>-id </a:t>
            </a:r>
            <a:r>
              <a:rPr lang="en-US" dirty="0">
                <a:solidFill>
                  <a:schemeClr val="tx1"/>
                </a:solidFill>
                <a:latin typeface="Huawei Sans" panose="020C0503030203020204" pitchFamily="34" charset="0"/>
              </a:rPr>
              <a:t>| …. ]       //Match traffic based on traffic characteristics.</a:t>
            </a:r>
            <a:endParaRPr lang="en-US" altLang="zh-CN" dirty="0">
              <a:solidFill>
                <a:schemeClr val="tx1"/>
              </a:solidFill>
              <a:latin typeface="Huawei Sans" panose="020C0503030203020204" pitchFamily="34" charset="0"/>
            </a:endParaRPr>
          </a:p>
        </p:txBody>
      </p:sp>
      <p:sp>
        <p:nvSpPr>
          <p:cNvPr id="19" name="文本框 30">
            <a:extLst>
              <a:ext uri="{FF2B5EF4-FFF2-40B4-BE49-F238E27FC236}">
                <a16:creationId xmlns:a16="http://schemas.microsoft.com/office/drawing/2014/main" xmlns="" id="{4BEC7D88-E812-4E0E-A932-BBC18F040B99}"/>
              </a:ext>
            </a:extLst>
          </p:cNvPr>
          <p:cNvSpPr txBox="1"/>
          <p:nvPr/>
        </p:nvSpPr>
        <p:spPr bwMode="gray">
          <a:xfrm>
            <a:off x="6105824" y="2431925"/>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drop-profile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drop-profile-name</a:t>
            </a:r>
            <a:r>
              <a:rPr lang="en-US" dirty="0">
                <a:solidFill>
                  <a:schemeClr val="tx1"/>
                </a:solidFill>
                <a:latin typeface="Huawei Sans" panose="020C0503030203020204" pitchFamily="34" charset="0"/>
              </a:rPr>
              <a:t>]    //Bind the created drop profile to the traffic behavior.</a:t>
            </a:r>
            <a:endParaRPr lang="en-US" altLang="zh-CN" dirty="0">
              <a:solidFill>
                <a:schemeClr val="tx1"/>
              </a:solidFill>
              <a:latin typeface="Huawei Sans" panose="020C0503030203020204" pitchFamily="34" charset="0"/>
            </a:endParaRPr>
          </a:p>
        </p:txBody>
      </p:sp>
      <p:sp>
        <p:nvSpPr>
          <p:cNvPr id="32" name="文本框 30">
            <a:extLst>
              <a:ext uri="{FF2B5EF4-FFF2-40B4-BE49-F238E27FC236}">
                <a16:creationId xmlns:a16="http://schemas.microsoft.com/office/drawing/2014/main" xmlns="" id="{591F0BF2-A667-4F0A-8D57-ED0063870A13}"/>
              </a:ext>
            </a:extLst>
          </p:cNvPr>
          <p:cNvSpPr txBox="1"/>
          <p:nvPr/>
        </p:nvSpPr>
        <p:spPr bwMode="gray">
          <a:xfrm>
            <a:off x="6105824" y="3704008"/>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//Bind the traffic classifier to the traffic behavior.</a:t>
            </a:r>
            <a:endParaRPr lang="en-US" altLang="zh-CN" dirty="0">
              <a:solidFill>
                <a:schemeClr val="tx1"/>
              </a:solidFill>
              <a:latin typeface="Huawei Sans" panose="020C0503030203020204" pitchFamily="34" charset="0"/>
            </a:endParaRPr>
          </a:p>
        </p:txBody>
      </p:sp>
      <p:sp>
        <p:nvSpPr>
          <p:cNvPr id="33" name="文本框 30">
            <a:extLst>
              <a:ext uri="{FF2B5EF4-FFF2-40B4-BE49-F238E27FC236}">
                <a16:creationId xmlns:a16="http://schemas.microsoft.com/office/drawing/2014/main" xmlns="" id="{F3E0C674-3486-47E7-B249-0DD448A56D1A}"/>
              </a:ext>
            </a:extLst>
          </p:cNvPr>
          <p:cNvSpPr txBox="1"/>
          <p:nvPr/>
        </p:nvSpPr>
        <p:spPr bwMode="gray">
          <a:xfrm>
            <a:off x="6105824" y="4760648"/>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outbound</a:t>
            </a:r>
            <a:r>
              <a:rPr lang="en-US" dirty="0">
                <a:solidFill>
                  <a:schemeClr val="tx1"/>
                </a:solidFill>
                <a:latin typeface="Huawei Sans" panose="020C0503030203020204" pitchFamily="34" charset="0"/>
              </a:rPr>
              <a:t>     //Apply the traffic policy to the outbound direction of the interface.</a:t>
            </a:r>
            <a:endParaRPr lang="en-US" altLang="zh-CN" dirty="0">
              <a:solidFill>
                <a:schemeClr val="tx1"/>
              </a:solidFill>
              <a:latin typeface="Huawei Sans" panose="020C0503030203020204" pitchFamily="34" charset="0"/>
            </a:endParaRPr>
          </a:p>
        </p:txBody>
      </p:sp>
      <p:pic>
        <p:nvPicPr>
          <p:cNvPr id="34" name="图片 3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0921" y="1412287"/>
            <a:ext cx="540000" cy="442800"/>
          </a:xfrm>
          <a:prstGeom prst="rect">
            <a:avLst/>
          </a:prstGeom>
        </p:spPr>
      </p:pic>
    </p:spTree>
    <p:extLst>
      <p:ext uri="{BB962C8B-B14F-4D97-AF65-F5344CB8AC3E}">
        <p14:creationId xmlns:p14="http://schemas.microsoft.com/office/powerpoint/2010/main" val="3406028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Overview of </a:t>
            </a:r>
            <a:r>
              <a:rPr lang="en-US" dirty="0" err="1">
                <a:latin typeface="Huawei Sans" panose="020C0503030203020204" pitchFamily="34" charset="0"/>
              </a:rPr>
              <a:t>QoS</a:t>
            </a:r>
            <a:endParaRPr lang="en-US" altLang="zh-CN" dirty="0">
              <a:latin typeface="Huawei Sans" panose="020C0503030203020204" pitchFamily="34" charset="0"/>
            </a:endParaRPr>
          </a:p>
        </p:txBody>
      </p:sp>
      <p:grpSp>
        <p:nvGrpSpPr>
          <p:cNvPr id="38" name="组合 37"/>
          <p:cNvGrpSpPr/>
          <p:nvPr/>
        </p:nvGrpSpPr>
        <p:grpSpPr bwMode="gray">
          <a:xfrm>
            <a:off x="612150" y="1364640"/>
            <a:ext cx="2592157" cy="4572508"/>
            <a:chOff x="191475" y="1592796"/>
            <a:chExt cx="2592157" cy="4572508"/>
          </a:xfrm>
        </p:grpSpPr>
        <p:sp>
          <p:nvSpPr>
            <p:cNvPr id="25" name="envelope-doodle_16370"/>
            <p:cNvSpPr>
              <a:spLocks noChangeAspect="1"/>
            </p:cNvSpPr>
            <p:nvPr/>
          </p:nvSpPr>
          <p:spPr bwMode="gray">
            <a:xfrm>
              <a:off x="1887644" y="5301208"/>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29" name="图片 28" descr="可视电话硬终端.png"/>
            <p:cNvPicPr>
              <a:picLocks noChangeAspect="1"/>
            </p:cNvPicPr>
            <p:nvPr/>
          </p:nvPicPr>
          <p:blipFill>
            <a:blip r:embed="rId3" cstate="print"/>
            <a:stretch>
              <a:fillRect/>
            </a:stretch>
          </p:blipFill>
          <p:spPr bwMode="gray">
            <a:xfrm>
              <a:off x="1883400" y="2980317"/>
              <a:ext cx="609949" cy="540000"/>
            </a:xfrm>
            <a:prstGeom prst="rect">
              <a:avLst/>
            </a:prstGeom>
          </p:spPr>
        </p:pic>
        <p:pic>
          <p:nvPicPr>
            <p:cNvPr id="30" name="图片 29" descr="管理型无线虚链路-蓝.png"/>
            <p:cNvPicPr>
              <a:picLocks noChangeAspect="1"/>
            </p:cNvPicPr>
            <p:nvPr/>
          </p:nvPicPr>
          <p:blipFill>
            <a:blip r:embed="rId4" cstate="print"/>
            <a:stretch>
              <a:fillRect/>
            </a:stretch>
          </p:blipFill>
          <p:spPr bwMode="gray">
            <a:xfrm>
              <a:off x="1897081" y="1772816"/>
              <a:ext cx="582586" cy="540000"/>
            </a:xfrm>
            <a:prstGeom prst="rect">
              <a:avLst/>
            </a:prstGeom>
          </p:spPr>
        </p:pic>
        <p:sp>
          <p:nvSpPr>
            <p:cNvPr id="31" name="文本框 30"/>
            <p:cNvSpPr txBox="1"/>
            <p:nvPr/>
          </p:nvSpPr>
          <p:spPr bwMode="gray">
            <a:xfrm>
              <a:off x="466821" y="1752266"/>
              <a:ext cx="1260094"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Live streaming</a:t>
              </a:r>
            </a:p>
          </p:txBody>
        </p:sp>
        <p:sp>
          <p:nvSpPr>
            <p:cNvPr id="32" name="文本框 31"/>
            <p:cNvSpPr txBox="1"/>
            <p:nvPr/>
          </p:nvSpPr>
          <p:spPr bwMode="gray">
            <a:xfrm>
              <a:off x="191475" y="2940011"/>
              <a:ext cx="1810786"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Video communication</a:t>
              </a:r>
            </a:p>
          </p:txBody>
        </p:sp>
        <p:sp>
          <p:nvSpPr>
            <p:cNvPr id="33" name="envelope-doodle_16370"/>
            <p:cNvSpPr>
              <a:spLocks noChangeAspect="1"/>
            </p:cNvSpPr>
            <p:nvPr/>
          </p:nvSpPr>
          <p:spPr bwMode="gray">
            <a:xfrm>
              <a:off x="1883532" y="4187818"/>
              <a:ext cx="609685" cy="445888"/>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455839 w 606244"/>
                <a:gd name="T29" fmla="*/ 455839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455839 w 606244"/>
                <a:gd name="T41" fmla="*/ 455839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455839 w 606244"/>
                <a:gd name="T53" fmla="*/ 455839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47" h="2964">
                  <a:moveTo>
                    <a:pt x="3727" y="335"/>
                  </a:moveTo>
                  <a:cubicBezTo>
                    <a:pt x="3710" y="209"/>
                    <a:pt x="3635" y="135"/>
                    <a:pt x="3539" y="91"/>
                  </a:cubicBezTo>
                  <a:cubicBezTo>
                    <a:pt x="3498" y="55"/>
                    <a:pt x="3445" y="35"/>
                    <a:pt x="3391" y="44"/>
                  </a:cubicBezTo>
                  <a:cubicBezTo>
                    <a:pt x="3318" y="30"/>
                    <a:pt x="3242" y="24"/>
                    <a:pt x="3174" y="20"/>
                  </a:cubicBezTo>
                  <a:cubicBezTo>
                    <a:pt x="2814" y="0"/>
                    <a:pt x="2446" y="59"/>
                    <a:pt x="2085" y="61"/>
                  </a:cubicBezTo>
                  <a:cubicBezTo>
                    <a:pt x="1450" y="65"/>
                    <a:pt x="816" y="83"/>
                    <a:pt x="181" y="84"/>
                  </a:cubicBezTo>
                  <a:cubicBezTo>
                    <a:pt x="129" y="84"/>
                    <a:pt x="89" y="103"/>
                    <a:pt x="60" y="131"/>
                  </a:cubicBezTo>
                  <a:cubicBezTo>
                    <a:pt x="24" y="160"/>
                    <a:pt x="0" y="205"/>
                    <a:pt x="0" y="266"/>
                  </a:cubicBezTo>
                  <a:cubicBezTo>
                    <a:pt x="2" y="1096"/>
                    <a:pt x="46" y="1925"/>
                    <a:pt x="48" y="2756"/>
                  </a:cubicBezTo>
                  <a:cubicBezTo>
                    <a:pt x="49" y="2858"/>
                    <a:pt x="131" y="2932"/>
                    <a:pt x="230" y="2937"/>
                  </a:cubicBezTo>
                  <a:cubicBezTo>
                    <a:pt x="783" y="2964"/>
                    <a:pt x="1335" y="2941"/>
                    <a:pt x="1888" y="2917"/>
                  </a:cubicBezTo>
                  <a:cubicBezTo>
                    <a:pt x="2361" y="2897"/>
                    <a:pt x="2871" y="2952"/>
                    <a:pt x="3338" y="2889"/>
                  </a:cubicBezTo>
                  <a:cubicBezTo>
                    <a:pt x="4047" y="2793"/>
                    <a:pt x="3762" y="1697"/>
                    <a:pt x="3727" y="1218"/>
                  </a:cubicBezTo>
                  <a:cubicBezTo>
                    <a:pt x="3705" y="922"/>
                    <a:pt x="3769" y="631"/>
                    <a:pt x="3727" y="335"/>
                  </a:cubicBezTo>
                  <a:close/>
                  <a:moveTo>
                    <a:pt x="2591" y="408"/>
                  </a:moveTo>
                  <a:cubicBezTo>
                    <a:pt x="2646" y="404"/>
                    <a:pt x="2862" y="374"/>
                    <a:pt x="3054" y="368"/>
                  </a:cubicBezTo>
                  <a:cubicBezTo>
                    <a:pt x="2771" y="698"/>
                    <a:pt x="2474" y="1055"/>
                    <a:pt x="2062" y="1172"/>
                  </a:cubicBezTo>
                  <a:cubicBezTo>
                    <a:pt x="1769" y="1254"/>
                    <a:pt x="1500" y="905"/>
                    <a:pt x="1293" y="745"/>
                  </a:cubicBezTo>
                  <a:cubicBezTo>
                    <a:pt x="1148" y="633"/>
                    <a:pt x="986" y="539"/>
                    <a:pt x="821" y="450"/>
                  </a:cubicBezTo>
                  <a:cubicBezTo>
                    <a:pt x="1412" y="453"/>
                    <a:pt x="2007" y="455"/>
                    <a:pt x="2591" y="408"/>
                  </a:cubicBezTo>
                  <a:close/>
                  <a:moveTo>
                    <a:pt x="409" y="2579"/>
                  </a:moveTo>
                  <a:cubicBezTo>
                    <a:pt x="402" y="1926"/>
                    <a:pt x="377" y="1274"/>
                    <a:pt x="367" y="621"/>
                  </a:cubicBezTo>
                  <a:cubicBezTo>
                    <a:pt x="673" y="791"/>
                    <a:pt x="984" y="955"/>
                    <a:pt x="1252" y="1179"/>
                  </a:cubicBezTo>
                  <a:cubicBezTo>
                    <a:pt x="1252" y="1180"/>
                    <a:pt x="1251" y="1180"/>
                    <a:pt x="1250" y="1181"/>
                  </a:cubicBezTo>
                  <a:cubicBezTo>
                    <a:pt x="991" y="1660"/>
                    <a:pt x="642" y="2080"/>
                    <a:pt x="422" y="2580"/>
                  </a:cubicBezTo>
                  <a:cubicBezTo>
                    <a:pt x="418" y="2580"/>
                    <a:pt x="413" y="2580"/>
                    <a:pt x="409" y="2579"/>
                  </a:cubicBezTo>
                  <a:close/>
                  <a:moveTo>
                    <a:pt x="2913" y="2526"/>
                  </a:moveTo>
                  <a:cubicBezTo>
                    <a:pt x="2213" y="2507"/>
                    <a:pt x="1514" y="2573"/>
                    <a:pt x="814" y="2582"/>
                  </a:cubicBezTo>
                  <a:cubicBezTo>
                    <a:pt x="1018" y="2168"/>
                    <a:pt x="1317" y="1805"/>
                    <a:pt x="1542" y="1402"/>
                  </a:cubicBezTo>
                  <a:cubicBezTo>
                    <a:pt x="1702" y="1504"/>
                    <a:pt x="1878" y="1568"/>
                    <a:pt x="2082" y="1534"/>
                  </a:cubicBezTo>
                  <a:cubicBezTo>
                    <a:pt x="2196" y="1515"/>
                    <a:pt x="2301" y="1479"/>
                    <a:pt x="2401" y="1431"/>
                  </a:cubicBezTo>
                  <a:cubicBezTo>
                    <a:pt x="2730" y="1738"/>
                    <a:pt x="2963" y="2129"/>
                    <a:pt x="3130" y="2545"/>
                  </a:cubicBezTo>
                  <a:cubicBezTo>
                    <a:pt x="3130" y="2545"/>
                    <a:pt x="3130" y="2545"/>
                    <a:pt x="3130" y="2545"/>
                  </a:cubicBezTo>
                  <a:cubicBezTo>
                    <a:pt x="3046" y="2540"/>
                    <a:pt x="2963" y="2527"/>
                    <a:pt x="2913" y="2526"/>
                  </a:cubicBezTo>
                  <a:close/>
                  <a:moveTo>
                    <a:pt x="3422" y="2313"/>
                  </a:moveTo>
                  <a:cubicBezTo>
                    <a:pt x="3250" y="1913"/>
                    <a:pt x="3025" y="1538"/>
                    <a:pt x="2715" y="1231"/>
                  </a:cubicBezTo>
                  <a:cubicBezTo>
                    <a:pt x="2968" y="1029"/>
                    <a:pt x="3184" y="762"/>
                    <a:pt x="3395" y="524"/>
                  </a:cubicBezTo>
                  <a:cubicBezTo>
                    <a:pt x="3422" y="747"/>
                    <a:pt x="3352" y="998"/>
                    <a:pt x="3364" y="1218"/>
                  </a:cubicBezTo>
                  <a:cubicBezTo>
                    <a:pt x="3379" y="1490"/>
                    <a:pt x="3415" y="1760"/>
                    <a:pt x="3427" y="2033"/>
                  </a:cubicBezTo>
                  <a:cubicBezTo>
                    <a:pt x="3431" y="2126"/>
                    <a:pt x="3430" y="2220"/>
                    <a:pt x="3422" y="2313"/>
                  </a:cubicBezTo>
                  <a:close/>
                </a:path>
              </a:pathLst>
            </a:custGeom>
            <a:solidFill>
              <a:schemeClr val="bg1">
                <a:lumMod val="50000"/>
              </a:schemeClr>
            </a:solidFill>
            <a:ln>
              <a:noFill/>
            </a:ln>
          </p:spPr>
        </p:sp>
        <p:sp>
          <p:nvSpPr>
            <p:cNvPr id="34" name="文本框 33"/>
            <p:cNvSpPr txBox="1"/>
            <p:nvPr/>
          </p:nvSpPr>
          <p:spPr bwMode="gray">
            <a:xfrm>
              <a:off x="747721" y="4250866"/>
              <a:ext cx="698295"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Email</a:t>
              </a:r>
              <a:endParaRPr lang="en-US" altLang="zh-CN" sz="1600" dirty="0">
                <a:latin typeface="Huawei Sans" panose="020C0503030203020204" pitchFamily="34" charset="0"/>
                <a:ea typeface="方正兰亭黑简体" panose="02000000000000000000" pitchFamily="2" charset="-122"/>
              </a:endParaRPr>
            </a:p>
          </p:txBody>
        </p:sp>
        <p:sp>
          <p:nvSpPr>
            <p:cNvPr id="35" name="文本框 34"/>
            <p:cNvSpPr txBox="1"/>
            <p:nvPr/>
          </p:nvSpPr>
          <p:spPr bwMode="gray">
            <a:xfrm>
              <a:off x="831943" y="5438610"/>
              <a:ext cx="529851"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600" dirty="0">
                  <a:latin typeface="Huawei Sans" panose="020C0503030203020204" pitchFamily="34" charset="0"/>
                </a:rPr>
                <a:t>FTP</a:t>
              </a:r>
              <a:endParaRPr lang="en-US" altLang="zh-CN" sz="1600" dirty="0">
                <a:latin typeface="Huawei Sans" panose="020C0503030203020204" pitchFamily="34" charset="0"/>
                <a:ea typeface="方正兰亭黑简体" panose="02000000000000000000" pitchFamily="2" charset="-122"/>
              </a:endParaRPr>
            </a:p>
          </p:txBody>
        </p:sp>
        <p:sp>
          <p:nvSpPr>
            <p:cNvPr id="37" name="圆角矩形 36"/>
            <p:cNvSpPr/>
            <p:nvPr/>
          </p:nvSpPr>
          <p:spPr bwMode="gray">
            <a:xfrm>
              <a:off x="284175" y="1592796"/>
              <a:ext cx="2499457" cy="4572508"/>
            </a:xfrm>
            <a:prstGeom prst="roundRect">
              <a:avLst>
                <a:gd name="adj" fmla="val 1921"/>
              </a:avLst>
            </a:prstGeom>
            <a:no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sp>
        <p:nvSpPr>
          <p:cNvPr id="40" name="man-angry_10752"/>
          <p:cNvSpPr>
            <a:spLocks noChangeAspect="1"/>
          </p:cNvSpPr>
          <p:nvPr/>
        </p:nvSpPr>
        <p:spPr bwMode="gray">
          <a:xfrm>
            <a:off x="4151784" y="3128836"/>
            <a:ext cx="720080" cy="1288256"/>
          </a:xfrm>
          <a:custGeom>
            <a:avLst/>
            <a:gdLst>
              <a:gd name="connsiteX0" fmla="*/ 68160 w 334098"/>
              <a:gd name="connsiteY0" fmla="*/ 270064 h 597716"/>
              <a:gd name="connsiteX1" fmla="*/ 101585 w 334098"/>
              <a:gd name="connsiteY1" fmla="*/ 307987 h 597716"/>
              <a:gd name="connsiteX2" fmla="*/ 137289 w 334098"/>
              <a:gd name="connsiteY2" fmla="*/ 310262 h 597716"/>
              <a:gd name="connsiteX3" fmla="*/ 160839 w 334098"/>
              <a:gd name="connsiteY3" fmla="*/ 308745 h 597716"/>
              <a:gd name="connsiteX4" fmla="*/ 159320 w 334098"/>
              <a:gd name="connsiteY4" fmla="*/ 437682 h 597716"/>
              <a:gd name="connsiteX5" fmla="*/ 159320 w 334098"/>
              <a:gd name="connsiteY5" fmla="*/ 572687 h 597716"/>
              <a:gd name="connsiteX6" fmla="*/ 110701 w 334098"/>
              <a:gd name="connsiteY6" fmla="*/ 572687 h 597716"/>
              <a:gd name="connsiteX7" fmla="*/ 110701 w 334098"/>
              <a:gd name="connsiteY7" fmla="*/ 380798 h 597716"/>
              <a:gd name="connsiteX8" fmla="*/ 87152 w 334098"/>
              <a:gd name="connsiteY8" fmla="*/ 380798 h 597716"/>
              <a:gd name="connsiteX9" fmla="*/ 87152 w 334098"/>
              <a:gd name="connsiteY9" fmla="*/ 571928 h 597716"/>
              <a:gd name="connsiteX10" fmla="*/ 59804 w 334098"/>
              <a:gd name="connsiteY10" fmla="*/ 597716 h 597716"/>
              <a:gd name="connsiteX11" fmla="*/ 34735 w 334098"/>
              <a:gd name="connsiteY11" fmla="*/ 571928 h 597716"/>
              <a:gd name="connsiteX12" fmla="*/ 34735 w 334098"/>
              <a:gd name="connsiteY12" fmla="*/ 437682 h 597716"/>
              <a:gd name="connsiteX13" fmla="*/ 34735 w 334098"/>
              <a:gd name="connsiteY13" fmla="*/ 289784 h 597716"/>
              <a:gd name="connsiteX14" fmla="*/ 68160 w 334098"/>
              <a:gd name="connsiteY14" fmla="*/ 270064 h 597716"/>
              <a:gd name="connsiteX15" fmla="*/ 126724 w 334098"/>
              <a:gd name="connsiteY15" fmla="*/ 150296 h 597716"/>
              <a:gd name="connsiteX16" fmla="*/ 155584 w 334098"/>
              <a:gd name="connsiteY16" fmla="*/ 160916 h 597716"/>
              <a:gd name="connsiteX17" fmla="*/ 160900 w 334098"/>
              <a:gd name="connsiteY17" fmla="*/ 163191 h 597716"/>
              <a:gd name="connsiteX18" fmla="*/ 206468 w 334098"/>
              <a:gd name="connsiteY18" fmla="*/ 261800 h 597716"/>
              <a:gd name="connsiteX19" fmla="*/ 200392 w 334098"/>
              <a:gd name="connsiteY19" fmla="*/ 274695 h 597716"/>
              <a:gd name="connsiteX20" fmla="*/ 198114 w 334098"/>
              <a:gd name="connsiteY20" fmla="*/ 277729 h 597716"/>
              <a:gd name="connsiteX21" fmla="*/ 103180 w 334098"/>
              <a:gd name="connsiteY21" fmla="*/ 294417 h 597716"/>
              <a:gd name="connsiteX22" fmla="*/ 81915 w 334098"/>
              <a:gd name="connsiteY22" fmla="*/ 267110 h 597716"/>
              <a:gd name="connsiteX23" fmla="*/ 101661 w 334098"/>
              <a:gd name="connsiteY23" fmla="*/ 251180 h 597716"/>
              <a:gd name="connsiteX24" fmla="*/ 130521 w 334098"/>
              <a:gd name="connsiteY24" fmla="*/ 252698 h 597716"/>
              <a:gd name="connsiteX25" fmla="*/ 133559 w 334098"/>
              <a:gd name="connsiteY25" fmla="*/ 253456 h 597716"/>
              <a:gd name="connsiteX26" fmla="*/ 166976 w 334098"/>
              <a:gd name="connsiteY26" fmla="*/ 246629 h 597716"/>
              <a:gd name="connsiteX27" fmla="*/ 156343 w 334098"/>
              <a:gd name="connsiteY27" fmla="*/ 208703 h 597716"/>
              <a:gd name="connsiteX28" fmla="*/ 139635 w 334098"/>
              <a:gd name="connsiteY28" fmla="*/ 192774 h 597716"/>
              <a:gd name="connsiteX29" fmla="*/ 139635 w 334098"/>
              <a:gd name="connsiteY29" fmla="*/ 192015 h 597716"/>
              <a:gd name="connsiteX30" fmla="*/ 138116 w 334098"/>
              <a:gd name="connsiteY30" fmla="*/ 191257 h 597716"/>
              <a:gd name="connsiteX31" fmla="*/ 132040 w 334098"/>
              <a:gd name="connsiteY31" fmla="*/ 186706 h 597716"/>
              <a:gd name="connsiteX32" fmla="*/ 127483 w 334098"/>
              <a:gd name="connsiteY32" fmla="*/ 192015 h 597716"/>
              <a:gd name="connsiteX33" fmla="*/ 128243 w 334098"/>
              <a:gd name="connsiteY33" fmla="*/ 201118 h 597716"/>
              <a:gd name="connsiteX34" fmla="*/ 127483 w 334098"/>
              <a:gd name="connsiteY34" fmla="*/ 201118 h 597716"/>
              <a:gd name="connsiteX35" fmla="*/ 129002 w 334098"/>
              <a:gd name="connsiteY35" fmla="*/ 202635 h 597716"/>
              <a:gd name="connsiteX36" fmla="*/ 131281 w 334098"/>
              <a:gd name="connsiteY36" fmla="*/ 204152 h 597716"/>
              <a:gd name="connsiteX37" fmla="*/ 145711 w 334098"/>
              <a:gd name="connsiteY37" fmla="*/ 217805 h 597716"/>
              <a:gd name="connsiteX38" fmla="*/ 154824 w 334098"/>
              <a:gd name="connsiteY38" fmla="*/ 238286 h 597716"/>
              <a:gd name="connsiteX39" fmla="*/ 133559 w 334098"/>
              <a:gd name="connsiteY39" fmla="*/ 239044 h 597716"/>
              <a:gd name="connsiteX40" fmla="*/ 131281 w 334098"/>
              <a:gd name="connsiteY40" fmla="*/ 239044 h 597716"/>
              <a:gd name="connsiteX41" fmla="*/ 103180 w 334098"/>
              <a:gd name="connsiteY41" fmla="*/ 236768 h 597716"/>
              <a:gd name="connsiteX42" fmla="*/ 91029 w 334098"/>
              <a:gd name="connsiteY42" fmla="*/ 238286 h 597716"/>
              <a:gd name="connsiteX43" fmla="*/ 106218 w 334098"/>
              <a:gd name="connsiteY43" fmla="*/ 206427 h 597716"/>
              <a:gd name="connsiteX44" fmla="*/ 122167 w 334098"/>
              <a:gd name="connsiteY44" fmla="*/ 173052 h 597716"/>
              <a:gd name="connsiteX45" fmla="*/ 126724 w 334098"/>
              <a:gd name="connsiteY45" fmla="*/ 150296 h 597716"/>
              <a:gd name="connsiteX46" fmla="*/ 84913 w 334098"/>
              <a:gd name="connsiteY46" fmla="*/ 137342 h 597716"/>
              <a:gd name="connsiteX47" fmla="*/ 111501 w 334098"/>
              <a:gd name="connsiteY47" fmla="*/ 147204 h 597716"/>
              <a:gd name="connsiteX48" fmla="*/ 110742 w 334098"/>
              <a:gd name="connsiteY48" fmla="*/ 166169 h 597716"/>
              <a:gd name="connsiteX49" fmla="*/ 94029 w 334098"/>
              <a:gd name="connsiteY49" fmla="*/ 200307 h 597716"/>
              <a:gd name="connsiteX50" fmla="*/ 34775 w 334098"/>
              <a:gd name="connsiteY50" fmla="*/ 275409 h 597716"/>
              <a:gd name="connsiteX51" fmla="*/ 4389 w 334098"/>
              <a:gd name="connsiteY51" fmla="*/ 257203 h 597716"/>
              <a:gd name="connsiteX52" fmla="*/ 21101 w 334098"/>
              <a:gd name="connsiteY52" fmla="*/ 172997 h 597716"/>
              <a:gd name="connsiteX53" fmla="*/ 55286 w 334098"/>
              <a:gd name="connsiteY53" fmla="*/ 154790 h 597716"/>
              <a:gd name="connsiteX54" fmla="*/ 46170 w 334098"/>
              <a:gd name="connsiteY54" fmla="*/ 173755 h 597716"/>
              <a:gd name="connsiteX55" fmla="*/ 26419 w 334098"/>
              <a:gd name="connsiteY55" fmla="*/ 229893 h 597716"/>
              <a:gd name="connsiteX56" fmla="*/ 32496 w 334098"/>
              <a:gd name="connsiteY56" fmla="*/ 233686 h 597716"/>
              <a:gd name="connsiteX57" fmla="*/ 58325 w 334098"/>
              <a:gd name="connsiteY57" fmla="*/ 179824 h 597716"/>
              <a:gd name="connsiteX58" fmla="*/ 75037 w 334098"/>
              <a:gd name="connsiteY58" fmla="*/ 145687 h 597716"/>
              <a:gd name="connsiteX59" fmla="*/ 84913 w 334098"/>
              <a:gd name="connsiteY59" fmla="*/ 137342 h 597716"/>
              <a:gd name="connsiteX60" fmla="*/ 232297 w 334098"/>
              <a:gd name="connsiteY60" fmla="*/ 121421 h 597716"/>
              <a:gd name="connsiteX61" fmla="*/ 223187 w 334098"/>
              <a:gd name="connsiteY61" fmla="*/ 122179 h 597716"/>
              <a:gd name="connsiteX62" fmla="*/ 232297 w 334098"/>
              <a:gd name="connsiteY62" fmla="*/ 125972 h 597716"/>
              <a:gd name="connsiteX63" fmla="*/ 232297 w 334098"/>
              <a:gd name="connsiteY63" fmla="*/ 121421 h 597716"/>
              <a:gd name="connsiteX64" fmla="*/ 223946 w 334098"/>
              <a:gd name="connsiteY64" fmla="*/ 82731 h 597716"/>
              <a:gd name="connsiteX65" fmla="*/ 223946 w 334098"/>
              <a:gd name="connsiteY65" fmla="*/ 88042 h 597716"/>
              <a:gd name="connsiteX66" fmla="*/ 230020 w 334098"/>
              <a:gd name="connsiteY66" fmla="*/ 92593 h 597716"/>
              <a:gd name="connsiteX67" fmla="*/ 239130 w 334098"/>
              <a:gd name="connsiteY67" fmla="*/ 95628 h 597716"/>
              <a:gd name="connsiteX68" fmla="*/ 245963 w 334098"/>
              <a:gd name="connsiteY68" fmla="*/ 93352 h 597716"/>
              <a:gd name="connsiteX69" fmla="*/ 274812 w 334098"/>
              <a:gd name="connsiteY69" fmla="*/ 98662 h 597716"/>
              <a:gd name="connsiteX70" fmla="*/ 286959 w 334098"/>
              <a:gd name="connsiteY70" fmla="*/ 97145 h 597716"/>
              <a:gd name="connsiteX71" fmla="*/ 292273 w 334098"/>
              <a:gd name="connsiteY71" fmla="*/ 88042 h 597716"/>
              <a:gd name="connsiteX72" fmla="*/ 283922 w 334098"/>
              <a:gd name="connsiteY72" fmla="*/ 88800 h 597716"/>
              <a:gd name="connsiteX73" fmla="*/ 278608 w 334098"/>
              <a:gd name="connsiteY73" fmla="*/ 89559 h 597716"/>
              <a:gd name="connsiteX74" fmla="*/ 274053 w 334098"/>
              <a:gd name="connsiteY74" fmla="*/ 88800 h 597716"/>
              <a:gd name="connsiteX75" fmla="*/ 260387 w 334098"/>
              <a:gd name="connsiteY75" fmla="*/ 88042 h 597716"/>
              <a:gd name="connsiteX76" fmla="*/ 223946 w 334098"/>
              <a:gd name="connsiteY76" fmla="*/ 82731 h 597716"/>
              <a:gd name="connsiteX77" fmla="*/ 237611 w 334098"/>
              <a:gd name="connsiteY77" fmla="*/ 66042 h 597716"/>
              <a:gd name="connsiteX78" fmla="*/ 226224 w 334098"/>
              <a:gd name="connsiteY78" fmla="*/ 70594 h 597716"/>
              <a:gd name="connsiteX79" fmla="*/ 245203 w 334098"/>
              <a:gd name="connsiteY79" fmla="*/ 74387 h 597716"/>
              <a:gd name="connsiteX80" fmla="*/ 252036 w 334098"/>
              <a:gd name="connsiteY80" fmla="*/ 75145 h 597716"/>
              <a:gd name="connsiteX81" fmla="*/ 247481 w 334098"/>
              <a:gd name="connsiteY81" fmla="*/ 66801 h 597716"/>
              <a:gd name="connsiteX82" fmla="*/ 237611 w 334098"/>
              <a:gd name="connsiteY82" fmla="*/ 66042 h 597716"/>
              <a:gd name="connsiteX83" fmla="*/ 261146 w 334098"/>
              <a:gd name="connsiteY83" fmla="*/ 55421 h 597716"/>
              <a:gd name="connsiteX84" fmla="*/ 260387 w 334098"/>
              <a:gd name="connsiteY84" fmla="*/ 56180 h 597716"/>
              <a:gd name="connsiteX85" fmla="*/ 264942 w 334098"/>
              <a:gd name="connsiteY85" fmla="*/ 57697 h 597716"/>
              <a:gd name="connsiteX86" fmla="*/ 261146 w 334098"/>
              <a:gd name="connsiteY86" fmla="*/ 55421 h 597716"/>
              <a:gd name="connsiteX87" fmla="*/ 248240 w 334098"/>
              <a:gd name="connsiteY87" fmla="*/ 52387 h 597716"/>
              <a:gd name="connsiteX88" fmla="*/ 239130 w 334098"/>
              <a:gd name="connsiteY88" fmla="*/ 53904 h 597716"/>
              <a:gd name="connsiteX89" fmla="*/ 247481 w 334098"/>
              <a:gd name="connsiteY89" fmla="*/ 53904 h 597716"/>
              <a:gd name="connsiteX90" fmla="*/ 248240 w 334098"/>
              <a:gd name="connsiteY90" fmla="*/ 52387 h 597716"/>
              <a:gd name="connsiteX91" fmla="*/ 290755 w 334098"/>
              <a:gd name="connsiteY91" fmla="*/ 44042 h 597716"/>
              <a:gd name="connsiteX92" fmla="*/ 275571 w 334098"/>
              <a:gd name="connsiteY92" fmla="*/ 46318 h 597716"/>
              <a:gd name="connsiteX93" fmla="*/ 272534 w 334098"/>
              <a:gd name="connsiteY93" fmla="*/ 47077 h 597716"/>
              <a:gd name="connsiteX94" fmla="*/ 289237 w 334098"/>
              <a:gd name="connsiteY94" fmla="*/ 59973 h 597716"/>
              <a:gd name="connsiteX95" fmla="*/ 299106 w 334098"/>
              <a:gd name="connsiteY95" fmla="*/ 73628 h 597716"/>
              <a:gd name="connsiteX96" fmla="*/ 317327 w 334098"/>
              <a:gd name="connsiteY96" fmla="*/ 49352 h 597716"/>
              <a:gd name="connsiteX97" fmla="*/ 297588 w 334098"/>
              <a:gd name="connsiteY97" fmla="*/ 44042 h 597716"/>
              <a:gd name="connsiteX98" fmla="*/ 290755 w 334098"/>
              <a:gd name="connsiteY98" fmla="*/ 44042 h 597716"/>
              <a:gd name="connsiteX99" fmla="*/ 98579 w 334098"/>
              <a:gd name="connsiteY99" fmla="*/ 36498 h 597716"/>
              <a:gd name="connsiteX100" fmla="*/ 144147 w 334098"/>
              <a:gd name="connsiteY100" fmla="*/ 82005 h 597716"/>
              <a:gd name="connsiteX101" fmla="*/ 98579 w 334098"/>
              <a:gd name="connsiteY101" fmla="*/ 127512 h 597716"/>
              <a:gd name="connsiteX102" fmla="*/ 53011 w 334098"/>
              <a:gd name="connsiteY102" fmla="*/ 82005 h 597716"/>
              <a:gd name="connsiteX103" fmla="*/ 98579 w 334098"/>
              <a:gd name="connsiteY103" fmla="*/ 36498 h 597716"/>
              <a:gd name="connsiteX104" fmla="*/ 277469 w 334098"/>
              <a:gd name="connsiteY104" fmla="*/ 13129 h 597716"/>
              <a:gd name="connsiteX105" fmla="*/ 249759 w 334098"/>
              <a:gd name="connsiteY105" fmla="*/ 14456 h 597716"/>
              <a:gd name="connsiteX106" fmla="*/ 200411 w 334098"/>
              <a:gd name="connsiteY106" fmla="*/ 28111 h 597716"/>
              <a:gd name="connsiteX107" fmla="*/ 185986 w 334098"/>
              <a:gd name="connsiteY107" fmla="*/ 48594 h 597716"/>
              <a:gd name="connsiteX108" fmla="*/ 208762 w 334098"/>
              <a:gd name="connsiteY108" fmla="*/ 65283 h 597716"/>
              <a:gd name="connsiteX109" fmla="*/ 212558 w 334098"/>
              <a:gd name="connsiteY109" fmla="*/ 66801 h 597716"/>
              <a:gd name="connsiteX110" fmla="*/ 214076 w 334098"/>
              <a:gd name="connsiteY110" fmla="*/ 65283 h 597716"/>
              <a:gd name="connsiteX111" fmla="*/ 226983 w 334098"/>
              <a:gd name="connsiteY111" fmla="*/ 46318 h 597716"/>
              <a:gd name="connsiteX112" fmla="*/ 257350 w 334098"/>
              <a:gd name="connsiteY112" fmla="*/ 41008 h 597716"/>
              <a:gd name="connsiteX113" fmla="*/ 289237 w 334098"/>
              <a:gd name="connsiteY113" fmla="*/ 31146 h 597716"/>
              <a:gd name="connsiteX114" fmla="*/ 277469 w 334098"/>
              <a:gd name="connsiteY114" fmla="*/ 13129 h 597716"/>
              <a:gd name="connsiteX115" fmla="*/ 256876 w 334098"/>
              <a:gd name="connsiteY115" fmla="*/ 422 h 597716"/>
              <a:gd name="connsiteX116" fmla="*/ 302143 w 334098"/>
              <a:gd name="connsiteY116" fmla="*/ 31904 h 597716"/>
              <a:gd name="connsiteX117" fmla="*/ 312772 w 334098"/>
              <a:gd name="connsiteY117" fmla="*/ 34180 h 597716"/>
              <a:gd name="connsiteX118" fmla="*/ 327196 w 334098"/>
              <a:gd name="connsiteY118" fmla="*/ 73628 h 597716"/>
              <a:gd name="connsiteX119" fmla="*/ 303661 w 334098"/>
              <a:gd name="connsiteY119" fmla="*/ 85766 h 597716"/>
              <a:gd name="connsiteX120" fmla="*/ 289996 w 334098"/>
              <a:gd name="connsiteY120" fmla="*/ 109283 h 597716"/>
              <a:gd name="connsiteX121" fmla="*/ 276330 w 334098"/>
              <a:gd name="connsiteY121" fmla="*/ 111559 h 597716"/>
              <a:gd name="connsiteX122" fmla="*/ 273294 w 334098"/>
              <a:gd name="connsiteY122" fmla="*/ 115352 h 597716"/>
              <a:gd name="connsiteX123" fmla="*/ 253555 w 334098"/>
              <a:gd name="connsiteY123" fmla="*/ 122938 h 597716"/>
              <a:gd name="connsiteX124" fmla="*/ 240648 w 334098"/>
              <a:gd name="connsiteY124" fmla="*/ 135834 h 597716"/>
              <a:gd name="connsiteX125" fmla="*/ 258869 w 334098"/>
              <a:gd name="connsiteY125" fmla="*/ 148731 h 597716"/>
              <a:gd name="connsiteX126" fmla="*/ 248240 w 334098"/>
              <a:gd name="connsiteY126" fmla="*/ 155558 h 597716"/>
              <a:gd name="connsiteX127" fmla="*/ 207244 w 334098"/>
              <a:gd name="connsiteY127" fmla="*/ 124455 h 597716"/>
              <a:gd name="connsiteX128" fmla="*/ 217872 w 334098"/>
              <a:gd name="connsiteY128" fmla="*/ 106248 h 597716"/>
              <a:gd name="connsiteX129" fmla="*/ 216354 w 334098"/>
              <a:gd name="connsiteY129" fmla="*/ 103214 h 597716"/>
              <a:gd name="connsiteX130" fmla="*/ 211799 w 334098"/>
              <a:gd name="connsiteY130" fmla="*/ 91076 h 597716"/>
              <a:gd name="connsiteX131" fmla="*/ 208762 w 334098"/>
              <a:gd name="connsiteY131" fmla="*/ 78180 h 597716"/>
              <a:gd name="connsiteX132" fmla="*/ 193578 w 334098"/>
              <a:gd name="connsiteY132" fmla="*/ 71352 h 597716"/>
              <a:gd name="connsiteX133" fmla="*/ 185986 w 334098"/>
              <a:gd name="connsiteY133" fmla="*/ 21284 h 597716"/>
              <a:gd name="connsiteX134" fmla="*/ 256876 w 334098"/>
              <a:gd name="connsiteY134" fmla="*/ 422 h 59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334098" h="597716">
                <a:moveTo>
                  <a:pt x="68160" y="270064"/>
                </a:moveTo>
                <a:cubicBezTo>
                  <a:pt x="68160" y="288267"/>
                  <a:pt x="80315" y="305712"/>
                  <a:pt x="101585" y="307987"/>
                </a:cubicBezTo>
                <a:cubicBezTo>
                  <a:pt x="111461" y="308745"/>
                  <a:pt x="123615" y="310262"/>
                  <a:pt x="137289" y="310262"/>
                </a:cubicBezTo>
                <a:cubicBezTo>
                  <a:pt x="144886" y="310262"/>
                  <a:pt x="152483" y="309504"/>
                  <a:pt x="160839" y="308745"/>
                </a:cubicBezTo>
                <a:lnTo>
                  <a:pt x="159320" y="437682"/>
                </a:lnTo>
                <a:lnTo>
                  <a:pt x="159320" y="572687"/>
                </a:lnTo>
                <a:cubicBezTo>
                  <a:pt x="159320" y="603783"/>
                  <a:pt x="110701" y="603783"/>
                  <a:pt x="110701" y="572687"/>
                </a:cubicBezTo>
                <a:lnTo>
                  <a:pt x="110701" y="380798"/>
                </a:lnTo>
                <a:lnTo>
                  <a:pt x="87152" y="380798"/>
                </a:lnTo>
                <a:lnTo>
                  <a:pt x="87152" y="571928"/>
                </a:lnTo>
                <a:cubicBezTo>
                  <a:pt x="87152" y="586339"/>
                  <a:pt x="74997" y="597716"/>
                  <a:pt x="59804" y="597716"/>
                </a:cubicBezTo>
                <a:cubicBezTo>
                  <a:pt x="45370" y="597716"/>
                  <a:pt x="34735" y="586339"/>
                  <a:pt x="34735" y="571928"/>
                </a:cubicBezTo>
                <a:lnTo>
                  <a:pt x="34735" y="437682"/>
                </a:lnTo>
                <a:lnTo>
                  <a:pt x="34735" y="289784"/>
                </a:lnTo>
                <a:cubicBezTo>
                  <a:pt x="48409" y="285992"/>
                  <a:pt x="59044" y="279166"/>
                  <a:pt x="68160" y="270064"/>
                </a:cubicBezTo>
                <a:close/>
                <a:moveTo>
                  <a:pt x="126724" y="150296"/>
                </a:moveTo>
                <a:cubicBezTo>
                  <a:pt x="141154" y="154089"/>
                  <a:pt x="151027" y="158640"/>
                  <a:pt x="155584" y="160916"/>
                </a:cubicBezTo>
                <a:cubicBezTo>
                  <a:pt x="157103" y="161674"/>
                  <a:pt x="158621" y="162433"/>
                  <a:pt x="160900" y="163191"/>
                </a:cubicBezTo>
                <a:cubicBezTo>
                  <a:pt x="193557" y="186706"/>
                  <a:pt x="217860" y="220081"/>
                  <a:pt x="206468" y="261800"/>
                </a:cubicBezTo>
                <a:cubicBezTo>
                  <a:pt x="204949" y="267110"/>
                  <a:pt x="202671" y="270902"/>
                  <a:pt x="200392" y="274695"/>
                </a:cubicBezTo>
                <a:cubicBezTo>
                  <a:pt x="199633" y="275453"/>
                  <a:pt x="198873" y="276970"/>
                  <a:pt x="198114" y="277729"/>
                </a:cubicBezTo>
                <a:cubicBezTo>
                  <a:pt x="179127" y="298209"/>
                  <a:pt x="141913" y="297451"/>
                  <a:pt x="103180" y="294417"/>
                </a:cubicBezTo>
                <a:cubicBezTo>
                  <a:pt x="87991" y="292900"/>
                  <a:pt x="81156" y="279246"/>
                  <a:pt x="81915" y="267110"/>
                </a:cubicBezTo>
                <a:cubicBezTo>
                  <a:pt x="82675" y="263317"/>
                  <a:pt x="85713" y="249663"/>
                  <a:pt x="101661" y="251180"/>
                </a:cubicBezTo>
                <a:cubicBezTo>
                  <a:pt x="112294" y="251939"/>
                  <a:pt x="121408" y="252698"/>
                  <a:pt x="130521" y="252698"/>
                </a:cubicBezTo>
                <a:lnTo>
                  <a:pt x="133559" y="253456"/>
                </a:lnTo>
                <a:cubicBezTo>
                  <a:pt x="157862" y="253456"/>
                  <a:pt x="164697" y="252698"/>
                  <a:pt x="166976" y="246629"/>
                </a:cubicBezTo>
                <a:cubicBezTo>
                  <a:pt x="173052" y="233734"/>
                  <a:pt x="165457" y="217805"/>
                  <a:pt x="156343" y="208703"/>
                </a:cubicBezTo>
                <a:cubicBezTo>
                  <a:pt x="150267" y="201876"/>
                  <a:pt x="144951" y="197325"/>
                  <a:pt x="139635" y="192774"/>
                </a:cubicBezTo>
                <a:cubicBezTo>
                  <a:pt x="139635" y="192774"/>
                  <a:pt x="139635" y="192774"/>
                  <a:pt x="139635" y="192015"/>
                </a:cubicBezTo>
                <a:cubicBezTo>
                  <a:pt x="138875" y="192015"/>
                  <a:pt x="138116" y="191257"/>
                  <a:pt x="138116" y="191257"/>
                </a:cubicBezTo>
                <a:lnTo>
                  <a:pt x="132040" y="186706"/>
                </a:lnTo>
                <a:lnTo>
                  <a:pt x="127483" y="192015"/>
                </a:lnTo>
                <a:cubicBezTo>
                  <a:pt x="124445" y="195808"/>
                  <a:pt x="125964" y="198842"/>
                  <a:pt x="128243" y="201118"/>
                </a:cubicBezTo>
                <a:lnTo>
                  <a:pt x="127483" y="201118"/>
                </a:lnTo>
                <a:cubicBezTo>
                  <a:pt x="128243" y="201876"/>
                  <a:pt x="129002" y="201876"/>
                  <a:pt x="129002" y="202635"/>
                </a:cubicBezTo>
                <a:cubicBezTo>
                  <a:pt x="129762" y="202635"/>
                  <a:pt x="130521" y="203393"/>
                  <a:pt x="131281" y="204152"/>
                </a:cubicBezTo>
                <a:cubicBezTo>
                  <a:pt x="135837" y="207944"/>
                  <a:pt x="140394" y="211737"/>
                  <a:pt x="145711" y="217805"/>
                </a:cubicBezTo>
                <a:cubicBezTo>
                  <a:pt x="151027" y="223873"/>
                  <a:pt x="155584" y="232217"/>
                  <a:pt x="154824" y="238286"/>
                </a:cubicBezTo>
                <a:cubicBezTo>
                  <a:pt x="149508" y="239044"/>
                  <a:pt x="138116" y="239044"/>
                  <a:pt x="133559" y="239044"/>
                </a:cubicBezTo>
                <a:lnTo>
                  <a:pt x="131281" y="239044"/>
                </a:lnTo>
                <a:cubicBezTo>
                  <a:pt x="122167" y="239044"/>
                  <a:pt x="113053" y="238286"/>
                  <a:pt x="103180" y="236768"/>
                </a:cubicBezTo>
                <a:cubicBezTo>
                  <a:pt x="98624" y="236768"/>
                  <a:pt x="94826" y="236768"/>
                  <a:pt x="91029" y="238286"/>
                </a:cubicBezTo>
                <a:cubicBezTo>
                  <a:pt x="96345" y="227666"/>
                  <a:pt x="101661" y="216288"/>
                  <a:pt x="106218" y="206427"/>
                </a:cubicBezTo>
                <a:cubicBezTo>
                  <a:pt x="111535" y="194291"/>
                  <a:pt x="116851" y="182154"/>
                  <a:pt x="122167" y="173052"/>
                </a:cubicBezTo>
                <a:cubicBezTo>
                  <a:pt x="126724" y="165467"/>
                  <a:pt x="128243" y="157882"/>
                  <a:pt x="126724" y="150296"/>
                </a:cubicBezTo>
                <a:close/>
                <a:moveTo>
                  <a:pt x="84913" y="137342"/>
                </a:moveTo>
                <a:cubicBezTo>
                  <a:pt x="94789" y="135066"/>
                  <a:pt x="105424" y="139618"/>
                  <a:pt x="111501" y="147204"/>
                </a:cubicBezTo>
                <a:cubicBezTo>
                  <a:pt x="114540" y="152514"/>
                  <a:pt x="114540" y="159342"/>
                  <a:pt x="110742" y="166169"/>
                </a:cubicBezTo>
                <a:cubicBezTo>
                  <a:pt x="104664" y="176031"/>
                  <a:pt x="99347" y="188169"/>
                  <a:pt x="94029" y="200307"/>
                </a:cubicBezTo>
                <a:cubicBezTo>
                  <a:pt x="79595" y="232927"/>
                  <a:pt x="64402" y="266306"/>
                  <a:pt x="34775" y="275409"/>
                </a:cubicBezTo>
                <a:cubicBezTo>
                  <a:pt x="34775" y="275409"/>
                  <a:pt x="8947" y="279202"/>
                  <a:pt x="4389" y="257203"/>
                </a:cubicBezTo>
                <a:cubicBezTo>
                  <a:pt x="-11564" y="201065"/>
                  <a:pt x="21101" y="172997"/>
                  <a:pt x="21101" y="172997"/>
                </a:cubicBezTo>
                <a:cubicBezTo>
                  <a:pt x="32496" y="164652"/>
                  <a:pt x="43891" y="158583"/>
                  <a:pt x="55286" y="154790"/>
                </a:cubicBezTo>
                <a:cubicBezTo>
                  <a:pt x="50728" y="163893"/>
                  <a:pt x="46170" y="172997"/>
                  <a:pt x="46170" y="173755"/>
                </a:cubicBezTo>
                <a:lnTo>
                  <a:pt x="26419" y="229893"/>
                </a:lnTo>
                <a:lnTo>
                  <a:pt x="32496" y="233686"/>
                </a:lnTo>
                <a:lnTo>
                  <a:pt x="58325" y="179824"/>
                </a:lnTo>
                <a:cubicBezTo>
                  <a:pt x="58325" y="179066"/>
                  <a:pt x="68960" y="156307"/>
                  <a:pt x="75037" y="145687"/>
                </a:cubicBezTo>
                <a:cubicBezTo>
                  <a:pt x="78076" y="141135"/>
                  <a:pt x="81115" y="138859"/>
                  <a:pt x="84913" y="137342"/>
                </a:cubicBezTo>
                <a:close/>
                <a:moveTo>
                  <a:pt x="232297" y="121421"/>
                </a:moveTo>
                <a:cubicBezTo>
                  <a:pt x="228501" y="120662"/>
                  <a:pt x="225464" y="121421"/>
                  <a:pt x="223187" y="122179"/>
                </a:cubicBezTo>
                <a:cubicBezTo>
                  <a:pt x="223187" y="124455"/>
                  <a:pt x="226224" y="125972"/>
                  <a:pt x="232297" y="125972"/>
                </a:cubicBezTo>
                <a:cubicBezTo>
                  <a:pt x="240648" y="125214"/>
                  <a:pt x="238371" y="121421"/>
                  <a:pt x="232297" y="121421"/>
                </a:cubicBezTo>
                <a:close/>
                <a:moveTo>
                  <a:pt x="223946" y="82731"/>
                </a:moveTo>
                <a:cubicBezTo>
                  <a:pt x="223187" y="84249"/>
                  <a:pt x="223946" y="86525"/>
                  <a:pt x="223946" y="88042"/>
                </a:cubicBezTo>
                <a:cubicBezTo>
                  <a:pt x="225464" y="89559"/>
                  <a:pt x="227742" y="91076"/>
                  <a:pt x="230020" y="92593"/>
                </a:cubicBezTo>
                <a:cubicBezTo>
                  <a:pt x="233056" y="93352"/>
                  <a:pt x="236093" y="94869"/>
                  <a:pt x="239130" y="95628"/>
                </a:cubicBezTo>
                <a:cubicBezTo>
                  <a:pt x="241407" y="94869"/>
                  <a:pt x="243685" y="94111"/>
                  <a:pt x="245963" y="93352"/>
                </a:cubicBezTo>
                <a:cubicBezTo>
                  <a:pt x="255832" y="91835"/>
                  <a:pt x="267220" y="91076"/>
                  <a:pt x="274812" y="98662"/>
                </a:cubicBezTo>
                <a:cubicBezTo>
                  <a:pt x="278608" y="98662"/>
                  <a:pt x="283163" y="97904"/>
                  <a:pt x="286959" y="97145"/>
                </a:cubicBezTo>
                <a:cubicBezTo>
                  <a:pt x="291514" y="95628"/>
                  <a:pt x="293033" y="92593"/>
                  <a:pt x="292273" y="88042"/>
                </a:cubicBezTo>
                <a:cubicBezTo>
                  <a:pt x="289237" y="88800"/>
                  <a:pt x="286200" y="88800"/>
                  <a:pt x="283922" y="88800"/>
                </a:cubicBezTo>
                <a:cubicBezTo>
                  <a:pt x="282404" y="88800"/>
                  <a:pt x="280126" y="89559"/>
                  <a:pt x="278608" y="89559"/>
                </a:cubicBezTo>
                <a:cubicBezTo>
                  <a:pt x="277090" y="89559"/>
                  <a:pt x="275571" y="89559"/>
                  <a:pt x="274053" y="88800"/>
                </a:cubicBezTo>
                <a:cubicBezTo>
                  <a:pt x="269498" y="88800"/>
                  <a:pt x="264942" y="88800"/>
                  <a:pt x="260387" y="88042"/>
                </a:cubicBezTo>
                <a:cubicBezTo>
                  <a:pt x="248240" y="87283"/>
                  <a:pt x="235334" y="85766"/>
                  <a:pt x="223946" y="82731"/>
                </a:cubicBezTo>
                <a:close/>
                <a:moveTo>
                  <a:pt x="237611" y="66042"/>
                </a:moveTo>
                <a:cubicBezTo>
                  <a:pt x="233815" y="66801"/>
                  <a:pt x="229260" y="68318"/>
                  <a:pt x="226224" y="70594"/>
                </a:cubicBezTo>
                <a:cubicBezTo>
                  <a:pt x="232297" y="72111"/>
                  <a:pt x="239130" y="72870"/>
                  <a:pt x="245203" y="74387"/>
                </a:cubicBezTo>
                <a:cubicBezTo>
                  <a:pt x="247481" y="74387"/>
                  <a:pt x="249759" y="74387"/>
                  <a:pt x="252036" y="75145"/>
                </a:cubicBezTo>
                <a:cubicBezTo>
                  <a:pt x="249759" y="72111"/>
                  <a:pt x="248240" y="69835"/>
                  <a:pt x="247481" y="66801"/>
                </a:cubicBezTo>
                <a:cubicBezTo>
                  <a:pt x="244444" y="66042"/>
                  <a:pt x="240648" y="66042"/>
                  <a:pt x="237611" y="66042"/>
                </a:cubicBezTo>
                <a:close/>
                <a:moveTo>
                  <a:pt x="261146" y="55421"/>
                </a:moveTo>
                <a:cubicBezTo>
                  <a:pt x="260387" y="55421"/>
                  <a:pt x="260387" y="56180"/>
                  <a:pt x="260387" y="56180"/>
                </a:cubicBezTo>
                <a:cubicBezTo>
                  <a:pt x="261906" y="56939"/>
                  <a:pt x="263424" y="56939"/>
                  <a:pt x="264942" y="57697"/>
                </a:cubicBezTo>
                <a:cubicBezTo>
                  <a:pt x="263424" y="56939"/>
                  <a:pt x="261906" y="56180"/>
                  <a:pt x="261146" y="55421"/>
                </a:cubicBezTo>
                <a:close/>
                <a:moveTo>
                  <a:pt x="248240" y="52387"/>
                </a:moveTo>
                <a:cubicBezTo>
                  <a:pt x="245203" y="51628"/>
                  <a:pt x="242167" y="52387"/>
                  <a:pt x="239130" y="53904"/>
                </a:cubicBezTo>
                <a:cubicBezTo>
                  <a:pt x="241407" y="53904"/>
                  <a:pt x="244444" y="53904"/>
                  <a:pt x="247481" y="53904"/>
                </a:cubicBezTo>
                <a:cubicBezTo>
                  <a:pt x="248240" y="53146"/>
                  <a:pt x="248240" y="52387"/>
                  <a:pt x="248240" y="52387"/>
                </a:cubicBezTo>
                <a:close/>
                <a:moveTo>
                  <a:pt x="290755" y="44042"/>
                </a:moveTo>
                <a:cubicBezTo>
                  <a:pt x="285441" y="44801"/>
                  <a:pt x="280126" y="45559"/>
                  <a:pt x="275571" y="46318"/>
                </a:cubicBezTo>
                <a:cubicBezTo>
                  <a:pt x="274812" y="46318"/>
                  <a:pt x="274053" y="47077"/>
                  <a:pt x="272534" y="47077"/>
                </a:cubicBezTo>
                <a:cubicBezTo>
                  <a:pt x="278608" y="50870"/>
                  <a:pt x="284681" y="55421"/>
                  <a:pt x="289237" y="59973"/>
                </a:cubicBezTo>
                <a:cubicBezTo>
                  <a:pt x="293033" y="63008"/>
                  <a:pt x="296069" y="68318"/>
                  <a:pt x="299106" y="73628"/>
                </a:cubicBezTo>
                <a:cubicBezTo>
                  <a:pt x="307457" y="71352"/>
                  <a:pt x="334029" y="58456"/>
                  <a:pt x="317327" y="49352"/>
                </a:cubicBezTo>
                <a:cubicBezTo>
                  <a:pt x="311253" y="46318"/>
                  <a:pt x="304420" y="44801"/>
                  <a:pt x="297588" y="44042"/>
                </a:cubicBezTo>
                <a:cubicBezTo>
                  <a:pt x="296069" y="45559"/>
                  <a:pt x="293033" y="45559"/>
                  <a:pt x="290755" y="44042"/>
                </a:cubicBezTo>
                <a:close/>
                <a:moveTo>
                  <a:pt x="98579" y="36498"/>
                </a:moveTo>
                <a:cubicBezTo>
                  <a:pt x="123746" y="36498"/>
                  <a:pt x="144147" y="56872"/>
                  <a:pt x="144147" y="82005"/>
                </a:cubicBezTo>
                <a:cubicBezTo>
                  <a:pt x="144147" y="107138"/>
                  <a:pt x="123746" y="127512"/>
                  <a:pt x="98579" y="127512"/>
                </a:cubicBezTo>
                <a:cubicBezTo>
                  <a:pt x="73412" y="127512"/>
                  <a:pt x="53011" y="107138"/>
                  <a:pt x="53011" y="82005"/>
                </a:cubicBezTo>
                <a:cubicBezTo>
                  <a:pt x="53011" y="56872"/>
                  <a:pt x="73412" y="36498"/>
                  <a:pt x="98579" y="36498"/>
                </a:cubicBezTo>
                <a:close/>
                <a:moveTo>
                  <a:pt x="277469" y="13129"/>
                </a:moveTo>
                <a:cubicBezTo>
                  <a:pt x="269498" y="11232"/>
                  <a:pt x="258869" y="12560"/>
                  <a:pt x="249759" y="14456"/>
                </a:cubicBezTo>
                <a:cubicBezTo>
                  <a:pt x="233815" y="17491"/>
                  <a:pt x="215595" y="20525"/>
                  <a:pt x="200411" y="28111"/>
                </a:cubicBezTo>
                <a:cubicBezTo>
                  <a:pt x="193578" y="31904"/>
                  <a:pt x="178394" y="37973"/>
                  <a:pt x="185986" y="48594"/>
                </a:cubicBezTo>
                <a:cubicBezTo>
                  <a:pt x="192060" y="56939"/>
                  <a:pt x="200411" y="61490"/>
                  <a:pt x="208762" y="65283"/>
                </a:cubicBezTo>
                <a:cubicBezTo>
                  <a:pt x="210280" y="65283"/>
                  <a:pt x="211799" y="66042"/>
                  <a:pt x="212558" y="66801"/>
                </a:cubicBezTo>
                <a:cubicBezTo>
                  <a:pt x="213317" y="66042"/>
                  <a:pt x="213317" y="65283"/>
                  <a:pt x="214076" y="65283"/>
                </a:cubicBezTo>
                <a:cubicBezTo>
                  <a:pt x="216354" y="57697"/>
                  <a:pt x="220909" y="50870"/>
                  <a:pt x="226983" y="46318"/>
                </a:cubicBezTo>
                <a:cubicBezTo>
                  <a:pt x="236852" y="39491"/>
                  <a:pt x="247481" y="38732"/>
                  <a:pt x="257350" y="41008"/>
                </a:cubicBezTo>
                <a:cubicBezTo>
                  <a:pt x="266461" y="34939"/>
                  <a:pt x="277849" y="31904"/>
                  <a:pt x="289237" y="31146"/>
                </a:cubicBezTo>
                <a:cubicBezTo>
                  <a:pt x="290755" y="20146"/>
                  <a:pt x="285441" y="15025"/>
                  <a:pt x="277469" y="13129"/>
                </a:cubicBezTo>
                <a:close/>
                <a:moveTo>
                  <a:pt x="256876" y="422"/>
                </a:moveTo>
                <a:cubicBezTo>
                  <a:pt x="283543" y="-1854"/>
                  <a:pt x="305939" y="4594"/>
                  <a:pt x="302143" y="31904"/>
                </a:cubicBezTo>
                <a:cubicBezTo>
                  <a:pt x="305939" y="32663"/>
                  <a:pt x="309735" y="33422"/>
                  <a:pt x="312772" y="34180"/>
                </a:cubicBezTo>
                <a:cubicBezTo>
                  <a:pt x="330233" y="38732"/>
                  <a:pt x="342380" y="57697"/>
                  <a:pt x="327196" y="73628"/>
                </a:cubicBezTo>
                <a:cubicBezTo>
                  <a:pt x="321123" y="79697"/>
                  <a:pt x="312772" y="83490"/>
                  <a:pt x="303661" y="85766"/>
                </a:cubicBezTo>
                <a:cubicBezTo>
                  <a:pt x="305939" y="96387"/>
                  <a:pt x="303661" y="106248"/>
                  <a:pt x="289996" y="109283"/>
                </a:cubicBezTo>
                <a:cubicBezTo>
                  <a:pt x="286200" y="110042"/>
                  <a:pt x="280885" y="110800"/>
                  <a:pt x="276330" y="111559"/>
                </a:cubicBezTo>
                <a:cubicBezTo>
                  <a:pt x="275571" y="112317"/>
                  <a:pt x="274812" y="113835"/>
                  <a:pt x="273294" y="115352"/>
                </a:cubicBezTo>
                <a:cubicBezTo>
                  <a:pt x="268738" y="120662"/>
                  <a:pt x="261146" y="122938"/>
                  <a:pt x="253555" y="122938"/>
                </a:cubicBezTo>
                <a:cubicBezTo>
                  <a:pt x="254314" y="129007"/>
                  <a:pt x="248240" y="133559"/>
                  <a:pt x="240648" y="135834"/>
                </a:cubicBezTo>
                <a:cubicBezTo>
                  <a:pt x="247481" y="139627"/>
                  <a:pt x="254314" y="143421"/>
                  <a:pt x="258869" y="148731"/>
                </a:cubicBezTo>
                <a:cubicBezTo>
                  <a:pt x="263424" y="155558"/>
                  <a:pt x="252795" y="161627"/>
                  <a:pt x="248240" y="155558"/>
                </a:cubicBezTo>
                <a:cubicBezTo>
                  <a:pt x="239130" y="143421"/>
                  <a:pt x="207244" y="142662"/>
                  <a:pt x="207244" y="124455"/>
                </a:cubicBezTo>
                <a:cubicBezTo>
                  <a:pt x="206485" y="117628"/>
                  <a:pt x="211040" y="111559"/>
                  <a:pt x="217872" y="106248"/>
                </a:cubicBezTo>
                <a:cubicBezTo>
                  <a:pt x="217113" y="105490"/>
                  <a:pt x="216354" y="104731"/>
                  <a:pt x="216354" y="103214"/>
                </a:cubicBezTo>
                <a:cubicBezTo>
                  <a:pt x="214076" y="99421"/>
                  <a:pt x="212558" y="94869"/>
                  <a:pt x="211799" y="91076"/>
                </a:cubicBezTo>
                <a:cubicBezTo>
                  <a:pt x="210280" y="86525"/>
                  <a:pt x="208762" y="82731"/>
                  <a:pt x="208762" y="78180"/>
                </a:cubicBezTo>
                <a:cubicBezTo>
                  <a:pt x="203448" y="76663"/>
                  <a:pt x="198893" y="74387"/>
                  <a:pt x="193578" y="71352"/>
                </a:cubicBezTo>
                <a:cubicBezTo>
                  <a:pt x="173839" y="59214"/>
                  <a:pt x="161692" y="36456"/>
                  <a:pt x="185986" y="21284"/>
                </a:cubicBezTo>
                <a:cubicBezTo>
                  <a:pt x="199272" y="13698"/>
                  <a:pt x="230209" y="2698"/>
                  <a:pt x="256876" y="422"/>
                </a:cubicBezTo>
                <a:close/>
              </a:path>
            </a:pathLst>
          </a:custGeom>
          <a:solidFill>
            <a:schemeClr val="tx1"/>
          </a:solidFill>
          <a:ln>
            <a:noFill/>
          </a:ln>
        </p:spPr>
        <p:txBody>
          <a:bodyPr/>
          <a:lstStyle/>
          <a:p>
            <a:pPr fontAlgn="ctr"/>
            <a:endParaRPr lang="en-US" altLang="zh-CN" dirty="0">
              <a:latin typeface="Huawei Sans" panose="020C0503030203020204" pitchFamily="34" charset="0"/>
            </a:endParaRPr>
          </a:p>
        </p:txBody>
      </p:sp>
      <p:sp>
        <p:nvSpPr>
          <p:cNvPr id="41" name="右大括号 40"/>
          <p:cNvSpPr/>
          <p:nvPr/>
        </p:nvSpPr>
        <p:spPr bwMode="gray">
          <a:xfrm>
            <a:off x="3395700" y="1796688"/>
            <a:ext cx="468052" cy="3744416"/>
          </a:xfrm>
          <a:prstGeom prst="rightBrace">
            <a:avLst/>
          </a:prstGeom>
          <a:noFill/>
          <a:ln w="9525" cap="flat" cmpd="sng" algn="ctr">
            <a:solidFill>
              <a:srgbClr val="56C4D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45" name="组合 44"/>
          <p:cNvGrpSpPr/>
          <p:nvPr/>
        </p:nvGrpSpPr>
        <p:grpSpPr bwMode="gray">
          <a:xfrm>
            <a:off x="4213823" y="1652672"/>
            <a:ext cx="2264346" cy="1475470"/>
            <a:chOff x="4213823" y="1916832"/>
            <a:chExt cx="2264346" cy="1475470"/>
          </a:xfrm>
        </p:grpSpPr>
        <p:sp>
          <p:nvSpPr>
            <p:cNvPr id="43" name="云形 42"/>
            <p:cNvSpPr/>
            <p:nvPr/>
          </p:nvSpPr>
          <p:spPr bwMode="gray">
            <a:xfrm>
              <a:off x="4223792" y="1916832"/>
              <a:ext cx="2232248" cy="1475470"/>
            </a:xfrm>
            <a:prstGeom prst="cloud">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rot="21240319">
              <a:off x="4213823" y="2102443"/>
              <a:ext cx="2264346" cy="10735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600" b="1" dirty="0">
                  <a:latin typeface="Huawei Sans" panose="020C0503030203020204" pitchFamily="34" charset="0"/>
                </a:rPr>
                <a:t>How to allocate bandwidth?</a:t>
              </a:r>
              <a:endParaRPr lang="en-US" altLang="zh-CN" sz="1600" b="1" dirty="0">
                <a:latin typeface="Huawei Sans" panose="020C0503030203020204" pitchFamily="34" charset="0"/>
                <a:ea typeface="方正兰亭黑简体" panose="02000000000000000000" pitchFamily="2" charset="-122"/>
              </a:endParaRPr>
            </a:p>
            <a:p>
              <a:pPr algn="ctr" fontAlgn="ctr"/>
              <a:r>
                <a:rPr lang="en-US" sz="1600" b="1" dirty="0">
                  <a:latin typeface="Huawei Sans" panose="020C0503030203020204" pitchFamily="34" charset="0"/>
                </a:rPr>
                <a:t>How to provide services?</a:t>
              </a:r>
            </a:p>
          </p:txBody>
        </p:sp>
      </p:grpSp>
      <p:sp>
        <p:nvSpPr>
          <p:cNvPr id="26" name="文本框 25"/>
          <p:cNvSpPr txBox="1"/>
          <p:nvPr/>
        </p:nvSpPr>
        <p:spPr bwMode="gray">
          <a:xfrm>
            <a:off x="6577483" y="1400644"/>
            <a:ext cx="5171603" cy="161215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eaLnBrk="1" fontAlgn="base" hangingPunct="1">
              <a:lnSpc>
                <a:spcPct val="140000"/>
              </a:lnSpc>
              <a:spcBef>
                <a:spcPct val="30000"/>
              </a:spcBef>
              <a:buClr>
                <a:schemeClr val="bg1">
                  <a:lumMod val="50000"/>
                </a:schemeClr>
              </a:buClr>
              <a:buSzPct val="60000"/>
              <a:buFont typeface="Wingdings" pitchFamily="2" charset="2"/>
              <a:buChar char="l"/>
              <a:defRPr sz="2200">
                <a:latin typeface="Arial"/>
                <a:ea typeface="+mn-ea"/>
                <a:cs typeface="Arial" panose="020B0604020202020204" pitchFamily="34" charset="0"/>
              </a:defRPr>
            </a:lvl1pPr>
            <a:lvl2pPr marL="654050" indent="-252413" defTabSz="801688" eaLnBrk="1" fontAlgn="base" hangingPunct="1">
              <a:lnSpc>
                <a:spcPct val="140000"/>
              </a:lnSpc>
              <a:spcBef>
                <a:spcPct val="30000"/>
              </a:spcBef>
              <a:buClr>
                <a:schemeClr val="tx1"/>
              </a:buClr>
              <a:buSzPct val="50000"/>
              <a:buFont typeface="Wingdings" pitchFamily="2" charset="2"/>
              <a:buChar char="p"/>
              <a:defRPr sz="2000">
                <a:latin typeface="Arial"/>
                <a:ea typeface="+mn-ea"/>
              </a:defRPr>
            </a:lvl2pPr>
            <a:lvl3pPr marL="1003300" indent="-201613" defTabSz="801688" eaLnBrk="1" fontAlgn="base" hangingPunct="1">
              <a:lnSpc>
                <a:spcPct val="140000"/>
              </a:lnSpc>
              <a:spcBef>
                <a:spcPct val="30000"/>
              </a:spcBef>
              <a:buSzPct val="50000"/>
              <a:buFont typeface="Wingdings" pitchFamily="2" charset="2"/>
              <a:buChar char="n"/>
              <a:defRPr>
                <a:latin typeface="Arial" pitchFamily="34" charset="0"/>
                <a:ea typeface="+mn-ea"/>
              </a:defRPr>
            </a:lvl3pPr>
            <a:lvl4pPr marL="1400175" indent="-198438" defTabSz="801688" eaLnBrk="1" fontAlgn="base" hangingPunct="1">
              <a:lnSpc>
                <a:spcPct val="140000"/>
              </a:lnSpc>
              <a:spcBef>
                <a:spcPct val="30000"/>
              </a:spcBef>
              <a:buChar char="–"/>
              <a:defRPr sz="1600">
                <a:latin typeface="Arial"/>
                <a:ea typeface="+mn-ea"/>
              </a:defRPr>
            </a:lvl4pPr>
            <a:lvl5pPr marL="1801813" indent="-201613" defTabSz="801688" eaLnBrk="1" fontAlgn="base" hangingPunct="1">
              <a:lnSpc>
                <a:spcPct val="140000"/>
              </a:lnSpc>
              <a:spcBef>
                <a:spcPct val="30000"/>
              </a:spcBef>
              <a:buFont typeface="FrutigerNext LT Medium" pitchFamily="34" charset="0"/>
              <a:buChar char="~"/>
              <a:defRPr sz="1600">
                <a:latin typeface="Arial"/>
                <a:ea typeface="+mn-ea"/>
              </a:defRPr>
            </a:lvl5pPr>
            <a:lvl6pPr marL="2259013" indent="-201613" defTabSz="801688" fontAlgn="base">
              <a:lnSpc>
                <a:spcPct val="140000"/>
              </a:lnSpc>
              <a:spcBef>
                <a:spcPct val="30000"/>
              </a:spcBef>
              <a:spcAft>
                <a:spcPct val="0"/>
              </a:spcAft>
              <a:buFont typeface="FrutigerNext LT Medium" pitchFamily="34" charset="0"/>
              <a:buChar char="~"/>
              <a:defRPr sz="1600">
                <a:latin typeface="Arial"/>
                <a:ea typeface="+mn-ea"/>
              </a:defRPr>
            </a:lvl6pPr>
            <a:lvl7pPr marL="2716213" indent="-201613" defTabSz="801688" fontAlgn="base">
              <a:lnSpc>
                <a:spcPct val="140000"/>
              </a:lnSpc>
              <a:spcBef>
                <a:spcPct val="30000"/>
              </a:spcBef>
              <a:spcAft>
                <a:spcPct val="0"/>
              </a:spcAft>
              <a:buFont typeface="FrutigerNext LT Medium" pitchFamily="34" charset="0"/>
              <a:buChar char="~"/>
              <a:defRPr sz="1600">
                <a:latin typeface="Arial"/>
                <a:ea typeface="+mn-ea"/>
              </a:defRPr>
            </a:lvl7pPr>
            <a:lvl8pPr marL="3173413" indent="-201613" defTabSz="801688" fontAlgn="base">
              <a:lnSpc>
                <a:spcPct val="140000"/>
              </a:lnSpc>
              <a:spcBef>
                <a:spcPct val="30000"/>
              </a:spcBef>
              <a:spcAft>
                <a:spcPct val="0"/>
              </a:spcAft>
              <a:buFont typeface="FrutigerNext LT Medium" pitchFamily="34" charset="0"/>
              <a:buChar char="~"/>
              <a:defRPr sz="1600">
                <a:latin typeface="Arial"/>
                <a:ea typeface="+mn-ea"/>
              </a:defRPr>
            </a:lvl8pPr>
            <a:lvl9pPr marL="3630613" indent="-201613" defTabSz="801688" fontAlgn="base">
              <a:lnSpc>
                <a:spcPct val="140000"/>
              </a:lnSpc>
              <a:spcBef>
                <a:spcPct val="30000"/>
              </a:spcBef>
              <a:spcAft>
                <a:spcPct val="0"/>
              </a:spcAft>
              <a:buFont typeface="FrutigerNext LT Medium" pitchFamily="34" charset="0"/>
              <a:buChar char="~"/>
              <a:defRPr sz="1600">
                <a:latin typeface="Arial"/>
                <a:ea typeface="+mn-ea"/>
              </a:defRPr>
            </a:lvl9pPr>
          </a:lstStyle>
          <a:p>
            <a:pPr marL="0" indent="0" algn="l" fontAlgn="ctr">
              <a:buNone/>
            </a:pPr>
            <a:r>
              <a:rPr lang="en-US" sz="2000" b="1" dirty="0" err="1">
                <a:latin typeface="Huawei Sans" panose="020C0503030203020204" pitchFamily="34" charset="0"/>
              </a:rPr>
              <a:t>QoS</a:t>
            </a:r>
            <a:r>
              <a:rPr lang="en-US" sz="2000" b="1" dirty="0">
                <a:latin typeface="Huawei Sans" panose="020C0503030203020204" pitchFamily="34" charset="0"/>
              </a:rPr>
              <a:t>:</a:t>
            </a:r>
            <a:endParaRPr lang="en-US" altLang="zh-CN" sz="2000" b="1" dirty="0">
              <a:latin typeface="Huawei Sans" panose="020C0503030203020204" pitchFamily="34" charset="0"/>
              <a:ea typeface="方正兰亭黑简体" panose="02000000000000000000" pitchFamily="2" charset="-122"/>
            </a:endParaRPr>
          </a:p>
          <a:p>
            <a:pPr marL="0" indent="0" algn="l" fontAlgn="ctr">
              <a:buNone/>
            </a:pPr>
            <a:r>
              <a:rPr lang="en-US" sz="1800" dirty="0" err="1">
                <a:latin typeface="Huawei Sans" panose="020C0503030203020204" pitchFamily="34" charset="0"/>
              </a:rPr>
              <a:t>QoS</a:t>
            </a:r>
            <a:r>
              <a:rPr lang="en-US" sz="1800" dirty="0">
                <a:latin typeface="Huawei Sans" panose="020C0503030203020204" pitchFamily="34" charset="0"/>
              </a:rPr>
              <a:t> is designed to provide different service quality according to networking requirements.</a:t>
            </a:r>
          </a:p>
        </p:txBody>
      </p:sp>
      <p:grpSp>
        <p:nvGrpSpPr>
          <p:cNvPr id="6" name="组合 5"/>
          <p:cNvGrpSpPr/>
          <p:nvPr/>
        </p:nvGrpSpPr>
        <p:grpSpPr bwMode="gray">
          <a:xfrm>
            <a:off x="6053012" y="3524880"/>
            <a:ext cx="5462714" cy="1728192"/>
            <a:chOff x="6216377" y="4005064"/>
            <a:chExt cx="5462714" cy="1728192"/>
          </a:xfrm>
        </p:grpSpPr>
        <p:cxnSp>
          <p:nvCxnSpPr>
            <p:cNvPr id="42" name="直接连接符 41">
              <a:extLst>
                <a:ext uri="{FF2B5EF4-FFF2-40B4-BE49-F238E27FC236}">
                  <a16:creationId xmlns:a16="http://schemas.microsoft.com/office/drawing/2014/main" xmlns="" id="{190372AE-E0D1-48EA-B405-656002DC6B39}"/>
                </a:ext>
              </a:extLst>
            </p:cNvPr>
            <p:cNvCxnSpPr/>
            <p:nvPr/>
          </p:nvCxnSpPr>
          <p:spPr bwMode="gray">
            <a:xfrm>
              <a:off x="6564052" y="4653136"/>
              <a:ext cx="48600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8" name="íṩļïḍè">
              <a:extLst>
                <a:ext uri="{FF2B5EF4-FFF2-40B4-BE49-F238E27FC236}">
                  <a16:creationId xmlns:a16="http://schemas.microsoft.com/office/drawing/2014/main" xmlns="" id="{40191DD0-6916-467D-832E-64DE774AC2ED}"/>
                </a:ext>
              </a:extLst>
            </p:cNvPr>
            <p:cNvSpPr txBox="1"/>
            <p:nvPr/>
          </p:nvSpPr>
          <p:spPr bwMode="gray">
            <a:xfrm>
              <a:off x="7365864" y="4005064"/>
              <a:ext cx="3122624" cy="515612"/>
            </a:xfrm>
            <a:prstGeom prst="rect">
              <a:avLst/>
            </a:prstGeom>
            <a:noFill/>
            <a:ln>
              <a:noFill/>
            </a:ln>
          </p:spPr>
          <p:txBody>
            <a:bodyPr wrap="square" lIns="91440" tIns="45720" rIns="91440" bIns="45720" anchor="b" anchorCtr="0">
              <a:normAutofit/>
            </a:bodyPr>
            <a:lstStyle/>
            <a:p>
              <a:pPr algn="ctr" fontAlgn="ctr">
                <a:buSzPct val="25000"/>
              </a:pPr>
              <a:r>
                <a:rPr lang="en-US" sz="1800" b="1" dirty="0">
                  <a:latin typeface="Huawei Sans" panose="020C0503030203020204" pitchFamily="34" charset="0"/>
                </a:rPr>
                <a:t>Factors affecting </a:t>
              </a:r>
              <a:r>
                <a:rPr lang="en-US" sz="1800" b="1" dirty="0" err="1">
                  <a:latin typeface="Huawei Sans" panose="020C0503030203020204" pitchFamily="34" charset="0"/>
                </a:rPr>
                <a:t>QoS</a:t>
              </a:r>
              <a:r>
                <a:rPr lang="en-US" sz="1800" b="1" dirty="0">
                  <a:latin typeface="Huawei Sans" panose="020C0503030203020204" pitchFamily="34" charset="0"/>
                </a:rPr>
                <a:t>:</a:t>
              </a:r>
              <a:endParaRPr lang="en-US" sz="1800" b="1" dirty="0">
                <a:latin typeface="Huawei Sans" panose="020C0503030203020204" pitchFamily="34" charset="0"/>
                <a:ea typeface="方正兰亭黑简体" panose="02000000000000000000" pitchFamily="2" charset="-122"/>
              </a:endParaRPr>
            </a:p>
          </p:txBody>
        </p:sp>
        <p:grpSp>
          <p:nvGrpSpPr>
            <p:cNvPr id="4" name="组合 3"/>
            <p:cNvGrpSpPr/>
            <p:nvPr/>
          </p:nvGrpSpPr>
          <p:grpSpPr bwMode="gray">
            <a:xfrm>
              <a:off x="6216377" y="4905163"/>
              <a:ext cx="1290764" cy="828093"/>
              <a:chOff x="7061124" y="3954358"/>
              <a:chExt cx="1290764" cy="828093"/>
            </a:xfrm>
          </p:grpSpPr>
          <p:sp>
            <p:nvSpPr>
              <p:cNvPr id="59" name="iṡḻiḋè">
                <a:extLst>
                  <a:ext uri="{FF2B5EF4-FFF2-40B4-BE49-F238E27FC236}">
                    <a16:creationId xmlns:a16="http://schemas.microsoft.com/office/drawing/2014/main" xmlns="" id="{5A8D70EF-E186-4E79-92ED-07B16F6EF91E}"/>
                  </a:ext>
                </a:extLst>
              </p:cNvPr>
              <p:cNvSpPr txBox="1"/>
              <p:nvPr/>
            </p:nvSpPr>
            <p:spPr bwMode="gray">
              <a:xfrm>
                <a:off x="7061124" y="4473116"/>
                <a:ext cx="1290764"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Bandwidth</a:t>
                </a:r>
              </a:p>
            </p:txBody>
          </p:sp>
          <p:grpSp>
            <p:nvGrpSpPr>
              <p:cNvPr id="60" name="ï$ľîďé">
                <a:extLst>
                  <a:ext uri="{FF2B5EF4-FFF2-40B4-BE49-F238E27FC236}">
                    <a16:creationId xmlns:a16="http://schemas.microsoft.com/office/drawing/2014/main" xmlns="" id="{A8515347-3C03-4E7B-8CD0-A536FB7F181C}"/>
                  </a:ext>
                </a:extLst>
              </p:cNvPr>
              <p:cNvGrpSpPr/>
              <p:nvPr/>
            </p:nvGrpSpPr>
            <p:grpSpPr bwMode="gray">
              <a:xfrm>
                <a:off x="7500204" y="3954358"/>
                <a:ext cx="432000" cy="432000"/>
                <a:chOff x="1346748" y="1677046"/>
                <a:chExt cx="557798" cy="557798"/>
              </a:xfrm>
            </p:grpSpPr>
            <p:sp>
              <p:nvSpPr>
                <p:cNvPr id="65" name="îṡļîḋè">
                  <a:extLst>
                    <a:ext uri="{FF2B5EF4-FFF2-40B4-BE49-F238E27FC236}">
                      <a16:creationId xmlns:a16="http://schemas.microsoft.com/office/drawing/2014/main" xmlns=""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66" name="íślïdê">
                  <a:extLst>
                    <a:ext uri="{FF2B5EF4-FFF2-40B4-BE49-F238E27FC236}">
                      <a16:creationId xmlns:a16="http://schemas.microsoft.com/office/drawing/2014/main" xmlns=""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nvGrpSpPr>
            <p:cNvPr id="67" name="组合 66"/>
            <p:cNvGrpSpPr/>
            <p:nvPr/>
          </p:nvGrpSpPr>
          <p:grpSpPr bwMode="gray">
            <a:xfrm>
              <a:off x="7411493" y="4905163"/>
              <a:ext cx="988763" cy="828093"/>
              <a:chOff x="7212124" y="3954358"/>
              <a:chExt cx="988763" cy="828093"/>
            </a:xfrm>
          </p:grpSpPr>
          <p:sp>
            <p:nvSpPr>
              <p:cNvPr id="68" name="iṡḻiḋè">
                <a:extLst>
                  <a:ext uri="{FF2B5EF4-FFF2-40B4-BE49-F238E27FC236}">
                    <a16:creationId xmlns:a16="http://schemas.microsoft.com/office/drawing/2014/main" xmlns="" id="{5A8D70EF-E186-4E79-92ED-07B16F6EF91E}"/>
                  </a:ext>
                </a:extLst>
              </p:cNvPr>
              <p:cNvSpPr txBox="1"/>
              <p:nvPr/>
            </p:nvSpPr>
            <p:spPr bwMode="gray">
              <a:xfrm>
                <a:off x="7212124" y="4473116"/>
                <a:ext cx="988763"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Latency</a:t>
                </a:r>
              </a:p>
            </p:txBody>
          </p:sp>
          <p:grpSp>
            <p:nvGrpSpPr>
              <p:cNvPr id="69" name="ï$ľîďé">
                <a:extLst>
                  <a:ext uri="{FF2B5EF4-FFF2-40B4-BE49-F238E27FC236}">
                    <a16:creationId xmlns:a16="http://schemas.microsoft.com/office/drawing/2014/main" xmlns="" id="{A8515347-3C03-4E7B-8CD0-A536FB7F181C}"/>
                  </a:ext>
                </a:extLst>
              </p:cNvPr>
              <p:cNvGrpSpPr/>
              <p:nvPr/>
            </p:nvGrpSpPr>
            <p:grpSpPr bwMode="gray">
              <a:xfrm>
                <a:off x="7500204" y="3954358"/>
                <a:ext cx="432000" cy="432000"/>
                <a:chOff x="1346748" y="1677046"/>
                <a:chExt cx="557798" cy="557798"/>
              </a:xfrm>
            </p:grpSpPr>
            <p:sp>
              <p:nvSpPr>
                <p:cNvPr id="70" name="îṡļîḋè">
                  <a:extLst>
                    <a:ext uri="{FF2B5EF4-FFF2-40B4-BE49-F238E27FC236}">
                      <a16:creationId xmlns:a16="http://schemas.microsoft.com/office/drawing/2014/main" xmlns=""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71" name="íślïdê">
                  <a:extLst>
                    <a:ext uri="{FF2B5EF4-FFF2-40B4-BE49-F238E27FC236}">
                      <a16:creationId xmlns:a16="http://schemas.microsoft.com/office/drawing/2014/main" xmlns=""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nvGrpSpPr>
            <p:cNvPr id="72" name="组合 71"/>
            <p:cNvGrpSpPr/>
            <p:nvPr/>
          </p:nvGrpSpPr>
          <p:grpSpPr bwMode="gray">
            <a:xfrm>
              <a:off x="8465134" y="4905163"/>
              <a:ext cx="988763" cy="828093"/>
              <a:chOff x="7221649" y="3954358"/>
              <a:chExt cx="988763" cy="828093"/>
            </a:xfrm>
          </p:grpSpPr>
          <p:sp>
            <p:nvSpPr>
              <p:cNvPr id="73" name="iṡḻiḋè">
                <a:extLst>
                  <a:ext uri="{FF2B5EF4-FFF2-40B4-BE49-F238E27FC236}">
                    <a16:creationId xmlns:a16="http://schemas.microsoft.com/office/drawing/2014/main" xmlns="" id="{5A8D70EF-E186-4E79-92ED-07B16F6EF91E}"/>
                  </a:ext>
                </a:extLst>
              </p:cNvPr>
              <p:cNvSpPr txBox="1"/>
              <p:nvPr/>
            </p:nvSpPr>
            <p:spPr bwMode="gray">
              <a:xfrm>
                <a:off x="7221649" y="4473116"/>
                <a:ext cx="988763"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Jitter</a:t>
                </a:r>
              </a:p>
            </p:txBody>
          </p:sp>
          <p:grpSp>
            <p:nvGrpSpPr>
              <p:cNvPr id="74" name="ï$ľîďé">
                <a:extLst>
                  <a:ext uri="{FF2B5EF4-FFF2-40B4-BE49-F238E27FC236}">
                    <a16:creationId xmlns:a16="http://schemas.microsoft.com/office/drawing/2014/main" xmlns="" id="{A8515347-3C03-4E7B-8CD0-A536FB7F181C}"/>
                  </a:ext>
                </a:extLst>
              </p:cNvPr>
              <p:cNvGrpSpPr/>
              <p:nvPr/>
            </p:nvGrpSpPr>
            <p:grpSpPr bwMode="gray">
              <a:xfrm>
                <a:off x="7500204" y="3954358"/>
                <a:ext cx="432000" cy="432000"/>
                <a:chOff x="1346748" y="1677046"/>
                <a:chExt cx="557798" cy="557798"/>
              </a:xfrm>
            </p:grpSpPr>
            <p:sp>
              <p:nvSpPr>
                <p:cNvPr id="75" name="îṡļîḋè">
                  <a:extLst>
                    <a:ext uri="{FF2B5EF4-FFF2-40B4-BE49-F238E27FC236}">
                      <a16:creationId xmlns:a16="http://schemas.microsoft.com/office/drawing/2014/main" xmlns=""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76" name="íślïdê">
                  <a:extLst>
                    <a:ext uri="{FF2B5EF4-FFF2-40B4-BE49-F238E27FC236}">
                      <a16:creationId xmlns:a16="http://schemas.microsoft.com/office/drawing/2014/main" xmlns=""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nvGrpSpPr>
            <p:cNvPr id="77" name="组合 76"/>
            <p:cNvGrpSpPr/>
            <p:nvPr/>
          </p:nvGrpSpPr>
          <p:grpSpPr bwMode="gray">
            <a:xfrm>
              <a:off x="9499725" y="4905163"/>
              <a:ext cx="988763" cy="828093"/>
              <a:chOff x="7212124" y="3954358"/>
              <a:chExt cx="988763" cy="828093"/>
            </a:xfrm>
          </p:grpSpPr>
          <p:sp>
            <p:nvSpPr>
              <p:cNvPr id="78" name="iṡḻiḋè">
                <a:extLst>
                  <a:ext uri="{FF2B5EF4-FFF2-40B4-BE49-F238E27FC236}">
                    <a16:creationId xmlns:a16="http://schemas.microsoft.com/office/drawing/2014/main" xmlns="" id="{5A8D70EF-E186-4E79-92ED-07B16F6EF91E}"/>
                  </a:ext>
                </a:extLst>
              </p:cNvPr>
              <p:cNvSpPr txBox="1"/>
              <p:nvPr/>
            </p:nvSpPr>
            <p:spPr bwMode="gray">
              <a:xfrm>
                <a:off x="7212124" y="4473116"/>
                <a:ext cx="988763"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Packet loss rate</a:t>
                </a:r>
              </a:p>
            </p:txBody>
          </p:sp>
          <p:grpSp>
            <p:nvGrpSpPr>
              <p:cNvPr id="79" name="ï$ľîďé">
                <a:extLst>
                  <a:ext uri="{FF2B5EF4-FFF2-40B4-BE49-F238E27FC236}">
                    <a16:creationId xmlns:a16="http://schemas.microsoft.com/office/drawing/2014/main" xmlns="" id="{A8515347-3C03-4E7B-8CD0-A536FB7F181C}"/>
                  </a:ext>
                </a:extLst>
              </p:cNvPr>
              <p:cNvGrpSpPr/>
              <p:nvPr/>
            </p:nvGrpSpPr>
            <p:grpSpPr bwMode="gray">
              <a:xfrm>
                <a:off x="7500204" y="3954358"/>
                <a:ext cx="432000" cy="432000"/>
                <a:chOff x="1346748" y="1677046"/>
                <a:chExt cx="557798" cy="557798"/>
              </a:xfrm>
            </p:grpSpPr>
            <p:sp>
              <p:nvSpPr>
                <p:cNvPr id="80" name="îṡļîḋè">
                  <a:extLst>
                    <a:ext uri="{FF2B5EF4-FFF2-40B4-BE49-F238E27FC236}">
                      <a16:creationId xmlns:a16="http://schemas.microsoft.com/office/drawing/2014/main" xmlns=""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81" name="íślïdê">
                  <a:extLst>
                    <a:ext uri="{FF2B5EF4-FFF2-40B4-BE49-F238E27FC236}">
                      <a16:creationId xmlns:a16="http://schemas.microsoft.com/office/drawing/2014/main" xmlns=""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nvGrpSpPr>
            <p:cNvPr id="82" name="组合 81"/>
            <p:cNvGrpSpPr/>
            <p:nvPr/>
          </p:nvGrpSpPr>
          <p:grpSpPr bwMode="gray">
            <a:xfrm>
              <a:off x="10435455" y="4905163"/>
              <a:ext cx="1243636" cy="828093"/>
              <a:chOff x="7103738" y="3954358"/>
              <a:chExt cx="1243636" cy="828093"/>
            </a:xfrm>
          </p:grpSpPr>
          <p:sp>
            <p:nvSpPr>
              <p:cNvPr id="83" name="iṡḻiḋè">
                <a:extLst>
                  <a:ext uri="{FF2B5EF4-FFF2-40B4-BE49-F238E27FC236}">
                    <a16:creationId xmlns:a16="http://schemas.microsoft.com/office/drawing/2014/main" xmlns="" id="{5A8D70EF-E186-4E79-92ED-07B16F6EF91E}"/>
                  </a:ext>
                </a:extLst>
              </p:cNvPr>
              <p:cNvSpPr txBox="1"/>
              <p:nvPr/>
            </p:nvSpPr>
            <p:spPr bwMode="gray">
              <a:xfrm>
                <a:off x="7103738" y="4473116"/>
                <a:ext cx="1243636" cy="309335"/>
              </a:xfrm>
              <a:prstGeom prst="rect">
                <a:avLst/>
              </a:prstGeom>
              <a:noFill/>
            </p:spPr>
            <p:txBody>
              <a:bodyPr wrap="square" lIns="91440" tIns="45720" rIns="91440" bIns="45720" rtlCol="0" anchor="t" anchorCtr="0">
                <a:noAutofit/>
              </a:bodyPr>
              <a:lstStyle/>
              <a:p>
                <a:pPr algn="ctr" fontAlgn="ctr"/>
                <a:r>
                  <a:rPr lang="en-US" sz="1600" dirty="0">
                    <a:latin typeface="Huawei Sans" panose="020C0503030203020204" pitchFamily="34" charset="0"/>
                  </a:rPr>
                  <a:t>Availability</a:t>
                </a:r>
              </a:p>
            </p:txBody>
          </p:sp>
          <p:grpSp>
            <p:nvGrpSpPr>
              <p:cNvPr id="84" name="ï$ľîďé">
                <a:extLst>
                  <a:ext uri="{FF2B5EF4-FFF2-40B4-BE49-F238E27FC236}">
                    <a16:creationId xmlns:a16="http://schemas.microsoft.com/office/drawing/2014/main" xmlns="" id="{A8515347-3C03-4E7B-8CD0-A536FB7F181C}"/>
                  </a:ext>
                </a:extLst>
              </p:cNvPr>
              <p:cNvGrpSpPr/>
              <p:nvPr/>
            </p:nvGrpSpPr>
            <p:grpSpPr bwMode="gray">
              <a:xfrm>
                <a:off x="7500204" y="3954358"/>
                <a:ext cx="432000" cy="432000"/>
                <a:chOff x="1346748" y="1677046"/>
                <a:chExt cx="557798" cy="557798"/>
              </a:xfrm>
            </p:grpSpPr>
            <p:sp>
              <p:nvSpPr>
                <p:cNvPr id="85" name="îṡļîḋè">
                  <a:extLst>
                    <a:ext uri="{FF2B5EF4-FFF2-40B4-BE49-F238E27FC236}">
                      <a16:creationId xmlns:a16="http://schemas.microsoft.com/office/drawing/2014/main" xmlns="" id="{98C766C6-AA19-4E38-A45E-E8A11D75DB26}"/>
                    </a:ext>
                  </a:extLst>
                </p:cNvPr>
                <p:cNvSpPr/>
                <p:nvPr/>
              </p:nvSpPr>
              <p:spPr bwMode="gray">
                <a:xfrm>
                  <a:off x="1346748" y="1677046"/>
                  <a:ext cx="557798" cy="557798"/>
                </a:xfrm>
                <a:prstGeom prst="ellipse">
                  <a:avLst/>
                </a:pr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fontAlgn="ctr">
                    <a:lnSpc>
                      <a:spcPct val="120000"/>
                    </a:lnSpc>
                  </a:pPr>
                  <a:endParaRPr lang="en-US" sz="2800" b="1" dirty="0">
                    <a:solidFill>
                      <a:schemeClr val="bg1"/>
                    </a:solidFill>
                    <a:latin typeface="Huawei Sans" panose="020C0503030203020204" pitchFamily="34" charset="0"/>
                    <a:ea typeface="方正兰亭黑简体" panose="02000000000000000000" pitchFamily="2" charset="-122"/>
                  </a:endParaRPr>
                </a:p>
              </p:txBody>
            </p:sp>
            <p:sp>
              <p:nvSpPr>
                <p:cNvPr id="86" name="íślïdê">
                  <a:extLst>
                    <a:ext uri="{FF2B5EF4-FFF2-40B4-BE49-F238E27FC236}">
                      <a16:creationId xmlns:a16="http://schemas.microsoft.com/office/drawing/2014/main" xmlns="" id="{FA37FF46-BA58-49B9-8245-B339DFFCE235}"/>
                    </a:ext>
                  </a:extLst>
                </p:cNvPr>
                <p:cNvSpPr/>
                <p:nvPr/>
              </p:nvSpPr>
              <p:spPr bwMode="gray">
                <a:xfrm>
                  <a:off x="1457005" y="1783234"/>
                  <a:ext cx="337286" cy="34542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grpSp>
        </p:grpSp>
      </p:grpSp>
    </p:spTree>
    <p:extLst>
      <p:ext uri="{BB962C8B-B14F-4D97-AF65-F5344CB8AC3E}">
        <p14:creationId xmlns:p14="http://schemas.microsoft.com/office/powerpoint/2010/main" val="1053871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1641D4-65E4-420A-8100-A23E5A630B43}"/>
              </a:ext>
            </a:extLst>
          </p:cNvPr>
          <p:cNvSpPr>
            <a:spLocks noGrp="1"/>
          </p:cNvSpPr>
          <p:nvPr>
            <p:ph type="title"/>
          </p:nvPr>
        </p:nvSpPr>
        <p:spPr bwMode="gray"/>
        <p:txBody>
          <a:bodyPr/>
          <a:lstStyle/>
          <a:p>
            <a:pPr fontAlgn="ctr"/>
            <a:r>
              <a:rPr lang="en-US" dirty="0">
                <a:latin typeface="Huawei Sans" panose="020C0503030203020204" pitchFamily="34" charset="0"/>
              </a:rPr>
              <a:t>Checking the Congestion Avoidance Configuration</a:t>
            </a:r>
          </a:p>
        </p:txBody>
      </p:sp>
      <p:sp>
        <p:nvSpPr>
          <p:cNvPr id="3" name="Text Placeholder 2">
            <a:extLst>
              <a:ext uri="{FF2B5EF4-FFF2-40B4-BE49-F238E27FC236}">
                <a16:creationId xmlns:a16="http://schemas.microsoft.com/office/drawing/2014/main" xmlns="" id="{05304A67-2172-4F63-A282-8BEF5966FCE9}"/>
              </a:ext>
            </a:extLst>
          </p:cNvPr>
          <p:cNvSpPr>
            <a:spLocks noGrp="1"/>
          </p:cNvSpPr>
          <p:nvPr>
            <p:ph type="body" sz="quarter" idx="10"/>
          </p:nvPr>
        </p:nvSpPr>
        <p:spPr bwMode="gray"/>
        <p:txBody>
          <a:bodyPr/>
          <a:lstStyle/>
          <a:p>
            <a:pPr algn="l"/>
            <a:r>
              <a:rPr lang="en-US" sz="1800" dirty="0">
                <a:latin typeface="Huawei Sans" panose="020C0503030203020204" pitchFamily="34" charset="0"/>
              </a:rPr>
              <a:t>Checking the queue-based congestion avoidance configuration</a:t>
            </a:r>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a:latin typeface="Huawei Sans" panose="020C0503030203020204" pitchFamily="34" charset="0"/>
            </a:endParaRPr>
          </a:p>
          <a:p>
            <a:pPr algn="l"/>
            <a:r>
              <a:rPr lang="en-US" sz="1800" dirty="0">
                <a:latin typeface="Huawei Sans" panose="020C0503030203020204" pitchFamily="34" charset="0"/>
              </a:rPr>
              <a:t>Checking the MQC-based congestion avoidance configuration</a:t>
            </a:r>
          </a:p>
          <a:p>
            <a:pPr algn="l"/>
            <a:endParaRPr lang="en-US" altLang="zh-CN" sz="1800" dirty="0">
              <a:latin typeface="Huawei Sans" panose="020C0503030203020204" pitchFamily="34" charset="0"/>
            </a:endParaRPr>
          </a:p>
          <a:p>
            <a:pPr algn="l"/>
            <a:endParaRPr lang="en-US" dirty="0">
              <a:latin typeface="Huawei Sans" panose="020C0503030203020204" pitchFamily="34" charset="0"/>
            </a:endParaRPr>
          </a:p>
        </p:txBody>
      </p:sp>
      <p:sp>
        <p:nvSpPr>
          <p:cNvPr id="4" name="文本框 30">
            <a:extLst>
              <a:ext uri="{FF2B5EF4-FFF2-40B4-BE49-F238E27FC236}">
                <a16:creationId xmlns:a16="http://schemas.microsoft.com/office/drawing/2014/main" xmlns="" id="{10D9A538-1DA2-42CC-A8EE-BA151AFA0B88}"/>
              </a:ext>
            </a:extLst>
          </p:cNvPr>
          <p:cNvSpPr txBox="1"/>
          <p:nvPr/>
        </p:nvSpPr>
        <p:spPr bwMode="gray">
          <a:xfrm>
            <a:off x="839787" y="1519182"/>
            <a:ext cx="10285413" cy="1384995"/>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a:t>
            </a:r>
            <a:endParaRPr lang="en-US" altLang="zh-CN" b="1"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display this    </a:t>
            </a:r>
            <a:r>
              <a:rPr lang="en-US" dirty="0">
                <a:solidFill>
                  <a:schemeClr val="tx1"/>
                </a:solidFill>
                <a:latin typeface="Huawei Sans" panose="020C0503030203020204" pitchFamily="34" charset="0"/>
              </a:rPr>
              <a:t>//Check the queue profile bound to the interface.</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queue-profile-name</a:t>
            </a:r>
            <a:r>
              <a:rPr lang="en-US" dirty="0">
                <a:solidFill>
                  <a:schemeClr val="tx1"/>
                </a:solidFill>
                <a:latin typeface="Huawei Sans" panose="020C0503030203020204" pitchFamily="34" charset="0"/>
              </a:rPr>
              <a:t>] </a:t>
            </a:r>
          </a:p>
          <a:p>
            <a:pPr fontAlgn="ctr">
              <a:lnSpc>
                <a:spcPct val="100000"/>
              </a:lnSpc>
            </a:pPr>
            <a:r>
              <a:rPr lang="en-US" b="1" dirty="0">
                <a:solidFill>
                  <a:schemeClr val="tx1"/>
                </a:solidFill>
                <a:latin typeface="Huawei Sans" panose="020C0503030203020204" pitchFamily="34" charset="0"/>
              </a:rPr>
              <a:t>      display this   </a:t>
            </a:r>
            <a:r>
              <a:rPr lang="en-US" dirty="0">
                <a:solidFill>
                  <a:schemeClr val="tx1"/>
                </a:solidFill>
                <a:latin typeface="Huawei Sans" panose="020C0503030203020204" pitchFamily="34" charset="0"/>
              </a:rPr>
              <a:t>//Check the drop profile bound to the queue profile.</a:t>
            </a:r>
          </a:p>
          <a:p>
            <a:pPr fontAlgn="ctr">
              <a:lnSpc>
                <a:spcPct val="100000"/>
              </a:lnSpc>
            </a:pPr>
            <a:r>
              <a:rPr lang="en-US" b="1" dirty="0">
                <a:solidFill>
                  <a:schemeClr val="tx1"/>
                </a:solidFill>
                <a:latin typeface="Huawei Sans" panose="020C0503030203020204" pitchFamily="34" charset="0"/>
              </a:rPr>
              <a:t>   display drop-profile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drop-profile-name</a:t>
            </a:r>
            <a:r>
              <a:rPr lang="en-US" dirty="0">
                <a:solidFill>
                  <a:schemeClr val="tx1"/>
                </a:solidFill>
                <a:latin typeface="Huawei Sans" panose="020C0503030203020204" pitchFamily="34" charset="0"/>
              </a:rPr>
              <a:t> ]   //Check the drop profile configuration.</a:t>
            </a:r>
          </a:p>
        </p:txBody>
      </p:sp>
      <p:sp>
        <p:nvSpPr>
          <p:cNvPr id="5" name="文本框 30">
            <a:extLst>
              <a:ext uri="{FF2B5EF4-FFF2-40B4-BE49-F238E27FC236}">
                <a16:creationId xmlns:a16="http://schemas.microsoft.com/office/drawing/2014/main" xmlns="" id="{721A2DDA-7672-4007-941A-F970079045AA}"/>
              </a:ext>
            </a:extLst>
          </p:cNvPr>
          <p:cNvSpPr txBox="1"/>
          <p:nvPr/>
        </p:nvSpPr>
        <p:spPr bwMode="gray">
          <a:xfrm>
            <a:off x="839787" y="3983180"/>
            <a:ext cx="10285413"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display traffic classifier user-defined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 classifier-name </a:t>
            </a:r>
            <a:r>
              <a:rPr lang="en-US" dirty="0">
                <a:solidFill>
                  <a:schemeClr val="tx1"/>
                </a:solidFill>
                <a:latin typeface="Huawei Sans" panose="020C0503030203020204" pitchFamily="34" charset="0"/>
              </a:rPr>
              <a:t>]   //Check the traffic classifier configuration.</a:t>
            </a:r>
          </a:p>
          <a:p>
            <a:pPr fontAlgn="ctr">
              <a:lnSpc>
                <a:spcPct val="100000"/>
              </a:lnSpc>
            </a:pPr>
            <a:r>
              <a:rPr lang="en-US" b="1" dirty="0">
                <a:solidFill>
                  <a:schemeClr val="tx1"/>
                </a:solidFill>
                <a:latin typeface="Huawei Sans" panose="020C0503030203020204" pitchFamily="34" charset="0"/>
              </a:rPr>
              <a:t>   display traffic behavior</a:t>
            </a:r>
            <a:r>
              <a:rPr lang="en-US" dirty="0">
                <a:solidFill>
                  <a:schemeClr val="tx1"/>
                </a:solidFill>
                <a:latin typeface="Huawei Sans" panose="020C0503030203020204" pitchFamily="34" charset="0"/>
              </a:rPr>
              <a:t> [ system-defined | user-defined ] [ </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   //Check the traffic behavior configuration.</a:t>
            </a:r>
          </a:p>
          <a:p>
            <a:pPr fontAlgn="ctr">
              <a:lnSpc>
                <a:spcPct val="100000"/>
              </a:lnSpc>
            </a:pPr>
            <a:r>
              <a:rPr lang="en-US" b="1" dirty="0">
                <a:solidFill>
                  <a:schemeClr val="tx1"/>
                </a:solidFill>
                <a:latin typeface="Huawei Sans" panose="020C0503030203020204" pitchFamily="34" charset="0"/>
              </a:rPr>
              <a:t>   display traffic policy user-defined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a:t>
            </a:r>
            <a:r>
              <a:rPr lang="en-US" b="1" dirty="0">
                <a:solidFill>
                  <a:schemeClr val="tx1"/>
                </a:solidFill>
                <a:latin typeface="Huawei Sans" panose="020C0503030203020204" pitchFamily="34" charset="0"/>
              </a:rPr>
              <a:t>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    //Check the traffic policy configuration.</a:t>
            </a:r>
          </a:p>
          <a:p>
            <a:pPr fontAlgn="ctr">
              <a:lnSpc>
                <a:spcPct val="100000"/>
              </a:lnSpc>
            </a:pPr>
            <a:r>
              <a:rPr lang="en-US" b="1" dirty="0">
                <a:solidFill>
                  <a:schemeClr val="tx1"/>
                </a:solidFill>
                <a:latin typeface="Huawei Sans" panose="020C0503030203020204" pitchFamily="34" charset="0"/>
              </a:rPr>
              <a:t>   display traffic-policy applied-record </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   //Check the record of the specified traffic policy.</a:t>
            </a:r>
            <a:endParaRPr lang="en-US" altLang="zh-CN"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806786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4B8EA49B-5A2C-4FA1-9AFD-C06400D8C1F5}"/>
              </a:ext>
            </a:extLst>
          </p:cNvPr>
          <p:cNvSpPr>
            <a:spLocks noGrp="1"/>
          </p:cNvSpPr>
          <p:nvPr>
            <p:ph type="body" sz="quarter" idx="10"/>
          </p:nvPr>
        </p:nvSpPr>
        <p:spPr bwMode="gray">
          <a:prstGeom prst="rect">
            <a:avLst/>
          </a:prstGeom>
        </p:spPr>
        <p:txBody>
          <a:bodyPr/>
          <a:lstStyle/>
          <a:p>
            <a:pPr marL="361950" indent="-361950"/>
            <a:r>
              <a:rPr lang="en-US" dirty="0">
                <a:latin typeface="Huawei Sans" panose="020C0503030203020204" pitchFamily="34" charset="0"/>
              </a:rPr>
              <a:t>(Multiple-answer question) Which of the following mechanisms are used by </a:t>
            </a:r>
            <a:r>
              <a:rPr lang="en-US" dirty="0" err="1">
                <a:latin typeface="Huawei Sans" panose="020C0503030203020204" pitchFamily="34" charset="0"/>
              </a:rPr>
              <a:t>QoS</a:t>
            </a:r>
            <a:r>
              <a:rPr lang="en-US" dirty="0">
                <a:latin typeface="Huawei Sans" panose="020C0503030203020204" pitchFamily="34" charset="0"/>
              </a:rPr>
              <a:t> to proactively discard packets</a:t>
            </a:r>
            <a:r>
              <a:rPr lang="en-US" dirty="0" smtClean="0">
                <a:latin typeface="Huawei Sans" panose="020C0503030203020204" pitchFamily="34" charset="0"/>
              </a:rPr>
              <a:t>?(     )</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Tail drop</a:t>
            </a:r>
            <a:endParaRPr lang="en-US" altLang="zh-CN" dirty="0">
              <a:latin typeface="Huawei Sans" panose="020C0503030203020204" pitchFamily="34" charset="0"/>
            </a:endParaRPr>
          </a:p>
          <a:p>
            <a:pPr marL="714375" lvl="1" indent="-352425"/>
            <a:r>
              <a:rPr lang="en-US" dirty="0">
                <a:latin typeface="Huawei Sans" panose="020C0503030203020204" pitchFamily="34" charset="0"/>
              </a:rPr>
              <a:t>RED</a:t>
            </a:r>
          </a:p>
          <a:p>
            <a:pPr marL="714375" lvl="1" indent="-352425"/>
            <a:r>
              <a:rPr lang="en-US" dirty="0">
                <a:latin typeface="Huawei Sans" panose="020C0503030203020204" pitchFamily="34" charset="0"/>
              </a:rPr>
              <a:t>MRED</a:t>
            </a:r>
          </a:p>
          <a:p>
            <a:pPr marL="714375" lvl="1" indent="-352425"/>
            <a:r>
              <a:rPr lang="en-US" dirty="0">
                <a:latin typeface="Huawei Sans" panose="020C0503030203020204" pitchFamily="34" charset="0"/>
              </a:rPr>
              <a:t>WRED</a:t>
            </a:r>
          </a:p>
        </p:txBody>
      </p:sp>
    </p:spTree>
    <p:extLst>
      <p:ext uri="{BB962C8B-B14F-4D97-AF65-F5344CB8AC3E}">
        <p14:creationId xmlns:p14="http://schemas.microsoft.com/office/powerpoint/2010/main" val="2800837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4452C3A-63AC-4094-8446-2AEECE90A47B}"/>
              </a:ext>
            </a:extLst>
          </p:cNvPr>
          <p:cNvSpPr>
            <a:spLocks noGrp="1"/>
          </p:cNvSpPr>
          <p:nvPr>
            <p:ph sz="quarter" idx="10"/>
          </p:nvPr>
        </p:nvSpPr>
        <p:spPr bwMode="gray">
          <a:prstGeom prst="rect">
            <a:avLst/>
          </a:prstGeom>
        </p:spPr>
        <p:txBody>
          <a:bodyPr/>
          <a:lstStyle/>
          <a:p>
            <a:pPr algn="l"/>
            <a:r>
              <a:rPr lang="en-US" dirty="0">
                <a:latin typeface="Huawei Sans" panose="020C0503030203020204" pitchFamily="34" charset="0"/>
              </a:rPr>
              <a:t>Congestion avoidance technology cannot avoid congestion, but prevents problems caused by congestion. For example, tail drop causes global TCP synchronization, interface traffic is unstable, and UDP traffic preempts the bandwidth used by TCP traffic.</a:t>
            </a:r>
            <a:endParaRPr lang="en-US" altLang="zh-CN" dirty="0">
              <a:latin typeface="Huawei Sans" panose="020C0503030203020204" pitchFamily="34" charset="0"/>
            </a:endParaRPr>
          </a:p>
          <a:p>
            <a:pPr algn="l"/>
            <a:r>
              <a:rPr lang="en-US" dirty="0">
                <a:latin typeface="Huawei Sans" panose="020C0503030203020204" pitchFamily="34" charset="0"/>
              </a:rPr>
              <a:t>RED/WRED randomly discards data packets to prevent problems such as global TCP synchronization.</a:t>
            </a:r>
          </a:p>
        </p:txBody>
      </p:sp>
    </p:spTree>
    <p:extLst>
      <p:ext uri="{BB962C8B-B14F-4D97-AF65-F5344CB8AC3E}">
        <p14:creationId xmlns:p14="http://schemas.microsoft.com/office/powerpoint/2010/main" val="29281675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bwMode="gray">
          <a:prstGeom prst="rect">
            <a:avLst/>
          </a:prstGeom>
        </p:spPr>
        <p:txBody>
          <a:bodyPr/>
          <a:lstStyle/>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QoS</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Classification and Marking</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Traffic Limiting Technology</a:t>
            </a:r>
            <a:endParaRPr lang="en-US" altLang="zh-CN"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Congestion Avoidance Technology</a:t>
            </a:r>
            <a:endParaRPr lang="en-US" altLang="zh-CN"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Congestion Management Technology</a:t>
            </a:r>
            <a:endParaRPr lang="en-US" altLang="zh-CN" b="1" dirty="0">
              <a:latin typeface="Huawei Sans" panose="020C0503030203020204" pitchFamily="34" charset="0"/>
            </a:endParaRPr>
          </a:p>
          <a:p>
            <a:r>
              <a:rPr lang="en-US" dirty="0">
                <a:solidFill>
                  <a:schemeClr val="bg1">
                    <a:lumMod val="50000"/>
                  </a:schemeClr>
                </a:solidFill>
                <a:latin typeface="Huawei Sans" panose="020C0503030203020204" pitchFamily="34" charset="0"/>
              </a:rPr>
              <a:t>Introduction to </a:t>
            </a:r>
            <a:r>
              <a:rPr lang="en-US" dirty="0" err="1">
                <a:solidFill>
                  <a:schemeClr val="bg1">
                    <a:lumMod val="50000"/>
                  </a:schemeClr>
                </a:solidFill>
                <a:latin typeface="Huawei Sans" panose="020C0503030203020204" pitchFamily="34" charset="0"/>
              </a:rPr>
              <a:t>HQoS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5506994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Data Processing</a:t>
            </a:r>
          </a:p>
        </p:txBody>
      </p:sp>
      <p:sp>
        <p:nvSpPr>
          <p:cNvPr id="64" name="五边形 63"/>
          <p:cNvSpPr/>
          <p:nvPr/>
        </p:nvSpPr>
        <p:spPr bwMode="gray">
          <a:xfrm>
            <a:off x="6492044" y="2449244"/>
            <a:ext cx="4477322" cy="2412268"/>
          </a:xfrm>
          <a:prstGeom prst="homePlate">
            <a:avLst>
              <a:gd name="adj" fmla="val 12894"/>
            </a:avLst>
          </a:prstGeom>
          <a:solidFill>
            <a:srgbClr val="F4FBFE"/>
          </a:solidFill>
          <a:ln w="9525" cap="flat" cmpd="sng" algn="ctr">
            <a:solidFill>
              <a:srgbClr val="BEE9EE"/>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4" name="右箭头标注 23"/>
          <p:cNvSpPr/>
          <p:nvPr/>
        </p:nvSpPr>
        <p:spPr bwMode="gray">
          <a:xfrm>
            <a:off x="1926734" y="3171401"/>
            <a:ext cx="1164443" cy="734621"/>
          </a:xfrm>
          <a:prstGeom prst="rightArrowCallout">
            <a:avLst>
              <a:gd name="adj1" fmla="val 23271"/>
              <a:gd name="adj2" fmla="val 25000"/>
              <a:gd name="adj3" fmla="val 19073"/>
              <a:gd name="adj4" fmla="val 83610"/>
            </a:avLst>
          </a:prstGeom>
          <a:noFill/>
          <a:ln w="9525" cap="flat" cmpd="sng" algn="ctr">
            <a:solidFill>
              <a:schemeClr val="bg1">
                <a:lumMod val="65000"/>
              </a:schemeClr>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Traffic classification</a:t>
            </a:r>
          </a:p>
        </p:txBody>
      </p:sp>
      <p:sp>
        <p:nvSpPr>
          <p:cNvPr id="32" name="右箭头标注 31"/>
          <p:cNvSpPr/>
          <p:nvPr/>
        </p:nvSpPr>
        <p:spPr bwMode="gray">
          <a:xfrm>
            <a:off x="3650930" y="3171401"/>
            <a:ext cx="828092" cy="734621"/>
          </a:xfrm>
          <a:prstGeom prst="rightArrowCallout">
            <a:avLst>
              <a:gd name="adj1" fmla="val 23271"/>
              <a:gd name="adj2" fmla="val 25000"/>
              <a:gd name="adj3" fmla="val 21048"/>
              <a:gd name="adj4" fmla="val 70347"/>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CAR</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34" name="右箭头标注 33"/>
          <p:cNvSpPr/>
          <p:nvPr/>
        </p:nvSpPr>
        <p:spPr bwMode="gray">
          <a:xfrm>
            <a:off x="4561086" y="3171401"/>
            <a:ext cx="1138870" cy="734621"/>
          </a:xfrm>
          <a:prstGeom prst="rightArrowCallout">
            <a:avLst>
              <a:gd name="adj1" fmla="val 23271"/>
              <a:gd name="adj2" fmla="val 25000"/>
              <a:gd name="adj3" fmla="val 25000"/>
              <a:gd name="adj4" fmla="val 76886"/>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Re-marking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65" name="组合 64"/>
          <p:cNvGrpSpPr/>
          <p:nvPr/>
        </p:nvGrpSpPr>
        <p:grpSpPr bwMode="gray">
          <a:xfrm>
            <a:off x="5631039" y="3124666"/>
            <a:ext cx="956379" cy="828092"/>
            <a:chOff x="6769909" y="3302292"/>
            <a:chExt cx="956379" cy="828092"/>
          </a:xfrm>
        </p:grpSpPr>
        <p:sp>
          <p:nvSpPr>
            <p:cNvPr id="37" name="圆角矩形 36"/>
            <p:cNvSpPr/>
            <p:nvPr/>
          </p:nvSpPr>
          <p:spPr bwMode="gray">
            <a:xfrm>
              <a:off x="6852083" y="3302292"/>
              <a:ext cx="789317" cy="828092"/>
            </a:xfrm>
            <a:prstGeom prst="roundRect">
              <a:avLst/>
            </a:prstGeom>
            <a:solidFill>
              <a:schemeClr val="bg1"/>
            </a:solid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769909" y="3406550"/>
              <a:ext cx="956379" cy="619574"/>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solidFill>
                    <a:schemeClr val="bg1">
                      <a:lumMod val="65000"/>
                    </a:schemeClr>
                  </a:solidFill>
                  <a:latin typeface="Huawei Sans" panose="020C0503030203020204" pitchFamily="34" charset="0"/>
                </a:rPr>
                <a:t>Other</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200" b="1" dirty="0">
                  <a:solidFill>
                    <a:schemeClr val="bg1">
                      <a:lumMod val="65000"/>
                    </a:schemeClr>
                  </a:solidFill>
                  <a:latin typeface="Huawei Sans" panose="020C0503030203020204" pitchFamily="34" charset="0"/>
                </a:rPr>
                <a:t>processing</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a:p>
              <a:pPr algn="ctr" fontAlgn="ctr"/>
              <a:r>
                <a:rPr lang="en-US" sz="1050" b="1" dirty="0">
                  <a:solidFill>
                    <a:schemeClr val="bg1">
                      <a:lumMod val="65000"/>
                    </a:schemeClr>
                  </a:solidFill>
                  <a:latin typeface="Huawei Sans" panose="020C0503030203020204" pitchFamily="34" charset="0"/>
                </a:rPr>
                <a:t>…</a:t>
              </a:r>
              <a:endParaRPr lang="en-US" altLang="zh-CN" sz="1050" b="1" dirty="0">
                <a:solidFill>
                  <a:schemeClr val="bg1">
                    <a:lumMod val="65000"/>
                  </a:schemeClr>
                </a:solidFill>
                <a:latin typeface="Huawei Sans" panose="020C0503030203020204" pitchFamily="34" charset="0"/>
                <a:ea typeface="方正兰亭黑简体" panose="02000000000000000000" pitchFamily="2" charset="-122"/>
              </a:endParaRPr>
            </a:p>
          </p:txBody>
        </p:sp>
      </p:grpSp>
      <p:sp>
        <p:nvSpPr>
          <p:cNvPr id="39" name="椭圆 38"/>
          <p:cNvSpPr/>
          <p:nvPr/>
        </p:nvSpPr>
        <p:spPr bwMode="gray">
          <a:xfrm>
            <a:off x="7585422" y="3358692"/>
            <a:ext cx="324036"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0" name="圆角矩形 39"/>
          <p:cNvSpPr/>
          <p:nvPr/>
        </p:nvSpPr>
        <p:spPr bwMode="gray">
          <a:xfrm>
            <a:off x="8305502" y="2701639"/>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0</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1" name="圆角矩形 40"/>
          <p:cNvSpPr/>
          <p:nvPr/>
        </p:nvSpPr>
        <p:spPr bwMode="gray">
          <a:xfrm>
            <a:off x="8305502" y="3071354"/>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1</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8305502" y="3493727"/>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2</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3" name="圆角矩形 42"/>
          <p:cNvSpPr/>
          <p:nvPr/>
        </p:nvSpPr>
        <p:spPr bwMode="gray">
          <a:xfrm>
            <a:off x="8305502" y="4187479"/>
            <a:ext cx="748454"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N</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44" name="文本框 43"/>
          <p:cNvSpPr txBox="1"/>
          <p:nvPr/>
        </p:nvSpPr>
        <p:spPr bwMode="gray">
          <a:xfrm>
            <a:off x="8504948" y="3770819"/>
            <a:ext cx="31678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a:t>
            </a:r>
            <a:endParaRPr lang="en-US" altLang="zh-CN" sz="1400" b="1" dirty="0">
              <a:latin typeface="Huawei Sans" panose="020C0503030203020204" pitchFamily="34" charset="0"/>
              <a:ea typeface="方正兰亭黑简体" panose="02000000000000000000" pitchFamily="2" charset="-122"/>
            </a:endParaRPr>
          </a:p>
        </p:txBody>
      </p:sp>
      <p:cxnSp>
        <p:nvCxnSpPr>
          <p:cNvPr id="46" name="直接箭头连接符 45"/>
          <p:cNvCxnSpPr>
            <a:stCxn id="39" idx="0"/>
            <a:endCxn id="40" idx="1"/>
          </p:cNvCxnSpPr>
          <p:nvPr/>
        </p:nvCxnSpPr>
        <p:spPr bwMode="gray">
          <a:xfrm flipV="1">
            <a:off x="7747440" y="2845639"/>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直接箭头连接符 48"/>
          <p:cNvCxnSpPr>
            <a:stCxn id="39" idx="7"/>
            <a:endCxn id="41" idx="1"/>
          </p:cNvCxnSpPr>
          <p:nvPr/>
        </p:nvCxnSpPr>
        <p:spPr bwMode="gray">
          <a:xfrm flipV="1">
            <a:off x="7862004" y="3215354"/>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2" name="直接箭头连接符 51"/>
          <p:cNvCxnSpPr>
            <a:stCxn id="39" idx="6"/>
            <a:endCxn id="42" idx="1"/>
          </p:cNvCxnSpPr>
          <p:nvPr/>
        </p:nvCxnSpPr>
        <p:spPr bwMode="gray">
          <a:xfrm>
            <a:off x="7909458" y="3538712"/>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直接箭头连接符 54"/>
          <p:cNvCxnSpPr>
            <a:stCxn id="39" idx="5"/>
          </p:cNvCxnSpPr>
          <p:nvPr/>
        </p:nvCxnSpPr>
        <p:spPr bwMode="gray">
          <a:xfrm>
            <a:off x="7862004" y="3666005"/>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6" name="直接箭头连接符 55"/>
          <p:cNvCxnSpPr>
            <a:stCxn id="39" idx="4"/>
            <a:endCxn id="43" idx="1"/>
          </p:cNvCxnSpPr>
          <p:nvPr/>
        </p:nvCxnSpPr>
        <p:spPr bwMode="gray">
          <a:xfrm>
            <a:off x="7747440" y="3718732"/>
            <a:ext cx="558062"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2" name="右箭头标注 71"/>
          <p:cNvSpPr/>
          <p:nvPr/>
        </p:nvSpPr>
        <p:spPr bwMode="gray">
          <a:xfrm>
            <a:off x="10115757" y="3171401"/>
            <a:ext cx="792088" cy="734621"/>
          </a:xfrm>
          <a:prstGeom prst="rightArrowCallout">
            <a:avLst>
              <a:gd name="adj1" fmla="val 23271"/>
              <a:gd name="adj2" fmla="val 25000"/>
              <a:gd name="adj3" fmla="val 25000"/>
              <a:gd name="adj4" fmla="val 71696"/>
            </a:avLst>
          </a:prstGeom>
          <a:noFill/>
          <a:ln w="9525" cap="flat" cmpd="sng" algn="ctr">
            <a:solidFill>
              <a:schemeClr val="bg1">
                <a:lumMod val="65000"/>
              </a:schemeClr>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GTS</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5" name="右箭头标注 74"/>
          <p:cNvSpPr/>
          <p:nvPr/>
        </p:nvSpPr>
        <p:spPr bwMode="gray">
          <a:xfrm>
            <a:off x="6564052" y="3171401"/>
            <a:ext cx="1044116" cy="734621"/>
          </a:xfrm>
          <a:prstGeom prst="rightArrowCallout">
            <a:avLst>
              <a:gd name="adj1" fmla="val 23271"/>
              <a:gd name="adj2" fmla="val 26086"/>
              <a:gd name="adj3" fmla="val 29989"/>
              <a:gd name="adj4" fmla="val 71276"/>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ctr"/>
            <a:r>
              <a:rPr lang="en-US" sz="1200" b="1" dirty="0">
                <a:solidFill>
                  <a:schemeClr val="bg1">
                    <a:lumMod val="65000"/>
                  </a:schemeClr>
                </a:solidFill>
                <a:latin typeface="Huawei Sans" panose="020C0503030203020204" pitchFamily="34" charset="0"/>
              </a:rPr>
              <a:t>WRED</a:t>
            </a:r>
            <a:endParaRPr lang="en-US" altLang="zh-CN" sz="1200" b="1"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7" name="文本框 76"/>
          <p:cNvSpPr txBox="1"/>
          <p:nvPr/>
        </p:nvSpPr>
        <p:spPr bwMode="gray">
          <a:xfrm rot="19047356">
            <a:off x="7409726" y="2786432"/>
            <a:ext cx="836790" cy="457991"/>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Enter a queue</a:t>
            </a:r>
          </a:p>
        </p:txBody>
      </p:sp>
      <p:grpSp>
        <p:nvGrpSpPr>
          <p:cNvPr id="89" name="组合 88"/>
          <p:cNvGrpSpPr/>
          <p:nvPr/>
        </p:nvGrpSpPr>
        <p:grpSpPr bwMode="gray">
          <a:xfrm>
            <a:off x="9277610" y="2675310"/>
            <a:ext cx="540060" cy="1800200"/>
            <a:chOff x="9804412" y="2852936"/>
            <a:chExt cx="540060" cy="1800200"/>
          </a:xfrm>
        </p:grpSpPr>
        <p:grpSp>
          <p:nvGrpSpPr>
            <p:cNvPr id="78" name="组合 77"/>
            <p:cNvGrpSpPr/>
            <p:nvPr/>
          </p:nvGrpSpPr>
          <p:grpSpPr bwMode="gray">
            <a:xfrm>
              <a:off x="9804412" y="2852936"/>
              <a:ext cx="540060" cy="1800200"/>
              <a:chOff x="7032104" y="2852936"/>
              <a:chExt cx="540060" cy="1800200"/>
            </a:xfrm>
          </p:grpSpPr>
          <p:sp>
            <p:nvSpPr>
              <p:cNvPr id="79" name="圆角矩形 78"/>
              <p:cNvSpPr/>
              <p:nvPr/>
            </p:nvSpPr>
            <p:spPr bwMode="gray">
              <a:xfrm>
                <a:off x="7032104" y="2852936"/>
                <a:ext cx="540060" cy="1800200"/>
              </a:xfrm>
              <a:prstGeom prst="roundRect">
                <a:avLst/>
              </a:prstGeom>
              <a:solidFill>
                <a:srgbClr val="99DFF9"/>
              </a:solidFill>
              <a:ln w="9525" cap="flat" cmpd="sng" algn="ctr">
                <a:solidFill>
                  <a:srgbClr val="00B0F0"/>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gray">
              <a:xfrm rot="16200000">
                <a:off x="6851848" y="3579675"/>
                <a:ext cx="887029"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Scheduling</a:t>
                </a:r>
                <a:endParaRPr lang="en-US" altLang="zh-CN" sz="1200" b="1" dirty="0">
                  <a:latin typeface="Huawei Sans" panose="020C0503030203020204" pitchFamily="34" charset="0"/>
                  <a:ea typeface="方正兰亭黑简体" panose="02000000000000000000" pitchFamily="2" charset="-122"/>
                </a:endParaRPr>
              </a:p>
            </p:txBody>
          </p:sp>
        </p:grpSp>
        <p:sp>
          <p:nvSpPr>
            <p:cNvPr id="82"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84" name="直接箭头连接符 83"/>
          <p:cNvCxnSpPr/>
          <p:nvPr/>
        </p:nvCxnSpPr>
        <p:spPr bwMode="gray">
          <a:xfrm>
            <a:off x="9025582" y="285533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6" name="直接箭头连接符 85"/>
          <p:cNvCxnSpPr/>
          <p:nvPr/>
        </p:nvCxnSpPr>
        <p:spPr bwMode="gray">
          <a:xfrm>
            <a:off x="9025582" y="321537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7" name="直接箭头连接符 86"/>
          <p:cNvCxnSpPr/>
          <p:nvPr/>
        </p:nvCxnSpPr>
        <p:spPr bwMode="gray">
          <a:xfrm>
            <a:off x="9025582" y="364741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8" name="直接箭头连接符 87"/>
          <p:cNvCxnSpPr/>
          <p:nvPr/>
        </p:nvCxnSpPr>
        <p:spPr bwMode="gray">
          <a:xfrm>
            <a:off x="9025582" y="4331494"/>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nvGrpSpPr>
          <p:cNvPr id="103" name="组合 102"/>
          <p:cNvGrpSpPr/>
          <p:nvPr/>
        </p:nvGrpSpPr>
        <p:grpSpPr bwMode="gray">
          <a:xfrm>
            <a:off x="11100556" y="2315270"/>
            <a:ext cx="432048" cy="2628292"/>
            <a:chOff x="1006178" y="2492896"/>
            <a:chExt cx="432048" cy="2628292"/>
          </a:xfrm>
          <a:solidFill>
            <a:schemeClr val="bg1">
              <a:lumMod val="95000"/>
            </a:schemeClr>
          </a:solidFill>
        </p:grpSpPr>
        <p:sp>
          <p:nvSpPr>
            <p:cNvPr id="106" name="圆角矩形 105"/>
            <p:cNvSpPr/>
            <p:nvPr/>
          </p:nvSpPr>
          <p:spPr bwMode="gray">
            <a:xfrm>
              <a:off x="1006178" y="2492896"/>
              <a:ext cx="432048" cy="262829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05" name="îṧlîḋè">
              <a:extLst>
                <a:ext uri="{FF2B5EF4-FFF2-40B4-BE49-F238E27FC236}">
                  <a16:creationId xmlns:a16="http://schemas.microsoft.com/office/drawing/2014/main" xmlns="" id="{03370132-C199-466C-9FF3-97790D081173}"/>
                </a:ext>
              </a:extLst>
            </p:cNvPr>
            <p:cNvSpPr txBox="1"/>
            <p:nvPr/>
          </p:nvSpPr>
          <p:spPr bwMode="gray">
            <a:xfrm>
              <a:off x="1024180" y="2601854"/>
              <a:ext cx="396044" cy="241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65000"/>
                    </a:schemeClr>
                  </a:solidFill>
                  <a:latin typeface="Huawei Sans" panose="020C0503030203020204" pitchFamily="34" charset="0"/>
                </a:rPr>
                <a:t>Outbound</a:t>
              </a:r>
              <a:r>
                <a:rPr lang="en-US" sz="1400" b="1" dirty="0">
                  <a:solidFill>
                    <a:schemeClr val="bg1">
                      <a:lumMod val="65000"/>
                    </a:schemeClr>
                  </a:solidFill>
                  <a:latin typeface="Huawei Sans" panose="020C0503030203020204" pitchFamily="34" charset="0"/>
                  <a:ea typeface="方正兰亭黑简体" panose="02000000000000000000" pitchFamily="2" charset="-122"/>
                </a:rPr>
                <a:t> </a:t>
              </a:r>
              <a:r>
                <a:rPr lang="en-US" sz="1400" b="1" dirty="0">
                  <a:solidFill>
                    <a:schemeClr val="bg1">
                      <a:lumMod val="65000"/>
                    </a:schemeClr>
                  </a:solidFill>
                  <a:latin typeface="Huawei Sans" panose="020C0503030203020204" pitchFamily="34" charset="0"/>
                </a:rPr>
                <a:t>interface</a:t>
              </a:r>
              <a:endParaRPr lang="en-US" altLang="zh-CN" sz="1400" b="1" dirty="0">
                <a:solidFill>
                  <a:schemeClr val="bg1">
                    <a:lumMod val="65000"/>
                  </a:schemeClr>
                </a:solidFill>
                <a:latin typeface="Huawei Sans" panose="020C0503030203020204" pitchFamily="34" charset="0"/>
                <a:ea typeface="方正兰亭黑简体" panose="02000000000000000000" pitchFamily="2" charset="-122"/>
              </a:endParaRPr>
            </a:p>
          </p:txBody>
        </p:sp>
      </p:grpSp>
      <p:cxnSp>
        <p:nvCxnSpPr>
          <p:cNvPr id="113" name="直接箭头连接符 112"/>
          <p:cNvCxnSpPr/>
          <p:nvPr/>
        </p:nvCxnSpPr>
        <p:spPr bwMode="gray">
          <a:xfrm>
            <a:off x="9817670" y="2891335"/>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a:off x="9817670" y="3251374"/>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9" name="直接箭头连接符 118"/>
          <p:cNvCxnSpPr>
            <a:endCxn id="72" idx="1"/>
          </p:cNvCxnSpPr>
          <p:nvPr/>
        </p:nvCxnSpPr>
        <p:spPr bwMode="gray">
          <a:xfrm flipV="1">
            <a:off x="9817670" y="3538712"/>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2" name="直接箭头连接符 121"/>
          <p:cNvCxnSpPr/>
          <p:nvPr/>
        </p:nvCxnSpPr>
        <p:spPr bwMode="gray">
          <a:xfrm flipV="1">
            <a:off x="9817670" y="3791434"/>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4" name="文本框 123"/>
          <p:cNvSpPr txBox="1"/>
          <p:nvPr/>
        </p:nvSpPr>
        <p:spPr bwMode="gray">
          <a:xfrm rot="3100077">
            <a:off x="9699698" y="2667359"/>
            <a:ext cx="832748" cy="457991"/>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Leave a queue</a:t>
            </a:r>
          </a:p>
        </p:txBody>
      </p:sp>
      <p:grpSp>
        <p:nvGrpSpPr>
          <p:cNvPr id="100" name="组合 99"/>
          <p:cNvGrpSpPr/>
          <p:nvPr/>
        </p:nvGrpSpPr>
        <p:grpSpPr bwMode="gray">
          <a:xfrm>
            <a:off x="619045" y="2125208"/>
            <a:ext cx="1256938" cy="2880320"/>
            <a:chOff x="1006178" y="2014802"/>
            <a:chExt cx="1345406" cy="3403072"/>
          </a:xfrm>
        </p:grpSpPr>
        <p:grpSp>
          <p:nvGrpSpPr>
            <p:cNvPr id="101" name="组合 100"/>
            <p:cNvGrpSpPr/>
            <p:nvPr/>
          </p:nvGrpSpPr>
          <p:grpSpPr bwMode="gray">
            <a:xfrm>
              <a:off x="1006178" y="2014802"/>
              <a:ext cx="1345406" cy="3403072"/>
              <a:chOff x="1438226" y="1592796"/>
              <a:chExt cx="1345406" cy="3403072"/>
            </a:xfrm>
          </p:grpSpPr>
          <p:sp>
            <p:nvSpPr>
              <p:cNvPr id="107" name="圆角矩形 106"/>
              <p:cNvSpPr/>
              <p:nvPr/>
            </p:nvSpPr>
            <p:spPr bwMode="gray">
              <a:xfrm>
                <a:off x="1438226" y="1592796"/>
                <a:ext cx="1345406" cy="3403072"/>
              </a:xfrm>
              <a:prstGeom prst="roundRect">
                <a:avLst/>
              </a:prstGeom>
              <a:grpFill/>
              <a:ln w="9525" cap="flat" cmpd="sng" algn="ctr">
                <a:solidFill>
                  <a:schemeClr val="bg1">
                    <a:lumMod val="6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08"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75000"/>
                </a:schemeClr>
              </a:solidFill>
              <a:ln>
                <a:noFill/>
              </a:ln>
            </p:spPr>
            <p:txBody>
              <a:bodyPr/>
              <a:lstStyle/>
              <a:p>
                <a:pPr fontAlgn="ctr"/>
                <a:endParaRPr lang="en-US" altLang="zh-CN" sz="1600" dirty="0">
                  <a:latin typeface="Huawei Sans" panose="020C0503030203020204" pitchFamily="34" charset="0"/>
                  <a:ea typeface="方正兰亭黑简体" panose="02000000000000000000" pitchFamily="2" charset="-122"/>
                </a:endParaRPr>
              </a:p>
            </p:txBody>
          </p:sp>
          <p:pic>
            <p:nvPicPr>
              <p:cNvPr id="109" name="图片 108" descr="可视电话硬终端.png"/>
              <p:cNvPicPr>
                <a:picLocks noChangeAspect="1"/>
              </p:cNvPicPr>
              <p:nvPr/>
            </p:nvPicPr>
            <p:blipFill>
              <a:blip r:embed="rId3" cstate="print">
                <a:duotone>
                  <a:schemeClr val="bg2">
                    <a:shade val="45000"/>
                    <a:satMod val="135000"/>
                  </a:schemeClr>
                  <a:prstClr val="white"/>
                </a:duotone>
              </a:blip>
              <a:stretch>
                <a:fillRect/>
              </a:stretch>
            </p:blipFill>
            <p:spPr bwMode="gray">
              <a:xfrm>
                <a:off x="1908939" y="2980317"/>
                <a:ext cx="609949" cy="540000"/>
              </a:xfrm>
              <a:prstGeom prst="rect">
                <a:avLst/>
              </a:prstGeom>
            </p:spPr>
          </p:pic>
          <p:pic>
            <p:nvPicPr>
              <p:cNvPr id="110" name="图片 109" descr="管理型无线虚链路-蓝.png"/>
              <p:cNvPicPr>
                <a:picLocks noChangeAspect="1"/>
              </p:cNvPicPr>
              <p:nvPr/>
            </p:nvPicPr>
            <p:blipFill>
              <a:blip r:embed="rId4" cstate="print">
                <a:duotone>
                  <a:schemeClr val="bg2">
                    <a:shade val="45000"/>
                    <a:satMod val="135000"/>
                  </a:schemeClr>
                  <a:prstClr val="white"/>
                </a:duotone>
              </a:blip>
              <a:stretch>
                <a:fillRect/>
              </a:stretch>
            </p:blipFill>
            <p:spPr bwMode="gray">
              <a:xfrm>
                <a:off x="1922620" y="1772816"/>
                <a:ext cx="582586" cy="540000"/>
              </a:xfrm>
              <a:prstGeom prst="rect">
                <a:avLst/>
              </a:prstGeom>
            </p:spPr>
          </p:pic>
          <p:sp>
            <p:nvSpPr>
              <p:cNvPr id="111" name="文本框 110"/>
              <p:cNvSpPr txBox="1"/>
              <p:nvPr/>
            </p:nvSpPr>
            <p:spPr bwMode="gray">
              <a:xfrm>
                <a:off x="1907965" y="2283040"/>
                <a:ext cx="611893"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Video</a:t>
                </a:r>
              </a:p>
            </p:txBody>
          </p:sp>
          <p:sp>
            <p:nvSpPr>
              <p:cNvPr id="112" name="文本框 111"/>
              <p:cNvSpPr txBox="1"/>
              <p:nvPr/>
            </p:nvSpPr>
            <p:spPr bwMode="gray">
              <a:xfrm>
                <a:off x="1917404" y="3506983"/>
                <a:ext cx="593019"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Voice</a:t>
                </a:r>
              </a:p>
            </p:txBody>
          </p:sp>
          <p:sp>
            <p:nvSpPr>
              <p:cNvPr id="114" name="文本框 113"/>
              <p:cNvSpPr txBox="1"/>
              <p:nvPr/>
            </p:nvSpPr>
            <p:spPr bwMode="gray">
              <a:xfrm>
                <a:off x="1937994" y="4623106"/>
                <a:ext cx="551840" cy="32293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solidFill>
                      <a:schemeClr val="bg1">
                        <a:lumMod val="50000"/>
                      </a:schemeClr>
                    </a:solidFill>
                    <a:latin typeface="Huawei Sans" panose="020C0503030203020204" pitchFamily="34" charset="0"/>
                  </a:rPr>
                  <a:t>Data</a:t>
                </a:r>
              </a:p>
            </p:txBody>
          </p:sp>
        </p:grpSp>
        <p:sp>
          <p:nvSpPr>
            <p:cNvPr id="104" name="îṧlîḋè">
              <a:extLst>
                <a:ext uri="{FF2B5EF4-FFF2-40B4-BE49-F238E27FC236}">
                  <a16:creationId xmlns:a16="http://schemas.microsoft.com/office/drawing/2014/main" xmlns="" id="{03370132-C199-466C-9FF3-97790D081173}"/>
                </a:ext>
              </a:extLst>
            </p:cNvPr>
            <p:cNvSpPr txBox="1"/>
            <p:nvPr/>
          </p:nvSpPr>
          <p:spPr bwMode="gray">
            <a:xfrm>
              <a:off x="1012806" y="2664743"/>
              <a:ext cx="396044" cy="21031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solidFill>
                    <a:schemeClr val="bg1">
                      <a:lumMod val="50000"/>
                    </a:schemeClr>
                  </a:solidFill>
                  <a:latin typeface="Huawei Sans" panose="020C0503030203020204" pitchFamily="34" charset="0"/>
                </a:rPr>
                <a:t>Inbound</a:t>
              </a:r>
              <a:r>
                <a:rPr lang="en-US" sz="1400" b="1" dirty="0">
                  <a:solidFill>
                    <a:schemeClr val="bg1">
                      <a:lumMod val="50000"/>
                    </a:schemeClr>
                  </a:solidFill>
                  <a:latin typeface="Huawei Sans" panose="020C0503030203020204" pitchFamily="34" charset="0"/>
                  <a:ea typeface="方正兰亭黑简体" panose="02000000000000000000" pitchFamily="2" charset="-122"/>
                </a:rPr>
                <a:t> </a:t>
              </a:r>
              <a:r>
                <a:rPr lang="en-US" sz="1400" b="1" dirty="0">
                  <a:solidFill>
                    <a:schemeClr val="bg1">
                      <a:lumMod val="50000"/>
                    </a:schemeClr>
                  </a:solidFill>
                  <a:latin typeface="Huawei Sans" panose="020C0503030203020204" pitchFamily="34" charset="0"/>
                </a:rPr>
                <a:t>interface</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endParaRPr>
            </a:p>
          </p:txBody>
        </p:sp>
      </p:grpSp>
      <p:sp>
        <p:nvSpPr>
          <p:cNvPr id="69" name="流程图: 磁盘 68"/>
          <p:cNvSpPr/>
          <p:nvPr/>
        </p:nvSpPr>
        <p:spPr bwMode="gray">
          <a:xfrm>
            <a:off x="3115118" y="3133320"/>
            <a:ext cx="498244" cy="828092"/>
          </a:xfrm>
          <a:prstGeom prst="flowChartMagneticDisk">
            <a:avLst/>
          </a:prstGeom>
          <a:no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endParaRPr>
          </a:p>
        </p:txBody>
      </p:sp>
      <p:cxnSp>
        <p:nvCxnSpPr>
          <p:cNvPr id="70" name="直接箭头连接符 69"/>
          <p:cNvCxnSpPr>
            <a:endCxn id="76" idx="0"/>
          </p:cNvCxnSpPr>
          <p:nvPr/>
        </p:nvCxnSpPr>
        <p:spPr bwMode="gray">
          <a:xfrm>
            <a:off x="3364240" y="2936072"/>
            <a:ext cx="1" cy="536065"/>
          </a:xfrm>
          <a:prstGeom prst="straightConnector1">
            <a:avLst/>
          </a:prstGeom>
          <a:solidFill>
            <a:schemeClr val="accent1"/>
          </a:solidFill>
          <a:ln w="38100" cap="flat" cmpd="sng" algn="ctr">
            <a:solidFill>
              <a:schemeClr val="bg1">
                <a:lumMod val="50000"/>
              </a:schemeClr>
            </a:solidFill>
            <a:prstDash val="solid"/>
            <a:round/>
            <a:headEnd type="none" w="med" len="med"/>
            <a:tailEnd type="triangle"/>
          </a:ln>
          <a:effectLst/>
        </p:spPr>
      </p:cxnSp>
      <p:sp>
        <p:nvSpPr>
          <p:cNvPr id="71" name="矩形 70"/>
          <p:cNvSpPr/>
          <p:nvPr/>
        </p:nvSpPr>
        <p:spPr bwMode="gray">
          <a:xfrm>
            <a:off x="3256228" y="2719968"/>
            <a:ext cx="216024" cy="144016"/>
          </a:xfrm>
          <a:prstGeom prst="rect">
            <a:avLst/>
          </a:prstGeom>
          <a:solidFill>
            <a:schemeClr val="bg1">
              <a:lumMod val="7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3" name="矩形 72"/>
          <p:cNvSpPr/>
          <p:nvPr/>
        </p:nvSpPr>
        <p:spPr bwMode="gray">
          <a:xfrm>
            <a:off x="3256228" y="2503944"/>
            <a:ext cx="216024" cy="144016"/>
          </a:xfrm>
          <a:prstGeom prst="rect">
            <a:avLst/>
          </a:prstGeom>
          <a:solidFill>
            <a:schemeClr val="bg1">
              <a:lumMod val="75000"/>
            </a:schemeClr>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endParaRPr>
          </a:p>
        </p:txBody>
      </p:sp>
      <p:sp>
        <p:nvSpPr>
          <p:cNvPr id="74" name="文本框 73"/>
          <p:cNvSpPr txBox="1"/>
          <p:nvPr/>
        </p:nvSpPr>
        <p:spPr bwMode="gray">
          <a:xfrm>
            <a:off x="3046351" y="2215230"/>
            <a:ext cx="63577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fontAlgn="ctr"/>
            <a:r>
              <a:rPr lang="en-US" sz="1200" dirty="0">
                <a:solidFill>
                  <a:schemeClr val="bg1">
                    <a:lumMod val="50000"/>
                  </a:schemeClr>
                </a:solidFill>
                <a:latin typeface="Huawei Sans" panose="020C0503030203020204" pitchFamily="34" charset="0"/>
              </a:rPr>
              <a:t>Token</a:t>
            </a:r>
          </a:p>
        </p:txBody>
      </p:sp>
      <p:sp>
        <p:nvSpPr>
          <p:cNvPr id="76" name="文本框 75"/>
          <p:cNvSpPr txBox="1"/>
          <p:nvPr/>
        </p:nvSpPr>
        <p:spPr bwMode="gray">
          <a:xfrm>
            <a:off x="2959483" y="3472137"/>
            <a:ext cx="809516"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solidFill>
                  <a:schemeClr val="bg1">
                    <a:lumMod val="50000"/>
                  </a:schemeClr>
                </a:solidFill>
                <a:latin typeface="Huawei Sans" panose="020C0503030203020204" pitchFamily="34" charset="0"/>
              </a:rPr>
              <a:t>Token bucket</a:t>
            </a:r>
          </a:p>
        </p:txBody>
      </p:sp>
      <p:sp>
        <p:nvSpPr>
          <p:cNvPr id="62" name="文本框 61"/>
          <p:cNvSpPr txBox="1"/>
          <p:nvPr/>
        </p:nvSpPr>
        <p:spPr bwMode="gray">
          <a:xfrm>
            <a:off x="7937409" y="4552865"/>
            <a:ext cx="235579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Congestion management</a:t>
            </a:r>
          </a:p>
        </p:txBody>
      </p:sp>
    </p:spTree>
    <p:extLst>
      <p:ext uri="{BB962C8B-B14F-4D97-AF65-F5344CB8AC3E}">
        <p14:creationId xmlns:p14="http://schemas.microsoft.com/office/powerpoint/2010/main" val="950445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Congestion Management Technology</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Congestion management technology manages and controls different types of service traffic when network congestion occurs.</a:t>
            </a:r>
            <a:endParaRPr lang="en-US" altLang="zh-CN" sz="2000" dirty="0">
              <a:latin typeface="Huawei Sans" panose="020C0503030203020204" pitchFamily="34" charset="0"/>
            </a:endParaRPr>
          </a:p>
          <a:p>
            <a:pPr algn="l"/>
            <a:r>
              <a:rPr lang="en-US" sz="2000" dirty="0">
                <a:latin typeface="Huawei Sans" panose="020C0503030203020204" pitchFamily="34" charset="0"/>
              </a:rPr>
              <a:t>It uses queue scheduling technology to handle traffic congestion.</a:t>
            </a:r>
          </a:p>
        </p:txBody>
      </p:sp>
      <p:grpSp>
        <p:nvGrpSpPr>
          <p:cNvPr id="7" name="组合 6"/>
          <p:cNvGrpSpPr/>
          <p:nvPr/>
        </p:nvGrpSpPr>
        <p:grpSpPr bwMode="gray">
          <a:xfrm>
            <a:off x="1746881" y="2859361"/>
            <a:ext cx="2380910" cy="2150911"/>
            <a:chOff x="1716480" y="2423121"/>
            <a:chExt cx="2380910" cy="2150911"/>
          </a:xfrm>
        </p:grpSpPr>
        <p:grpSp>
          <p:nvGrpSpPr>
            <p:cNvPr id="77" name="组合 76"/>
            <p:cNvGrpSpPr/>
            <p:nvPr/>
          </p:nvGrpSpPr>
          <p:grpSpPr bwMode="gray">
            <a:xfrm>
              <a:off x="2103193" y="2423121"/>
              <a:ext cx="1994197" cy="2150911"/>
              <a:chOff x="2910313" y="2214888"/>
              <a:chExt cx="1994197" cy="2150911"/>
            </a:xfrm>
          </p:grpSpPr>
          <p:sp>
            <p:nvSpPr>
              <p:cNvPr id="89" name="圆角矩形 88"/>
              <p:cNvSpPr/>
              <p:nvPr/>
            </p:nvSpPr>
            <p:spPr bwMode="gray">
              <a:xfrm>
                <a:off x="2910319" y="2591927"/>
                <a:ext cx="773333"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0</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0" name="圆角矩形 89"/>
              <p:cNvSpPr/>
              <p:nvPr/>
            </p:nvSpPr>
            <p:spPr bwMode="gray">
              <a:xfrm>
                <a:off x="2910319" y="2961642"/>
                <a:ext cx="773333"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1</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1" name="圆角矩形 90"/>
              <p:cNvSpPr/>
              <p:nvPr/>
            </p:nvSpPr>
            <p:spPr bwMode="gray">
              <a:xfrm>
                <a:off x="2910319" y="3384015"/>
                <a:ext cx="773333"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2</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2" name="圆角矩形 91"/>
              <p:cNvSpPr/>
              <p:nvPr/>
            </p:nvSpPr>
            <p:spPr bwMode="gray">
              <a:xfrm>
                <a:off x="2910313" y="4077767"/>
                <a:ext cx="773419"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latin typeface="Huawei Sans" panose="020C0503030203020204" pitchFamily="34" charset="0"/>
                  </a:rPr>
                  <a:t>Queue </a:t>
                </a:r>
                <a:r>
                  <a:rPr lang="en-US" sz="1200" b="0" i="1" dirty="0">
                    <a:latin typeface="Huawei Sans" panose="020C0503030203020204" pitchFamily="34" charset="0"/>
                  </a:rPr>
                  <a:t>N</a:t>
                </a:r>
                <a:endParaRPr kumimoji="0" lang="en-US" altLang="zh-CN" sz="1200" b="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3" name="文本框 92"/>
              <p:cNvSpPr txBox="1"/>
              <p:nvPr/>
            </p:nvSpPr>
            <p:spPr bwMode="gray">
              <a:xfrm>
                <a:off x="3215405" y="3661107"/>
                <a:ext cx="212165" cy="304103"/>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400" b="1" dirty="0">
                    <a:latin typeface="Huawei Sans" panose="020C0503030203020204" pitchFamily="34" charset="0"/>
                  </a:rPr>
                  <a:t>…</a:t>
                </a:r>
                <a:endParaRPr lang="en-US" altLang="zh-CN" sz="1400" b="1" dirty="0">
                  <a:latin typeface="Huawei Sans" panose="020C0503030203020204" pitchFamily="34" charset="0"/>
                  <a:ea typeface="方正兰亭黑简体" panose="02000000000000000000" pitchFamily="2" charset="-122"/>
                </a:endParaRPr>
              </a:p>
            </p:txBody>
          </p:sp>
          <p:grpSp>
            <p:nvGrpSpPr>
              <p:cNvPr id="110" name="组合 109"/>
              <p:cNvGrpSpPr/>
              <p:nvPr/>
            </p:nvGrpSpPr>
            <p:grpSpPr bwMode="gray">
              <a:xfrm>
                <a:off x="3935760" y="2565598"/>
                <a:ext cx="540060" cy="1800200"/>
                <a:chOff x="9804412" y="2852936"/>
                <a:chExt cx="540060" cy="1800200"/>
              </a:xfrm>
            </p:grpSpPr>
            <p:grpSp>
              <p:nvGrpSpPr>
                <p:cNvPr id="126" name="组合 125"/>
                <p:cNvGrpSpPr/>
                <p:nvPr/>
              </p:nvGrpSpPr>
              <p:grpSpPr bwMode="gray">
                <a:xfrm>
                  <a:off x="9804412" y="2852936"/>
                  <a:ext cx="540060" cy="1800200"/>
                  <a:chOff x="7032104" y="2852936"/>
                  <a:chExt cx="540060" cy="1800200"/>
                </a:xfrm>
              </p:grpSpPr>
              <p:sp>
                <p:nvSpPr>
                  <p:cNvPr id="138" name="圆角矩形 137"/>
                  <p:cNvSpPr/>
                  <p:nvPr/>
                </p:nvSpPr>
                <p:spPr bwMode="gray">
                  <a:xfrm>
                    <a:off x="7032104" y="2852936"/>
                    <a:ext cx="540060" cy="1800200"/>
                  </a:xfrm>
                  <a:prstGeom prst="roundRect">
                    <a:avLst/>
                  </a:prstGeom>
                  <a:solidFill>
                    <a:srgbClr val="F4FBFE"/>
                  </a:solidFill>
                  <a:ln w="9525" cap="flat" cmpd="sng" algn="ctr">
                    <a:solidFill>
                      <a:srgbClr val="00B0F0"/>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139" name="文本框 138"/>
                  <p:cNvSpPr txBox="1"/>
                  <p:nvPr/>
                </p:nvSpPr>
                <p:spPr bwMode="gray">
                  <a:xfrm rot="16200000">
                    <a:off x="6832798" y="3598725"/>
                    <a:ext cx="887029"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Scheduling</a:t>
                    </a:r>
                    <a:endParaRPr lang="en-US" altLang="zh-CN" sz="1200" b="1" dirty="0">
                      <a:latin typeface="Huawei Sans" panose="020C0503030203020204" pitchFamily="34" charset="0"/>
                      <a:ea typeface="方正兰亭黑简体" panose="02000000000000000000" pitchFamily="2" charset="-122"/>
                    </a:endParaRPr>
                  </a:p>
                </p:txBody>
              </p:sp>
            </p:grpSp>
            <p:sp>
              <p:nvSpPr>
                <p:cNvPr id="127" name="任意多边形 126"/>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grpSp>
          <p:cxnSp>
            <p:nvCxnSpPr>
              <p:cNvPr id="111" name="直接箭头连接符 110"/>
              <p:cNvCxnSpPr/>
              <p:nvPr/>
            </p:nvCxnSpPr>
            <p:spPr bwMode="gray">
              <a:xfrm>
                <a:off x="3683732" y="274561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2" name="直接箭头连接符 111"/>
              <p:cNvCxnSpPr/>
              <p:nvPr/>
            </p:nvCxnSpPr>
            <p:spPr bwMode="gray">
              <a:xfrm>
                <a:off x="3683732" y="3105658"/>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直接箭头连接符 112"/>
              <p:cNvCxnSpPr/>
              <p:nvPr/>
            </p:nvCxnSpPr>
            <p:spPr bwMode="gray">
              <a:xfrm>
                <a:off x="3683732" y="3537706"/>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4" name="直接箭头连接符 113"/>
              <p:cNvCxnSpPr/>
              <p:nvPr/>
            </p:nvCxnSpPr>
            <p:spPr bwMode="gray">
              <a:xfrm>
                <a:off x="3683732" y="422178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5" name="直接箭头连接符 114"/>
              <p:cNvCxnSpPr/>
              <p:nvPr/>
            </p:nvCxnSpPr>
            <p:spPr bwMode="gray">
              <a:xfrm>
                <a:off x="4475820" y="2781623"/>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6" name="直接箭头连接符 115"/>
              <p:cNvCxnSpPr/>
              <p:nvPr/>
            </p:nvCxnSpPr>
            <p:spPr bwMode="gray">
              <a:xfrm>
                <a:off x="4475820" y="3141662"/>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16"/>
              <p:cNvCxnSpPr/>
              <p:nvPr/>
            </p:nvCxnSpPr>
            <p:spPr bwMode="gray">
              <a:xfrm flipV="1">
                <a:off x="4475820" y="3429000"/>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8" name="直接箭头连接符 117"/>
              <p:cNvCxnSpPr/>
              <p:nvPr/>
            </p:nvCxnSpPr>
            <p:spPr bwMode="gray">
              <a:xfrm flipV="1">
                <a:off x="4475820" y="3681722"/>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25" name="文本框 124"/>
              <p:cNvSpPr txBox="1"/>
              <p:nvPr/>
            </p:nvSpPr>
            <p:spPr bwMode="gray">
              <a:xfrm rot="3100077">
                <a:off x="4196093" y="2649980"/>
                <a:ext cx="1143509"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Leave a queue</a:t>
                </a:r>
              </a:p>
            </p:txBody>
          </p:sp>
        </p:grpSp>
        <p:sp>
          <p:nvSpPr>
            <p:cNvPr id="140" name="文本框 139"/>
            <p:cNvSpPr txBox="1"/>
            <p:nvPr/>
          </p:nvSpPr>
          <p:spPr bwMode="gray">
            <a:xfrm>
              <a:off x="1716480" y="2472281"/>
              <a:ext cx="1599847" cy="273325"/>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Data sending queue</a:t>
              </a:r>
            </a:p>
          </p:txBody>
        </p:sp>
      </p:grpSp>
      <p:sp>
        <p:nvSpPr>
          <p:cNvPr id="153" name="左箭头标注 152"/>
          <p:cNvSpPr/>
          <p:nvPr/>
        </p:nvSpPr>
        <p:spPr bwMode="gray">
          <a:xfrm>
            <a:off x="4007768" y="2965140"/>
            <a:ext cx="1602594" cy="432048"/>
          </a:xfrm>
          <a:custGeom>
            <a:avLst/>
            <a:gdLst>
              <a:gd name="connsiteX0" fmla="*/ 0 w 1224136"/>
              <a:gd name="connsiteY0" fmla="*/ 270030 h 540060"/>
              <a:gd name="connsiteX1" fmla="*/ 135015 w 1224136"/>
              <a:gd name="connsiteY1" fmla="*/ 135015 h 540060"/>
              <a:gd name="connsiteX2" fmla="*/ 135015 w 1224136"/>
              <a:gd name="connsiteY2" fmla="*/ 202523 h 540060"/>
              <a:gd name="connsiteX3" fmla="*/ 263630 w 1224136"/>
              <a:gd name="connsiteY3" fmla="*/ 202523 h 540060"/>
              <a:gd name="connsiteX4" fmla="*/ 263630 w 1224136"/>
              <a:gd name="connsiteY4" fmla="*/ 0 h 540060"/>
              <a:gd name="connsiteX5" fmla="*/ 1224136 w 1224136"/>
              <a:gd name="connsiteY5" fmla="*/ 0 h 540060"/>
              <a:gd name="connsiteX6" fmla="*/ 1224136 w 1224136"/>
              <a:gd name="connsiteY6" fmla="*/ 540060 h 540060"/>
              <a:gd name="connsiteX7" fmla="*/ 263630 w 1224136"/>
              <a:gd name="connsiteY7" fmla="*/ 540060 h 540060"/>
              <a:gd name="connsiteX8" fmla="*/ 263630 w 1224136"/>
              <a:gd name="connsiteY8" fmla="*/ 337538 h 540060"/>
              <a:gd name="connsiteX9" fmla="*/ 135015 w 1224136"/>
              <a:gd name="connsiteY9" fmla="*/ 337538 h 540060"/>
              <a:gd name="connsiteX10" fmla="*/ 135015 w 1224136"/>
              <a:gd name="connsiteY10" fmla="*/ 405045 h 540060"/>
              <a:gd name="connsiteX11" fmla="*/ 0 w 1224136"/>
              <a:gd name="connsiteY11" fmla="*/ 270030 h 540060"/>
              <a:gd name="connsiteX0" fmla="*/ 0 w 1503536"/>
              <a:gd name="connsiteY0" fmla="*/ 397030 h 540060"/>
              <a:gd name="connsiteX1" fmla="*/ 414415 w 1503536"/>
              <a:gd name="connsiteY1" fmla="*/ 135015 h 540060"/>
              <a:gd name="connsiteX2" fmla="*/ 414415 w 1503536"/>
              <a:gd name="connsiteY2" fmla="*/ 2025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414415 w 1503536"/>
              <a:gd name="connsiteY9" fmla="*/ 337538 h 540060"/>
              <a:gd name="connsiteX10" fmla="*/ 414415 w 1503536"/>
              <a:gd name="connsiteY10" fmla="*/ 405045 h 540060"/>
              <a:gd name="connsiteX11" fmla="*/ 0 w 1503536"/>
              <a:gd name="connsiteY11" fmla="*/ 397030 h 540060"/>
              <a:gd name="connsiteX0" fmla="*/ 0 w 1503536"/>
              <a:gd name="connsiteY0" fmla="*/ 397030 h 540060"/>
              <a:gd name="connsiteX1" fmla="*/ 135015 w 1503536"/>
              <a:gd name="connsiteY1" fmla="*/ 160415 h 540060"/>
              <a:gd name="connsiteX2" fmla="*/ 414415 w 1503536"/>
              <a:gd name="connsiteY2" fmla="*/ 2025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414415 w 1503536"/>
              <a:gd name="connsiteY9" fmla="*/ 337538 h 540060"/>
              <a:gd name="connsiteX10" fmla="*/ 414415 w 1503536"/>
              <a:gd name="connsiteY10" fmla="*/ 405045 h 540060"/>
              <a:gd name="connsiteX11" fmla="*/ 0 w 1503536"/>
              <a:gd name="connsiteY11" fmla="*/ 397030 h 540060"/>
              <a:gd name="connsiteX0" fmla="*/ 0 w 1503536"/>
              <a:gd name="connsiteY0" fmla="*/ 397030 h 540060"/>
              <a:gd name="connsiteX1" fmla="*/ 135015 w 1503536"/>
              <a:gd name="connsiteY1" fmla="*/ 160415 h 540060"/>
              <a:gd name="connsiteX2" fmla="*/ 414415 w 1503536"/>
              <a:gd name="connsiteY2" fmla="*/ 2025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414415 w 1503536"/>
              <a:gd name="connsiteY9" fmla="*/ 337538 h 540060"/>
              <a:gd name="connsiteX10" fmla="*/ 427115 w 1503536"/>
              <a:gd name="connsiteY10" fmla="*/ 519345 h 540060"/>
              <a:gd name="connsiteX11" fmla="*/ 0 w 1503536"/>
              <a:gd name="connsiteY11" fmla="*/ 397030 h 540060"/>
              <a:gd name="connsiteX0" fmla="*/ 0 w 1503536"/>
              <a:gd name="connsiteY0" fmla="*/ 397030 h 540060"/>
              <a:gd name="connsiteX1" fmla="*/ 135015 w 1503536"/>
              <a:gd name="connsiteY1" fmla="*/ 160415 h 540060"/>
              <a:gd name="connsiteX2" fmla="*/ 249315 w 1503536"/>
              <a:gd name="connsiteY2" fmla="*/ 2914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414415 w 1503536"/>
              <a:gd name="connsiteY9" fmla="*/ 337538 h 540060"/>
              <a:gd name="connsiteX10" fmla="*/ 427115 w 1503536"/>
              <a:gd name="connsiteY10" fmla="*/ 519345 h 540060"/>
              <a:gd name="connsiteX11" fmla="*/ 0 w 1503536"/>
              <a:gd name="connsiteY11" fmla="*/ 397030 h 540060"/>
              <a:gd name="connsiteX0" fmla="*/ 0 w 1503536"/>
              <a:gd name="connsiteY0" fmla="*/ 397030 h 540060"/>
              <a:gd name="connsiteX1" fmla="*/ 135015 w 1503536"/>
              <a:gd name="connsiteY1" fmla="*/ 160415 h 540060"/>
              <a:gd name="connsiteX2" fmla="*/ 249315 w 1503536"/>
              <a:gd name="connsiteY2" fmla="*/ 291423 h 540060"/>
              <a:gd name="connsiteX3" fmla="*/ 543030 w 1503536"/>
              <a:gd name="connsiteY3" fmla="*/ 202523 h 540060"/>
              <a:gd name="connsiteX4" fmla="*/ 543030 w 1503536"/>
              <a:gd name="connsiteY4" fmla="*/ 0 h 540060"/>
              <a:gd name="connsiteX5" fmla="*/ 1503536 w 1503536"/>
              <a:gd name="connsiteY5" fmla="*/ 0 h 540060"/>
              <a:gd name="connsiteX6" fmla="*/ 1503536 w 1503536"/>
              <a:gd name="connsiteY6" fmla="*/ 540060 h 540060"/>
              <a:gd name="connsiteX7" fmla="*/ 543030 w 1503536"/>
              <a:gd name="connsiteY7" fmla="*/ 540060 h 540060"/>
              <a:gd name="connsiteX8" fmla="*/ 543030 w 1503536"/>
              <a:gd name="connsiteY8" fmla="*/ 337538 h 540060"/>
              <a:gd name="connsiteX9" fmla="*/ 287415 w 1503536"/>
              <a:gd name="connsiteY9" fmla="*/ 362938 h 540060"/>
              <a:gd name="connsiteX10" fmla="*/ 427115 w 1503536"/>
              <a:gd name="connsiteY10" fmla="*/ 519345 h 540060"/>
              <a:gd name="connsiteX11" fmla="*/ 0 w 1503536"/>
              <a:gd name="connsiteY11" fmla="*/ 397030 h 54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3536" h="540060">
                <a:moveTo>
                  <a:pt x="0" y="397030"/>
                </a:moveTo>
                <a:lnTo>
                  <a:pt x="135015" y="160415"/>
                </a:lnTo>
                <a:lnTo>
                  <a:pt x="249315" y="291423"/>
                </a:lnTo>
                <a:lnTo>
                  <a:pt x="543030" y="202523"/>
                </a:lnTo>
                <a:lnTo>
                  <a:pt x="543030" y="0"/>
                </a:lnTo>
                <a:lnTo>
                  <a:pt x="1503536" y="0"/>
                </a:lnTo>
                <a:lnTo>
                  <a:pt x="1503536" y="540060"/>
                </a:lnTo>
                <a:lnTo>
                  <a:pt x="543030" y="540060"/>
                </a:lnTo>
                <a:lnTo>
                  <a:pt x="543030" y="337538"/>
                </a:lnTo>
                <a:lnTo>
                  <a:pt x="287415" y="362938"/>
                </a:lnTo>
                <a:lnTo>
                  <a:pt x="427115" y="519345"/>
                </a:lnTo>
                <a:lnTo>
                  <a:pt x="0" y="397030"/>
                </a:lnTo>
                <a:close/>
              </a:path>
            </a:pathLst>
          </a:custGeom>
          <a:solidFill>
            <a:srgbClr val="56C4D2"/>
          </a:solidFill>
          <a:ln w="9525" cap="flat" cmpd="sng" algn="ctr">
            <a:solidFill>
              <a:srgbClr val="56C4D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ctr"/>
            <a:endParaRPr lang="en-US" sz="1100" b="1" dirty="0">
              <a:solidFill>
                <a:schemeClr val="bg1"/>
              </a:solidFill>
              <a:latin typeface="Huawei Sans" panose="020C0503030203020204" pitchFamily="34" charset="0"/>
            </a:endParaRPr>
          </a:p>
        </p:txBody>
      </p:sp>
      <p:cxnSp>
        <p:nvCxnSpPr>
          <p:cNvPr id="38" name="肘形连接符 37"/>
          <p:cNvCxnSpPr/>
          <p:nvPr/>
        </p:nvCxnSpPr>
        <p:spPr bwMode="gray">
          <a:xfrm>
            <a:off x="5735960" y="3217168"/>
            <a:ext cx="2939595" cy="576064"/>
          </a:xfrm>
          <a:prstGeom prst="bentConnector2">
            <a:avLst/>
          </a:prstGeom>
          <a:solidFill>
            <a:schemeClr val="accent1"/>
          </a:solidFill>
          <a:ln w="19050" cap="flat" cmpd="sng" algn="ctr">
            <a:solidFill>
              <a:schemeClr val="tx1"/>
            </a:solidFill>
            <a:prstDash val="solid"/>
            <a:round/>
            <a:headEnd type="oval" w="med" len="med"/>
            <a:tailEnd type="triangle" w="med" len="med"/>
          </a:ln>
          <a:effectLst/>
        </p:spPr>
      </p:cxnSp>
      <p:grpSp>
        <p:nvGrpSpPr>
          <p:cNvPr id="41" name="组合 40"/>
          <p:cNvGrpSpPr/>
          <p:nvPr/>
        </p:nvGrpSpPr>
        <p:grpSpPr bwMode="gray">
          <a:xfrm>
            <a:off x="6816080" y="3937248"/>
            <a:ext cx="3564396" cy="756097"/>
            <a:chOff x="6744073" y="5651118"/>
            <a:chExt cx="4428492" cy="180668"/>
          </a:xfrm>
        </p:grpSpPr>
        <p:sp>
          <p:nvSpPr>
            <p:cNvPr id="42" name="矩形 41"/>
            <p:cNvSpPr/>
            <p:nvPr/>
          </p:nvSpPr>
          <p:spPr bwMode="gray">
            <a:xfrm>
              <a:off x="6744073" y="5652567"/>
              <a:ext cx="4428492" cy="179219"/>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43" name="文本框 42"/>
            <p:cNvSpPr txBox="1"/>
            <p:nvPr/>
          </p:nvSpPr>
          <p:spPr bwMode="gray">
            <a:xfrm>
              <a:off x="6816081" y="5651118"/>
              <a:ext cx="4356484" cy="172925"/>
            </a:xfrm>
            <a:prstGeom prst="rect">
              <a:avLst/>
            </a:prstGeom>
            <a:noFill/>
            <a:ln w="9525" algn="ctr">
              <a:noFill/>
              <a:miter lim="800000"/>
              <a:headEnd/>
              <a:tailEnd/>
            </a:ln>
          </p:spPr>
          <p:txBody>
            <a:bodyPr vert="horz" wrap="square" lIns="36000" tIns="43901" rIns="36000" bIns="43901" numCol="1" rtlCol="0" anchor="ctr" anchorCtr="0" compatLnSpc="1">
              <a:prstTxWarp prst="textNoShape">
                <a:avLst/>
              </a:prstTxWarp>
              <a:noAutofit/>
            </a:bodyPr>
            <a:lstStyle/>
            <a:p>
              <a:pPr marL="285750" indent="-285750" fontAlgn="ctr">
                <a:lnSpc>
                  <a:spcPct val="125000"/>
                </a:lnSpc>
                <a:spcBef>
                  <a:spcPts val="200"/>
                </a:spcBef>
                <a:spcAft>
                  <a:spcPts val="200"/>
                </a:spcAft>
                <a:buFont typeface="Arial" panose="020B0604020202020204" pitchFamily="34" charset="0"/>
                <a:buChar char="•"/>
              </a:pPr>
              <a:r>
                <a:rPr lang="en-US" sz="1400" dirty="0">
                  <a:solidFill>
                    <a:srgbClr val="000000"/>
                  </a:solidFill>
                  <a:latin typeface="Huawei Sans" panose="020C0503030203020204" pitchFamily="34" charset="0"/>
                </a:rPr>
                <a:t>Packets are scheduled based on the priority of each queue.</a:t>
              </a:r>
              <a:endParaRPr lang="en-US" altLang="zh-CN" sz="1400" dirty="0">
                <a:solidFill>
                  <a:srgbClr val="000000"/>
                </a:solidFill>
                <a:latin typeface="Huawei Sans" panose="020C0503030203020204" pitchFamily="34" charset="0"/>
                <a:ea typeface="方正兰亭黑简体" panose="02000000000000000000" pitchFamily="2" charset="-122"/>
              </a:endParaRPr>
            </a:p>
          </p:txBody>
        </p:sp>
      </p:grpSp>
      <p:sp>
        <p:nvSpPr>
          <p:cNvPr id="5" name="矩形 4"/>
          <p:cNvSpPr/>
          <p:nvPr/>
        </p:nvSpPr>
        <p:spPr bwMode="gray">
          <a:xfrm>
            <a:off x="4425395" y="2959856"/>
            <a:ext cx="1332614" cy="461665"/>
          </a:xfrm>
          <a:prstGeom prst="rect">
            <a:avLst/>
          </a:prstGeom>
        </p:spPr>
        <p:txBody>
          <a:bodyPr wrap="square">
            <a:spAutoFit/>
          </a:bodyPr>
          <a:lstStyle/>
          <a:p>
            <a:pPr algn="ctr" fontAlgn="ctr"/>
            <a:r>
              <a:rPr lang="en-US" altLang="zh-CN" sz="1200" b="1" dirty="0">
                <a:solidFill>
                  <a:schemeClr val="bg1"/>
                </a:solidFill>
                <a:latin typeface="Huawei Sans" panose="020C0503030203020204" pitchFamily="34" charset="0"/>
              </a:rPr>
              <a:t>Congestion management</a:t>
            </a:r>
          </a:p>
        </p:txBody>
      </p:sp>
    </p:spTree>
    <p:extLst>
      <p:ext uri="{BB962C8B-B14F-4D97-AF65-F5344CB8AC3E}">
        <p14:creationId xmlns:p14="http://schemas.microsoft.com/office/powerpoint/2010/main" val="642266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What Is a Queue?</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The queuing technology orders packets in the buffer. </a:t>
            </a:r>
          </a:p>
          <a:p>
            <a:pPr algn="l"/>
            <a:endParaRPr lang="en-US" altLang="zh-CN" sz="2000" dirty="0">
              <a:latin typeface="Huawei Sans" panose="020C0503030203020204" pitchFamily="34" charset="0"/>
            </a:endParaRPr>
          </a:p>
        </p:txBody>
      </p:sp>
      <p:grpSp>
        <p:nvGrpSpPr>
          <p:cNvPr id="11" name="组合 10"/>
          <p:cNvGrpSpPr/>
          <p:nvPr/>
        </p:nvGrpSpPr>
        <p:grpSpPr bwMode="gray">
          <a:xfrm>
            <a:off x="5231904" y="3096573"/>
            <a:ext cx="5616624" cy="1404149"/>
            <a:chOff x="6564053" y="5600655"/>
            <a:chExt cx="4284476" cy="273764"/>
          </a:xfrm>
        </p:grpSpPr>
        <p:sp>
          <p:nvSpPr>
            <p:cNvPr id="12" name="矩形 11"/>
            <p:cNvSpPr/>
            <p:nvPr/>
          </p:nvSpPr>
          <p:spPr bwMode="gray">
            <a:xfrm>
              <a:off x="6564053" y="5600655"/>
              <a:ext cx="4284476" cy="27376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3" name="文本框 12"/>
            <p:cNvSpPr txBox="1"/>
            <p:nvPr/>
          </p:nvSpPr>
          <p:spPr bwMode="gray">
            <a:xfrm>
              <a:off x="6591518" y="5625454"/>
              <a:ext cx="4257011" cy="20730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85750" indent="-285750" fontAlgn="ctr">
                <a:lnSpc>
                  <a:spcPct val="125000"/>
                </a:lnSpc>
                <a:spcBef>
                  <a:spcPts val="200"/>
                </a:spcBef>
                <a:spcAft>
                  <a:spcPts val="200"/>
                </a:spcAft>
                <a:buFont typeface="Arial" panose="020B0604020202020204" pitchFamily="34" charset="0"/>
                <a:buChar char="•"/>
              </a:pPr>
              <a:r>
                <a:rPr lang="en-US" sz="1600" dirty="0">
                  <a:solidFill>
                    <a:srgbClr val="000000"/>
                  </a:solidFill>
                  <a:latin typeface="Huawei Sans" panose="020C0503030203020204" pitchFamily="34" charset="0"/>
                </a:rPr>
                <a:t>Each interface has eight downlink queues, which are called class queues (CQs) or port queues.</a:t>
              </a:r>
              <a:endParaRPr lang="en-US" altLang="zh-CN" sz="1600" dirty="0">
                <a:solidFill>
                  <a:srgbClr val="000000"/>
                </a:solidFill>
                <a:latin typeface="Huawei Sans" panose="020C0503030203020204" pitchFamily="34" charset="0"/>
                <a:ea typeface="方正兰亭黑简体" panose="02000000000000000000" pitchFamily="2" charset="-122"/>
              </a:endParaRPr>
            </a:p>
            <a:p>
              <a:pPr marL="285750" indent="-285750" fontAlgn="ctr">
                <a:lnSpc>
                  <a:spcPct val="125000"/>
                </a:lnSpc>
                <a:spcBef>
                  <a:spcPts val="200"/>
                </a:spcBef>
                <a:spcAft>
                  <a:spcPts val="200"/>
                </a:spcAft>
                <a:buFont typeface="Arial" panose="020B0604020202020204" pitchFamily="34" charset="0"/>
                <a:buChar char="•"/>
              </a:pPr>
              <a:r>
                <a:rPr lang="en-US" sz="1600" dirty="0">
                  <a:solidFill>
                    <a:srgbClr val="000000"/>
                  </a:solidFill>
                  <a:latin typeface="Huawei Sans" panose="020C0503030203020204" pitchFamily="34" charset="0"/>
                </a:rPr>
                <a:t>They are EF, AF1, AF2, AF3, AF4, BE, CS6, and CS7.</a:t>
              </a:r>
            </a:p>
          </p:txBody>
        </p:sp>
      </p:grpSp>
      <p:sp>
        <p:nvSpPr>
          <p:cNvPr id="14" name="iṣ1iḍé"/>
          <p:cNvSpPr/>
          <p:nvPr/>
        </p:nvSpPr>
        <p:spPr bwMode="gray">
          <a:xfrm rot="16200000">
            <a:off x="4061043" y="3475353"/>
            <a:ext cx="1476164" cy="718617"/>
          </a:xfrm>
          <a:custGeom>
            <a:avLst/>
            <a:gdLst>
              <a:gd name="connsiteX0" fmla="*/ 0 w 2232248"/>
              <a:gd name="connsiteY0" fmla="*/ 649058 h 649058"/>
              <a:gd name="connsiteX1" fmla="*/ 439523 w 2232248"/>
              <a:gd name="connsiteY1" fmla="*/ 0 h 649058"/>
              <a:gd name="connsiteX2" fmla="*/ 1792725 w 2232248"/>
              <a:gd name="connsiteY2" fmla="*/ 0 h 649058"/>
              <a:gd name="connsiteX3" fmla="*/ 2232248 w 2232248"/>
              <a:gd name="connsiteY3" fmla="*/ 649058 h 649058"/>
              <a:gd name="connsiteX4" fmla="*/ 0 w 2232248"/>
              <a:gd name="connsiteY4" fmla="*/ 649058 h 649058"/>
              <a:gd name="connsiteX0" fmla="*/ 0 w 2232248"/>
              <a:gd name="connsiteY0" fmla="*/ 656678 h 656678"/>
              <a:gd name="connsiteX1" fmla="*/ 43952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0 h 656678"/>
              <a:gd name="connsiteX2" fmla="*/ 1548885 w 2232248"/>
              <a:gd name="connsiteY2" fmla="*/ 0 h 656678"/>
              <a:gd name="connsiteX3" fmla="*/ 2232248 w 2232248"/>
              <a:gd name="connsiteY3" fmla="*/ 656678 h 656678"/>
              <a:gd name="connsiteX4" fmla="*/ 0 w 2232248"/>
              <a:gd name="connsiteY4" fmla="*/ 656678 h 656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248" h="656678">
                <a:moveTo>
                  <a:pt x="0" y="656678"/>
                </a:moveTo>
                <a:lnTo>
                  <a:pt x="736703" y="0"/>
                </a:lnTo>
                <a:lnTo>
                  <a:pt x="1548885" y="0"/>
                </a:lnTo>
                <a:lnTo>
                  <a:pt x="2232248" y="656678"/>
                </a:lnTo>
                <a:lnTo>
                  <a:pt x="0" y="656678"/>
                </a:lnTo>
                <a:close/>
              </a:path>
            </a:pathLst>
          </a:custGeom>
          <a:solidFill>
            <a:srgbClr val="FFFFFF">
              <a:lumMod val="95000"/>
            </a:srgbClr>
          </a:solidFill>
          <a:ln w="19050">
            <a:noFill/>
            <a:rou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 name="í$ḷiḋê"/>
          <p:cNvSpPr/>
          <p:nvPr/>
        </p:nvSpPr>
        <p:spPr bwMode="gray">
          <a:xfrm>
            <a:off x="2881207" y="3024572"/>
            <a:ext cx="596937" cy="192465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6" name="íṡľidé"/>
          <p:cNvSpPr/>
          <p:nvPr/>
        </p:nvSpPr>
        <p:spPr bwMode="gray">
          <a:xfrm>
            <a:off x="2063552" y="3078853"/>
            <a:ext cx="2232248" cy="1452114"/>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7" name="îŝľíḍê"/>
          <p:cNvSpPr/>
          <p:nvPr/>
        </p:nvSpPr>
        <p:spPr bwMode="gray">
          <a:xfrm>
            <a:off x="2148302" y="3144320"/>
            <a:ext cx="2062748" cy="1321180"/>
          </a:xfrm>
          <a:prstGeom prst="rect">
            <a:avLst/>
          </a:prstGeom>
          <a:solidFill>
            <a:srgbClr val="FFFFFF"/>
          </a:solidFill>
          <a:ln w="9525">
            <a:solidFill>
              <a:srgbClr val="000000"/>
            </a:solidFill>
            <a:miter lim="800000"/>
            <a:headEnd/>
            <a:tailE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8" name="iṥ1iďe"/>
          <p:cNvSpPr txBox="1"/>
          <p:nvPr/>
        </p:nvSpPr>
        <p:spPr bwMode="gray">
          <a:xfrm>
            <a:off x="2395470" y="3641564"/>
            <a:ext cx="1612297"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800" b="1" dirty="0">
                <a:solidFill>
                  <a:srgbClr val="000000"/>
                </a:solidFill>
                <a:latin typeface="Huawei Sans" panose="020C0503030203020204" pitchFamily="34" charset="0"/>
              </a:rPr>
              <a:t>Queue</a:t>
            </a:r>
            <a:endParaRPr kumimoji="0" lang="en-US" altLang="zh-CN" sz="1800" b="1" i="0" u="none" strike="noStrike" kern="0" cap="none" spc="0" normalizeH="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4381580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Queue Scheduling Algorithms</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Congestion management uses the queuing technology.</a:t>
            </a:r>
          </a:p>
        </p:txBody>
      </p:sp>
      <p:grpSp>
        <p:nvGrpSpPr>
          <p:cNvPr id="4" name="组合 3"/>
          <p:cNvGrpSpPr/>
          <p:nvPr/>
        </p:nvGrpSpPr>
        <p:grpSpPr bwMode="gray">
          <a:xfrm>
            <a:off x="5231904" y="3035613"/>
            <a:ext cx="5616624" cy="1404149"/>
            <a:chOff x="6564053" y="5600655"/>
            <a:chExt cx="4284476" cy="273764"/>
          </a:xfrm>
        </p:grpSpPr>
        <p:sp>
          <p:nvSpPr>
            <p:cNvPr id="5" name="矩形 4"/>
            <p:cNvSpPr/>
            <p:nvPr/>
          </p:nvSpPr>
          <p:spPr bwMode="gray">
            <a:xfrm>
              <a:off x="6564053" y="5600655"/>
              <a:ext cx="4284476" cy="27376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 name="文本框 7"/>
            <p:cNvSpPr txBox="1"/>
            <p:nvPr/>
          </p:nvSpPr>
          <p:spPr bwMode="gray">
            <a:xfrm>
              <a:off x="6816081" y="5620455"/>
              <a:ext cx="3816424" cy="21730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First In First Out (FIFO)</a:t>
              </a:r>
            </a:p>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Strict Priority (SP)</a:t>
              </a:r>
            </a:p>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Weighted Fair Queuing (WFQ)</a:t>
              </a:r>
            </a:p>
          </p:txBody>
        </p:sp>
      </p:grpSp>
      <p:sp>
        <p:nvSpPr>
          <p:cNvPr id="9" name="iṣ1iḍé"/>
          <p:cNvSpPr/>
          <p:nvPr/>
        </p:nvSpPr>
        <p:spPr bwMode="gray">
          <a:xfrm rot="16200000">
            <a:off x="4061043" y="3414393"/>
            <a:ext cx="1476164" cy="718617"/>
          </a:xfrm>
          <a:custGeom>
            <a:avLst/>
            <a:gdLst>
              <a:gd name="connsiteX0" fmla="*/ 0 w 2232248"/>
              <a:gd name="connsiteY0" fmla="*/ 649058 h 649058"/>
              <a:gd name="connsiteX1" fmla="*/ 439523 w 2232248"/>
              <a:gd name="connsiteY1" fmla="*/ 0 h 649058"/>
              <a:gd name="connsiteX2" fmla="*/ 1792725 w 2232248"/>
              <a:gd name="connsiteY2" fmla="*/ 0 h 649058"/>
              <a:gd name="connsiteX3" fmla="*/ 2232248 w 2232248"/>
              <a:gd name="connsiteY3" fmla="*/ 649058 h 649058"/>
              <a:gd name="connsiteX4" fmla="*/ 0 w 2232248"/>
              <a:gd name="connsiteY4" fmla="*/ 649058 h 649058"/>
              <a:gd name="connsiteX0" fmla="*/ 0 w 2232248"/>
              <a:gd name="connsiteY0" fmla="*/ 656678 h 656678"/>
              <a:gd name="connsiteX1" fmla="*/ 43952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0 h 656678"/>
              <a:gd name="connsiteX2" fmla="*/ 1548885 w 2232248"/>
              <a:gd name="connsiteY2" fmla="*/ 0 h 656678"/>
              <a:gd name="connsiteX3" fmla="*/ 2232248 w 2232248"/>
              <a:gd name="connsiteY3" fmla="*/ 656678 h 656678"/>
              <a:gd name="connsiteX4" fmla="*/ 0 w 2232248"/>
              <a:gd name="connsiteY4" fmla="*/ 656678 h 656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248" h="656678">
                <a:moveTo>
                  <a:pt x="0" y="656678"/>
                </a:moveTo>
                <a:lnTo>
                  <a:pt x="736703" y="0"/>
                </a:lnTo>
                <a:lnTo>
                  <a:pt x="1548885" y="0"/>
                </a:lnTo>
                <a:lnTo>
                  <a:pt x="2232248" y="656678"/>
                </a:lnTo>
                <a:lnTo>
                  <a:pt x="0" y="656678"/>
                </a:lnTo>
                <a:close/>
              </a:path>
            </a:pathLst>
          </a:custGeom>
          <a:solidFill>
            <a:srgbClr val="FFFFFF">
              <a:lumMod val="95000"/>
            </a:srgbClr>
          </a:solidFill>
          <a:ln w="19050">
            <a:noFill/>
            <a:rou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0" name="í$ḷiḋê"/>
          <p:cNvSpPr/>
          <p:nvPr/>
        </p:nvSpPr>
        <p:spPr bwMode="gray">
          <a:xfrm>
            <a:off x="2881207" y="2963612"/>
            <a:ext cx="596937" cy="192465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1" name="íṡľidé"/>
          <p:cNvSpPr/>
          <p:nvPr/>
        </p:nvSpPr>
        <p:spPr bwMode="gray">
          <a:xfrm>
            <a:off x="2063552" y="3017893"/>
            <a:ext cx="2232248" cy="1452114"/>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2" name="îŝľíḍê"/>
          <p:cNvSpPr/>
          <p:nvPr/>
        </p:nvSpPr>
        <p:spPr bwMode="gray">
          <a:xfrm>
            <a:off x="2148302" y="3083360"/>
            <a:ext cx="2062748" cy="1321180"/>
          </a:xfrm>
          <a:prstGeom prst="rect">
            <a:avLst/>
          </a:prstGeom>
          <a:solidFill>
            <a:srgbClr val="FFFFFF"/>
          </a:solidFill>
          <a:ln w="9525">
            <a:solidFill>
              <a:srgbClr val="000000"/>
            </a:solidFill>
            <a:miter lim="800000"/>
            <a:headEnd/>
            <a:tailE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3" name="iṥ1iďe"/>
          <p:cNvSpPr txBox="1"/>
          <p:nvPr/>
        </p:nvSpPr>
        <p:spPr bwMode="gray">
          <a:xfrm>
            <a:off x="2395470" y="3580604"/>
            <a:ext cx="1612297" cy="326692"/>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800" b="1" dirty="0">
                <a:solidFill>
                  <a:srgbClr val="000000"/>
                </a:solidFill>
                <a:latin typeface="Huawei Sans" panose="020C0503030203020204" pitchFamily="34" charset="0"/>
              </a:rPr>
              <a:t>Queue scheduling algorithms</a:t>
            </a:r>
            <a:endParaRPr kumimoji="0" lang="en-US" altLang="zh-CN" sz="18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Tree>
    <p:extLst>
      <p:ext uri="{BB962C8B-B14F-4D97-AF65-F5344CB8AC3E}">
        <p14:creationId xmlns:p14="http://schemas.microsoft.com/office/powerpoint/2010/main" val="2932685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an 9">
            <a:extLst>
              <a:ext uri="{FF2B5EF4-FFF2-40B4-BE49-F238E27FC236}">
                <a16:creationId xmlns:a16="http://schemas.microsoft.com/office/drawing/2014/main" xmlns="" id="{4094261F-8D1A-4E51-A502-0E8CDE8C68BE}"/>
              </a:ext>
            </a:extLst>
          </p:cNvPr>
          <p:cNvSpPr/>
          <p:nvPr/>
        </p:nvSpPr>
        <p:spPr bwMode="gray">
          <a:xfrm rot="5400000">
            <a:off x="2609585" y="2029895"/>
            <a:ext cx="341807" cy="2886604"/>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FIFO</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The FIFO mechanism is used to transfer packets in a queue. Resources used to forward packets are allocated based on the arrival order of packets.</a:t>
            </a:r>
          </a:p>
        </p:txBody>
      </p:sp>
      <p:grpSp>
        <p:nvGrpSpPr>
          <p:cNvPr id="42" name="组合 41"/>
          <p:cNvGrpSpPr/>
          <p:nvPr/>
        </p:nvGrpSpPr>
        <p:grpSpPr bwMode="gray">
          <a:xfrm>
            <a:off x="1521150" y="3317409"/>
            <a:ext cx="2566375" cy="327615"/>
            <a:chOff x="1654589" y="3552763"/>
            <a:chExt cx="2413614" cy="327615"/>
          </a:xfrm>
        </p:grpSpPr>
        <p:grpSp>
          <p:nvGrpSpPr>
            <p:cNvPr id="17" name="组合 16"/>
            <p:cNvGrpSpPr/>
            <p:nvPr/>
          </p:nvGrpSpPr>
          <p:grpSpPr bwMode="gray">
            <a:xfrm>
              <a:off x="3335265" y="3552763"/>
              <a:ext cx="732938" cy="326692"/>
              <a:chOff x="4451389" y="2958063"/>
              <a:chExt cx="732938" cy="326692"/>
            </a:xfrm>
          </p:grpSpPr>
          <p:sp>
            <p:nvSpPr>
              <p:cNvPr id="7" name="矩形 6"/>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2" name="iṥ1iďe"/>
              <p:cNvSpPr txBox="1"/>
              <p:nvPr/>
            </p:nvSpPr>
            <p:spPr bwMode="gray">
              <a:xfrm>
                <a:off x="4451389" y="2958063"/>
                <a:ext cx="732938"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1</a:t>
                </a:r>
              </a:p>
            </p:txBody>
          </p:sp>
        </p:grpSp>
        <p:grpSp>
          <p:nvGrpSpPr>
            <p:cNvPr id="18" name="组合 17"/>
            <p:cNvGrpSpPr/>
            <p:nvPr/>
          </p:nvGrpSpPr>
          <p:grpSpPr bwMode="gray">
            <a:xfrm>
              <a:off x="2516630" y="3553686"/>
              <a:ext cx="636471" cy="326692"/>
              <a:chOff x="4496850" y="2958986"/>
              <a:chExt cx="636471" cy="326692"/>
            </a:xfrm>
          </p:grpSpPr>
          <p:sp>
            <p:nvSpPr>
              <p:cNvPr id="19" name="矩形 18"/>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20" name="iṥ1iďe"/>
              <p:cNvSpPr txBox="1"/>
              <p:nvPr/>
            </p:nvSpPr>
            <p:spPr bwMode="gray">
              <a:xfrm>
                <a:off x="4496850" y="2958986"/>
                <a:ext cx="636471"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2</a:t>
                </a:r>
              </a:p>
            </p:txBody>
          </p:sp>
        </p:grpSp>
        <p:grpSp>
          <p:nvGrpSpPr>
            <p:cNvPr id="21" name="组合 20"/>
            <p:cNvGrpSpPr/>
            <p:nvPr/>
          </p:nvGrpSpPr>
          <p:grpSpPr bwMode="gray">
            <a:xfrm>
              <a:off x="1654589" y="3553686"/>
              <a:ext cx="637906" cy="326692"/>
              <a:chOff x="4498905" y="2958986"/>
              <a:chExt cx="637906" cy="326692"/>
            </a:xfrm>
          </p:grpSpPr>
          <p:sp>
            <p:nvSpPr>
              <p:cNvPr id="22" name="矩形 21"/>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23" name="iṥ1iďe"/>
              <p:cNvSpPr txBox="1"/>
              <p:nvPr/>
            </p:nvSpPr>
            <p:spPr bwMode="gray">
              <a:xfrm>
                <a:off x="4498905" y="2958986"/>
                <a:ext cx="637906"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3</a:t>
                </a:r>
              </a:p>
            </p:txBody>
          </p:sp>
        </p:grpSp>
      </p:grpSp>
      <p:grpSp>
        <p:nvGrpSpPr>
          <p:cNvPr id="27" name="组合 26"/>
          <p:cNvGrpSpPr/>
          <p:nvPr/>
        </p:nvGrpSpPr>
        <p:grpSpPr bwMode="gray">
          <a:xfrm>
            <a:off x="6456040" y="2582212"/>
            <a:ext cx="540060" cy="1800200"/>
            <a:chOff x="6852084" y="2348880"/>
            <a:chExt cx="540060" cy="1800200"/>
          </a:xfrm>
        </p:grpSpPr>
        <p:sp>
          <p:nvSpPr>
            <p:cNvPr id="24" name="圆角矩形 23"/>
            <p:cNvSpPr/>
            <p:nvPr/>
          </p:nvSpPr>
          <p:spPr bwMode="gray">
            <a:xfrm>
              <a:off x="6852084" y="2348880"/>
              <a:ext cx="540060" cy="1800200"/>
            </a:xfrm>
            <a:prstGeom prst="round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sp>
          <p:nvSpPr>
            <p:cNvPr id="25" name="文本框 24"/>
            <p:cNvSpPr txBox="1"/>
            <p:nvPr/>
          </p:nvSpPr>
          <p:spPr bwMode="gray">
            <a:xfrm rot="16200000">
              <a:off x="6647169" y="3005887"/>
              <a:ext cx="887029" cy="457991"/>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FIFO</a:t>
              </a:r>
            </a:p>
            <a:p>
              <a:pPr algn="ctr" fontAlgn="ctr"/>
              <a:r>
                <a:rPr lang="en-US" sz="1200" b="1" dirty="0">
                  <a:latin typeface="Huawei Sans" panose="020C0503030203020204" pitchFamily="34" charset="0"/>
                </a:rPr>
                <a:t>Scheduling</a:t>
              </a:r>
              <a:endParaRPr lang="en-US" altLang="zh-CN" sz="1200" b="1" dirty="0">
                <a:latin typeface="Huawei Sans" panose="020C0503030203020204" pitchFamily="34" charset="0"/>
              </a:endParaRPr>
            </a:p>
          </p:txBody>
        </p:sp>
        <p:sp>
          <p:nvSpPr>
            <p:cNvPr id="26" name="任意多边形 25"/>
            <p:cNvSpPr/>
            <p:nvPr/>
          </p:nvSpPr>
          <p:spPr bwMode="gray">
            <a:xfrm>
              <a:off x="6931758" y="2483262"/>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grpSp>
      <p:sp>
        <p:nvSpPr>
          <p:cNvPr id="28" name="下箭头 27"/>
          <p:cNvSpPr/>
          <p:nvPr/>
        </p:nvSpPr>
        <p:spPr bwMode="gray">
          <a:xfrm rot="16200000">
            <a:off x="4619835" y="3122274"/>
            <a:ext cx="360040" cy="72007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29" name="圆角矩形 28"/>
          <p:cNvSpPr/>
          <p:nvPr/>
        </p:nvSpPr>
        <p:spPr bwMode="gray">
          <a:xfrm>
            <a:off x="5358389" y="3284290"/>
            <a:ext cx="972108" cy="396044"/>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Queue</a:t>
            </a:r>
          </a:p>
        </p:txBody>
      </p:sp>
      <p:sp>
        <p:nvSpPr>
          <p:cNvPr id="31" name="下箭头 30"/>
          <p:cNvSpPr/>
          <p:nvPr/>
        </p:nvSpPr>
        <p:spPr bwMode="gray">
          <a:xfrm rot="16200000">
            <a:off x="7284131" y="3122274"/>
            <a:ext cx="360040" cy="72007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4" name="iṥ1iďe"/>
          <p:cNvSpPr txBox="1"/>
          <p:nvPr/>
        </p:nvSpPr>
        <p:spPr bwMode="gray">
          <a:xfrm>
            <a:off x="4151784" y="2638240"/>
            <a:ext cx="1152128" cy="5393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FIFO</a:t>
            </a:r>
            <a:endParaRPr lang="en-US" altLang="zh-CN" sz="1200" b="1" kern="0" dirty="0">
              <a:solidFill>
                <a:srgbClr val="000000"/>
              </a:solidFill>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Enter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5" name="iṥ1iďe"/>
          <p:cNvSpPr txBox="1"/>
          <p:nvPr/>
        </p:nvSpPr>
        <p:spPr bwMode="gray">
          <a:xfrm>
            <a:off x="7248128" y="2638240"/>
            <a:ext cx="1152128" cy="5393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FIFO</a:t>
            </a:r>
            <a:endParaRPr lang="en-US" altLang="zh-CN" sz="1200" b="1" kern="0" dirty="0">
              <a:solidFill>
                <a:srgbClr val="000000"/>
              </a:solidFill>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Leave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6" name="Can 9">
            <a:extLst>
              <a:ext uri="{FF2B5EF4-FFF2-40B4-BE49-F238E27FC236}">
                <a16:creationId xmlns:a16="http://schemas.microsoft.com/office/drawing/2014/main" xmlns="" id="{4094261F-8D1A-4E51-A502-0E8CDE8C68BE}"/>
              </a:ext>
            </a:extLst>
          </p:cNvPr>
          <p:cNvSpPr/>
          <p:nvPr/>
        </p:nvSpPr>
        <p:spPr bwMode="gray">
          <a:xfrm rot="5400000">
            <a:off x="9238682" y="2029895"/>
            <a:ext cx="341807" cy="2886604"/>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1"/>
          <p:cNvGrpSpPr/>
          <p:nvPr/>
        </p:nvGrpSpPr>
        <p:grpSpPr bwMode="gray">
          <a:xfrm>
            <a:off x="8150247" y="3317409"/>
            <a:ext cx="2566375" cy="327615"/>
            <a:chOff x="1654589" y="3552763"/>
            <a:chExt cx="2413614" cy="327615"/>
          </a:xfrm>
        </p:grpSpPr>
        <p:grpSp>
          <p:nvGrpSpPr>
            <p:cNvPr id="48" name="组合 16"/>
            <p:cNvGrpSpPr/>
            <p:nvPr/>
          </p:nvGrpSpPr>
          <p:grpSpPr bwMode="gray">
            <a:xfrm>
              <a:off x="3335265" y="3552763"/>
              <a:ext cx="732938" cy="326692"/>
              <a:chOff x="4451389" y="2958063"/>
              <a:chExt cx="732938" cy="326692"/>
            </a:xfrm>
          </p:grpSpPr>
          <p:sp>
            <p:nvSpPr>
              <p:cNvPr id="57" name="矩形 6"/>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8" name="iṥ1iďe"/>
              <p:cNvSpPr txBox="1"/>
              <p:nvPr/>
            </p:nvSpPr>
            <p:spPr bwMode="gray">
              <a:xfrm>
                <a:off x="4451389" y="2958063"/>
                <a:ext cx="732938"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1</a:t>
                </a:r>
              </a:p>
            </p:txBody>
          </p:sp>
        </p:grpSp>
        <p:grpSp>
          <p:nvGrpSpPr>
            <p:cNvPr id="51" name="组合 17"/>
            <p:cNvGrpSpPr/>
            <p:nvPr/>
          </p:nvGrpSpPr>
          <p:grpSpPr bwMode="gray">
            <a:xfrm>
              <a:off x="2516630" y="3553686"/>
              <a:ext cx="636471" cy="326692"/>
              <a:chOff x="4496850" y="2958986"/>
              <a:chExt cx="636471" cy="326692"/>
            </a:xfrm>
          </p:grpSpPr>
          <p:sp>
            <p:nvSpPr>
              <p:cNvPr id="55" name="矩形 18"/>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6" name="iṥ1iďe"/>
              <p:cNvSpPr txBox="1"/>
              <p:nvPr/>
            </p:nvSpPr>
            <p:spPr bwMode="gray">
              <a:xfrm>
                <a:off x="4496850" y="2958986"/>
                <a:ext cx="636471"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2</a:t>
                </a:r>
              </a:p>
            </p:txBody>
          </p:sp>
        </p:grpSp>
        <p:grpSp>
          <p:nvGrpSpPr>
            <p:cNvPr id="52" name="组合 20"/>
            <p:cNvGrpSpPr/>
            <p:nvPr/>
          </p:nvGrpSpPr>
          <p:grpSpPr bwMode="gray">
            <a:xfrm>
              <a:off x="1654589" y="3553686"/>
              <a:ext cx="637906" cy="326692"/>
              <a:chOff x="4498905" y="2958986"/>
              <a:chExt cx="637906" cy="326692"/>
            </a:xfrm>
          </p:grpSpPr>
          <p:sp>
            <p:nvSpPr>
              <p:cNvPr id="53" name="矩形 21"/>
              <p:cNvSpPr/>
              <p:nvPr/>
            </p:nvSpPr>
            <p:spPr bwMode="gray">
              <a:xfrm>
                <a:off x="4547858" y="3008194"/>
                <a:ext cx="540000" cy="22688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4" name="iṥ1iďe"/>
              <p:cNvSpPr txBox="1"/>
              <p:nvPr/>
            </p:nvSpPr>
            <p:spPr bwMode="gray">
              <a:xfrm>
                <a:off x="4498905" y="2958986"/>
                <a:ext cx="637906" cy="326692"/>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3</a:t>
                </a:r>
              </a:p>
            </p:txBody>
          </p:sp>
        </p:grpSp>
      </p:grpSp>
    </p:spTree>
    <p:extLst>
      <p:ext uri="{BB962C8B-B14F-4D97-AF65-F5344CB8AC3E}">
        <p14:creationId xmlns:p14="http://schemas.microsoft.com/office/powerpoint/2010/main" val="313548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Can 9">
            <a:extLst>
              <a:ext uri="{FF2B5EF4-FFF2-40B4-BE49-F238E27FC236}">
                <a16:creationId xmlns:a16="http://schemas.microsoft.com/office/drawing/2014/main" xmlns="" id="{B0A5C52A-2F18-40DD-9350-39E8B1CF1A8A}"/>
              </a:ext>
            </a:extLst>
          </p:cNvPr>
          <p:cNvSpPr/>
          <p:nvPr/>
        </p:nvSpPr>
        <p:spPr bwMode="gray">
          <a:xfrm rot="5400000">
            <a:off x="3465917" y="196325"/>
            <a:ext cx="432047" cy="4252447"/>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SP</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SP schedules packets strictly based on queue priorities. </a:t>
            </a:r>
            <a:endParaRPr lang="en-US" altLang="zh-CN" sz="2000" dirty="0">
              <a:latin typeface="Huawei Sans" panose="020C0503030203020204" pitchFamily="34" charset="0"/>
            </a:endParaRPr>
          </a:p>
        </p:txBody>
      </p:sp>
      <p:grpSp>
        <p:nvGrpSpPr>
          <p:cNvPr id="27" name="组合 26"/>
          <p:cNvGrpSpPr/>
          <p:nvPr/>
        </p:nvGrpSpPr>
        <p:grpSpPr bwMode="gray">
          <a:xfrm>
            <a:off x="5268104" y="3728080"/>
            <a:ext cx="540060" cy="1800200"/>
            <a:chOff x="6852084" y="2348880"/>
            <a:chExt cx="540060" cy="1800200"/>
          </a:xfrm>
        </p:grpSpPr>
        <p:sp>
          <p:nvSpPr>
            <p:cNvPr id="24" name="圆角矩形 23"/>
            <p:cNvSpPr/>
            <p:nvPr/>
          </p:nvSpPr>
          <p:spPr bwMode="gray">
            <a:xfrm>
              <a:off x="6852084" y="2348880"/>
              <a:ext cx="540060" cy="1800200"/>
            </a:xfrm>
            <a:prstGeom prst="round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sp>
          <p:nvSpPr>
            <p:cNvPr id="25" name="文本框 24"/>
            <p:cNvSpPr txBox="1"/>
            <p:nvPr/>
          </p:nvSpPr>
          <p:spPr bwMode="gray">
            <a:xfrm rot="16200000">
              <a:off x="6643253" y="2995447"/>
              <a:ext cx="887029" cy="457991"/>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SP</a:t>
              </a:r>
            </a:p>
            <a:p>
              <a:pPr algn="ctr" fontAlgn="ctr"/>
              <a:r>
                <a:rPr lang="en-US" sz="1200" b="1" dirty="0">
                  <a:latin typeface="Huawei Sans" panose="020C0503030203020204" pitchFamily="34" charset="0"/>
                </a:rPr>
                <a:t>Scheduling</a:t>
              </a:r>
              <a:endParaRPr lang="en-US" altLang="zh-CN" sz="1200" b="1" dirty="0">
                <a:latin typeface="Huawei Sans" panose="020C0503030203020204" pitchFamily="34" charset="0"/>
              </a:endParaRPr>
            </a:p>
          </p:txBody>
        </p:sp>
        <p:sp>
          <p:nvSpPr>
            <p:cNvPr id="26" name="任意多边形 25"/>
            <p:cNvSpPr/>
            <p:nvPr/>
          </p:nvSpPr>
          <p:spPr bwMode="gray">
            <a:xfrm>
              <a:off x="6931758" y="2483262"/>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grpSp>
      <p:sp>
        <p:nvSpPr>
          <p:cNvPr id="31" name="下箭头 30"/>
          <p:cNvSpPr/>
          <p:nvPr/>
        </p:nvSpPr>
        <p:spPr bwMode="gray">
          <a:xfrm rot="16200000">
            <a:off x="6096195" y="4268142"/>
            <a:ext cx="360040" cy="72007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5" name="iṥ1iďe"/>
          <p:cNvSpPr txBox="1"/>
          <p:nvPr/>
        </p:nvSpPr>
        <p:spPr bwMode="gray">
          <a:xfrm>
            <a:off x="5808164" y="4106816"/>
            <a:ext cx="864096" cy="2886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Leave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7" name="iṥ1iďe"/>
          <p:cNvSpPr txBox="1"/>
          <p:nvPr/>
        </p:nvSpPr>
        <p:spPr bwMode="gray">
          <a:xfrm>
            <a:off x="1076325" y="3908100"/>
            <a:ext cx="1851519" cy="252028"/>
          </a:xfrm>
          <a:prstGeom prst="rect">
            <a:avLst/>
          </a:prstGeom>
          <a:noFill/>
        </p:spPr>
        <p:txBody>
          <a:bodyPr wrap="square" lIns="36000" tIns="45720" rIns="36000" bIns="45720" anchor="ctr" anchorCtr="1">
            <a:noAutofit/>
          </a:bodyPr>
          <a:lstStyle/>
          <a:p>
            <a:pPr marL="0" marR="0" lvl="0" indent="0"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High-priority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8" name="iṥ1iďe"/>
          <p:cNvSpPr txBox="1"/>
          <p:nvPr/>
        </p:nvSpPr>
        <p:spPr bwMode="gray">
          <a:xfrm>
            <a:off x="1076325" y="4502166"/>
            <a:ext cx="1851519" cy="252028"/>
          </a:xfrm>
          <a:prstGeom prst="rect">
            <a:avLst/>
          </a:prstGeom>
          <a:noFill/>
        </p:spPr>
        <p:txBody>
          <a:bodyPr wrap="square" lIns="36000" tIns="45720" rIns="36000" bIns="45720" anchor="ctr" anchorCtr="1">
            <a:noAutofit/>
          </a:bodyPr>
          <a:lstStyle/>
          <a:p>
            <a:pPr marL="0" marR="0" lvl="0" indent="0"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Medium-priority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9" name="iṥ1iďe"/>
          <p:cNvSpPr txBox="1"/>
          <p:nvPr/>
        </p:nvSpPr>
        <p:spPr bwMode="gray">
          <a:xfrm>
            <a:off x="1076325" y="5096232"/>
            <a:ext cx="1851519" cy="252028"/>
          </a:xfrm>
          <a:prstGeom prst="rect">
            <a:avLst/>
          </a:prstGeom>
          <a:noFill/>
        </p:spPr>
        <p:txBody>
          <a:bodyPr wrap="square" lIns="36000" tIns="45720" rIns="36000" bIns="45720" anchor="ctr" anchorCtr="1">
            <a:noAutofit/>
          </a:bodyPr>
          <a:lstStyle/>
          <a:p>
            <a:pPr marL="0" marR="0" lvl="0" indent="0"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Low-priority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nvGrpSpPr>
          <p:cNvPr id="6" name="组合 5"/>
          <p:cNvGrpSpPr/>
          <p:nvPr/>
        </p:nvGrpSpPr>
        <p:grpSpPr bwMode="gray">
          <a:xfrm>
            <a:off x="2963848" y="3800088"/>
            <a:ext cx="2124236" cy="1656184"/>
            <a:chOff x="2963848" y="3800088"/>
            <a:chExt cx="2124236" cy="1656184"/>
          </a:xfrm>
        </p:grpSpPr>
        <p:sp>
          <p:nvSpPr>
            <p:cNvPr id="125" name="圆角矩形 124"/>
            <p:cNvSpPr/>
            <p:nvPr/>
          </p:nvSpPr>
          <p:spPr bwMode="gray">
            <a:xfrm>
              <a:off x="2963848" y="5024224"/>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124" name="圆角矩形 123"/>
            <p:cNvSpPr/>
            <p:nvPr/>
          </p:nvSpPr>
          <p:spPr bwMode="gray">
            <a:xfrm>
              <a:off x="2963848" y="4412156"/>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123" name="圆角矩形 122"/>
            <p:cNvSpPr/>
            <p:nvPr/>
          </p:nvSpPr>
          <p:spPr bwMode="gray">
            <a:xfrm>
              <a:off x="2963848" y="3800088"/>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7" name="矩形 6"/>
            <p:cNvSpPr/>
            <p:nvPr/>
          </p:nvSpPr>
          <p:spPr bwMode="gray">
            <a:xfrm>
              <a:off x="4442323" y="5089525"/>
              <a:ext cx="574177"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2" name="iṥ1iďe"/>
            <p:cNvSpPr txBox="1"/>
            <p:nvPr/>
          </p:nvSpPr>
          <p:spPr bwMode="gray">
            <a:xfrm>
              <a:off x="4395768" y="5024224"/>
              <a:ext cx="68407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1</a:t>
              </a:r>
            </a:p>
          </p:txBody>
        </p:sp>
        <p:sp>
          <p:nvSpPr>
            <p:cNvPr id="51" name="矩形 50"/>
            <p:cNvSpPr/>
            <p:nvPr/>
          </p:nvSpPr>
          <p:spPr bwMode="gray">
            <a:xfrm>
              <a:off x="4442323" y="3866083"/>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2" name="iṥ1iďe"/>
            <p:cNvSpPr txBox="1"/>
            <p:nvPr/>
          </p:nvSpPr>
          <p:spPr bwMode="gray">
            <a:xfrm>
              <a:off x="4383772" y="3800088"/>
              <a:ext cx="68407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2</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54" name="矩形 53"/>
            <p:cNvSpPr/>
            <p:nvPr/>
          </p:nvSpPr>
          <p:spPr bwMode="gray">
            <a:xfrm>
              <a:off x="4442323" y="4477804"/>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5" name="iṥ1iďe"/>
            <p:cNvSpPr txBox="1"/>
            <p:nvPr/>
          </p:nvSpPr>
          <p:spPr bwMode="gray">
            <a:xfrm>
              <a:off x="4396344" y="4412156"/>
              <a:ext cx="691740"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3</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57" name="矩形 56"/>
            <p:cNvSpPr/>
            <p:nvPr/>
          </p:nvSpPr>
          <p:spPr bwMode="gray">
            <a:xfrm>
              <a:off x="3722243" y="3866083"/>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58" name="iṥ1iďe"/>
            <p:cNvSpPr txBox="1"/>
            <p:nvPr/>
          </p:nvSpPr>
          <p:spPr bwMode="gray">
            <a:xfrm>
              <a:off x="3670893" y="3800088"/>
              <a:ext cx="676875"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6</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60" name="矩形 59"/>
            <p:cNvSpPr/>
            <p:nvPr/>
          </p:nvSpPr>
          <p:spPr bwMode="gray">
            <a:xfrm>
              <a:off x="3758247" y="4477804"/>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61" name="iṥ1iďe"/>
            <p:cNvSpPr txBox="1"/>
            <p:nvPr/>
          </p:nvSpPr>
          <p:spPr bwMode="gray">
            <a:xfrm>
              <a:off x="3701930" y="4412156"/>
              <a:ext cx="68407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4</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63" name="矩形 62"/>
            <p:cNvSpPr/>
            <p:nvPr/>
          </p:nvSpPr>
          <p:spPr bwMode="gray">
            <a:xfrm>
              <a:off x="3074171" y="4477804"/>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64" name="iṥ1iďe"/>
            <p:cNvSpPr txBox="1"/>
            <p:nvPr/>
          </p:nvSpPr>
          <p:spPr bwMode="gray">
            <a:xfrm>
              <a:off x="3016887" y="4412156"/>
              <a:ext cx="686387"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5</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65" name="组合 64"/>
          <p:cNvGrpSpPr/>
          <p:nvPr/>
        </p:nvGrpSpPr>
        <p:grpSpPr bwMode="gray">
          <a:xfrm>
            <a:off x="10315272" y="4376152"/>
            <a:ext cx="723382" cy="432048"/>
            <a:chOff x="3978372" y="2492896"/>
            <a:chExt cx="723382" cy="432048"/>
          </a:xfrm>
        </p:grpSpPr>
        <p:sp>
          <p:nvSpPr>
            <p:cNvPr id="66" name="矩形 65"/>
            <p:cNvSpPr/>
            <p:nvPr/>
          </p:nvSpPr>
          <p:spPr bwMode="gray">
            <a:xfrm>
              <a:off x="4046083" y="2558891"/>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67" name="iṥ1iďe"/>
            <p:cNvSpPr txBox="1"/>
            <p:nvPr/>
          </p:nvSpPr>
          <p:spPr bwMode="gray">
            <a:xfrm>
              <a:off x="3978372" y="2492896"/>
              <a:ext cx="723382"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2</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68" name="组合 67"/>
          <p:cNvGrpSpPr/>
          <p:nvPr/>
        </p:nvGrpSpPr>
        <p:grpSpPr bwMode="gray">
          <a:xfrm>
            <a:off x="9636945" y="4376152"/>
            <a:ext cx="691276" cy="432048"/>
            <a:chOff x="3991321" y="2492896"/>
            <a:chExt cx="691276" cy="432048"/>
          </a:xfrm>
        </p:grpSpPr>
        <p:sp>
          <p:nvSpPr>
            <p:cNvPr id="69" name="矩形 68"/>
            <p:cNvSpPr/>
            <p:nvPr/>
          </p:nvSpPr>
          <p:spPr bwMode="gray">
            <a:xfrm>
              <a:off x="4046083" y="2558891"/>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0" name="iṥ1iďe"/>
            <p:cNvSpPr txBox="1"/>
            <p:nvPr/>
          </p:nvSpPr>
          <p:spPr bwMode="gray">
            <a:xfrm>
              <a:off x="3991321" y="2492896"/>
              <a:ext cx="69127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6</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71" name="组合 70"/>
          <p:cNvGrpSpPr/>
          <p:nvPr/>
        </p:nvGrpSpPr>
        <p:grpSpPr bwMode="gray">
          <a:xfrm>
            <a:off x="8938092" y="4376152"/>
            <a:ext cx="691277" cy="432048"/>
            <a:chOff x="3983745" y="3104617"/>
            <a:chExt cx="691277" cy="432048"/>
          </a:xfrm>
        </p:grpSpPr>
        <p:sp>
          <p:nvSpPr>
            <p:cNvPr id="72" name="矩形 71"/>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3" name="iṥ1iďe"/>
            <p:cNvSpPr txBox="1"/>
            <p:nvPr/>
          </p:nvSpPr>
          <p:spPr bwMode="gray">
            <a:xfrm>
              <a:off x="3983745" y="3104617"/>
              <a:ext cx="691277"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3</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74" name="组合 73"/>
          <p:cNvGrpSpPr/>
          <p:nvPr/>
        </p:nvGrpSpPr>
        <p:grpSpPr bwMode="gray">
          <a:xfrm>
            <a:off x="8270837" y="4376152"/>
            <a:ext cx="667255" cy="432048"/>
            <a:chOff x="4007767" y="3104617"/>
            <a:chExt cx="667255" cy="432048"/>
          </a:xfrm>
        </p:grpSpPr>
        <p:sp>
          <p:nvSpPr>
            <p:cNvPr id="75" name="矩形 74"/>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6" name="iṥ1iďe"/>
            <p:cNvSpPr txBox="1"/>
            <p:nvPr/>
          </p:nvSpPr>
          <p:spPr bwMode="gray">
            <a:xfrm>
              <a:off x="4007767" y="3104617"/>
              <a:ext cx="667255"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4</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77" name="组合 76"/>
          <p:cNvGrpSpPr/>
          <p:nvPr/>
        </p:nvGrpSpPr>
        <p:grpSpPr bwMode="gray">
          <a:xfrm>
            <a:off x="7579560" y="4376152"/>
            <a:ext cx="667255" cy="432048"/>
            <a:chOff x="4007767" y="3104617"/>
            <a:chExt cx="667255" cy="432048"/>
          </a:xfrm>
        </p:grpSpPr>
        <p:sp>
          <p:nvSpPr>
            <p:cNvPr id="78" name="矩形 77"/>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9" name="iṥ1iďe"/>
            <p:cNvSpPr txBox="1"/>
            <p:nvPr/>
          </p:nvSpPr>
          <p:spPr bwMode="gray">
            <a:xfrm>
              <a:off x="4007767" y="3104617"/>
              <a:ext cx="667255"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5</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80" name="组合 79"/>
          <p:cNvGrpSpPr/>
          <p:nvPr/>
        </p:nvGrpSpPr>
        <p:grpSpPr bwMode="gray">
          <a:xfrm>
            <a:off x="6888283" y="4376152"/>
            <a:ext cx="667255" cy="432048"/>
            <a:chOff x="4007767" y="3716338"/>
            <a:chExt cx="667255" cy="432048"/>
          </a:xfrm>
        </p:grpSpPr>
        <p:sp>
          <p:nvSpPr>
            <p:cNvPr id="81" name="矩形 80"/>
            <p:cNvSpPr/>
            <p:nvPr/>
          </p:nvSpPr>
          <p:spPr bwMode="gray">
            <a:xfrm>
              <a:off x="4046083" y="3782333"/>
              <a:ext cx="574177"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82" name="iṥ1iďe"/>
            <p:cNvSpPr txBox="1"/>
            <p:nvPr/>
          </p:nvSpPr>
          <p:spPr bwMode="gray">
            <a:xfrm>
              <a:off x="4007767" y="3716338"/>
              <a:ext cx="667255"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1</a:t>
              </a:r>
            </a:p>
          </p:txBody>
        </p:sp>
      </p:grpSp>
      <p:grpSp>
        <p:nvGrpSpPr>
          <p:cNvPr id="10" name="组合 9"/>
          <p:cNvGrpSpPr/>
          <p:nvPr/>
        </p:nvGrpSpPr>
        <p:grpSpPr bwMode="gray">
          <a:xfrm>
            <a:off x="1587933" y="2107900"/>
            <a:ext cx="4083766" cy="432048"/>
            <a:chOff x="1191693" y="2168860"/>
            <a:chExt cx="4083766" cy="432048"/>
          </a:xfrm>
        </p:grpSpPr>
        <p:sp>
          <p:nvSpPr>
            <p:cNvPr id="103" name="矩形 102"/>
            <p:cNvSpPr/>
            <p:nvPr/>
          </p:nvSpPr>
          <p:spPr bwMode="gray">
            <a:xfrm>
              <a:off x="4587814"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04" name="iṥ1iďe"/>
            <p:cNvSpPr txBox="1"/>
            <p:nvPr/>
          </p:nvSpPr>
          <p:spPr bwMode="gray">
            <a:xfrm>
              <a:off x="4510420" y="2168860"/>
              <a:ext cx="765039"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1</a:t>
              </a:r>
            </a:p>
          </p:txBody>
        </p:sp>
        <p:sp>
          <p:nvSpPr>
            <p:cNvPr id="106" name="矩形 105"/>
            <p:cNvSpPr/>
            <p:nvPr/>
          </p:nvSpPr>
          <p:spPr bwMode="gray">
            <a:xfrm>
              <a:off x="3918138"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07" name="iṥ1iďe"/>
            <p:cNvSpPr txBox="1"/>
            <p:nvPr/>
          </p:nvSpPr>
          <p:spPr bwMode="gray">
            <a:xfrm>
              <a:off x="3860956" y="2168860"/>
              <a:ext cx="684664"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2</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09" name="矩形 108"/>
            <p:cNvSpPr/>
            <p:nvPr/>
          </p:nvSpPr>
          <p:spPr bwMode="gray">
            <a:xfrm>
              <a:off x="3248464"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0" name="iṥ1iďe"/>
            <p:cNvSpPr txBox="1"/>
            <p:nvPr/>
          </p:nvSpPr>
          <p:spPr bwMode="gray">
            <a:xfrm>
              <a:off x="3200715" y="2168860"/>
              <a:ext cx="669674"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3</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12" name="矩形 111"/>
            <p:cNvSpPr/>
            <p:nvPr/>
          </p:nvSpPr>
          <p:spPr bwMode="gray">
            <a:xfrm>
              <a:off x="2578790"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3" name="iṥ1iďe"/>
            <p:cNvSpPr txBox="1"/>
            <p:nvPr/>
          </p:nvSpPr>
          <p:spPr bwMode="gray">
            <a:xfrm>
              <a:off x="2531041" y="2168860"/>
              <a:ext cx="669674"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4</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15" name="矩形 114"/>
            <p:cNvSpPr/>
            <p:nvPr/>
          </p:nvSpPr>
          <p:spPr bwMode="gray">
            <a:xfrm>
              <a:off x="1909116"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6" name="iṥ1iďe"/>
            <p:cNvSpPr txBox="1"/>
            <p:nvPr/>
          </p:nvSpPr>
          <p:spPr bwMode="gray">
            <a:xfrm>
              <a:off x="1870801" y="2168860"/>
              <a:ext cx="669674"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5</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18" name="矩形 117"/>
            <p:cNvSpPr/>
            <p:nvPr/>
          </p:nvSpPr>
          <p:spPr bwMode="gray">
            <a:xfrm>
              <a:off x="1239442"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9" name="iṥ1iďe"/>
            <p:cNvSpPr txBox="1"/>
            <p:nvPr/>
          </p:nvSpPr>
          <p:spPr bwMode="gray">
            <a:xfrm>
              <a:off x="1191693" y="2168860"/>
              <a:ext cx="669674"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6</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sp>
        <p:nvSpPr>
          <p:cNvPr id="120" name="下箭头 119"/>
          <p:cNvSpPr/>
          <p:nvPr/>
        </p:nvSpPr>
        <p:spPr bwMode="gray">
          <a:xfrm>
            <a:off x="4043968" y="2603874"/>
            <a:ext cx="576064" cy="944184"/>
          </a:xfrm>
          <a:prstGeom prst="downArrow">
            <a:avLst>
              <a:gd name="adj1" fmla="val 58818"/>
              <a:gd name="adj2" fmla="val 50000"/>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1" name="iṥ1iďe"/>
          <p:cNvSpPr txBox="1"/>
          <p:nvPr/>
        </p:nvSpPr>
        <p:spPr bwMode="gray">
          <a:xfrm>
            <a:off x="4200653" y="2595000"/>
            <a:ext cx="396044" cy="828094"/>
          </a:xfrm>
          <a:prstGeom prst="rect">
            <a:avLst/>
          </a:prstGeom>
          <a:noFill/>
        </p:spPr>
        <p:txBody>
          <a:bodyPr vert="vert270" wrap="square" lIns="36000" tIns="45720" rIns="36000" bIns="45720" anchor="ctr" anchorCtr="1">
            <a:noAutofit/>
          </a:bodyPr>
          <a:lstStyle/>
          <a:p>
            <a:pPr marL="0" marR="0" lvl="0" indent="0" algn="ctr" defTabSz="914400" eaLnBrk="1"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Classification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22" name="iṥ1iďe"/>
          <p:cNvSpPr txBox="1"/>
          <p:nvPr/>
        </p:nvSpPr>
        <p:spPr bwMode="gray">
          <a:xfrm>
            <a:off x="2908348" y="2815991"/>
            <a:ext cx="1281718" cy="2886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Enter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Tree>
    <p:extLst>
      <p:ext uri="{BB962C8B-B14F-4D97-AF65-F5344CB8AC3E}">
        <p14:creationId xmlns:p14="http://schemas.microsoft.com/office/powerpoint/2010/main" val="4033980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8381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下箭头 69"/>
          <p:cNvSpPr/>
          <p:nvPr/>
        </p:nvSpPr>
        <p:spPr bwMode="gray">
          <a:xfrm>
            <a:off x="4043968" y="2551491"/>
            <a:ext cx="576064" cy="944184"/>
          </a:xfrm>
          <a:prstGeom prst="downArrow">
            <a:avLst>
              <a:gd name="adj1" fmla="val 59921"/>
              <a:gd name="adj2" fmla="val 50000"/>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125" name="圆角矩形 124"/>
          <p:cNvSpPr/>
          <p:nvPr/>
        </p:nvSpPr>
        <p:spPr bwMode="gray">
          <a:xfrm>
            <a:off x="2963848" y="4902304"/>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124" name="圆角矩形 123"/>
          <p:cNvSpPr/>
          <p:nvPr/>
        </p:nvSpPr>
        <p:spPr bwMode="gray">
          <a:xfrm>
            <a:off x="2963848" y="4290236"/>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123" name="圆角矩形 122"/>
          <p:cNvSpPr/>
          <p:nvPr/>
        </p:nvSpPr>
        <p:spPr bwMode="gray">
          <a:xfrm>
            <a:off x="2963848" y="3678168"/>
            <a:ext cx="2124236" cy="432048"/>
          </a:xfrm>
          <a:prstGeom prst="round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1" i="0" u="none" strike="noStrike" cap="none" normalizeH="0" baseline="0" dirty="0">
              <a:ln>
                <a:noFill/>
              </a:ln>
              <a:solidFill>
                <a:schemeClr val="bg1"/>
              </a:solidFill>
              <a:effectLst/>
              <a:latin typeface="Huawei Sans" panose="020C0503030203020204" pitchFamily="34" charset="0"/>
              <a:ea typeface="+mn-ea"/>
            </a:endParaRPr>
          </a:p>
        </p:txBody>
      </p:sp>
      <p:sp>
        <p:nvSpPr>
          <p:cNvPr id="2" name="标题 1"/>
          <p:cNvSpPr>
            <a:spLocks noGrp="1"/>
          </p:cNvSpPr>
          <p:nvPr>
            <p:ph type="title"/>
          </p:nvPr>
        </p:nvSpPr>
        <p:spPr bwMode="gray"/>
        <p:txBody>
          <a:bodyPr/>
          <a:lstStyle/>
          <a:p>
            <a:pPr fontAlgn="ctr"/>
            <a:r>
              <a:rPr lang="en-US" dirty="0">
                <a:latin typeface="Huawei Sans" panose="020C0503030203020204" pitchFamily="34" charset="0"/>
              </a:rPr>
              <a:t>WFQ</a:t>
            </a: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WFQ allocates outbound bandwidth to flows on an interface based on weights of queues.</a:t>
            </a:r>
            <a:endParaRPr lang="en-US" altLang="zh-CN" sz="2000" dirty="0">
              <a:latin typeface="Huawei Sans" panose="020C0503030203020204" pitchFamily="34" charset="0"/>
            </a:endParaRPr>
          </a:p>
        </p:txBody>
      </p:sp>
      <p:grpSp>
        <p:nvGrpSpPr>
          <p:cNvPr id="8" name="组合 7"/>
          <p:cNvGrpSpPr/>
          <p:nvPr/>
        </p:nvGrpSpPr>
        <p:grpSpPr bwMode="gray">
          <a:xfrm>
            <a:off x="3179872" y="4902304"/>
            <a:ext cx="1874942" cy="432048"/>
            <a:chOff x="4007768" y="3717032"/>
            <a:chExt cx="650806" cy="432048"/>
          </a:xfrm>
        </p:grpSpPr>
        <p:sp>
          <p:nvSpPr>
            <p:cNvPr id="7" name="矩形 6"/>
            <p:cNvSpPr/>
            <p:nvPr/>
          </p:nvSpPr>
          <p:spPr bwMode="gray">
            <a:xfrm>
              <a:off x="4046083" y="3782333"/>
              <a:ext cx="574177"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mn-ea"/>
              </a:endParaRPr>
            </a:p>
          </p:txBody>
        </p:sp>
        <p:sp>
          <p:nvSpPr>
            <p:cNvPr id="12" name="iṥ1iďe"/>
            <p:cNvSpPr txBox="1"/>
            <p:nvPr/>
          </p:nvSpPr>
          <p:spPr bwMode="gray">
            <a:xfrm>
              <a:off x="4007768" y="3717032"/>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8-bit packet</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27" name="组合 26"/>
          <p:cNvGrpSpPr/>
          <p:nvPr/>
        </p:nvGrpSpPr>
        <p:grpSpPr bwMode="gray">
          <a:xfrm>
            <a:off x="5268104" y="3606160"/>
            <a:ext cx="540060" cy="1800200"/>
            <a:chOff x="6852084" y="2348880"/>
            <a:chExt cx="540060" cy="1800200"/>
          </a:xfrm>
        </p:grpSpPr>
        <p:sp>
          <p:nvSpPr>
            <p:cNvPr id="24" name="圆角矩形 23"/>
            <p:cNvSpPr/>
            <p:nvPr/>
          </p:nvSpPr>
          <p:spPr bwMode="gray">
            <a:xfrm>
              <a:off x="6852084" y="2348880"/>
              <a:ext cx="540060" cy="1800200"/>
            </a:xfrm>
            <a:prstGeom prst="round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sp>
          <p:nvSpPr>
            <p:cNvPr id="25" name="文本框 24"/>
            <p:cNvSpPr txBox="1"/>
            <p:nvPr/>
          </p:nvSpPr>
          <p:spPr bwMode="gray">
            <a:xfrm rot="16200000">
              <a:off x="6644088" y="3001460"/>
              <a:ext cx="887029" cy="457991"/>
            </a:xfrm>
            <a:prstGeom prst="rect">
              <a:avLst/>
            </a:prstGeom>
            <a:noFill/>
            <a:ln w="9525" algn="ctr">
              <a:noFill/>
              <a:miter lim="800000"/>
              <a:headEnd/>
              <a:tailEnd/>
            </a:ln>
          </p:spPr>
          <p:txBody>
            <a:bodyPr vert="horz" wrap="none" lIns="36000" tIns="43901" rIns="36000"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WFQ</a:t>
              </a:r>
            </a:p>
            <a:p>
              <a:pPr algn="ctr" fontAlgn="ctr"/>
              <a:r>
                <a:rPr lang="en-US" sz="1200" b="1" dirty="0">
                  <a:latin typeface="Huawei Sans" panose="020C0503030203020204" pitchFamily="34" charset="0"/>
                </a:rPr>
                <a:t>Scheduling</a:t>
              </a:r>
              <a:endParaRPr lang="en-US" altLang="zh-CN" sz="1200" b="1" dirty="0">
                <a:latin typeface="Huawei Sans" panose="020C0503030203020204" pitchFamily="34" charset="0"/>
              </a:endParaRPr>
            </a:p>
          </p:txBody>
        </p:sp>
        <p:sp>
          <p:nvSpPr>
            <p:cNvPr id="26" name="任意多边形 25"/>
            <p:cNvSpPr/>
            <p:nvPr/>
          </p:nvSpPr>
          <p:spPr bwMode="gray">
            <a:xfrm>
              <a:off x="6931758" y="2483262"/>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bg1">
                    <a:lumMod val="65000"/>
                  </a:schemeClr>
                </a:solidFill>
                <a:effectLst/>
                <a:latin typeface="Huawei Sans" panose="020C0503030203020204" pitchFamily="34" charset="0"/>
                <a:ea typeface="宋体" pitchFamily="2" charset="-122"/>
              </a:endParaRPr>
            </a:p>
          </p:txBody>
        </p:sp>
      </p:grpSp>
      <p:sp>
        <p:nvSpPr>
          <p:cNvPr id="31" name="下箭头 30"/>
          <p:cNvSpPr/>
          <p:nvPr/>
        </p:nvSpPr>
        <p:spPr bwMode="gray">
          <a:xfrm rot="16200000">
            <a:off x="6096195" y="4146222"/>
            <a:ext cx="360040" cy="720078"/>
          </a:xfrm>
          <a:prstGeom prst="downArrow">
            <a:avLst/>
          </a:prstGeom>
          <a:solidFill>
            <a:schemeClr val="bg1">
              <a:lumMod val="95000"/>
            </a:schemeClr>
          </a:solidFill>
          <a:ln w="9525" cap="flat" cmpd="sng" algn="ctr">
            <a:solidFill>
              <a:schemeClr val="bg1">
                <a:lumMod val="50000"/>
              </a:schemeClr>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45" name="iṥ1iďe"/>
          <p:cNvSpPr txBox="1"/>
          <p:nvPr/>
        </p:nvSpPr>
        <p:spPr bwMode="gray">
          <a:xfrm>
            <a:off x="5808164" y="3984896"/>
            <a:ext cx="864096" cy="2886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Leave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7" name="iṥ1iďe"/>
          <p:cNvSpPr txBox="1"/>
          <p:nvPr/>
        </p:nvSpPr>
        <p:spPr bwMode="gray">
          <a:xfrm>
            <a:off x="773062" y="3750176"/>
            <a:ext cx="2150033" cy="288032"/>
          </a:xfrm>
          <a:prstGeom prst="rect">
            <a:avLst/>
          </a:prstGeom>
          <a:noFill/>
        </p:spPr>
        <p:txBody>
          <a:bodyPr wrap="square" lIns="36000" tIns="45720" rIns="36000" bIns="45720" anchor="ctr" anchorCtr="1">
            <a:noAutofit/>
          </a:bodyPr>
          <a:lstStyle/>
          <a:p>
            <a:pPr marL="0" marR="0" lvl="0" indent="0" algn="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High-priority queue: 50%</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8" name="iṥ1iďe"/>
          <p:cNvSpPr txBox="1"/>
          <p:nvPr/>
        </p:nvSpPr>
        <p:spPr bwMode="gray">
          <a:xfrm>
            <a:off x="465880" y="4380246"/>
            <a:ext cx="2457215" cy="288032"/>
          </a:xfrm>
          <a:prstGeom prst="rect">
            <a:avLst/>
          </a:prstGeom>
          <a:noFill/>
        </p:spPr>
        <p:txBody>
          <a:bodyPr wrap="square" lIns="36000" tIns="45720" rIns="36000" bIns="45720" anchor="ctr" anchorCtr="1">
            <a:noAutofit/>
          </a:bodyPr>
          <a:lstStyle/>
          <a:p>
            <a:pPr marL="0" marR="0" lvl="0" indent="0" algn="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Medium-priority queue: 25%</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49" name="iṥ1iďe"/>
          <p:cNvSpPr txBox="1"/>
          <p:nvPr/>
        </p:nvSpPr>
        <p:spPr bwMode="gray">
          <a:xfrm>
            <a:off x="773062" y="4974312"/>
            <a:ext cx="2150033" cy="288032"/>
          </a:xfrm>
          <a:prstGeom prst="rect">
            <a:avLst/>
          </a:prstGeom>
          <a:noFill/>
        </p:spPr>
        <p:txBody>
          <a:bodyPr wrap="square" lIns="36000" tIns="45720" rIns="36000" bIns="45720" anchor="ctr" anchorCtr="1">
            <a:noAutofit/>
          </a:bodyPr>
          <a:lstStyle/>
          <a:p>
            <a:pPr lvl="0" algn="r" fontAlgn="ctr">
              <a:defRPr/>
            </a:pPr>
            <a:r>
              <a:rPr lang="en-US" sz="1200" b="1" dirty="0">
                <a:solidFill>
                  <a:srgbClr val="000000"/>
                </a:solidFill>
                <a:latin typeface="Huawei Sans" panose="020C0503030203020204" pitchFamily="34" charset="0"/>
              </a:rPr>
              <a:t>Low-priority queue: 25%</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nvGrpSpPr>
          <p:cNvPr id="4" name="组合 3"/>
          <p:cNvGrpSpPr/>
          <p:nvPr/>
        </p:nvGrpSpPr>
        <p:grpSpPr bwMode="gray">
          <a:xfrm>
            <a:off x="3971960" y="3678168"/>
            <a:ext cx="1082854" cy="432048"/>
            <a:chOff x="4007768" y="2492896"/>
            <a:chExt cx="650806" cy="432048"/>
          </a:xfrm>
        </p:grpSpPr>
        <p:sp>
          <p:nvSpPr>
            <p:cNvPr id="51" name="矩形 50"/>
            <p:cNvSpPr/>
            <p:nvPr/>
          </p:nvSpPr>
          <p:spPr bwMode="gray">
            <a:xfrm>
              <a:off x="4046083" y="2558891"/>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mn-ea"/>
              </a:endParaRPr>
            </a:p>
          </p:txBody>
        </p:sp>
        <p:sp>
          <p:nvSpPr>
            <p:cNvPr id="52" name="iṥ1iďe"/>
            <p:cNvSpPr txBox="1"/>
            <p:nvPr/>
          </p:nvSpPr>
          <p:spPr bwMode="gray">
            <a:xfrm>
              <a:off x="4007768" y="2492896"/>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4-bit packet</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5" name="组合 4"/>
          <p:cNvGrpSpPr/>
          <p:nvPr/>
        </p:nvGrpSpPr>
        <p:grpSpPr bwMode="gray">
          <a:xfrm>
            <a:off x="3539912" y="4290236"/>
            <a:ext cx="1514902" cy="432048"/>
            <a:chOff x="4007768" y="3104964"/>
            <a:chExt cx="650806" cy="432048"/>
          </a:xfrm>
        </p:grpSpPr>
        <p:sp>
          <p:nvSpPr>
            <p:cNvPr id="54" name="矩形 53"/>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Huawei Sans" panose="020C0503030203020204" pitchFamily="34" charset="0"/>
                <a:ea typeface="+mn-ea"/>
              </a:endParaRPr>
            </a:p>
          </p:txBody>
        </p:sp>
        <p:sp>
          <p:nvSpPr>
            <p:cNvPr id="55" name="iṥ1iďe"/>
            <p:cNvSpPr txBox="1"/>
            <p:nvPr/>
          </p:nvSpPr>
          <p:spPr bwMode="gray">
            <a:xfrm>
              <a:off x="4007768" y="3104964"/>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6-bit packet</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sp>
        <p:nvSpPr>
          <p:cNvPr id="121" name="iṥ1iďe"/>
          <p:cNvSpPr txBox="1"/>
          <p:nvPr/>
        </p:nvSpPr>
        <p:spPr bwMode="gray">
          <a:xfrm>
            <a:off x="4202417" y="2549659"/>
            <a:ext cx="396044" cy="765041"/>
          </a:xfrm>
          <a:prstGeom prst="rect">
            <a:avLst/>
          </a:prstGeom>
          <a:noFill/>
        </p:spPr>
        <p:txBody>
          <a:bodyPr vert="vert270"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Classification</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altLang="zh-CN" sz="9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22" name="iṥ1iďe"/>
          <p:cNvSpPr txBox="1"/>
          <p:nvPr/>
        </p:nvSpPr>
        <p:spPr bwMode="gray">
          <a:xfrm>
            <a:off x="2800350" y="2813438"/>
            <a:ext cx="1243618" cy="28866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Enter a 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00" name="矩形 99"/>
          <p:cNvSpPr/>
          <p:nvPr/>
        </p:nvSpPr>
        <p:spPr bwMode="gray">
          <a:xfrm>
            <a:off x="8045568" y="4326240"/>
            <a:ext cx="144000"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02" name="矩形 101"/>
          <p:cNvSpPr/>
          <p:nvPr/>
        </p:nvSpPr>
        <p:spPr bwMode="gray">
          <a:xfrm>
            <a:off x="8230731" y="4326240"/>
            <a:ext cx="144000"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05" name="矩形 104"/>
          <p:cNvSpPr/>
          <p:nvPr/>
        </p:nvSpPr>
        <p:spPr bwMode="gray">
          <a:xfrm>
            <a:off x="7860405"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08" name="矩形 107"/>
          <p:cNvSpPr/>
          <p:nvPr/>
        </p:nvSpPr>
        <p:spPr bwMode="gray">
          <a:xfrm>
            <a:off x="7675242" y="4326240"/>
            <a:ext cx="144000"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11" name="矩形 110"/>
          <p:cNvSpPr/>
          <p:nvPr/>
        </p:nvSpPr>
        <p:spPr bwMode="gray">
          <a:xfrm>
            <a:off x="7490079"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14" name="矩形 113"/>
          <p:cNvSpPr/>
          <p:nvPr/>
        </p:nvSpPr>
        <p:spPr bwMode="gray">
          <a:xfrm>
            <a:off x="7304916" y="4326240"/>
            <a:ext cx="144000"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17" name="矩形 116"/>
          <p:cNvSpPr/>
          <p:nvPr/>
        </p:nvSpPr>
        <p:spPr bwMode="gray">
          <a:xfrm>
            <a:off x="7119753"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26" name="矩形 125"/>
          <p:cNvSpPr/>
          <p:nvPr/>
        </p:nvSpPr>
        <p:spPr bwMode="gray">
          <a:xfrm>
            <a:off x="6749427"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28" name="矩形 127"/>
          <p:cNvSpPr/>
          <p:nvPr/>
        </p:nvSpPr>
        <p:spPr bwMode="gray">
          <a:xfrm>
            <a:off x="8415894" y="4326240"/>
            <a:ext cx="144000"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29" name="矩形 128"/>
          <p:cNvSpPr/>
          <p:nvPr/>
        </p:nvSpPr>
        <p:spPr bwMode="gray">
          <a:xfrm>
            <a:off x="6934590"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30" name="矩形 129"/>
          <p:cNvSpPr/>
          <p:nvPr/>
        </p:nvSpPr>
        <p:spPr bwMode="gray">
          <a:xfrm>
            <a:off x="8601057" y="4326240"/>
            <a:ext cx="144000"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31" name="矩形 130"/>
          <p:cNvSpPr/>
          <p:nvPr/>
        </p:nvSpPr>
        <p:spPr bwMode="gray">
          <a:xfrm>
            <a:off x="8786220" y="4326240"/>
            <a:ext cx="144000"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32" name="矩形 131"/>
          <p:cNvSpPr/>
          <p:nvPr/>
        </p:nvSpPr>
        <p:spPr bwMode="gray">
          <a:xfrm>
            <a:off x="8971383" y="4326240"/>
            <a:ext cx="144000"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fontAlgn="ctr">
              <a:spcBef>
                <a:spcPct val="0"/>
              </a:spcBef>
              <a:spcAft>
                <a:spcPct val="0"/>
              </a:spcAft>
            </a:pPr>
            <a:endParaRPr lang="en-US" altLang="zh-CN" sz="1100" dirty="0">
              <a:latin typeface="Huawei Sans" panose="020C0503030203020204" pitchFamily="34" charset="0"/>
            </a:endParaRPr>
          </a:p>
        </p:txBody>
      </p:sp>
      <p:sp>
        <p:nvSpPr>
          <p:cNvPr id="133" name="矩形 132"/>
          <p:cNvSpPr/>
          <p:nvPr/>
        </p:nvSpPr>
        <p:spPr bwMode="gray">
          <a:xfrm>
            <a:off x="9156552" y="4326240"/>
            <a:ext cx="144000"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34" name="iṥ1iďe"/>
          <p:cNvSpPr txBox="1"/>
          <p:nvPr/>
        </p:nvSpPr>
        <p:spPr bwMode="gray">
          <a:xfrm>
            <a:off x="7392340" y="3984896"/>
            <a:ext cx="1116124" cy="26933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Bit-by-bit</a:t>
            </a:r>
          </a:p>
        </p:txBody>
      </p:sp>
      <p:grpSp>
        <p:nvGrpSpPr>
          <p:cNvPr id="6" name="组合 5"/>
          <p:cNvGrpSpPr/>
          <p:nvPr/>
        </p:nvGrpSpPr>
        <p:grpSpPr bwMode="gray">
          <a:xfrm>
            <a:off x="7026832" y="5290919"/>
            <a:ext cx="4253940" cy="432048"/>
            <a:chOff x="7026832" y="5290919"/>
            <a:chExt cx="4253940" cy="432048"/>
          </a:xfrm>
        </p:grpSpPr>
        <p:grpSp>
          <p:nvGrpSpPr>
            <p:cNvPr id="137" name="组合 136"/>
            <p:cNvGrpSpPr/>
            <p:nvPr/>
          </p:nvGrpSpPr>
          <p:grpSpPr bwMode="gray">
            <a:xfrm>
              <a:off x="10197918" y="5290919"/>
              <a:ext cx="1082854" cy="432048"/>
              <a:chOff x="4007768" y="2503469"/>
              <a:chExt cx="650806" cy="432048"/>
            </a:xfrm>
          </p:grpSpPr>
          <p:sp>
            <p:nvSpPr>
              <p:cNvPr id="138" name="矩形 137"/>
              <p:cNvSpPr/>
              <p:nvPr/>
            </p:nvSpPr>
            <p:spPr bwMode="gray">
              <a:xfrm>
                <a:off x="4046083" y="2558891"/>
                <a:ext cx="574177" cy="300058"/>
              </a:xfrm>
              <a:prstGeom prst="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39" name="iṥ1iďe"/>
              <p:cNvSpPr txBox="1"/>
              <p:nvPr/>
            </p:nvSpPr>
            <p:spPr bwMode="gray">
              <a:xfrm>
                <a:off x="4007768" y="2503469"/>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4-bit packet</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140" name="组合 139"/>
            <p:cNvGrpSpPr/>
            <p:nvPr/>
          </p:nvGrpSpPr>
          <p:grpSpPr bwMode="gray">
            <a:xfrm>
              <a:off x="8775760" y="5290919"/>
              <a:ext cx="1514902" cy="432048"/>
              <a:chOff x="4007768" y="3115190"/>
              <a:chExt cx="650806" cy="432048"/>
            </a:xfrm>
          </p:grpSpPr>
          <p:sp>
            <p:nvSpPr>
              <p:cNvPr id="141" name="矩形 140"/>
              <p:cNvSpPr/>
              <p:nvPr/>
            </p:nvSpPr>
            <p:spPr bwMode="gray">
              <a:xfrm>
                <a:off x="4046083" y="3170612"/>
                <a:ext cx="574177" cy="300058"/>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42" name="iṥ1iďe"/>
              <p:cNvSpPr txBox="1"/>
              <p:nvPr/>
            </p:nvSpPr>
            <p:spPr bwMode="gray">
              <a:xfrm>
                <a:off x="4007768" y="3115190"/>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6-bit packet</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nvGrpSpPr>
            <p:cNvPr id="143" name="组合 142"/>
            <p:cNvGrpSpPr/>
            <p:nvPr/>
          </p:nvGrpSpPr>
          <p:grpSpPr bwMode="gray">
            <a:xfrm>
              <a:off x="7026832" y="5290919"/>
              <a:ext cx="1874942" cy="432048"/>
              <a:chOff x="4007768" y="3726911"/>
              <a:chExt cx="650806" cy="432048"/>
            </a:xfrm>
          </p:grpSpPr>
          <p:sp>
            <p:nvSpPr>
              <p:cNvPr id="144" name="矩形 143"/>
              <p:cNvSpPr/>
              <p:nvPr/>
            </p:nvSpPr>
            <p:spPr bwMode="gray">
              <a:xfrm>
                <a:off x="4046083" y="3782333"/>
                <a:ext cx="574177" cy="300058"/>
              </a:xfrm>
              <a:prstGeom prst="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145" name="iṥ1iďe"/>
              <p:cNvSpPr txBox="1"/>
              <p:nvPr/>
            </p:nvSpPr>
            <p:spPr bwMode="gray">
              <a:xfrm>
                <a:off x="4007768" y="3726911"/>
                <a:ext cx="65080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8-bit packet</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grpSp>
      <p:cxnSp>
        <p:nvCxnSpPr>
          <p:cNvPr id="146" name="肘形连接符 145"/>
          <p:cNvCxnSpPr/>
          <p:nvPr/>
        </p:nvCxnSpPr>
        <p:spPr bwMode="gray">
          <a:xfrm rot="16200000" flipH="1">
            <a:off x="9426566" y="4668278"/>
            <a:ext cx="648072" cy="396044"/>
          </a:xfrm>
          <a:prstGeom prst="bentConnector3">
            <a:avLst>
              <a:gd name="adj1" fmla="val -951"/>
            </a:avLst>
          </a:prstGeom>
          <a:solidFill>
            <a:schemeClr val="accent1"/>
          </a:solidFill>
          <a:ln w="19050" cap="flat" cmpd="sng" algn="ctr">
            <a:solidFill>
              <a:schemeClr val="tx1"/>
            </a:solidFill>
            <a:prstDash val="solid"/>
            <a:round/>
            <a:headEnd type="oval" w="med" len="med"/>
            <a:tailEnd type="triangle" w="med" len="med"/>
          </a:ln>
          <a:effectLst/>
        </p:spPr>
      </p:cxnSp>
      <p:sp>
        <p:nvSpPr>
          <p:cNvPr id="147" name="iṥ1iďe"/>
          <p:cNvSpPr txBox="1"/>
          <p:nvPr/>
        </p:nvSpPr>
        <p:spPr bwMode="gray">
          <a:xfrm>
            <a:off x="9876616" y="4686280"/>
            <a:ext cx="1435020" cy="26933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Packet assembly</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148" name="iṥ1iďe"/>
          <p:cNvSpPr txBox="1"/>
          <p:nvPr/>
        </p:nvSpPr>
        <p:spPr bwMode="gray">
          <a:xfrm>
            <a:off x="8940512" y="5802404"/>
            <a:ext cx="1186468" cy="269336"/>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Leaving packet</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71" name="Can 9">
            <a:extLst>
              <a:ext uri="{FF2B5EF4-FFF2-40B4-BE49-F238E27FC236}">
                <a16:creationId xmlns:a16="http://schemas.microsoft.com/office/drawing/2014/main" xmlns="" id="{FB3EF7AF-12FC-4926-B541-68FBEA592DB6}"/>
              </a:ext>
            </a:extLst>
          </p:cNvPr>
          <p:cNvSpPr/>
          <p:nvPr/>
        </p:nvSpPr>
        <p:spPr bwMode="gray">
          <a:xfrm rot="5400000">
            <a:off x="3465917" y="74405"/>
            <a:ext cx="432047" cy="4252447"/>
          </a:xfrm>
          <a:prstGeom prst="can">
            <a:avLst>
              <a:gd name="adj" fmla="val 40000"/>
            </a:avLst>
          </a:prstGeom>
          <a:solidFill>
            <a:srgbClr val="F4FBFE"/>
          </a:solidFill>
          <a:ln w="12700">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9">
            <a:extLst>
              <a:ext uri="{FF2B5EF4-FFF2-40B4-BE49-F238E27FC236}">
                <a16:creationId xmlns:a16="http://schemas.microsoft.com/office/drawing/2014/main" xmlns="" id="{DA8ADC26-3A3B-46DA-B615-0A3EA35DBAD4}"/>
              </a:ext>
            </a:extLst>
          </p:cNvPr>
          <p:cNvGrpSpPr/>
          <p:nvPr/>
        </p:nvGrpSpPr>
        <p:grpSpPr bwMode="gray">
          <a:xfrm>
            <a:off x="1587933" y="1982639"/>
            <a:ext cx="4034321" cy="435389"/>
            <a:chOff x="1191693" y="2165519"/>
            <a:chExt cx="4034321" cy="435389"/>
          </a:xfrm>
        </p:grpSpPr>
        <p:sp>
          <p:nvSpPr>
            <p:cNvPr id="73" name="矩形 102">
              <a:extLst>
                <a:ext uri="{FF2B5EF4-FFF2-40B4-BE49-F238E27FC236}">
                  <a16:creationId xmlns:a16="http://schemas.microsoft.com/office/drawing/2014/main" xmlns="" id="{681B3886-7288-4906-8461-E0AC75CBA1CD}"/>
                </a:ext>
              </a:extLst>
            </p:cNvPr>
            <p:cNvSpPr/>
            <p:nvPr/>
          </p:nvSpPr>
          <p:spPr bwMode="gray">
            <a:xfrm>
              <a:off x="4587814"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4" name="iṥ1iďe">
              <a:extLst>
                <a:ext uri="{FF2B5EF4-FFF2-40B4-BE49-F238E27FC236}">
                  <a16:creationId xmlns:a16="http://schemas.microsoft.com/office/drawing/2014/main" xmlns="" id="{A133E3E9-31F3-4479-A680-A0484C649045}"/>
                </a:ext>
              </a:extLst>
            </p:cNvPr>
            <p:cNvSpPr txBox="1"/>
            <p:nvPr/>
          </p:nvSpPr>
          <p:spPr bwMode="gray">
            <a:xfrm>
              <a:off x="4517713" y="2168860"/>
              <a:ext cx="708301"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1</a:t>
              </a:r>
            </a:p>
          </p:txBody>
        </p:sp>
        <p:sp>
          <p:nvSpPr>
            <p:cNvPr id="75" name="矩形 105">
              <a:extLst>
                <a:ext uri="{FF2B5EF4-FFF2-40B4-BE49-F238E27FC236}">
                  <a16:creationId xmlns:a16="http://schemas.microsoft.com/office/drawing/2014/main" xmlns="" id="{60591204-AE2C-4BD4-B5DB-67D5ACC4E21A}"/>
                </a:ext>
              </a:extLst>
            </p:cNvPr>
            <p:cNvSpPr/>
            <p:nvPr/>
          </p:nvSpPr>
          <p:spPr bwMode="gray">
            <a:xfrm>
              <a:off x="3918138"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6" name="iṥ1iďe">
              <a:extLst>
                <a:ext uri="{FF2B5EF4-FFF2-40B4-BE49-F238E27FC236}">
                  <a16:creationId xmlns:a16="http://schemas.microsoft.com/office/drawing/2014/main" xmlns="" id="{26D34662-39F8-4268-8E11-F8668449B00A}"/>
                </a:ext>
              </a:extLst>
            </p:cNvPr>
            <p:cNvSpPr txBox="1"/>
            <p:nvPr/>
          </p:nvSpPr>
          <p:spPr bwMode="gray">
            <a:xfrm>
              <a:off x="3872119" y="2168860"/>
              <a:ext cx="669676"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2</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77" name="矩形 108">
              <a:extLst>
                <a:ext uri="{FF2B5EF4-FFF2-40B4-BE49-F238E27FC236}">
                  <a16:creationId xmlns:a16="http://schemas.microsoft.com/office/drawing/2014/main" xmlns="" id="{60EA09FD-AB58-4390-8209-12C5515076C1}"/>
                </a:ext>
              </a:extLst>
            </p:cNvPr>
            <p:cNvSpPr/>
            <p:nvPr/>
          </p:nvSpPr>
          <p:spPr bwMode="gray">
            <a:xfrm>
              <a:off x="3248464"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78" name="iṥ1iďe">
              <a:extLst>
                <a:ext uri="{FF2B5EF4-FFF2-40B4-BE49-F238E27FC236}">
                  <a16:creationId xmlns:a16="http://schemas.microsoft.com/office/drawing/2014/main" xmlns="" id="{17156C78-6FB4-4AC5-AD77-C8AB957DD0D1}"/>
                </a:ext>
              </a:extLst>
            </p:cNvPr>
            <p:cNvSpPr txBox="1"/>
            <p:nvPr/>
          </p:nvSpPr>
          <p:spPr bwMode="gray">
            <a:xfrm>
              <a:off x="3202445" y="2168860"/>
              <a:ext cx="669674"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3</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79" name="矩形 111">
              <a:extLst>
                <a:ext uri="{FF2B5EF4-FFF2-40B4-BE49-F238E27FC236}">
                  <a16:creationId xmlns:a16="http://schemas.microsoft.com/office/drawing/2014/main" xmlns="" id="{358055BB-CE75-4AFD-983D-351026FC34DB}"/>
                </a:ext>
              </a:extLst>
            </p:cNvPr>
            <p:cNvSpPr/>
            <p:nvPr/>
          </p:nvSpPr>
          <p:spPr bwMode="gray">
            <a:xfrm>
              <a:off x="2578790"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80" name="iṥ1iďe">
              <a:extLst>
                <a:ext uri="{FF2B5EF4-FFF2-40B4-BE49-F238E27FC236}">
                  <a16:creationId xmlns:a16="http://schemas.microsoft.com/office/drawing/2014/main" xmlns="" id="{D350D68B-BE0C-4BE7-8815-241642997527}"/>
                </a:ext>
              </a:extLst>
            </p:cNvPr>
            <p:cNvSpPr txBox="1"/>
            <p:nvPr/>
          </p:nvSpPr>
          <p:spPr bwMode="gray">
            <a:xfrm>
              <a:off x="2526855" y="2168860"/>
              <a:ext cx="689119"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4</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81" name="矩形 114">
              <a:extLst>
                <a:ext uri="{FF2B5EF4-FFF2-40B4-BE49-F238E27FC236}">
                  <a16:creationId xmlns:a16="http://schemas.microsoft.com/office/drawing/2014/main" xmlns="" id="{A4D57DFB-A368-4235-A250-FEEEAEAD866C}"/>
                </a:ext>
              </a:extLst>
            </p:cNvPr>
            <p:cNvSpPr/>
            <p:nvPr/>
          </p:nvSpPr>
          <p:spPr bwMode="gray">
            <a:xfrm>
              <a:off x="1909116"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82" name="iṥ1iďe">
              <a:extLst>
                <a:ext uri="{FF2B5EF4-FFF2-40B4-BE49-F238E27FC236}">
                  <a16:creationId xmlns:a16="http://schemas.microsoft.com/office/drawing/2014/main" xmlns="" id="{C09140CD-A77F-4205-B399-87FF7C24973B}"/>
                </a:ext>
              </a:extLst>
            </p:cNvPr>
            <p:cNvSpPr txBox="1"/>
            <p:nvPr/>
          </p:nvSpPr>
          <p:spPr bwMode="gray">
            <a:xfrm>
              <a:off x="1870800" y="2168860"/>
              <a:ext cx="666659"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5</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
          <p:nvSpPr>
            <p:cNvPr id="83" name="矩形 117">
              <a:extLst>
                <a:ext uri="{FF2B5EF4-FFF2-40B4-BE49-F238E27FC236}">
                  <a16:creationId xmlns:a16="http://schemas.microsoft.com/office/drawing/2014/main" xmlns="" id="{09970B71-5C6E-4E8F-95AC-A6034EF0DCE1}"/>
                </a:ext>
              </a:extLst>
            </p:cNvPr>
            <p:cNvSpPr/>
            <p:nvPr/>
          </p:nvSpPr>
          <p:spPr bwMode="gray">
            <a:xfrm>
              <a:off x="1239442" y="2234855"/>
              <a:ext cx="574177" cy="300058"/>
            </a:xfrm>
            <a:prstGeom prst="rect">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1100" b="0" i="0" u="none" strike="noStrike" cap="none" normalizeH="0" baseline="0" dirty="0">
                <a:ln>
                  <a:noFill/>
                </a:ln>
                <a:solidFill>
                  <a:schemeClr val="tx1"/>
                </a:solidFill>
                <a:effectLst/>
                <a:latin typeface="Huawei Sans" panose="020C0503030203020204" pitchFamily="34" charset="0"/>
                <a:ea typeface="+mn-ea"/>
              </a:endParaRPr>
            </a:p>
          </p:txBody>
        </p:sp>
        <p:sp>
          <p:nvSpPr>
            <p:cNvPr id="98" name="iṥ1iďe">
              <a:extLst>
                <a:ext uri="{FF2B5EF4-FFF2-40B4-BE49-F238E27FC236}">
                  <a16:creationId xmlns:a16="http://schemas.microsoft.com/office/drawing/2014/main" xmlns="" id="{77114BCB-D59E-4BA6-9129-60024B75142D}"/>
                </a:ext>
              </a:extLst>
            </p:cNvPr>
            <p:cNvSpPr txBox="1"/>
            <p:nvPr/>
          </p:nvSpPr>
          <p:spPr bwMode="gray">
            <a:xfrm>
              <a:off x="1191693" y="2165519"/>
              <a:ext cx="669674" cy="432048"/>
            </a:xfrm>
            <a:prstGeom prst="rect">
              <a:avLst/>
            </a:prstGeom>
            <a:noFill/>
          </p:spPr>
          <p:txBody>
            <a:bodyPr wrap="square" lIns="36000" tIns="45720" rIns="3600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Packet 6</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grpSp>
    </p:spTree>
    <p:extLst>
      <p:ext uri="{BB962C8B-B14F-4D97-AF65-F5344CB8AC3E}">
        <p14:creationId xmlns:p14="http://schemas.microsoft.com/office/powerpoint/2010/main" val="1672947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9971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Queue Scheduling Mode of an Interface</a:t>
            </a:r>
          </a:p>
        </p:txBody>
      </p:sp>
      <p:sp>
        <p:nvSpPr>
          <p:cNvPr id="3" name="文本占位符 2"/>
          <p:cNvSpPr>
            <a:spLocks noGrp="1"/>
          </p:cNvSpPr>
          <p:nvPr>
            <p:ph type="body" sz="quarter" idx="10"/>
          </p:nvPr>
        </p:nvSpPr>
        <p:spPr bwMode="gray"/>
        <p:txBody>
          <a:bodyPr/>
          <a:lstStyle/>
          <a:p>
            <a:pPr algn="l"/>
            <a:r>
              <a:rPr lang="en-US" sz="2000" dirty="0">
                <a:latin typeface="Huawei Sans" panose="020C0503030203020204" pitchFamily="34" charset="0"/>
              </a:rPr>
              <a:t>You can configure SP scheduling or WFQ scheduling for eight queues on an interface. </a:t>
            </a:r>
            <a:endParaRPr lang="en-US" altLang="zh-CN" sz="2000" dirty="0">
              <a:latin typeface="Huawei Sans" panose="020C0503030203020204" pitchFamily="34" charset="0"/>
            </a:endParaRPr>
          </a:p>
          <a:p>
            <a:pPr algn="l"/>
            <a:r>
              <a:rPr lang="en-US" sz="2000" dirty="0">
                <a:latin typeface="Huawei Sans" panose="020C0503030203020204" pitchFamily="34" charset="0"/>
              </a:rPr>
              <a:t>Eight queues can be classified into three groups, priority queuing (PQ) queues, WFQ queues, and low priority queuing (LPQ) queues, based on scheduling algorithms.</a:t>
            </a:r>
          </a:p>
        </p:txBody>
      </p:sp>
      <p:grpSp>
        <p:nvGrpSpPr>
          <p:cNvPr id="4" name="组合 3"/>
          <p:cNvGrpSpPr/>
          <p:nvPr/>
        </p:nvGrpSpPr>
        <p:grpSpPr bwMode="gray">
          <a:xfrm>
            <a:off x="5282704" y="3176965"/>
            <a:ext cx="5616624" cy="1404149"/>
            <a:chOff x="6564053" y="5600655"/>
            <a:chExt cx="4284476" cy="273764"/>
          </a:xfrm>
        </p:grpSpPr>
        <p:sp>
          <p:nvSpPr>
            <p:cNvPr id="5" name="矩形 4"/>
            <p:cNvSpPr/>
            <p:nvPr/>
          </p:nvSpPr>
          <p:spPr bwMode="gray">
            <a:xfrm>
              <a:off x="6564053" y="5600655"/>
              <a:ext cx="4284476" cy="273764"/>
            </a:xfrm>
            <a:prstGeom prst="rect">
              <a:avLst/>
            </a:prstGeom>
            <a:solidFill>
              <a:srgbClr val="F4FBFE"/>
            </a:solidFill>
            <a:ln w="9525" cap="flat" cmpd="sng" algn="ctr">
              <a:solidFill>
                <a:srgbClr val="94DAE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baseline="0" dirty="0">
                <a:ln>
                  <a:noFill/>
                </a:ln>
                <a:solidFill>
                  <a:schemeClr val="tx1"/>
                </a:solidFill>
                <a:effectLst/>
                <a:latin typeface="Huawei Sans" panose="020C0503030203020204" pitchFamily="34" charset="0"/>
                <a:ea typeface="宋体" pitchFamily="2" charset="-122"/>
              </a:endParaRPr>
            </a:p>
          </p:txBody>
        </p:sp>
        <p:sp>
          <p:nvSpPr>
            <p:cNvPr id="8" name="文本框 7"/>
            <p:cNvSpPr txBox="1"/>
            <p:nvPr/>
          </p:nvSpPr>
          <p:spPr bwMode="gray">
            <a:xfrm>
              <a:off x="6617867" y="5628883"/>
              <a:ext cx="4014638" cy="2173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PQ queue: uses the SP scheduling algorithm.</a:t>
              </a:r>
              <a:endParaRPr lang="en-US" altLang="zh-CN" sz="1600" dirty="0">
                <a:solidFill>
                  <a:srgbClr val="000000"/>
                </a:solidFill>
                <a:latin typeface="Huawei Sans" panose="020C0503030203020204" pitchFamily="34" charset="0"/>
                <a:ea typeface="微软雅黑"/>
              </a:endParaRPr>
            </a:p>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WFQ queue: uses the WFQ scheduling algorithm.</a:t>
              </a:r>
              <a:endParaRPr lang="en-US" altLang="zh-CN" sz="1600" dirty="0">
                <a:solidFill>
                  <a:srgbClr val="000000"/>
                </a:solidFill>
                <a:latin typeface="Huawei Sans" panose="020C0503030203020204" pitchFamily="34" charset="0"/>
                <a:ea typeface="微软雅黑"/>
              </a:endParaRPr>
            </a:p>
            <a:p>
              <a:pPr marL="342900" indent="-342900" fontAlgn="ctr">
                <a:lnSpc>
                  <a:spcPct val="125000"/>
                </a:lnSpc>
                <a:spcBef>
                  <a:spcPts val="200"/>
                </a:spcBef>
                <a:spcAft>
                  <a:spcPts val="200"/>
                </a:spcAft>
                <a:buFont typeface="+mj-lt"/>
                <a:buAutoNum type="arabicPeriod"/>
              </a:pPr>
              <a:r>
                <a:rPr lang="en-US" sz="1600" dirty="0">
                  <a:solidFill>
                    <a:srgbClr val="000000"/>
                  </a:solidFill>
                  <a:latin typeface="Huawei Sans" panose="020C0503030203020204" pitchFamily="34" charset="0"/>
                </a:rPr>
                <a:t>LPQ queue: uses the SP scheduling algorithm.</a:t>
              </a:r>
              <a:endParaRPr lang="en-US" altLang="zh-CN" sz="1600" dirty="0">
                <a:solidFill>
                  <a:srgbClr val="000000"/>
                </a:solidFill>
                <a:latin typeface="Huawei Sans" panose="020C0503030203020204" pitchFamily="34" charset="0"/>
                <a:ea typeface="微软雅黑"/>
              </a:endParaRPr>
            </a:p>
          </p:txBody>
        </p:sp>
      </p:grpSp>
      <p:sp>
        <p:nvSpPr>
          <p:cNvPr id="9" name="iṣ1iḍé"/>
          <p:cNvSpPr/>
          <p:nvPr/>
        </p:nvSpPr>
        <p:spPr bwMode="gray">
          <a:xfrm rot="16200000">
            <a:off x="4111843" y="3555745"/>
            <a:ext cx="1476164" cy="718617"/>
          </a:xfrm>
          <a:custGeom>
            <a:avLst/>
            <a:gdLst>
              <a:gd name="connsiteX0" fmla="*/ 0 w 2232248"/>
              <a:gd name="connsiteY0" fmla="*/ 649058 h 649058"/>
              <a:gd name="connsiteX1" fmla="*/ 439523 w 2232248"/>
              <a:gd name="connsiteY1" fmla="*/ 0 h 649058"/>
              <a:gd name="connsiteX2" fmla="*/ 1792725 w 2232248"/>
              <a:gd name="connsiteY2" fmla="*/ 0 h 649058"/>
              <a:gd name="connsiteX3" fmla="*/ 2232248 w 2232248"/>
              <a:gd name="connsiteY3" fmla="*/ 649058 h 649058"/>
              <a:gd name="connsiteX4" fmla="*/ 0 w 2232248"/>
              <a:gd name="connsiteY4" fmla="*/ 649058 h 649058"/>
              <a:gd name="connsiteX0" fmla="*/ 0 w 2232248"/>
              <a:gd name="connsiteY0" fmla="*/ 656678 h 656678"/>
              <a:gd name="connsiteX1" fmla="*/ 43952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7620 h 656678"/>
              <a:gd name="connsiteX2" fmla="*/ 1548885 w 2232248"/>
              <a:gd name="connsiteY2" fmla="*/ 0 h 656678"/>
              <a:gd name="connsiteX3" fmla="*/ 2232248 w 2232248"/>
              <a:gd name="connsiteY3" fmla="*/ 656678 h 656678"/>
              <a:gd name="connsiteX4" fmla="*/ 0 w 2232248"/>
              <a:gd name="connsiteY4" fmla="*/ 656678 h 656678"/>
              <a:gd name="connsiteX0" fmla="*/ 0 w 2232248"/>
              <a:gd name="connsiteY0" fmla="*/ 656678 h 656678"/>
              <a:gd name="connsiteX1" fmla="*/ 736703 w 2232248"/>
              <a:gd name="connsiteY1" fmla="*/ 0 h 656678"/>
              <a:gd name="connsiteX2" fmla="*/ 1548885 w 2232248"/>
              <a:gd name="connsiteY2" fmla="*/ 0 h 656678"/>
              <a:gd name="connsiteX3" fmla="*/ 2232248 w 2232248"/>
              <a:gd name="connsiteY3" fmla="*/ 656678 h 656678"/>
              <a:gd name="connsiteX4" fmla="*/ 0 w 2232248"/>
              <a:gd name="connsiteY4" fmla="*/ 656678 h 656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248" h="656678">
                <a:moveTo>
                  <a:pt x="0" y="656678"/>
                </a:moveTo>
                <a:lnTo>
                  <a:pt x="736703" y="0"/>
                </a:lnTo>
                <a:lnTo>
                  <a:pt x="1548885" y="0"/>
                </a:lnTo>
                <a:lnTo>
                  <a:pt x="2232248" y="656678"/>
                </a:lnTo>
                <a:lnTo>
                  <a:pt x="0" y="656678"/>
                </a:lnTo>
                <a:close/>
              </a:path>
            </a:pathLst>
          </a:custGeom>
          <a:solidFill>
            <a:srgbClr val="FFFFFF">
              <a:lumMod val="95000"/>
            </a:srgbClr>
          </a:solidFill>
          <a:ln w="19050">
            <a:noFill/>
            <a:rou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0" name="í$ḷiḋê"/>
          <p:cNvSpPr/>
          <p:nvPr/>
        </p:nvSpPr>
        <p:spPr bwMode="gray">
          <a:xfrm>
            <a:off x="2932007" y="3104964"/>
            <a:ext cx="596937" cy="1924655"/>
          </a:xfrm>
          <a:custGeom>
            <a:avLst/>
            <a:gdLst>
              <a:gd name="T0" fmla="*/ 1764 w 4053"/>
              <a:gd name="T1" fmla="*/ 0 h 16197"/>
              <a:gd name="T2" fmla="*/ 2323 w 4053"/>
              <a:gd name="T3" fmla="*/ 0 h 16197"/>
              <a:gd name="T4" fmla="*/ 2323 w 4053"/>
              <a:gd name="T5" fmla="*/ 892 h 16197"/>
              <a:gd name="T6" fmla="*/ 1764 w 4053"/>
              <a:gd name="T7" fmla="*/ 892 h 16197"/>
              <a:gd name="T8" fmla="*/ 1764 w 4053"/>
              <a:gd name="T9" fmla="*/ 0 h 16197"/>
              <a:gd name="T10" fmla="*/ 1831 w 4053"/>
              <a:gd name="T11" fmla="*/ 11317 h 16197"/>
              <a:gd name="T12" fmla="*/ 2256 w 4053"/>
              <a:gd name="T13" fmla="*/ 11317 h 16197"/>
              <a:gd name="T14" fmla="*/ 2256 w 4053"/>
              <a:gd name="T15" fmla="*/ 13709 h 16197"/>
              <a:gd name="T16" fmla="*/ 4053 w 4053"/>
              <a:gd name="T17" fmla="*/ 15988 h 16197"/>
              <a:gd name="T18" fmla="*/ 3787 w 4053"/>
              <a:gd name="T19" fmla="*/ 16197 h 16197"/>
              <a:gd name="T20" fmla="*/ 2256 w 4053"/>
              <a:gd name="T21" fmla="*/ 14256 h 16197"/>
              <a:gd name="T22" fmla="*/ 2256 w 4053"/>
              <a:gd name="T23" fmla="*/ 16151 h 16197"/>
              <a:gd name="T24" fmla="*/ 1831 w 4053"/>
              <a:gd name="T25" fmla="*/ 16151 h 16197"/>
              <a:gd name="T26" fmla="*/ 1831 w 4053"/>
              <a:gd name="T27" fmla="*/ 14215 h 16197"/>
              <a:gd name="T28" fmla="*/ 266 w 4053"/>
              <a:gd name="T29" fmla="*/ 16197 h 16197"/>
              <a:gd name="T30" fmla="*/ 0 w 4053"/>
              <a:gd name="T31" fmla="*/ 15988 h 16197"/>
              <a:gd name="T32" fmla="*/ 1831 w 4053"/>
              <a:gd name="T33" fmla="*/ 13668 h 16197"/>
              <a:gd name="T34" fmla="*/ 1831 w 4053"/>
              <a:gd name="T35" fmla="*/ 11317 h 16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53" h="16197">
                <a:moveTo>
                  <a:pt x="1764" y="0"/>
                </a:moveTo>
                <a:lnTo>
                  <a:pt x="2323" y="0"/>
                </a:lnTo>
                <a:lnTo>
                  <a:pt x="2323" y="892"/>
                </a:lnTo>
                <a:lnTo>
                  <a:pt x="1764" y="892"/>
                </a:lnTo>
                <a:lnTo>
                  <a:pt x="1764" y="0"/>
                </a:lnTo>
                <a:close/>
                <a:moveTo>
                  <a:pt x="1831" y="11317"/>
                </a:moveTo>
                <a:lnTo>
                  <a:pt x="2256" y="11317"/>
                </a:lnTo>
                <a:lnTo>
                  <a:pt x="2256" y="13709"/>
                </a:lnTo>
                <a:lnTo>
                  <a:pt x="4053" y="15988"/>
                </a:lnTo>
                <a:lnTo>
                  <a:pt x="3787" y="16197"/>
                </a:lnTo>
                <a:lnTo>
                  <a:pt x="2256" y="14256"/>
                </a:lnTo>
                <a:lnTo>
                  <a:pt x="2256" y="16151"/>
                </a:lnTo>
                <a:lnTo>
                  <a:pt x="1831" y="16151"/>
                </a:lnTo>
                <a:lnTo>
                  <a:pt x="1831" y="14215"/>
                </a:lnTo>
                <a:lnTo>
                  <a:pt x="266" y="16197"/>
                </a:lnTo>
                <a:lnTo>
                  <a:pt x="0" y="15988"/>
                </a:lnTo>
                <a:lnTo>
                  <a:pt x="1831" y="13668"/>
                </a:lnTo>
                <a:lnTo>
                  <a:pt x="1831" y="11317"/>
                </a:lnTo>
                <a:close/>
              </a:path>
            </a:pathLst>
          </a:custGeom>
          <a:solidFill>
            <a:srgbClr val="FFFFFF">
              <a:lumMod val="95000"/>
            </a:srgbClr>
          </a:solidFill>
          <a:ln>
            <a:solidFill>
              <a:schemeClr val="bg1">
                <a:lumMod val="50000"/>
              </a:schemeClr>
            </a:solidFill>
          </a:ln>
          <a:effectLst>
            <a:outerShdw blurRad="76200" dir="13500000" sy="23000" kx="1200000" algn="br" rotWithShape="0">
              <a:prstClr val="black">
                <a:alpha val="20000"/>
              </a:prstClr>
            </a:outerShdw>
          </a:effectLst>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1" name="íṡľidé"/>
          <p:cNvSpPr/>
          <p:nvPr/>
        </p:nvSpPr>
        <p:spPr bwMode="gray">
          <a:xfrm>
            <a:off x="2114352" y="3159245"/>
            <a:ext cx="2232248" cy="1452114"/>
          </a:xfrm>
          <a:custGeom>
            <a:avLst/>
            <a:gdLst>
              <a:gd name="T0" fmla="*/ 233 w 15146"/>
              <a:gd name="T1" fmla="*/ 466 h 10425"/>
              <a:gd name="T2" fmla="*/ 186 w 15146"/>
              <a:gd name="T3" fmla="*/ 460 h 10425"/>
              <a:gd name="T4" fmla="*/ 142 w 15146"/>
              <a:gd name="T5" fmla="*/ 447 h 10425"/>
              <a:gd name="T6" fmla="*/ 68 w 15146"/>
              <a:gd name="T7" fmla="*/ 397 h 10425"/>
              <a:gd name="T8" fmla="*/ 19 w 15146"/>
              <a:gd name="T9" fmla="*/ 323 h 10425"/>
              <a:gd name="T10" fmla="*/ 5 w 15146"/>
              <a:gd name="T11" fmla="*/ 279 h 10425"/>
              <a:gd name="T12" fmla="*/ 0 w 15146"/>
              <a:gd name="T13" fmla="*/ 233 h 10425"/>
              <a:gd name="T14" fmla="*/ 3 w 15146"/>
              <a:gd name="T15" fmla="*/ 197 h 10425"/>
              <a:gd name="T16" fmla="*/ 15 w 15146"/>
              <a:gd name="T17" fmla="*/ 154 h 10425"/>
              <a:gd name="T18" fmla="*/ 54 w 15146"/>
              <a:gd name="T19" fmla="*/ 85 h 10425"/>
              <a:gd name="T20" fmla="*/ 123 w 15146"/>
              <a:gd name="T21" fmla="*/ 28 h 10425"/>
              <a:gd name="T22" fmla="*/ 175 w 15146"/>
              <a:gd name="T23" fmla="*/ 8 h 10425"/>
              <a:gd name="T24" fmla="*/ 221 w 15146"/>
              <a:gd name="T25" fmla="*/ 1 h 10425"/>
              <a:gd name="T26" fmla="*/ 14938 w 15146"/>
              <a:gd name="T27" fmla="*/ 2 h 10425"/>
              <a:gd name="T28" fmla="*/ 14983 w 15146"/>
              <a:gd name="T29" fmla="*/ 11 h 10425"/>
              <a:gd name="T30" fmla="*/ 15044 w 15146"/>
              <a:gd name="T31" fmla="*/ 40 h 10425"/>
              <a:gd name="T32" fmla="*/ 15106 w 15146"/>
              <a:gd name="T33" fmla="*/ 104 h 10425"/>
              <a:gd name="T34" fmla="*/ 15135 w 15146"/>
              <a:gd name="T35" fmla="*/ 164 h 10425"/>
              <a:gd name="T36" fmla="*/ 15145 w 15146"/>
              <a:gd name="T37" fmla="*/ 209 h 10425"/>
              <a:gd name="T38" fmla="*/ 15146 w 15146"/>
              <a:gd name="T39" fmla="*/ 245 h 10425"/>
              <a:gd name="T40" fmla="*/ 15138 w 15146"/>
              <a:gd name="T41" fmla="*/ 291 h 10425"/>
              <a:gd name="T42" fmla="*/ 15118 w 15146"/>
              <a:gd name="T43" fmla="*/ 343 h 10425"/>
              <a:gd name="T44" fmla="*/ 15061 w 15146"/>
              <a:gd name="T45" fmla="*/ 412 h 10425"/>
              <a:gd name="T46" fmla="*/ 14993 w 15146"/>
              <a:gd name="T47" fmla="*/ 451 h 10425"/>
              <a:gd name="T48" fmla="*/ 14949 w 15146"/>
              <a:gd name="T49" fmla="*/ 462 h 10425"/>
              <a:gd name="T50" fmla="*/ 14729 w 15146"/>
              <a:gd name="T51" fmla="*/ 466 h 10425"/>
              <a:gd name="T52" fmla="*/ 14938 w 15146"/>
              <a:gd name="T53" fmla="*/ 9960 h 10425"/>
              <a:gd name="T54" fmla="*/ 14983 w 15146"/>
              <a:gd name="T55" fmla="*/ 9970 h 10425"/>
              <a:gd name="T56" fmla="*/ 15044 w 15146"/>
              <a:gd name="T57" fmla="*/ 9999 h 10425"/>
              <a:gd name="T58" fmla="*/ 15106 w 15146"/>
              <a:gd name="T59" fmla="*/ 10062 h 10425"/>
              <a:gd name="T60" fmla="*/ 15135 w 15146"/>
              <a:gd name="T61" fmla="*/ 10123 h 10425"/>
              <a:gd name="T62" fmla="*/ 15145 w 15146"/>
              <a:gd name="T63" fmla="*/ 10168 h 10425"/>
              <a:gd name="T64" fmla="*/ 15146 w 15146"/>
              <a:gd name="T65" fmla="*/ 10203 h 10425"/>
              <a:gd name="T66" fmla="*/ 15138 w 15146"/>
              <a:gd name="T67" fmla="*/ 10249 h 10425"/>
              <a:gd name="T68" fmla="*/ 15118 w 15146"/>
              <a:gd name="T69" fmla="*/ 10303 h 10425"/>
              <a:gd name="T70" fmla="*/ 15061 w 15146"/>
              <a:gd name="T71" fmla="*/ 10371 h 10425"/>
              <a:gd name="T72" fmla="*/ 14993 w 15146"/>
              <a:gd name="T73" fmla="*/ 10410 h 10425"/>
              <a:gd name="T74" fmla="*/ 14949 w 15146"/>
              <a:gd name="T75" fmla="*/ 10421 h 10425"/>
              <a:gd name="T76" fmla="*/ 233 w 15146"/>
              <a:gd name="T77" fmla="*/ 10425 h 10425"/>
              <a:gd name="T78" fmla="*/ 186 w 15146"/>
              <a:gd name="T79" fmla="*/ 10419 h 10425"/>
              <a:gd name="T80" fmla="*/ 142 w 15146"/>
              <a:gd name="T81" fmla="*/ 10406 h 10425"/>
              <a:gd name="T82" fmla="*/ 68 w 15146"/>
              <a:gd name="T83" fmla="*/ 10356 h 10425"/>
              <a:gd name="T84" fmla="*/ 19 w 15146"/>
              <a:gd name="T85" fmla="*/ 10282 h 10425"/>
              <a:gd name="T86" fmla="*/ 5 w 15146"/>
              <a:gd name="T87" fmla="*/ 10238 h 10425"/>
              <a:gd name="T88" fmla="*/ 0 w 15146"/>
              <a:gd name="T89" fmla="*/ 10191 h 10425"/>
              <a:gd name="T90" fmla="*/ 3 w 15146"/>
              <a:gd name="T91" fmla="*/ 10156 h 10425"/>
              <a:gd name="T92" fmla="*/ 15 w 15146"/>
              <a:gd name="T93" fmla="*/ 10112 h 10425"/>
              <a:gd name="T94" fmla="*/ 54 w 15146"/>
              <a:gd name="T95" fmla="*/ 10044 h 10425"/>
              <a:gd name="T96" fmla="*/ 123 w 15146"/>
              <a:gd name="T97" fmla="*/ 9987 h 10425"/>
              <a:gd name="T98" fmla="*/ 175 w 15146"/>
              <a:gd name="T99" fmla="*/ 9967 h 10425"/>
              <a:gd name="T100" fmla="*/ 221 w 15146"/>
              <a:gd name="T101" fmla="*/ 9959 h 10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46" h="10425">
                <a:moveTo>
                  <a:pt x="233" y="9959"/>
                </a:moveTo>
                <a:lnTo>
                  <a:pt x="418" y="9959"/>
                </a:lnTo>
                <a:lnTo>
                  <a:pt x="418" y="466"/>
                </a:lnTo>
                <a:lnTo>
                  <a:pt x="233" y="466"/>
                </a:lnTo>
                <a:lnTo>
                  <a:pt x="221" y="466"/>
                </a:lnTo>
                <a:lnTo>
                  <a:pt x="209" y="465"/>
                </a:lnTo>
                <a:lnTo>
                  <a:pt x="198" y="462"/>
                </a:lnTo>
                <a:lnTo>
                  <a:pt x="186" y="460"/>
                </a:lnTo>
                <a:lnTo>
                  <a:pt x="175" y="458"/>
                </a:lnTo>
                <a:lnTo>
                  <a:pt x="164" y="455"/>
                </a:lnTo>
                <a:lnTo>
                  <a:pt x="153" y="451"/>
                </a:lnTo>
                <a:lnTo>
                  <a:pt x="142" y="447"/>
                </a:lnTo>
                <a:lnTo>
                  <a:pt x="123" y="437"/>
                </a:lnTo>
                <a:lnTo>
                  <a:pt x="103" y="425"/>
                </a:lnTo>
                <a:lnTo>
                  <a:pt x="85" y="412"/>
                </a:lnTo>
                <a:lnTo>
                  <a:pt x="68" y="397"/>
                </a:lnTo>
                <a:lnTo>
                  <a:pt x="54" y="381"/>
                </a:lnTo>
                <a:lnTo>
                  <a:pt x="40" y="363"/>
                </a:lnTo>
                <a:lnTo>
                  <a:pt x="29" y="343"/>
                </a:lnTo>
                <a:lnTo>
                  <a:pt x="19" y="323"/>
                </a:lnTo>
                <a:lnTo>
                  <a:pt x="15" y="313"/>
                </a:lnTo>
                <a:lnTo>
                  <a:pt x="10" y="302"/>
                </a:lnTo>
                <a:lnTo>
                  <a:pt x="8" y="291"/>
                </a:lnTo>
                <a:lnTo>
                  <a:pt x="5" y="279"/>
                </a:lnTo>
                <a:lnTo>
                  <a:pt x="3" y="268"/>
                </a:lnTo>
                <a:lnTo>
                  <a:pt x="2" y="256"/>
                </a:lnTo>
                <a:lnTo>
                  <a:pt x="0" y="245"/>
                </a:lnTo>
                <a:lnTo>
                  <a:pt x="0" y="233"/>
                </a:lnTo>
                <a:lnTo>
                  <a:pt x="0" y="233"/>
                </a:lnTo>
                <a:lnTo>
                  <a:pt x="0" y="221"/>
                </a:lnTo>
                <a:lnTo>
                  <a:pt x="2" y="209"/>
                </a:lnTo>
                <a:lnTo>
                  <a:pt x="3" y="197"/>
                </a:lnTo>
                <a:lnTo>
                  <a:pt x="5" y="186"/>
                </a:lnTo>
                <a:lnTo>
                  <a:pt x="8" y="174"/>
                </a:lnTo>
                <a:lnTo>
                  <a:pt x="10" y="164"/>
                </a:lnTo>
                <a:lnTo>
                  <a:pt x="15" y="154"/>
                </a:lnTo>
                <a:lnTo>
                  <a:pt x="19" y="143"/>
                </a:lnTo>
                <a:lnTo>
                  <a:pt x="29" y="122"/>
                </a:lnTo>
                <a:lnTo>
                  <a:pt x="40" y="104"/>
                </a:lnTo>
                <a:lnTo>
                  <a:pt x="54" y="85"/>
                </a:lnTo>
                <a:lnTo>
                  <a:pt x="68" y="69"/>
                </a:lnTo>
                <a:lnTo>
                  <a:pt x="85" y="53"/>
                </a:lnTo>
                <a:lnTo>
                  <a:pt x="103" y="40"/>
                </a:lnTo>
                <a:lnTo>
                  <a:pt x="123" y="28"/>
                </a:lnTo>
                <a:lnTo>
                  <a:pt x="142" y="19"/>
                </a:lnTo>
                <a:lnTo>
                  <a:pt x="153" y="14"/>
                </a:lnTo>
                <a:lnTo>
                  <a:pt x="164" y="11"/>
                </a:lnTo>
                <a:lnTo>
                  <a:pt x="175" y="8"/>
                </a:lnTo>
                <a:lnTo>
                  <a:pt x="186" y="5"/>
                </a:lnTo>
                <a:lnTo>
                  <a:pt x="198" y="3"/>
                </a:lnTo>
                <a:lnTo>
                  <a:pt x="209" y="2"/>
                </a:lnTo>
                <a:lnTo>
                  <a:pt x="221" y="1"/>
                </a:lnTo>
                <a:lnTo>
                  <a:pt x="233" y="0"/>
                </a:lnTo>
                <a:lnTo>
                  <a:pt x="14914" y="0"/>
                </a:lnTo>
                <a:lnTo>
                  <a:pt x="14926" y="1"/>
                </a:lnTo>
                <a:lnTo>
                  <a:pt x="14938" y="2"/>
                </a:lnTo>
                <a:lnTo>
                  <a:pt x="14949" y="3"/>
                </a:lnTo>
                <a:lnTo>
                  <a:pt x="14961" y="5"/>
                </a:lnTo>
                <a:lnTo>
                  <a:pt x="14972" y="8"/>
                </a:lnTo>
                <a:lnTo>
                  <a:pt x="14983" y="11"/>
                </a:lnTo>
                <a:lnTo>
                  <a:pt x="14993" y="14"/>
                </a:lnTo>
                <a:lnTo>
                  <a:pt x="15004" y="19"/>
                </a:lnTo>
                <a:lnTo>
                  <a:pt x="15024" y="28"/>
                </a:lnTo>
                <a:lnTo>
                  <a:pt x="15044" y="40"/>
                </a:lnTo>
                <a:lnTo>
                  <a:pt x="15061" y="53"/>
                </a:lnTo>
                <a:lnTo>
                  <a:pt x="15077" y="69"/>
                </a:lnTo>
                <a:lnTo>
                  <a:pt x="15093" y="85"/>
                </a:lnTo>
                <a:lnTo>
                  <a:pt x="15106" y="104"/>
                </a:lnTo>
                <a:lnTo>
                  <a:pt x="15118" y="122"/>
                </a:lnTo>
                <a:lnTo>
                  <a:pt x="15127" y="143"/>
                </a:lnTo>
                <a:lnTo>
                  <a:pt x="15132" y="154"/>
                </a:lnTo>
                <a:lnTo>
                  <a:pt x="15135" y="164"/>
                </a:lnTo>
                <a:lnTo>
                  <a:pt x="15138" y="174"/>
                </a:lnTo>
                <a:lnTo>
                  <a:pt x="15142" y="186"/>
                </a:lnTo>
                <a:lnTo>
                  <a:pt x="15144" y="197"/>
                </a:lnTo>
                <a:lnTo>
                  <a:pt x="15145" y="209"/>
                </a:lnTo>
                <a:lnTo>
                  <a:pt x="15146" y="221"/>
                </a:lnTo>
                <a:lnTo>
                  <a:pt x="15146" y="233"/>
                </a:lnTo>
                <a:lnTo>
                  <a:pt x="15146" y="233"/>
                </a:lnTo>
                <a:lnTo>
                  <a:pt x="15146" y="245"/>
                </a:lnTo>
                <a:lnTo>
                  <a:pt x="15145" y="256"/>
                </a:lnTo>
                <a:lnTo>
                  <a:pt x="15144" y="268"/>
                </a:lnTo>
                <a:lnTo>
                  <a:pt x="15142" y="279"/>
                </a:lnTo>
                <a:lnTo>
                  <a:pt x="15138" y="291"/>
                </a:lnTo>
                <a:lnTo>
                  <a:pt x="15135" y="302"/>
                </a:lnTo>
                <a:lnTo>
                  <a:pt x="15132" y="313"/>
                </a:lnTo>
                <a:lnTo>
                  <a:pt x="15127" y="323"/>
                </a:lnTo>
                <a:lnTo>
                  <a:pt x="15118" y="343"/>
                </a:lnTo>
                <a:lnTo>
                  <a:pt x="15106" y="363"/>
                </a:lnTo>
                <a:lnTo>
                  <a:pt x="15093" y="381"/>
                </a:lnTo>
                <a:lnTo>
                  <a:pt x="15077" y="397"/>
                </a:lnTo>
                <a:lnTo>
                  <a:pt x="15061" y="412"/>
                </a:lnTo>
                <a:lnTo>
                  <a:pt x="15044" y="425"/>
                </a:lnTo>
                <a:lnTo>
                  <a:pt x="15024" y="437"/>
                </a:lnTo>
                <a:lnTo>
                  <a:pt x="15004" y="447"/>
                </a:lnTo>
                <a:lnTo>
                  <a:pt x="14993" y="451"/>
                </a:lnTo>
                <a:lnTo>
                  <a:pt x="14983" y="455"/>
                </a:lnTo>
                <a:lnTo>
                  <a:pt x="14972" y="458"/>
                </a:lnTo>
                <a:lnTo>
                  <a:pt x="14961" y="460"/>
                </a:lnTo>
                <a:lnTo>
                  <a:pt x="14949" y="462"/>
                </a:lnTo>
                <a:lnTo>
                  <a:pt x="14938" y="465"/>
                </a:lnTo>
                <a:lnTo>
                  <a:pt x="14926" y="466"/>
                </a:lnTo>
                <a:lnTo>
                  <a:pt x="14914" y="466"/>
                </a:lnTo>
                <a:lnTo>
                  <a:pt x="14729" y="466"/>
                </a:lnTo>
                <a:lnTo>
                  <a:pt x="14729" y="9959"/>
                </a:lnTo>
                <a:lnTo>
                  <a:pt x="14914" y="9959"/>
                </a:lnTo>
                <a:lnTo>
                  <a:pt x="14926" y="9959"/>
                </a:lnTo>
                <a:lnTo>
                  <a:pt x="14938" y="9960"/>
                </a:lnTo>
                <a:lnTo>
                  <a:pt x="14949" y="9962"/>
                </a:lnTo>
                <a:lnTo>
                  <a:pt x="14961" y="9964"/>
                </a:lnTo>
                <a:lnTo>
                  <a:pt x="14972" y="9967"/>
                </a:lnTo>
                <a:lnTo>
                  <a:pt x="14983" y="9970"/>
                </a:lnTo>
                <a:lnTo>
                  <a:pt x="14993" y="9973"/>
                </a:lnTo>
                <a:lnTo>
                  <a:pt x="15004" y="9978"/>
                </a:lnTo>
                <a:lnTo>
                  <a:pt x="15024" y="9987"/>
                </a:lnTo>
                <a:lnTo>
                  <a:pt x="15044" y="9999"/>
                </a:lnTo>
                <a:lnTo>
                  <a:pt x="15061" y="10012"/>
                </a:lnTo>
                <a:lnTo>
                  <a:pt x="15077" y="10028"/>
                </a:lnTo>
                <a:lnTo>
                  <a:pt x="15093" y="10044"/>
                </a:lnTo>
                <a:lnTo>
                  <a:pt x="15106" y="10062"/>
                </a:lnTo>
                <a:lnTo>
                  <a:pt x="15118" y="10081"/>
                </a:lnTo>
                <a:lnTo>
                  <a:pt x="15127" y="10102"/>
                </a:lnTo>
                <a:lnTo>
                  <a:pt x="15132" y="10112"/>
                </a:lnTo>
                <a:lnTo>
                  <a:pt x="15135" y="10123"/>
                </a:lnTo>
                <a:lnTo>
                  <a:pt x="15138" y="10133"/>
                </a:lnTo>
                <a:lnTo>
                  <a:pt x="15142" y="10145"/>
                </a:lnTo>
                <a:lnTo>
                  <a:pt x="15144" y="10156"/>
                </a:lnTo>
                <a:lnTo>
                  <a:pt x="15145" y="10168"/>
                </a:lnTo>
                <a:lnTo>
                  <a:pt x="15146" y="10179"/>
                </a:lnTo>
                <a:lnTo>
                  <a:pt x="15146" y="10191"/>
                </a:lnTo>
                <a:lnTo>
                  <a:pt x="15146" y="10191"/>
                </a:lnTo>
                <a:lnTo>
                  <a:pt x="15146" y="10203"/>
                </a:lnTo>
                <a:lnTo>
                  <a:pt x="15145" y="10215"/>
                </a:lnTo>
                <a:lnTo>
                  <a:pt x="15144" y="10227"/>
                </a:lnTo>
                <a:lnTo>
                  <a:pt x="15142" y="10238"/>
                </a:lnTo>
                <a:lnTo>
                  <a:pt x="15138" y="10249"/>
                </a:lnTo>
                <a:lnTo>
                  <a:pt x="15135" y="10261"/>
                </a:lnTo>
                <a:lnTo>
                  <a:pt x="15132" y="10271"/>
                </a:lnTo>
                <a:lnTo>
                  <a:pt x="15127" y="10282"/>
                </a:lnTo>
                <a:lnTo>
                  <a:pt x="15118" y="10303"/>
                </a:lnTo>
                <a:lnTo>
                  <a:pt x="15106" y="10321"/>
                </a:lnTo>
                <a:lnTo>
                  <a:pt x="15093" y="10340"/>
                </a:lnTo>
                <a:lnTo>
                  <a:pt x="15077" y="10356"/>
                </a:lnTo>
                <a:lnTo>
                  <a:pt x="15061" y="10371"/>
                </a:lnTo>
                <a:lnTo>
                  <a:pt x="15044" y="10384"/>
                </a:lnTo>
                <a:lnTo>
                  <a:pt x="15024" y="10396"/>
                </a:lnTo>
                <a:lnTo>
                  <a:pt x="15004" y="10406"/>
                </a:lnTo>
                <a:lnTo>
                  <a:pt x="14993" y="10410"/>
                </a:lnTo>
                <a:lnTo>
                  <a:pt x="14983" y="10414"/>
                </a:lnTo>
                <a:lnTo>
                  <a:pt x="14972" y="10417"/>
                </a:lnTo>
                <a:lnTo>
                  <a:pt x="14961" y="10419"/>
                </a:lnTo>
                <a:lnTo>
                  <a:pt x="14949" y="10421"/>
                </a:lnTo>
                <a:lnTo>
                  <a:pt x="14938" y="10422"/>
                </a:lnTo>
                <a:lnTo>
                  <a:pt x="14926" y="10424"/>
                </a:lnTo>
                <a:lnTo>
                  <a:pt x="14914" y="10425"/>
                </a:lnTo>
                <a:lnTo>
                  <a:pt x="233" y="10425"/>
                </a:lnTo>
                <a:lnTo>
                  <a:pt x="221" y="10424"/>
                </a:lnTo>
                <a:lnTo>
                  <a:pt x="209" y="10422"/>
                </a:lnTo>
                <a:lnTo>
                  <a:pt x="198" y="10421"/>
                </a:lnTo>
                <a:lnTo>
                  <a:pt x="186" y="10419"/>
                </a:lnTo>
                <a:lnTo>
                  <a:pt x="175" y="10417"/>
                </a:lnTo>
                <a:lnTo>
                  <a:pt x="164" y="10414"/>
                </a:lnTo>
                <a:lnTo>
                  <a:pt x="153" y="10410"/>
                </a:lnTo>
                <a:lnTo>
                  <a:pt x="142" y="10406"/>
                </a:lnTo>
                <a:lnTo>
                  <a:pt x="123" y="10396"/>
                </a:lnTo>
                <a:lnTo>
                  <a:pt x="103" y="10384"/>
                </a:lnTo>
                <a:lnTo>
                  <a:pt x="85" y="10371"/>
                </a:lnTo>
                <a:lnTo>
                  <a:pt x="68" y="10356"/>
                </a:lnTo>
                <a:lnTo>
                  <a:pt x="54" y="10340"/>
                </a:lnTo>
                <a:lnTo>
                  <a:pt x="40" y="10321"/>
                </a:lnTo>
                <a:lnTo>
                  <a:pt x="29" y="10303"/>
                </a:lnTo>
                <a:lnTo>
                  <a:pt x="19" y="10282"/>
                </a:lnTo>
                <a:lnTo>
                  <a:pt x="15" y="10271"/>
                </a:lnTo>
                <a:lnTo>
                  <a:pt x="10" y="10261"/>
                </a:lnTo>
                <a:lnTo>
                  <a:pt x="8" y="10249"/>
                </a:lnTo>
                <a:lnTo>
                  <a:pt x="5" y="10238"/>
                </a:lnTo>
                <a:lnTo>
                  <a:pt x="3" y="10227"/>
                </a:lnTo>
                <a:lnTo>
                  <a:pt x="2" y="10215"/>
                </a:lnTo>
                <a:lnTo>
                  <a:pt x="0" y="10203"/>
                </a:lnTo>
                <a:lnTo>
                  <a:pt x="0" y="10191"/>
                </a:lnTo>
                <a:lnTo>
                  <a:pt x="0" y="10191"/>
                </a:lnTo>
                <a:lnTo>
                  <a:pt x="0" y="10179"/>
                </a:lnTo>
                <a:lnTo>
                  <a:pt x="2" y="10168"/>
                </a:lnTo>
                <a:lnTo>
                  <a:pt x="3" y="10156"/>
                </a:lnTo>
                <a:lnTo>
                  <a:pt x="5" y="10145"/>
                </a:lnTo>
                <a:lnTo>
                  <a:pt x="8" y="10133"/>
                </a:lnTo>
                <a:lnTo>
                  <a:pt x="10" y="10123"/>
                </a:lnTo>
                <a:lnTo>
                  <a:pt x="15" y="10112"/>
                </a:lnTo>
                <a:lnTo>
                  <a:pt x="19" y="10102"/>
                </a:lnTo>
                <a:lnTo>
                  <a:pt x="29" y="10081"/>
                </a:lnTo>
                <a:lnTo>
                  <a:pt x="40" y="10062"/>
                </a:lnTo>
                <a:lnTo>
                  <a:pt x="54" y="10044"/>
                </a:lnTo>
                <a:lnTo>
                  <a:pt x="68" y="10028"/>
                </a:lnTo>
                <a:lnTo>
                  <a:pt x="85" y="10012"/>
                </a:lnTo>
                <a:lnTo>
                  <a:pt x="103" y="9999"/>
                </a:lnTo>
                <a:lnTo>
                  <a:pt x="123" y="9987"/>
                </a:lnTo>
                <a:lnTo>
                  <a:pt x="142" y="9978"/>
                </a:lnTo>
                <a:lnTo>
                  <a:pt x="153" y="9973"/>
                </a:lnTo>
                <a:lnTo>
                  <a:pt x="164" y="9970"/>
                </a:lnTo>
                <a:lnTo>
                  <a:pt x="175" y="9967"/>
                </a:lnTo>
                <a:lnTo>
                  <a:pt x="186" y="9964"/>
                </a:lnTo>
                <a:lnTo>
                  <a:pt x="198" y="9962"/>
                </a:lnTo>
                <a:lnTo>
                  <a:pt x="209" y="9960"/>
                </a:lnTo>
                <a:lnTo>
                  <a:pt x="221" y="9959"/>
                </a:lnTo>
                <a:lnTo>
                  <a:pt x="233" y="9959"/>
                </a:lnTo>
                <a:close/>
              </a:path>
            </a:pathLst>
          </a:custGeom>
          <a:solidFill>
            <a:srgbClr val="FFFFFF">
              <a:lumMod val="75000"/>
            </a:srgbClr>
          </a:solidFill>
          <a:ln>
            <a:solidFill>
              <a:schemeClr val="bg1">
                <a:lumMod val="50000"/>
              </a:schemeClr>
            </a:solidFill>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2" name="îŝľíḍê"/>
          <p:cNvSpPr/>
          <p:nvPr/>
        </p:nvSpPr>
        <p:spPr bwMode="gray">
          <a:xfrm>
            <a:off x="2199102" y="3224712"/>
            <a:ext cx="2062748" cy="1321180"/>
          </a:xfrm>
          <a:prstGeom prst="rect">
            <a:avLst/>
          </a:prstGeom>
          <a:solidFill>
            <a:srgbClr val="FFFFFF"/>
          </a:solidFill>
          <a:ln w="9525">
            <a:solidFill>
              <a:srgbClr val="000000"/>
            </a:solidFill>
            <a:miter lim="800000"/>
            <a:headEnd/>
            <a:tailEnd/>
          </a:ln>
        </p:spPr>
        <p:txBody>
          <a:bodyPr wrap="square" lIns="91440" tIns="45720" rIns="91440" bIns="45720" anchor="ctr">
            <a:normAutofit/>
          </a:bodyPr>
          <a:lstStyle/>
          <a:p>
            <a:pPr marL="0" marR="0" lvl="0" indent="0" algn="ctr" defTabSz="914400" eaLnBrk="1" fontAlgn="ctr" latinLnBrk="0" hangingPunct="1">
              <a:lnSpc>
                <a:spcPct val="100000"/>
              </a:lnSpc>
              <a:spcBef>
                <a:spcPct val="0"/>
              </a:spcBef>
              <a:spcAft>
                <a:spcPct val="0"/>
              </a:spcAft>
              <a:buClrTx/>
              <a:buSzTx/>
              <a:buFontTx/>
              <a:buNone/>
              <a:tabLst/>
              <a:defRPr/>
            </a:pPr>
            <a:endParaRPr kumimoji="0" lang="en-US" sz="1000" b="0" i="0" u="none" strike="noStrike" kern="0" cap="none" spc="0" normalizeH="0" baseline="0" noProof="0" dirty="0">
              <a:ln>
                <a:noFill/>
              </a:ln>
              <a:solidFill>
                <a:srgbClr val="000000"/>
              </a:solidFill>
              <a:effectLst/>
              <a:uLnTx/>
              <a:uFillTx/>
              <a:latin typeface="Huawei Sans" panose="020C0503030203020204" pitchFamily="34" charset="0"/>
              <a:ea typeface="宋体" charset="-122"/>
            </a:endParaRPr>
          </a:p>
        </p:txBody>
      </p:sp>
      <p:sp>
        <p:nvSpPr>
          <p:cNvPr id="13" name="iṥ1iďe"/>
          <p:cNvSpPr txBox="1"/>
          <p:nvPr/>
        </p:nvSpPr>
        <p:spPr bwMode="gray">
          <a:xfrm>
            <a:off x="2223937" y="3501008"/>
            <a:ext cx="2018864" cy="684076"/>
          </a:xfrm>
          <a:prstGeom prst="rect">
            <a:avLst/>
          </a:prstGeom>
          <a:noFill/>
        </p:spPr>
        <p:txBody>
          <a:bodyPr wrap="square" lIns="91440" tIns="45720" rIns="91440" bIns="4572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600" b="1" dirty="0">
                <a:solidFill>
                  <a:srgbClr val="000000"/>
                </a:solidFill>
                <a:latin typeface="Huawei Sans" panose="020C0503030203020204" pitchFamily="34" charset="0"/>
              </a:rPr>
              <a:t>Eight interface queues</a:t>
            </a:r>
            <a:endParaRPr lang="en-US" altLang="zh-CN" sz="1600" b="1" kern="0" dirty="0">
              <a:solidFill>
                <a:srgbClr val="000000"/>
              </a:solidFill>
              <a:latin typeface="Huawei Sans" panose="020C0503030203020204" pitchFamily="34" charset="0"/>
              <a:ea typeface="微软雅黑"/>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600" b="1" dirty="0">
                <a:solidFill>
                  <a:srgbClr val="000000"/>
                </a:solidFill>
                <a:latin typeface="Huawei Sans" panose="020C0503030203020204" pitchFamily="34" charset="0"/>
              </a:rPr>
              <a:t>are classified into three groups</a:t>
            </a:r>
            <a:endParaRPr kumimoji="0" lang="en-US" altLang="zh-CN" sz="1600" b="1" i="0" u="none" strike="noStrike" kern="0" cap="none" spc="0" normalizeH="0" baseline="0" noProof="0" dirty="0">
              <a:ln>
                <a:noFill/>
              </a:ln>
              <a:solidFill>
                <a:srgbClr val="000000"/>
              </a:solidFill>
              <a:effectLst/>
              <a:uLnTx/>
              <a:uFillTx/>
              <a:latin typeface="Huawei Sans" panose="020C0503030203020204" pitchFamily="34" charset="0"/>
              <a:ea typeface="微软雅黑"/>
            </a:endParaRPr>
          </a:p>
        </p:txBody>
      </p:sp>
    </p:spTree>
    <p:extLst>
      <p:ext uri="{BB962C8B-B14F-4D97-AF65-F5344CB8AC3E}">
        <p14:creationId xmlns:p14="http://schemas.microsoft.com/office/powerpoint/2010/main" val="1997544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8132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pPr fontAlgn="ctr"/>
            <a:r>
              <a:rPr lang="en-US" dirty="0">
                <a:latin typeface="Huawei Sans" panose="020C0503030203020204" pitchFamily="34" charset="0"/>
              </a:rPr>
              <a:t>Scheduling Order of Three Types of Queues</a:t>
            </a:r>
          </a:p>
        </p:txBody>
      </p:sp>
      <p:sp>
        <p:nvSpPr>
          <p:cNvPr id="157" name="矩形 156"/>
          <p:cNvSpPr/>
          <p:nvPr/>
        </p:nvSpPr>
        <p:spPr bwMode="gray">
          <a:xfrm>
            <a:off x="1163452" y="1364640"/>
            <a:ext cx="5040560" cy="4752528"/>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fontAlgn="ctr"/>
            <a:endParaRPr lang="en-US" altLang="zh-CN" sz="1600"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7" name="圆角矩形 6"/>
          <p:cNvSpPr/>
          <p:nvPr/>
        </p:nvSpPr>
        <p:spPr bwMode="gray">
          <a:xfrm>
            <a:off x="1379476" y="1580664"/>
            <a:ext cx="1872208" cy="1332148"/>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9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 name="iṥ1iďe"/>
          <p:cNvSpPr txBox="1"/>
          <p:nvPr/>
        </p:nvSpPr>
        <p:spPr bwMode="gray">
          <a:xfrm>
            <a:off x="1395375" y="1976708"/>
            <a:ext cx="756084"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PQ</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0" name="圆角矩形 9"/>
          <p:cNvSpPr/>
          <p:nvPr/>
        </p:nvSpPr>
        <p:spPr bwMode="gray">
          <a:xfrm>
            <a:off x="2207568" y="1724680"/>
            <a:ext cx="828092" cy="324036"/>
          </a:xfrm>
          <a:prstGeom prst="roundRect">
            <a:avLst/>
          </a:prstGeom>
          <a:solidFill>
            <a:srgbClr val="EC7061">
              <a:alpha val="62000"/>
            </a:srgbClr>
          </a:solidFill>
          <a:ln w="9525" cap="flat" cmpd="sng" algn="ctr">
            <a:solidFill>
              <a:srgbClr val="EC7061"/>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1200" dirty="0">
                <a:solidFill>
                  <a:srgbClr val="000000"/>
                </a:solidFill>
                <a:latin typeface="Huawei Sans" panose="020C0503030203020204" pitchFamily="34" charset="0"/>
              </a:rPr>
              <a:t>Queue 1</a:t>
            </a:r>
          </a:p>
        </p:txBody>
      </p:sp>
      <p:sp>
        <p:nvSpPr>
          <p:cNvPr id="11" name="圆角矩形 10"/>
          <p:cNvSpPr/>
          <p:nvPr/>
        </p:nvSpPr>
        <p:spPr bwMode="gray">
          <a:xfrm>
            <a:off x="2207568" y="2408756"/>
            <a:ext cx="828092" cy="324036"/>
          </a:xfrm>
          <a:prstGeom prst="roundRect">
            <a:avLst/>
          </a:prstGeom>
          <a:solidFill>
            <a:srgbClr val="FFD17D">
              <a:alpha val="62000"/>
            </a:srgbClr>
          </a:solidFill>
          <a:ln w="9525" cap="flat" cmpd="sng" algn="ctr">
            <a:solidFill>
              <a:srgbClr val="FFD17D"/>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1200" dirty="0">
                <a:solidFill>
                  <a:srgbClr val="000000"/>
                </a:solidFill>
                <a:latin typeface="Huawei Sans" panose="020C0503030203020204" pitchFamily="34" charset="0"/>
              </a:rPr>
              <a:t>Queue </a:t>
            </a:r>
            <a:r>
              <a:rPr lang="en-US" altLang="zh-CN" sz="1200" i="1" dirty="0">
                <a:solidFill>
                  <a:srgbClr val="000000"/>
                </a:solidFill>
                <a:latin typeface="Huawei Sans" panose="020C0503030203020204" pitchFamily="34" charset="0"/>
              </a:rPr>
              <a:t>m</a:t>
            </a:r>
          </a:p>
        </p:txBody>
      </p:sp>
      <p:sp>
        <p:nvSpPr>
          <p:cNvPr id="14" name="iṥ1iďe"/>
          <p:cNvSpPr txBox="1"/>
          <p:nvPr/>
        </p:nvSpPr>
        <p:spPr bwMode="gray">
          <a:xfrm>
            <a:off x="2315580" y="1904700"/>
            <a:ext cx="612068"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 …</a:t>
            </a:r>
          </a:p>
        </p:txBody>
      </p:sp>
      <p:sp>
        <p:nvSpPr>
          <p:cNvPr id="17" name="圆角矩形 16"/>
          <p:cNvSpPr/>
          <p:nvPr/>
        </p:nvSpPr>
        <p:spPr bwMode="gray">
          <a:xfrm>
            <a:off x="1379476" y="3074136"/>
            <a:ext cx="1872208" cy="1332148"/>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9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18" name="iṥ1iďe"/>
          <p:cNvSpPr txBox="1"/>
          <p:nvPr/>
        </p:nvSpPr>
        <p:spPr bwMode="gray">
          <a:xfrm>
            <a:off x="1350900" y="3470180"/>
            <a:ext cx="845035"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WFQ</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9" name="圆角矩形 18"/>
          <p:cNvSpPr/>
          <p:nvPr/>
        </p:nvSpPr>
        <p:spPr bwMode="gray">
          <a:xfrm>
            <a:off x="2207568" y="3218152"/>
            <a:ext cx="828092" cy="324036"/>
          </a:xfrm>
          <a:prstGeom prst="roundRect">
            <a:avLst/>
          </a:prstGeom>
          <a:solidFill>
            <a:srgbClr val="D9D9D9">
              <a:alpha val="62000"/>
            </a:srgbClr>
          </a:solidFill>
          <a:ln w="9525" cap="flat" cmpd="sng" algn="ctr">
            <a:solidFill>
              <a:srgbClr val="D9D9D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1200" dirty="0">
                <a:solidFill>
                  <a:srgbClr val="000000"/>
                </a:solidFill>
                <a:latin typeface="Huawei Sans" panose="020C0503030203020204" pitchFamily="34" charset="0"/>
              </a:rPr>
              <a:t>Queue 1</a:t>
            </a:r>
          </a:p>
        </p:txBody>
      </p:sp>
      <p:sp>
        <p:nvSpPr>
          <p:cNvPr id="20" name="圆角矩形 19"/>
          <p:cNvSpPr/>
          <p:nvPr/>
        </p:nvSpPr>
        <p:spPr bwMode="gray">
          <a:xfrm>
            <a:off x="2207568" y="3902228"/>
            <a:ext cx="828092" cy="324036"/>
          </a:xfrm>
          <a:prstGeom prst="roundRect">
            <a:avLst/>
          </a:prstGeom>
          <a:solidFill>
            <a:srgbClr val="99DFF9">
              <a:alpha val="62000"/>
            </a:srgbClr>
          </a:solidFill>
          <a:ln w="9525" cap="flat" cmpd="sng" algn="ctr">
            <a:solidFill>
              <a:srgbClr val="99DFF9"/>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1200">
                <a:solidFill>
                  <a:srgbClr val="000000"/>
                </a:solidFill>
                <a:latin typeface="Huawei Sans" panose="020C0503030203020204" pitchFamily="34" charset="0"/>
              </a:rPr>
              <a:t>Queue </a:t>
            </a:r>
            <a:r>
              <a:rPr lang="en-US" altLang="zh-CN" sz="1200" i="1">
                <a:solidFill>
                  <a:srgbClr val="000000"/>
                </a:solidFill>
                <a:latin typeface="Huawei Sans" panose="020C0503030203020204" pitchFamily="34" charset="0"/>
              </a:rPr>
              <a:t>i</a:t>
            </a:r>
            <a:endParaRPr lang="en-US" altLang="zh-CN" sz="1200" kern="0" dirty="0">
              <a:solidFill>
                <a:srgbClr val="000000"/>
              </a:solidFill>
              <a:latin typeface="Huawei Sans" panose="020C0503030203020204" pitchFamily="34" charset="0"/>
              <a:ea typeface="方正兰亭黑简体" panose="02000000000000000000" pitchFamily="2" charset="-122"/>
            </a:endParaRPr>
          </a:p>
        </p:txBody>
      </p:sp>
      <p:sp>
        <p:nvSpPr>
          <p:cNvPr id="23" name="iṥ1iďe"/>
          <p:cNvSpPr txBox="1"/>
          <p:nvPr/>
        </p:nvSpPr>
        <p:spPr bwMode="gray">
          <a:xfrm>
            <a:off x="2315580" y="3398172"/>
            <a:ext cx="612068"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a:t>
            </a:r>
          </a:p>
        </p:txBody>
      </p:sp>
      <p:sp>
        <p:nvSpPr>
          <p:cNvPr id="25" name="圆角矩形 24"/>
          <p:cNvSpPr/>
          <p:nvPr/>
        </p:nvSpPr>
        <p:spPr bwMode="gray">
          <a:xfrm>
            <a:off x="1379476" y="4605000"/>
            <a:ext cx="1872208" cy="1332148"/>
          </a:xfrm>
          <a:prstGeom prst="roundRect">
            <a:avLst/>
          </a:prstGeom>
          <a:solidFill>
            <a:srgbClr val="FFFEEF"/>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0" lang="en-US" altLang="zh-CN" sz="900" b="1"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26" name="iṥ1iďe"/>
          <p:cNvSpPr txBox="1"/>
          <p:nvPr/>
        </p:nvSpPr>
        <p:spPr bwMode="gray">
          <a:xfrm>
            <a:off x="1395375" y="5001044"/>
            <a:ext cx="756084"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LPQ</a:t>
            </a:r>
          </a:p>
          <a:p>
            <a:pPr marL="0" marR="0" lvl="0" indent="0" algn="ctr" defTabSz="914400" eaLnBrk="1" fontAlgn="ctr" latinLnBrk="0" hangingPunct="1">
              <a:lnSpc>
                <a:spcPct val="100000"/>
              </a:lnSpc>
              <a:spcBef>
                <a:spcPct val="0"/>
              </a:spcBef>
              <a:spcAft>
                <a:spcPct val="0"/>
              </a:spcAft>
              <a:buClrTx/>
              <a:buSzTx/>
              <a:buFontTx/>
              <a:buNone/>
              <a:tabLst/>
              <a:defRPr/>
            </a:pPr>
            <a:r>
              <a:rPr lang="en-US" sz="1200" b="1" dirty="0">
                <a:solidFill>
                  <a:srgbClr val="000000"/>
                </a:solidFill>
                <a:latin typeface="Huawei Sans" panose="020C0503030203020204" pitchFamily="34" charset="0"/>
              </a:rPr>
              <a:t>queue</a:t>
            </a:r>
            <a:endParaRPr kumimoji="0" lang="en-US" altLang="zh-CN" sz="12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27" name="圆角矩形 26"/>
          <p:cNvSpPr/>
          <p:nvPr/>
        </p:nvSpPr>
        <p:spPr bwMode="gray">
          <a:xfrm>
            <a:off x="2279576" y="4749016"/>
            <a:ext cx="756084" cy="324036"/>
          </a:xfrm>
          <a:prstGeom prst="roundRect">
            <a:avLst/>
          </a:prstGeom>
          <a:solidFill>
            <a:srgbClr val="00B0F0">
              <a:alpha val="62000"/>
            </a:srgbClr>
          </a:solidFill>
          <a:ln w="9525" cap="flat" cmpd="sng" algn="ctr">
            <a:solidFill>
              <a:srgbClr val="00B0F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1200">
                <a:solidFill>
                  <a:srgbClr val="000000"/>
                </a:solidFill>
                <a:latin typeface="Huawei Sans" panose="020C0503030203020204" pitchFamily="34" charset="0"/>
              </a:rPr>
              <a:t>Queue 1</a:t>
            </a:r>
            <a:endParaRPr lang="en-US" altLang="zh-CN" sz="1200" dirty="0">
              <a:solidFill>
                <a:srgbClr val="000000"/>
              </a:solidFill>
              <a:latin typeface="Huawei Sans" panose="020C0503030203020204" pitchFamily="34" charset="0"/>
            </a:endParaRPr>
          </a:p>
        </p:txBody>
      </p:sp>
      <p:sp>
        <p:nvSpPr>
          <p:cNvPr id="28" name="圆角矩形 27"/>
          <p:cNvSpPr/>
          <p:nvPr/>
        </p:nvSpPr>
        <p:spPr bwMode="gray">
          <a:xfrm>
            <a:off x="2279576" y="5433092"/>
            <a:ext cx="756084" cy="324036"/>
          </a:xfrm>
          <a:prstGeom prst="roundRect">
            <a:avLst/>
          </a:prstGeom>
          <a:solidFill>
            <a:srgbClr val="8BC9A0">
              <a:alpha val="62000"/>
            </a:srgbClr>
          </a:solidFill>
          <a:ln w="9525" cap="flat" cmpd="sng" algn="ctr">
            <a:solidFill>
              <a:srgbClr val="8BC9A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lvl="0" algn="ctr" defTabSz="914400" fontAlgn="ctr">
              <a:spcBef>
                <a:spcPct val="0"/>
              </a:spcBef>
              <a:spcAft>
                <a:spcPct val="0"/>
              </a:spcAft>
              <a:defRPr/>
            </a:pPr>
            <a:r>
              <a:rPr lang="en-US" altLang="zh-CN" sz="1200">
                <a:solidFill>
                  <a:srgbClr val="000000"/>
                </a:solidFill>
                <a:latin typeface="Huawei Sans" panose="020C0503030203020204" pitchFamily="34" charset="0"/>
              </a:rPr>
              <a:t>Queue </a:t>
            </a:r>
            <a:r>
              <a:rPr lang="en-US" altLang="zh-CN" sz="1200" i="1">
                <a:solidFill>
                  <a:srgbClr val="000000"/>
                </a:solidFill>
                <a:latin typeface="Huawei Sans" panose="020C0503030203020204" pitchFamily="34" charset="0"/>
              </a:rPr>
              <a:t>k</a:t>
            </a:r>
            <a:endParaRPr lang="en-US" altLang="zh-CN" sz="1200" i="1" dirty="0">
              <a:solidFill>
                <a:srgbClr val="000000"/>
              </a:solidFill>
              <a:latin typeface="Huawei Sans" panose="020C0503030203020204" pitchFamily="34" charset="0"/>
            </a:endParaRPr>
          </a:p>
        </p:txBody>
      </p:sp>
      <p:sp>
        <p:nvSpPr>
          <p:cNvPr id="31" name="iṥ1iďe"/>
          <p:cNvSpPr txBox="1"/>
          <p:nvPr/>
        </p:nvSpPr>
        <p:spPr bwMode="gray">
          <a:xfrm>
            <a:off x="2315580" y="4929036"/>
            <a:ext cx="612068" cy="540060"/>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900" b="1" dirty="0">
                <a:solidFill>
                  <a:srgbClr val="000000"/>
                </a:solidFill>
                <a:latin typeface="Huawei Sans" panose="020C0503030203020204" pitchFamily="34" charset="0"/>
              </a:rPr>
              <a:t>…</a:t>
            </a:r>
          </a:p>
        </p:txBody>
      </p:sp>
      <p:grpSp>
        <p:nvGrpSpPr>
          <p:cNvPr id="32" name="组合 31"/>
          <p:cNvGrpSpPr/>
          <p:nvPr/>
        </p:nvGrpSpPr>
        <p:grpSpPr bwMode="gray">
          <a:xfrm>
            <a:off x="3447819" y="3413778"/>
            <a:ext cx="899320" cy="576000"/>
            <a:chOff x="6918365" y="3034086"/>
            <a:chExt cx="899320" cy="576000"/>
          </a:xfrm>
        </p:grpSpPr>
        <p:sp>
          <p:nvSpPr>
            <p:cNvPr id="33" name="流程图: 联系 32"/>
            <p:cNvSpPr/>
            <p:nvPr/>
          </p:nvSpPr>
          <p:spPr bwMode="gray">
            <a:xfrm>
              <a:off x="6918365" y="3034086"/>
              <a:ext cx="899320" cy="576000"/>
            </a:xfrm>
            <a:prstGeom prst="flowChartConnector">
              <a:avLst/>
            </a:prstGeom>
            <a:solidFill>
              <a:srgbClr val="F4FBFE"/>
            </a:solidFill>
            <a:ln w="9525" cap="flat" cmpd="sng" algn="ctr">
              <a:solidFill>
                <a:srgbClr val="00B0F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4" name="文本框 33"/>
            <p:cNvSpPr txBox="1"/>
            <p:nvPr/>
          </p:nvSpPr>
          <p:spPr bwMode="gray">
            <a:xfrm>
              <a:off x="6930075" y="3057926"/>
              <a:ext cx="871000" cy="442035"/>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1200" b="1" dirty="0">
                  <a:latin typeface="Huawei Sans" panose="020C0503030203020204" pitchFamily="34" charset="0"/>
                </a:rPr>
                <a:t>WFQ</a:t>
              </a:r>
            </a:p>
            <a:p>
              <a:pPr algn="ctr" fontAlgn="ctr"/>
              <a:r>
                <a:rPr lang="en-US" sz="1200" b="1" dirty="0">
                  <a:latin typeface="Huawei Sans" panose="020C0503030203020204" pitchFamily="34" charset="0"/>
                </a:rPr>
                <a:t>scheduling</a:t>
              </a:r>
            </a:p>
          </p:txBody>
        </p:sp>
      </p:grpSp>
      <p:grpSp>
        <p:nvGrpSpPr>
          <p:cNvPr id="36" name="组合 35"/>
          <p:cNvGrpSpPr/>
          <p:nvPr/>
        </p:nvGrpSpPr>
        <p:grpSpPr bwMode="gray">
          <a:xfrm>
            <a:off x="3462166" y="1902183"/>
            <a:ext cx="940421" cy="576000"/>
            <a:chOff x="6932744" y="3030503"/>
            <a:chExt cx="940421" cy="576000"/>
          </a:xfrm>
        </p:grpSpPr>
        <p:sp>
          <p:nvSpPr>
            <p:cNvPr id="37" name="流程图: 联系 36"/>
            <p:cNvSpPr/>
            <p:nvPr/>
          </p:nvSpPr>
          <p:spPr bwMode="gray">
            <a:xfrm>
              <a:off x="6932744" y="3030503"/>
              <a:ext cx="940421" cy="576000"/>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6967454" y="3057831"/>
              <a:ext cx="871000" cy="442035"/>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1200" b="1" dirty="0">
                  <a:latin typeface="Huawei Sans" panose="020C0503030203020204" pitchFamily="34" charset="0"/>
                </a:rPr>
                <a:t>SP</a:t>
              </a:r>
            </a:p>
            <a:p>
              <a:pPr algn="ctr" fontAlgn="ctr"/>
              <a:r>
                <a:rPr lang="en-US" sz="1200" b="1" dirty="0">
                  <a:latin typeface="Huawei Sans" panose="020C0503030203020204" pitchFamily="34" charset="0"/>
                </a:rPr>
                <a:t>scheduling</a:t>
              </a:r>
            </a:p>
          </p:txBody>
        </p:sp>
      </p:grpSp>
      <p:grpSp>
        <p:nvGrpSpPr>
          <p:cNvPr id="57" name="组合 56"/>
          <p:cNvGrpSpPr/>
          <p:nvPr/>
        </p:nvGrpSpPr>
        <p:grpSpPr bwMode="gray">
          <a:xfrm>
            <a:off x="3453577" y="5001044"/>
            <a:ext cx="949009" cy="576000"/>
            <a:chOff x="6924123" y="3037168"/>
            <a:chExt cx="949009" cy="576000"/>
          </a:xfrm>
        </p:grpSpPr>
        <p:sp>
          <p:nvSpPr>
            <p:cNvPr id="58" name="流程图: 联系 57"/>
            <p:cNvSpPr/>
            <p:nvPr/>
          </p:nvSpPr>
          <p:spPr bwMode="gray">
            <a:xfrm>
              <a:off x="6924123" y="3037168"/>
              <a:ext cx="949009" cy="576000"/>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59" name="文本框 58"/>
            <p:cNvSpPr txBox="1"/>
            <p:nvPr/>
          </p:nvSpPr>
          <p:spPr bwMode="gray">
            <a:xfrm>
              <a:off x="6953224" y="3078658"/>
              <a:ext cx="871000" cy="442035"/>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1200" b="1" dirty="0">
                  <a:latin typeface="Huawei Sans" panose="020C0503030203020204" pitchFamily="34" charset="0"/>
                </a:rPr>
                <a:t>SP</a:t>
              </a:r>
            </a:p>
            <a:p>
              <a:pPr algn="ctr" fontAlgn="ctr"/>
              <a:r>
                <a:rPr lang="en-US" sz="1200" b="1" dirty="0">
                  <a:latin typeface="Huawei Sans" panose="020C0503030203020204" pitchFamily="34" charset="0"/>
                </a:rPr>
                <a:t>scheduling</a:t>
              </a:r>
            </a:p>
          </p:txBody>
        </p:sp>
      </p:grpSp>
      <p:sp>
        <p:nvSpPr>
          <p:cNvPr id="60" name="任意多边形 59"/>
          <p:cNvSpPr/>
          <p:nvPr/>
        </p:nvSpPr>
        <p:spPr bwMode="gray">
          <a:xfrm>
            <a:off x="3070860" y="1832692"/>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1" name="任意多边形 60"/>
          <p:cNvSpPr/>
          <p:nvPr/>
        </p:nvSpPr>
        <p:spPr bwMode="gray">
          <a:xfrm flipV="1">
            <a:off x="3070860" y="2429540"/>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63" name="直接箭头连接符 62"/>
          <p:cNvCxnSpPr>
            <a:endCxn id="37" idx="2"/>
          </p:cNvCxnSpPr>
          <p:nvPr/>
        </p:nvCxnSpPr>
        <p:spPr bwMode="gray">
          <a:xfrm>
            <a:off x="3080253" y="2190151"/>
            <a:ext cx="381913" cy="3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6" name="任意多边形 65"/>
          <p:cNvSpPr/>
          <p:nvPr/>
        </p:nvSpPr>
        <p:spPr bwMode="gray">
          <a:xfrm>
            <a:off x="3070860" y="3344860"/>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7" name="任意多边形 66"/>
          <p:cNvSpPr/>
          <p:nvPr/>
        </p:nvSpPr>
        <p:spPr bwMode="gray">
          <a:xfrm flipV="1">
            <a:off x="3070860" y="3941708"/>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68" name="直接箭头连接符 67"/>
          <p:cNvCxnSpPr/>
          <p:nvPr/>
        </p:nvCxnSpPr>
        <p:spPr bwMode="gray">
          <a:xfrm>
            <a:off x="3071664" y="3740840"/>
            <a:ext cx="381914" cy="3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9" name="任意多边形 68"/>
          <p:cNvSpPr/>
          <p:nvPr/>
        </p:nvSpPr>
        <p:spPr bwMode="gray">
          <a:xfrm>
            <a:off x="3070860" y="4908252"/>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0" name="任意多边形 69"/>
          <p:cNvSpPr/>
          <p:nvPr/>
        </p:nvSpPr>
        <p:spPr bwMode="gray">
          <a:xfrm flipV="1">
            <a:off x="3070860" y="5505100"/>
            <a:ext cx="449580" cy="152400"/>
          </a:xfrm>
          <a:custGeom>
            <a:avLst/>
            <a:gdLst>
              <a:gd name="connsiteX0" fmla="*/ 0 w 449580"/>
              <a:gd name="connsiteY0" fmla="*/ 0 h 152400"/>
              <a:gd name="connsiteX1" fmla="*/ 297180 w 449580"/>
              <a:gd name="connsiteY1" fmla="*/ 0 h 152400"/>
              <a:gd name="connsiteX2" fmla="*/ 449580 w 449580"/>
              <a:gd name="connsiteY2" fmla="*/ 152400 h 152400"/>
            </a:gdLst>
            <a:ahLst/>
            <a:cxnLst>
              <a:cxn ang="0">
                <a:pos x="connsiteX0" y="connsiteY0"/>
              </a:cxn>
              <a:cxn ang="0">
                <a:pos x="connsiteX1" y="connsiteY1"/>
              </a:cxn>
              <a:cxn ang="0">
                <a:pos x="connsiteX2" y="connsiteY2"/>
              </a:cxn>
            </a:cxnLst>
            <a:rect l="l" t="t" r="r" b="b"/>
            <a:pathLst>
              <a:path w="449580" h="152400">
                <a:moveTo>
                  <a:pt x="0" y="0"/>
                </a:moveTo>
                <a:lnTo>
                  <a:pt x="297180" y="0"/>
                </a:lnTo>
                <a:lnTo>
                  <a:pt x="449580" y="152400"/>
                </a:lnTo>
              </a:path>
            </a:pathLst>
          </a:custGeom>
          <a:noFill/>
          <a:ln w="12700">
            <a:solidFill>
              <a:schemeClr val="tx1"/>
            </a:solidFill>
            <a:miter lim="800000"/>
            <a:headEnd type="none" w="med" len="med"/>
            <a:tailEnd type="triangl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9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cxnSp>
        <p:nvCxnSpPr>
          <p:cNvPr id="71" name="直接箭头连接符 70"/>
          <p:cNvCxnSpPr/>
          <p:nvPr/>
        </p:nvCxnSpPr>
        <p:spPr bwMode="gray">
          <a:xfrm>
            <a:off x="3071664" y="5304232"/>
            <a:ext cx="381914" cy="3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grpSp>
        <p:nvGrpSpPr>
          <p:cNvPr id="72" name="组合 71"/>
          <p:cNvGrpSpPr/>
          <p:nvPr/>
        </p:nvGrpSpPr>
        <p:grpSpPr bwMode="gray">
          <a:xfrm>
            <a:off x="4547828" y="3344860"/>
            <a:ext cx="885549" cy="720000"/>
            <a:chOff x="6866326" y="2997686"/>
            <a:chExt cx="885549" cy="720000"/>
          </a:xfrm>
        </p:grpSpPr>
        <p:sp>
          <p:nvSpPr>
            <p:cNvPr id="73" name="流程图: 联系 72"/>
            <p:cNvSpPr/>
            <p:nvPr/>
          </p:nvSpPr>
          <p:spPr bwMode="gray">
            <a:xfrm>
              <a:off x="6866326" y="2997686"/>
              <a:ext cx="884764" cy="720000"/>
            </a:xfrm>
            <a:prstGeom prst="flowChartConnector">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74" name="文本框 73"/>
            <p:cNvSpPr txBox="1"/>
            <p:nvPr/>
          </p:nvSpPr>
          <p:spPr bwMode="gray">
            <a:xfrm>
              <a:off x="6880876" y="3108094"/>
              <a:ext cx="870999" cy="442035"/>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1200" b="1" dirty="0">
                  <a:latin typeface="Huawei Sans" panose="020C0503030203020204" pitchFamily="34" charset="0"/>
                </a:rPr>
                <a:t>SP</a:t>
              </a:r>
            </a:p>
            <a:p>
              <a:pPr algn="ctr" fontAlgn="ctr"/>
              <a:r>
                <a:rPr lang="en-US" sz="1200" b="1" dirty="0">
                  <a:latin typeface="Huawei Sans" panose="020C0503030203020204" pitchFamily="34" charset="0"/>
                </a:rPr>
                <a:t>scheduling</a:t>
              </a:r>
            </a:p>
          </p:txBody>
        </p:sp>
      </p:grpSp>
      <p:cxnSp>
        <p:nvCxnSpPr>
          <p:cNvPr id="75" name="直接箭头连接符 74"/>
          <p:cNvCxnSpPr>
            <a:stCxn id="37" idx="6"/>
            <a:endCxn id="73" idx="1"/>
          </p:cNvCxnSpPr>
          <p:nvPr/>
        </p:nvCxnSpPr>
        <p:spPr bwMode="gray">
          <a:xfrm>
            <a:off x="4402587" y="2190183"/>
            <a:ext cx="274812" cy="1260119"/>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78" name="直接箭头连接符 77"/>
          <p:cNvCxnSpPr>
            <a:stCxn id="33" idx="6"/>
            <a:endCxn id="73" idx="2"/>
          </p:cNvCxnSpPr>
          <p:nvPr/>
        </p:nvCxnSpPr>
        <p:spPr bwMode="gray">
          <a:xfrm>
            <a:off x="4347139" y="3701778"/>
            <a:ext cx="200689" cy="3082"/>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81" name="直接箭头连接符 80"/>
          <p:cNvCxnSpPr>
            <a:stCxn id="58" idx="6"/>
            <a:endCxn id="73" idx="3"/>
          </p:cNvCxnSpPr>
          <p:nvPr/>
        </p:nvCxnSpPr>
        <p:spPr bwMode="gray">
          <a:xfrm flipV="1">
            <a:off x="4402586" y="3959418"/>
            <a:ext cx="274813" cy="1329626"/>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grpSp>
        <p:nvGrpSpPr>
          <p:cNvPr id="85" name="组合 84"/>
          <p:cNvGrpSpPr/>
          <p:nvPr/>
        </p:nvGrpSpPr>
        <p:grpSpPr bwMode="gray">
          <a:xfrm>
            <a:off x="5648616" y="3164840"/>
            <a:ext cx="442035" cy="1080120"/>
            <a:chOff x="6995006" y="2997686"/>
            <a:chExt cx="442035" cy="1080120"/>
          </a:xfrm>
        </p:grpSpPr>
        <p:sp>
          <p:nvSpPr>
            <p:cNvPr id="86" name="矩形 85"/>
            <p:cNvSpPr/>
            <p:nvPr/>
          </p:nvSpPr>
          <p:spPr bwMode="gray">
            <a:xfrm>
              <a:off x="7063531" y="2997686"/>
              <a:ext cx="324036" cy="1080120"/>
            </a:xfrm>
            <a:prstGeom prst="rect">
              <a:avLst/>
            </a:prstGeom>
            <a:solidFill>
              <a:srgbClr val="F4FBFE"/>
            </a:solidFill>
            <a:ln w="9525" cap="flat" cmpd="sng" algn="ctr">
              <a:solidFill>
                <a:srgbClr val="94DAE2"/>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200" b="0" i="0" u="none" strike="noStrike" cap="none" normalizeH="0" baseline="0" dirty="0">
                <a:ln>
                  <a:noFill/>
                </a:ln>
                <a:solidFill>
                  <a:schemeClr val="bg1">
                    <a:lumMod val="65000"/>
                  </a:schemeClr>
                </a:solidFill>
                <a:effectLst/>
                <a:latin typeface="Huawei Sans" panose="020C0503030203020204" pitchFamily="34" charset="0"/>
                <a:ea typeface="方正兰亭黑简体" panose="02000000000000000000" pitchFamily="2" charset="-122"/>
              </a:endParaRPr>
            </a:p>
          </p:txBody>
        </p:sp>
        <p:sp>
          <p:nvSpPr>
            <p:cNvPr id="87" name="文本框 86"/>
            <p:cNvSpPr txBox="1"/>
            <p:nvPr/>
          </p:nvSpPr>
          <p:spPr bwMode="gray">
            <a:xfrm rot="16200000">
              <a:off x="6749266" y="3316728"/>
              <a:ext cx="933516" cy="442035"/>
            </a:xfrm>
            <a:prstGeom prst="rect">
              <a:avLst/>
            </a:prstGeom>
            <a:noFill/>
            <a:ln w="9525" algn="ctr">
              <a:noFill/>
              <a:miter lim="800000"/>
              <a:headEnd/>
              <a:tailEnd/>
            </a:ln>
          </p:spPr>
          <p:txBody>
            <a:bodyPr vert="horz" wrap="none" lIns="36000" tIns="36000" rIns="36000" bIns="36000" numCol="1" rtlCol="0" anchor="ctr" anchorCtr="0" compatLnSpc="1">
              <a:prstTxWarp prst="textNoShape">
                <a:avLst/>
              </a:prstTxWarp>
              <a:spAutoFit/>
            </a:bodyPr>
            <a:lstStyle/>
            <a:p>
              <a:pPr algn="ctr" fontAlgn="ctr"/>
              <a:r>
                <a:rPr lang="en-US" sz="1200" b="1" dirty="0">
                  <a:latin typeface="Huawei Sans" panose="020C0503030203020204" pitchFamily="34" charset="0"/>
                </a:rPr>
                <a:t>Destination</a:t>
              </a:r>
              <a:endParaRPr lang="en-US" altLang="zh-CN" sz="1200" b="1" dirty="0">
                <a:latin typeface="Huawei Sans" panose="020C0503030203020204" pitchFamily="34" charset="0"/>
                <a:ea typeface="方正兰亭黑简体" panose="02000000000000000000" pitchFamily="2" charset="-122"/>
              </a:endParaRPr>
            </a:p>
            <a:p>
              <a:pPr algn="ctr" fontAlgn="ctr"/>
              <a:r>
                <a:rPr lang="en-US" sz="1200" b="1" dirty="0">
                  <a:latin typeface="Huawei Sans" panose="020C0503030203020204" pitchFamily="34" charset="0"/>
                </a:rPr>
                <a:t>interface</a:t>
              </a:r>
              <a:endParaRPr lang="en-US" altLang="zh-CN" sz="1200" b="1" dirty="0">
                <a:latin typeface="Huawei Sans" panose="020C0503030203020204" pitchFamily="34" charset="0"/>
                <a:ea typeface="方正兰亭黑简体" panose="02000000000000000000" pitchFamily="2" charset="-122"/>
              </a:endParaRPr>
            </a:p>
          </p:txBody>
        </p:sp>
      </p:grpSp>
      <p:cxnSp>
        <p:nvCxnSpPr>
          <p:cNvPr id="88" name="直接箭头连接符 87"/>
          <p:cNvCxnSpPr>
            <a:stCxn id="73" idx="6"/>
            <a:endCxn id="86" idx="1"/>
          </p:cNvCxnSpPr>
          <p:nvPr/>
        </p:nvCxnSpPr>
        <p:spPr bwMode="gray">
          <a:xfrm>
            <a:off x="5432592" y="3704860"/>
            <a:ext cx="284549" cy="4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sp>
        <p:nvSpPr>
          <p:cNvPr id="158" name="矩形 157"/>
          <p:cNvSpPr/>
          <p:nvPr/>
        </p:nvSpPr>
        <p:spPr bwMode="gray">
          <a:xfrm>
            <a:off x="6636060" y="1364640"/>
            <a:ext cx="4608512" cy="4752528"/>
          </a:xfrm>
          <a:prstGeom prst="rect">
            <a:avLst/>
          </a:prstGeom>
          <a:solidFill>
            <a:schemeClr val="bg1"/>
          </a:solidFill>
          <a:ln w="9525" cap="flat" cmpd="sng" algn="ctr">
            <a:solidFill>
              <a:schemeClr val="tx1"/>
            </a:solidFill>
            <a:prstDash val="dash"/>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fontAlgn="ctr"/>
            <a:endParaRPr lang="en-US" altLang="zh-CN" sz="1600" dirty="0">
              <a:solidFill>
                <a:schemeClr val="bg1">
                  <a:lumMod val="65000"/>
                </a:schemeClr>
              </a:solidFill>
              <a:latin typeface="Huawei Sans" panose="020C0503030203020204" pitchFamily="34" charset="0"/>
              <a:ea typeface="方正兰亭黑简体" panose="02000000000000000000" pitchFamily="2" charset="-122"/>
            </a:endParaRPr>
          </a:p>
        </p:txBody>
      </p:sp>
      <p:grpSp>
        <p:nvGrpSpPr>
          <p:cNvPr id="167" name="组合 166"/>
          <p:cNvGrpSpPr/>
          <p:nvPr/>
        </p:nvGrpSpPr>
        <p:grpSpPr bwMode="gray">
          <a:xfrm>
            <a:off x="6942144" y="1959128"/>
            <a:ext cx="3978392" cy="3725992"/>
            <a:chOff x="6906140" y="2295296"/>
            <a:chExt cx="3978392" cy="3725992"/>
          </a:xfrm>
        </p:grpSpPr>
        <p:grpSp>
          <p:nvGrpSpPr>
            <p:cNvPr id="96" name="组合 95"/>
            <p:cNvGrpSpPr/>
            <p:nvPr/>
          </p:nvGrpSpPr>
          <p:grpSpPr bwMode="gray">
            <a:xfrm>
              <a:off x="7176170" y="2295296"/>
              <a:ext cx="1224136" cy="324036"/>
              <a:chOff x="6708068" y="1574794"/>
              <a:chExt cx="1224136" cy="324036"/>
            </a:xfrm>
          </p:grpSpPr>
          <p:sp>
            <p:nvSpPr>
              <p:cNvPr id="91" name="圆角矩形 90"/>
              <p:cNvSpPr/>
              <p:nvPr/>
            </p:nvSpPr>
            <p:spPr bwMode="gray">
              <a:xfrm>
                <a:off x="6708068" y="1602951"/>
                <a:ext cx="1224136" cy="267723"/>
              </a:xfrm>
              <a:prstGeom prst="roundRect">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sp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92" name="iṥ1iďe"/>
              <p:cNvSpPr txBox="1"/>
              <p:nvPr/>
            </p:nvSpPr>
            <p:spPr bwMode="gray">
              <a:xfrm>
                <a:off x="7014102" y="1574794"/>
                <a:ext cx="612068"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Start</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95" name="组合 94"/>
            <p:cNvGrpSpPr/>
            <p:nvPr/>
          </p:nvGrpSpPr>
          <p:grpSpPr bwMode="gray">
            <a:xfrm>
              <a:off x="6906140" y="3011248"/>
              <a:ext cx="1764196" cy="616195"/>
              <a:chOff x="6708068" y="2291671"/>
              <a:chExt cx="1548172" cy="445441"/>
            </a:xfrm>
          </p:grpSpPr>
          <p:sp>
            <p:nvSpPr>
              <p:cNvPr id="93" name="流程图: 决策 92"/>
              <p:cNvSpPr/>
              <p:nvPr/>
            </p:nvSpPr>
            <p:spPr bwMode="gray">
              <a:xfrm>
                <a:off x="6708068" y="2291671"/>
                <a:ext cx="1548172" cy="445441"/>
              </a:xfrm>
              <a:prstGeom prst="flowChartDecision">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no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94" name="iṥ1iďe"/>
              <p:cNvSpPr txBox="1"/>
              <p:nvPr/>
            </p:nvSpPr>
            <p:spPr bwMode="gray">
              <a:xfrm>
                <a:off x="7000412" y="2323188"/>
                <a:ext cx="971470"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Is the PQ queue empty?</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97" name="组合 96"/>
            <p:cNvGrpSpPr/>
            <p:nvPr/>
          </p:nvGrpSpPr>
          <p:grpSpPr bwMode="gray">
            <a:xfrm>
              <a:off x="6906140" y="4077036"/>
              <a:ext cx="1764196" cy="609952"/>
              <a:chOff x="6708068" y="2332014"/>
              <a:chExt cx="1548172" cy="440928"/>
            </a:xfrm>
          </p:grpSpPr>
          <p:sp>
            <p:nvSpPr>
              <p:cNvPr id="98" name="流程图: 决策 97"/>
              <p:cNvSpPr/>
              <p:nvPr/>
            </p:nvSpPr>
            <p:spPr bwMode="gray">
              <a:xfrm>
                <a:off x="6708068" y="2332014"/>
                <a:ext cx="1548172" cy="440928"/>
              </a:xfrm>
              <a:prstGeom prst="flowChartDecision">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no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99" name="iṥ1iďe"/>
              <p:cNvSpPr txBox="1"/>
              <p:nvPr/>
            </p:nvSpPr>
            <p:spPr bwMode="gray">
              <a:xfrm>
                <a:off x="6937221" y="2366882"/>
                <a:ext cx="1098122"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Is the WFQ queue empty?</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100" name="组合 99"/>
            <p:cNvGrpSpPr/>
            <p:nvPr/>
          </p:nvGrpSpPr>
          <p:grpSpPr bwMode="gray">
            <a:xfrm>
              <a:off x="6906140" y="5050025"/>
              <a:ext cx="1764196" cy="575191"/>
              <a:chOff x="6708068" y="2305270"/>
              <a:chExt cx="1548172" cy="415799"/>
            </a:xfrm>
          </p:grpSpPr>
          <p:sp>
            <p:nvSpPr>
              <p:cNvPr id="101" name="流程图: 决策 100"/>
              <p:cNvSpPr/>
              <p:nvPr/>
            </p:nvSpPr>
            <p:spPr bwMode="gray">
              <a:xfrm>
                <a:off x="6708068" y="2305270"/>
                <a:ext cx="1548172" cy="415799"/>
              </a:xfrm>
              <a:prstGeom prst="flowChartDecision">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no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102" name="iṥ1iďe"/>
              <p:cNvSpPr txBox="1"/>
              <p:nvPr/>
            </p:nvSpPr>
            <p:spPr bwMode="gray">
              <a:xfrm>
                <a:off x="6930646" y="2328828"/>
                <a:ext cx="1098122"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Is the LPQ queue empty?</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103" name="组合 102"/>
            <p:cNvGrpSpPr/>
            <p:nvPr/>
          </p:nvGrpSpPr>
          <p:grpSpPr bwMode="gray">
            <a:xfrm>
              <a:off x="9138387" y="3028524"/>
              <a:ext cx="1474558" cy="576064"/>
              <a:chOff x="6708068" y="2262415"/>
              <a:chExt cx="1761278" cy="416430"/>
            </a:xfrm>
          </p:grpSpPr>
          <p:sp>
            <p:nvSpPr>
              <p:cNvPr id="104" name="矩形 103"/>
              <p:cNvSpPr/>
              <p:nvPr/>
            </p:nvSpPr>
            <p:spPr bwMode="gray">
              <a:xfrm>
                <a:off x="6708068" y="2262415"/>
                <a:ext cx="1761278" cy="416430"/>
              </a:xfrm>
              <a:prstGeom prst="rect">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no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105" name="iṥ1iďe"/>
              <p:cNvSpPr txBox="1"/>
              <p:nvPr/>
            </p:nvSpPr>
            <p:spPr bwMode="gray">
              <a:xfrm>
                <a:off x="6751073" y="2308612"/>
                <a:ext cx="1718273"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Perform a round of</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PQ scheduling</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106" name="组合 105"/>
            <p:cNvGrpSpPr/>
            <p:nvPr/>
          </p:nvGrpSpPr>
          <p:grpSpPr bwMode="gray">
            <a:xfrm>
              <a:off x="9138388" y="4099456"/>
              <a:ext cx="1474556" cy="576064"/>
              <a:chOff x="6708068" y="2306479"/>
              <a:chExt cx="1761275" cy="416430"/>
            </a:xfrm>
          </p:grpSpPr>
          <p:sp>
            <p:nvSpPr>
              <p:cNvPr id="107" name="矩形 106"/>
              <p:cNvSpPr/>
              <p:nvPr/>
            </p:nvSpPr>
            <p:spPr bwMode="gray">
              <a:xfrm>
                <a:off x="6708068" y="2306479"/>
                <a:ext cx="1761275" cy="416430"/>
              </a:xfrm>
              <a:prstGeom prst="rect">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no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108" name="iṥ1iďe"/>
              <p:cNvSpPr txBox="1"/>
              <p:nvPr/>
            </p:nvSpPr>
            <p:spPr bwMode="gray">
              <a:xfrm>
                <a:off x="6739693" y="2347347"/>
                <a:ext cx="1718270"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Perform a round of</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WFQ scheduling</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grpSp>
          <p:nvGrpSpPr>
            <p:cNvPr id="109" name="组合 108"/>
            <p:cNvGrpSpPr/>
            <p:nvPr/>
          </p:nvGrpSpPr>
          <p:grpSpPr bwMode="gray">
            <a:xfrm>
              <a:off x="9138387" y="5048484"/>
              <a:ext cx="1474558" cy="576064"/>
              <a:chOff x="6708068" y="2262415"/>
              <a:chExt cx="1761278" cy="416430"/>
            </a:xfrm>
          </p:grpSpPr>
          <p:sp>
            <p:nvSpPr>
              <p:cNvPr id="110" name="矩形 109"/>
              <p:cNvSpPr/>
              <p:nvPr/>
            </p:nvSpPr>
            <p:spPr bwMode="gray">
              <a:xfrm>
                <a:off x="6708068" y="2262415"/>
                <a:ext cx="1761278" cy="416430"/>
              </a:xfrm>
              <a:prstGeom prst="rect">
                <a:avLst/>
              </a:prstGeom>
              <a:solidFill>
                <a:srgbClr val="F4FBFE"/>
              </a:solidFill>
              <a:ln w="12700">
                <a:solidFill>
                  <a:srgbClr val="94DAE2"/>
                </a:solidFill>
                <a:miter lim="800000"/>
                <a:headEnd type="none" w="sm" len="sm"/>
                <a:tailEnd type="none" w="sm" len="sm"/>
              </a:ln>
              <a:effectLst/>
            </p:spPr>
            <p:txBody>
              <a:bodyPr wrap="square" lIns="36000" tIns="36000" rIns="36000" bIns="36000" rtlCol="0" anchor="ctr">
                <a:noAutofit/>
              </a:bodyPr>
              <a:lstStyle/>
              <a:p>
                <a:pPr algn="ctr" fontAlgn="ctr"/>
                <a:endParaRPr lang="en-US" altLang="zh-CN" sz="1050" dirty="0">
                  <a:latin typeface="Huawei Sans" panose="020C0503030203020204" pitchFamily="34" charset="0"/>
                  <a:ea typeface="方正兰亭黑简体" panose="02000000000000000000" pitchFamily="2" charset="-122"/>
                </a:endParaRPr>
              </a:p>
            </p:txBody>
          </p:sp>
          <p:sp>
            <p:nvSpPr>
              <p:cNvPr id="111" name="iṥ1iďe"/>
              <p:cNvSpPr txBox="1"/>
              <p:nvPr/>
            </p:nvSpPr>
            <p:spPr bwMode="gray">
              <a:xfrm>
                <a:off x="6734629" y="2308612"/>
                <a:ext cx="1723338" cy="324036"/>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Perform a round of</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LPQ scheduling</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cxnSp>
          <p:nvCxnSpPr>
            <p:cNvPr id="113" name="直接箭头连接符 112"/>
            <p:cNvCxnSpPr>
              <a:stCxn id="91" idx="2"/>
              <a:endCxn id="93" idx="0"/>
            </p:cNvCxnSpPr>
            <p:nvPr/>
          </p:nvCxnSpPr>
          <p:spPr bwMode="gray">
            <a:xfrm>
              <a:off x="7788238" y="2591176"/>
              <a:ext cx="0" cy="42007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5" name="直接箭头连接符 114"/>
            <p:cNvCxnSpPr>
              <a:stCxn id="93" idx="2"/>
              <a:endCxn id="98" idx="0"/>
            </p:cNvCxnSpPr>
            <p:nvPr/>
          </p:nvCxnSpPr>
          <p:spPr bwMode="gray">
            <a:xfrm>
              <a:off x="7788238" y="3627443"/>
              <a:ext cx="0" cy="4495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8" name="直接箭头连接符 117"/>
            <p:cNvCxnSpPr>
              <a:stCxn id="98" idx="2"/>
              <a:endCxn id="101" idx="0"/>
            </p:cNvCxnSpPr>
            <p:nvPr/>
          </p:nvCxnSpPr>
          <p:spPr bwMode="gray">
            <a:xfrm>
              <a:off x="7788238" y="4686988"/>
              <a:ext cx="0" cy="36303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1" name="直接箭头连接符 120"/>
            <p:cNvCxnSpPr>
              <a:stCxn id="93" idx="3"/>
              <a:endCxn id="104" idx="1"/>
            </p:cNvCxnSpPr>
            <p:nvPr/>
          </p:nvCxnSpPr>
          <p:spPr bwMode="gray">
            <a:xfrm flipV="1">
              <a:off x="8670336" y="3316556"/>
              <a:ext cx="468051" cy="279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5" name="直接箭头连接符 124"/>
            <p:cNvCxnSpPr>
              <a:stCxn id="98" idx="3"/>
              <a:endCxn id="107" idx="1"/>
            </p:cNvCxnSpPr>
            <p:nvPr/>
          </p:nvCxnSpPr>
          <p:spPr bwMode="gray">
            <a:xfrm>
              <a:off x="8670336" y="4382012"/>
              <a:ext cx="468053" cy="547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8" name="直接箭头连接符 127"/>
            <p:cNvCxnSpPr>
              <a:stCxn id="101" idx="3"/>
              <a:endCxn id="110" idx="1"/>
            </p:cNvCxnSpPr>
            <p:nvPr/>
          </p:nvCxnSpPr>
          <p:spPr bwMode="gray">
            <a:xfrm flipV="1">
              <a:off x="8670336" y="5336516"/>
              <a:ext cx="468051" cy="110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32" name="肘形连接符 131"/>
            <p:cNvCxnSpPr>
              <a:stCxn id="101" idx="2"/>
            </p:cNvCxnSpPr>
            <p:nvPr/>
          </p:nvCxnSpPr>
          <p:spPr bwMode="gray">
            <a:xfrm rot="5400000" flipH="1">
              <a:off x="6339051" y="4176029"/>
              <a:ext cx="2880292" cy="18082"/>
            </a:xfrm>
            <a:prstGeom prst="bentConnector5">
              <a:avLst>
                <a:gd name="adj1" fmla="val -7937"/>
                <a:gd name="adj2" fmla="val 6142562"/>
                <a:gd name="adj3" fmla="val 99933"/>
              </a:avLst>
            </a:prstGeom>
            <a:solidFill>
              <a:schemeClr val="accent1"/>
            </a:solidFill>
            <a:ln w="12700" cap="flat" cmpd="sng" algn="ctr">
              <a:solidFill>
                <a:schemeClr val="tx1"/>
              </a:solidFill>
              <a:prstDash val="solid"/>
              <a:round/>
              <a:headEnd type="none" w="med" len="med"/>
              <a:tailEnd type="triangle"/>
            </a:ln>
            <a:effectLst/>
          </p:spPr>
        </p:cxnSp>
        <p:cxnSp>
          <p:nvCxnSpPr>
            <p:cNvPr id="141" name="直接箭头连接符 140"/>
            <p:cNvCxnSpPr>
              <a:stCxn id="104" idx="3"/>
            </p:cNvCxnSpPr>
            <p:nvPr/>
          </p:nvCxnSpPr>
          <p:spPr bwMode="gray">
            <a:xfrm>
              <a:off x="10612945" y="3316553"/>
              <a:ext cx="271587"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5" name="直接箭头连接符 144"/>
            <p:cNvCxnSpPr>
              <a:stCxn id="107" idx="3"/>
            </p:cNvCxnSpPr>
            <p:nvPr/>
          </p:nvCxnSpPr>
          <p:spPr bwMode="gray">
            <a:xfrm>
              <a:off x="10612945" y="4387493"/>
              <a:ext cx="271587"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8" name="直接箭头连接符 147"/>
            <p:cNvCxnSpPr>
              <a:stCxn id="110" idx="3"/>
            </p:cNvCxnSpPr>
            <p:nvPr/>
          </p:nvCxnSpPr>
          <p:spPr bwMode="gray">
            <a:xfrm>
              <a:off x="10612946" y="5336513"/>
              <a:ext cx="271586"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150" name="iṥ1iďe"/>
            <p:cNvSpPr txBox="1"/>
            <p:nvPr/>
          </p:nvSpPr>
          <p:spPr bwMode="gray">
            <a:xfrm>
              <a:off x="7662224" y="3609442"/>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Yes</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1" name="iṥ1iďe"/>
            <p:cNvSpPr txBox="1"/>
            <p:nvPr/>
          </p:nvSpPr>
          <p:spPr bwMode="gray">
            <a:xfrm>
              <a:off x="7662224" y="4617554"/>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Yes</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2" name="iṥ1iďe"/>
            <p:cNvSpPr txBox="1"/>
            <p:nvPr/>
          </p:nvSpPr>
          <p:spPr bwMode="gray">
            <a:xfrm>
              <a:off x="7662224" y="5625666"/>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Yes</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3" name="iṥ1iďe"/>
            <p:cNvSpPr txBox="1"/>
            <p:nvPr/>
          </p:nvSpPr>
          <p:spPr bwMode="gray">
            <a:xfrm>
              <a:off x="8598328" y="2997796"/>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No</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5" name="iṥ1iďe"/>
            <p:cNvSpPr txBox="1"/>
            <p:nvPr/>
          </p:nvSpPr>
          <p:spPr bwMode="gray">
            <a:xfrm>
              <a:off x="8598328" y="5050024"/>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No</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156" name="iṥ1iďe"/>
            <p:cNvSpPr txBox="1"/>
            <p:nvPr/>
          </p:nvSpPr>
          <p:spPr bwMode="gray">
            <a:xfrm>
              <a:off x="8598328" y="4008727"/>
              <a:ext cx="576064" cy="395622"/>
            </a:xfrm>
            <a:prstGeom prst="rect">
              <a:avLst/>
            </a:prstGeom>
            <a:noFill/>
          </p:spPr>
          <p:txBody>
            <a:bodyPr wrap="square" lIns="36000" tIns="36000" rIns="36000" bIns="36000" anchor="ctr" anchorCtr="1">
              <a:noAutofit/>
            </a:bodyPr>
            <a:lstStyle/>
            <a:p>
              <a:pPr marL="0" marR="0" lvl="0" indent="0" algn="ctr" defTabSz="914400" eaLnBrk="1" fontAlgn="ctr" latinLnBrk="0" hangingPunct="1">
                <a:lnSpc>
                  <a:spcPct val="100000"/>
                </a:lnSpc>
                <a:spcBef>
                  <a:spcPct val="0"/>
                </a:spcBef>
                <a:spcAft>
                  <a:spcPct val="0"/>
                </a:spcAft>
                <a:buClrTx/>
                <a:buSzTx/>
                <a:buFontTx/>
                <a:buNone/>
                <a:tabLst/>
                <a:defRPr/>
              </a:pPr>
              <a:r>
                <a:rPr lang="en-US" sz="1200" dirty="0">
                  <a:solidFill>
                    <a:srgbClr val="000000"/>
                  </a:solidFill>
                  <a:latin typeface="Huawei Sans" panose="020C0503030203020204" pitchFamily="34" charset="0"/>
                </a:rPr>
                <a:t>No</a:t>
              </a:r>
              <a:endParaRPr kumimoji="0" lang="en-US" altLang="zh-CN" sz="120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endParaRPr>
            </a:p>
          </p:txBody>
        </p:sp>
      </p:grpSp>
      <p:sp>
        <p:nvSpPr>
          <p:cNvPr id="161" name="流程图: 过程 160"/>
          <p:cNvSpPr/>
          <p:nvPr/>
        </p:nvSpPr>
        <p:spPr bwMode="gray">
          <a:xfrm>
            <a:off x="1188084" y="1142247"/>
            <a:ext cx="3043436" cy="276999"/>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spAutoFit/>
          </a:bodyP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162" name="文本框 161"/>
          <p:cNvSpPr txBox="1"/>
          <p:nvPr/>
        </p:nvSpPr>
        <p:spPr bwMode="gray">
          <a:xfrm>
            <a:off x="1415478" y="1132743"/>
            <a:ext cx="278368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dirty="0">
                <a:latin typeface="Huawei Sans" panose="020C0503030203020204" pitchFamily="34" charset="0"/>
              </a:rPr>
              <a:t>Interface queue scheduling order</a:t>
            </a:r>
          </a:p>
        </p:txBody>
      </p:sp>
      <p:sp>
        <p:nvSpPr>
          <p:cNvPr id="165" name="流程图: 过程 164"/>
          <p:cNvSpPr/>
          <p:nvPr/>
        </p:nvSpPr>
        <p:spPr bwMode="gray">
          <a:xfrm>
            <a:off x="6672064" y="1142247"/>
            <a:ext cx="3043436" cy="276999"/>
          </a:xfrm>
          <a:prstGeom prst="flowChartProcess">
            <a:avLst/>
          </a:prstGeom>
          <a:gradFill flip="none" rotWithShape="1">
            <a:gsLst>
              <a:gs pos="0">
                <a:srgbClr val="56C4D2"/>
              </a:gs>
              <a:gs pos="100000">
                <a:schemeClr val="bg1"/>
              </a:gs>
            </a:gsLst>
            <a:lin ang="10800000" scaled="1"/>
            <a:tileRect/>
          </a:gradFill>
          <a:ln w="28575">
            <a:noFill/>
            <a:miter lim="800000"/>
            <a:headEnd type="none" w="sm" len="sm"/>
            <a:tailEnd type="none" w="sm" len="sm"/>
          </a:ln>
          <a:effectLst/>
        </p:spPr>
        <p:txBody>
          <a:bodyPr wrap="square" rtlCol="0" anchor="ctr">
            <a:spAutoFit/>
          </a:bodyPr>
          <a:lstStyle/>
          <a:p>
            <a:pPr algn="ctr" fontAlgn="ctr"/>
            <a:endParaRPr lang="en-US" altLang="zh-CN" sz="1200" dirty="0">
              <a:latin typeface="Huawei Sans" panose="020C0503030203020204" pitchFamily="34" charset="0"/>
              <a:ea typeface="方正兰亭黑简体" panose="02000000000000000000" pitchFamily="2" charset="-122"/>
            </a:endParaRPr>
          </a:p>
        </p:txBody>
      </p:sp>
      <p:sp>
        <p:nvSpPr>
          <p:cNvPr id="166" name="文本框 165"/>
          <p:cNvSpPr txBox="1"/>
          <p:nvPr/>
        </p:nvSpPr>
        <p:spPr bwMode="gray">
          <a:xfrm>
            <a:off x="6899458" y="1132743"/>
            <a:ext cx="2816042"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defPPr>
              <a:defRPr lang="zh-CN"/>
            </a:defPPr>
            <a:lvl1pPr algn="ctr">
              <a:defRPr sz="1400" b="1">
                <a:latin typeface="Arial"/>
                <a:ea typeface="+mn-ea"/>
              </a:defRPr>
            </a:lvl1pPr>
          </a:lstStyle>
          <a:p>
            <a:pPr algn="l" fontAlgn="ctr"/>
            <a:r>
              <a:rPr lang="en-US" sz="1200" dirty="0">
                <a:latin typeface="Huawei Sans" panose="020C0503030203020204" pitchFamily="34" charset="0"/>
              </a:rPr>
              <a:t>Interface queue scheduling process</a:t>
            </a:r>
          </a:p>
        </p:txBody>
      </p:sp>
    </p:spTree>
    <p:extLst>
      <p:ext uri="{BB962C8B-B14F-4D97-AF65-F5344CB8AC3E}">
        <p14:creationId xmlns:p14="http://schemas.microsoft.com/office/powerpoint/2010/main" val="1651664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a:latin typeface="Huawei Sans" panose="020C0503030203020204" pitchFamily="34" charset="0"/>
              </a:rPr>
              <a:t>Application of Congestion Management</a:t>
            </a:r>
          </a:p>
        </p:txBody>
      </p:sp>
      <p:grpSp>
        <p:nvGrpSpPr>
          <p:cNvPr id="3" name="Group 2">
            <a:extLst>
              <a:ext uri="{FF2B5EF4-FFF2-40B4-BE49-F238E27FC236}">
                <a16:creationId xmlns:a16="http://schemas.microsoft.com/office/drawing/2014/main" xmlns="" id="{D277744D-34C7-4FE1-BABC-6EC35210117C}"/>
              </a:ext>
            </a:extLst>
          </p:cNvPr>
          <p:cNvGrpSpPr/>
          <p:nvPr/>
        </p:nvGrpSpPr>
        <p:grpSpPr bwMode="gray">
          <a:xfrm>
            <a:off x="1731418" y="1624164"/>
            <a:ext cx="8721066" cy="3744416"/>
            <a:chOff x="1731418" y="1624164"/>
            <a:chExt cx="8721066" cy="3744416"/>
          </a:xfrm>
        </p:grpSpPr>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47828" y="2398392"/>
              <a:ext cx="4156900" cy="2646152"/>
            </a:xfrm>
            <a:prstGeom prst="rect">
              <a:avLst/>
            </a:prstGeom>
          </p:spPr>
        </p:pic>
        <p:sp>
          <p:nvSpPr>
            <p:cNvPr id="128" name="矩形 127"/>
            <p:cNvSpPr/>
            <p:nvPr/>
          </p:nvSpPr>
          <p:spPr bwMode="gray">
            <a:xfrm>
              <a:off x="9408368" y="4432476"/>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27" name="矩形 126"/>
            <p:cNvSpPr/>
            <p:nvPr/>
          </p:nvSpPr>
          <p:spPr bwMode="gray">
            <a:xfrm>
              <a:off x="9408368" y="3424364"/>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19" name="矩形 118"/>
            <p:cNvSpPr/>
            <p:nvPr/>
          </p:nvSpPr>
          <p:spPr bwMode="gray">
            <a:xfrm>
              <a:off x="9408368" y="2416252"/>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cxnSp>
          <p:nvCxnSpPr>
            <p:cNvPr id="100" name="直接连接符 99"/>
            <p:cNvCxnSpPr>
              <a:stCxn id="72" idx="3"/>
              <a:endCxn id="74" idx="1"/>
            </p:cNvCxnSpPr>
            <p:nvPr/>
          </p:nvCxnSpPr>
          <p:spPr bwMode="gray">
            <a:xfrm>
              <a:off x="6610519" y="3901133"/>
              <a:ext cx="4935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5" name="矩形 64"/>
            <p:cNvSpPr/>
            <p:nvPr/>
          </p:nvSpPr>
          <p:spPr bwMode="gray">
            <a:xfrm>
              <a:off x="1739516" y="4432476"/>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64" name="矩形 63"/>
            <p:cNvSpPr/>
            <p:nvPr/>
          </p:nvSpPr>
          <p:spPr bwMode="gray">
            <a:xfrm>
              <a:off x="1739516" y="3424364"/>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57" name="矩形 56"/>
            <p:cNvSpPr/>
            <p:nvPr/>
          </p:nvSpPr>
          <p:spPr bwMode="gray">
            <a:xfrm>
              <a:off x="1739516" y="2416252"/>
              <a:ext cx="1044116" cy="936104"/>
            </a:xfrm>
            <a:prstGeom prst="rect">
              <a:avLst/>
            </a:prstGeom>
            <a:solidFill>
              <a:schemeClr val="bg1"/>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58" name="envelope-doodle_16370"/>
            <p:cNvSpPr>
              <a:spLocks noChangeAspect="1"/>
            </p:cNvSpPr>
            <p:nvPr/>
          </p:nvSpPr>
          <p:spPr bwMode="gray">
            <a:xfrm>
              <a:off x="1967218" y="4518914"/>
              <a:ext cx="561911" cy="516030"/>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endParaRPr>
            </a:p>
          </p:txBody>
        </p:sp>
        <p:pic>
          <p:nvPicPr>
            <p:cNvPr id="59" name="图片 58" descr="可视电话硬终端.png"/>
            <p:cNvPicPr>
              <a:picLocks noChangeAspect="1"/>
            </p:cNvPicPr>
            <p:nvPr/>
          </p:nvPicPr>
          <p:blipFill>
            <a:blip r:embed="rId4" cstate="print">
              <a:duotone>
                <a:schemeClr val="accent4">
                  <a:shade val="45000"/>
                  <a:satMod val="135000"/>
                </a:schemeClr>
                <a:prstClr val="white"/>
              </a:duotone>
            </a:blip>
            <a:stretch>
              <a:fillRect/>
            </a:stretch>
          </p:blipFill>
          <p:spPr bwMode="gray">
            <a:xfrm>
              <a:off x="1963253" y="3590633"/>
              <a:ext cx="569841" cy="457050"/>
            </a:xfrm>
            <a:prstGeom prst="rect">
              <a:avLst/>
            </a:prstGeom>
          </p:spPr>
        </p:pic>
        <p:pic>
          <p:nvPicPr>
            <p:cNvPr id="60" name="图片 59" descr="管理型无线虚链路-蓝.png"/>
            <p:cNvPicPr>
              <a:picLocks noChangeAspect="1"/>
            </p:cNvPicPr>
            <p:nvPr/>
          </p:nvPicPr>
          <p:blipFill>
            <a:blip r:embed="rId5" cstate="print">
              <a:duotone>
                <a:schemeClr val="accent4">
                  <a:shade val="45000"/>
                  <a:satMod val="135000"/>
                </a:schemeClr>
                <a:prstClr val="white"/>
              </a:duotone>
            </a:blip>
            <a:stretch>
              <a:fillRect/>
            </a:stretch>
          </p:blipFill>
          <p:spPr bwMode="gray">
            <a:xfrm>
              <a:off x="1976034" y="2568619"/>
              <a:ext cx="544278" cy="457050"/>
            </a:xfrm>
            <a:prstGeom prst="rect">
              <a:avLst/>
            </a:prstGeom>
          </p:spPr>
        </p:pic>
        <p:sp>
          <p:nvSpPr>
            <p:cNvPr id="61" name="文本框 60"/>
            <p:cNvSpPr txBox="1"/>
            <p:nvPr/>
          </p:nvSpPr>
          <p:spPr bwMode="gray">
            <a:xfrm>
              <a:off x="1731418" y="3025749"/>
              <a:ext cx="105255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 flow</a:t>
              </a:r>
            </a:p>
          </p:txBody>
        </p:sp>
        <p:sp>
          <p:nvSpPr>
            <p:cNvPr id="62" name="文本框 61"/>
            <p:cNvSpPr txBox="1"/>
            <p:nvPr/>
          </p:nvSpPr>
          <p:spPr bwMode="gray">
            <a:xfrm>
              <a:off x="1741837" y="4056365"/>
              <a:ext cx="103172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 flow</a:t>
              </a:r>
            </a:p>
          </p:txBody>
        </p:sp>
        <p:sp>
          <p:nvSpPr>
            <p:cNvPr id="63" name="文本框 62"/>
            <p:cNvSpPr txBox="1"/>
            <p:nvPr/>
          </p:nvSpPr>
          <p:spPr bwMode="gray">
            <a:xfrm>
              <a:off x="1765081" y="5064477"/>
              <a:ext cx="985232"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 flow</a:t>
              </a: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143672" y="3631133"/>
              <a:ext cx="658537" cy="540000"/>
            </a:xfrm>
            <a:prstGeom prst="rect">
              <a:avLst/>
            </a:prstGeom>
          </p:spPr>
        </p:pic>
        <p:pic>
          <p:nvPicPr>
            <p:cNvPr id="67" name="图片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331803" y="3631133"/>
              <a:ext cx="658536" cy="540000"/>
            </a:xfrm>
            <a:prstGeom prst="rect">
              <a:avLst/>
            </a:prstGeom>
          </p:spPr>
        </p:pic>
        <p:pic>
          <p:nvPicPr>
            <p:cNvPr id="70" name="图片 6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159895" y="2920368"/>
              <a:ext cx="658536" cy="540000"/>
            </a:xfrm>
            <a:prstGeom prst="rect">
              <a:avLst/>
            </a:prstGeom>
          </p:spPr>
        </p:pic>
        <p:pic>
          <p:nvPicPr>
            <p:cNvPr id="72" name="图片 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951983" y="3631133"/>
              <a:ext cx="658536" cy="540000"/>
            </a:xfrm>
            <a:prstGeom prst="rect">
              <a:avLst/>
            </a:prstGeom>
          </p:spPr>
        </p:pic>
        <p:pic>
          <p:nvPicPr>
            <p:cNvPr id="73" name="图片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5159895" y="4324524"/>
              <a:ext cx="658536" cy="540000"/>
            </a:xfrm>
            <a:prstGeom prst="rect">
              <a:avLst/>
            </a:prstGeom>
          </p:spPr>
        </p:pic>
        <p:pic>
          <p:nvPicPr>
            <p:cNvPr id="74" name="图片 7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7104111" y="3631133"/>
              <a:ext cx="658536" cy="540000"/>
            </a:xfrm>
            <a:prstGeom prst="rect">
              <a:avLst/>
            </a:prstGeom>
          </p:spPr>
        </p:pic>
        <p:pic>
          <p:nvPicPr>
            <p:cNvPr id="75" name="图片 7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400256" y="3631133"/>
              <a:ext cx="658537" cy="540000"/>
            </a:xfrm>
            <a:prstGeom prst="rect">
              <a:avLst/>
            </a:prstGeom>
          </p:spPr>
        </p:pic>
        <p:cxnSp>
          <p:nvCxnSpPr>
            <p:cNvPr id="76" name="直接连接符 75"/>
            <p:cNvCxnSpPr>
              <a:stCxn id="57" idx="3"/>
              <a:endCxn id="66" idx="0"/>
            </p:cNvCxnSpPr>
            <p:nvPr/>
          </p:nvCxnSpPr>
          <p:spPr bwMode="gray">
            <a:xfrm>
              <a:off x="2783632" y="2884304"/>
              <a:ext cx="689309"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7" name="图片 7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607069" y="2488380"/>
              <a:ext cx="646714" cy="540000"/>
            </a:xfrm>
            <a:prstGeom prst="rect">
              <a:avLst/>
            </a:prstGeom>
          </p:spPr>
        </p:pic>
        <p:pic>
          <p:nvPicPr>
            <p:cNvPr id="83" name="图片 8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607069" y="3523121"/>
              <a:ext cx="646714" cy="540000"/>
            </a:xfrm>
            <a:prstGeom prst="rect">
              <a:avLst/>
            </a:prstGeom>
          </p:spPr>
        </p:pic>
        <p:pic>
          <p:nvPicPr>
            <p:cNvPr id="84" name="图片 8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607069" y="4504544"/>
              <a:ext cx="646714" cy="540000"/>
            </a:xfrm>
            <a:prstGeom prst="rect">
              <a:avLst/>
            </a:prstGeom>
          </p:spPr>
        </p:pic>
        <p:cxnSp>
          <p:nvCxnSpPr>
            <p:cNvPr id="85" name="直接连接符 84"/>
            <p:cNvCxnSpPr>
              <a:stCxn id="64" idx="3"/>
              <a:endCxn id="66" idx="1"/>
            </p:cNvCxnSpPr>
            <p:nvPr/>
          </p:nvCxnSpPr>
          <p:spPr bwMode="gray">
            <a:xfrm>
              <a:off x="2783632" y="3892416"/>
              <a:ext cx="3600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6" name="直接连接符 85"/>
            <p:cNvCxnSpPr>
              <a:stCxn id="65" idx="3"/>
              <a:endCxn id="66" idx="2"/>
            </p:cNvCxnSpPr>
            <p:nvPr/>
          </p:nvCxnSpPr>
          <p:spPr bwMode="gray">
            <a:xfrm flipV="1">
              <a:off x="2783632" y="4171133"/>
              <a:ext cx="689309"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7" name="直接连接符 86"/>
            <p:cNvCxnSpPr>
              <a:stCxn id="66" idx="3"/>
              <a:endCxn id="67" idx="1"/>
            </p:cNvCxnSpPr>
            <p:nvPr/>
          </p:nvCxnSpPr>
          <p:spPr bwMode="gray">
            <a:xfrm>
              <a:off x="3802209" y="3901133"/>
              <a:ext cx="52959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直接连接符 87"/>
            <p:cNvCxnSpPr>
              <a:stCxn id="67" idx="0"/>
              <a:endCxn id="70" idx="1"/>
            </p:cNvCxnSpPr>
            <p:nvPr/>
          </p:nvCxnSpPr>
          <p:spPr bwMode="gray">
            <a:xfrm flipV="1">
              <a:off x="4661071" y="3190368"/>
              <a:ext cx="498824"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3" name="直接连接符 92"/>
            <p:cNvCxnSpPr>
              <a:stCxn id="70" idx="3"/>
              <a:endCxn id="72" idx="0"/>
            </p:cNvCxnSpPr>
            <p:nvPr/>
          </p:nvCxnSpPr>
          <p:spPr bwMode="gray">
            <a:xfrm>
              <a:off x="5818431" y="3190368"/>
              <a:ext cx="462820" cy="44076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5" name="直接连接符 94"/>
            <p:cNvCxnSpPr>
              <a:stCxn id="73" idx="3"/>
              <a:endCxn id="72" idx="2"/>
            </p:cNvCxnSpPr>
            <p:nvPr/>
          </p:nvCxnSpPr>
          <p:spPr bwMode="gray">
            <a:xfrm flipV="1">
              <a:off x="5818431" y="4171133"/>
              <a:ext cx="462820" cy="42339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8" name="直接连接符 117"/>
            <p:cNvCxnSpPr>
              <a:stCxn id="74" idx="3"/>
              <a:endCxn id="75" idx="1"/>
            </p:cNvCxnSpPr>
            <p:nvPr/>
          </p:nvCxnSpPr>
          <p:spPr bwMode="gray">
            <a:xfrm>
              <a:off x="7762647" y="3901133"/>
              <a:ext cx="63760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3" name="文本框 122"/>
            <p:cNvSpPr txBox="1"/>
            <p:nvPr/>
          </p:nvSpPr>
          <p:spPr bwMode="gray">
            <a:xfrm>
              <a:off x="9610934" y="3025749"/>
              <a:ext cx="638984"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Video</a:t>
              </a:r>
            </a:p>
          </p:txBody>
        </p:sp>
        <p:sp>
          <p:nvSpPr>
            <p:cNvPr id="124" name="文本框 123"/>
            <p:cNvSpPr txBox="1"/>
            <p:nvPr/>
          </p:nvSpPr>
          <p:spPr bwMode="gray">
            <a:xfrm>
              <a:off x="9621354" y="4056365"/>
              <a:ext cx="618145"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Voice</a:t>
              </a:r>
            </a:p>
          </p:txBody>
        </p:sp>
        <p:sp>
          <p:nvSpPr>
            <p:cNvPr id="125" name="文本框 124"/>
            <p:cNvSpPr txBox="1"/>
            <p:nvPr/>
          </p:nvSpPr>
          <p:spPr bwMode="gray">
            <a:xfrm>
              <a:off x="9644597" y="5064477"/>
              <a:ext cx="57165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a:latin typeface="Huawei Sans" panose="020C0503030203020204" pitchFamily="34" charset="0"/>
                </a:rPr>
                <a:t>Data</a:t>
              </a:r>
            </a:p>
          </p:txBody>
        </p:sp>
        <p:cxnSp>
          <p:nvCxnSpPr>
            <p:cNvPr id="135" name="直接连接符 134"/>
            <p:cNvCxnSpPr>
              <a:stCxn id="75" idx="0"/>
              <a:endCxn id="119" idx="1"/>
            </p:cNvCxnSpPr>
            <p:nvPr/>
          </p:nvCxnSpPr>
          <p:spPr bwMode="gray">
            <a:xfrm flipV="1">
              <a:off x="8729525" y="2884304"/>
              <a:ext cx="678843" cy="74682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6" name="直接连接符 135"/>
            <p:cNvCxnSpPr>
              <a:stCxn id="75" idx="3"/>
              <a:endCxn id="127" idx="1"/>
            </p:cNvCxnSpPr>
            <p:nvPr/>
          </p:nvCxnSpPr>
          <p:spPr bwMode="gray">
            <a:xfrm flipV="1">
              <a:off x="9058793" y="3892416"/>
              <a:ext cx="34957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7" name="直接连接符 136"/>
            <p:cNvCxnSpPr>
              <a:stCxn id="75" idx="2"/>
              <a:endCxn id="128" idx="1"/>
            </p:cNvCxnSpPr>
            <p:nvPr/>
          </p:nvCxnSpPr>
          <p:spPr bwMode="gray">
            <a:xfrm>
              <a:off x="8729525" y="4171133"/>
              <a:ext cx="678843" cy="72939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7" name="直接连接符 146"/>
            <p:cNvCxnSpPr/>
            <p:nvPr/>
          </p:nvCxnSpPr>
          <p:spPr bwMode="gray">
            <a:xfrm flipV="1">
              <a:off x="4007768" y="2056212"/>
              <a:ext cx="1404156" cy="36"/>
            </a:xfrm>
            <a:prstGeom prst="line">
              <a:avLst/>
            </a:prstGeom>
            <a:solidFill>
              <a:schemeClr val="accent1"/>
            </a:solidFill>
            <a:ln w="19050" cap="flat" cmpd="sng" algn="ctr">
              <a:solidFill>
                <a:schemeClr val="tx1"/>
              </a:solidFill>
              <a:prstDash val="dash"/>
              <a:round/>
              <a:headEnd type="none" w="med" len="med"/>
              <a:tailEnd type="triangle" w="med" len="med"/>
            </a:ln>
            <a:effectLst/>
          </p:spPr>
        </p:cxnSp>
        <p:sp>
          <p:nvSpPr>
            <p:cNvPr id="148" name="圆角矩形 147"/>
            <p:cNvSpPr/>
            <p:nvPr/>
          </p:nvSpPr>
          <p:spPr bwMode="gray">
            <a:xfrm>
              <a:off x="3835946" y="1624164"/>
              <a:ext cx="1783804" cy="432048"/>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ctr" latinLnBrk="0" hangingPunct="1">
                <a:lnSpc>
                  <a:spcPct val="100000"/>
                </a:lnSpc>
                <a:spcBef>
                  <a:spcPct val="0"/>
                </a:spcBef>
                <a:spcAft>
                  <a:spcPct val="0"/>
                </a:spcAft>
                <a:buClrTx/>
                <a:buSzTx/>
                <a:buFontTx/>
                <a:buNone/>
                <a:tabLst/>
              </a:pPr>
              <a:r>
                <a:rPr lang="en-US" sz="1600" b="0" dirty="0">
                  <a:solidFill>
                    <a:schemeClr val="tx1"/>
                  </a:solidFill>
                  <a:latin typeface="Huawei Sans" panose="020C0503030203020204" pitchFamily="34" charset="0"/>
                </a:rPr>
                <a:t>Traffic direction</a:t>
              </a:r>
            </a:p>
          </p:txBody>
        </p:sp>
        <p:sp>
          <p:nvSpPr>
            <p:cNvPr id="48" name="Oval 41"/>
            <p:cNvSpPr>
              <a:spLocks noChangeAspect="1"/>
            </p:cNvSpPr>
            <p:nvPr/>
          </p:nvSpPr>
          <p:spPr bwMode="gray">
            <a:xfrm>
              <a:off x="4565385" y="3526084"/>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9" name="Rectangular Callout 48"/>
            <p:cNvSpPr/>
            <p:nvPr/>
          </p:nvSpPr>
          <p:spPr bwMode="gray">
            <a:xfrm>
              <a:off x="3046952" y="2247900"/>
              <a:ext cx="1758878" cy="904769"/>
            </a:xfrm>
            <a:prstGeom prst="wedgeRectCallout">
              <a:avLst>
                <a:gd name="adj1" fmla="val 38490"/>
                <a:gd name="adj2" fmla="val 85894"/>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b="1" dirty="0">
                  <a:solidFill>
                    <a:srgbClr val="C7000B"/>
                  </a:solidFill>
                  <a:latin typeface="Huawei Sans" panose="020C0503030203020204" pitchFamily="34" charset="0"/>
                </a:rPr>
                <a:t>Configure congestion management</a:t>
              </a:r>
              <a:endParaRPr lang="en-US" altLang="zh-CN" sz="1200" b="1" dirty="0">
                <a:solidFill>
                  <a:srgbClr val="C7000B"/>
                </a:solidFill>
                <a:latin typeface="Huawei Sans" panose="020C0503030203020204" pitchFamily="34" charset="0"/>
                <a:ea typeface="方正兰亭黑简体" panose="02000000000000000000" pitchFamily="2" charset="-122"/>
              </a:endParaRPr>
            </a:p>
            <a:p>
              <a:pPr algn="ctr" fontAlgn="ctr"/>
              <a:r>
                <a:rPr lang="en-US" sz="1200" b="1" dirty="0">
                  <a:solidFill>
                    <a:srgbClr val="C7000B"/>
                  </a:solidFill>
                  <a:latin typeface="Huawei Sans" panose="020C0503030203020204" pitchFamily="34" charset="0"/>
                </a:rPr>
                <a:t>in the outbound direction of the interface</a:t>
              </a:r>
            </a:p>
          </p:txBody>
        </p:sp>
      </p:grpSp>
    </p:spTree>
    <p:extLst>
      <p:ext uri="{BB962C8B-B14F-4D97-AF65-F5344CB8AC3E}">
        <p14:creationId xmlns:p14="http://schemas.microsoft.com/office/powerpoint/2010/main" val="302237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pPr fontAlgn="ctr"/>
            <a:r>
              <a:rPr lang="en-US" dirty="0" err="1">
                <a:latin typeface="Huawei Sans" panose="020C0503030203020204" pitchFamily="34" charset="0"/>
              </a:rPr>
              <a:t>QoS</a:t>
            </a:r>
            <a:r>
              <a:rPr lang="en-US" dirty="0">
                <a:latin typeface="Huawei Sans" panose="020C0503030203020204" pitchFamily="34" charset="0"/>
              </a:rPr>
              <a:t> Processing Review</a:t>
            </a:r>
          </a:p>
        </p:txBody>
      </p:sp>
      <p:cxnSp>
        <p:nvCxnSpPr>
          <p:cNvPr id="62" name="直接箭头连接符 27"/>
          <p:cNvCxnSpPr>
            <a:endCxn id="76" idx="0"/>
          </p:cNvCxnSpPr>
          <p:nvPr/>
        </p:nvCxnSpPr>
        <p:spPr bwMode="gray">
          <a:xfrm flipH="1">
            <a:off x="3498628" y="3069000"/>
            <a:ext cx="1" cy="509591"/>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63" name="五边形 63"/>
          <p:cNvSpPr/>
          <p:nvPr/>
        </p:nvSpPr>
        <p:spPr bwMode="gray">
          <a:xfrm>
            <a:off x="6662437" y="2348840"/>
            <a:ext cx="4477322" cy="2700300"/>
          </a:xfrm>
          <a:prstGeom prst="homePlate">
            <a:avLst>
              <a:gd name="adj" fmla="val 12894"/>
            </a:avLst>
          </a:prstGeom>
          <a:solidFill>
            <a:srgbClr val="F4FBFE"/>
          </a:solidFill>
          <a:ln w="9525" cap="flat" cmpd="sng" algn="ctr">
            <a:solidFill>
              <a:srgbClr val="56C4D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64" name="组合 101"/>
          <p:cNvGrpSpPr/>
          <p:nvPr/>
        </p:nvGrpSpPr>
        <p:grpSpPr bwMode="gray">
          <a:xfrm>
            <a:off x="516277" y="1978758"/>
            <a:ext cx="1348303" cy="3403072"/>
            <a:chOff x="1003281" y="2014802"/>
            <a:chExt cx="1348303" cy="3403072"/>
          </a:xfrm>
        </p:grpSpPr>
        <p:grpSp>
          <p:nvGrpSpPr>
            <p:cNvPr id="65" name="组合 13"/>
            <p:cNvGrpSpPr/>
            <p:nvPr/>
          </p:nvGrpSpPr>
          <p:grpSpPr bwMode="gray">
            <a:xfrm>
              <a:off x="1006178" y="2014802"/>
              <a:ext cx="1345406" cy="3403072"/>
              <a:chOff x="1438226" y="1592796"/>
              <a:chExt cx="1345406" cy="3403072"/>
            </a:xfrm>
          </p:grpSpPr>
          <p:sp>
            <p:nvSpPr>
              <p:cNvPr id="67" name="圆角矩形 15"/>
              <p:cNvSpPr/>
              <p:nvPr/>
            </p:nvSpPr>
            <p:spPr bwMode="gray">
              <a:xfrm>
                <a:off x="1438226" y="1592796"/>
                <a:ext cx="1345406" cy="340307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eaVert"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68" name="envelope-doodle_16370"/>
              <p:cNvSpPr>
                <a:spLocks noChangeAspect="1"/>
              </p:cNvSpPr>
              <p:nvPr/>
            </p:nvSpPr>
            <p:spPr bwMode="gray">
              <a:xfrm>
                <a:off x="1913183" y="4077072"/>
                <a:ext cx="601460" cy="609685"/>
              </a:xfrm>
              <a:custGeom>
                <a:avLst/>
                <a:gdLst>
                  <a:gd name="T0" fmla="*/ 3334 w 5890"/>
                  <a:gd name="T1" fmla="*/ 1609 h 5980"/>
                  <a:gd name="T2" fmla="*/ 4117 w 5890"/>
                  <a:gd name="T3" fmla="*/ 991 h 5980"/>
                  <a:gd name="T4" fmla="*/ 4155 w 5890"/>
                  <a:gd name="T5" fmla="*/ 991 h 5980"/>
                  <a:gd name="T6" fmla="*/ 4010 w 5890"/>
                  <a:gd name="T7" fmla="*/ 1420 h 5980"/>
                  <a:gd name="T8" fmla="*/ 4255 w 5890"/>
                  <a:gd name="T9" fmla="*/ 1424 h 5980"/>
                  <a:gd name="T10" fmla="*/ 4927 w 5890"/>
                  <a:gd name="T11" fmla="*/ 1681 h 5980"/>
                  <a:gd name="T12" fmla="*/ 4801 w 5890"/>
                  <a:gd name="T13" fmla="*/ 2339 h 5980"/>
                  <a:gd name="T14" fmla="*/ 4281 w 5890"/>
                  <a:gd name="T15" fmla="*/ 1798 h 5980"/>
                  <a:gd name="T16" fmla="*/ 4165 w 5890"/>
                  <a:gd name="T17" fmla="*/ 2190 h 5980"/>
                  <a:gd name="T18" fmla="*/ 4117 w 5890"/>
                  <a:gd name="T19" fmla="*/ 2227 h 5980"/>
                  <a:gd name="T20" fmla="*/ 447 w 5890"/>
                  <a:gd name="T21" fmla="*/ 3471 h 5980"/>
                  <a:gd name="T22" fmla="*/ 1379 w 5890"/>
                  <a:gd name="T23" fmla="*/ 3130 h 5980"/>
                  <a:gd name="T24" fmla="*/ 447 w 5890"/>
                  <a:gd name="T25" fmla="*/ 3471 h 5980"/>
                  <a:gd name="T26" fmla="*/ 1603 w 5890"/>
                  <a:gd name="T27" fmla="*/ 586 h 5980"/>
                  <a:gd name="T28" fmla="*/ 1382 w 5890"/>
                  <a:gd name="T29" fmla="*/ 586 h 5980"/>
                  <a:gd name="T30" fmla="*/ 2210 w 5890"/>
                  <a:gd name="T31" fmla="*/ 697 h 5980"/>
                  <a:gd name="T32" fmla="*/ 2210 w 5890"/>
                  <a:gd name="T33" fmla="*/ 476 h 5980"/>
                  <a:gd name="T34" fmla="*/ 2210 w 5890"/>
                  <a:gd name="T35" fmla="*/ 697 h 5980"/>
                  <a:gd name="T36" fmla="*/ 1379 w 5890"/>
                  <a:gd name="T37" fmla="*/ 2502 h 5980"/>
                  <a:gd name="T38" fmla="*/ 447 w 5890"/>
                  <a:gd name="T39" fmla="*/ 2573 h 5980"/>
                  <a:gd name="T40" fmla="*/ 2457 w 5890"/>
                  <a:gd name="T41" fmla="*/ 2231 h 5980"/>
                  <a:gd name="T42" fmla="*/ 2321 w 5890"/>
                  <a:gd name="T43" fmla="*/ 2354 h 5980"/>
                  <a:gd name="T44" fmla="*/ 2045 w 5890"/>
                  <a:gd name="T45" fmla="*/ 2450 h 5980"/>
                  <a:gd name="T46" fmla="*/ 2321 w 5890"/>
                  <a:gd name="T47" fmla="*/ 2354 h 5980"/>
                  <a:gd name="T48" fmla="*/ 1379 w 5890"/>
                  <a:gd name="T49" fmla="*/ 2754 h 5980"/>
                  <a:gd name="T50" fmla="*/ 266 w 5890"/>
                  <a:gd name="T51" fmla="*/ 2949 h 5980"/>
                  <a:gd name="T52" fmla="*/ 1379 w 5890"/>
                  <a:gd name="T53" fmla="*/ 3652 h 5980"/>
                  <a:gd name="T54" fmla="*/ 0 w 5890"/>
                  <a:gd name="T55" fmla="*/ 4036 h 5980"/>
                  <a:gd name="T56" fmla="*/ 2875 w 5890"/>
                  <a:gd name="T57" fmla="*/ 0 h 5980"/>
                  <a:gd name="T58" fmla="*/ 2638 w 5890"/>
                  <a:gd name="T59" fmla="*/ 2502 h 5980"/>
                  <a:gd name="T60" fmla="*/ 266 w 5890"/>
                  <a:gd name="T61" fmla="*/ 2050 h 5980"/>
                  <a:gd name="T62" fmla="*/ 1918 w 5890"/>
                  <a:gd name="T63" fmla="*/ 586 h 5980"/>
                  <a:gd name="T64" fmla="*/ 2501 w 5890"/>
                  <a:gd name="T65" fmla="*/ 586 h 5980"/>
                  <a:gd name="T66" fmla="*/ 1918 w 5890"/>
                  <a:gd name="T67" fmla="*/ 586 h 5980"/>
                  <a:gd name="T68" fmla="*/ 1492 w 5890"/>
                  <a:gd name="T69" fmla="*/ 878 h 5980"/>
                  <a:gd name="T70" fmla="*/ 1492 w 5890"/>
                  <a:gd name="T71" fmla="*/ 295 h 5980"/>
                  <a:gd name="T72" fmla="*/ 266 w 5890"/>
                  <a:gd name="T73" fmla="*/ 1843 h 5980"/>
                  <a:gd name="T74" fmla="*/ 2638 w 5890"/>
                  <a:gd name="T75" fmla="*/ 1139 h 5980"/>
                  <a:gd name="T76" fmla="*/ 266 w 5890"/>
                  <a:gd name="T77" fmla="*/ 1843 h 5980"/>
                  <a:gd name="T78" fmla="*/ 2457 w 5890"/>
                  <a:gd name="T79" fmla="*/ 1320 h 5980"/>
                  <a:gd name="T80" fmla="*/ 447 w 5890"/>
                  <a:gd name="T81" fmla="*/ 1662 h 5980"/>
                  <a:gd name="T82" fmla="*/ 2045 w 5890"/>
                  <a:gd name="T83" fmla="*/ 1526 h 5980"/>
                  <a:gd name="T84" fmla="*/ 2321 w 5890"/>
                  <a:gd name="T85" fmla="*/ 1431 h 5980"/>
                  <a:gd name="T86" fmla="*/ 2045 w 5890"/>
                  <a:gd name="T87" fmla="*/ 1526 h 5980"/>
                  <a:gd name="T88" fmla="*/ 4264 w 5890"/>
                  <a:gd name="T89" fmla="*/ 5717 h 5980"/>
                  <a:gd name="T90" fmla="*/ 3828 w 5890"/>
                  <a:gd name="T91" fmla="*/ 5980 h 5980"/>
                  <a:gd name="T92" fmla="*/ 3231 w 5890"/>
                  <a:gd name="T93" fmla="*/ 5724 h 5980"/>
                  <a:gd name="T94" fmla="*/ 1605 w 5890"/>
                  <a:gd name="T95" fmla="*/ 5520 h 5980"/>
                  <a:gd name="T96" fmla="*/ 5890 w 5890"/>
                  <a:gd name="T97" fmla="*/ 2783 h 5980"/>
                  <a:gd name="T98" fmla="*/ 4264 w 5890"/>
                  <a:gd name="T99" fmla="*/ 5520 h 5980"/>
                  <a:gd name="T100" fmla="*/ 5609 w 5890"/>
                  <a:gd name="T101" fmla="*/ 2994 h 5980"/>
                  <a:gd name="T102" fmla="*/ 1886 w 5890"/>
                  <a:gd name="T103" fmla="*/ 5286 h 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90" h="5980">
                    <a:moveTo>
                      <a:pt x="3346" y="1634"/>
                    </a:moveTo>
                    <a:cubicBezTo>
                      <a:pt x="3338" y="1628"/>
                      <a:pt x="3334" y="1619"/>
                      <a:pt x="3334" y="1609"/>
                    </a:cubicBezTo>
                    <a:cubicBezTo>
                      <a:pt x="3334" y="1599"/>
                      <a:pt x="3338" y="1590"/>
                      <a:pt x="3346" y="1584"/>
                    </a:cubicBezTo>
                    <a:lnTo>
                      <a:pt x="4117" y="991"/>
                    </a:lnTo>
                    <a:cubicBezTo>
                      <a:pt x="4122" y="987"/>
                      <a:pt x="4129" y="985"/>
                      <a:pt x="4136" y="985"/>
                    </a:cubicBezTo>
                    <a:cubicBezTo>
                      <a:pt x="4143" y="985"/>
                      <a:pt x="4149" y="987"/>
                      <a:pt x="4155" y="991"/>
                    </a:cubicBezTo>
                    <a:cubicBezTo>
                      <a:pt x="4166" y="1000"/>
                      <a:pt x="4170" y="1015"/>
                      <a:pt x="4165" y="1028"/>
                    </a:cubicBezTo>
                    <a:lnTo>
                      <a:pt x="4010" y="1420"/>
                    </a:lnTo>
                    <a:lnTo>
                      <a:pt x="4210" y="1421"/>
                    </a:lnTo>
                    <a:cubicBezTo>
                      <a:pt x="4210" y="1421"/>
                      <a:pt x="4229" y="1422"/>
                      <a:pt x="4255" y="1424"/>
                    </a:cubicBezTo>
                    <a:lnTo>
                      <a:pt x="4255" y="1421"/>
                    </a:lnTo>
                    <a:cubicBezTo>
                      <a:pt x="4272" y="1420"/>
                      <a:pt x="4658" y="1416"/>
                      <a:pt x="4927" y="1681"/>
                    </a:cubicBezTo>
                    <a:cubicBezTo>
                      <a:pt x="5093" y="1843"/>
                      <a:pt x="5177" y="2065"/>
                      <a:pt x="5177" y="2339"/>
                    </a:cubicBezTo>
                    <a:lnTo>
                      <a:pt x="4801" y="2339"/>
                    </a:lnTo>
                    <a:cubicBezTo>
                      <a:pt x="4801" y="2167"/>
                      <a:pt x="4756" y="2040"/>
                      <a:pt x="4664" y="1949"/>
                    </a:cubicBezTo>
                    <a:cubicBezTo>
                      <a:pt x="4533" y="1821"/>
                      <a:pt x="4339" y="1801"/>
                      <a:pt x="4281" y="1798"/>
                    </a:cubicBezTo>
                    <a:lnTo>
                      <a:pt x="4010" y="1798"/>
                    </a:lnTo>
                    <a:lnTo>
                      <a:pt x="4165" y="2190"/>
                    </a:lnTo>
                    <a:cubicBezTo>
                      <a:pt x="4170" y="2203"/>
                      <a:pt x="4166" y="2218"/>
                      <a:pt x="4155" y="2227"/>
                    </a:cubicBezTo>
                    <a:cubicBezTo>
                      <a:pt x="4144" y="2235"/>
                      <a:pt x="4128" y="2235"/>
                      <a:pt x="4117" y="2227"/>
                    </a:cubicBezTo>
                    <a:lnTo>
                      <a:pt x="3346" y="1634"/>
                    </a:lnTo>
                    <a:close/>
                    <a:moveTo>
                      <a:pt x="447" y="3471"/>
                    </a:moveTo>
                    <a:lnTo>
                      <a:pt x="1379" y="3471"/>
                    </a:lnTo>
                    <a:lnTo>
                      <a:pt x="1379" y="3130"/>
                    </a:lnTo>
                    <a:lnTo>
                      <a:pt x="447" y="3130"/>
                    </a:lnTo>
                    <a:lnTo>
                      <a:pt x="447" y="3471"/>
                    </a:lnTo>
                    <a:close/>
                    <a:moveTo>
                      <a:pt x="1492" y="697"/>
                    </a:moveTo>
                    <a:cubicBezTo>
                      <a:pt x="1553" y="697"/>
                      <a:pt x="1603" y="647"/>
                      <a:pt x="1603" y="586"/>
                    </a:cubicBezTo>
                    <a:cubicBezTo>
                      <a:pt x="1603" y="526"/>
                      <a:pt x="1553" y="476"/>
                      <a:pt x="1492" y="476"/>
                    </a:cubicBezTo>
                    <a:cubicBezTo>
                      <a:pt x="1432" y="476"/>
                      <a:pt x="1382" y="526"/>
                      <a:pt x="1382" y="586"/>
                    </a:cubicBezTo>
                    <a:cubicBezTo>
                      <a:pt x="1382" y="647"/>
                      <a:pt x="1432" y="697"/>
                      <a:pt x="1492" y="697"/>
                    </a:cubicBezTo>
                    <a:close/>
                    <a:moveTo>
                      <a:pt x="2210" y="697"/>
                    </a:moveTo>
                    <a:cubicBezTo>
                      <a:pt x="2271" y="697"/>
                      <a:pt x="2321" y="647"/>
                      <a:pt x="2321" y="586"/>
                    </a:cubicBezTo>
                    <a:cubicBezTo>
                      <a:pt x="2321" y="526"/>
                      <a:pt x="2271" y="476"/>
                      <a:pt x="2210" y="476"/>
                    </a:cubicBezTo>
                    <a:cubicBezTo>
                      <a:pt x="2149" y="476"/>
                      <a:pt x="2099" y="526"/>
                      <a:pt x="2099" y="586"/>
                    </a:cubicBezTo>
                    <a:cubicBezTo>
                      <a:pt x="2099" y="647"/>
                      <a:pt x="2149" y="697"/>
                      <a:pt x="2210" y="697"/>
                    </a:cubicBezTo>
                    <a:close/>
                    <a:moveTo>
                      <a:pt x="2457" y="2502"/>
                    </a:moveTo>
                    <a:lnTo>
                      <a:pt x="1379" y="2502"/>
                    </a:lnTo>
                    <a:lnTo>
                      <a:pt x="1379" y="2573"/>
                    </a:lnTo>
                    <a:lnTo>
                      <a:pt x="447" y="2573"/>
                    </a:lnTo>
                    <a:lnTo>
                      <a:pt x="447" y="2231"/>
                    </a:lnTo>
                    <a:lnTo>
                      <a:pt x="2457" y="2231"/>
                    </a:lnTo>
                    <a:lnTo>
                      <a:pt x="2457" y="2502"/>
                    </a:lnTo>
                    <a:close/>
                    <a:moveTo>
                      <a:pt x="2321" y="2354"/>
                    </a:moveTo>
                    <a:lnTo>
                      <a:pt x="2045" y="2354"/>
                    </a:lnTo>
                    <a:lnTo>
                      <a:pt x="2045" y="2450"/>
                    </a:lnTo>
                    <a:lnTo>
                      <a:pt x="2321" y="2450"/>
                    </a:lnTo>
                    <a:lnTo>
                      <a:pt x="2321" y="2354"/>
                    </a:lnTo>
                    <a:close/>
                    <a:moveTo>
                      <a:pt x="266" y="2754"/>
                    </a:moveTo>
                    <a:lnTo>
                      <a:pt x="1379" y="2754"/>
                    </a:lnTo>
                    <a:lnTo>
                      <a:pt x="1379" y="2949"/>
                    </a:lnTo>
                    <a:lnTo>
                      <a:pt x="266" y="2949"/>
                    </a:lnTo>
                    <a:lnTo>
                      <a:pt x="266" y="3652"/>
                    </a:lnTo>
                    <a:lnTo>
                      <a:pt x="1379" y="3652"/>
                    </a:lnTo>
                    <a:lnTo>
                      <a:pt x="1379" y="4036"/>
                    </a:lnTo>
                    <a:lnTo>
                      <a:pt x="0" y="4036"/>
                    </a:lnTo>
                    <a:lnTo>
                      <a:pt x="0" y="0"/>
                    </a:lnTo>
                    <a:lnTo>
                      <a:pt x="2875" y="0"/>
                    </a:lnTo>
                    <a:lnTo>
                      <a:pt x="2875" y="2502"/>
                    </a:lnTo>
                    <a:lnTo>
                      <a:pt x="2638" y="2502"/>
                    </a:lnTo>
                    <a:lnTo>
                      <a:pt x="2638" y="2050"/>
                    </a:lnTo>
                    <a:lnTo>
                      <a:pt x="266" y="2050"/>
                    </a:lnTo>
                    <a:lnTo>
                      <a:pt x="266" y="2754"/>
                    </a:lnTo>
                    <a:close/>
                    <a:moveTo>
                      <a:pt x="1918" y="586"/>
                    </a:moveTo>
                    <a:cubicBezTo>
                      <a:pt x="1918" y="747"/>
                      <a:pt x="2049" y="878"/>
                      <a:pt x="2210" y="878"/>
                    </a:cubicBezTo>
                    <a:cubicBezTo>
                      <a:pt x="2371" y="878"/>
                      <a:pt x="2501" y="747"/>
                      <a:pt x="2501" y="586"/>
                    </a:cubicBezTo>
                    <a:cubicBezTo>
                      <a:pt x="2501" y="426"/>
                      <a:pt x="2371" y="295"/>
                      <a:pt x="2210" y="295"/>
                    </a:cubicBezTo>
                    <a:cubicBezTo>
                      <a:pt x="2049" y="295"/>
                      <a:pt x="1918" y="426"/>
                      <a:pt x="1918" y="586"/>
                    </a:cubicBezTo>
                    <a:close/>
                    <a:moveTo>
                      <a:pt x="1201" y="586"/>
                    </a:moveTo>
                    <a:cubicBezTo>
                      <a:pt x="1201" y="747"/>
                      <a:pt x="1332" y="878"/>
                      <a:pt x="1492" y="878"/>
                    </a:cubicBezTo>
                    <a:cubicBezTo>
                      <a:pt x="1653" y="878"/>
                      <a:pt x="1784" y="747"/>
                      <a:pt x="1784" y="586"/>
                    </a:cubicBezTo>
                    <a:cubicBezTo>
                      <a:pt x="1784" y="426"/>
                      <a:pt x="1653" y="295"/>
                      <a:pt x="1492" y="295"/>
                    </a:cubicBezTo>
                    <a:cubicBezTo>
                      <a:pt x="1332" y="295"/>
                      <a:pt x="1201" y="426"/>
                      <a:pt x="1201" y="586"/>
                    </a:cubicBezTo>
                    <a:close/>
                    <a:moveTo>
                      <a:pt x="266" y="1843"/>
                    </a:moveTo>
                    <a:lnTo>
                      <a:pt x="2638" y="1843"/>
                    </a:lnTo>
                    <a:lnTo>
                      <a:pt x="2638" y="1139"/>
                    </a:lnTo>
                    <a:lnTo>
                      <a:pt x="266" y="1139"/>
                    </a:lnTo>
                    <a:lnTo>
                      <a:pt x="266" y="1843"/>
                    </a:lnTo>
                    <a:close/>
                    <a:moveTo>
                      <a:pt x="447" y="1320"/>
                    </a:moveTo>
                    <a:lnTo>
                      <a:pt x="2457" y="1320"/>
                    </a:lnTo>
                    <a:lnTo>
                      <a:pt x="2457" y="1662"/>
                    </a:lnTo>
                    <a:lnTo>
                      <a:pt x="447" y="1662"/>
                    </a:lnTo>
                    <a:lnTo>
                      <a:pt x="447" y="1320"/>
                    </a:lnTo>
                    <a:close/>
                    <a:moveTo>
                      <a:pt x="2045" y="1526"/>
                    </a:moveTo>
                    <a:lnTo>
                      <a:pt x="2321" y="1526"/>
                    </a:lnTo>
                    <a:lnTo>
                      <a:pt x="2321" y="1431"/>
                    </a:lnTo>
                    <a:lnTo>
                      <a:pt x="2045" y="1431"/>
                    </a:lnTo>
                    <a:lnTo>
                      <a:pt x="2045" y="1526"/>
                    </a:lnTo>
                    <a:close/>
                    <a:moveTo>
                      <a:pt x="4264" y="5520"/>
                    </a:moveTo>
                    <a:lnTo>
                      <a:pt x="4264" y="5717"/>
                    </a:lnTo>
                    <a:cubicBezTo>
                      <a:pt x="4808" y="5735"/>
                      <a:pt x="5201" y="5786"/>
                      <a:pt x="5201" y="5845"/>
                    </a:cubicBezTo>
                    <a:cubicBezTo>
                      <a:pt x="5201" y="5920"/>
                      <a:pt x="4586" y="5980"/>
                      <a:pt x="3828" y="5980"/>
                    </a:cubicBezTo>
                    <a:cubicBezTo>
                      <a:pt x="3070" y="5980"/>
                      <a:pt x="2455" y="5920"/>
                      <a:pt x="2455" y="5845"/>
                    </a:cubicBezTo>
                    <a:cubicBezTo>
                      <a:pt x="2455" y="5792"/>
                      <a:pt x="2772" y="5746"/>
                      <a:pt x="3231" y="5724"/>
                    </a:cubicBezTo>
                    <a:lnTo>
                      <a:pt x="3231" y="5520"/>
                    </a:lnTo>
                    <a:lnTo>
                      <a:pt x="1605" y="5520"/>
                    </a:lnTo>
                    <a:lnTo>
                      <a:pt x="1605" y="2783"/>
                    </a:lnTo>
                    <a:lnTo>
                      <a:pt x="5890" y="2783"/>
                    </a:lnTo>
                    <a:lnTo>
                      <a:pt x="5890" y="5520"/>
                    </a:lnTo>
                    <a:lnTo>
                      <a:pt x="4264" y="5520"/>
                    </a:lnTo>
                    <a:close/>
                    <a:moveTo>
                      <a:pt x="5609" y="5286"/>
                    </a:moveTo>
                    <a:lnTo>
                      <a:pt x="5609" y="2994"/>
                    </a:lnTo>
                    <a:lnTo>
                      <a:pt x="1886" y="2994"/>
                    </a:lnTo>
                    <a:lnTo>
                      <a:pt x="1886" y="5286"/>
                    </a:lnTo>
                    <a:lnTo>
                      <a:pt x="5609" y="5286"/>
                    </a:lnTo>
                    <a:close/>
                  </a:path>
                </a:pathLst>
              </a:custGeom>
              <a:solidFill>
                <a:schemeClr val="bg1">
                  <a:lumMod val="50000"/>
                </a:schemeClr>
              </a:solidFill>
              <a:ln>
                <a:noFill/>
              </a:ln>
            </p:spPr>
            <p:txBody>
              <a:bodyPr/>
              <a:lstStyle/>
              <a:p>
                <a:pPr fontAlgn="ctr"/>
                <a:endParaRPr lang="en-US" altLang="zh-CN" sz="1400" dirty="0">
                  <a:latin typeface="Huawei Sans" panose="020C0503030203020204" pitchFamily="34" charset="0"/>
                  <a:ea typeface="方正兰亭黑简体" panose="02000000000000000000" pitchFamily="2" charset="-122"/>
                </a:endParaRPr>
              </a:p>
            </p:txBody>
          </p:sp>
          <p:pic>
            <p:nvPicPr>
              <p:cNvPr id="69" name="图片 17" descr="可视电话硬终端.png"/>
              <p:cNvPicPr>
                <a:picLocks noChangeAspect="1"/>
              </p:cNvPicPr>
              <p:nvPr/>
            </p:nvPicPr>
            <p:blipFill>
              <a:blip r:embed="rId3" cstate="print"/>
              <a:stretch>
                <a:fillRect/>
              </a:stretch>
            </p:blipFill>
            <p:spPr bwMode="gray">
              <a:xfrm>
                <a:off x="1908939" y="2980317"/>
                <a:ext cx="609949" cy="540000"/>
              </a:xfrm>
              <a:prstGeom prst="rect">
                <a:avLst/>
              </a:prstGeom>
            </p:spPr>
          </p:pic>
          <p:pic>
            <p:nvPicPr>
              <p:cNvPr id="70" name="图片 18" descr="管理型无线虚链路-蓝.png"/>
              <p:cNvPicPr>
                <a:picLocks noChangeAspect="1"/>
              </p:cNvPicPr>
              <p:nvPr/>
            </p:nvPicPr>
            <p:blipFill>
              <a:blip r:embed="rId4" cstate="print"/>
              <a:stretch>
                <a:fillRect/>
              </a:stretch>
            </p:blipFill>
            <p:spPr bwMode="gray">
              <a:xfrm>
                <a:off x="1922620" y="1772816"/>
                <a:ext cx="582586" cy="540000"/>
              </a:xfrm>
              <a:prstGeom prst="rect">
                <a:avLst/>
              </a:prstGeom>
            </p:spPr>
          </p:pic>
          <p:sp>
            <p:nvSpPr>
              <p:cNvPr id="71" name="文本框 19"/>
              <p:cNvSpPr txBox="1"/>
              <p:nvPr/>
            </p:nvSpPr>
            <p:spPr bwMode="gray">
              <a:xfrm>
                <a:off x="1928083" y="2307842"/>
                <a:ext cx="57165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Video</a:t>
                </a:r>
              </a:p>
            </p:txBody>
          </p:sp>
          <p:sp>
            <p:nvSpPr>
              <p:cNvPr id="72" name="文本框 20"/>
              <p:cNvSpPr txBox="1"/>
              <p:nvPr/>
            </p:nvSpPr>
            <p:spPr bwMode="gray">
              <a:xfrm>
                <a:off x="1936900" y="3531786"/>
                <a:ext cx="55402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Voice</a:t>
                </a:r>
              </a:p>
            </p:txBody>
          </p:sp>
          <p:sp>
            <p:nvSpPr>
              <p:cNvPr id="73" name="文本框 21"/>
              <p:cNvSpPr txBox="1"/>
              <p:nvPr/>
            </p:nvSpPr>
            <p:spPr bwMode="gray">
              <a:xfrm>
                <a:off x="1956136" y="4647910"/>
                <a:ext cx="51555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dirty="0">
                    <a:latin typeface="Huawei Sans" panose="020C0503030203020204" pitchFamily="34" charset="0"/>
                  </a:rPr>
                  <a:t>Data</a:t>
                </a:r>
              </a:p>
            </p:txBody>
          </p:sp>
        </p:grpSp>
        <p:sp>
          <p:nvSpPr>
            <p:cNvPr id="66" name="îṧlîḋè">
              <a:extLst>
                <a:ext uri="{FF2B5EF4-FFF2-40B4-BE49-F238E27FC236}">
                  <a16:creationId xmlns:a16="http://schemas.microsoft.com/office/drawing/2014/main" xmlns="" id="{03370132-C199-466C-9FF3-97790D081173}"/>
                </a:ext>
              </a:extLst>
            </p:cNvPr>
            <p:cNvSpPr txBox="1"/>
            <p:nvPr/>
          </p:nvSpPr>
          <p:spPr bwMode="gray">
            <a:xfrm>
              <a:off x="1003281" y="2615627"/>
              <a:ext cx="396044" cy="220142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latin typeface="Huawei Sans" panose="020C0503030203020204" pitchFamily="34" charset="0"/>
                </a:rPr>
                <a:t>Inbound</a:t>
              </a:r>
              <a:r>
                <a:rPr lang="en-US" sz="1400" b="1" dirty="0">
                  <a:latin typeface="Huawei Sans" panose="020C0503030203020204" pitchFamily="34" charset="0"/>
                  <a:ea typeface="方正兰亭黑简体" panose="02000000000000000000" pitchFamily="2" charset="-122"/>
                </a:rPr>
                <a:t> </a:t>
              </a:r>
              <a:r>
                <a:rPr lang="en-US" sz="1400" b="1" dirty="0">
                  <a:latin typeface="Huawei Sans" panose="020C0503030203020204" pitchFamily="34" charset="0"/>
                </a:rPr>
                <a:t>interface</a:t>
              </a:r>
              <a:endParaRPr lang="en-US" altLang="zh-CN" sz="1400" b="1" dirty="0">
                <a:latin typeface="Huawei Sans" panose="020C0503030203020204" pitchFamily="34" charset="0"/>
                <a:ea typeface="方正兰亭黑简体" panose="02000000000000000000" pitchFamily="2" charset="-122"/>
              </a:endParaRPr>
            </a:p>
          </p:txBody>
        </p:sp>
      </p:grpSp>
      <p:sp>
        <p:nvSpPr>
          <p:cNvPr id="74" name="右箭头标注 23"/>
          <p:cNvSpPr/>
          <p:nvPr/>
        </p:nvSpPr>
        <p:spPr bwMode="gray">
          <a:xfrm>
            <a:off x="1967916" y="3312983"/>
            <a:ext cx="1179388" cy="734621"/>
          </a:xfrm>
          <a:prstGeom prst="rightArrowCallout">
            <a:avLst>
              <a:gd name="adj1" fmla="val 23271"/>
              <a:gd name="adj2" fmla="val 25000"/>
              <a:gd name="adj3" fmla="val 19073"/>
              <a:gd name="adj4" fmla="val 81646"/>
            </a:avLst>
          </a:prstGeom>
          <a:noFill/>
          <a:ln w="9525" cap="flat" cmpd="sng" algn="ctr">
            <a:solidFill>
              <a:schemeClr val="tx1"/>
            </a:solid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Traffic classification</a:t>
            </a:r>
          </a:p>
        </p:txBody>
      </p:sp>
      <p:sp>
        <p:nvSpPr>
          <p:cNvPr id="75" name="流程图: 磁盘 24"/>
          <p:cNvSpPr/>
          <p:nvPr/>
        </p:nvSpPr>
        <p:spPr bwMode="gray">
          <a:xfrm>
            <a:off x="3249507" y="3266248"/>
            <a:ext cx="498244" cy="828092"/>
          </a:xfrm>
          <a:prstGeom prst="flowChartMagneticDisk">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6" name="文本框 25"/>
          <p:cNvSpPr txBox="1"/>
          <p:nvPr/>
        </p:nvSpPr>
        <p:spPr bwMode="gray">
          <a:xfrm>
            <a:off x="3154113" y="3578591"/>
            <a:ext cx="68903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Token bucket</a:t>
            </a:r>
          </a:p>
        </p:txBody>
      </p:sp>
      <p:sp>
        <p:nvSpPr>
          <p:cNvPr id="77" name="矩形 28"/>
          <p:cNvSpPr/>
          <p:nvPr/>
        </p:nvSpPr>
        <p:spPr bwMode="gray">
          <a:xfrm>
            <a:off x="3390617" y="2852896"/>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ctr">
              <a:spcBef>
                <a:spcPct val="0"/>
              </a:spcBef>
              <a:spcAft>
                <a:spcPct val="0"/>
              </a:spcAft>
            </a:pPr>
            <a:endParaRPr lang="en-US" altLang="zh-CN" sz="800" dirty="0">
              <a:latin typeface="Huawei Sans" panose="020C0503030203020204" pitchFamily="34" charset="0"/>
              <a:ea typeface="方正兰亭黑简体" panose="02000000000000000000" pitchFamily="2" charset="-122"/>
            </a:endParaRPr>
          </a:p>
        </p:txBody>
      </p:sp>
      <p:sp>
        <p:nvSpPr>
          <p:cNvPr id="78" name="矩形 29"/>
          <p:cNvSpPr/>
          <p:nvPr/>
        </p:nvSpPr>
        <p:spPr bwMode="gray">
          <a:xfrm>
            <a:off x="3390617" y="2636872"/>
            <a:ext cx="216024" cy="144016"/>
          </a:xfrm>
          <a:prstGeom prst="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79" name="文本框 30"/>
          <p:cNvSpPr txBox="1"/>
          <p:nvPr/>
        </p:nvSpPr>
        <p:spPr bwMode="gray">
          <a:xfrm>
            <a:off x="3180739" y="2348158"/>
            <a:ext cx="63577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Token</a:t>
            </a:r>
          </a:p>
        </p:txBody>
      </p:sp>
      <p:sp>
        <p:nvSpPr>
          <p:cNvPr id="80" name="右箭头标注 33"/>
          <p:cNvSpPr/>
          <p:nvPr/>
        </p:nvSpPr>
        <p:spPr bwMode="gray">
          <a:xfrm>
            <a:off x="4682217" y="3312983"/>
            <a:ext cx="1138870" cy="734621"/>
          </a:xfrm>
          <a:prstGeom prst="rightArrowCallout">
            <a:avLst>
              <a:gd name="adj1" fmla="val 23271"/>
              <a:gd name="adj2" fmla="val 25000"/>
              <a:gd name="adj3" fmla="val 25000"/>
              <a:gd name="adj4" fmla="val 76886"/>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Re-marking</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grpSp>
        <p:nvGrpSpPr>
          <p:cNvPr id="81" name="组合 64"/>
          <p:cNvGrpSpPr/>
          <p:nvPr/>
        </p:nvGrpSpPr>
        <p:grpSpPr bwMode="gray">
          <a:xfrm>
            <a:off x="5794833" y="3266248"/>
            <a:ext cx="956379" cy="828092"/>
            <a:chOff x="6763310" y="3302292"/>
            <a:chExt cx="956379" cy="828092"/>
          </a:xfrm>
        </p:grpSpPr>
        <p:sp>
          <p:nvSpPr>
            <p:cNvPr id="82" name="圆角矩形 36"/>
            <p:cNvSpPr/>
            <p:nvPr/>
          </p:nvSpPr>
          <p:spPr bwMode="gray">
            <a:xfrm>
              <a:off x="6852084" y="3302292"/>
              <a:ext cx="785506" cy="82809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3" name="文本框 37"/>
            <p:cNvSpPr txBox="1"/>
            <p:nvPr/>
          </p:nvSpPr>
          <p:spPr bwMode="gray">
            <a:xfrm>
              <a:off x="6763310" y="3395008"/>
              <a:ext cx="956379" cy="642657"/>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Other</a:t>
              </a:r>
              <a:endParaRPr lang="en-US" altLang="zh-CN" sz="1200" b="1" dirty="0">
                <a:latin typeface="Huawei Sans" panose="020C0503030203020204" pitchFamily="34" charset="0"/>
                <a:ea typeface="方正兰亭黑简体" panose="02000000000000000000" pitchFamily="2" charset="-122"/>
              </a:endParaRPr>
            </a:p>
            <a:p>
              <a:pPr algn="ctr" fontAlgn="ctr"/>
              <a:r>
                <a:rPr lang="en-US" sz="1200" b="1" dirty="0">
                  <a:latin typeface="Huawei Sans" panose="020C0503030203020204" pitchFamily="34" charset="0"/>
                </a:rPr>
                <a:t>processing</a:t>
              </a:r>
              <a:endParaRPr lang="en-US" altLang="zh-CN" sz="1200" b="1" dirty="0">
                <a:latin typeface="Huawei Sans" panose="020C0503030203020204" pitchFamily="34" charset="0"/>
                <a:ea typeface="方正兰亭黑简体" panose="02000000000000000000" pitchFamily="2" charset="-122"/>
              </a:endParaRPr>
            </a:p>
            <a:p>
              <a:pPr algn="ctr" fontAlgn="ctr"/>
              <a:r>
                <a:rPr lang="en-US" sz="1200" b="1" dirty="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endParaRPr>
            </a:p>
          </p:txBody>
        </p:sp>
      </p:grpSp>
      <p:sp>
        <p:nvSpPr>
          <p:cNvPr id="84" name="椭圆 38"/>
          <p:cNvSpPr/>
          <p:nvPr/>
        </p:nvSpPr>
        <p:spPr bwMode="gray">
          <a:xfrm>
            <a:off x="7755815" y="3500274"/>
            <a:ext cx="324036" cy="360040"/>
          </a:xfrm>
          <a:prstGeom prst="ellipse">
            <a:avLst/>
          </a:prstGeom>
          <a:solidFill>
            <a:schemeClr val="bg1">
              <a:lumMod val="50000"/>
            </a:schemeClr>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5" name="圆角矩形 39"/>
          <p:cNvSpPr/>
          <p:nvPr/>
        </p:nvSpPr>
        <p:spPr bwMode="gray">
          <a:xfrm>
            <a:off x="8475895" y="2843221"/>
            <a:ext cx="720000" cy="288000"/>
          </a:xfrm>
          <a:prstGeom prst="roundRect">
            <a:avLst/>
          </a:prstGeom>
          <a:solidFill>
            <a:srgbClr val="E28189"/>
          </a:solidFill>
          <a:ln w="9525" cap="flat" cmpd="sng" algn="ctr">
            <a:solidFill>
              <a:srgbClr val="E28189"/>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 0</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6" name="圆角矩形 40"/>
          <p:cNvSpPr/>
          <p:nvPr/>
        </p:nvSpPr>
        <p:spPr bwMode="gray">
          <a:xfrm>
            <a:off x="8475895" y="3212936"/>
            <a:ext cx="720000" cy="288000"/>
          </a:xfrm>
          <a:prstGeom prst="roundRect">
            <a:avLst/>
          </a:prstGeom>
          <a:solidFill>
            <a:srgbClr val="AFD89C"/>
          </a:solidFill>
          <a:ln w="9525" cap="flat" cmpd="sng" algn="ctr">
            <a:solidFill>
              <a:srgbClr val="AFD89C"/>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a:t>
            </a:r>
            <a:r>
              <a:rPr lang="en-US" sz="1200" b="0" dirty="0">
                <a:latin typeface="Huawei Sans" panose="020C0503030203020204" pitchFamily="34" charset="0"/>
              </a:rPr>
              <a:t> 1</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7" name="圆角矩形 41"/>
          <p:cNvSpPr/>
          <p:nvPr/>
        </p:nvSpPr>
        <p:spPr bwMode="gray">
          <a:xfrm>
            <a:off x="8475895" y="3635309"/>
            <a:ext cx="720000" cy="288000"/>
          </a:xfrm>
          <a:prstGeom prst="roundRect">
            <a:avLst/>
          </a:prstGeom>
          <a:solidFill>
            <a:srgbClr val="FDE397"/>
          </a:solidFill>
          <a:ln w="9525" cap="flat" cmpd="sng" algn="ctr">
            <a:solidFill>
              <a:srgbClr val="FDE397"/>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a:t>
            </a:r>
            <a:r>
              <a:rPr lang="en-US" sz="1200" b="0" dirty="0">
                <a:latin typeface="Huawei Sans" panose="020C0503030203020204" pitchFamily="34" charset="0"/>
              </a:rPr>
              <a:t> 2</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8" name="圆角矩形 42"/>
          <p:cNvSpPr/>
          <p:nvPr/>
        </p:nvSpPr>
        <p:spPr bwMode="gray">
          <a:xfrm>
            <a:off x="8475894" y="4329061"/>
            <a:ext cx="746775" cy="288032"/>
          </a:xfrm>
          <a:prstGeom prst="roundRect">
            <a:avLst/>
          </a:prstGeom>
          <a:solidFill>
            <a:srgbClr val="94DAE2"/>
          </a:solidFill>
          <a:ln w="9525" cap="flat" cmpd="sng" algn="ctr">
            <a:solidFill>
              <a:srgbClr val="94DAE2"/>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0" dirty="0">
                <a:solidFill>
                  <a:schemeClr val="tx1"/>
                </a:solidFill>
                <a:latin typeface="Huawei Sans" panose="020C0503030203020204" pitchFamily="34" charset="0"/>
              </a:rPr>
              <a:t>Queue</a:t>
            </a:r>
            <a:r>
              <a:rPr lang="en-US" sz="1200" b="0" dirty="0">
                <a:latin typeface="Huawei Sans" panose="020C0503030203020204" pitchFamily="34" charset="0"/>
              </a:rPr>
              <a:t> </a:t>
            </a:r>
            <a:r>
              <a:rPr lang="en-US" sz="1200" b="0" i="1" dirty="0">
                <a:latin typeface="Huawei Sans" panose="020C0503030203020204" pitchFamily="34" charset="0"/>
              </a:rPr>
              <a:t>N</a:t>
            </a:r>
            <a:endParaRPr kumimoji="0" lang="en-US" altLang="zh-CN" sz="12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89" name="文本框 43"/>
          <p:cNvSpPr txBox="1"/>
          <p:nvPr/>
        </p:nvSpPr>
        <p:spPr bwMode="gray">
          <a:xfrm>
            <a:off x="8685760" y="3927790"/>
            <a:ext cx="29594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endParaRPr>
          </a:p>
        </p:txBody>
      </p:sp>
      <p:cxnSp>
        <p:nvCxnSpPr>
          <p:cNvPr id="90" name="直接箭头连接符 45"/>
          <p:cNvCxnSpPr>
            <a:stCxn id="84" idx="0"/>
            <a:endCxn id="85" idx="1"/>
          </p:cNvCxnSpPr>
          <p:nvPr/>
        </p:nvCxnSpPr>
        <p:spPr bwMode="gray">
          <a:xfrm flipV="1">
            <a:off x="7917833" y="2987221"/>
            <a:ext cx="558062" cy="5130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1" name="直接箭头连接符 48"/>
          <p:cNvCxnSpPr>
            <a:stCxn id="84" idx="7"/>
            <a:endCxn id="86" idx="1"/>
          </p:cNvCxnSpPr>
          <p:nvPr/>
        </p:nvCxnSpPr>
        <p:spPr bwMode="gray">
          <a:xfrm flipV="1">
            <a:off x="8032397" y="3356936"/>
            <a:ext cx="443498" cy="1960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2" name="直接箭头连接符 51"/>
          <p:cNvCxnSpPr>
            <a:stCxn id="84" idx="6"/>
            <a:endCxn id="87" idx="1"/>
          </p:cNvCxnSpPr>
          <p:nvPr/>
        </p:nvCxnSpPr>
        <p:spPr bwMode="gray">
          <a:xfrm>
            <a:off x="8079851" y="3680294"/>
            <a:ext cx="396044" cy="9901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3" name="直接箭头连接符 54"/>
          <p:cNvCxnSpPr>
            <a:stCxn id="84" idx="5"/>
          </p:cNvCxnSpPr>
          <p:nvPr/>
        </p:nvCxnSpPr>
        <p:spPr bwMode="gray">
          <a:xfrm>
            <a:off x="8032397" y="3807587"/>
            <a:ext cx="407494" cy="3414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4" name="直接箭头连接符 55"/>
          <p:cNvCxnSpPr>
            <a:stCxn id="84" idx="4"/>
            <a:endCxn id="88" idx="1"/>
          </p:cNvCxnSpPr>
          <p:nvPr/>
        </p:nvCxnSpPr>
        <p:spPr bwMode="gray">
          <a:xfrm>
            <a:off x="7917833" y="3860314"/>
            <a:ext cx="558061" cy="61276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95" name="右箭头标注 71"/>
          <p:cNvSpPr/>
          <p:nvPr/>
        </p:nvSpPr>
        <p:spPr bwMode="gray">
          <a:xfrm>
            <a:off x="10286150"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GTS</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6" name="右箭头标注 74"/>
          <p:cNvSpPr/>
          <p:nvPr/>
        </p:nvSpPr>
        <p:spPr bwMode="gray">
          <a:xfrm>
            <a:off x="6747703" y="3312983"/>
            <a:ext cx="1044116" cy="734621"/>
          </a:xfrm>
          <a:prstGeom prst="rightArrowCallout">
            <a:avLst>
              <a:gd name="adj1" fmla="val 23271"/>
              <a:gd name="adj2" fmla="val 19073"/>
              <a:gd name="adj3" fmla="val 28952"/>
              <a:gd name="adj4" fmla="val 7127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WRED</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
        <p:nvSpPr>
          <p:cNvPr id="97" name="文本框 75"/>
          <p:cNvSpPr txBox="1"/>
          <p:nvPr/>
        </p:nvSpPr>
        <p:spPr bwMode="gray">
          <a:xfrm>
            <a:off x="6438195" y="4051481"/>
            <a:ext cx="140104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avoidance</a:t>
            </a:r>
          </a:p>
        </p:txBody>
      </p:sp>
      <p:sp>
        <p:nvSpPr>
          <p:cNvPr id="98" name="文本框 76"/>
          <p:cNvSpPr txBox="1"/>
          <p:nvPr/>
        </p:nvSpPr>
        <p:spPr bwMode="gray">
          <a:xfrm rot="19047356">
            <a:off x="7511641" y="2914680"/>
            <a:ext cx="100002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Enter a queue</a:t>
            </a:r>
          </a:p>
        </p:txBody>
      </p:sp>
      <p:grpSp>
        <p:nvGrpSpPr>
          <p:cNvPr id="99" name="组合 88"/>
          <p:cNvGrpSpPr/>
          <p:nvPr/>
        </p:nvGrpSpPr>
        <p:grpSpPr bwMode="gray">
          <a:xfrm>
            <a:off x="9448003" y="2816892"/>
            <a:ext cx="540060" cy="1800200"/>
            <a:chOff x="9804412" y="2852936"/>
            <a:chExt cx="540060" cy="1800200"/>
          </a:xfrm>
        </p:grpSpPr>
        <p:grpSp>
          <p:nvGrpSpPr>
            <p:cNvPr id="100" name="组合 77"/>
            <p:cNvGrpSpPr/>
            <p:nvPr/>
          </p:nvGrpSpPr>
          <p:grpSpPr bwMode="gray">
            <a:xfrm>
              <a:off x="9804412" y="2852936"/>
              <a:ext cx="540060" cy="1800200"/>
              <a:chOff x="7032104" y="2852936"/>
              <a:chExt cx="540060" cy="1800200"/>
            </a:xfrm>
          </p:grpSpPr>
          <p:sp>
            <p:nvSpPr>
              <p:cNvPr id="102" name="圆角矩形 78"/>
              <p:cNvSpPr/>
              <p:nvPr/>
            </p:nvSpPr>
            <p:spPr bwMode="gray">
              <a:xfrm>
                <a:off x="7032104" y="2852936"/>
                <a:ext cx="540060" cy="1800200"/>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03" name="文本框 79"/>
              <p:cNvSpPr txBox="1"/>
              <p:nvPr/>
            </p:nvSpPr>
            <p:spPr bwMode="gray">
              <a:xfrm rot="16200000">
                <a:off x="6799540" y="3579675"/>
                <a:ext cx="99164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Scheduling</a:t>
                </a:r>
                <a:endParaRPr lang="en-US" altLang="zh-CN" sz="1200" b="1" dirty="0">
                  <a:latin typeface="Huawei Sans" panose="020C0503030203020204" pitchFamily="34" charset="0"/>
                  <a:ea typeface="方正兰亭黑简体" panose="02000000000000000000" pitchFamily="2" charset="-122"/>
                </a:endParaRPr>
              </a:p>
            </p:txBody>
          </p:sp>
        </p:grpSp>
        <p:sp>
          <p:nvSpPr>
            <p:cNvPr id="101" name="任意多边形 81"/>
            <p:cNvSpPr/>
            <p:nvPr/>
          </p:nvSpPr>
          <p:spPr bwMode="gray">
            <a:xfrm>
              <a:off x="9884086" y="2987318"/>
              <a:ext cx="363000" cy="1528585"/>
            </a:xfrm>
            <a:custGeom>
              <a:avLst/>
              <a:gdLst>
                <a:gd name="connsiteX0" fmla="*/ 363394 w 363394"/>
                <a:gd name="connsiteY0" fmla="*/ 539772 h 1543059"/>
                <a:gd name="connsiteX1" fmla="*/ 232765 w 363394"/>
                <a:gd name="connsiteY1" fmla="*/ 2743 h 1543059"/>
                <a:gd name="connsiteX2" fmla="*/ 537 w 363394"/>
                <a:gd name="connsiteY2" fmla="*/ 742972 h 1543059"/>
                <a:gd name="connsiteX3" fmla="*/ 174708 w 363394"/>
                <a:gd name="connsiteY3" fmla="*/ 1541257 h 1543059"/>
                <a:gd name="connsiteX4" fmla="*/ 363394 w 363394"/>
                <a:gd name="connsiteY4" fmla="*/ 917143 h 1543059"/>
                <a:gd name="connsiteX0" fmla="*/ 362857 w 362857"/>
                <a:gd name="connsiteY0" fmla="*/ 554167 h 1557454"/>
                <a:gd name="connsiteX1" fmla="*/ 174171 w 362857"/>
                <a:gd name="connsiteY1" fmla="*/ 2624 h 1557454"/>
                <a:gd name="connsiteX2" fmla="*/ 0 w 362857"/>
                <a:gd name="connsiteY2" fmla="*/ 757367 h 1557454"/>
                <a:gd name="connsiteX3" fmla="*/ 174171 w 362857"/>
                <a:gd name="connsiteY3" fmla="*/ 1555652 h 1557454"/>
                <a:gd name="connsiteX4" fmla="*/ 362857 w 362857"/>
                <a:gd name="connsiteY4" fmla="*/ 931538 h 1557454"/>
                <a:gd name="connsiteX0" fmla="*/ 363000 w 363000"/>
                <a:gd name="connsiteY0" fmla="*/ 554167 h 1528585"/>
                <a:gd name="connsiteX1" fmla="*/ 174314 w 363000"/>
                <a:gd name="connsiteY1" fmla="*/ 2624 h 1528585"/>
                <a:gd name="connsiteX2" fmla="*/ 143 w 363000"/>
                <a:gd name="connsiteY2" fmla="*/ 757367 h 1528585"/>
                <a:gd name="connsiteX3" fmla="*/ 203343 w 363000"/>
                <a:gd name="connsiteY3" fmla="*/ 1526623 h 1528585"/>
                <a:gd name="connsiteX4" fmla="*/ 363000 w 363000"/>
                <a:gd name="connsiteY4" fmla="*/ 931538 h 1528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000" h="1528585">
                  <a:moveTo>
                    <a:pt x="363000" y="554167"/>
                  </a:moveTo>
                  <a:cubicBezTo>
                    <a:pt x="327923" y="268719"/>
                    <a:pt x="234790" y="-31243"/>
                    <a:pt x="174314" y="2624"/>
                  </a:cubicBezTo>
                  <a:cubicBezTo>
                    <a:pt x="113838" y="36491"/>
                    <a:pt x="-4695" y="503367"/>
                    <a:pt x="143" y="757367"/>
                  </a:cubicBezTo>
                  <a:cubicBezTo>
                    <a:pt x="4981" y="1011367"/>
                    <a:pt x="142867" y="1497595"/>
                    <a:pt x="203343" y="1526623"/>
                  </a:cubicBezTo>
                  <a:cubicBezTo>
                    <a:pt x="263819" y="1555651"/>
                    <a:pt x="298895" y="1258109"/>
                    <a:pt x="363000" y="931538"/>
                  </a:cubicBezTo>
                </a:path>
              </a:pathLst>
            </a:custGeom>
            <a:no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5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grpSp>
      <p:cxnSp>
        <p:nvCxnSpPr>
          <p:cNvPr id="104" name="直接箭头连接符 83"/>
          <p:cNvCxnSpPr/>
          <p:nvPr/>
        </p:nvCxnSpPr>
        <p:spPr bwMode="gray">
          <a:xfrm>
            <a:off x="9195975" y="299691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5" name="直接箭头连接符 85"/>
          <p:cNvCxnSpPr/>
          <p:nvPr/>
        </p:nvCxnSpPr>
        <p:spPr bwMode="gray">
          <a:xfrm>
            <a:off x="9195975" y="3356952"/>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6" name="直接箭头连接符 86"/>
          <p:cNvCxnSpPr/>
          <p:nvPr/>
        </p:nvCxnSpPr>
        <p:spPr bwMode="gray">
          <a:xfrm>
            <a:off x="9195975" y="3789000"/>
            <a:ext cx="25202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07" name="直接箭头连接符 87"/>
          <p:cNvCxnSpPr>
            <a:stCxn id="88" idx="3"/>
          </p:cNvCxnSpPr>
          <p:nvPr/>
        </p:nvCxnSpPr>
        <p:spPr bwMode="gray">
          <a:xfrm flipV="1">
            <a:off x="9222669" y="4473076"/>
            <a:ext cx="225334"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8" name="文本框 90"/>
          <p:cNvSpPr txBox="1"/>
          <p:nvPr/>
        </p:nvSpPr>
        <p:spPr bwMode="gray">
          <a:xfrm>
            <a:off x="8672594" y="4719878"/>
            <a:ext cx="2044818"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Congestion management</a:t>
            </a:r>
          </a:p>
        </p:txBody>
      </p:sp>
      <p:sp>
        <p:nvSpPr>
          <p:cNvPr id="109" name="文本框 91"/>
          <p:cNvSpPr txBox="1"/>
          <p:nvPr/>
        </p:nvSpPr>
        <p:spPr bwMode="gray">
          <a:xfrm>
            <a:off x="10180775" y="4051482"/>
            <a:ext cx="82865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shaping</a:t>
            </a:r>
          </a:p>
        </p:txBody>
      </p:sp>
      <p:sp>
        <p:nvSpPr>
          <p:cNvPr id="110" name="文本框 92"/>
          <p:cNvSpPr txBox="1"/>
          <p:nvPr/>
        </p:nvSpPr>
        <p:spPr bwMode="gray">
          <a:xfrm>
            <a:off x="2970747" y="4143814"/>
            <a:ext cx="1294612"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Traffic policing</a:t>
            </a:r>
          </a:p>
        </p:txBody>
      </p:sp>
      <p:grpSp>
        <p:nvGrpSpPr>
          <p:cNvPr id="111" name="组合 102"/>
          <p:cNvGrpSpPr/>
          <p:nvPr/>
        </p:nvGrpSpPr>
        <p:grpSpPr bwMode="gray">
          <a:xfrm>
            <a:off x="11176195" y="2452744"/>
            <a:ext cx="432048" cy="2645600"/>
            <a:chOff x="1006178" y="2488788"/>
            <a:chExt cx="432048" cy="2645600"/>
          </a:xfrm>
        </p:grpSpPr>
        <p:sp>
          <p:nvSpPr>
            <p:cNvPr id="112" name="圆角矩形 105"/>
            <p:cNvSpPr/>
            <p:nvPr/>
          </p:nvSpPr>
          <p:spPr bwMode="gray">
            <a:xfrm>
              <a:off x="1006178" y="2492896"/>
              <a:ext cx="432048" cy="2628292"/>
            </a:xfrm>
            <a:prstGeom prst="roundRect">
              <a:avLst/>
            </a:prstGeom>
            <a:solidFill>
              <a:srgbClr val="F4FBFE"/>
            </a:solidFill>
            <a:ln w="9525" cap="flat" cmpd="sng" algn="ctr">
              <a:solidFill>
                <a:srgbClr val="56C4D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8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113" name="îṧlîḋè">
              <a:extLst>
                <a:ext uri="{FF2B5EF4-FFF2-40B4-BE49-F238E27FC236}">
                  <a16:creationId xmlns:a16="http://schemas.microsoft.com/office/drawing/2014/main" xmlns="" id="{03370132-C199-466C-9FF3-97790D081173}"/>
                </a:ext>
              </a:extLst>
            </p:cNvPr>
            <p:cNvSpPr txBox="1"/>
            <p:nvPr/>
          </p:nvSpPr>
          <p:spPr bwMode="gray">
            <a:xfrm>
              <a:off x="1031856" y="2488788"/>
              <a:ext cx="396044" cy="26456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vert270"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r>
                <a:rPr lang="en-US" sz="1400" b="1" dirty="0">
                  <a:latin typeface="Huawei Sans" panose="020C0503030203020204" pitchFamily="34" charset="0"/>
                </a:rPr>
                <a:t>Outbound</a:t>
              </a:r>
              <a:r>
                <a:rPr lang="en-US" sz="1400" b="1" dirty="0">
                  <a:latin typeface="Huawei Sans" panose="020C0503030203020204" pitchFamily="34" charset="0"/>
                  <a:ea typeface="方正兰亭黑简体" panose="02000000000000000000" pitchFamily="2" charset="-122"/>
                </a:rPr>
                <a:t> </a:t>
              </a:r>
              <a:r>
                <a:rPr lang="en-US" sz="1400" b="1" dirty="0">
                  <a:latin typeface="Huawei Sans" panose="020C0503030203020204" pitchFamily="34" charset="0"/>
                </a:rPr>
                <a:t>interface</a:t>
              </a:r>
              <a:endParaRPr lang="en-US" altLang="zh-CN" sz="1400" b="1" dirty="0">
                <a:latin typeface="Huawei Sans" panose="020C0503030203020204" pitchFamily="34" charset="0"/>
                <a:ea typeface="方正兰亭黑简体" panose="02000000000000000000" pitchFamily="2" charset="-122"/>
              </a:endParaRPr>
            </a:p>
          </p:txBody>
        </p:sp>
      </p:grpSp>
      <p:cxnSp>
        <p:nvCxnSpPr>
          <p:cNvPr id="114" name="直接箭头连接符 112"/>
          <p:cNvCxnSpPr/>
          <p:nvPr/>
        </p:nvCxnSpPr>
        <p:spPr bwMode="gray">
          <a:xfrm>
            <a:off x="9988063" y="3032917"/>
            <a:ext cx="288032" cy="39604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5" name="直接箭头连接符 116"/>
          <p:cNvCxnSpPr/>
          <p:nvPr/>
        </p:nvCxnSpPr>
        <p:spPr bwMode="gray">
          <a:xfrm>
            <a:off x="9988063" y="3392956"/>
            <a:ext cx="288032" cy="21602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6" name="直接箭头连接符 118"/>
          <p:cNvCxnSpPr>
            <a:endCxn id="95" idx="1"/>
          </p:cNvCxnSpPr>
          <p:nvPr/>
        </p:nvCxnSpPr>
        <p:spPr bwMode="gray">
          <a:xfrm flipV="1">
            <a:off x="9988063" y="3680294"/>
            <a:ext cx="298087" cy="10870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7" name="直接箭头连接符 121"/>
          <p:cNvCxnSpPr/>
          <p:nvPr/>
        </p:nvCxnSpPr>
        <p:spPr bwMode="gray">
          <a:xfrm flipV="1">
            <a:off x="9988063" y="3933016"/>
            <a:ext cx="288032" cy="50475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8" name="文本框 123"/>
          <p:cNvSpPr txBox="1"/>
          <p:nvPr/>
        </p:nvSpPr>
        <p:spPr bwMode="gray">
          <a:xfrm rot="3280524">
            <a:off x="9848506" y="2763112"/>
            <a:ext cx="938268"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200" b="1" dirty="0">
                <a:latin typeface="Huawei Sans" panose="020C0503030203020204" pitchFamily="34" charset="0"/>
              </a:rPr>
              <a:t>Leave a queue</a:t>
            </a:r>
          </a:p>
        </p:txBody>
      </p:sp>
      <p:sp>
        <p:nvSpPr>
          <p:cNvPr id="119" name="右箭头标注 61"/>
          <p:cNvSpPr/>
          <p:nvPr/>
        </p:nvSpPr>
        <p:spPr bwMode="gray">
          <a:xfrm>
            <a:off x="3818121" y="3312983"/>
            <a:ext cx="792088" cy="734621"/>
          </a:xfrm>
          <a:prstGeom prst="rightArrowCallout">
            <a:avLst>
              <a:gd name="adj1" fmla="val 23271"/>
              <a:gd name="adj2" fmla="val 25000"/>
              <a:gd name="adj3" fmla="val 25000"/>
              <a:gd name="adj4" fmla="val 71696"/>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CAR</a:t>
            </a:r>
            <a:endParaRPr kumimoji="0" lang="en-US" altLang="zh-CN" sz="1200" b="1" i="0" u="none" strike="noStrike" cap="none" normalizeH="0" baseline="0" dirty="0">
              <a:ln>
                <a:noFill/>
              </a:ln>
              <a:effectLst/>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510287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lstStyle/>
          <a:p>
            <a:pPr fontAlgn="ctr"/>
            <a:r>
              <a:rPr lang="en-US" dirty="0">
                <a:latin typeface="Huawei Sans" panose="020C0503030203020204" pitchFamily="34" charset="0"/>
              </a:rPr>
              <a:t>Configuring Queue-based Congestion Management</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7500" y="2326808"/>
            <a:ext cx="5140500" cy="39732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800" dirty="0">
                <a:latin typeface="Huawei Sans" panose="020C0503030203020204" pitchFamily="34" charset="0"/>
              </a:rPr>
              <a:t>WAN interfaces support three scheduling modes: PQ, WFQ, and PQ+WFQ. The configuration roadmap is as follows:</a:t>
            </a:r>
            <a:endParaRPr lang="en-US" altLang="zh-CN" sz="18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Create a queue profile.</a:t>
            </a:r>
            <a:endParaRPr lang="en-US" altLang="zh-CN" sz="16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Configure scheduling modes.</a:t>
            </a:r>
            <a:endParaRPr lang="en-US" altLang="zh-CN" sz="1600" dirty="0">
              <a:latin typeface="Huawei Sans" panose="020C0503030203020204" pitchFamily="34" charset="0"/>
            </a:endParaRPr>
          </a:p>
          <a:p>
            <a:pPr marL="542925" lvl="1" indent="-247650" fontAlgn="ctr">
              <a:spcAft>
                <a:spcPts val="0"/>
              </a:spcAft>
            </a:pPr>
            <a:r>
              <a:rPr lang="en-US" sz="1600" dirty="0">
                <a:latin typeface="Huawei Sans" panose="020C0503030203020204" pitchFamily="34" charset="0"/>
              </a:rPr>
              <a:t>Apply the queue profile to the interface.</a:t>
            </a:r>
            <a:endParaRPr lang="en-US" altLang="zh-CN" sz="1600" dirty="0">
              <a:latin typeface="Huawei Sans" panose="020C0503030203020204" pitchFamily="34" charset="0"/>
            </a:endParaRPr>
          </a:p>
          <a:p>
            <a:pPr lvl="1" fontAlgn="ctr">
              <a:spcAft>
                <a:spcPts val="0"/>
              </a:spcAft>
            </a:pPr>
            <a:endParaRPr lang="en-US" altLang="zh-CN" sz="1600" dirty="0">
              <a:latin typeface="Huawei Sans" panose="020C0503030203020204" pitchFamily="34" charset="0"/>
            </a:endParaRPr>
          </a:p>
        </p:txBody>
      </p:sp>
      <p:sp>
        <p:nvSpPr>
          <p:cNvPr id="64" name="文本框 30">
            <a:extLst>
              <a:ext uri="{FF2B5EF4-FFF2-40B4-BE49-F238E27FC236}">
                <a16:creationId xmlns:a16="http://schemas.microsoft.com/office/drawing/2014/main" xmlns="" id="{2AF05CCD-E336-4F23-95FE-541DCCC8BBFE}"/>
              </a:ext>
            </a:extLst>
          </p:cNvPr>
          <p:cNvSpPr txBox="1"/>
          <p:nvPr/>
        </p:nvSpPr>
        <p:spPr bwMode="gray">
          <a:xfrm>
            <a:off x="6105427" y="1376772"/>
            <a:ext cx="5607148" cy="2031325"/>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queue-profile-name</a:t>
            </a:r>
            <a:r>
              <a:rPr lang="en-US" dirty="0">
                <a:solidFill>
                  <a:schemeClr val="tx1"/>
                </a:solidFill>
                <a:latin typeface="Huawei Sans" panose="020C0503030203020204" pitchFamily="34" charset="0"/>
              </a:rPr>
              <a:t>]   //Create a queue profile.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schedule </a:t>
            </a:r>
            <a:r>
              <a:rPr lang="en-US" b="1" dirty="0" err="1">
                <a:solidFill>
                  <a:schemeClr val="tx1"/>
                </a:solidFill>
                <a:latin typeface="Huawei Sans" panose="020C0503030203020204" pitchFamily="34" charset="0"/>
              </a:rPr>
              <a:t>pq</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queue-index</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wfq</a:t>
            </a:r>
            <a:r>
              <a:rPr lang="en-US" b="1" dirty="0">
                <a:solidFill>
                  <a:schemeClr val="tx1"/>
                </a:solidFill>
                <a:latin typeface="Huawei Sans" panose="020C0503030203020204" pitchFamily="34" charset="0"/>
              </a:rPr>
              <a:t>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queue-index</a:t>
            </a:r>
            <a:r>
              <a:rPr lang="en-US" dirty="0">
                <a:solidFill>
                  <a:schemeClr val="tx1"/>
                </a:solidFill>
                <a:latin typeface="Huawei Sans" panose="020C0503030203020204" pitchFamily="34" charset="0"/>
              </a:rPr>
              <a:t>]   //Configure scheduling modes for queues on a WAN interface.</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a:t>
            </a:r>
            <a:r>
              <a:rPr lang="en-US" b="1" dirty="0" err="1">
                <a:solidFill>
                  <a:schemeClr val="tx1"/>
                </a:solidFill>
                <a:latin typeface="Huawei Sans" panose="020C0503030203020204" pitchFamily="34" charset="0"/>
              </a:rPr>
              <a:t>qos</a:t>
            </a:r>
            <a:r>
              <a:rPr lang="en-US" b="1" dirty="0">
                <a:solidFill>
                  <a:schemeClr val="tx1"/>
                </a:solidFill>
                <a:latin typeface="Huawei Sans" panose="020C0503030203020204" pitchFamily="34" charset="0"/>
              </a:rPr>
              <a:t> queue-profile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queue-profile-name</a:t>
            </a:r>
            <a:r>
              <a:rPr lang="en-US" dirty="0">
                <a:solidFill>
                  <a:schemeClr val="tx1"/>
                </a:solidFill>
                <a:latin typeface="Huawei Sans" panose="020C0503030203020204" pitchFamily="34" charset="0"/>
              </a:rPr>
              <a:t>]     //Apply the queue profile to the interface.</a:t>
            </a:r>
            <a:endParaRPr lang="en-US" altLang="zh-CN" dirty="0">
              <a:solidFill>
                <a:schemeClr val="tx1"/>
              </a:solidFill>
              <a:latin typeface="Huawei Sans" panose="020C0503030203020204" pitchFamily="34" charset="0"/>
            </a:endParaRPr>
          </a:p>
        </p:txBody>
      </p:sp>
      <p:sp>
        <p:nvSpPr>
          <p:cNvPr id="20" name="圆角矩形 135">
            <a:extLst>
              <a:ext uri="{FF2B5EF4-FFF2-40B4-BE49-F238E27FC236}">
                <a16:creationId xmlns:a16="http://schemas.microsoft.com/office/drawing/2014/main" xmlns="" id="{EE602E42-5BBD-4CA3-9022-622C6C3FF339}"/>
              </a:ext>
            </a:extLst>
          </p:cNvPr>
          <p:cNvSpPr/>
          <p:nvPr/>
        </p:nvSpPr>
        <p:spPr bwMode="gray">
          <a:xfrm>
            <a:off x="1667508" y="1376772"/>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Text Box 26">
            <a:extLst>
              <a:ext uri="{FF2B5EF4-FFF2-40B4-BE49-F238E27FC236}">
                <a16:creationId xmlns:a16="http://schemas.microsoft.com/office/drawing/2014/main" xmlns="" id="{2688C99C-75AA-453C-A319-A5D116D77017}"/>
              </a:ext>
            </a:extLst>
          </p:cNvPr>
          <p:cNvSpPr txBox="1">
            <a:spLocks noChangeArrowheads="1"/>
          </p:cNvSpPr>
          <p:nvPr/>
        </p:nvSpPr>
        <p:spPr bwMode="gray">
          <a:xfrm>
            <a:off x="1666528" y="1376772"/>
            <a:ext cx="1250540"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edge device</a:t>
            </a:r>
          </a:p>
        </p:txBody>
      </p:sp>
      <p:cxnSp>
        <p:nvCxnSpPr>
          <p:cNvPr id="22" name="Straight Connector 21">
            <a:extLst>
              <a:ext uri="{FF2B5EF4-FFF2-40B4-BE49-F238E27FC236}">
                <a16:creationId xmlns:a16="http://schemas.microsoft.com/office/drawing/2014/main" xmlns="" id="{96086830-1E9A-4142-B4BF-8BB729693C93}"/>
              </a:ext>
            </a:extLst>
          </p:cNvPr>
          <p:cNvCxnSpPr>
            <a:cxnSpLocks/>
            <a:endCxn id="25" idx="1"/>
          </p:cNvCxnSpPr>
          <p:nvPr/>
        </p:nvCxnSpPr>
        <p:spPr bwMode="gray">
          <a:xfrm>
            <a:off x="1268390" y="1857974"/>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24" name="Picture 12" descr="E:\2016.01\1.12 扁平化图标\蓝色\AR-蓝色最新-40.png">
            <a:extLst>
              <a:ext uri="{FF2B5EF4-FFF2-40B4-BE49-F238E27FC236}">
                <a16:creationId xmlns:a16="http://schemas.microsoft.com/office/drawing/2014/main" xmlns="" id="{7B7CD4FE-9E12-448B-B371-9B8939CDDFCC}"/>
              </a:ext>
            </a:extLst>
          </p:cNvPr>
          <p:cNvPicPr>
            <a:picLocks noChangeAspect="1" noChangeArrowheads="1"/>
          </p:cNvPicPr>
          <p:nvPr/>
        </p:nvPicPr>
        <p:blipFill>
          <a:blip r:embed="rId3" cstate="print"/>
          <a:srcRect/>
          <a:stretch>
            <a:fillRect/>
          </a:stretch>
        </p:blipFill>
        <p:spPr bwMode="gray">
          <a:xfrm>
            <a:off x="3251684" y="1636574"/>
            <a:ext cx="540000" cy="441818"/>
          </a:xfrm>
          <a:prstGeom prst="rect">
            <a:avLst/>
          </a:prstGeom>
        </p:spPr>
      </p:pic>
      <p:pic>
        <p:nvPicPr>
          <p:cNvPr id="25" name="图片 70">
            <a:extLst>
              <a:ext uri="{FF2B5EF4-FFF2-40B4-BE49-F238E27FC236}">
                <a16:creationId xmlns:a16="http://schemas.microsoft.com/office/drawing/2014/main" xmlns=""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636574"/>
            <a:ext cx="540000" cy="442800"/>
          </a:xfrm>
          <a:prstGeom prst="rect">
            <a:avLst/>
          </a:prstGeom>
        </p:spPr>
      </p:pic>
      <p:cxnSp>
        <p:nvCxnSpPr>
          <p:cNvPr id="26" name="Straight Connector 25">
            <a:extLst>
              <a:ext uri="{FF2B5EF4-FFF2-40B4-BE49-F238E27FC236}">
                <a16:creationId xmlns:a16="http://schemas.microsoft.com/office/drawing/2014/main" xmlns="" id="{2AD57301-E8AB-4A8E-8B70-3BA2DDB3650E}"/>
              </a:ext>
            </a:extLst>
          </p:cNvPr>
          <p:cNvCxnSpPr>
            <a:cxnSpLocks/>
            <a:stCxn id="25" idx="3"/>
            <a:endCxn id="24" idx="1"/>
          </p:cNvCxnSpPr>
          <p:nvPr/>
        </p:nvCxnSpPr>
        <p:spPr bwMode="gray">
          <a:xfrm flipV="1">
            <a:off x="2429025" y="1857483"/>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xmlns="" id="{E4B40C51-BF98-4140-ABE3-298D1975F510}"/>
              </a:ext>
            </a:extLst>
          </p:cNvPr>
          <p:cNvCxnSpPr>
            <a:cxnSpLocks/>
            <a:stCxn id="24" idx="3"/>
          </p:cNvCxnSpPr>
          <p:nvPr/>
        </p:nvCxnSpPr>
        <p:spPr bwMode="gray">
          <a:xfrm>
            <a:off x="3791684" y="1857483"/>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8" name="Text Box 26">
            <a:extLst>
              <a:ext uri="{FF2B5EF4-FFF2-40B4-BE49-F238E27FC236}">
                <a16:creationId xmlns:a16="http://schemas.microsoft.com/office/drawing/2014/main" xmlns="" id="{BE362D6B-5F20-4A44-8229-48B1D0740F6E}"/>
              </a:ext>
            </a:extLst>
          </p:cNvPr>
          <p:cNvSpPr txBox="1">
            <a:spLocks noChangeArrowheads="1"/>
          </p:cNvSpPr>
          <p:nvPr/>
        </p:nvSpPr>
        <p:spPr bwMode="gray">
          <a:xfrm>
            <a:off x="3136864" y="1376772"/>
            <a:ext cx="774448" cy="276934"/>
          </a:xfrm>
          <a:prstGeom prst="rect">
            <a:avLst/>
          </a:prstGeom>
          <a:noFill/>
          <a:ln w="9525">
            <a:noFill/>
            <a:miter lim="800000"/>
            <a:headEnd/>
            <a:tailEnd/>
          </a:ln>
        </p:spPr>
        <p:txBody>
          <a:bodyPr wrap="none" lIns="91379" tIns="45688" rIns="91379" bIns="45688">
            <a:spAutoFit/>
          </a:bodyPr>
          <a:lstStyle/>
          <a:p>
            <a:pPr eaLnBrk="1" fontAlgn="ctr" hangingPunct="1"/>
            <a:r>
              <a:rPr lang="en-US" sz="1200" dirty="0">
                <a:latin typeface="Huawei Sans" panose="020C0503030203020204" pitchFamily="34" charset="0"/>
              </a:rPr>
              <a:t>DS node</a:t>
            </a:r>
          </a:p>
        </p:txBody>
      </p:sp>
      <p:sp>
        <p:nvSpPr>
          <p:cNvPr id="29" name="Oval 41">
            <a:extLst>
              <a:ext uri="{FF2B5EF4-FFF2-40B4-BE49-F238E27FC236}">
                <a16:creationId xmlns:a16="http://schemas.microsoft.com/office/drawing/2014/main" xmlns="" id="{25AD5355-862E-4527-BB8D-2653C7401795}"/>
              </a:ext>
            </a:extLst>
          </p:cNvPr>
          <p:cNvSpPr>
            <a:spLocks noChangeAspect="1"/>
          </p:cNvSpPr>
          <p:nvPr/>
        </p:nvSpPr>
        <p:spPr bwMode="gray">
          <a:xfrm>
            <a:off x="2351981" y="178067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31" name="Oval 41">
            <a:extLst>
              <a:ext uri="{FF2B5EF4-FFF2-40B4-BE49-F238E27FC236}">
                <a16:creationId xmlns:a16="http://schemas.microsoft.com/office/drawing/2014/main" xmlns="" id="{6A20C70F-7BF7-4B08-8CEB-4AD4F9B9F3C9}"/>
              </a:ext>
            </a:extLst>
          </p:cNvPr>
          <p:cNvSpPr>
            <a:spLocks noChangeAspect="1"/>
          </p:cNvSpPr>
          <p:nvPr/>
        </p:nvSpPr>
        <p:spPr bwMode="gray">
          <a:xfrm>
            <a:off x="3712053" y="1777852"/>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19" name="图片 1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638000"/>
            <a:ext cx="540000" cy="442800"/>
          </a:xfrm>
          <a:prstGeom prst="rect">
            <a:avLst/>
          </a:prstGeom>
        </p:spPr>
      </p:pic>
      <p:sp>
        <p:nvSpPr>
          <p:cNvPr id="18" name="Text Box 26">
            <a:extLst>
              <a:ext uri="{FF2B5EF4-FFF2-40B4-BE49-F238E27FC236}">
                <a16:creationId xmlns:a16="http://schemas.microsoft.com/office/drawing/2014/main" xmlns="" id="{172E39C3-6252-45DC-8136-629E92624025}"/>
              </a:ext>
            </a:extLst>
          </p:cNvPr>
          <p:cNvSpPr txBox="1">
            <a:spLocks noChangeArrowheads="1"/>
          </p:cNvSpPr>
          <p:nvPr/>
        </p:nvSpPr>
        <p:spPr bwMode="gray">
          <a:xfrm>
            <a:off x="3736451" y="1885146"/>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Tree>
    <p:extLst>
      <p:ext uri="{BB962C8B-B14F-4D97-AF65-F5344CB8AC3E}">
        <p14:creationId xmlns:p14="http://schemas.microsoft.com/office/powerpoint/2010/main" val="2983163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noAutofit/>
          </a:bodyPr>
          <a:lstStyle/>
          <a:p>
            <a:pPr fontAlgn="ctr"/>
            <a:r>
              <a:rPr lang="en-US" dirty="0">
                <a:latin typeface="Huawei Sans" panose="020C0503030203020204" pitchFamily="34" charset="0"/>
              </a:rPr>
              <a:t>Configuring MQC to Implement Congestion Management (1)</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7500" y="2322546"/>
            <a:ext cx="5648500" cy="382178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MQC provides three types of queues: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Assured Forwarding (AF) queues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Expedited Forwarding (EF) or LLQ queues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BE queues</a:t>
            </a:r>
            <a:endParaRPr lang="en-US" altLang="zh-CN" sz="14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Configure a traffic classifier and a traffic behavior.</a:t>
            </a:r>
          </a:p>
          <a:p>
            <a:pPr marL="542925" lvl="1" indent="-247650" fontAlgn="ctr">
              <a:spcAft>
                <a:spcPts val="0"/>
              </a:spcAft>
            </a:pPr>
            <a:r>
              <a:rPr lang="en-US" sz="1400" dirty="0">
                <a:solidFill>
                  <a:schemeClr val="bg1">
                    <a:lumMod val="50000"/>
                  </a:schemeClr>
                </a:solidFill>
                <a:latin typeface="Huawei Sans" panose="020C0503030203020204" pitchFamily="34" charset="0"/>
              </a:rPr>
              <a:t>Bind the traffic classifier and traffic behavior to a traffic policy.</a:t>
            </a:r>
          </a:p>
          <a:p>
            <a:pPr marL="542925" lvl="1" indent="-247650" fontAlgn="ctr">
              <a:spcAft>
                <a:spcPts val="0"/>
              </a:spcAft>
            </a:pPr>
            <a:r>
              <a:rPr lang="en-US" sz="1400" dirty="0">
                <a:solidFill>
                  <a:schemeClr val="bg1">
                    <a:lumMod val="50000"/>
                  </a:schemeClr>
                </a:solidFill>
                <a:latin typeface="Huawei Sans" panose="020C0503030203020204" pitchFamily="34" charset="0"/>
              </a:rPr>
              <a:t>Apply the traffic policy to the outbound direction of the device interface.</a:t>
            </a:r>
          </a:p>
        </p:txBody>
      </p:sp>
      <p:sp>
        <p:nvSpPr>
          <p:cNvPr id="20" name="圆角矩形 135">
            <a:extLst>
              <a:ext uri="{FF2B5EF4-FFF2-40B4-BE49-F238E27FC236}">
                <a16:creationId xmlns:a16="http://schemas.microsoft.com/office/drawing/2014/main" xmlns="" id="{EE602E42-5BBD-4CA3-9022-622C6C3FF339}"/>
              </a:ext>
            </a:extLst>
          </p:cNvPr>
          <p:cNvSpPr/>
          <p:nvPr/>
        </p:nvSpPr>
        <p:spPr bwMode="gray">
          <a:xfrm>
            <a:off x="1667508" y="1547879"/>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21" name="Text Box 26">
            <a:extLst>
              <a:ext uri="{FF2B5EF4-FFF2-40B4-BE49-F238E27FC236}">
                <a16:creationId xmlns:a16="http://schemas.microsoft.com/office/drawing/2014/main" xmlns="" id="{2688C99C-75AA-453C-A319-A5D116D77017}"/>
              </a:ext>
            </a:extLst>
          </p:cNvPr>
          <p:cNvSpPr txBox="1">
            <a:spLocks noChangeArrowheads="1"/>
          </p:cNvSpPr>
          <p:nvPr/>
        </p:nvSpPr>
        <p:spPr bwMode="gray">
          <a:xfrm>
            <a:off x="1666528" y="1547879"/>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22" name="Straight Connector 21">
            <a:extLst>
              <a:ext uri="{FF2B5EF4-FFF2-40B4-BE49-F238E27FC236}">
                <a16:creationId xmlns:a16="http://schemas.microsoft.com/office/drawing/2014/main" xmlns="" id="{96086830-1E9A-4142-B4BF-8BB729693C93}"/>
              </a:ext>
            </a:extLst>
          </p:cNvPr>
          <p:cNvCxnSpPr>
            <a:cxnSpLocks/>
            <a:endCxn id="25" idx="1"/>
          </p:cNvCxnSpPr>
          <p:nvPr/>
        </p:nvCxnSpPr>
        <p:spPr bwMode="gray">
          <a:xfrm>
            <a:off x="1268390" y="2029081"/>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24" name="Picture 12" descr="E:\2016.01\1.12 扁平化图标\蓝色\AR-蓝色最新-40.png">
            <a:extLst>
              <a:ext uri="{FF2B5EF4-FFF2-40B4-BE49-F238E27FC236}">
                <a16:creationId xmlns:a16="http://schemas.microsoft.com/office/drawing/2014/main" xmlns="" id="{7B7CD4FE-9E12-448B-B371-9B8939CDDFCC}"/>
              </a:ext>
            </a:extLst>
          </p:cNvPr>
          <p:cNvPicPr>
            <a:picLocks noChangeAspect="1" noChangeArrowheads="1"/>
          </p:cNvPicPr>
          <p:nvPr/>
        </p:nvPicPr>
        <p:blipFill>
          <a:blip r:embed="rId3" cstate="print"/>
          <a:srcRect/>
          <a:stretch>
            <a:fillRect/>
          </a:stretch>
        </p:blipFill>
        <p:spPr bwMode="gray">
          <a:xfrm>
            <a:off x="3251684" y="1807681"/>
            <a:ext cx="540000" cy="441818"/>
          </a:xfrm>
          <a:prstGeom prst="rect">
            <a:avLst/>
          </a:prstGeom>
        </p:spPr>
      </p:pic>
      <p:pic>
        <p:nvPicPr>
          <p:cNvPr id="25" name="图片 70">
            <a:extLst>
              <a:ext uri="{FF2B5EF4-FFF2-40B4-BE49-F238E27FC236}">
                <a16:creationId xmlns:a16="http://schemas.microsoft.com/office/drawing/2014/main" xmlns=""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807681"/>
            <a:ext cx="540000" cy="442800"/>
          </a:xfrm>
          <a:prstGeom prst="rect">
            <a:avLst/>
          </a:prstGeom>
        </p:spPr>
      </p:pic>
      <p:cxnSp>
        <p:nvCxnSpPr>
          <p:cNvPr id="26" name="Straight Connector 25">
            <a:extLst>
              <a:ext uri="{FF2B5EF4-FFF2-40B4-BE49-F238E27FC236}">
                <a16:creationId xmlns:a16="http://schemas.microsoft.com/office/drawing/2014/main" xmlns="" id="{2AD57301-E8AB-4A8E-8B70-3BA2DDB3650E}"/>
              </a:ext>
            </a:extLst>
          </p:cNvPr>
          <p:cNvCxnSpPr>
            <a:cxnSpLocks/>
            <a:stCxn id="25" idx="3"/>
            <a:endCxn id="24" idx="1"/>
          </p:cNvCxnSpPr>
          <p:nvPr/>
        </p:nvCxnSpPr>
        <p:spPr bwMode="gray">
          <a:xfrm flipV="1">
            <a:off x="2429025" y="2028590"/>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xmlns="" id="{E4B40C51-BF98-4140-ABE3-298D1975F510}"/>
              </a:ext>
            </a:extLst>
          </p:cNvPr>
          <p:cNvCxnSpPr>
            <a:cxnSpLocks/>
            <a:stCxn id="24" idx="3"/>
          </p:cNvCxnSpPr>
          <p:nvPr/>
        </p:nvCxnSpPr>
        <p:spPr bwMode="gray">
          <a:xfrm>
            <a:off x="3791684" y="2028590"/>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28" name="Text Box 26">
            <a:extLst>
              <a:ext uri="{FF2B5EF4-FFF2-40B4-BE49-F238E27FC236}">
                <a16:creationId xmlns:a16="http://schemas.microsoft.com/office/drawing/2014/main" xmlns="" id="{BE362D6B-5F20-4A44-8229-48B1D0740F6E}"/>
              </a:ext>
            </a:extLst>
          </p:cNvPr>
          <p:cNvSpPr txBox="1">
            <a:spLocks noChangeArrowheads="1"/>
          </p:cNvSpPr>
          <p:nvPr/>
        </p:nvSpPr>
        <p:spPr bwMode="gray">
          <a:xfrm>
            <a:off x="3136864" y="1547879"/>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29" name="Oval 41">
            <a:extLst>
              <a:ext uri="{FF2B5EF4-FFF2-40B4-BE49-F238E27FC236}">
                <a16:creationId xmlns:a16="http://schemas.microsoft.com/office/drawing/2014/main" xmlns="" id="{25AD5355-862E-4527-BB8D-2653C7401795}"/>
              </a:ext>
            </a:extLst>
          </p:cNvPr>
          <p:cNvSpPr>
            <a:spLocks noChangeAspect="1"/>
          </p:cNvSpPr>
          <p:nvPr/>
        </p:nvSpPr>
        <p:spPr bwMode="gray">
          <a:xfrm>
            <a:off x="2351981" y="1951777"/>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31" name="Oval 41">
            <a:extLst>
              <a:ext uri="{FF2B5EF4-FFF2-40B4-BE49-F238E27FC236}">
                <a16:creationId xmlns:a16="http://schemas.microsoft.com/office/drawing/2014/main" xmlns="" id="{6A20C70F-7BF7-4B08-8CEB-4AD4F9B9F3C9}"/>
              </a:ext>
            </a:extLst>
          </p:cNvPr>
          <p:cNvSpPr>
            <a:spLocks noChangeAspect="1"/>
          </p:cNvSpPr>
          <p:nvPr/>
        </p:nvSpPr>
        <p:spPr bwMode="gray">
          <a:xfrm>
            <a:off x="3712053" y="1948959"/>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18" name="文本框 30">
            <a:extLst>
              <a:ext uri="{FF2B5EF4-FFF2-40B4-BE49-F238E27FC236}">
                <a16:creationId xmlns:a16="http://schemas.microsoft.com/office/drawing/2014/main" xmlns="" id="{53FB7CA9-BF88-40DE-A4FF-900C047FCA96}"/>
              </a:ext>
            </a:extLst>
          </p:cNvPr>
          <p:cNvSpPr txBox="1"/>
          <p:nvPr/>
        </p:nvSpPr>
        <p:spPr bwMode="gray">
          <a:xfrm>
            <a:off x="6112103" y="1507723"/>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//Create a traffic classifier.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if-match </a:t>
            </a:r>
            <a:r>
              <a:rPr lang="en-US" dirty="0">
                <a:solidFill>
                  <a:schemeClr val="tx1"/>
                </a:solidFill>
                <a:latin typeface="Huawei Sans" panose="020C0503030203020204" pitchFamily="34" charset="0"/>
              </a:rPr>
              <a:t>[</a:t>
            </a:r>
            <a:r>
              <a:rPr lang="en-US" i="1" dirty="0" err="1">
                <a:solidFill>
                  <a:schemeClr val="tx1"/>
                </a:solidFill>
                <a:latin typeface="Huawei Sans" panose="020C0503030203020204" pitchFamily="34" charset="0"/>
              </a:rPr>
              <a:t>acl</a:t>
            </a:r>
            <a:r>
              <a:rPr lang="en-US" dirty="0">
                <a:solidFill>
                  <a:schemeClr val="tx1"/>
                </a:solidFill>
                <a:latin typeface="Huawei Sans" panose="020C0503030203020204" pitchFamily="34" charset="0"/>
              </a:rPr>
              <a:t> | </a:t>
            </a:r>
            <a:r>
              <a:rPr lang="en-US" i="1" dirty="0" err="1">
                <a:solidFill>
                  <a:schemeClr val="tx1"/>
                </a:solidFill>
                <a:latin typeface="Huawei Sans" panose="020C0503030203020204" pitchFamily="34" charset="0"/>
              </a:rPr>
              <a:t>vlan</a:t>
            </a:r>
            <a:r>
              <a:rPr lang="en-US" i="1" dirty="0">
                <a:solidFill>
                  <a:schemeClr val="tx1"/>
                </a:solidFill>
                <a:latin typeface="Huawei Sans" panose="020C0503030203020204" pitchFamily="34" charset="0"/>
              </a:rPr>
              <a:t>-id</a:t>
            </a:r>
            <a:r>
              <a:rPr lang="en-US" dirty="0">
                <a:solidFill>
                  <a:schemeClr val="tx1"/>
                </a:solidFill>
                <a:latin typeface="Huawei Sans" panose="020C0503030203020204" pitchFamily="34" charset="0"/>
              </a:rPr>
              <a:t> | …. ]       //Match traffic based on traffic characteristics.</a:t>
            </a:r>
            <a:endParaRPr lang="en-US" altLang="zh-CN" dirty="0">
              <a:solidFill>
                <a:schemeClr val="tx1"/>
              </a:solidFill>
              <a:latin typeface="Huawei Sans" panose="020C0503030203020204" pitchFamily="34" charset="0"/>
            </a:endParaRPr>
          </a:p>
        </p:txBody>
      </p:sp>
      <p:sp>
        <p:nvSpPr>
          <p:cNvPr id="19" name="文本框 30">
            <a:extLst>
              <a:ext uri="{FF2B5EF4-FFF2-40B4-BE49-F238E27FC236}">
                <a16:creationId xmlns:a16="http://schemas.microsoft.com/office/drawing/2014/main" xmlns="" id="{FCD1B5D5-FF04-436B-BD8F-5806D1470010}"/>
              </a:ext>
            </a:extLst>
          </p:cNvPr>
          <p:cNvSpPr txBox="1"/>
          <p:nvPr/>
        </p:nvSpPr>
        <p:spPr bwMode="gray">
          <a:xfrm>
            <a:off x="6112103" y="2821129"/>
            <a:ext cx="5607148" cy="332398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//Create a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af</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bandwidth</a:t>
            </a:r>
            <a:r>
              <a:rPr lang="en-US"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pct</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percentage</a:t>
            </a:r>
            <a:r>
              <a:rPr lang="en-US" dirty="0">
                <a:solidFill>
                  <a:schemeClr val="tx1"/>
                </a:solidFill>
                <a:latin typeface="Huawei Sans" panose="020C0503030203020204" pitchFamily="34" charset="0"/>
              </a:rPr>
              <a:t>]    //Configure the minimum bandwidth for AF queues in the traffic behavior.</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ef</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bandwidth</a:t>
            </a:r>
            <a:r>
              <a:rPr lang="en-US"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pct</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percentage</a:t>
            </a:r>
            <a:r>
              <a:rPr lang="en-US" dirty="0">
                <a:solidFill>
                  <a:schemeClr val="tx1"/>
                </a:solidFill>
                <a:latin typeface="Huawei Sans" panose="020C0503030203020204" pitchFamily="34" charset="0"/>
              </a:rPr>
              <a:t>]    //Configure the minimum bandwidth for EF queues in the traffic behavior.</a:t>
            </a:r>
          </a:p>
          <a:p>
            <a:pPr fontAlgn="ctr">
              <a:lnSpc>
                <a:spcPct val="100000"/>
              </a:lnSpc>
            </a:pPr>
            <a:r>
              <a:rPr lang="en-US" b="1" dirty="0">
                <a:solidFill>
                  <a:schemeClr val="tx1"/>
                </a:solidFill>
                <a:latin typeface="Huawei Sans" panose="020C0503030203020204" pitchFamily="34" charset="0"/>
              </a:rPr>
              <a:t>      queue </a:t>
            </a:r>
            <a:r>
              <a:rPr lang="en-US" b="1" dirty="0" err="1">
                <a:solidFill>
                  <a:schemeClr val="tx1"/>
                </a:solidFill>
                <a:latin typeface="Huawei Sans" panose="020C0503030203020204" pitchFamily="34" charset="0"/>
              </a:rPr>
              <a:t>llq</a:t>
            </a:r>
            <a:r>
              <a:rPr lang="en-US" b="1" dirty="0">
                <a:solidFill>
                  <a:schemeClr val="tx1"/>
                </a:solidFill>
                <a:latin typeface="Huawei Sans" panose="020C0503030203020204" pitchFamily="34" charset="0"/>
              </a:rPr>
              <a:t> bandwidth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bandwidth</a:t>
            </a:r>
            <a:r>
              <a:rPr lang="en-US" dirty="0">
                <a:solidFill>
                  <a:schemeClr val="tx1"/>
                </a:solidFill>
                <a:latin typeface="Huawei Sans" panose="020C0503030203020204" pitchFamily="34" charset="0"/>
              </a:rPr>
              <a:t> | </a:t>
            </a:r>
            <a:r>
              <a:rPr lang="en-US" b="1" dirty="0" err="1">
                <a:solidFill>
                  <a:schemeClr val="tx1"/>
                </a:solidFill>
                <a:latin typeface="Huawei Sans" panose="020C0503030203020204" pitchFamily="34" charset="0"/>
              </a:rPr>
              <a:t>pct</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percentage</a:t>
            </a:r>
            <a:r>
              <a:rPr lang="en-US" dirty="0">
                <a:solidFill>
                  <a:schemeClr val="tx1"/>
                </a:solidFill>
                <a:latin typeface="Huawei Sans" panose="020C0503030203020204" pitchFamily="34" charset="0"/>
              </a:rPr>
              <a:t>]    //Configure the maximum bandwidth for LLQ queues in the traffic behavior.</a:t>
            </a:r>
          </a:p>
          <a:p>
            <a:pPr fontAlgn="ctr">
              <a:lnSpc>
                <a:spcPct val="100000"/>
              </a:lnSpc>
            </a:pP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queue </a:t>
            </a:r>
            <a:r>
              <a:rPr lang="en-US" b="1" dirty="0" err="1">
                <a:solidFill>
                  <a:schemeClr val="tx1"/>
                </a:solidFill>
                <a:latin typeface="Huawei Sans" panose="020C0503030203020204" pitchFamily="34" charset="0"/>
              </a:rPr>
              <a:t>wfq</a:t>
            </a:r>
            <a:r>
              <a:rPr lang="en-US" b="1" dirty="0">
                <a:solidFill>
                  <a:schemeClr val="tx1"/>
                </a:solidFill>
                <a:latin typeface="Huawei Sans" panose="020C0503030203020204" pitchFamily="34" charset="0"/>
              </a:rPr>
              <a:t> queue-number</a:t>
            </a:r>
            <a:r>
              <a:rPr lang="en-US" dirty="0">
                <a:solidFill>
                  <a:schemeClr val="tx1"/>
                </a:solidFill>
                <a:latin typeface="Huawei Sans" panose="020C0503030203020204" pitchFamily="34" charset="0"/>
              </a:rPr>
              <a:t> [</a:t>
            </a:r>
            <a:r>
              <a:rPr lang="en-US" i="1" dirty="0">
                <a:solidFill>
                  <a:schemeClr val="tx1"/>
                </a:solidFill>
                <a:latin typeface="Huawei Sans" panose="020C0503030203020204" pitchFamily="34" charset="0"/>
              </a:rPr>
              <a:t>total-queue-number</a:t>
            </a:r>
            <a:r>
              <a:rPr lang="en-US" dirty="0">
                <a:solidFill>
                  <a:schemeClr val="tx1"/>
                </a:solidFill>
                <a:latin typeface="Huawei Sans" panose="020C0503030203020204" pitchFamily="34" charset="0"/>
              </a:rPr>
              <a:t>]   //Configure WFQ scheduling parameters for BE queues in the traffic behavior.</a:t>
            </a:r>
            <a:endParaRPr lang="en-US" altLang="zh-CN" dirty="0">
              <a:solidFill>
                <a:schemeClr val="tx1"/>
              </a:solidFill>
              <a:latin typeface="Huawei Sans" panose="020C0503030203020204" pitchFamily="34" charset="0"/>
            </a:endParaRPr>
          </a:p>
        </p:txBody>
      </p:sp>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809107"/>
            <a:ext cx="540000" cy="442800"/>
          </a:xfrm>
          <a:prstGeom prst="rect">
            <a:avLst/>
          </a:prstGeom>
        </p:spPr>
      </p:pic>
      <p:sp>
        <p:nvSpPr>
          <p:cNvPr id="23" name="Text Box 26">
            <a:extLst>
              <a:ext uri="{FF2B5EF4-FFF2-40B4-BE49-F238E27FC236}">
                <a16:creationId xmlns:a16="http://schemas.microsoft.com/office/drawing/2014/main" xmlns="" id="{172E39C3-6252-45DC-8136-629E92624025}"/>
              </a:ext>
            </a:extLst>
          </p:cNvPr>
          <p:cNvSpPr txBox="1">
            <a:spLocks noChangeArrowheads="1"/>
          </p:cNvSpPr>
          <p:nvPr/>
        </p:nvSpPr>
        <p:spPr bwMode="gray">
          <a:xfrm>
            <a:off x="3736451" y="2108220"/>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Tree>
    <p:extLst>
      <p:ext uri="{BB962C8B-B14F-4D97-AF65-F5344CB8AC3E}">
        <p14:creationId xmlns:p14="http://schemas.microsoft.com/office/powerpoint/2010/main" val="840133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01B86E-C792-42E0-9504-AB7F382A6B30}"/>
              </a:ext>
            </a:extLst>
          </p:cNvPr>
          <p:cNvSpPr>
            <a:spLocks noGrp="1"/>
          </p:cNvSpPr>
          <p:nvPr>
            <p:ph type="title"/>
          </p:nvPr>
        </p:nvSpPr>
        <p:spPr bwMode="gray"/>
        <p:txBody>
          <a:bodyPr>
            <a:noAutofit/>
          </a:bodyPr>
          <a:lstStyle/>
          <a:p>
            <a:pPr fontAlgn="ctr"/>
            <a:r>
              <a:rPr lang="en-US" dirty="0">
                <a:latin typeface="Huawei Sans" panose="020C0503030203020204" pitchFamily="34" charset="0"/>
              </a:rPr>
              <a:t>Configuring MQC to Implement Congestion Management (2)</a:t>
            </a:r>
            <a:endParaRPr lang="en-US" altLang="zh-CN" dirty="0">
              <a:latin typeface="Huawei Sans" panose="020C0503030203020204" pitchFamily="34" charset="0"/>
            </a:endParaRPr>
          </a:p>
        </p:txBody>
      </p:sp>
      <p:sp>
        <p:nvSpPr>
          <p:cNvPr id="61" name="Text Placeholder 2">
            <a:extLst>
              <a:ext uri="{FF2B5EF4-FFF2-40B4-BE49-F238E27FC236}">
                <a16:creationId xmlns:a16="http://schemas.microsoft.com/office/drawing/2014/main" xmlns="" id="{4480AC84-A6DE-49E0-8824-91581914CAC9}"/>
              </a:ext>
            </a:extLst>
          </p:cNvPr>
          <p:cNvSpPr txBox="1">
            <a:spLocks/>
          </p:cNvSpPr>
          <p:nvPr/>
        </p:nvSpPr>
        <p:spPr bwMode="gray">
          <a:xfrm>
            <a:off x="446400" y="2426560"/>
            <a:ext cx="5648500" cy="35258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spcAft>
                <a:spcPts val="0"/>
              </a:spcAft>
            </a:pPr>
            <a:r>
              <a:rPr lang="en-US" sz="1600" dirty="0">
                <a:latin typeface="Huawei Sans" panose="020C0503030203020204" pitchFamily="34" charset="0"/>
              </a:rPr>
              <a:t>MQC provides three types of queues:</a:t>
            </a:r>
            <a:endParaRPr lang="en-US" altLang="zh-CN" sz="16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AF queues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EF/LLQ queues</a:t>
            </a:r>
            <a:endParaRPr lang="en-US" altLang="zh-CN" sz="1400" dirty="0">
              <a:latin typeface="Huawei Sans" panose="020C0503030203020204" pitchFamily="34" charset="0"/>
            </a:endParaRPr>
          </a:p>
          <a:p>
            <a:pPr marL="542925" lvl="1" indent="-247650" fontAlgn="ctr">
              <a:spcAft>
                <a:spcPts val="0"/>
              </a:spcAft>
            </a:pPr>
            <a:r>
              <a:rPr lang="en-US" sz="1400" dirty="0">
                <a:latin typeface="Huawei Sans" panose="020C0503030203020204" pitchFamily="34" charset="0"/>
              </a:rPr>
              <a:t>BE queues</a:t>
            </a:r>
            <a:endParaRPr lang="en-US" altLang="zh-CN" sz="1400" dirty="0">
              <a:latin typeface="Huawei Sans" panose="020C0503030203020204" pitchFamily="34" charset="0"/>
            </a:endParaRPr>
          </a:p>
          <a:p>
            <a:pPr algn="l" fontAlgn="ctr">
              <a:spcAft>
                <a:spcPts val="0"/>
              </a:spcAft>
            </a:pPr>
            <a:r>
              <a:rPr lang="en-US" sz="1600" dirty="0">
                <a:latin typeface="Huawei Sans" panose="020C0503030203020204" pitchFamily="34" charset="0"/>
              </a:rPr>
              <a:t>The configuration roadmap is as follows:</a:t>
            </a:r>
            <a:endParaRPr lang="en-US" altLang="zh-CN" sz="1600" dirty="0">
              <a:latin typeface="Huawei Sans" panose="020C0503030203020204" pitchFamily="34" charset="0"/>
            </a:endParaRPr>
          </a:p>
          <a:p>
            <a:pPr marL="542925" lvl="1" indent="-247650" fontAlgn="ctr">
              <a:spcAft>
                <a:spcPts val="0"/>
              </a:spcAft>
            </a:pPr>
            <a:r>
              <a:rPr lang="en-US" sz="1400" dirty="0">
                <a:solidFill>
                  <a:schemeClr val="bg1">
                    <a:lumMod val="50000"/>
                  </a:schemeClr>
                </a:solidFill>
                <a:latin typeface="Huawei Sans" panose="020C0503030203020204" pitchFamily="34" charset="0"/>
              </a:rPr>
              <a:t>Configure a traffic classifier and a traffic behavior.</a:t>
            </a:r>
          </a:p>
          <a:p>
            <a:pPr marL="542925" lvl="1" indent="-247650" fontAlgn="ctr">
              <a:spcAft>
                <a:spcPts val="0"/>
              </a:spcAft>
            </a:pPr>
            <a:r>
              <a:rPr lang="en-US" sz="1400" dirty="0">
                <a:latin typeface="Huawei Sans" panose="020C0503030203020204" pitchFamily="34" charset="0"/>
              </a:rPr>
              <a:t>Bind the traffic classifier and traffic behavior to a traffic policy.</a:t>
            </a:r>
          </a:p>
          <a:p>
            <a:pPr marL="542925" lvl="1" indent="-247650" fontAlgn="ctr">
              <a:spcAft>
                <a:spcPts val="0"/>
              </a:spcAft>
            </a:pPr>
            <a:r>
              <a:rPr lang="en-US" sz="1400" dirty="0">
                <a:latin typeface="Huawei Sans" panose="020C0503030203020204" pitchFamily="34" charset="0"/>
              </a:rPr>
              <a:t>Apply the traffic policy to the outbound direction of the device interface.</a:t>
            </a:r>
          </a:p>
        </p:txBody>
      </p:sp>
      <p:sp>
        <p:nvSpPr>
          <p:cNvPr id="32" name="文本框 30">
            <a:extLst>
              <a:ext uri="{FF2B5EF4-FFF2-40B4-BE49-F238E27FC236}">
                <a16:creationId xmlns:a16="http://schemas.microsoft.com/office/drawing/2014/main" xmlns="" id="{CB2BED24-6C08-4B10-B42B-9169905739D0}"/>
              </a:ext>
            </a:extLst>
          </p:cNvPr>
          <p:cNvSpPr txBox="1"/>
          <p:nvPr/>
        </p:nvSpPr>
        <p:spPr bwMode="gray">
          <a:xfrm>
            <a:off x="6108311" y="1543469"/>
            <a:ext cx="5607148" cy="954107"/>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traffic 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//Create a traffic policy.</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classifier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classifier-name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behavior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behavior-name</a:t>
            </a:r>
            <a:r>
              <a:rPr lang="en-US" dirty="0">
                <a:solidFill>
                  <a:schemeClr val="tx1"/>
                </a:solidFill>
                <a:latin typeface="Huawei Sans" panose="020C0503030203020204" pitchFamily="34" charset="0"/>
              </a:rPr>
              <a:t>]     //Bind the traffic classifier to the traffic behavior.</a:t>
            </a:r>
            <a:endParaRPr lang="en-US" altLang="zh-CN" dirty="0">
              <a:solidFill>
                <a:schemeClr val="tx1"/>
              </a:solidFill>
              <a:latin typeface="Huawei Sans" panose="020C0503030203020204" pitchFamily="34" charset="0"/>
            </a:endParaRPr>
          </a:p>
        </p:txBody>
      </p:sp>
      <p:sp>
        <p:nvSpPr>
          <p:cNvPr id="33" name="文本框 30">
            <a:extLst>
              <a:ext uri="{FF2B5EF4-FFF2-40B4-BE49-F238E27FC236}">
                <a16:creationId xmlns:a16="http://schemas.microsoft.com/office/drawing/2014/main" xmlns="" id="{850DDA93-C4B8-4F40-B0BF-DAEEECD05CD9}"/>
              </a:ext>
            </a:extLst>
          </p:cNvPr>
          <p:cNvSpPr txBox="1"/>
          <p:nvPr/>
        </p:nvSpPr>
        <p:spPr bwMode="gray">
          <a:xfrm>
            <a:off x="6108311" y="2911352"/>
            <a:ext cx="5607148" cy="1169551"/>
          </a:xfrm>
          <a:prstGeom prst="rect">
            <a:avLst/>
          </a:prstGeom>
          <a:solidFill>
            <a:schemeClr val="bg1">
              <a:lumMod val="85000"/>
            </a:schemeClr>
          </a:solidFill>
          <a:ln>
            <a:no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b="1" dirty="0">
                <a:solidFill>
                  <a:schemeClr val="tx1"/>
                </a:solidFill>
                <a:latin typeface="Huawei Sans" panose="020C0503030203020204" pitchFamily="34" charset="0"/>
              </a:rPr>
              <a:t>system-view</a:t>
            </a:r>
          </a:p>
          <a:p>
            <a:pPr fontAlgn="ctr">
              <a:lnSpc>
                <a:spcPct val="100000"/>
              </a:lnSpc>
            </a:pPr>
            <a:r>
              <a:rPr lang="en-US" b="1" dirty="0">
                <a:solidFill>
                  <a:schemeClr val="tx1"/>
                </a:solidFill>
                <a:latin typeface="Huawei Sans" panose="020C0503030203020204" pitchFamily="34" charset="0"/>
              </a:rPr>
              <a:t>   interface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interface-type interface-</a:t>
            </a:r>
            <a:r>
              <a:rPr lang="en-US" i="1" dirty="0" err="1">
                <a:solidFill>
                  <a:schemeClr val="tx1"/>
                </a:solidFill>
                <a:latin typeface="Huawei Sans" panose="020C0503030203020204" pitchFamily="34" charset="0"/>
              </a:rPr>
              <a:t>num</a:t>
            </a:r>
            <a:r>
              <a:rPr lang="en-US" dirty="0">
                <a:solidFill>
                  <a:schemeClr val="tx1"/>
                </a:solidFill>
                <a:latin typeface="Huawei Sans" panose="020C0503030203020204" pitchFamily="34" charset="0"/>
              </a:rPr>
              <a:t>]      //Enter the interface view.</a:t>
            </a:r>
            <a:endParaRPr lang="en-US" altLang="zh-CN" dirty="0">
              <a:solidFill>
                <a:schemeClr val="tx1"/>
              </a:solidFill>
              <a:latin typeface="Huawei Sans" panose="020C0503030203020204" pitchFamily="34" charset="0"/>
            </a:endParaRPr>
          </a:p>
          <a:p>
            <a:pPr fontAlgn="ctr">
              <a:lnSpc>
                <a:spcPct val="100000"/>
              </a:lnSpc>
            </a:pPr>
            <a:r>
              <a:rPr lang="en-US" b="1" dirty="0">
                <a:solidFill>
                  <a:schemeClr val="tx1"/>
                </a:solidFill>
                <a:latin typeface="Huawei Sans" panose="020C0503030203020204" pitchFamily="34" charset="0"/>
              </a:rPr>
              <a:t>      traffic-policy </a:t>
            </a:r>
            <a:r>
              <a:rPr lang="en-US" dirty="0">
                <a:solidFill>
                  <a:schemeClr val="tx1"/>
                </a:solidFill>
                <a:latin typeface="Huawei Sans" panose="020C0503030203020204" pitchFamily="34" charset="0"/>
              </a:rPr>
              <a:t>[</a:t>
            </a:r>
            <a:r>
              <a:rPr lang="en-US" i="1" dirty="0">
                <a:solidFill>
                  <a:schemeClr val="tx1"/>
                </a:solidFill>
                <a:latin typeface="Huawei Sans" panose="020C0503030203020204" pitchFamily="34" charset="0"/>
              </a:rPr>
              <a:t>policy-name</a:t>
            </a:r>
            <a:r>
              <a:rPr lang="en-US" dirty="0">
                <a:solidFill>
                  <a:schemeClr val="tx1"/>
                </a:solidFill>
                <a:latin typeface="Huawei Sans" panose="020C0503030203020204" pitchFamily="34" charset="0"/>
              </a:rPr>
              <a:t>] </a:t>
            </a:r>
            <a:r>
              <a:rPr lang="en-US" b="1" dirty="0">
                <a:solidFill>
                  <a:schemeClr val="tx1"/>
                </a:solidFill>
                <a:latin typeface="Huawei Sans" panose="020C0503030203020204" pitchFamily="34" charset="0"/>
              </a:rPr>
              <a:t>outbound</a:t>
            </a:r>
            <a:r>
              <a:rPr lang="en-US" dirty="0">
                <a:solidFill>
                  <a:schemeClr val="tx1"/>
                </a:solidFill>
                <a:latin typeface="Huawei Sans" panose="020C0503030203020204" pitchFamily="34" charset="0"/>
              </a:rPr>
              <a:t>     //Apply the traffic policy to the outbound direction of the interface.</a:t>
            </a:r>
            <a:endParaRPr lang="en-US" altLang="zh-CN" dirty="0">
              <a:solidFill>
                <a:schemeClr val="tx1"/>
              </a:solidFill>
              <a:latin typeface="Huawei Sans" panose="020C0503030203020204" pitchFamily="34" charset="0"/>
            </a:endParaRPr>
          </a:p>
        </p:txBody>
      </p:sp>
      <p:sp>
        <p:nvSpPr>
          <p:cNvPr id="35" name="圆角矩形 135">
            <a:extLst>
              <a:ext uri="{FF2B5EF4-FFF2-40B4-BE49-F238E27FC236}">
                <a16:creationId xmlns:a16="http://schemas.microsoft.com/office/drawing/2014/main" xmlns="" id="{EE602E42-5BBD-4CA3-9022-622C6C3FF339}"/>
              </a:ext>
            </a:extLst>
          </p:cNvPr>
          <p:cNvSpPr/>
          <p:nvPr/>
        </p:nvSpPr>
        <p:spPr bwMode="gray">
          <a:xfrm>
            <a:off x="1667508" y="1558270"/>
            <a:ext cx="2964717" cy="858769"/>
          </a:xfrm>
          <a:prstGeom prst="roundRect">
            <a:avLst/>
          </a:prstGeom>
          <a:solidFill>
            <a:srgbClr val="F4FBFE"/>
          </a:solidFill>
          <a:ln w="9525" cap="flat" cmpd="sng" algn="ctr">
            <a:solidFill>
              <a:srgbClr val="94DAE2"/>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000" b="0" i="0" u="none" strike="noStrike" cap="none" normalizeH="0" dirty="0">
              <a:ln>
                <a:noFill/>
              </a:ln>
              <a:solidFill>
                <a:schemeClr val="tx1"/>
              </a:solidFill>
              <a:effectLst/>
              <a:latin typeface="Huawei Sans" panose="020C0503030203020204" pitchFamily="34" charset="0"/>
              <a:ea typeface="方正兰亭黑简体" panose="02000000000000000000" pitchFamily="2" charset="-122"/>
            </a:endParaRPr>
          </a:p>
        </p:txBody>
      </p:sp>
      <p:sp>
        <p:nvSpPr>
          <p:cNvPr id="36" name="Text Box 26">
            <a:extLst>
              <a:ext uri="{FF2B5EF4-FFF2-40B4-BE49-F238E27FC236}">
                <a16:creationId xmlns:a16="http://schemas.microsoft.com/office/drawing/2014/main" xmlns="" id="{2688C99C-75AA-453C-A319-A5D116D77017}"/>
              </a:ext>
            </a:extLst>
          </p:cNvPr>
          <p:cNvSpPr txBox="1">
            <a:spLocks noChangeArrowheads="1"/>
          </p:cNvSpPr>
          <p:nvPr/>
        </p:nvSpPr>
        <p:spPr bwMode="gray">
          <a:xfrm>
            <a:off x="1666528" y="1558270"/>
            <a:ext cx="1250540"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edge device</a:t>
            </a:r>
          </a:p>
        </p:txBody>
      </p:sp>
      <p:cxnSp>
        <p:nvCxnSpPr>
          <p:cNvPr id="37" name="Straight Connector 21">
            <a:extLst>
              <a:ext uri="{FF2B5EF4-FFF2-40B4-BE49-F238E27FC236}">
                <a16:creationId xmlns:a16="http://schemas.microsoft.com/office/drawing/2014/main" xmlns="" id="{96086830-1E9A-4142-B4BF-8BB729693C93}"/>
              </a:ext>
            </a:extLst>
          </p:cNvPr>
          <p:cNvCxnSpPr>
            <a:cxnSpLocks/>
            <a:endCxn id="39" idx="1"/>
          </p:cNvCxnSpPr>
          <p:nvPr/>
        </p:nvCxnSpPr>
        <p:spPr bwMode="gray">
          <a:xfrm>
            <a:off x="1268390" y="2039472"/>
            <a:ext cx="620635"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pic>
        <p:nvPicPr>
          <p:cNvPr id="38" name="Picture 12" descr="E:\2016.01\1.12 扁平化图标\蓝色\AR-蓝色最新-40.png">
            <a:extLst>
              <a:ext uri="{FF2B5EF4-FFF2-40B4-BE49-F238E27FC236}">
                <a16:creationId xmlns:a16="http://schemas.microsoft.com/office/drawing/2014/main" xmlns="" id="{7B7CD4FE-9E12-448B-B371-9B8939CDDFCC}"/>
              </a:ext>
            </a:extLst>
          </p:cNvPr>
          <p:cNvPicPr>
            <a:picLocks noChangeAspect="1" noChangeArrowheads="1"/>
          </p:cNvPicPr>
          <p:nvPr/>
        </p:nvPicPr>
        <p:blipFill>
          <a:blip r:embed="rId3" cstate="print"/>
          <a:srcRect/>
          <a:stretch>
            <a:fillRect/>
          </a:stretch>
        </p:blipFill>
        <p:spPr bwMode="gray">
          <a:xfrm>
            <a:off x="3251684" y="1818072"/>
            <a:ext cx="540000" cy="441818"/>
          </a:xfrm>
          <a:prstGeom prst="rect">
            <a:avLst/>
          </a:prstGeom>
        </p:spPr>
      </p:pic>
      <p:pic>
        <p:nvPicPr>
          <p:cNvPr id="39" name="图片 70">
            <a:extLst>
              <a:ext uri="{FF2B5EF4-FFF2-40B4-BE49-F238E27FC236}">
                <a16:creationId xmlns:a16="http://schemas.microsoft.com/office/drawing/2014/main" xmlns="" id="{351C5831-08C3-4B7A-A766-A8033AB640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889025" y="1818072"/>
            <a:ext cx="540000" cy="442800"/>
          </a:xfrm>
          <a:prstGeom prst="rect">
            <a:avLst/>
          </a:prstGeom>
        </p:spPr>
      </p:pic>
      <p:cxnSp>
        <p:nvCxnSpPr>
          <p:cNvPr id="40" name="Straight Connector 25">
            <a:extLst>
              <a:ext uri="{FF2B5EF4-FFF2-40B4-BE49-F238E27FC236}">
                <a16:creationId xmlns:a16="http://schemas.microsoft.com/office/drawing/2014/main" xmlns="" id="{2AD57301-E8AB-4A8E-8B70-3BA2DDB3650E}"/>
              </a:ext>
            </a:extLst>
          </p:cNvPr>
          <p:cNvCxnSpPr>
            <a:cxnSpLocks/>
            <a:stCxn id="39" idx="3"/>
            <a:endCxn id="38" idx="1"/>
          </p:cNvCxnSpPr>
          <p:nvPr/>
        </p:nvCxnSpPr>
        <p:spPr bwMode="gray">
          <a:xfrm flipV="1">
            <a:off x="2429025" y="2038981"/>
            <a:ext cx="822659" cy="491"/>
          </a:xfrm>
          <a:prstGeom prst="line">
            <a:avLst/>
          </a:prstGeom>
          <a:solidFill>
            <a:schemeClr val="accent1"/>
          </a:solidFill>
          <a:ln w="19050" cap="flat" cmpd="sng" algn="ctr">
            <a:solidFill>
              <a:srgbClr val="007AC7"/>
            </a:solidFill>
            <a:prstDash val="solid"/>
            <a:round/>
            <a:headEnd type="none" w="med" len="med"/>
            <a:tailEnd type="none" w="med" len="med"/>
          </a:ln>
          <a:effectLst/>
        </p:spPr>
      </p:cxnSp>
      <p:cxnSp>
        <p:nvCxnSpPr>
          <p:cNvPr id="41" name="Straight Connector 26">
            <a:extLst>
              <a:ext uri="{FF2B5EF4-FFF2-40B4-BE49-F238E27FC236}">
                <a16:creationId xmlns:a16="http://schemas.microsoft.com/office/drawing/2014/main" xmlns="" id="{E4B40C51-BF98-4140-ABE3-298D1975F510}"/>
              </a:ext>
            </a:extLst>
          </p:cNvPr>
          <p:cNvCxnSpPr>
            <a:cxnSpLocks/>
            <a:stCxn id="38" idx="3"/>
          </p:cNvCxnSpPr>
          <p:nvPr/>
        </p:nvCxnSpPr>
        <p:spPr bwMode="gray">
          <a:xfrm>
            <a:off x="3791684" y="2038981"/>
            <a:ext cx="612319" cy="0"/>
          </a:xfrm>
          <a:prstGeom prst="line">
            <a:avLst/>
          </a:prstGeom>
          <a:solidFill>
            <a:schemeClr val="accent1"/>
          </a:solidFill>
          <a:ln w="19050" cap="flat" cmpd="sng" algn="ctr">
            <a:solidFill>
              <a:srgbClr val="007AC7"/>
            </a:solidFill>
            <a:prstDash val="solid"/>
            <a:round/>
            <a:headEnd type="none" w="med" len="med"/>
            <a:tailEnd type="none" w="med" len="med"/>
          </a:ln>
          <a:effectLst/>
        </p:spPr>
      </p:cxnSp>
      <p:sp>
        <p:nvSpPr>
          <p:cNvPr id="42" name="Text Box 26">
            <a:extLst>
              <a:ext uri="{FF2B5EF4-FFF2-40B4-BE49-F238E27FC236}">
                <a16:creationId xmlns:a16="http://schemas.microsoft.com/office/drawing/2014/main" xmlns="" id="{BE362D6B-5F20-4A44-8229-48B1D0740F6E}"/>
              </a:ext>
            </a:extLst>
          </p:cNvPr>
          <p:cNvSpPr txBox="1">
            <a:spLocks noChangeArrowheads="1"/>
          </p:cNvSpPr>
          <p:nvPr/>
        </p:nvSpPr>
        <p:spPr bwMode="gray">
          <a:xfrm>
            <a:off x="3136864" y="1558270"/>
            <a:ext cx="77444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node</a:t>
            </a:r>
          </a:p>
        </p:txBody>
      </p:sp>
      <p:sp>
        <p:nvSpPr>
          <p:cNvPr id="43" name="Oval 41">
            <a:extLst>
              <a:ext uri="{FF2B5EF4-FFF2-40B4-BE49-F238E27FC236}">
                <a16:creationId xmlns:a16="http://schemas.microsoft.com/office/drawing/2014/main" xmlns="" id="{25AD5355-862E-4527-BB8D-2653C7401795}"/>
              </a:ext>
            </a:extLst>
          </p:cNvPr>
          <p:cNvSpPr>
            <a:spLocks noChangeAspect="1"/>
          </p:cNvSpPr>
          <p:nvPr/>
        </p:nvSpPr>
        <p:spPr bwMode="gray">
          <a:xfrm>
            <a:off x="2351981" y="1962168"/>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sp>
        <p:nvSpPr>
          <p:cNvPr id="44" name="Text Box 26">
            <a:extLst>
              <a:ext uri="{FF2B5EF4-FFF2-40B4-BE49-F238E27FC236}">
                <a16:creationId xmlns:a16="http://schemas.microsoft.com/office/drawing/2014/main" xmlns="" id="{172E39C3-6252-45DC-8136-629E92624025}"/>
              </a:ext>
            </a:extLst>
          </p:cNvPr>
          <p:cNvSpPr txBox="1">
            <a:spLocks noChangeArrowheads="1"/>
          </p:cNvSpPr>
          <p:nvPr/>
        </p:nvSpPr>
        <p:spPr bwMode="gray">
          <a:xfrm>
            <a:off x="3736451" y="2118611"/>
            <a:ext cx="955588" cy="276934"/>
          </a:xfrm>
          <a:prstGeom prst="rect">
            <a:avLst/>
          </a:prstGeom>
          <a:noFill/>
          <a:ln w="9525">
            <a:noFill/>
            <a:miter lim="800000"/>
            <a:headEnd/>
            <a:tailEnd/>
          </a:ln>
        </p:spPr>
        <p:txBody>
          <a:bodyPr wrap="none" lIns="91379" tIns="45688" rIns="91379" bIns="45688">
            <a:spAutoFit/>
          </a:bodyPr>
          <a:lstStyle/>
          <a:p>
            <a:pPr algn="ctr" eaLnBrk="1" fontAlgn="ctr" hangingPunct="1"/>
            <a:r>
              <a:rPr lang="en-US" sz="1200" dirty="0">
                <a:latin typeface="Huawei Sans" panose="020C0503030203020204" pitchFamily="34" charset="0"/>
              </a:rPr>
              <a:t>DS domain</a:t>
            </a:r>
          </a:p>
        </p:txBody>
      </p:sp>
      <p:sp>
        <p:nvSpPr>
          <p:cNvPr id="45" name="Oval 41">
            <a:extLst>
              <a:ext uri="{FF2B5EF4-FFF2-40B4-BE49-F238E27FC236}">
                <a16:creationId xmlns:a16="http://schemas.microsoft.com/office/drawing/2014/main" xmlns="" id="{6A20C70F-7BF7-4B08-8CEB-4AD4F9B9F3C9}"/>
              </a:ext>
            </a:extLst>
          </p:cNvPr>
          <p:cNvSpPr>
            <a:spLocks noChangeAspect="1"/>
          </p:cNvSpPr>
          <p:nvPr/>
        </p:nvSpPr>
        <p:spPr bwMode="gray">
          <a:xfrm>
            <a:off x="3712053" y="1959350"/>
            <a:ext cx="159261" cy="159261"/>
          </a:xfrm>
          <a:prstGeom prst="ellipse">
            <a:avLst/>
          </a:prstGeom>
          <a:solidFill>
            <a:srgbClr val="FFC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400" b="1" dirty="0">
              <a:solidFill>
                <a:prstClr val="black"/>
              </a:solidFill>
              <a:latin typeface="Huawei Sans" panose="020C0503030203020204" pitchFamily="34" charset="0"/>
            </a:endParaRPr>
          </a:p>
        </p:txBody>
      </p:sp>
      <p:pic>
        <p:nvPicPr>
          <p:cNvPr id="46" name="图片 45"/>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727200" y="1819498"/>
            <a:ext cx="540000" cy="442800"/>
          </a:xfrm>
          <a:prstGeom prst="rect">
            <a:avLst/>
          </a:prstGeom>
        </p:spPr>
      </p:pic>
    </p:spTree>
    <p:extLst>
      <p:ext uri="{BB962C8B-B14F-4D97-AF65-F5344CB8AC3E}">
        <p14:creationId xmlns:p14="http://schemas.microsoft.com/office/powerpoint/2010/main" val="1976848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FDAB25-6979-4C0E-A793-6061506E35D7}"/>
</file>

<file path=customXml/itemProps2.xml><?xml version="1.0" encoding="utf-8"?>
<ds:datastoreItem xmlns:ds="http://schemas.openxmlformats.org/officeDocument/2006/customXml" ds:itemID="{DA5960F2-6186-408B-A0DC-5CA5E58B604F}">
  <ds:schemaRef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purl.org/dc/terms/"/>
    <ds:schemaRef ds:uri="http://www.w3.org/XML/1998/namespace"/>
    <ds:schemaRef ds:uri="475f1e55-3009-46d8-9566-5d569a2b3a98"/>
    <ds:schemaRef ds:uri="http://schemas.microsoft.com/office/2006/metadata/properties"/>
  </ds:schemaRefs>
</ds:datastoreItem>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6502</TotalTime>
  <Words>17706</Words>
  <Application>Microsoft Office PowerPoint</Application>
  <PresentationFormat>Widescreen</PresentationFormat>
  <Paragraphs>2290</Paragraphs>
  <Slides>119</Slides>
  <Notes>119</Notes>
  <HiddenSlides>7</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119</vt:i4>
      </vt:variant>
    </vt:vector>
  </HeadingPairs>
  <TitlesOfParts>
    <vt:vector size="131" baseType="lpstr">
      <vt:lpstr>宋体</vt:lpstr>
      <vt:lpstr>Microsoft YaHei</vt:lpstr>
      <vt:lpstr>Microsoft YaHei</vt:lpstr>
      <vt:lpstr>方正兰亭黑简体</vt:lpstr>
      <vt:lpstr>Arial</vt:lpstr>
      <vt:lpstr>Courier New</vt:lpstr>
      <vt:lpstr>Huawei Sans</vt:lpstr>
      <vt:lpstr>Wingdings</vt:lpstr>
      <vt:lpstr>2_自功能页模板</vt:lpstr>
      <vt:lpstr>2_标题页模板</vt:lpstr>
      <vt:lpstr>4_内容页模板</vt:lpstr>
      <vt:lpstr>5_感谢页模板</vt:lpstr>
      <vt:lpstr>PowerPoint Presentation</vt:lpstr>
      <vt:lpstr>QoS Fundamentals</vt:lpstr>
      <vt:lpstr>PowerPoint Presentation</vt:lpstr>
      <vt:lpstr>PowerPoint Presentation</vt:lpstr>
      <vt:lpstr>PowerPoint Presentation</vt:lpstr>
      <vt:lpstr>"Best-Effort" Traditional Network</vt:lpstr>
      <vt:lpstr>QoS Background</vt:lpstr>
      <vt:lpstr>Overview of QoS</vt:lpstr>
      <vt:lpstr>PowerPoint Presentation</vt:lpstr>
      <vt:lpstr>QoS Service Models</vt:lpstr>
      <vt:lpstr>BE Model</vt:lpstr>
      <vt:lpstr>IntServ Model</vt:lpstr>
      <vt:lpstr>DiffServ Model</vt:lpstr>
      <vt:lpstr>Common QoS Technologies (DiffServ Model)</vt:lpstr>
      <vt:lpstr>QoS Data Processing (DiffServ Model)</vt:lpstr>
      <vt:lpstr>PowerPoint Presentation</vt:lpstr>
      <vt:lpstr>PowerPoint Presentation</vt:lpstr>
      <vt:lpstr>PowerPoint Presentation</vt:lpstr>
      <vt:lpstr>PowerPoint Presentation</vt:lpstr>
      <vt:lpstr>QoS Data Processing</vt:lpstr>
      <vt:lpstr>Why Are Traffic Classification and Traffic Marking Required?</vt:lpstr>
      <vt:lpstr>PowerPoint Presentation</vt:lpstr>
      <vt:lpstr>Behavior Aggregate Classification</vt:lpstr>
      <vt:lpstr>External Priority: VLAN Packet</vt:lpstr>
      <vt:lpstr>External Priority: MPLS Packet</vt:lpstr>
      <vt:lpstr>External Priority: IP Packet</vt:lpstr>
      <vt:lpstr>Mapping Between External Priorities</vt:lpstr>
      <vt:lpstr>Service Class</vt:lpstr>
      <vt:lpstr>Color</vt:lpstr>
      <vt:lpstr>Mapping</vt:lpstr>
      <vt:lpstr>Multi-field Classification</vt:lpstr>
      <vt:lpstr>Traffic Policy Overview</vt:lpstr>
      <vt:lpstr>Traffic Classification Process</vt:lpstr>
      <vt:lpstr>Configuring MF Classification</vt:lpstr>
      <vt:lpstr>Checking the MF Classification Configuration</vt:lpstr>
      <vt:lpstr>(Optional) Modifying the BA Classification Configuration</vt:lpstr>
      <vt:lpstr>Checking the Priority Mapping Configuration</vt:lpstr>
      <vt:lpstr>PowerPoint Presentation</vt:lpstr>
      <vt:lpstr>PowerPoint Presentation</vt:lpstr>
      <vt:lpstr>PowerPoint Presentation</vt:lpstr>
      <vt:lpstr>QoS Data Processing</vt:lpstr>
      <vt:lpstr>Traffic Limiting Technology</vt:lpstr>
      <vt:lpstr>Single-Rate-Single-Bucket Mechanism</vt:lpstr>
      <vt:lpstr>Single-Rate-Two-Bucket Mechanism</vt:lpstr>
      <vt:lpstr>Two-Rate-Two-Bucket Mechanism</vt:lpstr>
      <vt:lpstr>What Is Traffic Policing?</vt:lpstr>
      <vt:lpstr>CAR</vt:lpstr>
      <vt:lpstr>PowerPoint Presentation</vt:lpstr>
      <vt:lpstr>Application Scenario of Traffic Policing</vt:lpstr>
      <vt:lpstr>Configuring Interface-based Traffic Policing</vt:lpstr>
      <vt:lpstr>Configuring MQC-based Traffic Policing</vt:lpstr>
      <vt:lpstr>Checking the Traffic Policing Configuration</vt:lpstr>
      <vt:lpstr>What Is Traffic Shaping?</vt:lpstr>
      <vt:lpstr>Implementation of Traffic Shaping (1)</vt:lpstr>
      <vt:lpstr>Implementation of Traffic Shaping (2)</vt:lpstr>
      <vt:lpstr>Application Scenario of Traffic Shaping</vt:lpstr>
      <vt:lpstr>Configuring Interface-based Traffic Shaping</vt:lpstr>
      <vt:lpstr>Configuring Queue-based Traffic Shaping</vt:lpstr>
      <vt:lpstr>Configuring MQC-based Traffic Shaping</vt:lpstr>
      <vt:lpstr>Checking the Traffic Shaping Configuration</vt:lpstr>
      <vt:lpstr>PowerPoint Presentation</vt:lpstr>
      <vt:lpstr>PowerPoint Presentation</vt:lpstr>
      <vt:lpstr>PowerPoint Presentation</vt:lpstr>
      <vt:lpstr>QoS Data Processing</vt:lpstr>
      <vt:lpstr>Background of Congestion Occurrence</vt:lpstr>
      <vt:lpstr>Impact of Congestion</vt:lpstr>
      <vt:lpstr>Congestion Avoidance Technology</vt:lpstr>
      <vt:lpstr>Policy 1: Tail Drop</vt:lpstr>
      <vt:lpstr>Disadvantage 1: Global TCP Synchronization</vt:lpstr>
      <vt:lpstr>Disadvantage 2: Undifferentiated Drop</vt:lpstr>
      <vt:lpstr>Policy 2: RED</vt:lpstr>
      <vt:lpstr>Relieving Global TCP Synchronization</vt:lpstr>
      <vt:lpstr>Policy 3: WRED</vt:lpstr>
      <vt:lpstr>WRED Drop Priority</vt:lpstr>
      <vt:lpstr>Curve of the WRED Drop Probability</vt:lpstr>
      <vt:lpstr>Application of Congestion Avoidance</vt:lpstr>
      <vt:lpstr>Configuring Queue-based WRED</vt:lpstr>
      <vt:lpstr>Configuring MQC to Implement Congestion Avoidance (1)</vt:lpstr>
      <vt:lpstr>Configuring MQC to Implement Congestion Avoidance (2)</vt:lpstr>
      <vt:lpstr>Checking the Congestion Avoidance Configuration</vt:lpstr>
      <vt:lpstr>PowerPoint Presentation</vt:lpstr>
      <vt:lpstr>PowerPoint Presentation</vt:lpstr>
      <vt:lpstr>PowerPoint Presentation</vt:lpstr>
      <vt:lpstr>QoS Data Processing</vt:lpstr>
      <vt:lpstr>Congestion Management Technology</vt:lpstr>
      <vt:lpstr>What Is a Queue?</vt:lpstr>
      <vt:lpstr>Queue Scheduling Algorithms</vt:lpstr>
      <vt:lpstr>FIFO</vt:lpstr>
      <vt:lpstr>SP</vt:lpstr>
      <vt:lpstr>WFQ</vt:lpstr>
      <vt:lpstr>PowerPoint Presentation</vt:lpstr>
      <vt:lpstr>Queue Scheduling Mode of an Interface</vt:lpstr>
      <vt:lpstr>PowerPoint Presentation</vt:lpstr>
      <vt:lpstr>Scheduling Order of Three Types of Queues</vt:lpstr>
      <vt:lpstr>Application of Congestion Management</vt:lpstr>
      <vt:lpstr>QoS Processing Review</vt:lpstr>
      <vt:lpstr>Configuring Queue-based Congestion Management</vt:lpstr>
      <vt:lpstr>Configuring MQC to Implement Congestion Management (1)</vt:lpstr>
      <vt:lpstr>Configuring MQC to Implement Congestion Management (2)</vt:lpstr>
      <vt:lpstr>Checking the Congestion Management Configuration</vt:lpstr>
      <vt:lpstr>PowerPoint Presentation</vt:lpstr>
      <vt:lpstr>PowerPoint Presentation</vt:lpstr>
      <vt:lpstr>PowerPoint Presentation</vt:lpstr>
      <vt:lpstr>Limitations of QoS</vt:lpstr>
      <vt:lpstr>HQoS Overview</vt:lpstr>
      <vt:lpstr>Introduction to HQoS Queues</vt:lpstr>
      <vt:lpstr>Introduction to HQoS Queue Scheduling</vt:lpstr>
      <vt:lpstr>Introduction to HQoS Traffic Shaping</vt:lpstr>
      <vt:lpstr>Introduction to the HQoS Dropper</vt:lpstr>
      <vt:lpstr>HQoS Application Example</vt:lpstr>
      <vt:lpstr>HQoS Configuration Roadmap</vt:lpstr>
      <vt:lpstr>Configuring a Child Traffic Policy</vt:lpstr>
      <vt:lpstr>Configuring a Parent Traffic Policy</vt:lpstr>
      <vt:lpstr>Applying the Parent Traffic Policy</vt:lpstr>
      <vt:lpstr>Checking the HQoS Configuration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Wuyuezjhw (Monk)</cp:lastModifiedBy>
  <cp:revision>464</cp:revision>
  <cp:lastPrinted>2020-07-31T09:33:18Z</cp:lastPrinted>
  <dcterms:created xsi:type="dcterms:W3CDTF">2018-11-29T10:16:29Z</dcterms:created>
  <dcterms:modified xsi:type="dcterms:W3CDTF">2021-11-04T08:41:35Z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(3)WAjNAPrNLsD35897anp3VHWwQZxfC0THfWYJW21IRovjd8m+S8ABmqXDmNNTb+O5tK6/aAgv
X9lh41UsdBAyRC+GVFYN5AjbrJvjbz3qFXKNFJSHbhVgU45KYF1OylKr1XrQWojj/5a7AaNE
to/Mh2YR14RfR5XIK5QcZh3TFDSBE3BQf5drElnSo2FgkwIqfSh3i6wMMuaDZhemxaSUCD2F
8SCrDLqgmwHCFgQwua</vt:lpwstr>
  </property>
  <property fmtid="{D5CDD505-2E9C-101B-9397-08002B2CF9AE}" pid="3" name="_2015_ms_pID_7253431">
    <vt:lpwstr>CD3p6IjSN4L0qMPYXE/flXvvzhpG4O2mtzuWtf98528ujtWBmy8XYC
BaixELHeMDA6283e/Wns4PhuUs9TivlpJmKasKctGjG/PpfQN3YMV3uaRCc6cdkAJzL0iGc3
KymdjzMDAxC3R+a87+PQlqR5GKB8OTGEEdFX+sEJVQFtUmr8Xi3SG5yeVA24f5uRfhsZheIZ
1gMNB0QrycsrK5mVHeJkhW3/DlplVpG46BUj</vt:lpwstr>
  </property>
  <property fmtid="{D5CDD505-2E9C-101B-9397-08002B2CF9AE}" pid="4" name="_2015_ms_pID_7253432">
    <vt:lpwstr>QiSztoNoZUj4zdGZ01+B2TM=</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1635726930</vt:lpwstr>
  </property>
</Properties>
</file>