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78"/>
  </p:notesMasterIdLst>
  <p:handoutMasterIdLst>
    <p:handoutMasterId r:id="rId79"/>
  </p:handoutMasterIdLst>
  <p:sldIdLst>
    <p:sldId id="271" r:id="rId8"/>
    <p:sldId id="289"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5" r:id="rId64"/>
    <p:sldId id="346" r:id="rId65"/>
    <p:sldId id="347" r:id="rId66"/>
    <p:sldId id="348" r:id="rId67"/>
    <p:sldId id="349" r:id="rId68"/>
    <p:sldId id="350" r:id="rId69"/>
    <p:sldId id="351" r:id="rId70"/>
    <p:sldId id="352" r:id="rId71"/>
    <p:sldId id="353" r:id="rId72"/>
    <p:sldId id="354" r:id="rId73"/>
    <p:sldId id="355" r:id="rId74"/>
    <p:sldId id="356" r:id="rId75"/>
    <p:sldId id="357" r:id="rId76"/>
    <p:sldId id="285" r:id="rId77"/>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8" clrIdx="0">
    <p:extLst>
      <p:ext uri="{19B8F6BF-5375-455C-9EA6-DF929625EA0E}">
        <p15:presenceInfo xmlns:p15="http://schemas.microsoft.com/office/powerpoint/2012/main" userId="S-1-5-21-147214757-305610072-1517763936-5682676" providerId="AD"/>
      </p:ext>
    </p:extLst>
  </p:cmAuthor>
  <p:cmAuthor id="2" name="Wuyuezjhw (Monk)" initials="W(" lastIdx="28" clrIdx="1">
    <p:extLst>
      <p:ext uri="{19B8F6BF-5375-455C-9EA6-DF929625EA0E}">
        <p15:presenceInfo xmlns:p15="http://schemas.microsoft.com/office/powerpoint/2012/main" userId="S-1-5-21-147214757-305610072-1517763936-31936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351"/>
    <a:srgbClr val="56C4D2"/>
    <a:srgbClr val="62B230"/>
    <a:srgbClr val="BEE9EE"/>
    <a:srgbClr val="AFD89C"/>
    <a:srgbClr val="94DAE2"/>
    <a:srgbClr val="FDE397"/>
    <a:srgbClr val="81C15F"/>
    <a:srgbClr val="D9ECFF"/>
    <a:srgbClr val="30B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0487" autoAdjust="0"/>
  </p:normalViewPr>
  <p:slideViewPr>
    <p:cSldViewPr snapToGrid="0" snapToObjects="1">
      <p:cViewPr varScale="1">
        <p:scale>
          <a:sx n="68" d="100"/>
          <a:sy n="68" d="100"/>
        </p:scale>
        <p:origin x="48" y="6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3192" y="16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tableStyles" Target="tableStyle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slide" Target="slides/slide54.xml"/><Relationship Id="rId82" Type="http://schemas.openxmlformats.org/officeDocument/2006/relationships/viewProps" Target="viewProp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Why do we need to know the positions and work content of users?</a:t>
            </a:r>
          </a:p>
          <a:p>
            <a:pPr lvl="1"/>
            <a:r>
              <a:rPr lang="en-US" smtClean="0"/>
              <a:t>In an enterprise environment, </a:t>
            </a:r>
            <a:r>
              <a:rPr lang="en-US" altLang="zh-CN" smtClean="0"/>
              <a:t>n</a:t>
            </a:r>
            <a:r>
              <a:rPr lang="en-US" smtClean="0"/>
              <a:t>etwork access permissions </a:t>
            </a:r>
            <a:r>
              <a:rPr lang="en-US" altLang="zh-CN" smtClean="0"/>
              <a:t>to be</a:t>
            </a:r>
            <a:r>
              <a:rPr lang="en-US" smtClean="0"/>
              <a:t> granted </a:t>
            </a:r>
            <a:r>
              <a:rPr lang="en-US" altLang="zh-CN" smtClean="0"/>
              <a:t>vary according to </a:t>
            </a:r>
            <a:r>
              <a:rPr lang="en-US" smtClean="0"/>
              <a:t>positions. Even users of the same position may have only the permission to use network services related to their work content.</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29030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Why do we need to confirm a fault?</a:t>
            </a:r>
          </a:p>
          <a:p>
            <a:pPr lvl="1"/>
            <a:r>
              <a:rPr lang="en-US" smtClean="0"/>
              <a:t>The user description may be ambiguous, and the reported fault may not be the actual faulty point. In this situation, experienced engineers have to confirm the fault.</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66367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2549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11920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30470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 temporary network environment may need to be built for fault evaluation.</a:t>
            </a:r>
          </a:p>
          <a:p>
            <a:pPr lvl="1"/>
            <a:r>
              <a:rPr lang="en-US" smtClean="0"/>
              <a:t>If a complex network fault cannot be rectified within a short period of time after being evaluated and a user wants to immediately restore network availability, you advise the user to temporarily skip the faulty node and build an alternative network environment.</a:t>
            </a:r>
          </a:p>
          <a:p>
            <a:pPr lvl="1"/>
            <a:r>
              <a:rPr lang="en-US" smtClean="0"/>
              <a:t>When building a temporary network environment, fully consider the urgency of solving problems and the risk of bypassing certain security restrictions. Fully communicate with users and implement the environment only after obtaining permissions.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545396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799656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4724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4899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82593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0400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06695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92475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0315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74642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63340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631151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41255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90955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9589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190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51988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ABC</a:t>
            </a:r>
          </a:p>
          <a:p>
            <a:pPr marL="228600" lvl="0" indent="-228600">
              <a:buFont typeface="+mj-lt"/>
              <a:buAutoNum type="arabicPeriod"/>
            </a:pPr>
            <a:r>
              <a:rPr lang="en-US" dirty="0" smtClean="0"/>
              <a:t>False</a:t>
            </a:r>
          </a:p>
          <a:p>
            <a:endParaRPr lang="zh-CN" altLang="en-US" dirty="0"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918422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95030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31013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R3 and SW5 are connected through Layer 3 sub-interfaces.</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626583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51429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99017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section describes common troubleshooting methods and tools, providing guidance for network maintenance personnel. The processing sequence in actual scenarios can be different from that in the example.</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715227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This section uses the Windows 10 OS as an example to describe how to check the physical connection status of a PC.</a:t>
            </a:r>
          </a:p>
          <a:p>
            <a:pPr lvl="0"/>
            <a:r>
              <a:rPr lang="en-US" smtClean="0"/>
              <a:t>InUti: input bandwidth utilization</a:t>
            </a:r>
          </a:p>
          <a:p>
            <a:pPr lvl="0"/>
            <a:r>
              <a:rPr lang="en-US" smtClean="0"/>
              <a:t>OutUti: output bandwidth utilization</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982183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286372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GE 0/0/10 belongs to VLAN 12 and VLAN 34 and works in tagged mode, indicating that the interface is configured as a trunk interface and the PVID is not 12.</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06579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66652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A Layer 2 loop causes the following failures:</a:t>
            </a:r>
          </a:p>
          <a:p>
            <a:pPr lvl="1"/>
            <a:r>
              <a:rPr lang="en-US" altLang="zh-CN" dirty="0" smtClean="0"/>
              <a:t>An attempt to remotely log in to a device fails</a:t>
            </a:r>
            <a:r>
              <a:rPr lang="en-US" dirty="0" smtClean="0"/>
              <a:t>.</a:t>
            </a:r>
          </a:p>
          <a:p>
            <a:pPr lvl="1"/>
            <a:r>
              <a:rPr lang="en-US" dirty="0" smtClean="0"/>
              <a:t>An interface receives a large number of broadcast packets, which can be viewed in </a:t>
            </a:r>
            <a:r>
              <a:rPr lang="en-US" altLang="zh-CN" dirty="0" smtClean="0"/>
              <a:t>the </a:t>
            </a:r>
            <a:r>
              <a:rPr lang="en-US" altLang="zh-CN" b="1" dirty="0" smtClean="0"/>
              <a:t>display interface </a:t>
            </a:r>
            <a:r>
              <a:rPr lang="en-US" altLang="zh-CN" dirty="0" smtClean="0"/>
              <a:t>command output.</a:t>
            </a:r>
            <a:endParaRPr lang="en-US" dirty="0" smtClean="0"/>
          </a:p>
          <a:p>
            <a:pPr lvl="1"/>
            <a:r>
              <a:rPr lang="en-US" dirty="0" smtClean="0"/>
              <a:t>An attempt to log in to a device through the serial port is time consuming.</a:t>
            </a:r>
          </a:p>
          <a:p>
            <a:pPr lvl="1"/>
            <a:r>
              <a:rPr lang="en-US" dirty="0" smtClean="0"/>
              <a:t>CPU usage exceeds 70%.</a:t>
            </a:r>
          </a:p>
          <a:p>
            <a:pPr lvl="1"/>
            <a:r>
              <a:rPr lang="en-US" dirty="0" smtClean="0"/>
              <a:t>High packet loss occurs when a ping command is used.</a:t>
            </a:r>
          </a:p>
          <a:p>
            <a:pPr lvl="1"/>
            <a:r>
              <a:rPr lang="en-US" dirty="0" smtClean="0"/>
              <a:t>The indicator of the VLAN interface with the loop occurring frequently blinks.</a:t>
            </a:r>
          </a:p>
          <a:p>
            <a:pPr lvl="1"/>
            <a:r>
              <a:rPr lang="en-US" dirty="0" smtClean="0"/>
              <a:t>A PC receives a large number of broadcast packets.</a:t>
            </a:r>
          </a:p>
          <a:p>
            <a:pPr lvl="1"/>
            <a:r>
              <a:rPr lang="en-US" altLang="zh-CN" dirty="0" smtClean="0"/>
              <a:t>A loop alarm is generated i</a:t>
            </a:r>
            <a:r>
              <a:rPr lang="en-US" dirty="0" smtClean="0"/>
              <a:t>f loop detection is configured on a switch.</a:t>
            </a:r>
          </a:p>
          <a:p>
            <a:pPr lvl="0"/>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798833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After receiving STP TC BPDUs, the STP-enabled switch clears the MAC address table and re-learns MAC addresses. During this period, data forwarding is interrupted for a short period, causing packet loss.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195620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The </a:t>
            </a:r>
            <a:r>
              <a:rPr lang="en-US" b="1" dirty="0" smtClean="0"/>
              <a:t>capture-packet</a:t>
            </a:r>
            <a:r>
              <a:rPr lang="en-US" dirty="0" smtClean="0"/>
              <a:t> command obtains information in service packets that match a configured rule. The obtained information is saved in a local file.</a:t>
            </a:r>
          </a:p>
          <a:p>
            <a:pPr lvl="1"/>
            <a:r>
              <a:rPr lang="en-US" b="1" dirty="0" smtClean="0"/>
              <a:t>capture-packet</a:t>
            </a:r>
            <a:r>
              <a:rPr lang="en-US" dirty="0" smtClean="0"/>
              <a:t> { </a:t>
            </a:r>
            <a:r>
              <a:rPr lang="en-US" b="1" dirty="0" smtClean="0"/>
              <a:t>interface</a:t>
            </a:r>
            <a:r>
              <a:rPr lang="en-US" dirty="0" smtClean="0"/>
              <a:t> </a:t>
            </a:r>
            <a:r>
              <a:rPr lang="en-US" i="1" dirty="0" smtClean="0"/>
              <a:t>interface-type interface-number </a:t>
            </a:r>
            <a:r>
              <a:rPr lang="en-US" dirty="0" smtClean="0"/>
              <a:t>| </a:t>
            </a:r>
            <a:r>
              <a:rPr lang="en-US" b="1" dirty="0" err="1" smtClean="0"/>
              <a:t>acl</a:t>
            </a:r>
            <a:r>
              <a:rPr lang="en-US" dirty="0" smtClean="0"/>
              <a:t> </a:t>
            </a:r>
            <a:r>
              <a:rPr lang="en-US" i="1" dirty="0" err="1" smtClean="0"/>
              <a:t>acl</a:t>
            </a:r>
            <a:r>
              <a:rPr lang="en-US" i="1" dirty="0" smtClean="0"/>
              <a:t>-number </a:t>
            </a:r>
            <a:r>
              <a:rPr lang="en-US" dirty="0" smtClean="0"/>
              <a:t>} * [ </a:t>
            </a:r>
            <a:r>
              <a:rPr lang="en-US" b="1" dirty="0" err="1" smtClean="0"/>
              <a:t>vlan</a:t>
            </a:r>
            <a:r>
              <a:rPr lang="en-US" dirty="0" smtClean="0"/>
              <a:t> </a:t>
            </a:r>
            <a:r>
              <a:rPr lang="en-US" i="1" dirty="0" err="1" smtClean="0"/>
              <a:t>vlan</a:t>
            </a:r>
            <a:r>
              <a:rPr lang="en-US" i="1" dirty="0" smtClean="0"/>
              <a:t>-id</a:t>
            </a:r>
            <a:r>
              <a:rPr lang="en-US" dirty="0" smtClean="0"/>
              <a:t> | </a:t>
            </a:r>
            <a:r>
              <a:rPr lang="en-US" b="1" dirty="0" err="1" smtClean="0"/>
              <a:t>cvlan</a:t>
            </a:r>
            <a:r>
              <a:rPr lang="en-US" dirty="0" smtClean="0"/>
              <a:t> </a:t>
            </a:r>
            <a:r>
              <a:rPr lang="en-US" i="1" dirty="0" err="1" smtClean="0"/>
              <a:t>cvlan</a:t>
            </a:r>
            <a:r>
              <a:rPr lang="en-US" i="1" dirty="0" smtClean="0"/>
              <a:t>-id </a:t>
            </a:r>
            <a:r>
              <a:rPr lang="en-US" dirty="0" smtClean="0"/>
              <a:t>] * </a:t>
            </a:r>
            <a:r>
              <a:rPr lang="en-US" b="1" dirty="0" smtClean="0"/>
              <a:t>destination terminal </a:t>
            </a:r>
            <a:r>
              <a:rPr lang="en-US" dirty="0" smtClean="0"/>
              <a:t>[</a:t>
            </a:r>
            <a:r>
              <a:rPr lang="en-US" b="1" dirty="0" smtClean="0"/>
              <a:t> car </a:t>
            </a:r>
            <a:r>
              <a:rPr lang="en-US" i="1" dirty="0" err="1" smtClean="0"/>
              <a:t>cir</a:t>
            </a:r>
            <a:r>
              <a:rPr lang="en-US" i="1" dirty="0" smtClean="0"/>
              <a:t> car-value </a:t>
            </a:r>
            <a:r>
              <a:rPr lang="en-US" dirty="0" smtClean="0"/>
              <a:t>| </a:t>
            </a:r>
            <a:r>
              <a:rPr lang="en-US" b="1" dirty="0" smtClean="0"/>
              <a:t>time-out</a:t>
            </a:r>
            <a:r>
              <a:rPr lang="en-US" dirty="0" smtClean="0"/>
              <a:t> </a:t>
            </a:r>
            <a:r>
              <a:rPr lang="en-US" i="1" dirty="0" smtClean="0"/>
              <a:t>time-out-value</a:t>
            </a:r>
            <a:r>
              <a:rPr lang="en-US" dirty="0" smtClean="0"/>
              <a:t> | </a:t>
            </a:r>
            <a:r>
              <a:rPr lang="en-US" b="1" dirty="0" smtClean="0"/>
              <a:t>packet-</a:t>
            </a:r>
            <a:r>
              <a:rPr lang="en-US" b="1" dirty="0" err="1" smtClean="0"/>
              <a:t>num</a:t>
            </a:r>
            <a:r>
              <a:rPr lang="en-US" dirty="0" smtClean="0"/>
              <a:t> </a:t>
            </a:r>
            <a:r>
              <a:rPr lang="en-US" i="1" dirty="0" smtClean="0"/>
              <a:t>number</a:t>
            </a:r>
            <a:r>
              <a:rPr lang="en-US" dirty="0" smtClean="0"/>
              <a:t> </a:t>
            </a:r>
            <a:r>
              <a:rPr lang="en-US" i="1" dirty="0" smtClean="0"/>
              <a:t>| packet-</a:t>
            </a:r>
            <a:r>
              <a:rPr lang="en-US" i="1" dirty="0" err="1" smtClean="0"/>
              <a:t>len</a:t>
            </a:r>
            <a:r>
              <a:rPr lang="en-US" i="1" dirty="0" smtClean="0"/>
              <a:t> length</a:t>
            </a:r>
            <a:r>
              <a:rPr lang="en-US" dirty="0" smtClean="0"/>
              <a:t> ] *</a:t>
            </a:r>
          </a:p>
          <a:p>
            <a:pPr lvl="1"/>
            <a:r>
              <a:rPr lang="en-US" dirty="0" smtClean="0"/>
              <a:t>Information in packets on the management interface cannot be obtained.</a:t>
            </a:r>
          </a:p>
          <a:p>
            <a:pPr lvl="1"/>
            <a:r>
              <a:rPr lang="en-US" dirty="0" smtClean="0"/>
              <a:t>This command can only obtain information received by an interface, not information sent by an interface.</a:t>
            </a:r>
          </a:p>
          <a:p>
            <a:pPr lvl="1"/>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512389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备注占位符 3"/>
          <p:cNvSpPr>
            <a:spLocks noGrp="1"/>
          </p:cNvSpPr>
          <p:nvPr>
            <p:ph type="body" idx="1"/>
          </p:nvPr>
        </p:nvSpPr>
        <p:spPr/>
        <p:txBody>
          <a:bodyPr/>
          <a:lstStyle/>
          <a:p>
            <a:r>
              <a:rPr lang="en-US" dirty="0" smtClean="0"/>
              <a:t>The VRRP group numbers on SW3 and SW4 are different. After the VRRP group on SW3 detects a downlink fault, the VRRP status on SW4 does not change. The VRRP status on SW4 remains in the Master state. In this situation, sending gratuitous ARP messages is not triggered for an ARP entry update on the terminal.</a:t>
            </a:r>
          </a:p>
          <a:p>
            <a:r>
              <a:rPr lang="en-US" dirty="0" smtClean="0"/>
              <a:t>The destination MAC address of data frames sent from PC1 to a gateway is still 00 00 5e 00 01 03.</a:t>
            </a:r>
          </a:p>
          <a:p>
            <a:r>
              <a:rPr lang="en-US" dirty="0" smtClean="0"/>
              <a:t>After the link between SW1 and SW3 is disconnected, SW1 cannot forward packets to SW2, because SW1 does not have the MAC address entry of 00 00 5e 00 01 03.</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682489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28968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79144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826853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42838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30605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80213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062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debugging information on R1 shows that the OSPF router ID carried in the Hello packets sent from 10.0.12.2 is the same as the OSPF router ID on R1.</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895072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07242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001052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R3, the command output shows that the route to 192.168.56.0/24 has been imported into the BGP routing table.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794541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Possible causes for the failure to establish an IS-IS neighbor relationship are as follows:</a:t>
            </a:r>
          </a:p>
          <a:p>
            <a:pPr lvl="1"/>
            <a:r>
              <a:rPr lang="en-US" smtClean="0"/>
              <a:t>Area IDs do not match on both ends. (The inconsistency adversely affects only level-1 neighbor relationships.)</a:t>
            </a:r>
          </a:p>
          <a:p>
            <a:pPr lvl="1"/>
            <a:r>
              <a:rPr lang="en-US" smtClean="0"/>
              <a:t>IS-IS levels do not match on both ends. (Note that on Huawei devices if the system level differs from the interface circuit level, the system level takes effect.)</a:t>
            </a:r>
          </a:p>
          <a:p>
            <a:pPr lvl="1"/>
            <a:r>
              <a:rPr lang="en-US" smtClean="0"/>
              <a:t>Interface authentication settings do not match on both ends.</a:t>
            </a:r>
          </a:p>
          <a:p>
            <a:pPr lvl="1"/>
            <a:r>
              <a:rPr lang="en-US" smtClean="0"/>
              <a:t>System </a:t>
            </a:r>
            <a:r>
              <a:rPr lang="en-US" altLang="zh-CN" smtClean="0"/>
              <a:t>ID lengths do not match or system ID conflict occurs</a:t>
            </a:r>
            <a:r>
              <a:rPr lang="en-US" smtClean="0"/>
              <a:t>.</a:t>
            </a:r>
          </a:p>
          <a:p>
            <a:pPr lvl="1"/>
            <a:r>
              <a:rPr lang="en-US" smtClean="0"/>
              <a:t>The IP addresses are on different network segments. (Source check is enabled for IS-IS on a broadcast network, and can be disabled.)</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2520518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127126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5136933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094381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After the configuration of R2 is modified, the route to 10.0.3.3/32 is displayed on R1.</a:t>
            </a:r>
            <a:endParaRPr lang="en-US"/>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280305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smtClean="0"/>
              <a:t>After R1 learns the route, PC1 still cannot access the FTP service provided by server 6. In this case, run the traceroute command to check connectivity between R1 and server 6.</a:t>
            </a:r>
          </a:p>
          <a:p>
            <a:pPr>
              <a:lnSpc>
                <a:spcPct val="100000"/>
              </a:lnSpc>
            </a:pPr>
            <a:r>
              <a:rPr lang="en-US" dirty="0" smtClean="0"/>
              <a:t>Based on traffic statistics, the analysis is as follows:</a:t>
            </a:r>
          </a:p>
          <a:p>
            <a:pPr lvl="1">
              <a:lnSpc>
                <a:spcPct val="100000"/>
              </a:lnSpc>
            </a:pPr>
            <a:r>
              <a:rPr lang="en-US" dirty="0" smtClean="0"/>
              <a:t>Check whether the traffic reaches the inbound interface of the device and determine whether packet loss occurs on the upstream device.</a:t>
            </a:r>
          </a:p>
          <a:p>
            <a:pPr lvl="1">
              <a:lnSpc>
                <a:spcPct val="100000"/>
              </a:lnSpc>
            </a:pPr>
            <a:r>
              <a:rPr lang="en-US" dirty="0" smtClean="0"/>
              <a:t>Check whether the traffic is forwarded to the outbound of the device and determine whether packet loss occurs on the device.</a:t>
            </a:r>
          </a:p>
          <a:p>
            <a:pPr lvl="1">
              <a:lnSpc>
                <a:spcPct val="100000"/>
              </a:lnSpc>
            </a:pPr>
            <a:r>
              <a:rPr lang="en-US" dirty="0" smtClean="0"/>
              <a:t>Check whether Layer 2 and Layer 3 information about traffic on the inbound interface of the device is correct and determine whether the upstream device forwards and encapsulates packets properly.</a:t>
            </a:r>
          </a:p>
          <a:p>
            <a:pPr lvl="1">
              <a:lnSpc>
                <a:spcPct val="100000"/>
              </a:lnSpc>
            </a:pPr>
            <a:r>
              <a:rPr lang="en-US" dirty="0" smtClean="0"/>
              <a:t>Check whether the Layer 2 and Layer 3 information about the outbound interface is correct and determine whether the device forwards and encapsulates packets properly.</a:t>
            </a:r>
          </a:p>
          <a:p>
            <a:pPr lvl="1">
              <a:lnSpc>
                <a:spcPct val="100000"/>
              </a:lnSpc>
            </a:pPr>
            <a:r>
              <a:rPr lang="en-US" dirty="0" smtClean="0"/>
              <a:t>Check whether transient traffic flapping occurs due to MAC address flapping, route changes, or IP address conflicts.</a:t>
            </a:r>
          </a:p>
          <a:p>
            <a:pPr lvl="0">
              <a:lnSpc>
                <a:spcPct val="100000"/>
              </a:lnSpc>
            </a:pPr>
            <a:r>
              <a:rPr lang="en-US" dirty="0" smtClean="0"/>
              <a:t>Procedure for configuring traffic statistics collection:</a:t>
            </a:r>
          </a:p>
          <a:p>
            <a:pPr lvl="1">
              <a:lnSpc>
                <a:spcPct val="100000"/>
              </a:lnSpc>
            </a:pPr>
            <a:r>
              <a:rPr lang="en-US" dirty="0" smtClean="0"/>
              <a:t>Configure an ACL rule to match traffic to be collected.</a:t>
            </a:r>
          </a:p>
          <a:p>
            <a:pPr lvl="1">
              <a:lnSpc>
                <a:spcPct val="100000"/>
              </a:lnSpc>
            </a:pPr>
            <a:r>
              <a:rPr lang="en-US" dirty="0" smtClean="0"/>
              <a:t>Configure a traffic classifier.</a:t>
            </a:r>
          </a:p>
          <a:p>
            <a:pPr lvl="1">
              <a:lnSpc>
                <a:spcPct val="100000"/>
              </a:lnSpc>
            </a:pPr>
            <a:r>
              <a:rPr lang="en-US" dirty="0" smtClean="0"/>
              <a:t>Configure a traffic behavior and configure traffic statistics collection in the traffic behavior.</a:t>
            </a:r>
          </a:p>
          <a:p>
            <a:pPr lvl="1">
              <a:lnSpc>
                <a:spcPct val="100000"/>
              </a:lnSpc>
            </a:pPr>
            <a:r>
              <a:rPr lang="en-US" dirty="0" smtClean="0"/>
              <a:t>Configure a traffic policy; bind the traffic classifier and behavior to the traffic policy; apply the traffic policy to the inbound direction of the switch to collect statistics on packets of different users.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26700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Mapping between the preceding fault symptoms and categories varies according to scenarios.</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54374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0211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8189268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657147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smtClean="0"/>
              <a:t>If the client and server are on different network segments and a relay agent is deployed between them</a:t>
            </a:r>
          </a:p>
          <a:p>
            <a:pPr lvl="1"/>
            <a:r>
              <a:rPr lang="en-US" altLang="zh-CN" smtClean="0"/>
              <a:t>The link between the DHCP relay agent and server becomes faulty.</a:t>
            </a:r>
          </a:p>
          <a:p>
            <a:pPr lvl="1"/>
            <a:r>
              <a:rPr lang="en-US" altLang="zh-CN" smtClean="0"/>
              <a:t>The DHCP function is not enabled globally on a device. As a result, the DHCP function does not take effect.</a:t>
            </a:r>
          </a:p>
          <a:p>
            <a:pPr lvl="1"/>
            <a:r>
              <a:rPr lang="en-US" altLang="zh-CN" smtClean="0"/>
              <a:t>No DHCP server is specified on the DHCP relay agent.</a:t>
            </a:r>
          </a:p>
          <a:p>
            <a:pPr lvl="1"/>
            <a:r>
              <a:rPr lang="en-US" altLang="zh-CN" smtClean="0"/>
              <a:t>The DHCP relay agent and server are unreachable.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437175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00012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7824225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751019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96115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ABC</a:t>
            </a:r>
          </a:p>
          <a:p>
            <a:pPr marL="228600" indent="-228600">
              <a:buFont typeface="+mj-lt"/>
              <a:buAutoNum type="arabicPeriod"/>
            </a:pPr>
            <a:r>
              <a:rPr lang="en-US" dirty="0" smtClean="0"/>
              <a:t>B</a:t>
            </a:r>
          </a:p>
          <a:p>
            <a:pPr marL="228600" indent="-228600">
              <a:buFont typeface="+mj-lt"/>
              <a:buAutoNum type="arabicPeriod"/>
            </a:pPr>
            <a:r>
              <a:rPr lang="en-US" dirty="0" smtClean="0"/>
              <a:t>ABCD</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1414561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37029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53495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If an unstructured network troubleshooting is carried out, steps are performed repeatedly, leading to low efficiency even though a solution to the fault is found.</a:t>
            </a:r>
          </a:p>
          <a:p>
            <a:r>
              <a:rPr lang="en-US" smtClean="0"/>
              <a:t>In a complex network environment, a new fault may be caused due to an unstructured network fault rectification process, making network fault rectification more difficult.</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48611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8552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6.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24.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image" Target="../media/image24.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7.png"/></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3.png"/><Relationship Id="rId2" Type="http://schemas.openxmlformats.org/officeDocument/2006/relationships/notesSlide" Target="../notesSlides/notesSlide45.xml"/><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6.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7.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8.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9.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0.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5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2.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3.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4.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5.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6.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5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7.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5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8.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5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9.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0.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6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3.png"/><Relationship Id="rId2" Type="http://schemas.openxmlformats.org/officeDocument/2006/relationships/notesSlide" Target="../notesSlides/notesSlide61.xml"/><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27.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3.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8.png"/><Relationship Id="rId4" Type="http://schemas.openxmlformats.org/officeDocument/2006/relationships/image" Target="../media/image27.png"/></Relationships>
</file>

<file path=ppt/slides/_rels/slide6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4.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8.png"/><Relationship Id="rId4" Type="http://schemas.openxmlformats.org/officeDocument/2006/relationships/image" Target="../media/image27.png"/></Relationships>
</file>

<file path=ppt/slides/_rels/slide6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5.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8.png"/><Relationship Id="rId4" Type="http://schemas.openxmlformats.org/officeDocument/2006/relationships/image" Target="../media/image27.png"/></Relationships>
</file>

<file path=ppt/slides/_rels/slide6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6.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8.png"/><Relationship Id="rId4" Type="http://schemas.openxmlformats.org/officeDocument/2006/relationships/image" Target="../media/image27.png"/></Relationships>
</file>

<file path=ppt/slides/_rels/slide6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7.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8.png"/><Relationship Id="rId4" Type="http://schemas.openxmlformats.org/officeDocument/2006/relationships/image" Target="../media/image27.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9.xml"/><Relationship Id="rId16" Type="http://schemas.openxmlformats.org/officeDocument/2006/relationships/image" Target="../media/image17.png"/><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bwMode="gray"/>
        <p:txBody>
          <a:bodyPr/>
          <a:lstStyle/>
          <a:p>
            <a:endParaRPr lang="zh-CN" altLang="en-US" dirty="0"/>
          </a:p>
        </p:txBody>
      </p:sp>
      <p:sp>
        <p:nvSpPr>
          <p:cNvPr id="7" name="文本占位符 6"/>
          <p:cNvSpPr>
            <a:spLocks noGrp="1"/>
          </p:cNvSpPr>
          <p:nvPr>
            <p:ph type="body" sz="quarter" idx="18"/>
          </p:nvPr>
        </p:nvSpPr>
        <p:spPr bwMode="gray"/>
        <p:txBody>
          <a:bodyPr/>
          <a:lstStyle/>
          <a:p>
            <a:r>
              <a:rPr lang="en-US" altLang="zh-CN" dirty="0" smtClean="0"/>
              <a:t>Datacom</a:t>
            </a:r>
            <a:endParaRPr lang="zh-CN" altLang="en-US" dirty="0"/>
          </a:p>
        </p:txBody>
      </p:sp>
      <p:sp>
        <p:nvSpPr>
          <p:cNvPr id="8" name="文本占位符 7"/>
          <p:cNvSpPr>
            <a:spLocks noGrp="1"/>
          </p:cNvSpPr>
          <p:nvPr>
            <p:ph type="body" sz="quarter" idx="19"/>
          </p:nvPr>
        </p:nvSpPr>
        <p:spPr bwMode="gray"/>
        <p:txBody>
          <a:bodyPr/>
          <a:lstStyle/>
          <a:p>
            <a:r>
              <a:rPr lang="en-US" altLang="zh-CN" dirty="0"/>
              <a:t>Genera</a:t>
            </a:r>
            <a:endParaRPr lang="zh-CN" altLang="en-US" dirty="0"/>
          </a:p>
        </p:txBody>
      </p:sp>
      <p:sp>
        <p:nvSpPr>
          <p:cNvPr id="9" name="文本占位符 8"/>
          <p:cNvSpPr>
            <a:spLocks noGrp="1"/>
          </p:cNvSpPr>
          <p:nvPr>
            <p:ph type="body" sz="quarter" idx="20"/>
          </p:nvPr>
        </p:nvSpPr>
        <p:spPr bwMode="gray"/>
        <p:txBody>
          <a:bodyPr/>
          <a:lstStyle/>
          <a:p>
            <a:r>
              <a:rPr lang="en-US" altLang="zh-CN" dirty="0" smtClean="0"/>
              <a:t>V1.0</a:t>
            </a:r>
            <a:endParaRPr lang="zh-CN" altLang="en-US" dirty="0"/>
          </a:p>
        </p:txBody>
      </p:sp>
      <p:sp>
        <p:nvSpPr>
          <p:cNvPr id="2" name="文本占位符 1"/>
          <p:cNvSpPr>
            <a:spLocks noGrp="1"/>
          </p:cNvSpPr>
          <p:nvPr>
            <p:ph type="body" sz="quarter" idx="13"/>
          </p:nvPr>
        </p:nvSpPr>
        <p:spPr bwMode="gray"/>
        <p:txBody>
          <a:bodyPr/>
          <a:lstStyle/>
          <a:p>
            <a:r>
              <a:rPr lang="en-US" altLang="zh-CN" dirty="0" err="1"/>
              <a:t>hejunjian</a:t>
            </a:r>
            <a:r>
              <a:rPr lang="en-US" altLang="zh-CN" dirty="0"/>
              <a:t>/hwx580230</a:t>
            </a:r>
            <a:endParaRPr lang="zh-CN" altLang="en-US" dirty="0"/>
          </a:p>
        </p:txBody>
      </p:sp>
      <p:sp>
        <p:nvSpPr>
          <p:cNvPr id="3" name="文本占位符 2"/>
          <p:cNvSpPr>
            <a:spLocks noGrp="1"/>
          </p:cNvSpPr>
          <p:nvPr>
            <p:ph type="body" sz="quarter" idx="14"/>
          </p:nvPr>
        </p:nvSpPr>
        <p:spPr bwMode="gray"/>
        <p:txBody>
          <a:bodyPr/>
          <a:lstStyle/>
          <a:p>
            <a:r>
              <a:rPr lang="en-US" altLang="zh-CN" dirty="0" smtClean="0"/>
              <a:t>2020.03.10</a:t>
            </a:r>
            <a:endParaRPr lang="zh-CN" altLang="en-US" dirty="0"/>
          </a:p>
        </p:txBody>
      </p:sp>
      <p:sp>
        <p:nvSpPr>
          <p:cNvPr id="4" name="文本占位符 3"/>
          <p:cNvSpPr>
            <a:spLocks noGrp="1"/>
          </p:cNvSpPr>
          <p:nvPr>
            <p:ph type="body" sz="quarter" idx="15"/>
          </p:nvPr>
        </p:nvSpPr>
        <p:spPr bwMode="gray"/>
        <p:txBody>
          <a:bodyPr/>
          <a:lstStyle/>
          <a:p>
            <a:r>
              <a:rPr lang="en-US" altLang="zh-CN" dirty="0" err="1" smtClean="0">
                <a:sym typeface="Huawei Sans" panose="020C0503030203020204" pitchFamily="34" charset="0"/>
              </a:rPr>
              <a:t>zhushigeng</a:t>
            </a:r>
            <a:r>
              <a:rPr lang="en-US" altLang="zh-CN" dirty="0" smtClean="0">
                <a:sym typeface="Huawei Sans" panose="020C0503030203020204" pitchFamily="34" charset="0"/>
              </a:rPr>
              <a:t>/z00261992</a:t>
            </a:r>
            <a:endParaRPr lang="zh-CN" altLang="en-US" dirty="0">
              <a:sym typeface="Huawei Sans" panose="020C0503030203020204" pitchFamily="34" charset="0"/>
            </a:endParaRPr>
          </a:p>
        </p:txBody>
      </p:sp>
      <p:sp>
        <p:nvSpPr>
          <p:cNvPr id="5" name="文本占位符 4"/>
          <p:cNvSpPr>
            <a:spLocks noGrp="1"/>
          </p:cNvSpPr>
          <p:nvPr>
            <p:ph type="body" sz="quarter" idx="16"/>
          </p:nvPr>
        </p:nvSpPr>
        <p:spPr bwMode="gray"/>
        <p:txBody>
          <a:bodyPr/>
          <a:lstStyle/>
          <a:p>
            <a:r>
              <a:rPr lang="en-US" altLang="zh-CN" dirty="0" smtClean="0"/>
              <a:t>New</a:t>
            </a:r>
            <a:endParaRPr lang="zh-CN" altLang="en-US" dirty="0"/>
          </a:p>
        </p:txBody>
      </p:sp>
      <p:sp>
        <p:nvSpPr>
          <p:cNvPr id="10" name="文本占位符 9"/>
          <p:cNvSpPr>
            <a:spLocks noGrp="1"/>
          </p:cNvSpPr>
          <p:nvPr>
            <p:ph type="body" sz="quarter" idx="21"/>
          </p:nvPr>
        </p:nvSpPr>
        <p:spPr bwMode="gray"/>
        <p:txBody>
          <a:bodyPr/>
          <a:lstStyle/>
          <a:p>
            <a:r>
              <a:rPr lang="en-US" altLang="zh-CN" dirty="0" err="1"/>
              <a:t>hejunjian</a:t>
            </a:r>
            <a:r>
              <a:rPr lang="en-US" altLang="zh-CN" dirty="0"/>
              <a:t>/hwx580230</a:t>
            </a:r>
            <a:endParaRPr lang="zh-CN" altLang="en-US" dirty="0"/>
          </a:p>
        </p:txBody>
      </p:sp>
      <p:sp>
        <p:nvSpPr>
          <p:cNvPr id="11" name="文本占位符 10"/>
          <p:cNvSpPr>
            <a:spLocks noGrp="1"/>
          </p:cNvSpPr>
          <p:nvPr>
            <p:ph type="body" sz="quarter" idx="22"/>
          </p:nvPr>
        </p:nvSpPr>
        <p:spPr bwMode="gray"/>
        <p:txBody>
          <a:bodyPr/>
          <a:lstStyle/>
          <a:p>
            <a:r>
              <a:rPr lang="en-US" altLang="zh-CN" dirty="0" smtClean="0"/>
              <a:t>2021.07.25</a:t>
            </a:r>
            <a:endParaRPr lang="zh-CN" altLang="en-US" dirty="0"/>
          </a:p>
        </p:txBody>
      </p:sp>
      <p:sp>
        <p:nvSpPr>
          <p:cNvPr id="12" name="文本占位符 11"/>
          <p:cNvSpPr>
            <a:spLocks noGrp="1"/>
          </p:cNvSpPr>
          <p:nvPr>
            <p:ph type="body" sz="quarter" idx="23"/>
          </p:nvPr>
        </p:nvSpPr>
        <p:spPr bwMode="gray"/>
        <p:txBody>
          <a:bodyPr/>
          <a:lstStyle/>
          <a:p>
            <a:r>
              <a:rPr lang="en-US" altLang="zh-CN" dirty="0" err="1" smtClean="0"/>
              <a:t>wuyue</a:t>
            </a:r>
            <a:r>
              <a:rPr lang="en-US" altLang="zh-CN" dirty="0" smtClean="0"/>
              <a:t>/wwx291773</a:t>
            </a:r>
            <a:endParaRPr lang="en-US" altLang="zh-CN" dirty="0"/>
          </a:p>
        </p:txBody>
      </p:sp>
      <p:sp>
        <p:nvSpPr>
          <p:cNvPr id="13" name="文本占位符 12"/>
          <p:cNvSpPr>
            <a:spLocks noGrp="1"/>
          </p:cNvSpPr>
          <p:nvPr>
            <p:ph type="body" sz="quarter" idx="24"/>
          </p:nvPr>
        </p:nvSpPr>
        <p:spPr bwMode="gray"/>
        <p:txBody>
          <a:bodyPr/>
          <a:lstStyle/>
          <a:p>
            <a:r>
              <a:rPr lang="en-US" altLang="zh-CN" dirty="0" smtClean="0"/>
              <a:t>Update</a:t>
            </a:r>
            <a:endParaRPr lang="zh-CN" altLang="en-US" dirty="0"/>
          </a:p>
        </p:txBody>
      </p:sp>
      <p:sp>
        <p:nvSpPr>
          <p:cNvPr id="14" name="文本占位符 13"/>
          <p:cNvSpPr>
            <a:spLocks noGrp="1"/>
          </p:cNvSpPr>
          <p:nvPr>
            <p:ph type="body" sz="quarter" idx="25"/>
          </p:nvPr>
        </p:nvSpPr>
        <p:spPr bwMode="gray"/>
        <p:txBody>
          <a:bodyPr/>
          <a:lstStyle/>
          <a:p>
            <a:endParaRPr lang="zh-CN" altLang="en-US" dirty="0"/>
          </a:p>
        </p:txBody>
      </p:sp>
      <p:sp>
        <p:nvSpPr>
          <p:cNvPr id="15" name="文本占位符 14"/>
          <p:cNvSpPr>
            <a:spLocks noGrp="1"/>
          </p:cNvSpPr>
          <p:nvPr>
            <p:ph type="body" sz="quarter" idx="26"/>
          </p:nvPr>
        </p:nvSpPr>
        <p:spPr bwMode="gray"/>
        <p:txBody>
          <a:bodyPr/>
          <a:lstStyle/>
          <a:p>
            <a:endParaRPr lang="zh-CN" altLang="en-US" dirty="0"/>
          </a:p>
        </p:txBody>
      </p:sp>
      <p:sp>
        <p:nvSpPr>
          <p:cNvPr id="16" name="文本占位符 15"/>
          <p:cNvSpPr>
            <a:spLocks noGrp="1"/>
          </p:cNvSpPr>
          <p:nvPr>
            <p:ph type="body" sz="quarter" idx="27"/>
          </p:nvPr>
        </p:nvSpPr>
        <p:spPr bwMode="gray"/>
        <p:txBody>
          <a:bodyPr/>
          <a:lstStyle/>
          <a:p>
            <a:endParaRPr lang="zh-CN" altLang="en-US" dirty="0"/>
          </a:p>
        </p:txBody>
      </p:sp>
      <p:sp>
        <p:nvSpPr>
          <p:cNvPr id="17" name="文本占位符 16"/>
          <p:cNvSpPr>
            <a:spLocks noGrp="1"/>
          </p:cNvSpPr>
          <p:nvPr>
            <p:ph type="body" sz="quarter" idx="28"/>
          </p:nvPr>
        </p:nvSpPr>
        <p:spPr bwMode="gray"/>
        <p:txBody>
          <a:bodyPr/>
          <a:lstStyle/>
          <a:p>
            <a:endParaRPr lang="zh-CN" altLang="en-US" dirty="0"/>
          </a:p>
        </p:txBody>
      </p:sp>
      <p:sp>
        <p:nvSpPr>
          <p:cNvPr id="18" name="文本占位符 17"/>
          <p:cNvSpPr>
            <a:spLocks noGrp="1"/>
          </p:cNvSpPr>
          <p:nvPr>
            <p:ph type="body" sz="quarter" idx="29"/>
          </p:nvPr>
        </p:nvSpPr>
        <p:spPr bwMode="gray"/>
        <p:txBody>
          <a:bodyPr/>
          <a:lstStyle/>
          <a:p>
            <a:endParaRPr lang="zh-CN" altLang="en-US"/>
          </a:p>
        </p:txBody>
      </p:sp>
      <p:sp>
        <p:nvSpPr>
          <p:cNvPr id="19" name="文本占位符 18"/>
          <p:cNvSpPr>
            <a:spLocks noGrp="1"/>
          </p:cNvSpPr>
          <p:nvPr>
            <p:ph type="body" sz="quarter" idx="30"/>
          </p:nvPr>
        </p:nvSpPr>
        <p:spPr bwMode="gray"/>
        <p:txBody>
          <a:bodyPr/>
          <a:lstStyle/>
          <a:p>
            <a:endParaRPr lang="zh-CN" altLang="en-US"/>
          </a:p>
        </p:txBody>
      </p:sp>
      <p:sp>
        <p:nvSpPr>
          <p:cNvPr id="20" name="文本占位符 19"/>
          <p:cNvSpPr>
            <a:spLocks noGrp="1"/>
          </p:cNvSpPr>
          <p:nvPr>
            <p:ph type="body" sz="quarter" idx="31"/>
          </p:nvPr>
        </p:nvSpPr>
        <p:spPr bwMode="gray"/>
        <p:txBody>
          <a:bodyPr/>
          <a:lstStyle/>
          <a:p>
            <a:endParaRPr lang="zh-CN" altLang="en-US"/>
          </a:p>
        </p:txBody>
      </p:sp>
      <p:sp>
        <p:nvSpPr>
          <p:cNvPr id="21" name="文本占位符 20"/>
          <p:cNvSpPr>
            <a:spLocks noGrp="1"/>
          </p:cNvSpPr>
          <p:nvPr>
            <p:ph type="body" sz="quarter" idx="32"/>
          </p:nvPr>
        </p:nvSpPr>
        <p:spPr bwMode="gray"/>
        <p:txBody>
          <a:bodyPr/>
          <a:lstStyle/>
          <a:p>
            <a:endParaRPr lang="zh-CN" altLang="en-US"/>
          </a:p>
        </p:txBody>
      </p:sp>
      <p:sp>
        <p:nvSpPr>
          <p:cNvPr id="22" name="文本占位符 21"/>
          <p:cNvSpPr>
            <a:spLocks noGrp="1"/>
          </p:cNvSpPr>
          <p:nvPr>
            <p:ph type="body" sz="quarter" idx="33"/>
          </p:nvPr>
        </p:nvSpPr>
        <p:spPr bwMode="gray"/>
        <p:txBody>
          <a:bodyPr/>
          <a:lstStyle/>
          <a:p>
            <a:endParaRPr lang="zh-CN" altLang="en-US"/>
          </a:p>
        </p:txBody>
      </p:sp>
      <p:sp>
        <p:nvSpPr>
          <p:cNvPr id="23" name="文本占位符 22"/>
          <p:cNvSpPr>
            <a:spLocks noGrp="1"/>
          </p:cNvSpPr>
          <p:nvPr>
            <p:ph type="body" sz="quarter" idx="34"/>
          </p:nvPr>
        </p:nvSpPr>
        <p:spPr bwMode="gray"/>
        <p:txBody>
          <a:bodyPr/>
          <a:lstStyle/>
          <a:p>
            <a:endParaRPr lang="zh-CN" altLang="en-US"/>
          </a:p>
        </p:txBody>
      </p:sp>
      <p:sp>
        <p:nvSpPr>
          <p:cNvPr id="24" name="文本占位符 23"/>
          <p:cNvSpPr>
            <a:spLocks noGrp="1"/>
          </p:cNvSpPr>
          <p:nvPr>
            <p:ph type="body" sz="quarter" idx="35"/>
          </p:nvPr>
        </p:nvSpPr>
        <p:spPr bwMode="gray"/>
        <p:txBody>
          <a:bodyPr/>
          <a:lstStyle/>
          <a:p>
            <a:endParaRPr lang="zh-CN" altLang="en-US"/>
          </a:p>
        </p:txBody>
      </p:sp>
      <p:sp>
        <p:nvSpPr>
          <p:cNvPr id="25" name="文本占位符 24"/>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Fault Report: Proactive Communication and Confirmation</a:t>
            </a:r>
            <a:endParaRPr lang="en-US" dirty="0"/>
          </a:p>
        </p:txBody>
      </p:sp>
      <p:sp>
        <p:nvSpPr>
          <p:cNvPr id="3" name="文本占位符 2"/>
          <p:cNvSpPr>
            <a:spLocks noGrp="1"/>
          </p:cNvSpPr>
          <p:nvPr>
            <p:ph type="body" sz="quarter" idx="10"/>
          </p:nvPr>
        </p:nvSpPr>
        <p:spPr bwMode="gray"/>
        <p:txBody>
          <a:bodyPr/>
          <a:lstStyle/>
          <a:p>
            <a:r>
              <a:rPr lang="en-US" sz="1800" dirty="0" smtClean="0"/>
              <a:t>Ask a </a:t>
            </a:r>
            <a:r>
              <a:rPr lang="en-US" altLang="zh-CN" sz="1800" dirty="0" smtClean="0"/>
              <a:t>user </a:t>
            </a:r>
            <a:r>
              <a:rPr lang="en-US" sz="1800" dirty="0" smtClean="0"/>
              <a:t>for the preceding information through a phone and record the information in a troubleshooting report.</a:t>
            </a:r>
            <a:endParaRPr lang="en-US" sz="1800" dirty="0"/>
          </a:p>
        </p:txBody>
      </p:sp>
      <p:grpSp>
        <p:nvGrpSpPr>
          <p:cNvPr id="16" name="组合 15"/>
          <p:cNvGrpSpPr/>
          <p:nvPr/>
        </p:nvGrpSpPr>
        <p:grpSpPr bwMode="gray">
          <a:xfrm>
            <a:off x="1769232" y="67891"/>
            <a:ext cx="9978268" cy="343232"/>
            <a:chOff x="1754551" y="15639"/>
            <a:chExt cx="9978268" cy="343232"/>
          </a:xfrm>
        </p:grpSpPr>
        <p:sp>
          <p:nvSpPr>
            <p:cNvPr id="17" name="五边形 16"/>
            <p:cNvSpPr/>
            <p:nvPr/>
          </p:nvSpPr>
          <p:spPr bwMode="gray">
            <a:xfrm>
              <a:off x="1754551" y="15639"/>
              <a:ext cx="781200" cy="343232"/>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Fault Report</a:t>
              </a:r>
            </a:p>
          </p:txBody>
        </p:sp>
        <p:sp>
          <p:nvSpPr>
            <p:cNvPr id="18" name="燕尾形 17"/>
            <p:cNvSpPr/>
            <p:nvPr/>
          </p:nvSpPr>
          <p:spPr bwMode="gray">
            <a:xfrm>
              <a:off x="2431275" y="15639"/>
              <a:ext cx="1349332"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Confirmation</a:t>
              </a:r>
            </a:p>
          </p:txBody>
        </p:sp>
        <p:sp>
          <p:nvSpPr>
            <p:cNvPr id="19" name="燕尾形 18"/>
            <p:cNvSpPr/>
            <p:nvPr/>
          </p:nvSpPr>
          <p:spPr bwMode="gray">
            <a:xfrm>
              <a:off x="3676131" y="15639"/>
              <a:ext cx="1374214"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Information Collection</a:t>
              </a:r>
            </a:p>
          </p:txBody>
        </p:sp>
        <p:sp>
          <p:nvSpPr>
            <p:cNvPr id="29" name="燕尾形 28"/>
            <p:cNvSpPr/>
            <p:nvPr/>
          </p:nvSpPr>
          <p:spPr bwMode="gray">
            <a:xfrm>
              <a:off x="4945869" y="15639"/>
              <a:ext cx="13928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Identification and Analysis</a:t>
              </a:r>
            </a:p>
          </p:txBody>
        </p:sp>
        <p:sp>
          <p:nvSpPr>
            <p:cNvPr id="30" name="燕尾形 29"/>
            <p:cNvSpPr/>
            <p:nvPr/>
          </p:nvSpPr>
          <p:spPr bwMode="gray">
            <a:xfrm>
              <a:off x="6234198" y="15639"/>
              <a:ext cx="104889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Cause Listing</a:t>
              </a:r>
            </a:p>
          </p:txBody>
        </p:sp>
        <p:sp>
          <p:nvSpPr>
            <p:cNvPr id="31" name="燕尾形 30"/>
            <p:cNvSpPr/>
            <p:nvPr/>
          </p:nvSpPr>
          <p:spPr bwMode="gray">
            <a:xfrm>
              <a:off x="7178620" y="15639"/>
              <a:ext cx="120861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Assessment</a:t>
              </a:r>
            </a:p>
          </p:txBody>
        </p:sp>
        <p:sp>
          <p:nvSpPr>
            <p:cNvPr id="32" name="燕尾形 31"/>
            <p:cNvSpPr/>
            <p:nvPr/>
          </p:nvSpPr>
          <p:spPr bwMode="gray">
            <a:xfrm>
              <a:off x="8282760" y="15639"/>
              <a:ext cx="1585681"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Step-by-Step Troubleshooting</a:t>
              </a:r>
            </a:p>
          </p:txBody>
        </p:sp>
        <p:sp>
          <p:nvSpPr>
            <p:cNvPr id="33" name="燕尾形 32"/>
            <p:cNvSpPr/>
            <p:nvPr/>
          </p:nvSpPr>
          <p:spPr bwMode="gray">
            <a:xfrm>
              <a:off x="9763965" y="15639"/>
              <a:ext cx="1086297"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Resolving</a:t>
              </a:r>
            </a:p>
          </p:txBody>
        </p:sp>
        <p:sp>
          <p:nvSpPr>
            <p:cNvPr id="34" name="燕尾形 33"/>
            <p:cNvSpPr/>
            <p:nvPr/>
          </p:nvSpPr>
          <p:spPr bwMode="gray">
            <a:xfrm>
              <a:off x="10745783" y="15639"/>
              <a:ext cx="98703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Wrap-up Work</a:t>
              </a:r>
            </a:p>
          </p:txBody>
        </p:sp>
      </p:grpSp>
      <p:graphicFrame>
        <p:nvGraphicFramePr>
          <p:cNvPr id="35" name="表格 34"/>
          <p:cNvGraphicFramePr>
            <a:graphicFrameLocks noGrp="1"/>
          </p:cNvGraphicFramePr>
          <p:nvPr>
            <p:extLst>
              <p:ext uri="{D42A27DB-BD31-4B8C-83A1-F6EECF244321}">
                <p14:modId xmlns:p14="http://schemas.microsoft.com/office/powerpoint/2010/main" val="2097389487"/>
              </p:ext>
            </p:extLst>
          </p:nvPr>
        </p:nvGraphicFramePr>
        <p:xfrm>
          <a:off x="623964" y="2036027"/>
          <a:ext cx="10956769" cy="3046612"/>
        </p:xfrm>
        <a:graphic>
          <a:graphicData uri="http://schemas.openxmlformats.org/drawingml/2006/table">
            <a:tbl>
              <a:tblPr firstRow="1" bandRow="1"/>
              <a:tblGrid>
                <a:gridCol w="2255560"/>
                <a:gridCol w="8701209"/>
              </a:tblGrid>
              <a:tr h="1097123">
                <a:tc>
                  <a:txBody>
                    <a:bodyPr/>
                    <a:lstStyle/>
                    <a:p>
                      <a:pPr algn="ctr">
                        <a:lnSpc>
                          <a:spcPct val="125000"/>
                        </a:lnSpc>
                      </a:pPr>
                      <a:r>
                        <a:rPr lang="en-US" sz="1800" b="1" dirty="0">
                          <a:solidFill>
                            <a:schemeClr val="tx1"/>
                          </a:solidFill>
                          <a:latin typeface="+mj-lt"/>
                          <a:ea typeface="+mn-ea"/>
                        </a:rPr>
                        <a:t>Fault reporter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lnSpc>
                          <a:spcPct val="125000"/>
                        </a:lnSpc>
                      </a:pPr>
                      <a:r>
                        <a:rPr lang="en-US" sz="1600" b="0" dirty="0">
                          <a:solidFill>
                            <a:schemeClr val="tx1"/>
                          </a:solidFill>
                          <a:latin typeface="+mj-lt"/>
                          <a:ea typeface="+mn-ea"/>
                        </a:rPr>
                        <a:t>Name, department, position, work content, computer location (floor, room, wireless or wired access), and website that the computer attempts to access.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52366">
                <a:tc>
                  <a:txBody>
                    <a:bodyPr/>
                    <a:lstStyle/>
                    <a:p>
                      <a:pPr algn="ctr">
                        <a:lnSpc>
                          <a:spcPct val="125000"/>
                        </a:lnSpc>
                      </a:pPr>
                      <a:r>
                        <a:rPr lang="en-US" sz="1800" b="1" dirty="0">
                          <a:solidFill>
                            <a:schemeClr val="tx1"/>
                          </a:solidFill>
                          <a:latin typeface="+mj-lt"/>
                          <a:ea typeface="+mn-ea"/>
                        </a:rPr>
                        <a:t>Fault frequency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lnSpc>
                          <a:spcPct val="125000"/>
                        </a:lnSpc>
                      </a:pPr>
                      <a:r>
                        <a:rPr lang="en-US" sz="1600" b="0" dirty="0">
                          <a:solidFill>
                            <a:schemeClr val="tx1"/>
                          </a:solidFill>
                          <a:latin typeface="+mj-lt"/>
                          <a:ea typeface="+mn-ea"/>
                        </a:rPr>
                        <a:t>Check whether the fault occurs suddenly, occasionally, or frequently.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97123">
                <a:tc>
                  <a:txBody>
                    <a:bodyPr/>
                    <a:lstStyle/>
                    <a:p>
                      <a:pPr algn="ctr">
                        <a:lnSpc>
                          <a:spcPct val="125000"/>
                        </a:lnSpc>
                      </a:pPr>
                      <a:r>
                        <a:rPr lang="en-US" sz="1800" b="1" dirty="0">
                          <a:solidFill>
                            <a:schemeClr val="tx1"/>
                          </a:solidFill>
                          <a:latin typeface="+mj-lt"/>
                          <a:ea typeface="+mn-ea"/>
                        </a:rPr>
                        <a:t>User operation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lnSpc>
                          <a:spcPct val="125000"/>
                        </a:lnSpc>
                      </a:pPr>
                      <a:r>
                        <a:rPr lang="en-US" sz="1600" b="0" dirty="0">
                          <a:solidFill>
                            <a:schemeClr val="tx1"/>
                          </a:solidFill>
                          <a:latin typeface="+mj-lt"/>
                          <a:ea typeface="+mn-ea"/>
                        </a:rPr>
                        <a:t>Operations performed by a user on a terminal before and after a fault occurs. For example, the IP address and DNS parameters are changed, desktop firewall software is installed, and security control software is installed.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75336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Fault Confirmation</a:t>
            </a:r>
            <a:endParaRPr lang="en-US" dirty="0"/>
          </a:p>
        </p:txBody>
      </p:sp>
      <p:sp>
        <p:nvSpPr>
          <p:cNvPr id="3" name="文本占位符 2"/>
          <p:cNvSpPr>
            <a:spLocks noGrp="1"/>
          </p:cNvSpPr>
          <p:nvPr>
            <p:ph type="body" sz="quarter" idx="10"/>
          </p:nvPr>
        </p:nvSpPr>
        <p:spPr bwMode="gray"/>
        <p:txBody>
          <a:bodyPr/>
          <a:lstStyle/>
          <a:p>
            <a:r>
              <a:rPr lang="en-US" sz="1800" dirty="0" smtClean="0"/>
              <a:t>Four factors for determining a fault:</a:t>
            </a:r>
          </a:p>
          <a:p>
            <a:pPr lvl="1"/>
            <a:r>
              <a:rPr lang="en-US" sz="1600" dirty="0" smtClean="0"/>
              <a:t>Subject: network service that becomes faulty</a:t>
            </a:r>
          </a:p>
          <a:p>
            <a:pPr lvl="1"/>
            <a:r>
              <a:rPr lang="en-US" sz="1600" dirty="0" smtClean="0"/>
              <a:t>Symptom: symptom of the fault</a:t>
            </a:r>
          </a:p>
          <a:p>
            <a:pPr lvl="1"/>
            <a:r>
              <a:rPr lang="en-US" sz="1600" dirty="0" smtClean="0"/>
              <a:t>Time: the time when a fault </a:t>
            </a:r>
            <a:r>
              <a:rPr lang="en-US" altLang="zh-CN" sz="1600" dirty="0" smtClean="0"/>
              <a:t>was found </a:t>
            </a:r>
            <a:r>
              <a:rPr lang="en-US" sz="1600" dirty="0" smtClean="0"/>
              <a:t>and the fault occurrence time estimated by professional personnel</a:t>
            </a:r>
          </a:p>
          <a:p>
            <a:pPr lvl="1"/>
            <a:r>
              <a:rPr lang="en-US" sz="1600" dirty="0" smtClean="0"/>
              <a:t>Location: network component that becomes faulty</a:t>
            </a:r>
          </a:p>
          <a:p>
            <a:r>
              <a:rPr lang="en-US" sz="1800" dirty="0" smtClean="0"/>
              <a:t>Describe the fault symptom accurately.</a:t>
            </a:r>
          </a:p>
          <a:p>
            <a:r>
              <a:rPr lang="en-US" sz="1800" dirty="0" smtClean="0"/>
              <a:t>Ultimately, check whether the fault is within the responsibility scope, that is, whether related permissions have been granted to rectify the fault.</a:t>
            </a:r>
          </a:p>
          <a:p>
            <a:endParaRPr lang="en-US" altLang="zh-CN" sz="1800" dirty="0" smtClean="0"/>
          </a:p>
          <a:p>
            <a:pPr lvl="1"/>
            <a:endParaRPr lang="en-US" altLang="zh-CN" sz="1600" dirty="0" smtClean="0"/>
          </a:p>
          <a:p>
            <a:endParaRPr lang="en-US" altLang="zh-CN" sz="1800" dirty="0"/>
          </a:p>
        </p:txBody>
      </p:sp>
      <p:grpSp>
        <p:nvGrpSpPr>
          <p:cNvPr id="15" name="组合 14"/>
          <p:cNvGrpSpPr/>
          <p:nvPr/>
        </p:nvGrpSpPr>
        <p:grpSpPr bwMode="gray">
          <a:xfrm>
            <a:off x="1769232" y="67891"/>
            <a:ext cx="9978268" cy="343232"/>
            <a:chOff x="1754551" y="15639"/>
            <a:chExt cx="9978268" cy="343232"/>
          </a:xfrm>
        </p:grpSpPr>
        <p:sp>
          <p:nvSpPr>
            <p:cNvPr id="16" name="五边形 15"/>
            <p:cNvSpPr/>
            <p:nvPr/>
          </p:nvSpPr>
          <p:spPr bwMode="gray">
            <a:xfrm>
              <a:off x="1754551" y="15639"/>
              <a:ext cx="781200" cy="34323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Report</a:t>
              </a:r>
            </a:p>
          </p:txBody>
        </p:sp>
        <p:sp>
          <p:nvSpPr>
            <p:cNvPr id="17" name="燕尾形 16"/>
            <p:cNvSpPr/>
            <p:nvPr/>
          </p:nvSpPr>
          <p:spPr bwMode="gray">
            <a:xfrm>
              <a:off x="2431275" y="15639"/>
              <a:ext cx="1349332" cy="34323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Fault Confirmation</a:t>
              </a:r>
            </a:p>
          </p:txBody>
        </p:sp>
        <p:sp>
          <p:nvSpPr>
            <p:cNvPr id="27" name="燕尾形 26"/>
            <p:cNvSpPr/>
            <p:nvPr/>
          </p:nvSpPr>
          <p:spPr bwMode="gray">
            <a:xfrm>
              <a:off x="3676131" y="15639"/>
              <a:ext cx="1374214"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Information Collection</a:t>
              </a:r>
            </a:p>
          </p:txBody>
        </p:sp>
        <p:sp>
          <p:nvSpPr>
            <p:cNvPr id="28" name="燕尾形 27"/>
            <p:cNvSpPr/>
            <p:nvPr/>
          </p:nvSpPr>
          <p:spPr bwMode="gray">
            <a:xfrm>
              <a:off x="4945869" y="15639"/>
              <a:ext cx="13928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Identification and Analysis</a:t>
              </a:r>
            </a:p>
          </p:txBody>
        </p:sp>
        <p:sp>
          <p:nvSpPr>
            <p:cNvPr id="29" name="燕尾形 28"/>
            <p:cNvSpPr/>
            <p:nvPr/>
          </p:nvSpPr>
          <p:spPr bwMode="gray">
            <a:xfrm>
              <a:off x="6234198" y="15639"/>
              <a:ext cx="104889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Cause Listing</a:t>
              </a:r>
            </a:p>
          </p:txBody>
        </p:sp>
        <p:sp>
          <p:nvSpPr>
            <p:cNvPr id="30" name="燕尾形 29"/>
            <p:cNvSpPr/>
            <p:nvPr/>
          </p:nvSpPr>
          <p:spPr bwMode="gray">
            <a:xfrm>
              <a:off x="7178620" y="15639"/>
              <a:ext cx="120861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Assessment</a:t>
              </a:r>
            </a:p>
          </p:txBody>
        </p:sp>
        <p:sp>
          <p:nvSpPr>
            <p:cNvPr id="31" name="燕尾形 30"/>
            <p:cNvSpPr/>
            <p:nvPr/>
          </p:nvSpPr>
          <p:spPr bwMode="gray">
            <a:xfrm>
              <a:off x="8282760" y="15639"/>
              <a:ext cx="1585681"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Step-by-Step Troubleshooting</a:t>
              </a:r>
            </a:p>
          </p:txBody>
        </p:sp>
        <p:sp>
          <p:nvSpPr>
            <p:cNvPr id="32" name="燕尾形 31"/>
            <p:cNvSpPr/>
            <p:nvPr/>
          </p:nvSpPr>
          <p:spPr bwMode="gray">
            <a:xfrm>
              <a:off x="9763965" y="15639"/>
              <a:ext cx="1086297"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Resolving</a:t>
              </a:r>
            </a:p>
          </p:txBody>
        </p:sp>
        <p:sp>
          <p:nvSpPr>
            <p:cNvPr id="33" name="燕尾形 32"/>
            <p:cNvSpPr/>
            <p:nvPr/>
          </p:nvSpPr>
          <p:spPr bwMode="gray">
            <a:xfrm>
              <a:off x="10745783" y="15639"/>
              <a:ext cx="98703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Wrap-up Work</a:t>
              </a:r>
            </a:p>
          </p:txBody>
        </p:sp>
      </p:grpSp>
    </p:spTree>
    <p:extLst>
      <p:ext uri="{BB962C8B-B14F-4D97-AF65-F5344CB8AC3E}">
        <p14:creationId xmlns:p14="http://schemas.microsoft.com/office/powerpoint/2010/main" val="5403851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Information Collection</a:t>
            </a:r>
            <a:endParaRPr lang="en-US" dirty="0"/>
          </a:p>
        </p:txBody>
      </p:sp>
      <p:sp>
        <p:nvSpPr>
          <p:cNvPr id="3" name="文本占位符 2"/>
          <p:cNvSpPr>
            <a:spLocks noGrp="1"/>
          </p:cNvSpPr>
          <p:nvPr>
            <p:ph type="body" sz="quarter" idx="10"/>
          </p:nvPr>
        </p:nvSpPr>
        <p:spPr bwMode="gray"/>
        <p:txBody>
          <a:bodyPr/>
          <a:lstStyle/>
          <a:p>
            <a:r>
              <a:rPr lang="en-US" sz="1600" smtClean="0"/>
              <a:t>Which information needs to be collected?</a:t>
            </a:r>
          </a:p>
          <a:p>
            <a:pPr lvl="1"/>
            <a:r>
              <a:rPr lang="en-US" sz="1400" smtClean="0"/>
              <a:t>In the information collection phase, fault-related information, such as documents and network changes, is collected.</a:t>
            </a:r>
          </a:p>
          <a:p>
            <a:r>
              <a:rPr lang="en-US" sz="1600" smtClean="0"/>
              <a:t>How to collect the information:</a:t>
            </a:r>
          </a:p>
          <a:p>
            <a:pPr lvl="1"/>
            <a:r>
              <a:rPr lang="en-US" sz="1400" smtClean="0"/>
              <a:t>Run commands on an involved device. Use information collection tools, such as the packet information obtaining tool and network management software.</a:t>
            </a:r>
          </a:p>
          <a:p>
            <a:r>
              <a:rPr lang="en-US" sz="1600" smtClean="0"/>
              <a:t>Obtaining permissions:</a:t>
            </a:r>
          </a:p>
          <a:p>
            <a:pPr lvl="1"/>
            <a:r>
              <a:rPr lang="en-US" sz="1400" smtClean="0"/>
              <a:t>In a network environment that poses high requirements on information security, information collection must be authorized. Sometimes, a written authorization file must be signed.</a:t>
            </a:r>
          </a:p>
          <a:p>
            <a:r>
              <a:rPr lang="en-US" sz="1600" smtClean="0"/>
              <a:t>Risk assessment in the information collection phase:</a:t>
            </a:r>
          </a:p>
          <a:p>
            <a:pPr lvl="1"/>
            <a:r>
              <a:rPr lang="en-US" sz="1400" smtClean="0"/>
              <a:t>Some information collection operations, such as running a debug command on a router or switch, may cause high CPU usage. In worse cases, a device may even stop responding to instructions, causing more faults. When collecting information, you must evaluate risks, balance the risks of introducing new faults and the urgency of rectifying existing faults, and notify users of the risks. Then, users determine whether to collect information in case of high risks.</a:t>
            </a:r>
          </a:p>
          <a:p>
            <a:endParaRPr lang="en-US" altLang="zh-CN" sz="1600" dirty="0"/>
          </a:p>
        </p:txBody>
      </p:sp>
      <p:grpSp>
        <p:nvGrpSpPr>
          <p:cNvPr id="15" name="组合 14"/>
          <p:cNvGrpSpPr/>
          <p:nvPr/>
        </p:nvGrpSpPr>
        <p:grpSpPr bwMode="gray">
          <a:xfrm>
            <a:off x="1769232" y="67891"/>
            <a:ext cx="9978268" cy="343232"/>
            <a:chOff x="1754551" y="15639"/>
            <a:chExt cx="9978268" cy="343232"/>
          </a:xfrm>
        </p:grpSpPr>
        <p:sp>
          <p:nvSpPr>
            <p:cNvPr id="16" name="五边形 15"/>
            <p:cNvSpPr/>
            <p:nvPr/>
          </p:nvSpPr>
          <p:spPr bwMode="gray">
            <a:xfrm>
              <a:off x="1754551" y="15639"/>
              <a:ext cx="781200" cy="34323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Report</a:t>
              </a:r>
            </a:p>
          </p:txBody>
        </p:sp>
        <p:sp>
          <p:nvSpPr>
            <p:cNvPr id="17" name="燕尾形 16"/>
            <p:cNvSpPr/>
            <p:nvPr/>
          </p:nvSpPr>
          <p:spPr bwMode="gray">
            <a:xfrm>
              <a:off x="2431275" y="15639"/>
              <a:ext cx="1349332"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Confirmation</a:t>
              </a:r>
            </a:p>
          </p:txBody>
        </p:sp>
        <p:sp>
          <p:nvSpPr>
            <p:cNvPr id="18" name="燕尾形 17"/>
            <p:cNvSpPr/>
            <p:nvPr/>
          </p:nvSpPr>
          <p:spPr bwMode="gray">
            <a:xfrm>
              <a:off x="3676131" y="15639"/>
              <a:ext cx="1374214" cy="34323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Information Collection</a:t>
              </a:r>
            </a:p>
          </p:txBody>
        </p:sp>
        <p:sp>
          <p:nvSpPr>
            <p:cNvPr id="19" name="燕尾形 18"/>
            <p:cNvSpPr/>
            <p:nvPr/>
          </p:nvSpPr>
          <p:spPr bwMode="gray">
            <a:xfrm>
              <a:off x="4945869" y="15639"/>
              <a:ext cx="13928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Identification and Analysis</a:t>
              </a:r>
            </a:p>
          </p:txBody>
        </p:sp>
        <p:sp>
          <p:nvSpPr>
            <p:cNvPr id="20" name="燕尾形 19"/>
            <p:cNvSpPr/>
            <p:nvPr/>
          </p:nvSpPr>
          <p:spPr bwMode="gray">
            <a:xfrm>
              <a:off x="6234198" y="15639"/>
              <a:ext cx="104889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Cause Listing</a:t>
              </a:r>
            </a:p>
          </p:txBody>
        </p:sp>
        <p:sp>
          <p:nvSpPr>
            <p:cNvPr id="21" name="燕尾形 20"/>
            <p:cNvSpPr/>
            <p:nvPr/>
          </p:nvSpPr>
          <p:spPr bwMode="gray">
            <a:xfrm>
              <a:off x="7178620" y="15639"/>
              <a:ext cx="120861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Assessment</a:t>
              </a:r>
            </a:p>
          </p:txBody>
        </p:sp>
        <p:sp>
          <p:nvSpPr>
            <p:cNvPr id="22" name="燕尾形 21"/>
            <p:cNvSpPr/>
            <p:nvPr/>
          </p:nvSpPr>
          <p:spPr bwMode="gray">
            <a:xfrm>
              <a:off x="8282760" y="15639"/>
              <a:ext cx="1585681"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Step-by-Step Troubleshooting</a:t>
              </a:r>
            </a:p>
          </p:txBody>
        </p:sp>
        <p:sp>
          <p:nvSpPr>
            <p:cNvPr id="31" name="燕尾形 30"/>
            <p:cNvSpPr/>
            <p:nvPr/>
          </p:nvSpPr>
          <p:spPr bwMode="gray">
            <a:xfrm>
              <a:off x="9763965" y="15639"/>
              <a:ext cx="1086297"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Resolving</a:t>
              </a:r>
            </a:p>
          </p:txBody>
        </p:sp>
        <p:sp>
          <p:nvSpPr>
            <p:cNvPr id="32" name="燕尾形 31"/>
            <p:cNvSpPr/>
            <p:nvPr/>
          </p:nvSpPr>
          <p:spPr bwMode="gray">
            <a:xfrm>
              <a:off x="10745783" y="15639"/>
              <a:ext cx="98703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Wrap-up Work</a:t>
              </a:r>
            </a:p>
          </p:txBody>
        </p:sp>
      </p:grpSp>
    </p:spTree>
    <p:extLst>
      <p:ext uri="{BB962C8B-B14F-4D97-AF65-F5344CB8AC3E}">
        <p14:creationId xmlns:p14="http://schemas.microsoft.com/office/powerpoint/2010/main" val="19780977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bwMode="gray">
          <a:xfrm>
            <a:off x="1903223" y="2867563"/>
            <a:ext cx="2844316" cy="2608506"/>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r>
              <a:rPr lang="en-US" smtClean="0"/>
              <a:t>Identification and Analysis</a:t>
            </a:r>
            <a:endParaRPr lang="en-US" dirty="0"/>
          </a:p>
        </p:txBody>
      </p:sp>
      <p:sp>
        <p:nvSpPr>
          <p:cNvPr id="3" name="文本占位符 2"/>
          <p:cNvSpPr>
            <a:spLocks noGrp="1"/>
          </p:cNvSpPr>
          <p:nvPr>
            <p:ph type="body" sz="quarter" idx="10"/>
          </p:nvPr>
        </p:nvSpPr>
        <p:spPr bwMode="gray"/>
        <p:txBody>
          <a:bodyPr/>
          <a:lstStyle/>
          <a:p>
            <a:r>
              <a:rPr lang="en-US" sz="2000" dirty="0" smtClean="0"/>
              <a:t>In the identification and analysis phase, the collected information is analyzed and sorted.</a:t>
            </a:r>
          </a:p>
          <a:p>
            <a:pPr lvl="1"/>
            <a:r>
              <a:rPr lang="en-US" sz="1800" dirty="0" smtClean="0"/>
              <a:t>By summarizing the fault, maintenance, and version-specific change information and using team (or personal) experience, you can obtain the list of possible causes for network faults.</a:t>
            </a:r>
          </a:p>
          <a:p>
            <a:endParaRPr lang="en-US" altLang="zh-CN" sz="2000" dirty="0"/>
          </a:p>
        </p:txBody>
      </p:sp>
      <p:grpSp>
        <p:nvGrpSpPr>
          <p:cNvPr id="5" name="Group 3"/>
          <p:cNvGrpSpPr>
            <a:grpSpLocks noGrp="1"/>
          </p:cNvGrpSpPr>
          <p:nvPr/>
        </p:nvGrpSpPr>
        <p:grpSpPr bwMode="gray">
          <a:xfrm>
            <a:off x="2047239" y="3759583"/>
            <a:ext cx="8100484" cy="1513545"/>
            <a:chOff x="2759" y="788"/>
            <a:chExt cx="3322" cy="1137"/>
          </a:xfrm>
          <a:solidFill>
            <a:schemeClr val="bg1">
              <a:lumMod val="75000"/>
            </a:schemeClr>
          </a:solidFill>
          <a:effectLst/>
        </p:grpSpPr>
        <p:sp>
          <p:nvSpPr>
            <p:cNvPr id="6" name="Rectangle 6"/>
            <p:cNvSpPr>
              <a:spLocks noChangeArrowheads="1"/>
            </p:cNvSpPr>
            <p:nvPr/>
          </p:nvSpPr>
          <p:spPr bwMode="gray">
            <a:xfrm>
              <a:off x="2759" y="1619"/>
              <a:ext cx="1033" cy="306"/>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Team experience</a:t>
              </a:r>
            </a:p>
          </p:txBody>
        </p:sp>
        <p:sp>
          <p:nvSpPr>
            <p:cNvPr id="7" name="Rectangle 8"/>
            <p:cNvSpPr>
              <a:spLocks noChangeArrowheads="1"/>
            </p:cNvSpPr>
            <p:nvPr/>
          </p:nvSpPr>
          <p:spPr bwMode="gray">
            <a:xfrm>
              <a:off x="5048" y="997"/>
              <a:ext cx="1033" cy="306"/>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Cause listing</a:t>
              </a:r>
            </a:p>
          </p:txBody>
        </p:sp>
        <p:sp>
          <p:nvSpPr>
            <p:cNvPr id="8" name="Rectangle 9"/>
            <p:cNvSpPr>
              <a:spLocks noChangeArrowheads="1"/>
            </p:cNvSpPr>
            <p:nvPr/>
          </p:nvSpPr>
          <p:spPr bwMode="gray">
            <a:xfrm>
              <a:off x="2759" y="1187"/>
              <a:ext cx="1033" cy="306"/>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Change information</a:t>
              </a:r>
            </a:p>
          </p:txBody>
        </p:sp>
        <p:sp>
          <p:nvSpPr>
            <p:cNvPr id="9" name="Rectangle 4"/>
            <p:cNvSpPr>
              <a:spLocks noChangeArrowheads="1"/>
            </p:cNvSpPr>
            <p:nvPr/>
          </p:nvSpPr>
          <p:spPr bwMode="gray">
            <a:xfrm>
              <a:off x="2759" y="788"/>
              <a:ext cx="1033" cy="306"/>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Maintenance information</a:t>
              </a:r>
            </a:p>
          </p:txBody>
        </p:sp>
      </p:grpSp>
      <p:sp>
        <p:nvSpPr>
          <p:cNvPr id="10" name="Rectangle 4"/>
          <p:cNvSpPr>
            <a:spLocks noChangeArrowheads="1"/>
          </p:cNvSpPr>
          <p:nvPr/>
        </p:nvSpPr>
        <p:spPr bwMode="gray">
          <a:xfrm>
            <a:off x="2047239" y="3210143"/>
            <a:ext cx="2520000" cy="4068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Fault information</a:t>
            </a:r>
          </a:p>
        </p:txBody>
      </p:sp>
      <p:sp>
        <p:nvSpPr>
          <p:cNvPr id="11" name="Line 18"/>
          <p:cNvSpPr>
            <a:spLocks noChangeShapeType="1"/>
          </p:cNvSpPr>
          <p:nvPr/>
        </p:nvSpPr>
        <p:spPr bwMode="gray">
          <a:xfrm>
            <a:off x="4747539" y="4182251"/>
            <a:ext cx="2880320"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12" name="Rectangle 10"/>
          <p:cNvSpPr>
            <a:spLocks noChangeArrowheads="1"/>
          </p:cNvSpPr>
          <p:nvPr/>
        </p:nvSpPr>
        <p:spPr bwMode="gray">
          <a:xfrm>
            <a:off x="4855552" y="3210143"/>
            <a:ext cx="2518903" cy="4068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Identification and analysis</a:t>
            </a:r>
          </a:p>
        </p:txBody>
      </p:sp>
      <p:sp>
        <p:nvSpPr>
          <p:cNvPr id="13" name="Line 18"/>
          <p:cNvSpPr>
            <a:spLocks noChangeShapeType="1"/>
          </p:cNvSpPr>
          <p:nvPr/>
        </p:nvSpPr>
        <p:spPr bwMode="gray">
          <a:xfrm>
            <a:off x="6043683" y="3534179"/>
            <a:ext cx="0" cy="648072"/>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grpSp>
        <p:nvGrpSpPr>
          <p:cNvPr id="25" name="组合 24"/>
          <p:cNvGrpSpPr/>
          <p:nvPr/>
        </p:nvGrpSpPr>
        <p:grpSpPr bwMode="gray">
          <a:xfrm>
            <a:off x="1769232" y="67891"/>
            <a:ext cx="9978268" cy="343232"/>
            <a:chOff x="1754551" y="15639"/>
            <a:chExt cx="9978268" cy="343232"/>
          </a:xfrm>
        </p:grpSpPr>
        <p:sp>
          <p:nvSpPr>
            <p:cNvPr id="26" name="五边形 25"/>
            <p:cNvSpPr/>
            <p:nvPr/>
          </p:nvSpPr>
          <p:spPr bwMode="gray">
            <a:xfrm>
              <a:off x="1754551" y="15639"/>
              <a:ext cx="781200" cy="34323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Report</a:t>
              </a:r>
            </a:p>
          </p:txBody>
        </p:sp>
        <p:sp>
          <p:nvSpPr>
            <p:cNvPr id="27" name="燕尾形 26"/>
            <p:cNvSpPr/>
            <p:nvPr/>
          </p:nvSpPr>
          <p:spPr bwMode="gray">
            <a:xfrm>
              <a:off x="2431275" y="15639"/>
              <a:ext cx="1349332"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Confirmation</a:t>
              </a:r>
            </a:p>
          </p:txBody>
        </p:sp>
        <p:sp>
          <p:nvSpPr>
            <p:cNvPr id="38" name="燕尾形 37"/>
            <p:cNvSpPr/>
            <p:nvPr/>
          </p:nvSpPr>
          <p:spPr bwMode="gray">
            <a:xfrm>
              <a:off x="3676131" y="15639"/>
              <a:ext cx="1374214"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Information Collection</a:t>
              </a:r>
            </a:p>
          </p:txBody>
        </p:sp>
        <p:sp>
          <p:nvSpPr>
            <p:cNvPr id="39" name="燕尾形 38"/>
            <p:cNvSpPr/>
            <p:nvPr/>
          </p:nvSpPr>
          <p:spPr bwMode="gray">
            <a:xfrm>
              <a:off x="4945869" y="15639"/>
              <a:ext cx="1392805" cy="34323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Identification and Analysis</a:t>
              </a:r>
            </a:p>
          </p:txBody>
        </p:sp>
        <p:sp>
          <p:nvSpPr>
            <p:cNvPr id="40" name="燕尾形 39"/>
            <p:cNvSpPr/>
            <p:nvPr/>
          </p:nvSpPr>
          <p:spPr bwMode="gray">
            <a:xfrm>
              <a:off x="6234198" y="15639"/>
              <a:ext cx="104889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Cause Listing</a:t>
              </a:r>
            </a:p>
          </p:txBody>
        </p:sp>
        <p:sp>
          <p:nvSpPr>
            <p:cNvPr id="41" name="燕尾形 40"/>
            <p:cNvSpPr/>
            <p:nvPr/>
          </p:nvSpPr>
          <p:spPr bwMode="gray">
            <a:xfrm>
              <a:off x="7178620" y="15639"/>
              <a:ext cx="120861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Assessment</a:t>
              </a:r>
            </a:p>
          </p:txBody>
        </p:sp>
        <p:sp>
          <p:nvSpPr>
            <p:cNvPr id="42" name="燕尾形 41"/>
            <p:cNvSpPr/>
            <p:nvPr/>
          </p:nvSpPr>
          <p:spPr bwMode="gray">
            <a:xfrm>
              <a:off x="8282760" y="15639"/>
              <a:ext cx="1585681"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Step-by-Step Troubleshooting</a:t>
              </a:r>
            </a:p>
          </p:txBody>
        </p:sp>
        <p:sp>
          <p:nvSpPr>
            <p:cNvPr id="43" name="燕尾形 42"/>
            <p:cNvSpPr/>
            <p:nvPr/>
          </p:nvSpPr>
          <p:spPr bwMode="gray">
            <a:xfrm>
              <a:off x="9763965" y="15639"/>
              <a:ext cx="1086297"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Resolving</a:t>
              </a:r>
            </a:p>
          </p:txBody>
        </p:sp>
        <p:sp>
          <p:nvSpPr>
            <p:cNvPr id="44" name="燕尾形 43"/>
            <p:cNvSpPr/>
            <p:nvPr/>
          </p:nvSpPr>
          <p:spPr bwMode="gray">
            <a:xfrm>
              <a:off x="10745783" y="15639"/>
              <a:ext cx="98703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Wrap-up Work</a:t>
              </a:r>
            </a:p>
          </p:txBody>
        </p:sp>
      </p:grpSp>
    </p:spTree>
    <p:extLst>
      <p:ext uri="{BB962C8B-B14F-4D97-AF65-F5344CB8AC3E}">
        <p14:creationId xmlns:p14="http://schemas.microsoft.com/office/powerpoint/2010/main" val="34352946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bwMode="gray">
          <a:xfrm>
            <a:off x="7572164" y="4602136"/>
            <a:ext cx="2844316" cy="1284776"/>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35" name="矩形 34"/>
          <p:cNvSpPr/>
          <p:nvPr/>
        </p:nvSpPr>
        <p:spPr bwMode="gray">
          <a:xfrm>
            <a:off x="7572164" y="2985062"/>
            <a:ext cx="2844316" cy="1284776"/>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34" name="矩形 33"/>
          <p:cNvSpPr/>
          <p:nvPr/>
        </p:nvSpPr>
        <p:spPr bwMode="gray">
          <a:xfrm>
            <a:off x="1918161" y="2923671"/>
            <a:ext cx="2844316" cy="3060340"/>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r>
              <a:rPr lang="en-US" smtClean="0"/>
              <a:t>Cause Listing</a:t>
            </a:r>
            <a:endParaRPr lang="en-US" dirty="0"/>
          </a:p>
        </p:txBody>
      </p:sp>
      <p:sp>
        <p:nvSpPr>
          <p:cNvPr id="3" name="文本占位符 2"/>
          <p:cNvSpPr>
            <a:spLocks noGrp="1"/>
          </p:cNvSpPr>
          <p:nvPr>
            <p:ph type="body" sz="quarter" idx="10"/>
          </p:nvPr>
        </p:nvSpPr>
        <p:spPr bwMode="gray"/>
        <p:txBody>
          <a:bodyPr/>
          <a:lstStyle/>
          <a:p>
            <a:r>
              <a:rPr lang="en-US" sz="1800" dirty="0" smtClean="0"/>
              <a:t>In the cause listing phase, you must list all possible fault causes, sort out the most likely causes, and exclude the least possible causes to narrow down the troubleshooting scope.</a:t>
            </a:r>
          </a:p>
          <a:p>
            <a:endParaRPr lang="en-US" altLang="zh-CN" sz="1800" dirty="0"/>
          </a:p>
        </p:txBody>
      </p:sp>
      <p:sp>
        <p:nvSpPr>
          <p:cNvPr id="5" name="Rectangle 4"/>
          <p:cNvSpPr>
            <a:spLocks noChangeArrowheads="1"/>
          </p:cNvSpPr>
          <p:nvPr/>
        </p:nvSpPr>
        <p:spPr bwMode="gray">
          <a:xfrm>
            <a:off x="2099556" y="3248017"/>
            <a:ext cx="2520000"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Possible cause 1</a:t>
            </a:r>
          </a:p>
        </p:txBody>
      </p:sp>
      <p:sp>
        <p:nvSpPr>
          <p:cNvPr id="6" name="Line 18"/>
          <p:cNvSpPr>
            <a:spLocks noChangeShapeType="1"/>
          </p:cNvSpPr>
          <p:nvPr/>
        </p:nvSpPr>
        <p:spPr bwMode="gray">
          <a:xfrm>
            <a:off x="4799856" y="3896089"/>
            <a:ext cx="2772308"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3200" dirty="0">
              <a:latin typeface="+mj-lt"/>
              <a:ea typeface="+mn-ea"/>
            </a:endParaRPr>
          </a:p>
        </p:txBody>
      </p:sp>
      <p:sp>
        <p:nvSpPr>
          <p:cNvPr id="7" name="Rectangle 10"/>
          <p:cNvSpPr>
            <a:spLocks noChangeArrowheads="1"/>
          </p:cNvSpPr>
          <p:nvPr/>
        </p:nvSpPr>
        <p:spPr bwMode="gray">
          <a:xfrm>
            <a:off x="4907869" y="2923981"/>
            <a:ext cx="2518903"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Information filtering</a:t>
            </a:r>
          </a:p>
        </p:txBody>
      </p:sp>
      <p:sp>
        <p:nvSpPr>
          <p:cNvPr id="8" name="Line 18"/>
          <p:cNvSpPr>
            <a:spLocks noChangeShapeType="1"/>
          </p:cNvSpPr>
          <p:nvPr/>
        </p:nvSpPr>
        <p:spPr bwMode="gray">
          <a:xfrm>
            <a:off x="6096000" y="3248017"/>
            <a:ext cx="0" cy="648072"/>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3200" dirty="0">
              <a:latin typeface="+mj-lt"/>
              <a:ea typeface="+mn-ea"/>
            </a:endParaRPr>
          </a:p>
        </p:txBody>
      </p:sp>
      <p:sp>
        <p:nvSpPr>
          <p:cNvPr id="9" name="Rectangle 4"/>
          <p:cNvSpPr>
            <a:spLocks noChangeArrowheads="1"/>
          </p:cNvSpPr>
          <p:nvPr/>
        </p:nvSpPr>
        <p:spPr bwMode="gray">
          <a:xfrm>
            <a:off x="2099556" y="3824081"/>
            <a:ext cx="2520000"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Possible cause 2</a:t>
            </a:r>
          </a:p>
        </p:txBody>
      </p:sp>
      <p:sp>
        <p:nvSpPr>
          <p:cNvPr id="10" name="Rectangle 4"/>
          <p:cNvSpPr>
            <a:spLocks noChangeArrowheads="1"/>
          </p:cNvSpPr>
          <p:nvPr/>
        </p:nvSpPr>
        <p:spPr bwMode="gray">
          <a:xfrm>
            <a:off x="2099556" y="4364141"/>
            <a:ext cx="2520000"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Possible cause 3</a:t>
            </a:r>
          </a:p>
        </p:txBody>
      </p:sp>
      <p:sp>
        <p:nvSpPr>
          <p:cNvPr id="11" name="Rectangle 4"/>
          <p:cNvSpPr>
            <a:spLocks noChangeArrowheads="1"/>
          </p:cNvSpPr>
          <p:nvPr/>
        </p:nvSpPr>
        <p:spPr bwMode="gray">
          <a:xfrm>
            <a:off x="2099556" y="4904201"/>
            <a:ext cx="2520000"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Possible cause 4</a:t>
            </a:r>
          </a:p>
        </p:txBody>
      </p:sp>
      <p:sp>
        <p:nvSpPr>
          <p:cNvPr id="12" name="Rectangle 4"/>
          <p:cNvSpPr>
            <a:spLocks noChangeArrowheads="1"/>
          </p:cNvSpPr>
          <p:nvPr/>
        </p:nvSpPr>
        <p:spPr bwMode="gray">
          <a:xfrm>
            <a:off x="2099556" y="5444261"/>
            <a:ext cx="2520000"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a:t>
            </a:r>
          </a:p>
        </p:txBody>
      </p:sp>
      <p:sp>
        <p:nvSpPr>
          <p:cNvPr id="14" name="Rectangle 4"/>
          <p:cNvSpPr>
            <a:spLocks noChangeArrowheads="1"/>
          </p:cNvSpPr>
          <p:nvPr/>
        </p:nvSpPr>
        <p:spPr bwMode="gray">
          <a:xfrm>
            <a:off x="7716180" y="3248017"/>
            <a:ext cx="2520000"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Cause 1 to be located</a:t>
            </a:r>
          </a:p>
        </p:txBody>
      </p:sp>
      <p:sp>
        <p:nvSpPr>
          <p:cNvPr id="15" name="Rectangle 4"/>
          <p:cNvSpPr>
            <a:spLocks noChangeArrowheads="1"/>
          </p:cNvSpPr>
          <p:nvPr/>
        </p:nvSpPr>
        <p:spPr bwMode="gray">
          <a:xfrm>
            <a:off x="7716180" y="3824081"/>
            <a:ext cx="2520000"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Cause 2 to be located</a:t>
            </a:r>
          </a:p>
        </p:txBody>
      </p:sp>
      <p:sp>
        <p:nvSpPr>
          <p:cNvPr id="17" name="Rectangle 4"/>
          <p:cNvSpPr>
            <a:spLocks noChangeArrowheads="1"/>
          </p:cNvSpPr>
          <p:nvPr/>
        </p:nvSpPr>
        <p:spPr bwMode="gray">
          <a:xfrm>
            <a:off x="7752184" y="5156229"/>
            <a:ext cx="2520000"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Causes excluded</a:t>
            </a:r>
          </a:p>
        </p:txBody>
      </p:sp>
      <p:sp>
        <p:nvSpPr>
          <p:cNvPr id="18" name="Line 20"/>
          <p:cNvSpPr>
            <a:spLocks noChangeShapeType="1"/>
          </p:cNvSpPr>
          <p:nvPr/>
        </p:nvSpPr>
        <p:spPr bwMode="gray">
          <a:xfrm flipV="1">
            <a:off x="4799856" y="5336249"/>
            <a:ext cx="2772308" cy="0"/>
          </a:xfrm>
          <a:prstGeom prst="line">
            <a:avLst/>
          </a:prstGeom>
          <a:solidFill>
            <a:schemeClr val="bg1">
              <a:lumMod val="75000"/>
            </a:schemeClr>
          </a:solidFill>
          <a:ln w="9525">
            <a:solidFill>
              <a:schemeClr val="tx1"/>
            </a:solidFill>
            <a:prstDash val="lgDash"/>
            <a:round/>
            <a:headEnd/>
            <a:tailEnd type="triangle" w="med" len="med"/>
          </a:ln>
          <a:effectLst/>
        </p:spPr>
        <p:txBody>
          <a:bodyPr/>
          <a:lstStyle/>
          <a:p>
            <a:endParaRPr lang="en-US" altLang="zh-CN" sz="3200" dirty="0">
              <a:latin typeface="+mj-lt"/>
              <a:ea typeface="+mn-ea"/>
            </a:endParaRPr>
          </a:p>
        </p:txBody>
      </p:sp>
      <p:sp>
        <p:nvSpPr>
          <p:cNvPr id="19" name="Rectangle 8"/>
          <p:cNvSpPr>
            <a:spLocks noChangeArrowheads="1"/>
          </p:cNvSpPr>
          <p:nvPr/>
        </p:nvSpPr>
        <p:spPr bwMode="gray">
          <a:xfrm>
            <a:off x="7572164" y="2617932"/>
            <a:ext cx="2844316" cy="382028"/>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dirty="0">
                <a:solidFill>
                  <a:srgbClr val="1D1D1A"/>
                </a:solidFill>
                <a:latin typeface="Huawei Sans" panose="020C0503030203020204" pitchFamily="34" charset="0"/>
                <a:ea typeface="方正兰亭黑简体" panose="02000000000000000000" pitchFamily="2" charset="-122"/>
              </a:rPr>
              <a:t>Cause listing</a:t>
            </a:r>
          </a:p>
        </p:txBody>
      </p:sp>
      <p:grpSp>
        <p:nvGrpSpPr>
          <p:cNvPr id="31" name="组合 30"/>
          <p:cNvGrpSpPr/>
          <p:nvPr/>
        </p:nvGrpSpPr>
        <p:grpSpPr bwMode="gray">
          <a:xfrm>
            <a:off x="1769232" y="67891"/>
            <a:ext cx="9978268" cy="343232"/>
            <a:chOff x="1754551" y="15639"/>
            <a:chExt cx="9978268" cy="343232"/>
          </a:xfrm>
        </p:grpSpPr>
        <p:sp>
          <p:nvSpPr>
            <p:cNvPr id="32" name="五边形 31"/>
            <p:cNvSpPr/>
            <p:nvPr/>
          </p:nvSpPr>
          <p:spPr bwMode="gray">
            <a:xfrm>
              <a:off x="1754551" y="15639"/>
              <a:ext cx="781200" cy="34323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Report</a:t>
              </a:r>
            </a:p>
          </p:txBody>
        </p:sp>
        <p:sp>
          <p:nvSpPr>
            <p:cNvPr id="33" name="燕尾形 32"/>
            <p:cNvSpPr/>
            <p:nvPr/>
          </p:nvSpPr>
          <p:spPr bwMode="gray">
            <a:xfrm>
              <a:off x="2431275" y="15639"/>
              <a:ext cx="1349332"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Confirmation</a:t>
              </a:r>
            </a:p>
          </p:txBody>
        </p:sp>
        <p:sp>
          <p:nvSpPr>
            <p:cNvPr id="37" name="燕尾形 36"/>
            <p:cNvSpPr/>
            <p:nvPr/>
          </p:nvSpPr>
          <p:spPr bwMode="gray">
            <a:xfrm>
              <a:off x="3676131" y="15639"/>
              <a:ext cx="1374214"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Information Collection</a:t>
              </a:r>
            </a:p>
          </p:txBody>
        </p:sp>
        <p:sp>
          <p:nvSpPr>
            <p:cNvPr id="38" name="燕尾形 37"/>
            <p:cNvSpPr/>
            <p:nvPr/>
          </p:nvSpPr>
          <p:spPr bwMode="gray">
            <a:xfrm>
              <a:off x="4945869" y="15639"/>
              <a:ext cx="13928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Identification and Analysis</a:t>
              </a:r>
            </a:p>
          </p:txBody>
        </p:sp>
        <p:sp>
          <p:nvSpPr>
            <p:cNvPr id="39" name="燕尾形 38"/>
            <p:cNvSpPr/>
            <p:nvPr/>
          </p:nvSpPr>
          <p:spPr bwMode="gray">
            <a:xfrm>
              <a:off x="6234198" y="15639"/>
              <a:ext cx="1048898" cy="34323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Cause Listing</a:t>
              </a:r>
            </a:p>
          </p:txBody>
        </p:sp>
        <p:sp>
          <p:nvSpPr>
            <p:cNvPr id="40" name="燕尾形 39"/>
            <p:cNvSpPr/>
            <p:nvPr/>
          </p:nvSpPr>
          <p:spPr bwMode="gray">
            <a:xfrm>
              <a:off x="7178620" y="15639"/>
              <a:ext cx="120861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Assessment</a:t>
              </a:r>
            </a:p>
          </p:txBody>
        </p:sp>
        <p:sp>
          <p:nvSpPr>
            <p:cNvPr id="41" name="燕尾形 40"/>
            <p:cNvSpPr/>
            <p:nvPr/>
          </p:nvSpPr>
          <p:spPr bwMode="gray">
            <a:xfrm>
              <a:off x="8282760" y="15639"/>
              <a:ext cx="1585681"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Step-by-Step Troubleshooting</a:t>
              </a:r>
            </a:p>
          </p:txBody>
        </p:sp>
        <p:sp>
          <p:nvSpPr>
            <p:cNvPr id="42" name="燕尾形 41"/>
            <p:cNvSpPr/>
            <p:nvPr/>
          </p:nvSpPr>
          <p:spPr bwMode="gray">
            <a:xfrm>
              <a:off x="9763965" y="15639"/>
              <a:ext cx="1086297"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Resolving</a:t>
              </a:r>
            </a:p>
          </p:txBody>
        </p:sp>
        <p:sp>
          <p:nvSpPr>
            <p:cNvPr id="43" name="燕尾形 42"/>
            <p:cNvSpPr/>
            <p:nvPr/>
          </p:nvSpPr>
          <p:spPr bwMode="gray">
            <a:xfrm>
              <a:off x="10745783" y="15639"/>
              <a:ext cx="98703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Wrap-up Work</a:t>
              </a:r>
            </a:p>
          </p:txBody>
        </p:sp>
      </p:grpSp>
    </p:spTree>
    <p:extLst>
      <p:ext uri="{BB962C8B-B14F-4D97-AF65-F5344CB8AC3E}">
        <p14:creationId xmlns:p14="http://schemas.microsoft.com/office/powerpoint/2010/main" val="40909960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Fault Assessment</a:t>
            </a:r>
            <a:endParaRPr lang="en-US" dirty="0"/>
          </a:p>
        </p:txBody>
      </p:sp>
      <p:sp>
        <p:nvSpPr>
          <p:cNvPr id="3" name="文本占位符 2"/>
          <p:cNvSpPr>
            <a:spLocks noGrp="1"/>
          </p:cNvSpPr>
          <p:nvPr>
            <p:ph type="body" sz="quarter" idx="10"/>
          </p:nvPr>
        </p:nvSpPr>
        <p:spPr bwMode="gray"/>
        <p:txBody>
          <a:bodyPr/>
          <a:lstStyle/>
          <a:p>
            <a:r>
              <a:rPr lang="en-US" sz="1800" smtClean="0"/>
              <a:t>Fault assessment must be performed before each check.</a:t>
            </a:r>
          </a:p>
          <a:p>
            <a:endParaRPr lang="en-US" altLang="zh-CN" sz="1800" dirty="0"/>
          </a:p>
        </p:txBody>
      </p:sp>
      <p:sp>
        <p:nvSpPr>
          <p:cNvPr id="4" name="Line 18"/>
          <p:cNvSpPr>
            <a:spLocks noChangeShapeType="1"/>
          </p:cNvSpPr>
          <p:nvPr/>
        </p:nvSpPr>
        <p:spPr bwMode="gray">
          <a:xfrm>
            <a:off x="4349944" y="5023888"/>
            <a:ext cx="2916324"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6" name="Line 18"/>
          <p:cNvSpPr>
            <a:spLocks noChangeShapeType="1"/>
          </p:cNvSpPr>
          <p:nvPr/>
        </p:nvSpPr>
        <p:spPr bwMode="gray">
          <a:xfrm>
            <a:off x="5826108" y="4375816"/>
            <a:ext cx="0" cy="648072"/>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5" name="Rectangle 10"/>
          <p:cNvSpPr>
            <a:spLocks noChangeArrowheads="1"/>
          </p:cNvSpPr>
          <p:nvPr/>
        </p:nvSpPr>
        <p:spPr bwMode="gray">
          <a:xfrm>
            <a:off x="4637977" y="3847827"/>
            <a:ext cx="2518903" cy="648072"/>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kern="0" dirty="0">
                <a:solidFill>
                  <a:srgbClr val="1D1D1A"/>
                </a:solidFill>
                <a:latin typeface="Huawei Sans" panose="020C0503030203020204" pitchFamily="34" charset="0"/>
                <a:ea typeface="方正兰亭黑简体" panose="02000000000000000000" pitchFamily="2" charset="-122"/>
              </a:rPr>
              <a:t>Step-by-step troubleshooting</a:t>
            </a:r>
          </a:p>
        </p:txBody>
      </p:sp>
      <p:sp>
        <p:nvSpPr>
          <p:cNvPr id="7" name="矩形 6"/>
          <p:cNvSpPr/>
          <p:nvPr/>
        </p:nvSpPr>
        <p:spPr bwMode="gray">
          <a:xfrm>
            <a:off x="1505628" y="4231800"/>
            <a:ext cx="2844316" cy="1653290"/>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8" name="Rectangle 4"/>
          <p:cNvSpPr>
            <a:spLocks noChangeArrowheads="1"/>
          </p:cNvSpPr>
          <p:nvPr/>
        </p:nvSpPr>
        <p:spPr bwMode="gray">
          <a:xfrm>
            <a:off x="1687744" y="4422486"/>
            <a:ext cx="2520000" cy="4068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kern="0" dirty="0">
                <a:solidFill>
                  <a:srgbClr val="1D1D1A"/>
                </a:solidFill>
                <a:latin typeface="Huawei Sans" panose="020C0503030203020204" pitchFamily="34" charset="0"/>
                <a:ea typeface="方正兰亭黑简体" panose="02000000000000000000" pitchFamily="2" charset="-122"/>
              </a:rPr>
              <a:t>Cause 1 to be located</a:t>
            </a:r>
          </a:p>
        </p:txBody>
      </p:sp>
      <p:sp>
        <p:nvSpPr>
          <p:cNvPr id="9" name="Rectangle 4"/>
          <p:cNvSpPr>
            <a:spLocks noChangeArrowheads="1"/>
          </p:cNvSpPr>
          <p:nvPr/>
        </p:nvSpPr>
        <p:spPr bwMode="gray">
          <a:xfrm>
            <a:off x="1687744" y="4998550"/>
            <a:ext cx="2520000" cy="714318"/>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kern="0" dirty="0">
                <a:solidFill>
                  <a:srgbClr val="1D1D1A"/>
                </a:solidFill>
                <a:latin typeface="Huawei Sans" panose="020C0503030203020204" pitchFamily="34" charset="0"/>
                <a:ea typeface="方正兰亭黑简体" panose="02000000000000000000" pitchFamily="2" charset="-122"/>
              </a:rPr>
              <a:t>Fault cause 2 to be located</a:t>
            </a:r>
          </a:p>
        </p:txBody>
      </p:sp>
      <p:sp>
        <p:nvSpPr>
          <p:cNvPr id="10" name="矩形 9"/>
          <p:cNvSpPr/>
          <p:nvPr/>
        </p:nvSpPr>
        <p:spPr bwMode="gray">
          <a:xfrm>
            <a:off x="7266268" y="4231800"/>
            <a:ext cx="2844316" cy="1584176"/>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1" name="Rectangle 4"/>
          <p:cNvSpPr>
            <a:spLocks noChangeArrowheads="1"/>
          </p:cNvSpPr>
          <p:nvPr/>
        </p:nvSpPr>
        <p:spPr bwMode="gray">
          <a:xfrm>
            <a:off x="7410284" y="4824818"/>
            <a:ext cx="2520000" cy="4068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kern="0" dirty="0">
                <a:solidFill>
                  <a:srgbClr val="1D1D1A"/>
                </a:solidFill>
                <a:latin typeface="Huawei Sans" panose="020C0503030203020204" pitchFamily="34" charset="0"/>
                <a:ea typeface="方正兰亭黑简体" panose="02000000000000000000" pitchFamily="2" charset="-122"/>
              </a:rPr>
              <a:t>Root cause</a:t>
            </a:r>
          </a:p>
        </p:txBody>
      </p:sp>
      <p:sp>
        <p:nvSpPr>
          <p:cNvPr id="13" name="Line 18"/>
          <p:cNvSpPr>
            <a:spLocks noChangeShapeType="1"/>
          </p:cNvSpPr>
          <p:nvPr/>
        </p:nvSpPr>
        <p:spPr bwMode="gray">
          <a:xfrm>
            <a:off x="5826108" y="3222172"/>
            <a:ext cx="0" cy="625655"/>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16" name="Line 18"/>
          <p:cNvSpPr>
            <a:spLocks noChangeShapeType="1"/>
          </p:cNvSpPr>
          <p:nvPr/>
        </p:nvSpPr>
        <p:spPr bwMode="gray">
          <a:xfrm>
            <a:off x="5826108" y="2283106"/>
            <a:ext cx="0" cy="681139"/>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15" name="Rectangle 4"/>
          <p:cNvSpPr>
            <a:spLocks noChangeArrowheads="1"/>
          </p:cNvSpPr>
          <p:nvPr/>
        </p:nvSpPr>
        <p:spPr bwMode="gray">
          <a:xfrm>
            <a:off x="4601972" y="2107564"/>
            <a:ext cx="2520000" cy="40775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kern="0" dirty="0">
                <a:solidFill>
                  <a:srgbClr val="1D1D1A"/>
                </a:solidFill>
                <a:latin typeface="Huawei Sans" panose="020C0503030203020204" pitchFamily="34" charset="0"/>
                <a:ea typeface="方正兰亭黑简体" panose="02000000000000000000" pitchFamily="2" charset="-122"/>
              </a:rPr>
              <a:t>Cause listing</a:t>
            </a:r>
          </a:p>
        </p:txBody>
      </p:sp>
      <p:sp>
        <p:nvSpPr>
          <p:cNvPr id="12" name="Rectangle 4"/>
          <p:cNvSpPr>
            <a:spLocks noChangeArrowheads="1"/>
          </p:cNvSpPr>
          <p:nvPr/>
        </p:nvSpPr>
        <p:spPr bwMode="gray">
          <a:xfrm>
            <a:off x="4601972" y="2967469"/>
            <a:ext cx="2520000" cy="4068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kern="0" dirty="0">
                <a:solidFill>
                  <a:srgbClr val="1D1D1A"/>
                </a:solidFill>
                <a:latin typeface="Huawei Sans" panose="020C0503030203020204" pitchFamily="34" charset="0"/>
                <a:ea typeface="方正兰亭黑简体" panose="02000000000000000000" pitchFamily="2" charset="-122"/>
              </a:rPr>
              <a:t>Fault assessment</a:t>
            </a:r>
          </a:p>
        </p:txBody>
      </p:sp>
      <p:grpSp>
        <p:nvGrpSpPr>
          <p:cNvPr id="27" name="组合 26"/>
          <p:cNvGrpSpPr/>
          <p:nvPr/>
        </p:nvGrpSpPr>
        <p:grpSpPr bwMode="gray">
          <a:xfrm>
            <a:off x="1769232" y="67891"/>
            <a:ext cx="9978268" cy="343232"/>
            <a:chOff x="1754551" y="15639"/>
            <a:chExt cx="9978268" cy="343232"/>
          </a:xfrm>
        </p:grpSpPr>
        <p:sp>
          <p:nvSpPr>
            <p:cNvPr id="28" name="五边形 27"/>
            <p:cNvSpPr/>
            <p:nvPr/>
          </p:nvSpPr>
          <p:spPr bwMode="gray">
            <a:xfrm>
              <a:off x="1754551" y="15639"/>
              <a:ext cx="781200" cy="34323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Report</a:t>
              </a:r>
            </a:p>
          </p:txBody>
        </p:sp>
        <p:sp>
          <p:nvSpPr>
            <p:cNvPr id="29" name="燕尾形 28"/>
            <p:cNvSpPr/>
            <p:nvPr/>
          </p:nvSpPr>
          <p:spPr bwMode="gray">
            <a:xfrm>
              <a:off x="2431275" y="15639"/>
              <a:ext cx="1349332"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Confirmation</a:t>
              </a:r>
            </a:p>
          </p:txBody>
        </p:sp>
        <p:sp>
          <p:nvSpPr>
            <p:cNvPr id="30" name="燕尾形 29"/>
            <p:cNvSpPr/>
            <p:nvPr/>
          </p:nvSpPr>
          <p:spPr bwMode="gray">
            <a:xfrm>
              <a:off x="3676131" y="15639"/>
              <a:ext cx="1374214"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Information Collection</a:t>
              </a:r>
            </a:p>
          </p:txBody>
        </p:sp>
        <p:sp>
          <p:nvSpPr>
            <p:cNvPr id="31" name="燕尾形 30"/>
            <p:cNvSpPr/>
            <p:nvPr/>
          </p:nvSpPr>
          <p:spPr bwMode="gray">
            <a:xfrm>
              <a:off x="4945869" y="15639"/>
              <a:ext cx="13928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Identification and Analysis</a:t>
              </a:r>
            </a:p>
          </p:txBody>
        </p:sp>
        <p:sp>
          <p:nvSpPr>
            <p:cNvPr id="32" name="燕尾形 31"/>
            <p:cNvSpPr/>
            <p:nvPr/>
          </p:nvSpPr>
          <p:spPr bwMode="gray">
            <a:xfrm>
              <a:off x="6234198" y="15639"/>
              <a:ext cx="104889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Cause Listing</a:t>
              </a:r>
            </a:p>
          </p:txBody>
        </p:sp>
        <p:sp>
          <p:nvSpPr>
            <p:cNvPr id="33" name="燕尾形 32"/>
            <p:cNvSpPr/>
            <p:nvPr/>
          </p:nvSpPr>
          <p:spPr bwMode="gray">
            <a:xfrm>
              <a:off x="7178620" y="15639"/>
              <a:ext cx="1208616" cy="34323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Fault Assessment</a:t>
              </a:r>
            </a:p>
          </p:txBody>
        </p:sp>
        <p:sp>
          <p:nvSpPr>
            <p:cNvPr id="34" name="燕尾形 33"/>
            <p:cNvSpPr/>
            <p:nvPr/>
          </p:nvSpPr>
          <p:spPr bwMode="gray">
            <a:xfrm>
              <a:off x="8282760" y="15639"/>
              <a:ext cx="1585681"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Step-by-Step Troubleshooting</a:t>
              </a:r>
            </a:p>
          </p:txBody>
        </p:sp>
        <p:sp>
          <p:nvSpPr>
            <p:cNvPr id="35" name="燕尾形 34"/>
            <p:cNvSpPr/>
            <p:nvPr/>
          </p:nvSpPr>
          <p:spPr bwMode="gray">
            <a:xfrm>
              <a:off x="9763965" y="15639"/>
              <a:ext cx="1086297"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Resolving</a:t>
              </a:r>
            </a:p>
          </p:txBody>
        </p:sp>
        <p:sp>
          <p:nvSpPr>
            <p:cNvPr id="36" name="燕尾形 35"/>
            <p:cNvSpPr/>
            <p:nvPr/>
          </p:nvSpPr>
          <p:spPr bwMode="gray">
            <a:xfrm>
              <a:off x="10745783" y="15639"/>
              <a:ext cx="98703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Wrap-up Work</a:t>
              </a:r>
            </a:p>
          </p:txBody>
        </p:sp>
      </p:grpSp>
    </p:spTree>
    <p:extLst>
      <p:ext uri="{BB962C8B-B14F-4D97-AF65-F5344CB8AC3E}">
        <p14:creationId xmlns:p14="http://schemas.microsoft.com/office/powerpoint/2010/main" val="19634157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Step-by-Step Troubleshooting</a:t>
            </a:r>
            <a:endParaRPr lang="en-US" dirty="0"/>
          </a:p>
        </p:txBody>
      </p:sp>
      <p:sp>
        <p:nvSpPr>
          <p:cNvPr id="3" name="文本占位符 2"/>
          <p:cNvSpPr>
            <a:spLocks noGrp="1"/>
          </p:cNvSpPr>
          <p:nvPr>
            <p:ph type="body" sz="quarter" idx="10"/>
          </p:nvPr>
        </p:nvSpPr>
        <p:spPr/>
        <p:txBody>
          <a:bodyPr/>
          <a:lstStyle/>
          <a:p>
            <a:r>
              <a:rPr lang="en-US" sz="1800" dirty="0" smtClean="0"/>
              <a:t>In the phase of step-by-step troubleshooting, the conflict between the urgency of solving problems and the risk of introducing new faults must be balanced. Therefore, users must be clearly informed of the risks that may be induced the process. </a:t>
            </a:r>
            <a:r>
              <a:rPr lang="en-US" altLang="zh-CN" sz="1800" dirty="0" smtClean="0"/>
              <a:t>P</a:t>
            </a:r>
            <a:r>
              <a:rPr lang="en-US" sz="1800" dirty="0" smtClean="0"/>
              <a:t>erform the check only after being authorized.</a:t>
            </a:r>
          </a:p>
          <a:p>
            <a:r>
              <a:rPr lang="en-US" sz="1800" dirty="0" smtClean="0"/>
              <a:t>In some cases, network changes may be involved in the verification process. In this case, a complete emergency plan and rollback preparations must be made.</a:t>
            </a:r>
          </a:p>
          <a:p>
            <a:endParaRPr lang="en-US" altLang="zh-CN" sz="1800" dirty="0"/>
          </a:p>
        </p:txBody>
      </p:sp>
      <p:sp>
        <p:nvSpPr>
          <p:cNvPr id="4" name="Line 18"/>
          <p:cNvSpPr>
            <a:spLocks noChangeShapeType="1"/>
          </p:cNvSpPr>
          <p:nvPr/>
        </p:nvSpPr>
        <p:spPr bwMode="gray">
          <a:xfrm>
            <a:off x="4655840" y="5356483"/>
            <a:ext cx="2916324"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6" name="Line 18"/>
          <p:cNvSpPr>
            <a:spLocks noChangeShapeType="1"/>
          </p:cNvSpPr>
          <p:nvPr/>
        </p:nvSpPr>
        <p:spPr bwMode="gray">
          <a:xfrm>
            <a:off x="6132004" y="4708411"/>
            <a:ext cx="0" cy="648072"/>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7" name="矩形 6"/>
          <p:cNvSpPr/>
          <p:nvPr/>
        </p:nvSpPr>
        <p:spPr bwMode="gray">
          <a:xfrm>
            <a:off x="1811524" y="4695026"/>
            <a:ext cx="2844316" cy="1332587"/>
          </a:xfrm>
          <a:prstGeom prst="rect">
            <a:avLst/>
          </a:prstGeom>
          <a:no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ltLang="zh-CN" sz="2800" dirty="0">
              <a:latin typeface="Huawei Sans" panose="020C0503030203020204" pitchFamily="34" charset="0"/>
              <a:ea typeface="方正兰亭黑简体" panose="02000000000000000000" pitchFamily="2" charset="-122"/>
            </a:endParaRPr>
          </a:p>
        </p:txBody>
      </p:sp>
      <p:sp>
        <p:nvSpPr>
          <p:cNvPr id="8" name="Rectangle 4"/>
          <p:cNvSpPr>
            <a:spLocks noChangeArrowheads="1"/>
          </p:cNvSpPr>
          <p:nvPr/>
        </p:nvSpPr>
        <p:spPr bwMode="gray">
          <a:xfrm>
            <a:off x="1955540" y="4888431"/>
            <a:ext cx="2520000" cy="4032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Cause 1 to be located</a:t>
            </a:r>
          </a:p>
        </p:txBody>
      </p:sp>
      <p:sp>
        <p:nvSpPr>
          <p:cNvPr id="9" name="Rectangle 4"/>
          <p:cNvSpPr>
            <a:spLocks noChangeArrowheads="1"/>
          </p:cNvSpPr>
          <p:nvPr/>
        </p:nvSpPr>
        <p:spPr bwMode="gray">
          <a:xfrm>
            <a:off x="1955540" y="5431837"/>
            <a:ext cx="2520000" cy="4032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Cause 2 to be located</a:t>
            </a:r>
          </a:p>
        </p:txBody>
      </p:sp>
      <p:sp>
        <p:nvSpPr>
          <p:cNvPr id="10" name="矩形 9"/>
          <p:cNvSpPr/>
          <p:nvPr/>
        </p:nvSpPr>
        <p:spPr bwMode="gray">
          <a:xfrm>
            <a:off x="7572164" y="4695026"/>
            <a:ext cx="2844316" cy="1332587"/>
          </a:xfrm>
          <a:prstGeom prst="rect">
            <a:avLst/>
          </a:prstGeom>
          <a:no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ltLang="zh-CN" sz="2800" dirty="0">
              <a:latin typeface="Huawei Sans" panose="020C0503030203020204" pitchFamily="34" charset="0"/>
              <a:ea typeface="方正兰亭黑简体" panose="02000000000000000000" pitchFamily="2" charset="-122"/>
            </a:endParaRPr>
          </a:p>
        </p:txBody>
      </p:sp>
      <p:sp>
        <p:nvSpPr>
          <p:cNvPr id="11" name="Rectangle 4"/>
          <p:cNvSpPr>
            <a:spLocks noChangeArrowheads="1"/>
          </p:cNvSpPr>
          <p:nvPr/>
        </p:nvSpPr>
        <p:spPr bwMode="gray">
          <a:xfrm>
            <a:off x="7716180" y="5176463"/>
            <a:ext cx="2520000" cy="403200"/>
          </a:xfrm>
          <a:prstGeom prst="rect">
            <a:avLst/>
          </a:prstGeom>
          <a:no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Root cause</a:t>
            </a:r>
          </a:p>
        </p:txBody>
      </p:sp>
      <p:sp>
        <p:nvSpPr>
          <p:cNvPr id="5" name="Rectangle 10"/>
          <p:cNvSpPr>
            <a:spLocks noChangeArrowheads="1"/>
          </p:cNvSpPr>
          <p:nvPr/>
        </p:nvSpPr>
        <p:spPr bwMode="gray">
          <a:xfrm>
            <a:off x="4867671" y="4242856"/>
            <a:ext cx="2518903" cy="68619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Step-by-step troubleshooting</a:t>
            </a:r>
          </a:p>
        </p:txBody>
      </p:sp>
      <p:sp>
        <p:nvSpPr>
          <p:cNvPr id="12" name="Rectangle 4"/>
          <p:cNvSpPr>
            <a:spLocks noChangeArrowheads="1"/>
          </p:cNvSpPr>
          <p:nvPr/>
        </p:nvSpPr>
        <p:spPr bwMode="gray">
          <a:xfrm>
            <a:off x="5263714" y="3786011"/>
            <a:ext cx="2520000" cy="4032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Rollback preparations</a:t>
            </a:r>
          </a:p>
        </p:txBody>
      </p:sp>
      <p:sp>
        <p:nvSpPr>
          <p:cNvPr id="13" name="Rectangle 4"/>
          <p:cNvSpPr>
            <a:spLocks noChangeArrowheads="1"/>
          </p:cNvSpPr>
          <p:nvPr/>
        </p:nvSpPr>
        <p:spPr bwMode="gray">
          <a:xfrm>
            <a:off x="5551746" y="3329166"/>
            <a:ext cx="2520000" cy="4032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Emergency plan</a:t>
            </a:r>
          </a:p>
        </p:txBody>
      </p:sp>
      <p:grpSp>
        <p:nvGrpSpPr>
          <p:cNvPr id="25" name="组合 24"/>
          <p:cNvGrpSpPr/>
          <p:nvPr/>
        </p:nvGrpSpPr>
        <p:grpSpPr bwMode="gray">
          <a:xfrm>
            <a:off x="1769232" y="67891"/>
            <a:ext cx="9978268" cy="343232"/>
            <a:chOff x="1754551" y="15639"/>
            <a:chExt cx="9978268" cy="343232"/>
          </a:xfrm>
        </p:grpSpPr>
        <p:sp>
          <p:nvSpPr>
            <p:cNvPr id="26" name="五边形 25"/>
            <p:cNvSpPr/>
            <p:nvPr/>
          </p:nvSpPr>
          <p:spPr bwMode="gray">
            <a:xfrm>
              <a:off x="1754551" y="15639"/>
              <a:ext cx="781200" cy="34323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Report</a:t>
              </a:r>
            </a:p>
          </p:txBody>
        </p:sp>
        <p:sp>
          <p:nvSpPr>
            <p:cNvPr id="27" name="燕尾形 26"/>
            <p:cNvSpPr/>
            <p:nvPr/>
          </p:nvSpPr>
          <p:spPr bwMode="gray">
            <a:xfrm>
              <a:off x="2431275" y="15639"/>
              <a:ext cx="1349332"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Confirmation</a:t>
              </a:r>
            </a:p>
          </p:txBody>
        </p:sp>
        <p:sp>
          <p:nvSpPr>
            <p:cNvPr id="28" name="燕尾形 27"/>
            <p:cNvSpPr/>
            <p:nvPr/>
          </p:nvSpPr>
          <p:spPr bwMode="gray">
            <a:xfrm>
              <a:off x="3676131" y="15639"/>
              <a:ext cx="1374214"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Information Collection</a:t>
              </a:r>
            </a:p>
          </p:txBody>
        </p:sp>
        <p:sp>
          <p:nvSpPr>
            <p:cNvPr id="29" name="燕尾形 28"/>
            <p:cNvSpPr/>
            <p:nvPr/>
          </p:nvSpPr>
          <p:spPr bwMode="gray">
            <a:xfrm>
              <a:off x="4945869" y="15639"/>
              <a:ext cx="13928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Identification and Analysis</a:t>
              </a:r>
            </a:p>
          </p:txBody>
        </p:sp>
        <p:sp>
          <p:nvSpPr>
            <p:cNvPr id="30" name="燕尾形 29"/>
            <p:cNvSpPr/>
            <p:nvPr/>
          </p:nvSpPr>
          <p:spPr bwMode="gray">
            <a:xfrm>
              <a:off x="6234198" y="15639"/>
              <a:ext cx="104889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Cause Listing</a:t>
              </a:r>
            </a:p>
          </p:txBody>
        </p:sp>
        <p:sp>
          <p:nvSpPr>
            <p:cNvPr id="31" name="燕尾形 30"/>
            <p:cNvSpPr/>
            <p:nvPr/>
          </p:nvSpPr>
          <p:spPr bwMode="gray">
            <a:xfrm>
              <a:off x="7178620" y="15639"/>
              <a:ext cx="120861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Assessment</a:t>
              </a:r>
            </a:p>
          </p:txBody>
        </p:sp>
        <p:sp>
          <p:nvSpPr>
            <p:cNvPr id="32" name="燕尾形 31"/>
            <p:cNvSpPr/>
            <p:nvPr/>
          </p:nvSpPr>
          <p:spPr bwMode="gray">
            <a:xfrm>
              <a:off x="8282760" y="15639"/>
              <a:ext cx="1585681" cy="34323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Step-by-Step Troubleshooting</a:t>
              </a:r>
            </a:p>
          </p:txBody>
        </p:sp>
        <p:sp>
          <p:nvSpPr>
            <p:cNvPr id="33" name="燕尾形 32"/>
            <p:cNvSpPr/>
            <p:nvPr/>
          </p:nvSpPr>
          <p:spPr bwMode="gray">
            <a:xfrm>
              <a:off x="9763965" y="15639"/>
              <a:ext cx="1086297"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Resolving</a:t>
              </a:r>
            </a:p>
          </p:txBody>
        </p:sp>
        <p:sp>
          <p:nvSpPr>
            <p:cNvPr id="34" name="燕尾形 33"/>
            <p:cNvSpPr/>
            <p:nvPr/>
          </p:nvSpPr>
          <p:spPr bwMode="gray">
            <a:xfrm>
              <a:off x="10745783" y="15639"/>
              <a:ext cx="98703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Wrap-up Work</a:t>
              </a:r>
            </a:p>
          </p:txBody>
        </p:sp>
      </p:grpSp>
    </p:spTree>
    <p:extLst>
      <p:ext uri="{BB962C8B-B14F-4D97-AF65-F5344CB8AC3E}">
        <p14:creationId xmlns:p14="http://schemas.microsoft.com/office/powerpoint/2010/main" val="5251192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Fault Resolving</a:t>
            </a:r>
            <a:endParaRPr lang="en-US" dirty="0"/>
          </a:p>
        </p:txBody>
      </p:sp>
      <p:sp>
        <p:nvSpPr>
          <p:cNvPr id="3" name="文本占位符 2"/>
          <p:cNvSpPr>
            <a:spLocks noGrp="1"/>
          </p:cNvSpPr>
          <p:nvPr>
            <p:ph type="body" sz="quarter" idx="10"/>
          </p:nvPr>
        </p:nvSpPr>
        <p:spPr bwMode="gray"/>
        <p:txBody>
          <a:bodyPr/>
          <a:lstStyle/>
          <a:p>
            <a:r>
              <a:rPr lang="en-US" sz="1800" smtClean="0"/>
              <a:t>After the root cause is found and the fault is rectified, the troubleshooting is complete.</a:t>
            </a:r>
          </a:p>
          <a:p>
            <a:r>
              <a:rPr lang="en-US" sz="1800" smtClean="0"/>
              <a:t>In a complex network environment, you have to observe the network for a period of time after the fault symptom disappears. On </a:t>
            </a:r>
            <a:r>
              <a:rPr lang="en-US" altLang="zh-CN" sz="1800" smtClean="0"/>
              <a:t>the</a:t>
            </a:r>
            <a:r>
              <a:rPr lang="en-US" sz="1800" smtClean="0"/>
              <a:t> one hand, you can confirm that the fault reported by the user has been rectified. On the other hand, you can confirm that no new fault is introduced during the troubleshooting process.</a:t>
            </a:r>
          </a:p>
          <a:p>
            <a:endParaRPr lang="en-US" altLang="zh-CN" sz="1800" smtClean="0"/>
          </a:p>
          <a:p>
            <a:endParaRPr lang="en-US" altLang="zh-CN" sz="1800" dirty="0"/>
          </a:p>
        </p:txBody>
      </p:sp>
      <p:sp>
        <p:nvSpPr>
          <p:cNvPr id="4" name="矩形 3"/>
          <p:cNvSpPr/>
          <p:nvPr/>
        </p:nvSpPr>
        <p:spPr bwMode="gray">
          <a:xfrm>
            <a:off x="7624105" y="3722864"/>
            <a:ext cx="2844316" cy="1584176"/>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5" name="Rectangle 4"/>
          <p:cNvSpPr>
            <a:spLocks noChangeArrowheads="1"/>
          </p:cNvSpPr>
          <p:nvPr/>
        </p:nvSpPr>
        <p:spPr bwMode="gray">
          <a:xfrm>
            <a:off x="7768121" y="4003356"/>
            <a:ext cx="2520000" cy="4068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Continu</a:t>
            </a:r>
            <a:r>
              <a:rPr lang="en-US" altLang="zh-CN" sz="1600" kern="0" dirty="0">
                <a:solidFill>
                  <a:srgbClr val="1D1D1A"/>
                </a:solidFill>
                <a:latin typeface="Huawei Sans" panose="020C0503030203020204" pitchFamily="34" charset="0"/>
                <a:ea typeface="方正兰亭黑简体" panose="02000000000000000000" pitchFamily="2" charset="-122"/>
              </a:rPr>
              <a:t>al</a:t>
            </a:r>
            <a:r>
              <a:rPr lang="en-US" sz="1600" kern="0" dirty="0">
                <a:solidFill>
                  <a:srgbClr val="1D1D1A"/>
                </a:solidFill>
                <a:latin typeface="Huawei Sans" panose="020C0503030203020204" pitchFamily="34" charset="0"/>
                <a:ea typeface="方正兰亭黑简体" panose="02000000000000000000" pitchFamily="2" charset="-122"/>
              </a:rPr>
              <a:t> observation</a:t>
            </a:r>
          </a:p>
        </p:txBody>
      </p:sp>
      <p:sp>
        <p:nvSpPr>
          <p:cNvPr id="6" name="Rectangle 4"/>
          <p:cNvSpPr>
            <a:spLocks noChangeArrowheads="1"/>
          </p:cNvSpPr>
          <p:nvPr/>
        </p:nvSpPr>
        <p:spPr bwMode="gray">
          <a:xfrm>
            <a:off x="7768121" y="4579420"/>
            <a:ext cx="2520000" cy="4068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Wrap-up work</a:t>
            </a:r>
          </a:p>
        </p:txBody>
      </p:sp>
      <p:sp>
        <p:nvSpPr>
          <p:cNvPr id="7" name="Line 18"/>
          <p:cNvSpPr>
            <a:spLocks noChangeShapeType="1"/>
          </p:cNvSpPr>
          <p:nvPr/>
        </p:nvSpPr>
        <p:spPr bwMode="gray">
          <a:xfrm>
            <a:off x="4258717" y="4514952"/>
            <a:ext cx="324036"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400" dirty="0">
              <a:latin typeface="+mj-lt"/>
              <a:ea typeface="+mn-ea"/>
            </a:endParaRPr>
          </a:p>
        </p:txBody>
      </p:sp>
      <p:sp>
        <p:nvSpPr>
          <p:cNvPr id="8" name="Rectangle 10"/>
          <p:cNvSpPr>
            <a:spLocks noChangeArrowheads="1"/>
          </p:cNvSpPr>
          <p:nvPr/>
        </p:nvSpPr>
        <p:spPr bwMode="gray">
          <a:xfrm>
            <a:off x="1306286" y="4291388"/>
            <a:ext cx="2951056" cy="4068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Step-by-step troubleshooting</a:t>
            </a:r>
          </a:p>
        </p:txBody>
      </p:sp>
      <p:sp>
        <p:nvSpPr>
          <p:cNvPr id="9" name="矩形 8"/>
          <p:cNvSpPr/>
          <p:nvPr/>
        </p:nvSpPr>
        <p:spPr bwMode="gray">
          <a:xfrm>
            <a:off x="4578350" y="3722864"/>
            <a:ext cx="2717800" cy="1584176"/>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0" name="Rectangle 4"/>
          <p:cNvSpPr>
            <a:spLocks noChangeArrowheads="1"/>
          </p:cNvSpPr>
          <p:nvPr/>
        </p:nvSpPr>
        <p:spPr bwMode="gray">
          <a:xfrm>
            <a:off x="4666444" y="4291388"/>
            <a:ext cx="2520000" cy="4068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Root cause</a:t>
            </a:r>
          </a:p>
        </p:txBody>
      </p:sp>
      <p:sp>
        <p:nvSpPr>
          <p:cNvPr id="11" name="Line 18"/>
          <p:cNvSpPr>
            <a:spLocks noChangeShapeType="1"/>
          </p:cNvSpPr>
          <p:nvPr/>
        </p:nvSpPr>
        <p:spPr bwMode="gray">
          <a:xfrm>
            <a:off x="7300069" y="4493601"/>
            <a:ext cx="324036"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400" dirty="0">
              <a:latin typeface="+mj-lt"/>
              <a:ea typeface="+mn-ea"/>
            </a:endParaRPr>
          </a:p>
        </p:txBody>
      </p:sp>
      <p:sp>
        <p:nvSpPr>
          <p:cNvPr id="12" name="Rectangle 8"/>
          <p:cNvSpPr>
            <a:spLocks noChangeArrowheads="1"/>
          </p:cNvSpPr>
          <p:nvPr/>
        </p:nvSpPr>
        <p:spPr bwMode="gray">
          <a:xfrm>
            <a:off x="7624105" y="3233462"/>
            <a:ext cx="2844316" cy="489402"/>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dirty="0">
                <a:solidFill>
                  <a:srgbClr val="1D1D1A"/>
                </a:solidFill>
                <a:latin typeface="Huawei Sans" panose="020C0503030203020204" pitchFamily="34" charset="0"/>
                <a:ea typeface="方正兰亭黑简体" panose="02000000000000000000" pitchFamily="2" charset="-122"/>
              </a:rPr>
              <a:t>Fault resolving</a:t>
            </a:r>
          </a:p>
        </p:txBody>
      </p:sp>
      <p:grpSp>
        <p:nvGrpSpPr>
          <p:cNvPr id="24" name="组合 23"/>
          <p:cNvGrpSpPr/>
          <p:nvPr/>
        </p:nvGrpSpPr>
        <p:grpSpPr bwMode="gray">
          <a:xfrm>
            <a:off x="1769232" y="67891"/>
            <a:ext cx="9978268" cy="343232"/>
            <a:chOff x="1754551" y="15639"/>
            <a:chExt cx="9978268" cy="343232"/>
          </a:xfrm>
        </p:grpSpPr>
        <p:sp>
          <p:nvSpPr>
            <p:cNvPr id="25" name="五边形 24"/>
            <p:cNvSpPr/>
            <p:nvPr/>
          </p:nvSpPr>
          <p:spPr bwMode="gray">
            <a:xfrm>
              <a:off x="1754551" y="15639"/>
              <a:ext cx="781200" cy="34323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Report</a:t>
              </a:r>
            </a:p>
          </p:txBody>
        </p:sp>
        <p:sp>
          <p:nvSpPr>
            <p:cNvPr id="26" name="燕尾形 25"/>
            <p:cNvSpPr/>
            <p:nvPr/>
          </p:nvSpPr>
          <p:spPr bwMode="gray">
            <a:xfrm>
              <a:off x="2431275" y="15639"/>
              <a:ext cx="1349332"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Confirmation</a:t>
              </a:r>
            </a:p>
          </p:txBody>
        </p:sp>
        <p:sp>
          <p:nvSpPr>
            <p:cNvPr id="27" name="燕尾形 26"/>
            <p:cNvSpPr/>
            <p:nvPr/>
          </p:nvSpPr>
          <p:spPr bwMode="gray">
            <a:xfrm>
              <a:off x="3676131" y="15639"/>
              <a:ext cx="1374214"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Information Collection</a:t>
              </a:r>
            </a:p>
          </p:txBody>
        </p:sp>
        <p:sp>
          <p:nvSpPr>
            <p:cNvPr id="28" name="燕尾形 27"/>
            <p:cNvSpPr/>
            <p:nvPr/>
          </p:nvSpPr>
          <p:spPr bwMode="gray">
            <a:xfrm>
              <a:off x="4945869" y="15639"/>
              <a:ext cx="13928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Identification and Analysis</a:t>
              </a:r>
            </a:p>
          </p:txBody>
        </p:sp>
        <p:sp>
          <p:nvSpPr>
            <p:cNvPr id="29" name="燕尾形 28"/>
            <p:cNvSpPr/>
            <p:nvPr/>
          </p:nvSpPr>
          <p:spPr bwMode="gray">
            <a:xfrm>
              <a:off x="6234198" y="15639"/>
              <a:ext cx="104889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Cause Listing</a:t>
              </a:r>
            </a:p>
          </p:txBody>
        </p:sp>
        <p:sp>
          <p:nvSpPr>
            <p:cNvPr id="30" name="燕尾形 29"/>
            <p:cNvSpPr/>
            <p:nvPr/>
          </p:nvSpPr>
          <p:spPr bwMode="gray">
            <a:xfrm>
              <a:off x="7178620" y="15639"/>
              <a:ext cx="120861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Assessment</a:t>
              </a:r>
            </a:p>
          </p:txBody>
        </p:sp>
        <p:sp>
          <p:nvSpPr>
            <p:cNvPr id="31" name="燕尾形 30"/>
            <p:cNvSpPr/>
            <p:nvPr/>
          </p:nvSpPr>
          <p:spPr bwMode="gray">
            <a:xfrm>
              <a:off x="8282760" y="15639"/>
              <a:ext cx="1585681"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Step-by-Step Troubleshooting</a:t>
              </a:r>
            </a:p>
          </p:txBody>
        </p:sp>
        <p:sp>
          <p:nvSpPr>
            <p:cNvPr id="32" name="燕尾形 31"/>
            <p:cNvSpPr/>
            <p:nvPr/>
          </p:nvSpPr>
          <p:spPr bwMode="gray">
            <a:xfrm>
              <a:off x="9763965" y="15639"/>
              <a:ext cx="1086297" cy="34323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Fault Resolving</a:t>
              </a:r>
            </a:p>
          </p:txBody>
        </p:sp>
        <p:sp>
          <p:nvSpPr>
            <p:cNvPr id="33" name="燕尾形 32"/>
            <p:cNvSpPr/>
            <p:nvPr/>
          </p:nvSpPr>
          <p:spPr bwMode="gray">
            <a:xfrm>
              <a:off x="10745783" y="15639"/>
              <a:ext cx="98703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Wrap-up Work</a:t>
              </a:r>
            </a:p>
          </p:txBody>
        </p:sp>
      </p:grpSp>
    </p:spTree>
    <p:extLst>
      <p:ext uri="{BB962C8B-B14F-4D97-AF65-F5344CB8AC3E}">
        <p14:creationId xmlns:p14="http://schemas.microsoft.com/office/powerpoint/2010/main" val="21179912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Wrap-up Work</a:t>
            </a:r>
            <a:endParaRPr lang="en-US" dirty="0"/>
          </a:p>
        </p:txBody>
      </p:sp>
      <p:sp>
        <p:nvSpPr>
          <p:cNvPr id="3" name="文本占位符 2"/>
          <p:cNvSpPr>
            <a:spLocks noGrp="1"/>
          </p:cNvSpPr>
          <p:nvPr>
            <p:ph type="body" sz="quarter" idx="10"/>
          </p:nvPr>
        </p:nvSpPr>
        <p:spPr bwMode="gray"/>
        <p:txBody>
          <a:bodyPr/>
          <a:lstStyle/>
          <a:p>
            <a:r>
              <a:rPr lang="en-US" sz="1800" smtClean="0"/>
              <a:t>Wrap-up work involves arranging related documents and sending notifications. Back up all changed configurations or software in the previous network troubleshooting process, and sort out and hand over troubleshooting documents. To prevent the same fault from occurring again, provide improvement suggestions for users in this phase.</a:t>
            </a:r>
          </a:p>
          <a:p>
            <a:endParaRPr lang="en-US" altLang="zh-CN" sz="1800" smtClean="0"/>
          </a:p>
          <a:p>
            <a:endParaRPr lang="en-US" altLang="zh-CN" sz="1800" dirty="0"/>
          </a:p>
        </p:txBody>
      </p:sp>
      <p:sp>
        <p:nvSpPr>
          <p:cNvPr id="4" name="矩形 3"/>
          <p:cNvSpPr/>
          <p:nvPr/>
        </p:nvSpPr>
        <p:spPr bwMode="gray">
          <a:xfrm>
            <a:off x="7066664" y="2430338"/>
            <a:ext cx="3207206" cy="3767846"/>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6" name="Line 18"/>
          <p:cNvSpPr>
            <a:spLocks noChangeShapeType="1"/>
          </p:cNvSpPr>
          <p:nvPr/>
        </p:nvSpPr>
        <p:spPr bwMode="gray">
          <a:xfrm>
            <a:off x="5623202" y="5358246"/>
            <a:ext cx="1440160"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000" dirty="0">
              <a:latin typeface="+mj-lt"/>
              <a:ea typeface="+mn-ea"/>
            </a:endParaRPr>
          </a:p>
        </p:txBody>
      </p:sp>
      <p:sp>
        <p:nvSpPr>
          <p:cNvPr id="7" name="矩形 6"/>
          <p:cNvSpPr/>
          <p:nvPr/>
        </p:nvSpPr>
        <p:spPr bwMode="gray">
          <a:xfrm>
            <a:off x="2164013" y="2734991"/>
            <a:ext cx="3459189" cy="1680980"/>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8" name="Rectangle 4"/>
          <p:cNvSpPr>
            <a:spLocks noChangeArrowheads="1"/>
          </p:cNvSpPr>
          <p:nvPr/>
        </p:nvSpPr>
        <p:spPr bwMode="gray">
          <a:xfrm>
            <a:off x="2303283" y="2863927"/>
            <a:ext cx="3199639" cy="3600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kern="0" dirty="0">
                <a:solidFill>
                  <a:srgbClr val="1D1D1A"/>
                </a:solidFill>
                <a:latin typeface="Huawei Sans" panose="020C0503030203020204" pitchFamily="34" charset="0"/>
                <a:ea typeface="方正兰亭黑简体" panose="02000000000000000000" pitchFamily="2" charset="-122"/>
              </a:rPr>
              <a:t>Troubleshooting process documents</a:t>
            </a:r>
          </a:p>
        </p:txBody>
      </p:sp>
      <p:sp>
        <p:nvSpPr>
          <p:cNvPr id="9" name="矩形 8"/>
          <p:cNvSpPr/>
          <p:nvPr/>
        </p:nvSpPr>
        <p:spPr bwMode="gray">
          <a:xfrm>
            <a:off x="2164013" y="4544386"/>
            <a:ext cx="3459189" cy="1584176"/>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0" name="Rectangle 4"/>
          <p:cNvSpPr>
            <a:spLocks noChangeArrowheads="1"/>
          </p:cNvSpPr>
          <p:nvPr/>
        </p:nvSpPr>
        <p:spPr bwMode="gray">
          <a:xfrm>
            <a:off x="2303283" y="4637318"/>
            <a:ext cx="3199639" cy="3600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kern="0" dirty="0">
                <a:solidFill>
                  <a:srgbClr val="1D1D1A"/>
                </a:solidFill>
                <a:latin typeface="Huawei Sans" panose="020C0503030203020204" pitchFamily="34" charset="0"/>
                <a:ea typeface="方正兰亭黑简体" panose="02000000000000000000" pitchFamily="2" charset="-122"/>
              </a:rPr>
              <a:t>Affected parties</a:t>
            </a:r>
          </a:p>
        </p:txBody>
      </p:sp>
      <p:sp>
        <p:nvSpPr>
          <p:cNvPr id="11" name="Rectangle 4"/>
          <p:cNvSpPr>
            <a:spLocks noChangeArrowheads="1"/>
          </p:cNvSpPr>
          <p:nvPr/>
        </p:nvSpPr>
        <p:spPr bwMode="gray">
          <a:xfrm>
            <a:off x="2303283" y="3720482"/>
            <a:ext cx="3199639" cy="56098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kern="0" dirty="0">
                <a:solidFill>
                  <a:srgbClr val="1D1D1A"/>
                </a:solidFill>
                <a:latin typeface="Huawei Sans" panose="020C0503030203020204" pitchFamily="34" charset="0"/>
                <a:ea typeface="方正兰亭黑简体" panose="02000000000000000000" pitchFamily="2" charset="-122"/>
              </a:rPr>
              <a:t>Change backup and maintenance suggestions</a:t>
            </a:r>
          </a:p>
        </p:txBody>
      </p:sp>
      <p:sp>
        <p:nvSpPr>
          <p:cNvPr id="12" name="Rectangle 4"/>
          <p:cNvSpPr>
            <a:spLocks noChangeArrowheads="1"/>
          </p:cNvSpPr>
          <p:nvPr/>
        </p:nvSpPr>
        <p:spPr bwMode="gray">
          <a:xfrm>
            <a:off x="2303283" y="3299321"/>
            <a:ext cx="3199639" cy="3600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kern="0" dirty="0">
                <a:solidFill>
                  <a:srgbClr val="1D1D1A"/>
                </a:solidFill>
                <a:latin typeface="Huawei Sans" panose="020C0503030203020204" pitchFamily="34" charset="0"/>
                <a:ea typeface="方正兰亭黑简体" panose="02000000000000000000" pitchFamily="2" charset="-122"/>
              </a:rPr>
              <a:t>Troubleshooting summary report</a:t>
            </a:r>
          </a:p>
        </p:txBody>
      </p:sp>
      <p:sp>
        <p:nvSpPr>
          <p:cNvPr id="13" name="Rectangle 4"/>
          <p:cNvSpPr>
            <a:spLocks noChangeArrowheads="1"/>
          </p:cNvSpPr>
          <p:nvPr/>
        </p:nvSpPr>
        <p:spPr bwMode="gray">
          <a:xfrm>
            <a:off x="2303283" y="5050350"/>
            <a:ext cx="3199639" cy="556538"/>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kern="0" dirty="0">
                <a:solidFill>
                  <a:srgbClr val="1D1D1A"/>
                </a:solidFill>
                <a:latin typeface="Huawei Sans" panose="020C0503030203020204" pitchFamily="34" charset="0"/>
                <a:ea typeface="方正兰亭黑简体" panose="02000000000000000000" pitchFamily="2" charset="-122"/>
              </a:rPr>
              <a:t>Authorizing party in each phase </a:t>
            </a:r>
            <a:br>
              <a:rPr lang="en-US" sz="1400" kern="0" dirty="0">
                <a:solidFill>
                  <a:srgbClr val="1D1D1A"/>
                </a:solidFill>
                <a:latin typeface="Huawei Sans" panose="020C0503030203020204" pitchFamily="34" charset="0"/>
                <a:ea typeface="方正兰亭黑简体" panose="02000000000000000000" pitchFamily="2" charset="-122"/>
              </a:rPr>
            </a:br>
            <a:r>
              <a:rPr lang="en-US" sz="1400" kern="0" dirty="0">
                <a:solidFill>
                  <a:srgbClr val="1D1D1A"/>
                </a:solidFill>
                <a:latin typeface="Huawei Sans" panose="020C0503030203020204" pitchFamily="34" charset="0"/>
                <a:ea typeface="方正兰亭黑简体" panose="02000000000000000000" pitchFamily="2" charset="-122"/>
              </a:rPr>
              <a:t>of troubleshooting</a:t>
            </a:r>
          </a:p>
        </p:txBody>
      </p:sp>
      <p:sp>
        <p:nvSpPr>
          <p:cNvPr id="14" name="Rectangle 4"/>
          <p:cNvSpPr>
            <a:spLocks noChangeArrowheads="1"/>
          </p:cNvSpPr>
          <p:nvPr/>
        </p:nvSpPr>
        <p:spPr bwMode="gray">
          <a:xfrm>
            <a:off x="2303283" y="5646278"/>
            <a:ext cx="3199639" cy="36000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kern="0" dirty="0">
                <a:solidFill>
                  <a:srgbClr val="1D1D1A"/>
                </a:solidFill>
                <a:latin typeface="Huawei Sans" panose="020C0503030203020204" pitchFamily="34" charset="0"/>
                <a:ea typeface="方正兰亭黑简体" panose="02000000000000000000" pitchFamily="2" charset="-122"/>
              </a:rPr>
              <a:t>Others: vendors and service providers</a:t>
            </a:r>
          </a:p>
        </p:txBody>
      </p:sp>
      <p:sp>
        <p:nvSpPr>
          <p:cNvPr id="15" name="Line 18"/>
          <p:cNvSpPr>
            <a:spLocks noChangeShapeType="1"/>
          </p:cNvSpPr>
          <p:nvPr/>
        </p:nvSpPr>
        <p:spPr bwMode="gray">
          <a:xfrm>
            <a:off x="5623202" y="3566429"/>
            <a:ext cx="1440160"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000" dirty="0">
              <a:latin typeface="+mj-lt"/>
              <a:ea typeface="+mn-ea"/>
            </a:endParaRPr>
          </a:p>
        </p:txBody>
      </p:sp>
      <p:sp>
        <p:nvSpPr>
          <p:cNvPr id="16" name="Rectangle 8"/>
          <p:cNvSpPr>
            <a:spLocks noChangeArrowheads="1"/>
          </p:cNvSpPr>
          <p:nvPr/>
        </p:nvSpPr>
        <p:spPr bwMode="gray">
          <a:xfrm>
            <a:off x="7063362" y="2428820"/>
            <a:ext cx="3210508" cy="435107"/>
          </a:xfrm>
          <a:prstGeom prst="rect">
            <a:avLst/>
          </a:prstGeom>
          <a:solidFill>
            <a:srgbClr val="FFFFFF"/>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kern="0" dirty="0">
                <a:solidFill>
                  <a:srgbClr val="1D1D1A"/>
                </a:solidFill>
                <a:latin typeface="Huawei Sans" panose="020C0503030203020204" pitchFamily="34" charset="0"/>
                <a:ea typeface="方正兰亭黑简体" panose="02000000000000000000" pitchFamily="2" charset="-122"/>
              </a:rPr>
              <a:t>Wrap-up work</a:t>
            </a:r>
          </a:p>
        </p:txBody>
      </p:sp>
      <p:sp>
        <p:nvSpPr>
          <p:cNvPr id="17" name="Rectangle 4"/>
          <p:cNvSpPr>
            <a:spLocks noChangeArrowheads="1"/>
          </p:cNvSpPr>
          <p:nvPr/>
        </p:nvSpPr>
        <p:spPr bwMode="gray">
          <a:xfrm>
            <a:off x="7237530" y="3010730"/>
            <a:ext cx="2894826" cy="1254352"/>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Document handover</a:t>
            </a:r>
          </a:p>
        </p:txBody>
      </p:sp>
      <p:sp>
        <p:nvSpPr>
          <p:cNvPr id="18" name="Rectangle 4"/>
          <p:cNvSpPr>
            <a:spLocks noChangeArrowheads="1"/>
          </p:cNvSpPr>
          <p:nvPr/>
        </p:nvSpPr>
        <p:spPr bwMode="gray">
          <a:xfrm>
            <a:off x="7237530" y="4750307"/>
            <a:ext cx="2894826" cy="1243333"/>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kern="0" dirty="0">
                <a:solidFill>
                  <a:srgbClr val="1D1D1A"/>
                </a:solidFill>
                <a:latin typeface="Huawei Sans" panose="020C0503030203020204" pitchFamily="34" charset="0"/>
                <a:ea typeface="方正兰亭黑简体" panose="02000000000000000000" pitchFamily="2" charset="-122"/>
              </a:rPr>
              <a:t>Information notification</a:t>
            </a:r>
          </a:p>
        </p:txBody>
      </p:sp>
      <p:grpSp>
        <p:nvGrpSpPr>
          <p:cNvPr id="29" name="组合 28"/>
          <p:cNvGrpSpPr/>
          <p:nvPr/>
        </p:nvGrpSpPr>
        <p:grpSpPr bwMode="gray">
          <a:xfrm>
            <a:off x="1769232" y="67891"/>
            <a:ext cx="9978268" cy="343232"/>
            <a:chOff x="1754551" y="15639"/>
            <a:chExt cx="9978268" cy="343232"/>
          </a:xfrm>
        </p:grpSpPr>
        <p:sp>
          <p:nvSpPr>
            <p:cNvPr id="30" name="五边形 29"/>
            <p:cNvSpPr/>
            <p:nvPr/>
          </p:nvSpPr>
          <p:spPr bwMode="gray">
            <a:xfrm>
              <a:off x="1754551" y="15639"/>
              <a:ext cx="781200" cy="343232"/>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Report</a:t>
              </a:r>
            </a:p>
          </p:txBody>
        </p:sp>
        <p:sp>
          <p:nvSpPr>
            <p:cNvPr id="31" name="燕尾形 30"/>
            <p:cNvSpPr/>
            <p:nvPr/>
          </p:nvSpPr>
          <p:spPr bwMode="gray">
            <a:xfrm>
              <a:off x="2431275" y="15639"/>
              <a:ext cx="1349332"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Confirmation</a:t>
              </a:r>
            </a:p>
          </p:txBody>
        </p:sp>
        <p:sp>
          <p:nvSpPr>
            <p:cNvPr id="32" name="燕尾形 31"/>
            <p:cNvSpPr/>
            <p:nvPr/>
          </p:nvSpPr>
          <p:spPr bwMode="gray">
            <a:xfrm>
              <a:off x="3676131" y="15639"/>
              <a:ext cx="1374214"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Information Collection</a:t>
              </a:r>
            </a:p>
          </p:txBody>
        </p:sp>
        <p:sp>
          <p:nvSpPr>
            <p:cNvPr id="33" name="燕尾形 32"/>
            <p:cNvSpPr/>
            <p:nvPr/>
          </p:nvSpPr>
          <p:spPr bwMode="gray">
            <a:xfrm>
              <a:off x="4945869" y="15639"/>
              <a:ext cx="13928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Identification and Analysis</a:t>
              </a:r>
            </a:p>
          </p:txBody>
        </p:sp>
        <p:sp>
          <p:nvSpPr>
            <p:cNvPr id="34" name="燕尾形 33"/>
            <p:cNvSpPr/>
            <p:nvPr/>
          </p:nvSpPr>
          <p:spPr bwMode="gray">
            <a:xfrm>
              <a:off x="6234198" y="15639"/>
              <a:ext cx="104889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Cause Listing</a:t>
              </a:r>
            </a:p>
          </p:txBody>
        </p:sp>
        <p:sp>
          <p:nvSpPr>
            <p:cNvPr id="35" name="燕尾形 34"/>
            <p:cNvSpPr/>
            <p:nvPr/>
          </p:nvSpPr>
          <p:spPr bwMode="gray">
            <a:xfrm>
              <a:off x="7178620" y="15639"/>
              <a:ext cx="120861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Assessment</a:t>
              </a:r>
            </a:p>
          </p:txBody>
        </p:sp>
        <p:sp>
          <p:nvSpPr>
            <p:cNvPr id="36" name="燕尾形 35"/>
            <p:cNvSpPr/>
            <p:nvPr/>
          </p:nvSpPr>
          <p:spPr bwMode="gray">
            <a:xfrm>
              <a:off x="8282760" y="15639"/>
              <a:ext cx="1585681"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Step-by-Step Troubleshooting</a:t>
              </a:r>
            </a:p>
          </p:txBody>
        </p:sp>
        <p:sp>
          <p:nvSpPr>
            <p:cNvPr id="46" name="燕尾形 45"/>
            <p:cNvSpPr/>
            <p:nvPr/>
          </p:nvSpPr>
          <p:spPr bwMode="gray">
            <a:xfrm>
              <a:off x="9763965" y="15639"/>
              <a:ext cx="1086297"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Resolving</a:t>
              </a:r>
            </a:p>
          </p:txBody>
        </p:sp>
        <p:sp>
          <p:nvSpPr>
            <p:cNvPr id="47" name="燕尾形 46"/>
            <p:cNvSpPr/>
            <p:nvPr/>
          </p:nvSpPr>
          <p:spPr bwMode="gray">
            <a:xfrm>
              <a:off x="10745783" y="15639"/>
              <a:ext cx="987036" cy="343232"/>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Wrap-up Work</a:t>
              </a:r>
            </a:p>
          </p:txBody>
        </p:sp>
      </p:grpSp>
    </p:spTree>
    <p:extLst>
      <p:ext uri="{BB962C8B-B14F-4D97-AF65-F5344CB8AC3E}">
        <p14:creationId xmlns:p14="http://schemas.microsoft.com/office/powerpoint/2010/main" val="6533055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dirty="0" smtClean="0"/>
              <a:t>Troubleshooting Data Communication Network Faults</a:t>
            </a:r>
          </a:p>
          <a:p>
            <a:pPr lvl="1"/>
            <a:r>
              <a:rPr lang="en-US" dirty="0" smtClean="0">
                <a:solidFill>
                  <a:schemeClr val="bg1">
                    <a:lumMod val="50000"/>
                  </a:schemeClr>
                </a:solidFill>
              </a:rPr>
              <a:t>Overview of Network Faults</a:t>
            </a:r>
          </a:p>
          <a:p>
            <a:pPr lvl="1"/>
            <a:r>
              <a:rPr lang="en-US" dirty="0" smtClean="0">
                <a:solidFill>
                  <a:schemeClr val="bg1">
                    <a:lumMod val="50000"/>
                  </a:schemeClr>
                </a:solidFill>
              </a:rPr>
              <a:t>Troubleshooting Process</a:t>
            </a:r>
          </a:p>
          <a:p>
            <a:pPr lvl="1">
              <a:buSzPct val="60000"/>
              <a:buFont typeface="Wingdings" panose="05000000000000000000" pitchFamily="2" charset="2"/>
              <a:buChar char="n"/>
            </a:pPr>
            <a:r>
              <a:rPr lang="en-US" dirty="0" smtClean="0"/>
              <a:t>Core Ideas and Methods of Network Troubleshooting</a:t>
            </a:r>
          </a:p>
          <a:p>
            <a:r>
              <a:rPr lang="en-US" dirty="0" smtClean="0">
                <a:solidFill>
                  <a:schemeClr val="bg1">
                    <a:lumMod val="50000"/>
                  </a:schemeClr>
                </a:solidFill>
              </a:rPr>
              <a:t>Troubleshooting Common Network Faults</a:t>
            </a:r>
            <a:endParaRPr lang="en-US" dirty="0">
              <a:solidFill>
                <a:schemeClr val="bg1">
                  <a:lumMod val="50000"/>
                </a:schemeClr>
              </a:solidFill>
            </a:endParaRPr>
          </a:p>
        </p:txBody>
      </p:sp>
    </p:spTree>
    <p:extLst>
      <p:ext uri="{BB962C8B-B14F-4D97-AF65-F5344CB8AC3E}">
        <p14:creationId xmlns:p14="http://schemas.microsoft.com/office/powerpoint/2010/main" val="17325567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p:nvPr>
        </p:nvSpPr>
        <p:spPr/>
        <p:txBody>
          <a:bodyPr/>
          <a:lstStyle/>
          <a:p>
            <a:r>
              <a:rPr lang="en-US" altLang="zh-CN" smtClean="0">
                <a:sym typeface="Huawei Sans" panose="020C0503030203020204" pitchFamily="34" charset="0"/>
              </a:rPr>
              <a:t>Network Troubleshooting</a:t>
            </a:r>
            <a:endParaRPr lang="en-US" dirty="0">
              <a:sym typeface="Huawei Sans" panose="020C0503030203020204" pitchFamily="34" charset="0"/>
            </a:endParaRPr>
          </a:p>
        </p:txBody>
      </p:sp>
    </p:spTree>
    <p:extLst>
      <p:ext uri="{BB962C8B-B14F-4D97-AF65-F5344CB8AC3E}">
        <p14:creationId xmlns:p14="http://schemas.microsoft.com/office/powerpoint/2010/main" val="2695981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Service Traffic Path-Centric Troubleshooting Ideals</a:t>
            </a:r>
            <a:endParaRPr lang="en-US" dirty="0"/>
          </a:p>
        </p:txBody>
      </p:sp>
      <p:sp>
        <p:nvSpPr>
          <p:cNvPr id="30" name="文本占位符 32"/>
          <p:cNvSpPr>
            <a:spLocks noGrp="1"/>
          </p:cNvSpPr>
          <p:nvPr>
            <p:ph type="body" sz="quarter" idx="10"/>
          </p:nvPr>
        </p:nvSpPr>
        <p:spPr bwMode="gray"/>
        <p:txBody>
          <a:bodyPr/>
          <a:lstStyle/>
          <a:p>
            <a:r>
              <a:rPr lang="en-US" sz="1800" smtClean="0"/>
              <a:t>The path along which service traffic passes is usually designed in the network planning phase. You merely need to know the round-trip path of service traffic adversely affected by a network fault, trace the path, and rectify the fault step by step.</a:t>
            </a:r>
          </a:p>
          <a:p>
            <a:endParaRPr lang="en-US" altLang="zh-CN" sz="1800" smtClean="0"/>
          </a:p>
          <a:p>
            <a:endParaRPr lang="en-US" altLang="zh-CN" sz="1800" dirty="0"/>
          </a:p>
        </p:txBody>
      </p:sp>
      <p:sp>
        <p:nvSpPr>
          <p:cNvPr id="36" name="文本占位符 27"/>
          <p:cNvSpPr txBox="1">
            <a:spLocks/>
          </p:cNvSpPr>
          <p:nvPr/>
        </p:nvSpPr>
        <p:spPr bwMode="gray">
          <a:xfrm>
            <a:off x="1398774" y="4541420"/>
            <a:ext cx="8443058" cy="898868"/>
          </a:xfrm>
          <a:prstGeom prst="trapezoid">
            <a:avLst>
              <a:gd name="adj" fmla="val 75739"/>
            </a:avLst>
          </a:prstGeom>
          <a:gradFill flip="none" rotWithShape="1">
            <a:gsLst>
              <a:gs pos="0">
                <a:schemeClr val="bg1"/>
              </a:gs>
              <a:gs pos="100000">
                <a:srgbClr val="30B5C5">
                  <a:alpha val="34000"/>
                </a:srgbClr>
              </a:gs>
            </a:gsLst>
            <a:lin ang="5400000" scaled="1"/>
            <a:tileRect/>
          </a:gradFill>
          <a:ln w="12700" cap="flat" cmpd="sng" algn="ctr">
            <a:solidFill>
              <a:srgbClr val="56C4D2"/>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lt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lt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lt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lt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lt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9pPr>
          </a:lstStyle>
          <a:p>
            <a:pPr marL="0" indent="0">
              <a:buFont typeface="Arial" panose="020B0604020202020204" pitchFamily="34" charset="0"/>
              <a:buNone/>
            </a:pP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占位符 27"/>
          <p:cNvSpPr txBox="1">
            <a:spLocks/>
          </p:cNvSpPr>
          <p:nvPr/>
        </p:nvSpPr>
        <p:spPr bwMode="gray">
          <a:xfrm>
            <a:off x="1398774" y="2965154"/>
            <a:ext cx="8443058" cy="898868"/>
          </a:xfrm>
          <a:prstGeom prst="trapezoid">
            <a:avLst>
              <a:gd name="adj" fmla="val 75739"/>
            </a:avLst>
          </a:prstGeom>
          <a:gradFill flip="none" rotWithShape="1">
            <a:gsLst>
              <a:gs pos="0">
                <a:schemeClr val="bg1"/>
              </a:gs>
              <a:gs pos="100000">
                <a:srgbClr val="30B5C5">
                  <a:alpha val="34000"/>
                </a:srgbClr>
              </a:gs>
            </a:gsLst>
            <a:lin ang="5400000" scaled="1"/>
            <a:tileRect/>
          </a:gradFill>
          <a:ln w="12700" cap="flat" cmpd="sng" algn="ctr">
            <a:solidFill>
              <a:srgbClr val="56C4D2"/>
            </a:soli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ctr" anchorCtr="0" compatLnSpc="1">
            <a:prstTxWarp prst="textNoShape">
              <a:avLst/>
            </a:prstTxWarp>
          </a:bodyPr>
          <a:lstStyle>
            <a:defPPr>
              <a:defRPr lang="en-US"/>
            </a:defPPr>
            <a:lvl1pPr indent="0" algn="just" defTabSz="914034" fontAlgn="auto">
              <a:lnSpc>
                <a:spcPct val="140000"/>
              </a:lnSpc>
              <a:spcBef>
                <a:spcPts val="792"/>
              </a:spcBef>
              <a:buClrTx/>
              <a:buFont typeface="Arial" panose="020B0604020202020204" pitchFamily="34" charset="0"/>
              <a:buNone/>
              <a:defRPr sz="2199">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endParaRPr lang="zh-CN" altLang="en-US" dirty="0">
              <a:sym typeface="Huawei Sans" panose="020C0503030203020204" pitchFamily="34" charset="0"/>
            </a:endParaRPr>
          </a:p>
        </p:txBody>
      </p:sp>
      <p:pic>
        <p:nvPicPr>
          <p:cNvPr id="38" name="图片 37" descr="接入交换机.png"/>
          <p:cNvPicPr>
            <a:picLocks noChangeAspect="1"/>
          </p:cNvPicPr>
          <p:nvPr/>
        </p:nvPicPr>
        <p:blipFill>
          <a:blip r:embed="rId3" cstate="print"/>
          <a:stretch>
            <a:fillRect/>
          </a:stretch>
        </p:blipFill>
        <p:spPr bwMode="gray">
          <a:xfrm>
            <a:off x="2074491" y="4676773"/>
            <a:ext cx="540000" cy="441818"/>
          </a:xfrm>
          <a:prstGeom prst="rect">
            <a:avLst/>
          </a:prstGeom>
        </p:spPr>
      </p:pic>
      <p:pic>
        <p:nvPicPr>
          <p:cNvPr id="39" name="图片 38" descr="接入交换机.png"/>
          <p:cNvPicPr>
            <a:picLocks noChangeAspect="1"/>
          </p:cNvPicPr>
          <p:nvPr/>
        </p:nvPicPr>
        <p:blipFill>
          <a:blip r:embed="rId3" cstate="print"/>
          <a:stretch>
            <a:fillRect/>
          </a:stretch>
        </p:blipFill>
        <p:spPr bwMode="gray">
          <a:xfrm>
            <a:off x="8284488" y="4664322"/>
            <a:ext cx="540000" cy="441818"/>
          </a:xfrm>
          <a:prstGeom prst="rect">
            <a:avLst/>
          </a:prstGeom>
        </p:spPr>
      </p:pic>
      <p:pic>
        <p:nvPicPr>
          <p:cNvPr id="40" name="图片 39" descr="汇聚交换机.png"/>
          <p:cNvPicPr>
            <a:picLocks noChangeAspect="1"/>
          </p:cNvPicPr>
          <p:nvPr/>
        </p:nvPicPr>
        <p:blipFill>
          <a:blip r:embed="rId4" cstate="print"/>
          <a:stretch>
            <a:fillRect/>
          </a:stretch>
        </p:blipFill>
        <p:spPr bwMode="gray">
          <a:xfrm>
            <a:off x="2757534" y="4676773"/>
            <a:ext cx="540000" cy="441818"/>
          </a:xfrm>
          <a:prstGeom prst="rect">
            <a:avLst/>
          </a:prstGeom>
        </p:spPr>
      </p:pic>
      <p:pic>
        <p:nvPicPr>
          <p:cNvPr id="41" name="图片 40" descr="汇聚交换机.png"/>
          <p:cNvPicPr>
            <a:picLocks noChangeAspect="1"/>
          </p:cNvPicPr>
          <p:nvPr/>
        </p:nvPicPr>
        <p:blipFill>
          <a:blip r:embed="rId4" cstate="print"/>
          <a:stretch>
            <a:fillRect/>
          </a:stretch>
        </p:blipFill>
        <p:spPr bwMode="gray">
          <a:xfrm>
            <a:off x="7627077" y="4664322"/>
            <a:ext cx="540000" cy="441818"/>
          </a:xfrm>
          <a:prstGeom prst="rect">
            <a:avLst/>
          </a:prstGeom>
        </p:spPr>
      </p:pic>
      <p:pic>
        <p:nvPicPr>
          <p:cNvPr id="42" name="图片 41" descr="核心交换机.png"/>
          <p:cNvPicPr>
            <a:picLocks noChangeAspect="1"/>
          </p:cNvPicPr>
          <p:nvPr/>
        </p:nvPicPr>
        <p:blipFill>
          <a:blip r:embed="rId5" cstate="print"/>
          <a:stretch>
            <a:fillRect/>
          </a:stretch>
        </p:blipFill>
        <p:spPr bwMode="gray">
          <a:xfrm>
            <a:off x="6969666" y="4664322"/>
            <a:ext cx="540000" cy="441818"/>
          </a:xfrm>
          <a:prstGeom prst="rect">
            <a:avLst/>
          </a:prstGeom>
        </p:spPr>
      </p:pic>
      <p:pic>
        <p:nvPicPr>
          <p:cNvPr id="43" name="图片 42" descr="核心交换机.png"/>
          <p:cNvPicPr>
            <a:picLocks noChangeAspect="1"/>
          </p:cNvPicPr>
          <p:nvPr/>
        </p:nvPicPr>
        <p:blipFill>
          <a:blip r:embed="rId5" cstate="print"/>
          <a:stretch>
            <a:fillRect/>
          </a:stretch>
        </p:blipFill>
        <p:spPr bwMode="gray">
          <a:xfrm>
            <a:off x="3440577" y="4676773"/>
            <a:ext cx="540000" cy="441818"/>
          </a:xfrm>
          <a:prstGeom prst="rect">
            <a:avLst/>
          </a:prstGeom>
        </p:spPr>
      </p:pic>
      <p:pic>
        <p:nvPicPr>
          <p:cNvPr id="44" name="图片 4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123621" y="4663682"/>
            <a:ext cx="599339" cy="468000"/>
          </a:xfrm>
          <a:prstGeom prst="rect">
            <a:avLst/>
          </a:prstGeom>
        </p:spPr>
      </p:pic>
      <p:pic>
        <p:nvPicPr>
          <p:cNvPr id="45" name="图片 4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252916" y="4651231"/>
            <a:ext cx="599339" cy="468000"/>
          </a:xfrm>
          <a:prstGeom prst="rect">
            <a:avLst/>
          </a:prstGeom>
        </p:spPr>
      </p:pic>
      <p:sp>
        <p:nvSpPr>
          <p:cNvPr id="46" name="矩形 45"/>
          <p:cNvSpPr/>
          <p:nvPr/>
        </p:nvSpPr>
        <p:spPr bwMode="gray">
          <a:xfrm>
            <a:off x="1398774" y="5453273"/>
            <a:ext cx="8443058" cy="270000"/>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Network</a:t>
            </a:r>
          </a:p>
        </p:txBody>
      </p:sp>
      <p:sp>
        <p:nvSpPr>
          <p:cNvPr id="47" name="矩形 46"/>
          <p:cNvSpPr/>
          <p:nvPr/>
        </p:nvSpPr>
        <p:spPr bwMode="gray">
          <a:xfrm>
            <a:off x="1398774" y="3868777"/>
            <a:ext cx="8443058" cy="271036"/>
          </a:xfrm>
          <a:prstGeom prst="rect">
            <a:avLst/>
          </a:prstGeom>
          <a:solidFill>
            <a:srgbClr val="30B5C5"/>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rPr>
              <a:t>Service</a:t>
            </a:r>
          </a:p>
        </p:txBody>
      </p:sp>
      <p:sp>
        <p:nvSpPr>
          <p:cNvPr id="48" name="圆角矩形 47"/>
          <p:cNvSpPr/>
          <p:nvPr/>
        </p:nvSpPr>
        <p:spPr bwMode="gray">
          <a:xfrm>
            <a:off x="2373758" y="2862487"/>
            <a:ext cx="1160322" cy="876201"/>
          </a:xfrm>
          <a:prstGeom prst="roundRect">
            <a:avLst/>
          </a:prstGeom>
          <a:solidFill>
            <a:srgbClr val="8BC9A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33"/>
          <p:cNvSpPr txBox="1">
            <a:spLocks noChangeArrowheads="1"/>
          </p:cNvSpPr>
          <p:nvPr/>
        </p:nvSpPr>
        <p:spPr bwMode="gray">
          <a:xfrm>
            <a:off x="2306659" y="3127949"/>
            <a:ext cx="1160322" cy="307777"/>
          </a:xfrm>
          <a:prstGeom prst="rect">
            <a:avLst/>
          </a:prstGeom>
          <a:noFill/>
          <a:ln w="9525">
            <a:noFill/>
            <a:miter lim="800000"/>
            <a:headEnd/>
            <a:tailEnd/>
          </a:ln>
        </p:spPr>
        <p:txBody>
          <a:bodyPr wrap="square">
            <a:spAutoFit/>
          </a:bodyPr>
          <a:lstStyle/>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Finance</a:t>
            </a:r>
          </a:p>
        </p:txBody>
      </p:sp>
      <p:sp>
        <p:nvSpPr>
          <p:cNvPr id="50" name="圆角矩形 49"/>
          <p:cNvSpPr/>
          <p:nvPr/>
        </p:nvSpPr>
        <p:spPr bwMode="gray">
          <a:xfrm>
            <a:off x="4201273" y="2862487"/>
            <a:ext cx="1160322" cy="876201"/>
          </a:xfrm>
          <a:prstGeom prst="roundRect">
            <a:avLst/>
          </a:prstGeom>
          <a:solidFill>
            <a:srgbClr val="99DFF9"/>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50"/>
          <p:cNvSpPr/>
          <p:nvPr/>
        </p:nvSpPr>
        <p:spPr bwMode="gray">
          <a:xfrm>
            <a:off x="6074383" y="2862487"/>
            <a:ext cx="1160322" cy="876201"/>
          </a:xfrm>
          <a:prstGeom prst="roundRect">
            <a:avLst/>
          </a:prstGeom>
          <a:solidFill>
            <a:srgbClr val="FFD17D"/>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bwMode="gray">
          <a:xfrm>
            <a:off x="7860697" y="2862487"/>
            <a:ext cx="1160322" cy="876201"/>
          </a:xfrm>
          <a:prstGeom prst="roundRect">
            <a:avLst/>
          </a:prstGeom>
          <a:solidFill>
            <a:srgbClr val="56C4D2"/>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32"/>
          <p:cNvSpPr txBox="1">
            <a:spLocks noChangeArrowheads="1"/>
          </p:cNvSpPr>
          <p:nvPr/>
        </p:nvSpPr>
        <p:spPr bwMode="gray">
          <a:xfrm>
            <a:off x="4500474" y="3127949"/>
            <a:ext cx="452368" cy="307777"/>
          </a:xfrm>
          <a:prstGeom prst="rect">
            <a:avLst/>
          </a:prstGeom>
          <a:noFill/>
          <a:ln w="9525">
            <a:noFill/>
            <a:miter lim="800000"/>
            <a:headEnd/>
            <a:tailEnd/>
          </a:ln>
        </p:spPr>
        <p:txBody>
          <a:bodyPr wrap="none">
            <a:spAutoFit/>
          </a:bodyPr>
          <a:lstStyle/>
          <a:p>
            <a:pPr algn="ctr"/>
            <a:r>
              <a:rPr lang="en-US" altLang="zh-CN"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OA</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34"/>
          <p:cNvSpPr txBox="1">
            <a:spLocks noChangeArrowheads="1"/>
          </p:cNvSpPr>
          <p:nvPr/>
        </p:nvSpPr>
        <p:spPr bwMode="gray">
          <a:xfrm>
            <a:off x="5966109" y="3127949"/>
            <a:ext cx="1526380" cy="307777"/>
          </a:xfrm>
          <a:prstGeom prst="rect">
            <a:avLst/>
          </a:prstGeom>
          <a:noFill/>
          <a:ln w="9525">
            <a:noFill/>
            <a:miter lim="800000"/>
            <a:headEnd/>
            <a:tailEnd/>
          </a:ln>
        </p:spPr>
        <p:txBody>
          <a:bodyPr wrap="square">
            <a:spAutoFit/>
          </a:bodyPr>
          <a:lstStyle>
            <a:defPPr>
              <a:defRPr lang="en-US"/>
            </a:defPPr>
            <a:lvl1pPr algn="ctr">
              <a:defRPr sz="2000" b="1">
                <a:solidFill>
                  <a:schemeClr val="bg1"/>
                </a:solidFill>
                <a:latin typeface="Huawei Sans" panose="020C0503030203020204" pitchFamily="34" charset="0"/>
                <a:ea typeface="方正兰亭黑简体" panose="02000000000000000000" pitchFamily="2" charset="-122"/>
              </a:defRPr>
            </a:lvl1pPr>
          </a:lstStyle>
          <a:p>
            <a:r>
              <a:rPr lang="en-US" altLang="zh-CN" sz="1400" dirty="0">
                <a:sym typeface="Huawei Sans" panose="020C0503030203020204" pitchFamily="34" charset="0"/>
              </a:rPr>
              <a:t>Production</a:t>
            </a:r>
          </a:p>
        </p:txBody>
      </p:sp>
      <p:sp>
        <p:nvSpPr>
          <p:cNvPr id="55" name="TextBox 35"/>
          <p:cNvSpPr txBox="1">
            <a:spLocks noChangeArrowheads="1"/>
          </p:cNvSpPr>
          <p:nvPr/>
        </p:nvSpPr>
        <p:spPr bwMode="gray">
          <a:xfrm>
            <a:off x="7793598" y="3020227"/>
            <a:ext cx="1160323" cy="523220"/>
          </a:xfrm>
          <a:prstGeom prst="rect">
            <a:avLst/>
          </a:prstGeom>
          <a:noFill/>
          <a:ln w="9525">
            <a:noFill/>
            <a:miter lim="800000"/>
            <a:headEnd/>
            <a:tailEnd/>
          </a:ln>
        </p:spPr>
        <p:txBody>
          <a:bodyPr wrap="square">
            <a:spAutoFit/>
          </a:bodyPr>
          <a:lstStyle/>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Other</a:t>
            </a:r>
          </a:p>
          <a:p>
            <a:pPr algn="ctr"/>
            <a:r>
              <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services</a:t>
            </a:r>
          </a:p>
        </p:txBody>
      </p:sp>
    </p:spTree>
    <p:extLst>
      <p:ext uri="{BB962C8B-B14F-4D97-AF65-F5344CB8AC3E}">
        <p14:creationId xmlns:p14="http://schemas.microsoft.com/office/powerpoint/2010/main" val="27249676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Determining a Service Traffic Path: Network Layer</a:t>
            </a:r>
            <a:endParaRPr lang="en-US" dirty="0"/>
          </a:p>
        </p:txBody>
      </p:sp>
      <p:sp>
        <p:nvSpPr>
          <p:cNvPr id="3" name="文本占位符 2"/>
          <p:cNvSpPr>
            <a:spLocks noGrp="1"/>
          </p:cNvSpPr>
          <p:nvPr>
            <p:ph type="body" sz="quarter" idx="10"/>
          </p:nvPr>
        </p:nvSpPr>
        <p:spPr bwMode="gray"/>
        <p:txBody>
          <a:bodyPr/>
          <a:lstStyle/>
          <a:p>
            <a:r>
              <a:rPr lang="en-US" sz="1800" smtClean="0"/>
              <a:t>Multiple paths may exist during packet forwarding. Therefore, you need to determine the path over which service traffic is transmitted based on the packet forwarding process.</a:t>
            </a:r>
          </a:p>
          <a:p>
            <a:endParaRPr lang="en-US" altLang="zh-CN" sz="1800" dirty="0"/>
          </a:p>
        </p:txBody>
      </p:sp>
      <p:sp>
        <p:nvSpPr>
          <p:cNvPr id="5" name="AutoShape 15"/>
          <p:cNvSpPr>
            <a:spLocks noChangeArrowheads="1"/>
          </p:cNvSpPr>
          <p:nvPr/>
        </p:nvSpPr>
        <p:spPr bwMode="gray">
          <a:xfrm>
            <a:off x="7135242" y="3143012"/>
            <a:ext cx="1094382" cy="430760"/>
          </a:xfrm>
          <a:prstGeom prst="wedgeRectCallout">
            <a:avLst>
              <a:gd name="adj1" fmla="val -39612"/>
              <a:gd name="adj2" fmla="val 103532"/>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600" dirty="0">
                <a:latin typeface="+mj-lt"/>
                <a:ea typeface="+mn-ea"/>
              </a:rPr>
              <a:t>Path 1</a:t>
            </a:r>
          </a:p>
        </p:txBody>
      </p:sp>
      <p:sp>
        <p:nvSpPr>
          <p:cNvPr id="8" name="385344422"/>
          <p:cNvSpPr>
            <a:spLocks noChangeShapeType="1"/>
          </p:cNvSpPr>
          <p:nvPr/>
        </p:nvSpPr>
        <p:spPr bwMode="gray">
          <a:xfrm>
            <a:off x="5420661" y="2992649"/>
            <a:ext cx="1081088" cy="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9" name="67208846"/>
          <p:cNvSpPr>
            <a:spLocks noChangeShapeType="1"/>
          </p:cNvSpPr>
          <p:nvPr/>
        </p:nvSpPr>
        <p:spPr bwMode="gray">
          <a:xfrm>
            <a:off x="6500162" y="3064088"/>
            <a:ext cx="3175" cy="1152525"/>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0" name="1304620133"/>
          <p:cNvSpPr>
            <a:spLocks noChangeShapeType="1"/>
          </p:cNvSpPr>
          <p:nvPr/>
        </p:nvSpPr>
        <p:spPr bwMode="gray">
          <a:xfrm flipV="1">
            <a:off x="4412600" y="3135524"/>
            <a:ext cx="865187" cy="649288"/>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1" name="2079385357"/>
          <p:cNvSpPr>
            <a:spLocks noChangeShapeType="1"/>
          </p:cNvSpPr>
          <p:nvPr/>
        </p:nvSpPr>
        <p:spPr bwMode="gray">
          <a:xfrm flipV="1">
            <a:off x="6574774" y="4108662"/>
            <a:ext cx="1008062" cy="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2" name="67863668"/>
          <p:cNvSpPr>
            <a:spLocks noChangeShapeType="1"/>
          </p:cNvSpPr>
          <p:nvPr/>
        </p:nvSpPr>
        <p:spPr bwMode="gray">
          <a:xfrm>
            <a:off x="5422249" y="3135525"/>
            <a:ext cx="1223962" cy="1008063"/>
          </a:xfrm>
          <a:prstGeom prst="line">
            <a:avLst/>
          </a:prstGeom>
          <a:noFill/>
          <a:ln w="12700">
            <a:solidFill>
              <a:schemeClr val="tx1"/>
            </a:solidFill>
            <a:round/>
            <a:headEnd/>
            <a:tailEnd/>
          </a:ln>
        </p:spPr>
        <p:txBody>
          <a:bodyPr/>
          <a:lstStyle/>
          <a:p>
            <a:pPr fontAlgn="ctr"/>
            <a:endParaRPr lang="en-US" altLang="zh-CN" dirty="0">
              <a:latin typeface="+mj-lt"/>
            </a:endParaRPr>
          </a:p>
        </p:txBody>
      </p:sp>
      <p:sp>
        <p:nvSpPr>
          <p:cNvPr id="13" name="1660662949"/>
          <p:cNvSpPr>
            <a:spLocks noChangeShapeType="1"/>
          </p:cNvSpPr>
          <p:nvPr/>
        </p:nvSpPr>
        <p:spPr bwMode="gray">
          <a:xfrm>
            <a:off x="3416871" y="3449662"/>
            <a:ext cx="15874" cy="90458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4" name="2126145881"/>
          <p:cNvSpPr>
            <a:spLocks noChangeShapeType="1"/>
          </p:cNvSpPr>
          <p:nvPr/>
        </p:nvSpPr>
        <p:spPr bwMode="gray">
          <a:xfrm flipV="1">
            <a:off x="3428349" y="3910224"/>
            <a:ext cx="1008062" cy="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5" name="1715509344"/>
          <p:cNvSpPr>
            <a:spLocks noChangeShapeType="1"/>
          </p:cNvSpPr>
          <p:nvPr/>
        </p:nvSpPr>
        <p:spPr bwMode="gray">
          <a:xfrm flipV="1">
            <a:off x="2990316" y="4071853"/>
            <a:ext cx="454479" cy="907"/>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6" name="1044377445"/>
          <p:cNvSpPr>
            <a:spLocks noChangeShapeType="1"/>
          </p:cNvSpPr>
          <p:nvPr/>
        </p:nvSpPr>
        <p:spPr bwMode="gray">
          <a:xfrm>
            <a:off x="8301974" y="3748299"/>
            <a:ext cx="0" cy="72390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7" name="1134601881"/>
          <p:cNvSpPr>
            <a:spLocks noChangeShapeType="1"/>
          </p:cNvSpPr>
          <p:nvPr/>
        </p:nvSpPr>
        <p:spPr bwMode="gray">
          <a:xfrm flipV="1">
            <a:off x="7941612" y="4035637"/>
            <a:ext cx="360363" cy="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8" name="1278508882"/>
          <p:cNvSpPr>
            <a:spLocks noChangeShapeType="1"/>
          </p:cNvSpPr>
          <p:nvPr/>
        </p:nvSpPr>
        <p:spPr bwMode="gray">
          <a:xfrm flipV="1">
            <a:off x="8301974" y="4253124"/>
            <a:ext cx="360362" cy="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29" name="2096747154"/>
          <p:cNvSpPr/>
          <p:nvPr/>
        </p:nvSpPr>
        <p:spPr bwMode="gray">
          <a:xfrm>
            <a:off x="2833944" y="3431984"/>
            <a:ext cx="5907315" cy="1233714"/>
          </a:xfrm>
          <a:custGeom>
            <a:avLst/>
            <a:gdLst>
              <a:gd name="connsiteX0" fmla="*/ 0 w 5907315"/>
              <a:gd name="connsiteY0" fmla="*/ 931334 h 1233714"/>
              <a:gd name="connsiteX1" fmla="*/ 1669143 w 5907315"/>
              <a:gd name="connsiteY1" fmla="*/ 873276 h 1233714"/>
              <a:gd name="connsiteX2" fmla="*/ 2540000 w 5907315"/>
              <a:gd name="connsiteY2" fmla="*/ 31448 h 1233714"/>
              <a:gd name="connsiteX3" fmla="*/ 3672115 w 5907315"/>
              <a:gd name="connsiteY3" fmla="*/ 1061962 h 1233714"/>
              <a:gd name="connsiteX4" fmla="*/ 4934857 w 5907315"/>
              <a:gd name="connsiteY4" fmla="*/ 1061962 h 1233714"/>
              <a:gd name="connsiteX5" fmla="*/ 5907315 w 5907315"/>
              <a:gd name="connsiteY5" fmla="*/ 1090991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7315" h="1233714">
                <a:moveTo>
                  <a:pt x="0" y="931334"/>
                </a:moveTo>
                <a:cubicBezTo>
                  <a:pt x="622905" y="977295"/>
                  <a:pt x="1245810" y="1023257"/>
                  <a:pt x="1669143" y="873276"/>
                </a:cubicBezTo>
                <a:cubicBezTo>
                  <a:pt x="2092476" y="723295"/>
                  <a:pt x="2206171" y="0"/>
                  <a:pt x="2540000" y="31448"/>
                </a:cubicBezTo>
                <a:cubicBezTo>
                  <a:pt x="2873829" y="62896"/>
                  <a:pt x="3272972" y="890210"/>
                  <a:pt x="3672115" y="1061962"/>
                </a:cubicBezTo>
                <a:cubicBezTo>
                  <a:pt x="4071258" y="1233714"/>
                  <a:pt x="4562324" y="1057124"/>
                  <a:pt x="4934857" y="1061962"/>
                </a:cubicBezTo>
                <a:cubicBezTo>
                  <a:pt x="5307390" y="1066800"/>
                  <a:pt x="5730725" y="1086153"/>
                  <a:pt x="5907315" y="1090991"/>
                </a:cubicBezTo>
              </a:path>
            </a:pathLst>
          </a:custGeom>
          <a:noFill/>
          <a:ln w="28575" cap="flat" cmpd="sng" algn="ctr">
            <a:solidFill>
              <a:srgbClr val="EC7061"/>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latin typeface="+mj-lt"/>
              <a:ea typeface="宋体" pitchFamily="2" charset="-122"/>
            </a:endParaRPr>
          </a:p>
        </p:txBody>
      </p:sp>
      <p:pic>
        <p:nvPicPr>
          <p:cNvPr id="32" name="图片 31" descr="PC.png"/>
          <p:cNvPicPr>
            <a:picLocks noChangeAspect="1"/>
          </p:cNvPicPr>
          <p:nvPr/>
        </p:nvPicPr>
        <p:blipFill>
          <a:blip r:embed="rId3" cstate="print"/>
          <a:stretch>
            <a:fillRect/>
          </a:stretch>
        </p:blipFill>
        <p:spPr bwMode="gray">
          <a:xfrm>
            <a:off x="2451253" y="3828637"/>
            <a:ext cx="539063" cy="4140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43393" y="3740040"/>
            <a:ext cx="540000" cy="442800"/>
          </a:xfrm>
          <a:prstGeom prst="rect">
            <a:avLst/>
          </a:prstGeom>
        </p:spPr>
      </p:pic>
      <p:sp>
        <p:nvSpPr>
          <p:cNvPr id="30" name="任意多边形 29"/>
          <p:cNvSpPr/>
          <p:nvPr/>
        </p:nvSpPr>
        <p:spPr bwMode="gray">
          <a:xfrm>
            <a:off x="2975430" y="2587776"/>
            <a:ext cx="5849257" cy="1405466"/>
          </a:xfrm>
          <a:custGeom>
            <a:avLst/>
            <a:gdLst>
              <a:gd name="connsiteX0" fmla="*/ 0 w 5849257"/>
              <a:gd name="connsiteY0" fmla="*/ 1100667 h 1405466"/>
              <a:gd name="connsiteX1" fmla="*/ 1393371 w 5849257"/>
              <a:gd name="connsiteY1" fmla="*/ 1071638 h 1405466"/>
              <a:gd name="connsiteX2" fmla="*/ 2481942 w 5849257"/>
              <a:gd name="connsiteY2" fmla="*/ 287867 h 1405466"/>
              <a:gd name="connsiteX3" fmla="*/ 3788228 w 5849257"/>
              <a:gd name="connsiteY3" fmla="*/ 157238 h 1405466"/>
              <a:gd name="connsiteX4" fmla="*/ 3962400 w 5849257"/>
              <a:gd name="connsiteY4" fmla="*/ 1231295 h 1405466"/>
              <a:gd name="connsiteX5" fmla="*/ 4920342 w 5849257"/>
              <a:gd name="connsiteY5" fmla="*/ 1202267 h 1405466"/>
              <a:gd name="connsiteX6" fmla="*/ 5849257 w 5849257"/>
              <a:gd name="connsiteY6" fmla="*/ 1231295 h 1405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9257" h="1405466">
                <a:moveTo>
                  <a:pt x="0" y="1100667"/>
                </a:moveTo>
                <a:cubicBezTo>
                  <a:pt x="489857" y="1153886"/>
                  <a:pt x="979714" y="1207105"/>
                  <a:pt x="1393371" y="1071638"/>
                </a:cubicBezTo>
                <a:cubicBezTo>
                  <a:pt x="1807028" y="936171"/>
                  <a:pt x="2082799" y="440267"/>
                  <a:pt x="2481942" y="287867"/>
                </a:cubicBezTo>
                <a:cubicBezTo>
                  <a:pt x="2881085" y="135467"/>
                  <a:pt x="3541485" y="0"/>
                  <a:pt x="3788228" y="157238"/>
                </a:cubicBezTo>
                <a:cubicBezTo>
                  <a:pt x="4034971" y="314476"/>
                  <a:pt x="3773714" y="1057124"/>
                  <a:pt x="3962400" y="1231295"/>
                </a:cubicBezTo>
                <a:cubicBezTo>
                  <a:pt x="4151086" y="1405466"/>
                  <a:pt x="4605866" y="1202267"/>
                  <a:pt x="4920342" y="1202267"/>
                </a:cubicBezTo>
                <a:cubicBezTo>
                  <a:pt x="5234818" y="1202267"/>
                  <a:pt x="5655733" y="1211943"/>
                  <a:pt x="5849257" y="1231295"/>
                </a:cubicBezTo>
              </a:path>
            </a:pathLst>
          </a:custGeom>
          <a:noFill/>
          <a:ln w="28575" cap="flat" cmpd="sng" algn="ctr">
            <a:solidFill>
              <a:srgbClr val="EC706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tLang="zh-CN" dirty="0">
              <a:latin typeface="+mj-lt"/>
              <a:ea typeface="宋体" pitchFamily="2" charset="-122"/>
            </a:endParaRPr>
          </a:p>
        </p:txBody>
      </p:sp>
      <p:pic>
        <p:nvPicPr>
          <p:cNvPr id="35" name="图片 3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229718" y="2892291"/>
            <a:ext cx="540000" cy="442800"/>
          </a:xfrm>
          <a:prstGeom prst="rect">
            <a:avLst/>
          </a:prstGeom>
        </p:spPr>
      </p:pic>
      <p:pic>
        <p:nvPicPr>
          <p:cNvPr id="36" name="图片 3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6229718" y="3854957"/>
            <a:ext cx="540000" cy="442800"/>
          </a:xfrm>
          <a:prstGeom prst="rect">
            <a:avLst/>
          </a:prstGeom>
        </p:spPr>
      </p:pic>
      <p:pic>
        <p:nvPicPr>
          <p:cNvPr id="37" name="图片 3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469774" y="3854957"/>
            <a:ext cx="540000" cy="442800"/>
          </a:xfrm>
          <a:prstGeom prst="rect">
            <a:avLst/>
          </a:prstGeom>
        </p:spPr>
      </p:pic>
      <p:pic>
        <p:nvPicPr>
          <p:cNvPr id="38" name="图片 3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613028" y="4005319"/>
            <a:ext cx="540000" cy="442800"/>
          </a:xfrm>
          <a:prstGeom prst="rect">
            <a:avLst/>
          </a:prstGeom>
        </p:spPr>
      </p:pic>
      <p:sp>
        <p:nvSpPr>
          <p:cNvPr id="39" name="AutoShape 15"/>
          <p:cNvSpPr>
            <a:spLocks noChangeArrowheads="1"/>
          </p:cNvSpPr>
          <p:nvPr/>
        </p:nvSpPr>
        <p:spPr bwMode="gray">
          <a:xfrm>
            <a:off x="7135242" y="4753322"/>
            <a:ext cx="1094382" cy="430760"/>
          </a:xfrm>
          <a:prstGeom prst="wedgeRectCallout">
            <a:avLst>
              <a:gd name="adj1" fmla="val -37413"/>
              <a:gd name="adj2" fmla="val -114330"/>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600" dirty="0">
                <a:latin typeface="+mj-lt"/>
                <a:ea typeface="+mn-ea"/>
              </a:rPr>
              <a:t>Path 2</a:t>
            </a:r>
          </a:p>
        </p:txBody>
      </p:sp>
      <p:pic>
        <p:nvPicPr>
          <p:cNvPr id="34" name="图片 3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045229" y="2892291"/>
            <a:ext cx="540000" cy="442800"/>
          </a:xfrm>
          <a:prstGeom prst="rect">
            <a:avLst/>
          </a:prstGeom>
        </p:spPr>
      </p:pic>
      <p:graphicFrame>
        <p:nvGraphicFramePr>
          <p:cNvPr id="40" name="表格 39"/>
          <p:cNvGraphicFramePr>
            <a:graphicFrameLocks noGrp="1"/>
          </p:cNvGraphicFramePr>
          <p:nvPr>
            <p:extLst>
              <p:ext uri="{D42A27DB-BD31-4B8C-83A1-F6EECF244321}">
                <p14:modId xmlns:p14="http://schemas.microsoft.com/office/powerpoint/2010/main" val="1475074130"/>
              </p:ext>
            </p:extLst>
          </p:nvPr>
        </p:nvGraphicFramePr>
        <p:xfrm>
          <a:off x="886328" y="4571847"/>
          <a:ext cx="3668912" cy="335280"/>
        </p:xfrm>
        <a:graphic>
          <a:graphicData uri="http://schemas.openxmlformats.org/drawingml/2006/table">
            <a:tbl>
              <a:tblPr firstRow="1" bandRow="1">
                <a:tableStyleId>{72833802-FEF1-4C79-8D5D-14CF1EAF98D9}</a:tableStyleId>
              </a:tblPr>
              <a:tblGrid>
                <a:gridCol w="1370096"/>
                <a:gridCol w="1370096"/>
                <a:gridCol w="928720"/>
              </a:tblGrid>
              <a:tr h="316359">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6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6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TCP header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6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787111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Determining a Service Traffic Path: Data Link Layer</a:t>
            </a:r>
            <a:endParaRPr lang="en-US" dirty="0"/>
          </a:p>
        </p:txBody>
      </p:sp>
      <p:sp>
        <p:nvSpPr>
          <p:cNvPr id="32" name="文本占位符 31"/>
          <p:cNvSpPr>
            <a:spLocks noGrp="1"/>
          </p:cNvSpPr>
          <p:nvPr>
            <p:ph type="body" sz="quarter" idx="10"/>
          </p:nvPr>
        </p:nvSpPr>
        <p:spPr bwMode="gray"/>
        <p:txBody>
          <a:bodyPr/>
          <a:lstStyle/>
          <a:p>
            <a:r>
              <a:rPr lang="en-US" sz="1800" dirty="0" smtClean="0"/>
              <a:t>Check how data frames of service traffic are forwarded by switches on a Layer 2 network.</a:t>
            </a:r>
          </a:p>
          <a:p>
            <a:endParaRPr lang="en-US" altLang="zh-CN" sz="1800" dirty="0"/>
          </a:p>
        </p:txBody>
      </p:sp>
      <p:cxnSp>
        <p:nvCxnSpPr>
          <p:cNvPr id="4" name="直接连接符 9"/>
          <p:cNvCxnSpPr>
            <a:cxnSpLocks noChangeShapeType="1"/>
            <a:stCxn id="26" idx="2"/>
            <a:endCxn id="31" idx="0"/>
          </p:cNvCxnSpPr>
          <p:nvPr/>
        </p:nvCxnSpPr>
        <p:spPr bwMode="gray">
          <a:xfrm>
            <a:off x="8131822" y="3860883"/>
            <a:ext cx="0" cy="858708"/>
          </a:xfrm>
          <a:prstGeom prst="line">
            <a:avLst/>
          </a:prstGeom>
          <a:noFill/>
          <a:ln w="28575" algn="ctr">
            <a:solidFill>
              <a:schemeClr val="tx1"/>
            </a:solidFill>
            <a:round/>
            <a:headEnd/>
            <a:tailEnd/>
          </a:ln>
        </p:spPr>
      </p:cxnSp>
      <p:cxnSp>
        <p:nvCxnSpPr>
          <p:cNvPr id="5" name="直接连接符 9"/>
          <p:cNvCxnSpPr>
            <a:cxnSpLocks noChangeShapeType="1"/>
            <a:stCxn id="25" idx="2"/>
            <a:endCxn id="24" idx="0"/>
          </p:cNvCxnSpPr>
          <p:nvPr/>
        </p:nvCxnSpPr>
        <p:spPr bwMode="gray">
          <a:xfrm>
            <a:off x="3281413" y="3860883"/>
            <a:ext cx="469" cy="923961"/>
          </a:xfrm>
          <a:prstGeom prst="line">
            <a:avLst/>
          </a:prstGeom>
          <a:noFill/>
          <a:ln w="28575" algn="ctr">
            <a:solidFill>
              <a:schemeClr val="tx1"/>
            </a:solidFill>
            <a:round/>
            <a:headEnd/>
            <a:tailEnd/>
          </a:ln>
        </p:spPr>
      </p:cxnSp>
      <p:cxnSp>
        <p:nvCxnSpPr>
          <p:cNvPr id="6" name="直接连接符 9"/>
          <p:cNvCxnSpPr>
            <a:cxnSpLocks noChangeShapeType="1"/>
          </p:cNvCxnSpPr>
          <p:nvPr/>
        </p:nvCxnSpPr>
        <p:spPr bwMode="gray">
          <a:xfrm flipV="1">
            <a:off x="3537556" y="2690671"/>
            <a:ext cx="2014538" cy="803275"/>
          </a:xfrm>
          <a:prstGeom prst="line">
            <a:avLst/>
          </a:prstGeom>
          <a:noFill/>
          <a:ln w="28575" algn="ctr">
            <a:solidFill>
              <a:schemeClr val="tx1"/>
            </a:solidFill>
            <a:round/>
            <a:headEnd/>
            <a:tailEnd/>
          </a:ln>
        </p:spPr>
      </p:cxnSp>
      <p:cxnSp>
        <p:nvCxnSpPr>
          <p:cNvPr id="7" name="直接连接符 12"/>
          <p:cNvCxnSpPr>
            <a:cxnSpLocks noChangeShapeType="1"/>
          </p:cNvCxnSpPr>
          <p:nvPr/>
        </p:nvCxnSpPr>
        <p:spPr bwMode="gray">
          <a:xfrm flipH="1" flipV="1">
            <a:off x="5696557" y="2690671"/>
            <a:ext cx="2232025" cy="731837"/>
          </a:xfrm>
          <a:prstGeom prst="line">
            <a:avLst/>
          </a:prstGeom>
          <a:noFill/>
          <a:ln w="28575" algn="ctr">
            <a:solidFill>
              <a:schemeClr val="tx1"/>
            </a:solidFill>
            <a:round/>
            <a:headEnd/>
            <a:tailEnd/>
          </a:ln>
        </p:spPr>
      </p:cxnSp>
      <p:sp>
        <p:nvSpPr>
          <p:cNvPr id="8" name="任意多边形 7"/>
          <p:cNvSpPr/>
          <p:nvPr/>
        </p:nvSpPr>
        <p:spPr bwMode="gray">
          <a:xfrm>
            <a:off x="2734735" y="3687543"/>
            <a:ext cx="5583767" cy="1305984"/>
          </a:xfrm>
          <a:custGeom>
            <a:avLst/>
            <a:gdLst>
              <a:gd name="connsiteX0" fmla="*/ 692150 w 5583767"/>
              <a:gd name="connsiteY0" fmla="*/ 1208617 h 1305984"/>
              <a:gd name="connsiteX1" fmla="*/ 666750 w 5583767"/>
              <a:gd name="connsiteY1" fmla="*/ 1157817 h 1305984"/>
              <a:gd name="connsiteX2" fmla="*/ 692150 w 5583767"/>
              <a:gd name="connsiteY2" fmla="*/ 319617 h 1305984"/>
              <a:gd name="connsiteX3" fmla="*/ 4819650 w 5583767"/>
              <a:gd name="connsiteY3" fmla="*/ 116417 h 1305984"/>
              <a:gd name="connsiteX4" fmla="*/ 5276850 w 5583767"/>
              <a:gd name="connsiteY4" fmla="*/ 1018117 h 130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3767" h="1305984">
                <a:moveTo>
                  <a:pt x="692150" y="1208617"/>
                </a:moveTo>
                <a:cubicBezTo>
                  <a:pt x="679450" y="1257300"/>
                  <a:pt x="666750" y="1305984"/>
                  <a:pt x="666750" y="1157817"/>
                </a:cubicBezTo>
                <a:cubicBezTo>
                  <a:pt x="666750" y="1009650"/>
                  <a:pt x="0" y="493184"/>
                  <a:pt x="692150" y="319617"/>
                </a:cubicBezTo>
                <a:cubicBezTo>
                  <a:pt x="1384300" y="146050"/>
                  <a:pt x="4055533" y="0"/>
                  <a:pt x="4819650" y="116417"/>
                </a:cubicBezTo>
                <a:cubicBezTo>
                  <a:pt x="5583767" y="232834"/>
                  <a:pt x="5276850" y="840317"/>
                  <a:pt x="5276850" y="1018117"/>
                </a:cubicBezTo>
              </a:path>
            </a:pathLst>
          </a:custGeom>
          <a:noFill/>
          <a:ln w="28575" cap="flat" cmpd="sng" algn="ctr">
            <a:solidFill>
              <a:srgbClr val="EC7061"/>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tLang="zh-CN" dirty="0">
              <a:latin typeface="+mj-lt"/>
              <a:ea typeface="宋体" pitchFamily="2" charset="-122"/>
            </a:endParaRPr>
          </a:p>
        </p:txBody>
      </p:sp>
      <p:cxnSp>
        <p:nvCxnSpPr>
          <p:cNvPr id="21" name="直接连接符 16"/>
          <p:cNvCxnSpPr>
            <a:cxnSpLocks noChangeShapeType="1"/>
            <a:stCxn id="25" idx="3"/>
            <a:endCxn id="26" idx="1"/>
          </p:cNvCxnSpPr>
          <p:nvPr/>
        </p:nvCxnSpPr>
        <p:spPr bwMode="gray">
          <a:xfrm>
            <a:off x="3551413" y="3639483"/>
            <a:ext cx="4310409" cy="0"/>
          </a:xfrm>
          <a:prstGeom prst="line">
            <a:avLst/>
          </a:prstGeom>
          <a:noFill/>
          <a:ln w="28575" algn="ctr">
            <a:solidFill>
              <a:schemeClr val="tx1"/>
            </a:solidFill>
            <a:round/>
            <a:headEnd/>
            <a:tailEnd/>
          </a:ln>
        </p:spPr>
      </p:cxnSp>
      <p:sp>
        <p:nvSpPr>
          <p:cNvPr id="22" name="任意多边形 21"/>
          <p:cNvSpPr/>
          <p:nvPr/>
        </p:nvSpPr>
        <p:spPr bwMode="gray">
          <a:xfrm>
            <a:off x="2446868" y="2339228"/>
            <a:ext cx="6466417" cy="2506133"/>
          </a:xfrm>
          <a:custGeom>
            <a:avLst/>
            <a:gdLst>
              <a:gd name="connsiteX0" fmla="*/ 357717 w 6466417"/>
              <a:gd name="connsiteY0" fmla="*/ 2506133 h 2506133"/>
              <a:gd name="connsiteX1" fmla="*/ 446617 w 6466417"/>
              <a:gd name="connsiteY1" fmla="*/ 1147233 h 2506133"/>
              <a:gd name="connsiteX2" fmla="*/ 3037417 w 6466417"/>
              <a:gd name="connsiteY2" fmla="*/ 16933 h 2506133"/>
              <a:gd name="connsiteX3" fmla="*/ 5945717 w 6466417"/>
              <a:gd name="connsiteY3" fmla="*/ 1045633 h 2506133"/>
              <a:gd name="connsiteX4" fmla="*/ 6161617 w 6466417"/>
              <a:gd name="connsiteY4" fmla="*/ 2480733 h 2506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6417" h="2506133">
                <a:moveTo>
                  <a:pt x="357717" y="2506133"/>
                </a:moveTo>
                <a:cubicBezTo>
                  <a:pt x="178858" y="2034116"/>
                  <a:pt x="0" y="1562100"/>
                  <a:pt x="446617" y="1147233"/>
                </a:cubicBezTo>
                <a:cubicBezTo>
                  <a:pt x="893234" y="732366"/>
                  <a:pt x="2120900" y="33866"/>
                  <a:pt x="3037417" y="16933"/>
                </a:cubicBezTo>
                <a:cubicBezTo>
                  <a:pt x="3953934" y="0"/>
                  <a:pt x="5425017" y="635000"/>
                  <a:pt x="5945717" y="1045633"/>
                </a:cubicBezTo>
                <a:cubicBezTo>
                  <a:pt x="6466417" y="1456266"/>
                  <a:pt x="6096000" y="2334683"/>
                  <a:pt x="6161617" y="2480733"/>
                </a:cubicBezTo>
              </a:path>
            </a:pathLst>
          </a:custGeom>
          <a:noFill/>
          <a:ln w="28575" cap="flat" cmpd="sng" algn="ctr">
            <a:solidFill>
              <a:srgbClr val="EC706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tLang="zh-CN" dirty="0">
              <a:latin typeface="+mj-lt"/>
              <a:ea typeface="宋体" pitchFamily="2" charset="-122"/>
            </a:endParaRPr>
          </a:p>
        </p:txBody>
      </p:sp>
      <p:pic>
        <p:nvPicPr>
          <p:cNvPr id="24" name="图片 23" descr="PC.png"/>
          <p:cNvPicPr>
            <a:picLocks noChangeAspect="1"/>
          </p:cNvPicPr>
          <p:nvPr/>
        </p:nvPicPr>
        <p:blipFill>
          <a:blip r:embed="rId3" cstate="print"/>
          <a:stretch>
            <a:fillRect/>
          </a:stretch>
        </p:blipFill>
        <p:spPr bwMode="gray">
          <a:xfrm>
            <a:off x="3012350" y="4784844"/>
            <a:ext cx="539063" cy="414000"/>
          </a:xfrm>
          <a:prstGeom prst="rect">
            <a:avLst/>
          </a:prstGeom>
        </p:spPr>
      </p:pic>
      <p:pic>
        <p:nvPicPr>
          <p:cNvPr id="25" name="图片 2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011413" y="3418083"/>
            <a:ext cx="540000" cy="442800"/>
          </a:xfrm>
          <a:prstGeom prst="rect">
            <a:avLst/>
          </a:prstGeom>
        </p:spPr>
      </p:pic>
      <p:pic>
        <p:nvPicPr>
          <p:cNvPr id="26" name="图片 2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861822" y="3418083"/>
            <a:ext cx="540000" cy="442800"/>
          </a:xfrm>
          <a:prstGeom prst="rect">
            <a:avLst/>
          </a:prstGeom>
        </p:spPr>
      </p:pic>
      <p:pic>
        <p:nvPicPr>
          <p:cNvPr id="27" name="图片 2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349690" y="2394956"/>
            <a:ext cx="540000" cy="442800"/>
          </a:xfrm>
          <a:prstGeom prst="rect">
            <a:avLst/>
          </a:prstGeom>
        </p:spPr>
      </p:pic>
      <p:sp>
        <p:nvSpPr>
          <p:cNvPr id="28" name="AutoShape 15"/>
          <p:cNvSpPr>
            <a:spLocks noChangeArrowheads="1"/>
          </p:cNvSpPr>
          <p:nvPr/>
        </p:nvSpPr>
        <p:spPr bwMode="gray">
          <a:xfrm>
            <a:off x="7584631" y="2224873"/>
            <a:ext cx="1094382" cy="430760"/>
          </a:xfrm>
          <a:prstGeom prst="wedgeRectCallout">
            <a:avLst>
              <a:gd name="adj1" fmla="val -39612"/>
              <a:gd name="adj2" fmla="val 103532"/>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600" dirty="0">
                <a:latin typeface="+mj-lt"/>
                <a:ea typeface="+mn-ea"/>
              </a:rPr>
              <a:t>Path 1</a:t>
            </a:r>
          </a:p>
        </p:txBody>
      </p:sp>
      <p:sp>
        <p:nvSpPr>
          <p:cNvPr id="29" name="AutoShape 15"/>
          <p:cNvSpPr>
            <a:spLocks noChangeArrowheads="1"/>
          </p:cNvSpPr>
          <p:nvPr/>
        </p:nvSpPr>
        <p:spPr bwMode="gray">
          <a:xfrm>
            <a:off x="6369937" y="4223838"/>
            <a:ext cx="1094382" cy="430760"/>
          </a:xfrm>
          <a:prstGeom prst="wedgeRectCallout">
            <a:avLst>
              <a:gd name="adj1" fmla="val 48340"/>
              <a:gd name="adj2" fmla="val -125503"/>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600" dirty="0">
                <a:latin typeface="+mj-lt"/>
                <a:ea typeface="+mn-ea"/>
              </a:rPr>
              <a:t>Path 2</a:t>
            </a:r>
          </a:p>
        </p:txBody>
      </p:sp>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861822" y="4719591"/>
            <a:ext cx="540000" cy="442800"/>
          </a:xfrm>
          <a:prstGeom prst="rect">
            <a:avLst/>
          </a:prstGeom>
        </p:spPr>
      </p:pic>
      <p:graphicFrame>
        <p:nvGraphicFramePr>
          <p:cNvPr id="30" name="表格 29"/>
          <p:cNvGraphicFramePr>
            <a:graphicFrameLocks noGrp="1"/>
          </p:cNvGraphicFramePr>
          <p:nvPr>
            <p:extLst>
              <p:ext uri="{D42A27DB-BD31-4B8C-83A1-F6EECF244321}">
                <p14:modId xmlns:p14="http://schemas.microsoft.com/office/powerpoint/2010/main" val="4119483182"/>
              </p:ext>
            </p:extLst>
          </p:nvPr>
        </p:nvGraphicFramePr>
        <p:xfrm>
          <a:off x="2614653" y="5394956"/>
          <a:ext cx="5470073" cy="321915"/>
        </p:xfrm>
        <a:graphic>
          <a:graphicData uri="http://schemas.openxmlformats.org/drawingml/2006/table">
            <a:tbl>
              <a:tblPr firstRow="1" bandRow="1">
                <a:tableStyleId>{72833802-FEF1-4C79-8D5D-14CF1EAF98D9}</a:tableStyleId>
              </a:tblPr>
              <a:tblGrid>
                <a:gridCol w="1571843"/>
                <a:gridCol w="890337"/>
                <a:gridCol w="1371600"/>
                <a:gridCol w="770021"/>
                <a:gridCol w="866272"/>
              </a:tblGrid>
              <a:tr h="321915">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Ethernet header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TCP header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0515174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Layered Troubleshooting Approach</a:t>
            </a:r>
            <a:endParaRPr lang="en-US" dirty="0"/>
          </a:p>
        </p:txBody>
      </p:sp>
      <p:sp>
        <p:nvSpPr>
          <p:cNvPr id="4" name="文本占位符 3"/>
          <p:cNvSpPr>
            <a:spLocks noGrp="1"/>
          </p:cNvSpPr>
          <p:nvPr>
            <p:ph type="body" sz="quarter" idx="10"/>
          </p:nvPr>
        </p:nvSpPr>
        <p:spPr bwMode="gray"/>
        <p:txBody>
          <a:bodyPr/>
          <a:lstStyle/>
          <a:p>
            <a:r>
              <a:rPr lang="en-US" sz="1800" smtClean="0"/>
              <a:t>The layered troubleshooting approach is simple, because all working models follow a simple rule: the upper-layer structure of any model can work properly as long as the lower-layer structure is working properly.</a:t>
            </a:r>
          </a:p>
          <a:p>
            <a:endParaRPr lang="en-US" altLang="zh-CN" sz="1800" dirty="0"/>
          </a:p>
        </p:txBody>
      </p:sp>
      <p:cxnSp>
        <p:nvCxnSpPr>
          <p:cNvPr id="7" name="直接箭头连接符 6"/>
          <p:cNvCxnSpPr/>
          <p:nvPr/>
        </p:nvCxnSpPr>
        <p:spPr bwMode="gray">
          <a:xfrm flipV="1">
            <a:off x="2617986" y="2451011"/>
            <a:ext cx="0" cy="3277263"/>
          </a:xfrm>
          <a:prstGeom prst="straightConnector1">
            <a:avLst/>
          </a:prstGeom>
          <a:solidFill>
            <a:schemeClr val="accent1"/>
          </a:solidFill>
          <a:ln w="25400" cap="flat" cmpd="sng" algn="ctr">
            <a:solidFill>
              <a:srgbClr val="EC7061"/>
            </a:solidFill>
            <a:prstDash val="solid"/>
            <a:round/>
            <a:headEnd type="none" w="med" len="med"/>
            <a:tailEnd type="triangle"/>
          </a:ln>
          <a:effectLst/>
        </p:spPr>
      </p:cxnSp>
      <p:sp>
        <p:nvSpPr>
          <p:cNvPr id="8" name="矩形 7"/>
          <p:cNvSpPr/>
          <p:nvPr/>
        </p:nvSpPr>
        <p:spPr bwMode="gray">
          <a:xfrm>
            <a:off x="2775316" y="5322713"/>
            <a:ext cx="8779375" cy="544049"/>
          </a:xfrm>
          <a:prstGeom prst="rect">
            <a:avLst/>
          </a:prstGeom>
          <a:gradFill>
            <a:gsLst>
              <a:gs pos="100000">
                <a:srgbClr val="BEE9EE"/>
              </a:gs>
              <a:gs pos="0">
                <a:schemeClr val="bg1"/>
              </a:gs>
            </a:gsLst>
            <a:lin ang="10800000" scaled="1"/>
          </a:gradFill>
        </p:spPr>
        <p:txBody>
          <a:bodyPr wrap="square" anchor="ctr">
            <a:spAutoFit/>
          </a:bodyPr>
          <a:lstStyle/>
          <a:p>
            <a:r>
              <a:rPr lang="en-US" sz="1400" dirty="0">
                <a:latin typeface="Huawei Sans" panose="020C0503030203020204" pitchFamily="34" charset="0"/>
                <a:ea typeface="方正兰亭黑简体" panose="02000000000000000000" pitchFamily="2" charset="-122"/>
              </a:rPr>
              <a:t>Check whether the physical status of an interface is up and whether cables and connectors are securely connected.</a:t>
            </a:r>
          </a:p>
        </p:txBody>
      </p:sp>
      <p:sp>
        <p:nvSpPr>
          <p:cNvPr id="9" name="矩形 8"/>
          <p:cNvSpPr/>
          <p:nvPr/>
        </p:nvSpPr>
        <p:spPr bwMode="gray">
          <a:xfrm>
            <a:off x="2775316" y="4751362"/>
            <a:ext cx="8779375" cy="544049"/>
          </a:xfrm>
          <a:prstGeom prst="rect">
            <a:avLst/>
          </a:prstGeom>
          <a:gradFill>
            <a:gsLst>
              <a:gs pos="100000">
                <a:srgbClr val="BEE9EE"/>
              </a:gs>
              <a:gs pos="0">
                <a:schemeClr val="bg1"/>
              </a:gs>
            </a:gsLst>
            <a:lin ang="10800000" scaled="1"/>
          </a:gradFill>
        </p:spPr>
        <p:txBody>
          <a:bodyPr wrap="square" anchor="ctr">
            <a:spAutoFit/>
          </a:bodyPr>
          <a:lstStyle/>
          <a:p>
            <a:r>
              <a:rPr lang="en-US" sz="1400" dirty="0">
                <a:latin typeface="Huawei Sans" panose="020C0503030203020204" pitchFamily="34" charset="0"/>
                <a:ea typeface="方正兰亭黑简体" panose="02000000000000000000" pitchFamily="2" charset="-122"/>
              </a:rPr>
              <a:t>Check whether data link layer encapsulation is correct, whether an interface protocol is </a:t>
            </a:r>
            <a:r>
              <a:rPr lang="en-US" altLang="zh-CN" sz="1400" dirty="0">
                <a:latin typeface="Huawei Sans" panose="020C0503030203020204" pitchFamily="34" charset="0"/>
                <a:ea typeface="方正兰亭黑简体" panose="02000000000000000000" pitchFamily="2" charset="-122"/>
              </a:rPr>
              <a:t>u</a:t>
            </a:r>
            <a:r>
              <a:rPr lang="en-US" sz="1400" dirty="0">
                <a:latin typeface="Huawei Sans" panose="020C0503030203020204" pitchFamily="34" charset="0"/>
                <a:ea typeface="方正兰亭黑简体" panose="02000000000000000000" pitchFamily="2" charset="-122"/>
              </a:rPr>
              <a:t>p, and whether Layer 2 addressing is normal.</a:t>
            </a:r>
          </a:p>
        </p:txBody>
      </p:sp>
      <p:sp>
        <p:nvSpPr>
          <p:cNvPr id="10" name="矩形 9"/>
          <p:cNvSpPr/>
          <p:nvPr/>
        </p:nvSpPr>
        <p:spPr bwMode="gray">
          <a:xfrm>
            <a:off x="2775316" y="4397127"/>
            <a:ext cx="8779375" cy="320029"/>
          </a:xfrm>
          <a:prstGeom prst="rect">
            <a:avLst/>
          </a:prstGeom>
          <a:gradFill>
            <a:gsLst>
              <a:gs pos="100000">
                <a:srgbClr val="BEE9EE"/>
              </a:gs>
              <a:gs pos="0">
                <a:schemeClr val="bg1"/>
              </a:gs>
            </a:gsLst>
            <a:lin ang="10800000" scaled="1"/>
          </a:gradFill>
        </p:spPr>
        <p:txBody>
          <a:bodyPr wrap="square" anchor="ctr">
            <a:spAutoFit/>
          </a:bodyPr>
          <a:lstStyle/>
          <a:p>
            <a:r>
              <a:rPr lang="en-US" sz="1400" dirty="0">
                <a:latin typeface="Huawei Sans" panose="020C0503030203020204" pitchFamily="34" charset="0"/>
                <a:ea typeface="方正兰亭黑简体" panose="02000000000000000000" pitchFamily="2" charset="-122"/>
              </a:rPr>
              <a:t>Check whether routes are available and whether a routing protocol is working properly.</a:t>
            </a:r>
          </a:p>
        </p:txBody>
      </p:sp>
      <p:sp>
        <p:nvSpPr>
          <p:cNvPr id="11" name="矩形 10"/>
          <p:cNvSpPr/>
          <p:nvPr/>
        </p:nvSpPr>
        <p:spPr bwMode="gray">
          <a:xfrm>
            <a:off x="2775316" y="4052571"/>
            <a:ext cx="8779375" cy="307777"/>
          </a:xfrm>
          <a:prstGeom prst="rect">
            <a:avLst/>
          </a:prstGeom>
          <a:gradFill>
            <a:gsLst>
              <a:gs pos="100000">
                <a:srgbClr val="BEE9EE"/>
              </a:gs>
              <a:gs pos="0">
                <a:schemeClr val="bg1"/>
              </a:gs>
            </a:gsLst>
            <a:lin ang="10800000" scaled="1"/>
          </a:gradFill>
        </p:spPr>
        <p:txBody>
          <a:bodyPr wrap="square" anchor="ctr">
            <a:spAutoFit/>
          </a:bodyPr>
          <a:lstStyle/>
          <a:p>
            <a:r>
              <a:rPr lang="en-US" sz="1400" dirty="0">
                <a:latin typeface="Huawei Sans" panose="020C0503030203020204" pitchFamily="34" charset="0"/>
                <a:ea typeface="方正兰亭黑简体" panose="02000000000000000000" pitchFamily="2" charset="-122"/>
              </a:rPr>
              <a:t>Check whether TCP connections are correctly established and whether TCP and UDP ports are enabled.</a:t>
            </a:r>
          </a:p>
        </p:txBody>
      </p:sp>
      <p:graphicFrame>
        <p:nvGraphicFramePr>
          <p:cNvPr id="12" name="表格 11"/>
          <p:cNvGraphicFramePr>
            <a:graphicFrameLocks noGrp="1"/>
          </p:cNvGraphicFramePr>
          <p:nvPr>
            <p:extLst>
              <p:ext uri="{D42A27DB-BD31-4B8C-83A1-F6EECF244321}">
                <p14:modId xmlns:p14="http://schemas.microsoft.com/office/powerpoint/2010/main" val="3454163423"/>
              </p:ext>
            </p:extLst>
          </p:nvPr>
        </p:nvGraphicFramePr>
        <p:xfrm>
          <a:off x="455612" y="2824153"/>
          <a:ext cx="2005044" cy="2880318"/>
        </p:xfrm>
        <a:graphic>
          <a:graphicData uri="http://schemas.openxmlformats.org/drawingml/2006/table">
            <a:tbl>
              <a:tblPr/>
              <a:tblGrid>
                <a:gridCol w="2005044"/>
              </a:tblGrid>
              <a:tr h="41147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Application layer</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tcPr>
                </a:tc>
              </a:tr>
              <a:tr h="41147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Presentation layer</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tcPr>
                </a:tc>
              </a:tr>
              <a:tr h="41147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Session layer</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tcPr>
                </a:tc>
              </a:tr>
              <a:tr h="41147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Transport layer</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r>
              <a:tr h="41147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Network layer</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r>
              <a:tr h="41147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Data link layer</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r>
              <a:tr h="41147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Physical layer</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r>
            </a:tbl>
          </a:graphicData>
        </a:graphic>
      </p:graphicFrame>
    </p:spTree>
    <p:extLst>
      <p:ext uri="{BB962C8B-B14F-4D97-AF65-F5344CB8AC3E}">
        <p14:creationId xmlns:p14="http://schemas.microsoft.com/office/powerpoint/2010/main" val="21532674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Configuration Comparison Approach</a:t>
            </a:r>
            <a:endParaRPr lang="en-US" dirty="0"/>
          </a:p>
        </p:txBody>
      </p:sp>
      <p:sp>
        <p:nvSpPr>
          <p:cNvPr id="11" name="文本占位符 10"/>
          <p:cNvSpPr>
            <a:spLocks noGrp="1"/>
          </p:cNvSpPr>
          <p:nvPr>
            <p:ph type="body" sz="quarter" idx="10"/>
          </p:nvPr>
        </p:nvSpPr>
        <p:spPr bwMode="gray"/>
        <p:txBody>
          <a:bodyPr/>
          <a:lstStyle/>
          <a:p>
            <a:r>
              <a:rPr lang="en-US" sz="1600" dirty="0" smtClean="0"/>
              <a:t>Compare configurations, software versions, and hardware models in normal and faulty states to find differences.</a:t>
            </a:r>
          </a:p>
          <a:p>
            <a:r>
              <a:rPr lang="en-US" sz="1600" dirty="0" smtClean="0"/>
              <a:t>Network troubleshooting personnel with less experience will use this method more frequently in practice.</a:t>
            </a:r>
          </a:p>
          <a:p>
            <a:endParaRPr lang="en-US" altLang="zh-CN" sz="1600" dirty="0"/>
          </a:p>
        </p:txBody>
      </p:sp>
      <p:sp>
        <p:nvSpPr>
          <p:cNvPr id="7" name="AutoShape 2"/>
          <p:cNvSpPr>
            <a:spLocks noChangeArrowheads="1"/>
          </p:cNvSpPr>
          <p:nvPr/>
        </p:nvSpPr>
        <p:spPr bwMode="gray">
          <a:xfrm>
            <a:off x="1093520" y="2140866"/>
            <a:ext cx="4068452" cy="3510689"/>
          </a:xfrm>
          <a:prstGeom prst="rect">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sysname</a:t>
            </a:r>
            <a:r>
              <a:rPr lang="en-US" sz="1400" dirty="0">
                <a:solidFill>
                  <a:srgbClr val="1D1D1A"/>
                </a:solidFill>
                <a:latin typeface="Huawei Sans" panose="020C0503030203020204" pitchFamily="34" charset="0"/>
                <a:ea typeface="方正兰亭黑简体" panose="02000000000000000000" pitchFamily="2" charset="-122"/>
              </a:rPr>
              <a:t> r1</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1</a:t>
            </a:r>
          </a:p>
          <a:p>
            <a:pPr marL="144000"/>
            <a:r>
              <a:rPr lang="en-US" sz="1400" dirty="0">
                <a:solidFill>
                  <a:srgbClr val="1D1D1A"/>
                </a:solidFill>
                <a:latin typeface="Huawei Sans" panose="020C0503030203020204" pitchFamily="34" charset="0"/>
                <a:ea typeface="方正兰亭黑简体" panose="02000000000000000000" pitchFamily="2" charset="-122"/>
              </a:rPr>
              <a:t> network-entity 49.0001.1000.0000.0001.00</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interface Serial4/0/0</a:t>
            </a:r>
          </a:p>
          <a:p>
            <a:pPr marL="144000"/>
            <a:r>
              <a:rPr lang="en-US" sz="1400" dirty="0">
                <a:solidFill>
                  <a:srgbClr val="1D1D1A"/>
                </a:solidFill>
                <a:latin typeface="Huawei Sans" panose="020C0503030203020204" pitchFamily="34" charset="0"/>
                <a:ea typeface="方正兰亭黑简体" panose="02000000000000000000" pitchFamily="2" charset="-122"/>
              </a:rPr>
              <a:t> link-protocol </a:t>
            </a:r>
            <a:r>
              <a:rPr lang="en-US" sz="1400" dirty="0" err="1">
                <a:solidFill>
                  <a:srgbClr val="1D1D1A"/>
                </a:solidFill>
                <a:latin typeface="Huawei Sans" panose="020C0503030203020204" pitchFamily="34" charset="0"/>
                <a:ea typeface="方正兰亭黑简体" panose="02000000000000000000" pitchFamily="2" charset="-122"/>
              </a:rPr>
              <a:t>ppp</a:t>
            </a:r>
            <a:endParaRPr lang="en-US" sz="1400" dirty="0">
              <a:solidFill>
                <a:srgbClr val="1D1D1A"/>
              </a:solidFill>
              <a:latin typeface="Huawei Sans" panose="020C0503030203020204" pitchFamily="34" charset="0"/>
              <a:ea typeface="方正兰亭黑简体" panose="02000000000000000000" pitchFamily="2" charset="-122"/>
            </a:endParaRP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ip</a:t>
            </a:r>
            <a:r>
              <a:rPr lang="en-US" sz="1400" dirty="0">
                <a:solidFill>
                  <a:srgbClr val="1D1D1A"/>
                </a:solidFill>
                <a:latin typeface="Huawei Sans" panose="020C0503030203020204" pitchFamily="34" charset="0"/>
                <a:ea typeface="方正兰亭黑简体" panose="02000000000000000000" pitchFamily="2" charset="-122"/>
              </a:rPr>
              <a:t> address 10.0.12.1 255.255.255.0 </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enable 1</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timer hello 30 </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interface LoopBack0</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ip</a:t>
            </a:r>
            <a:r>
              <a:rPr lang="en-US" sz="1400" dirty="0">
                <a:solidFill>
                  <a:srgbClr val="1D1D1A"/>
                </a:solidFill>
                <a:latin typeface="Huawei Sans" panose="020C0503030203020204" pitchFamily="34" charset="0"/>
                <a:ea typeface="方正兰亭黑简体" panose="02000000000000000000" pitchFamily="2" charset="-122"/>
              </a:rPr>
              <a:t> address 10.0.1.1 255.255.255.255 </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enable 1</a:t>
            </a:r>
          </a:p>
          <a:p>
            <a:pPr marL="144000"/>
            <a:r>
              <a:rPr lang="en-US" sz="1400" dirty="0">
                <a:solidFill>
                  <a:srgbClr val="1D1D1A"/>
                </a:solidFill>
                <a:latin typeface="Huawei Sans" panose="020C0503030203020204" pitchFamily="34" charset="0"/>
                <a:ea typeface="方正兰亭黑简体" panose="02000000000000000000" pitchFamily="2" charset="-122"/>
              </a:rPr>
              <a:t>#</a:t>
            </a:r>
          </a:p>
        </p:txBody>
      </p:sp>
      <p:sp>
        <p:nvSpPr>
          <p:cNvPr id="8" name="AutoShape 2"/>
          <p:cNvSpPr>
            <a:spLocks noChangeArrowheads="1"/>
          </p:cNvSpPr>
          <p:nvPr/>
        </p:nvSpPr>
        <p:spPr bwMode="gray">
          <a:xfrm>
            <a:off x="6745020" y="2140866"/>
            <a:ext cx="4068452" cy="3510689"/>
          </a:xfrm>
          <a:prstGeom prst="rect">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sysname</a:t>
            </a:r>
            <a:r>
              <a:rPr lang="en-US" sz="1400" dirty="0">
                <a:solidFill>
                  <a:srgbClr val="1D1D1A"/>
                </a:solidFill>
                <a:latin typeface="Huawei Sans" panose="020C0503030203020204" pitchFamily="34" charset="0"/>
                <a:ea typeface="方正兰亭黑简体" panose="02000000000000000000" pitchFamily="2" charset="-122"/>
              </a:rPr>
              <a:t> r1</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1</a:t>
            </a:r>
          </a:p>
          <a:p>
            <a:pPr marL="144000"/>
            <a:r>
              <a:rPr lang="en-US" sz="1400" dirty="0">
                <a:solidFill>
                  <a:srgbClr val="1D1D1A"/>
                </a:solidFill>
                <a:latin typeface="Huawei Sans" panose="020C0503030203020204" pitchFamily="34" charset="0"/>
                <a:ea typeface="方正兰亭黑简体" panose="02000000000000000000" pitchFamily="2" charset="-122"/>
              </a:rPr>
              <a:t> network-entity 49.0001.1000.0000.0001.00</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interface Serial4/0/0</a:t>
            </a:r>
          </a:p>
          <a:p>
            <a:pPr marL="144000"/>
            <a:r>
              <a:rPr lang="en-US" sz="1400" dirty="0">
                <a:solidFill>
                  <a:srgbClr val="1D1D1A"/>
                </a:solidFill>
                <a:latin typeface="Huawei Sans" panose="020C0503030203020204" pitchFamily="34" charset="0"/>
                <a:ea typeface="方正兰亭黑简体" panose="02000000000000000000" pitchFamily="2" charset="-122"/>
              </a:rPr>
              <a:t> link-protocol </a:t>
            </a:r>
            <a:r>
              <a:rPr lang="en-US" sz="1400" dirty="0" err="1">
                <a:solidFill>
                  <a:srgbClr val="1D1D1A"/>
                </a:solidFill>
                <a:latin typeface="Huawei Sans" panose="020C0503030203020204" pitchFamily="34" charset="0"/>
                <a:ea typeface="方正兰亭黑简体" panose="02000000000000000000" pitchFamily="2" charset="-122"/>
              </a:rPr>
              <a:t>ppp</a:t>
            </a:r>
            <a:endParaRPr lang="en-US" sz="1400" dirty="0">
              <a:solidFill>
                <a:srgbClr val="1D1D1A"/>
              </a:solidFill>
              <a:latin typeface="Huawei Sans" panose="020C0503030203020204" pitchFamily="34" charset="0"/>
              <a:ea typeface="方正兰亭黑简体" panose="02000000000000000000" pitchFamily="2" charset="-122"/>
            </a:endParaRP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ip</a:t>
            </a:r>
            <a:r>
              <a:rPr lang="en-US" sz="1400" dirty="0">
                <a:solidFill>
                  <a:srgbClr val="1D1D1A"/>
                </a:solidFill>
                <a:latin typeface="Huawei Sans" panose="020C0503030203020204" pitchFamily="34" charset="0"/>
                <a:ea typeface="方正兰亭黑简体" panose="02000000000000000000" pitchFamily="2" charset="-122"/>
              </a:rPr>
              <a:t> address 10.0.12.1 255.255.255.0 </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enable 1</a:t>
            </a:r>
          </a:p>
          <a:p>
            <a:pPr marL="144000"/>
            <a:r>
              <a:rPr lang="en-US" sz="1400" b="1" dirty="0">
                <a:latin typeface="Huawei Sans" panose="020C0503030203020204" pitchFamily="34" charset="0"/>
                <a:ea typeface="方正兰亭黑简体" panose="02000000000000000000" pitchFamily="2" charset="-122"/>
              </a:rPr>
              <a:t> </a:t>
            </a:r>
            <a:r>
              <a:rPr lang="en-US" sz="1400" b="1" dirty="0" err="1">
                <a:latin typeface="Huawei Sans" panose="020C0503030203020204" pitchFamily="34" charset="0"/>
                <a:ea typeface="方正兰亭黑简体" panose="02000000000000000000" pitchFamily="2" charset="-122"/>
              </a:rPr>
              <a:t>isis</a:t>
            </a:r>
            <a:r>
              <a:rPr lang="en-US" sz="1400" b="1" dirty="0">
                <a:latin typeface="Huawei Sans" panose="020C0503030203020204" pitchFamily="34" charset="0"/>
                <a:ea typeface="方正兰亭黑简体" panose="02000000000000000000" pitchFamily="2" charset="-122"/>
              </a:rPr>
              <a:t> timer hello 120 </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interface LoopBack0</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ip</a:t>
            </a:r>
            <a:r>
              <a:rPr lang="en-US" sz="1400" dirty="0">
                <a:solidFill>
                  <a:srgbClr val="1D1D1A"/>
                </a:solidFill>
                <a:latin typeface="Huawei Sans" panose="020C0503030203020204" pitchFamily="34" charset="0"/>
                <a:ea typeface="方正兰亭黑简体" panose="02000000000000000000" pitchFamily="2" charset="-122"/>
              </a:rPr>
              <a:t> address 10.0.1.1 255.255.255.255 </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enable 1</a:t>
            </a:r>
          </a:p>
          <a:p>
            <a:pPr marL="144000"/>
            <a:r>
              <a:rPr lang="en-US" sz="1400" dirty="0">
                <a:solidFill>
                  <a:srgbClr val="1D1D1A"/>
                </a:solidFill>
                <a:latin typeface="Huawei Sans" panose="020C0503030203020204" pitchFamily="34" charset="0"/>
                <a:ea typeface="方正兰亭黑简体" panose="02000000000000000000" pitchFamily="2" charset="-122"/>
              </a:rPr>
              <a:t>#</a:t>
            </a:r>
          </a:p>
        </p:txBody>
      </p:sp>
      <p:sp>
        <p:nvSpPr>
          <p:cNvPr id="14" name="矩形 13"/>
          <p:cNvSpPr/>
          <p:nvPr/>
        </p:nvSpPr>
        <p:spPr bwMode="gray">
          <a:xfrm>
            <a:off x="5333970" y="2841664"/>
            <a:ext cx="1293067"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srgbClr val="CC9900"/>
              </a:buClr>
              <a:defRP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Compare them</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p:nvPr/>
        </p:nvGrpSpPr>
        <p:grpSpPr bwMode="gray">
          <a:xfrm>
            <a:off x="5357647" y="3385477"/>
            <a:ext cx="1215375" cy="356242"/>
            <a:chOff x="5539807" y="3706111"/>
            <a:chExt cx="1215375" cy="356242"/>
          </a:xfrm>
        </p:grpSpPr>
        <p:sp>
          <p:nvSpPr>
            <p:cNvPr id="16" name="Right Arrow 157"/>
            <p:cNvSpPr/>
            <p:nvPr/>
          </p:nvSpPr>
          <p:spPr bwMode="gray">
            <a:xfrm>
              <a:off x="6107839" y="370611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Right Arrow 157"/>
            <p:cNvSpPr/>
            <p:nvPr/>
          </p:nvSpPr>
          <p:spPr bwMode="gray">
            <a:xfrm flipH="1">
              <a:off x="5539807" y="3706111"/>
              <a:ext cx="648000" cy="356242"/>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0117967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Block-based Troubleshooting Approach</a:t>
            </a:r>
            <a:endParaRPr lang="en-US" dirty="0"/>
          </a:p>
        </p:txBody>
      </p:sp>
      <p:sp>
        <p:nvSpPr>
          <p:cNvPr id="3" name="文本占位符 2"/>
          <p:cNvSpPr>
            <a:spLocks noGrp="1"/>
          </p:cNvSpPr>
          <p:nvPr>
            <p:ph type="body" sz="quarter" idx="10"/>
          </p:nvPr>
        </p:nvSpPr>
        <p:spPr bwMode="gray"/>
        <p:txBody>
          <a:bodyPr/>
          <a:lstStyle/>
          <a:p>
            <a:r>
              <a:rPr lang="en-US" sz="1800" smtClean="0"/>
              <a:t>The configuration files of Huawei network devices, such as switches and routers, are edited in a clear structure.</a:t>
            </a:r>
          </a:p>
          <a:p>
            <a:r>
              <a:rPr lang="en-US" sz="1800" smtClean="0"/>
              <a:t>If a fault occurs, you can narrow down the fault locating scope by classifying the fault into one or several categories:</a:t>
            </a:r>
          </a:p>
          <a:p>
            <a:pPr lvl="1"/>
            <a:r>
              <a:rPr lang="en-US" sz="1600" smtClean="0"/>
              <a:t> Management (router name, password, service, and log)</a:t>
            </a:r>
          </a:p>
          <a:p>
            <a:pPr lvl="1"/>
            <a:r>
              <a:rPr lang="en-US" sz="1600" smtClean="0"/>
              <a:t> Ports (address, encapsulation, cost, and authentication)</a:t>
            </a:r>
          </a:p>
          <a:p>
            <a:pPr lvl="1"/>
            <a:r>
              <a:rPr lang="en-US" sz="1600" smtClean="0"/>
              <a:t> Routing protocols (static route, RIP, OSPF, BGP, and route import)</a:t>
            </a:r>
          </a:p>
          <a:p>
            <a:pPr lvl="1"/>
            <a:r>
              <a:rPr lang="en-US" sz="1600" smtClean="0"/>
              <a:t> Policies (routing policy, policy-based routing, and security configuration)</a:t>
            </a:r>
          </a:p>
          <a:p>
            <a:pPr lvl="1"/>
            <a:r>
              <a:rPr lang="en-US" sz="1600" smtClean="0"/>
              <a:t> Access (console port login, Telnet login, dial-up)</a:t>
            </a:r>
          </a:p>
          <a:p>
            <a:pPr lvl="1"/>
            <a:r>
              <a:rPr lang="en-US" sz="1600" smtClean="0"/>
              <a:t> Applications (DNS, DHCP, and VPN configuration)</a:t>
            </a:r>
          </a:p>
          <a:p>
            <a:endParaRPr lang="en-US" altLang="zh-CN" sz="1800" smtClean="0"/>
          </a:p>
          <a:p>
            <a:endParaRPr lang="en-US" altLang="zh-CN" sz="1800" dirty="0"/>
          </a:p>
        </p:txBody>
      </p:sp>
    </p:spTree>
    <p:extLst>
      <p:ext uri="{BB962C8B-B14F-4D97-AF65-F5344CB8AC3E}">
        <p14:creationId xmlns:p14="http://schemas.microsoft.com/office/powerpoint/2010/main" val="10727552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Block-based Troubleshooting Approach: Example</a:t>
            </a:r>
            <a:endParaRPr lang="en-US" dirty="0"/>
          </a:p>
        </p:txBody>
      </p:sp>
      <p:sp>
        <p:nvSpPr>
          <p:cNvPr id="3" name="文本占位符 2"/>
          <p:cNvSpPr>
            <a:spLocks noGrp="1"/>
          </p:cNvSpPr>
          <p:nvPr>
            <p:ph type="body" sz="quarter" idx="10"/>
          </p:nvPr>
        </p:nvSpPr>
        <p:spPr bwMode="gray"/>
        <p:txBody>
          <a:bodyPr/>
          <a:lstStyle/>
          <a:p>
            <a:r>
              <a:rPr lang="en-US" sz="1600" dirty="0" smtClean="0"/>
              <a:t>After the </a:t>
            </a:r>
            <a:r>
              <a:rPr lang="en-US" sz="1600" b="1" dirty="0" smtClean="0"/>
              <a:t>display </a:t>
            </a:r>
            <a:r>
              <a:rPr lang="en-US" sz="1600" b="1" dirty="0" err="1" smtClean="0"/>
              <a:t>ip</a:t>
            </a:r>
            <a:r>
              <a:rPr lang="en-US" sz="1600" b="1" dirty="0" smtClean="0"/>
              <a:t> routing-table</a:t>
            </a:r>
            <a:r>
              <a:rPr lang="en-US" sz="1600" dirty="0" smtClean="0"/>
              <a:t> command is run, only direct routes are displayed. What are possible causes?</a:t>
            </a:r>
          </a:p>
          <a:p>
            <a:endParaRPr lang="en-US" altLang="zh-CN" sz="1600" dirty="0" smtClean="0"/>
          </a:p>
          <a:p>
            <a:endParaRPr lang="en-US" altLang="zh-CN" sz="1600" dirty="0" smtClean="0"/>
          </a:p>
          <a:p>
            <a:endParaRPr lang="en-US" altLang="zh-CN" sz="1600" dirty="0" smtClean="0"/>
          </a:p>
          <a:p>
            <a:endParaRPr lang="en-US" altLang="zh-CN" sz="1600" dirty="0" smtClean="0"/>
          </a:p>
          <a:p>
            <a:endParaRPr lang="en-US" sz="1600" dirty="0" smtClean="0"/>
          </a:p>
          <a:p>
            <a:endParaRPr lang="en-US" sz="1600" dirty="0" smtClean="0"/>
          </a:p>
          <a:p>
            <a:endParaRPr lang="en-US" sz="1600" dirty="0" smtClean="0"/>
          </a:p>
          <a:p>
            <a:r>
              <a:rPr lang="en-US" sz="1600" dirty="0" smtClean="0"/>
              <a:t>The fault is related to the following blocks: routing protocols, policies, and ports. If no routing protocol is configured or a routing protocol is incorrectly configured, the routing table may be empty. If an ACL is incorrectly configured, route update may be adversely affected. If the IP address, mask, or authentication configuration of an interface is incorrect, the routing table may be incorrect. </a:t>
            </a:r>
          </a:p>
          <a:p>
            <a:endParaRPr lang="en-US" altLang="zh-CN" sz="1600" dirty="0"/>
          </a:p>
        </p:txBody>
      </p:sp>
      <p:graphicFrame>
        <p:nvGraphicFramePr>
          <p:cNvPr id="7" name="表格 6"/>
          <p:cNvGraphicFramePr>
            <a:graphicFrameLocks noGrp="1"/>
          </p:cNvGraphicFramePr>
          <p:nvPr>
            <p:extLst>
              <p:ext uri="{D42A27DB-BD31-4B8C-83A1-F6EECF244321}">
                <p14:modId xmlns:p14="http://schemas.microsoft.com/office/powerpoint/2010/main" val="263844595"/>
              </p:ext>
            </p:extLst>
          </p:nvPr>
        </p:nvGraphicFramePr>
        <p:xfrm>
          <a:off x="1309364" y="1532174"/>
          <a:ext cx="9498543" cy="3044190"/>
        </p:xfrm>
        <a:graphic>
          <a:graphicData uri="http://schemas.openxmlformats.org/drawingml/2006/table">
            <a:tbl>
              <a:tblPr>
                <a:tableStyleId>{72833802-FEF1-4C79-8D5D-14CF1EAF98D9}</a:tableStyleId>
              </a:tblPr>
              <a:tblGrid>
                <a:gridCol w="2026539"/>
                <a:gridCol w="992591"/>
                <a:gridCol w="992591"/>
                <a:gridCol w="992591"/>
                <a:gridCol w="992591"/>
                <a:gridCol w="992591"/>
                <a:gridCol w="2509049"/>
              </a:tblGrid>
              <a:tr h="1123950">
                <a:tc gridSpan="7">
                  <a:txBody>
                    <a:bodyPr/>
                    <a:lstStyle/>
                    <a:p>
                      <a:pPr algn="l"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ip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routing-table </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Routing Tables: Public</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Destinations : 16       Routes : 16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Proto</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Pre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Cost</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Flags</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71450">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10.0.12.1/32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Direct</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10.0.12.1</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Serial4/0/0</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71450">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10.0.12.2/32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Direct</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127.0.0.1</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Serial4/0/0</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714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10.0.12.255/32</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Direct</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127.0.0.1</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Serial4/0/0</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714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10.0.23.0/24</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Direct</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10.0.23.2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GigabitEthernet0/0/0</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714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10.0.23.2/32</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Direct</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127.0.0.1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GigabitEthernet0/0/0</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1714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10.0.23.255/32</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Direct</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127.0.0.1</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GigabitEthernet0/0/0</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bl>
          </a:graphicData>
        </a:graphic>
      </p:graphicFrame>
    </p:spTree>
    <p:extLst>
      <p:ext uri="{BB962C8B-B14F-4D97-AF65-F5344CB8AC3E}">
        <p14:creationId xmlns:p14="http://schemas.microsoft.com/office/powerpoint/2010/main" val="42035571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a:stCxn id="5" idx="3"/>
            <a:endCxn id="9" idx="1"/>
          </p:cNvCxnSpPr>
          <p:nvPr/>
        </p:nvCxnSpPr>
        <p:spPr bwMode="gray">
          <a:xfrm flipV="1">
            <a:off x="1737478" y="3035748"/>
            <a:ext cx="73573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t>Segment-based Troubleshooting Approach</a:t>
            </a:r>
            <a:endParaRPr lang="en-US" dirty="0"/>
          </a:p>
        </p:txBody>
      </p:sp>
      <p:sp>
        <p:nvSpPr>
          <p:cNvPr id="3" name="文本占位符 2"/>
          <p:cNvSpPr>
            <a:spLocks noGrp="1"/>
          </p:cNvSpPr>
          <p:nvPr>
            <p:ph type="body" sz="quarter" idx="10"/>
          </p:nvPr>
        </p:nvSpPr>
        <p:spPr bwMode="gray"/>
        <p:txBody>
          <a:bodyPr/>
          <a:lstStyle/>
          <a:p>
            <a:r>
              <a:rPr lang="en-US" sz="1800" smtClean="0"/>
              <a:t>Since data packets may pass through multiple routers and physical links, each segment may encounter a fault. In this situation, the segment-based approach applies.</a:t>
            </a:r>
          </a:p>
          <a:p>
            <a:pPr lvl="8"/>
            <a:endParaRPr lang="en-US" altLang="zh-CN" sz="1400" dirty="0"/>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171825" y="2831549"/>
            <a:ext cx="540000" cy="442800"/>
          </a:xfrm>
          <a:prstGeom prst="rect">
            <a:avLst/>
          </a:prstGeom>
        </p:spPr>
      </p:pic>
      <p:pic>
        <p:nvPicPr>
          <p:cNvPr id="5" name="图片 4" descr="PC.png"/>
          <p:cNvPicPr>
            <a:picLocks noChangeAspect="1"/>
          </p:cNvPicPr>
          <p:nvPr/>
        </p:nvPicPr>
        <p:blipFill>
          <a:blip r:embed="rId4" cstate="print"/>
          <a:stretch>
            <a:fillRect/>
          </a:stretch>
        </p:blipFill>
        <p:spPr bwMode="gray">
          <a:xfrm>
            <a:off x="1198415" y="2831549"/>
            <a:ext cx="539063" cy="414000"/>
          </a:xfrm>
          <a:prstGeom prst="rect">
            <a:avLst/>
          </a:prstGeom>
        </p:spPr>
      </p:pic>
      <p:pic>
        <p:nvPicPr>
          <p:cNvPr id="6" name="图片 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146172" y="2831549"/>
            <a:ext cx="540000" cy="442800"/>
          </a:xfrm>
          <a:prstGeom prst="rect">
            <a:avLst/>
          </a:prstGeom>
        </p:spPr>
      </p:pic>
      <p:pic>
        <p:nvPicPr>
          <p:cNvPr id="7" name="图片 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7120519" y="2831549"/>
            <a:ext cx="540000" cy="442800"/>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094864" y="2831549"/>
            <a:ext cx="810701" cy="408398"/>
          </a:xfrm>
          <a:prstGeom prst="rect">
            <a:avLst/>
          </a:prstGeom>
        </p:spPr>
      </p:pic>
      <p:sp>
        <p:nvSpPr>
          <p:cNvPr id="13" name="右大括号 12"/>
          <p:cNvSpPr/>
          <p:nvPr/>
        </p:nvSpPr>
        <p:spPr bwMode="gray">
          <a:xfrm rot="5400000">
            <a:off x="2419755" y="2688259"/>
            <a:ext cx="216024" cy="1580577"/>
          </a:xfrm>
          <a:prstGeom prst="rightBrace">
            <a:avLst/>
          </a:prstGeom>
          <a:noFill/>
          <a:ln w="25400" cap="flat" cmpd="sng" algn="ctr">
            <a:solidFill>
              <a:srgbClr val="56C4D2"/>
            </a:solidFill>
            <a:prstDash val="solid"/>
            <a:round/>
            <a:headEnd type="none" w="med" len="med"/>
            <a:tailEnd type="none" w="med" len="med"/>
          </a:ln>
          <a:effectLst/>
        </p:spPr>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4" name="右大括号 13"/>
          <p:cNvSpPr/>
          <p:nvPr/>
        </p:nvSpPr>
        <p:spPr bwMode="gray">
          <a:xfrm rot="5400000">
            <a:off x="4394101" y="2688260"/>
            <a:ext cx="216024" cy="1580577"/>
          </a:xfrm>
          <a:prstGeom prst="rightBrace">
            <a:avLst/>
          </a:prstGeom>
          <a:noFill/>
          <a:ln w="25400" cap="flat" cmpd="sng" algn="ctr">
            <a:solidFill>
              <a:srgbClr val="56C4D2"/>
            </a:solidFill>
            <a:prstDash val="solid"/>
            <a:round/>
            <a:headEnd type="none" w="med" len="med"/>
            <a:tailEnd type="none" w="med" len="med"/>
          </a:ln>
          <a:effectLst/>
        </p:spPr>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5" name="右大括号 14"/>
          <p:cNvSpPr/>
          <p:nvPr/>
        </p:nvSpPr>
        <p:spPr bwMode="gray">
          <a:xfrm rot="5400000">
            <a:off x="6368448" y="2688261"/>
            <a:ext cx="216024" cy="1580577"/>
          </a:xfrm>
          <a:prstGeom prst="rightBrace">
            <a:avLst/>
          </a:prstGeom>
          <a:noFill/>
          <a:ln w="25400" cap="flat" cmpd="sng" algn="ctr">
            <a:solidFill>
              <a:srgbClr val="56C4D2"/>
            </a:solidFill>
            <a:prstDash val="solid"/>
            <a:round/>
            <a:headEnd type="none" w="med" len="med"/>
            <a:tailEnd type="none" w="med" len="med"/>
          </a:ln>
          <a:effectLst/>
        </p:spPr>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6" name="右大括号 15"/>
          <p:cNvSpPr/>
          <p:nvPr/>
        </p:nvSpPr>
        <p:spPr bwMode="gray">
          <a:xfrm rot="5400000">
            <a:off x="8377508" y="2688262"/>
            <a:ext cx="216024" cy="1580577"/>
          </a:xfrm>
          <a:prstGeom prst="rightBrace">
            <a:avLst/>
          </a:prstGeom>
          <a:noFill/>
          <a:ln w="25400" cap="flat" cmpd="sng" algn="ctr">
            <a:solidFill>
              <a:srgbClr val="56C4D2"/>
            </a:solidFill>
            <a:prstDash val="solid"/>
            <a:round/>
            <a:headEnd type="none" w="med" len="med"/>
            <a:tailEnd type="none" w="med" len="med"/>
          </a:ln>
          <a:effectLst/>
        </p:spPr>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8" name="TextBox 143"/>
          <p:cNvSpPr txBox="1"/>
          <p:nvPr/>
        </p:nvSpPr>
        <p:spPr bwMode="gray">
          <a:xfrm>
            <a:off x="1962237" y="3665789"/>
            <a:ext cx="1124026" cy="323165"/>
          </a:xfrm>
          <a:prstGeom prst="rect">
            <a:avLst/>
          </a:prstGeom>
          <a:noFill/>
        </p:spPr>
        <p:txBody>
          <a:bodyPr wrap="none" rtlCol="0">
            <a:spAutoFit/>
          </a:bodyPr>
          <a:lstStyle/>
          <a:p>
            <a:pPr algn="ctr"/>
            <a:r>
              <a:rPr lang="en-US" sz="1500" dirty="0" smtClean="0">
                <a:latin typeface="+mj-lt"/>
              </a:rPr>
              <a:t>Segment 1</a:t>
            </a:r>
            <a:endParaRPr lang="en-US" sz="1500" dirty="0">
              <a:latin typeface="+mj-lt"/>
            </a:endParaRPr>
          </a:p>
        </p:txBody>
      </p:sp>
      <p:sp>
        <p:nvSpPr>
          <p:cNvPr id="19" name="TextBox 143"/>
          <p:cNvSpPr txBox="1"/>
          <p:nvPr/>
        </p:nvSpPr>
        <p:spPr bwMode="gray">
          <a:xfrm>
            <a:off x="3940099" y="3665789"/>
            <a:ext cx="1124027" cy="323165"/>
          </a:xfrm>
          <a:prstGeom prst="rect">
            <a:avLst/>
          </a:prstGeom>
          <a:noFill/>
        </p:spPr>
        <p:txBody>
          <a:bodyPr wrap="none" rtlCol="0">
            <a:spAutoFit/>
          </a:bodyPr>
          <a:lstStyle/>
          <a:p>
            <a:pPr algn="ctr"/>
            <a:r>
              <a:rPr lang="en-US" sz="1500" dirty="0" smtClean="0">
                <a:latin typeface="+mj-lt"/>
              </a:rPr>
              <a:t>Segment 2</a:t>
            </a:r>
            <a:endParaRPr lang="en-US" sz="1500" dirty="0">
              <a:latin typeface="+mj-lt"/>
            </a:endParaRPr>
          </a:p>
        </p:txBody>
      </p:sp>
      <p:sp>
        <p:nvSpPr>
          <p:cNvPr id="20" name="TextBox 143"/>
          <p:cNvSpPr txBox="1"/>
          <p:nvPr/>
        </p:nvSpPr>
        <p:spPr bwMode="gray">
          <a:xfrm>
            <a:off x="5918763" y="3665789"/>
            <a:ext cx="1124027" cy="323165"/>
          </a:xfrm>
          <a:prstGeom prst="rect">
            <a:avLst/>
          </a:prstGeom>
          <a:noFill/>
        </p:spPr>
        <p:txBody>
          <a:bodyPr wrap="none" rtlCol="0">
            <a:spAutoFit/>
          </a:bodyPr>
          <a:lstStyle/>
          <a:p>
            <a:pPr algn="ctr"/>
            <a:r>
              <a:rPr lang="en-US" sz="1500" dirty="0" smtClean="0">
                <a:latin typeface="+mj-lt"/>
              </a:rPr>
              <a:t>Segment 3</a:t>
            </a:r>
            <a:endParaRPr lang="en-US" sz="1500" dirty="0">
              <a:latin typeface="+mj-lt"/>
            </a:endParaRPr>
          </a:p>
        </p:txBody>
      </p:sp>
      <p:sp>
        <p:nvSpPr>
          <p:cNvPr id="21" name="TextBox 143"/>
          <p:cNvSpPr txBox="1"/>
          <p:nvPr/>
        </p:nvSpPr>
        <p:spPr bwMode="gray">
          <a:xfrm>
            <a:off x="7959150" y="3665789"/>
            <a:ext cx="1124027" cy="323165"/>
          </a:xfrm>
          <a:prstGeom prst="rect">
            <a:avLst/>
          </a:prstGeom>
          <a:noFill/>
        </p:spPr>
        <p:txBody>
          <a:bodyPr wrap="none" rtlCol="0">
            <a:spAutoFit/>
          </a:bodyPr>
          <a:lstStyle/>
          <a:p>
            <a:pPr algn="ctr"/>
            <a:r>
              <a:rPr lang="en-US" sz="1500" dirty="0" smtClean="0">
                <a:latin typeface="+mj-lt"/>
              </a:rPr>
              <a:t>Segment 4</a:t>
            </a:r>
            <a:endParaRPr lang="en-US" sz="1500" dirty="0">
              <a:latin typeface="+mj-lt"/>
            </a:endParaRPr>
          </a:p>
        </p:txBody>
      </p:sp>
      <p:sp>
        <p:nvSpPr>
          <p:cNvPr id="22" name="TextBox 123"/>
          <p:cNvSpPr txBox="1"/>
          <p:nvPr/>
        </p:nvSpPr>
        <p:spPr bwMode="gray">
          <a:xfrm>
            <a:off x="1033757" y="257527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a:t>
            </a:r>
          </a:p>
        </p:txBody>
      </p:sp>
      <p:sp>
        <p:nvSpPr>
          <p:cNvPr id="23" name="TextBox 123"/>
          <p:cNvSpPr txBox="1"/>
          <p:nvPr/>
        </p:nvSpPr>
        <p:spPr bwMode="gray">
          <a:xfrm>
            <a:off x="2799993" y="2575273"/>
            <a:ext cx="1283663"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Access switch</a:t>
            </a:r>
          </a:p>
        </p:txBody>
      </p:sp>
      <p:sp>
        <p:nvSpPr>
          <p:cNvPr id="24" name="TextBox 123"/>
          <p:cNvSpPr txBox="1"/>
          <p:nvPr/>
        </p:nvSpPr>
        <p:spPr bwMode="gray">
          <a:xfrm>
            <a:off x="4572751" y="2575273"/>
            <a:ext cx="1818290"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Aggregation switch</a:t>
            </a:r>
          </a:p>
        </p:txBody>
      </p:sp>
      <p:sp>
        <p:nvSpPr>
          <p:cNvPr id="25" name="TextBox 123"/>
          <p:cNvSpPr txBox="1"/>
          <p:nvPr/>
        </p:nvSpPr>
        <p:spPr bwMode="gray">
          <a:xfrm>
            <a:off x="6748687" y="2575273"/>
            <a:ext cx="1283663"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Core switch</a:t>
            </a:r>
          </a:p>
        </p:txBody>
      </p:sp>
      <p:sp>
        <p:nvSpPr>
          <p:cNvPr id="26" name="TextBox 123"/>
          <p:cNvSpPr txBox="1"/>
          <p:nvPr/>
        </p:nvSpPr>
        <p:spPr bwMode="gray">
          <a:xfrm>
            <a:off x="8858382" y="2575273"/>
            <a:ext cx="1283663"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Internet</a:t>
            </a:r>
          </a:p>
        </p:txBody>
      </p:sp>
    </p:spTree>
    <p:extLst>
      <p:ext uri="{BB962C8B-B14F-4D97-AF65-F5344CB8AC3E}">
        <p14:creationId xmlns:p14="http://schemas.microsoft.com/office/powerpoint/2010/main" val="20510465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Replacement Approach</a:t>
            </a:r>
            <a:endParaRPr lang="en-US" dirty="0"/>
          </a:p>
        </p:txBody>
      </p:sp>
      <p:sp>
        <p:nvSpPr>
          <p:cNvPr id="3" name="文本占位符 2"/>
          <p:cNvSpPr>
            <a:spLocks noGrp="1"/>
          </p:cNvSpPr>
          <p:nvPr>
            <p:ph type="body" sz="quarter" idx="10"/>
          </p:nvPr>
        </p:nvSpPr>
        <p:spPr bwMode="gray"/>
        <p:txBody>
          <a:bodyPr/>
          <a:lstStyle/>
          <a:p>
            <a:r>
              <a:rPr lang="en-US" sz="1800" dirty="0" smtClean="0"/>
              <a:t>The replacement approach is one of the most common methods for checking hardware problems.</a:t>
            </a:r>
          </a:p>
          <a:p>
            <a:r>
              <a:rPr lang="en-US" sz="1800" dirty="0" smtClean="0"/>
              <a:t>If a network cable may be faulty, replace it with another one in good condition. If an interface module may fail, replace it with another interface module that is working properly.</a:t>
            </a:r>
            <a:endParaRPr lang="en-US" sz="1800" dirty="0"/>
          </a:p>
        </p:txBody>
      </p:sp>
      <p:sp>
        <p:nvSpPr>
          <p:cNvPr id="12" name="AutoShape 15"/>
          <p:cNvSpPr>
            <a:spLocks noChangeArrowheads="1"/>
          </p:cNvSpPr>
          <p:nvPr/>
        </p:nvSpPr>
        <p:spPr bwMode="gray">
          <a:xfrm>
            <a:off x="3423727" y="3337934"/>
            <a:ext cx="1128012" cy="663253"/>
          </a:xfrm>
          <a:prstGeom prst="wedgeRectCallout">
            <a:avLst>
              <a:gd name="adj1" fmla="val -77326"/>
              <a:gd name="adj2" fmla="val 69585"/>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200" dirty="0">
                <a:latin typeface="+mj-lt"/>
                <a:ea typeface="+mn-ea"/>
              </a:rPr>
              <a:t>Replacing </a:t>
            </a:r>
            <a:r>
              <a:rPr lang="en-US" sz="1200" dirty="0" smtClean="0">
                <a:latin typeface="+mj-lt"/>
                <a:ea typeface="+mn-ea"/>
              </a:rPr>
              <a:t/>
            </a:r>
            <a:br>
              <a:rPr lang="en-US" sz="1200" dirty="0" smtClean="0">
                <a:latin typeface="+mj-lt"/>
                <a:ea typeface="+mn-ea"/>
              </a:rPr>
            </a:br>
            <a:r>
              <a:rPr lang="en-US" sz="1200" dirty="0" smtClean="0">
                <a:latin typeface="+mj-lt"/>
                <a:ea typeface="+mn-ea"/>
              </a:rPr>
              <a:t>a </a:t>
            </a:r>
            <a:r>
              <a:rPr lang="en-US" sz="1200" dirty="0">
                <a:latin typeface="+mj-lt"/>
                <a:ea typeface="+mn-ea"/>
              </a:rPr>
              <a:t>terminal</a:t>
            </a:r>
          </a:p>
        </p:txBody>
      </p:sp>
      <p:sp>
        <p:nvSpPr>
          <p:cNvPr id="13" name="AutoShape 15"/>
          <p:cNvSpPr>
            <a:spLocks noChangeArrowheads="1"/>
          </p:cNvSpPr>
          <p:nvPr/>
        </p:nvSpPr>
        <p:spPr bwMode="gray">
          <a:xfrm>
            <a:off x="4839634" y="3485805"/>
            <a:ext cx="1068352" cy="515382"/>
          </a:xfrm>
          <a:prstGeom prst="wedgeRectCallout">
            <a:avLst>
              <a:gd name="adj1" fmla="val 32741"/>
              <a:gd name="adj2" fmla="val 96046"/>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200" dirty="0">
                <a:latin typeface="+mj-lt"/>
              </a:rPr>
              <a:t>Replacing </a:t>
            </a:r>
            <a:r>
              <a:rPr lang="en-US" sz="1200" dirty="0" smtClean="0">
                <a:latin typeface="+mj-lt"/>
              </a:rPr>
              <a:t/>
            </a:r>
            <a:br>
              <a:rPr lang="en-US" sz="1200" dirty="0" smtClean="0">
                <a:latin typeface="+mj-lt"/>
              </a:rPr>
            </a:br>
            <a:r>
              <a:rPr lang="en-US" sz="1200" dirty="0" smtClean="0">
                <a:latin typeface="+mj-lt"/>
              </a:rPr>
              <a:t>a cable</a:t>
            </a:r>
            <a:endParaRPr lang="en-US" sz="1200" dirty="0">
              <a:latin typeface="+mj-lt"/>
            </a:endParaRPr>
          </a:p>
        </p:txBody>
      </p:sp>
      <p:sp>
        <p:nvSpPr>
          <p:cNvPr id="14" name="AutoShape 15"/>
          <p:cNvSpPr>
            <a:spLocks noChangeArrowheads="1"/>
          </p:cNvSpPr>
          <p:nvPr/>
        </p:nvSpPr>
        <p:spPr bwMode="gray">
          <a:xfrm>
            <a:off x="7518097" y="3485805"/>
            <a:ext cx="1075094" cy="515382"/>
          </a:xfrm>
          <a:prstGeom prst="wedgeRectCallout">
            <a:avLst>
              <a:gd name="adj1" fmla="val 44443"/>
              <a:gd name="adj2" fmla="val 67874"/>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200" dirty="0" smtClean="0">
                <a:latin typeface="+mj-lt"/>
                <a:ea typeface="+mn-ea"/>
              </a:rPr>
              <a:t>Replacing</a:t>
            </a:r>
            <a:br>
              <a:rPr lang="en-US" sz="1200" dirty="0" smtClean="0">
                <a:latin typeface="+mj-lt"/>
                <a:ea typeface="+mn-ea"/>
              </a:rPr>
            </a:br>
            <a:r>
              <a:rPr lang="en-US" sz="1200" dirty="0" smtClean="0">
                <a:latin typeface="+mj-lt"/>
                <a:ea typeface="+mn-ea"/>
              </a:rPr>
              <a:t>a device</a:t>
            </a:r>
            <a:endParaRPr lang="en-US" sz="1200" dirty="0">
              <a:latin typeface="+mj-lt"/>
              <a:ea typeface="+mn-ea"/>
            </a:endParaRPr>
          </a:p>
        </p:txBody>
      </p:sp>
      <p:cxnSp>
        <p:nvCxnSpPr>
          <p:cNvPr id="21" name="直接箭头连接符 20"/>
          <p:cNvCxnSpPr/>
          <p:nvPr/>
        </p:nvCxnSpPr>
        <p:spPr bwMode="gray">
          <a:xfrm flipH="1" flipV="1">
            <a:off x="5962947" y="3043915"/>
            <a:ext cx="14723" cy="1660620"/>
          </a:xfrm>
          <a:prstGeom prst="straightConnector1">
            <a:avLst/>
          </a:prstGeom>
          <a:solidFill>
            <a:schemeClr val="accent1"/>
          </a:solidFill>
          <a:ln w="28575" cap="flat" cmpd="sng" algn="ctr">
            <a:solidFill>
              <a:srgbClr val="EC7061"/>
            </a:solidFill>
            <a:prstDash val="dash"/>
            <a:round/>
            <a:headEnd type="none" w="med" len="med"/>
            <a:tailEnd type="triangle" w="med" len="med"/>
          </a:ln>
          <a:effectLst/>
        </p:spPr>
      </p:cxnSp>
      <p:sp>
        <p:nvSpPr>
          <p:cNvPr id="22" name="矩形 21"/>
          <p:cNvSpPr/>
          <p:nvPr/>
        </p:nvSpPr>
        <p:spPr bwMode="gray">
          <a:xfrm>
            <a:off x="3620560" y="4345833"/>
            <a:ext cx="4579255" cy="478972"/>
          </a:xfrm>
          <a:prstGeom prst="rect">
            <a:avLst/>
          </a:prstGeom>
          <a:solidFill>
            <a:srgbClr val="BEE9EE"/>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bwMode="gray">
          <a:xfrm>
            <a:off x="1991684" y="4214077"/>
            <a:ext cx="1223735" cy="746497"/>
          </a:xfrm>
          <a:prstGeom prst="rect">
            <a:avLst/>
          </a:prstGeom>
          <a:solidFill>
            <a:srgbClr val="BEE9EE"/>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16"/>
          <p:cNvCxnSpPr>
            <a:cxnSpLocks noChangeShapeType="1"/>
            <a:stCxn id="33" idx="1"/>
            <a:endCxn id="31" idx="3"/>
          </p:cNvCxnSpPr>
          <p:nvPr/>
        </p:nvCxnSpPr>
        <p:spPr bwMode="gray">
          <a:xfrm flipH="1">
            <a:off x="3636333" y="2952108"/>
            <a:ext cx="4547711" cy="14888"/>
          </a:xfrm>
          <a:prstGeom prst="line">
            <a:avLst/>
          </a:prstGeom>
          <a:noFill/>
          <a:ln w="28575" algn="ctr">
            <a:solidFill>
              <a:srgbClr val="30B5C5"/>
            </a:solidFill>
            <a:round/>
            <a:headEnd/>
            <a:tailEnd/>
          </a:ln>
        </p:spPr>
      </p:cxnSp>
      <p:cxnSp>
        <p:nvCxnSpPr>
          <p:cNvPr id="26" name="直接连接符 16"/>
          <p:cNvCxnSpPr>
            <a:cxnSpLocks noChangeShapeType="1"/>
          </p:cNvCxnSpPr>
          <p:nvPr/>
        </p:nvCxnSpPr>
        <p:spPr bwMode="gray">
          <a:xfrm flipH="1">
            <a:off x="3675113" y="4570831"/>
            <a:ext cx="4392612" cy="0"/>
          </a:xfrm>
          <a:prstGeom prst="line">
            <a:avLst/>
          </a:prstGeom>
          <a:noFill/>
          <a:ln w="28575" algn="ctr">
            <a:solidFill>
              <a:srgbClr val="62B230"/>
            </a:solidFill>
            <a:round/>
            <a:headEnd/>
            <a:tailEnd/>
          </a:ln>
        </p:spPr>
      </p:cxnSp>
      <p:cxnSp>
        <p:nvCxnSpPr>
          <p:cNvPr id="28" name="直接箭头连接符 27"/>
          <p:cNvCxnSpPr>
            <a:stCxn id="24" idx="0"/>
          </p:cNvCxnSpPr>
          <p:nvPr/>
        </p:nvCxnSpPr>
        <p:spPr bwMode="gray">
          <a:xfrm flipV="1">
            <a:off x="2603552" y="3272611"/>
            <a:ext cx="611867" cy="941466"/>
          </a:xfrm>
          <a:prstGeom prst="straightConnector1">
            <a:avLst/>
          </a:prstGeom>
          <a:solidFill>
            <a:schemeClr val="accent1"/>
          </a:solidFill>
          <a:ln w="28575" cap="flat" cmpd="sng" algn="ctr">
            <a:solidFill>
              <a:srgbClr val="EC7061"/>
            </a:solidFill>
            <a:prstDash val="dash"/>
            <a:round/>
            <a:headEnd type="none" w="med" len="med"/>
            <a:tailEnd type="triangle" w="med" len="med"/>
          </a:ln>
          <a:effectLst/>
        </p:spPr>
      </p:cxnSp>
      <p:cxnSp>
        <p:nvCxnSpPr>
          <p:cNvPr id="30" name="直接箭头连接符 29"/>
          <p:cNvCxnSpPr/>
          <p:nvPr/>
        </p:nvCxnSpPr>
        <p:spPr bwMode="gray">
          <a:xfrm flipH="1" flipV="1">
            <a:off x="8467211" y="3208428"/>
            <a:ext cx="539863" cy="989774"/>
          </a:xfrm>
          <a:prstGeom prst="straightConnector1">
            <a:avLst/>
          </a:prstGeom>
          <a:solidFill>
            <a:schemeClr val="accent1"/>
          </a:solidFill>
          <a:ln w="28575" cap="flat" cmpd="sng" algn="ctr">
            <a:solidFill>
              <a:srgbClr val="EC7061"/>
            </a:solidFill>
            <a:prstDash val="dash"/>
            <a:round/>
            <a:headEnd type="none" w="med" len="med"/>
            <a:tailEnd type="triangle" w="med" len="med"/>
          </a:ln>
          <a:effectLst/>
        </p:spPr>
      </p:cxnSp>
      <p:pic>
        <p:nvPicPr>
          <p:cNvPr id="31" name="图片 30" descr="PC.png"/>
          <p:cNvPicPr>
            <a:picLocks noChangeAspect="1"/>
          </p:cNvPicPr>
          <p:nvPr/>
        </p:nvPicPr>
        <p:blipFill>
          <a:blip r:embed="rId3" cstate="print"/>
          <a:stretch>
            <a:fillRect/>
          </a:stretch>
        </p:blipFill>
        <p:spPr bwMode="gray">
          <a:xfrm>
            <a:off x="3097270" y="2759996"/>
            <a:ext cx="539063" cy="414000"/>
          </a:xfrm>
          <a:prstGeom prst="rect">
            <a:avLst/>
          </a:prstGeom>
        </p:spPr>
      </p:pic>
      <p:pic>
        <p:nvPicPr>
          <p:cNvPr id="32" name="图片 31" descr="PC.png"/>
          <p:cNvPicPr>
            <a:picLocks noChangeAspect="1"/>
          </p:cNvPicPr>
          <p:nvPr/>
        </p:nvPicPr>
        <p:blipFill>
          <a:blip r:embed="rId3" cstate="print"/>
          <a:stretch>
            <a:fillRect/>
          </a:stretch>
        </p:blipFill>
        <p:spPr bwMode="gray">
          <a:xfrm>
            <a:off x="2308656" y="4366842"/>
            <a:ext cx="539063" cy="4140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184044" y="2730708"/>
            <a:ext cx="540000" cy="442800"/>
          </a:xfrm>
          <a:prstGeom prst="rect">
            <a:avLst/>
          </a:prstGeom>
        </p:spPr>
      </p:pic>
      <p:sp>
        <p:nvSpPr>
          <p:cNvPr id="34" name="矩形 33"/>
          <p:cNvSpPr/>
          <p:nvPr/>
        </p:nvSpPr>
        <p:spPr bwMode="gray">
          <a:xfrm>
            <a:off x="8391551" y="4214077"/>
            <a:ext cx="1223735" cy="746497"/>
          </a:xfrm>
          <a:prstGeom prst="rect">
            <a:avLst/>
          </a:prstGeom>
          <a:solidFill>
            <a:srgbClr val="BEE9EE"/>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50531" y="4390895"/>
            <a:ext cx="540000" cy="442800"/>
          </a:xfrm>
          <a:prstGeom prst="rect">
            <a:avLst/>
          </a:prstGeom>
        </p:spPr>
      </p:pic>
    </p:spTree>
    <p:extLst>
      <p:ext uri="{BB962C8B-B14F-4D97-AF65-F5344CB8AC3E}">
        <p14:creationId xmlns:p14="http://schemas.microsoft.com/office/powerpoint/2010/main" val="34538083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Requirements for Network Maintenance and Management Personnel</a:t>
            </a:r>
            <a:endParaRPr lang="en-US" dirty="0"/>
          </a:p>
        </p:txBody>
      </p:sp>
      <p:sp>
        <p:nvSpPr>
          <p:cNvPr id="3" name="文本占位符 2"/>
          <p:cNvSpPr>
            <a:spLocks noGrp="1"/>
          </p:cNvSpPr>
          <p:nvPr>
            <p:ph type="body" sz="quarter" idx="10"/>
          </p:nvPr>
        </p:nvSpPr>
        <p:spPr bwMode="gray"/>
        <p:txBody>
          <a:bodyPr/>
          <a:lstStyle/>
          <a:p>
            <a:r>
              <a:rPr lang="en-US" sz="1800" smtClean="0"/>
              <a:t>Have an in-depth understanding of protocol requirements.</a:t>
            </a:r>
          </a:p>
          <a:p>
            <a:r>
              <a:rPr lang="en-US" sz="1800" smtClean="0"/>
              <a:t>Be able to guide a customer to describe the fault symptom and related information in detail.</a:t>
            </a:r>
          </a:p>
          <a:p>
            <a:r>
              <a:rPr lang="en-US" sz="1800" smtClean="0"/>
              <a:t>Fully understand the networks managed and maintained.</a:t>
            </a:r>
          </a:p>
          <a:p>
            <a:r>
              <a:rPr lang="en-US" sz="1800" smtClean="0"/>
              <a:t>Record troubleshooting documents and summarize troubleshooting experience.</a:t>
            </a:r>
          </a:p>
          <a:p>
            <a:r>
              <a:rPr lang="en-US" sz="1800" smtClean="0"/>
              <a:t>Be familiar with network troubleshooting approaches and combine them flexibly.</a:t>
            </a:r>
          </a:p>
          <a:p>
            <a:endParaRPr lang="en-US" altLang="zh-CN" sz="1800" dirty="0"/>
          </a:p>
        </p:txBody>
      </p:sp>
    </p:spTree>
    <p:extLst>
      <p:ext uri="{BB962C8B-B14F-4D97-AF65-F5344CB8AC3E}">
        <p14:creationId xmlns:p14="http://schemas.microsoft.com/office/powerpoint/2010/main" val="21717923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sz="1600" smtClean="0"/>
              <a:t>Digital transformation of medium- and large-sized enterprises is implemented using multiple technologies, such as cloud computing, big data, artificial intelligence (AI), and Internet of Things (IoT). These technologies are all supported by </a:t>
            </a:r>
            <a:r>
              <a:rPr lang="en-US" altLang="zh-CN" sz="1600" smtClean="0"/>
              <a:t>data communications</a:t>
            </a:r>
            <a:r>
              <a:rPr lang="en-US" sz="1600" smtClean="0"/>
              <a:t> networks. A stable data communications network requires fully prepared network design, construction, and maintenance.</a:t>
            </a:r>
          </a:p>
          <a:p>
            <a:r>
              <a:rPr lang="en-US" sz="1600" smtClean="0"/>
              <a:t>An enterprise </a:t>
            </a:r>
            <a:r>
              <a:rPr lang="en-US" altLang="zh-CN" sz="1600" smtClean="0"/>
              <a:t>data communications</a:t>
            </a:r>
            <a:r>
              <a:rPr lang="en-US" sz="1600" smtClean="0"/>
              <a:t> network accommodates various types of devices that are connected by multiple types of physical links. In addition, to accurately forward data packets, the devices run multiple protocols. Network devices, cables, and protocols may encounter faults. How to quickly rectify faults is a basic skill of senior network engineers.</a:t>
            </a:r>
          </a:p>
          <a:p>
            <a:r>
              <a:rPr lang="en-US" sz="1600" smtClean="0"/>
              <a:t>This course describes </a:t>
            </a:r>
            <a:r>
              <a:rPr lang="en-US" altLang="zh-CN" sz="1600" smtClean="0"/>
              <a:t>common network faults, </a:t>
            </a:r>
            <a:r>
              <a:rPr lang="en-US" sz="1600" smtClean="0"/>
              <a:t>how to troubleshoot them in an effort to help network engineers build capabilities of troubleshooting faults in various scenarios.</a:t>
            </a:r>
            <a:endParaRPr lang="en-US" sz="1600" dirty="0"/>
          </a:p>
        </p:txBody>
      </p:sp>
    </p:spTree>
    <p:extLst>
      <p:ext uri="{BB962C8B-B14F-4D97-AF65-F5344CB8AC3E}">
        <p14:creationId xmlns:p14="http://schemas.microsoft.com/office/powerpoint/2010/main" val="8974271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a:lstStyle/>
          <a:p>
            <a:r>
              <a:rPr lang="en-US" sz="1800" dirty="0"/>
              <a:t>(Multiple-answer question) </a:t>
            </a:r>
            <a:r>
              <a:rPr lang="en-US" sz="1800" dirty="0" smtClean="0"/>
              <a:t>In the wrap-up work of a structured network troubleshooting process, which of the following parties should be notified of information? (     )</a:t>
            </a:r>
          </a:p>
          <a:p>
            <a:pPr lvl="1"/>
            <a:r>
              <a:rPr lang="en-US" sz="1600" dirty="0" smtClean="0"/>
              <a:t>Related parties affected by the fault</a:t>
            </a:r>
          </a:p>
          <a:p>
            <a:pPr lvl="1"/>
            <a:r>
              <a:rPr lang="en-US" sz="1600" dirty="0" smtClean="0"/>
              <a:t>Authorizing parties in each phase of troubleshooting</a:t>
            </a:r>
          </a:p>
          <a:p>
            <a:pPr lvl="1"/>
            <a:r>
              <a:rPr lang="en-US" sz="1600" dirty="0" smtClean="0"/>
              <a:t>Manufacturer and service providers</a:t>
            </a:r>
          </a:p>
          <a:p>
            <a:pPr lvl="1"/>
            <a:r>
              <a:rPr lang="en-US" sz="1600" dirty="0" smtClean="0"/>
              <a:t>Other irrelevant personnel who are interested in the root cause</a:t>
            </a:r>
          </a:p>
          <a:p>
            <a:r>
              <a:rPr lang="en-US" sz="1800" dirty="0" smtClean="0"/>
              <a:t>(</a:t>
            </a:r>
            <a:r>
              <a:rPr lang="en-US" altLang="zh-CN" sz="1800" dirty="0"/>
              <a:t>True or false</a:t>
            </a:r>
            <a:r>
              <a:rPr lang="en-US" sz="1800" dirty="0" smtClean="0"/>
              <a:t>) On a large-scale network, the comparison approach is the most effective method for troubleshooting faults. (     )</a:t>
            </a:r>
          </a:p>
          <a:p>
            <a:pPr lvl="1"/>
            <a:r>
              <a:rPr lang="en-US" sz="1600" dirty="0" smtClean="0"/>
              <a:t>T</a:t>
            </a:r>
            <a:r>
              <a:rPr lang="en-US" altLang="zh-CN" sz="1600" dirty="0" smtClean="0"/>
              <a:t>rue</a:t>
            </a:r>
          </a:p>
          <a:p>
            <a:pPr lvl="1"/>
            <a:r>
              <a:rPr lang="en-US" sz="1600" dirty="0" smtClean="0"/>
              <a:t>F</a:t>
            </a:r>
            <a:r>
              <a:rPr lang="en-US" altLang="zh-CN" sz="1600" dirty="0" smtClean="0"/>
              <a:t>alse</a:t>
            </a:r>
            <a:endParaRPr lang="en-US" sz="1600" dirty="0"/>
          </a:p>
        </p:txBody>
      </p:sp>
    </p:spTree>
    <p:extLst>
      <p:ext uri="{BB962C8B-B14F-4D97-AF65-F5344CB8AC3E}">
        <p14:creationId xmlns:p14="http://schemas.microsoft.com/office/powerpoint/2010/main" val="16619157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smtClean="0">
                <a:solidFill>
                  <a:schemeClr val="bg1">
                    <a:lumMod val="50000"/>
                  </a:schemeClr>
                </a:solidFill>
              </a:rPr>
              <a:t>Troubleshooting Data Communication Network Faults</a:t>
            </a:r>
          </a:p>
          <a:p>
            <a:r>
              <a:rPr lang="en-US" b="1" dirty="0" smtClean="0"/>
              <a:t>Troubleshooting Common Network Faults</a:t>
            </a:r>
          </a:p>
          <a:p>
            <a:pPr lvl="1">
              <a:buSzPct val="60000"/>
              <a:buFont typeface="Wingdings" panose="05000000000000000000" pitchFamily="2" charset="2"/>
              <a:buChar char="n"/>
            </a:pPr>
            <a:r>
              <a:rPr lang="en-US" dirty="0" smtClean="0"/>
              <a:t>LAN Faults</a:t>
            </a:r>
          </a:p>
          <a:p>
            <a:pPr lvl="1"/>
            <a:r>
              <a:rPr lang="en-US" dirty="0" smtClean="0">
                <a:solidFill>
                  <a:schemeClr val="bg1">
                    <a:lumMod val="50000"/>
                  </a:schemeClr>
                </a:solidFill>
              </a:rPr>
              <a:t>Route Faults</a:t>
            </a:r>
          </a:p>
          <a:p>
            <a:pPr lvl="1"/>
            <a:r>
              <a:rPr lang="en-US" dirty="0" smtClean="0">
                <a:solidFill>
                  <a:schemeClr val="bg1">
                    <a:lumMod val="50000"/>
                  </a:schemeClr>
                </a:solidFill>
              </a:rPr>
              <a:t>Service Faults</a:t>
            </a:r>
            <a:endParaRPr lang="en-US" dirty="0">
              <a:solidFill>
                <a:schemeClr val="bg1">
                  <a:lumMod val="50000"/>
                </a:schemeClr>
              </a:solidFill>
            </a:endParaRPr>
          </a:p>
        </p:txBody>
      </p:sp>
    </p:spTree>
    <p:extLst>
      <p:ext uri="{BB962C8B-B14F-4D97-AF65-F5344CB8AC3E}">
        <p14:creationId xmlns:p14="http://schemas.microsoft.com/office/powerpoint/2010/main" val="6227673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smtClean="0"/>
              <a:t>Troubleshooting Common Network Faults: Topology (1)</a:t>
            </a:r>
            <a:endParaRPr lang="en-US" dirty="0"/>
          </a:p>
        </p:txBody>
      </p:sp>
      <p:sp>
        <p:nvSpPr>
          <p:cNvPr id="141" name="文本占位符 139"/>
          <p:cNvSpPr txBox="1">
            <a:spLocks/>
          </p:cNvSpPr>
          <p:nvPr/>
        </p:nvSpPr>
        <p:spPr bwMode="gray">
          <a:xfrm>
            <a:off x="6259483" y="1233488"/>
            <a:ext cx="5489606"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mj-lt"/>
              </a:rPr>
              <a:t>During network maintenance, network engineers may encounter various network faults, such as login, route, and IP service faults. The left figure shows a part of the network </a:t>
            </a:r>
            <a:r>
              <a:rPr lang="en-US" sz="1600" dirty="0" smtClean="0">
                <a:latin typeface="+mj-lt"/>
              </a:rPr>
              <a:t>architecture, which is </a:t>
            </a:r>
            <a:r>
              <a:rPr lang="en-US" sz="1600" dirty="0">
                <a:latin typeface="+mj-lt"/>
              </a:rPr>
              <a:t>used as an example to describe how to troubleshoot common network faults.</a:t>
            </a:r>
          </a:p>
          <a:p>
            <a:r>
              <a:rPr lang="en-US" sz="1600" dirty="0">
                <a:latin typeface="+mj-lt"/>
              </a:rPr>
              <a:t>Routing protocol overview:</a:t>
            </a:r>
          </a:p>
          <a:p>
            <a:pPr marL="598488" lvl="1" indent="-293688"/>
            <a:r>
              <a:rPr lang="en-US" sz="1400" dirty="0">
                <a:latin typeface="+mj-lt"/>
              </a:rPr>
              <a:t>OSPF: runs between R1 and R2. OSPF is enabled on all interfaces of R1, and GE 0/0/0 belongs to area 0.</a:t>
            </a:r>
          </a:p>
          <a:p>
            <a:pPr marL="598488" lvl="1" indent="-293688"/>
            <a:r>
              <a:rPr lang="en-US" sz="1400" dirty="0">
                <a:latin typeface="+mj-lt"/>
              </a:rPr>
              <a:t>IS-IS: runs between R2 and R3.</a:t>
            </a:r>
          </a:p>
          <a:p>
            <a:pPr marL="598488" lvl="1" indent="-293688"/>
            <a:r>
              <a:rPr lang="en-US" sz="1400" dirty="0">
                <a:latin typeface="+mj-lt"/>
              </a:rPr>
              <a:t>BGP: R1 and R3 establish IBGP peer relationships with R2 and function as clients of R2, namely, the RR.</a:t>
            </a:r>
          </a:p>
          <a:p>
            <a:pPr marL="598488" lvl="1" indent="-293688"/>
            <a:r>
              <a:rPr lang="en-US" sz="1400" dirty="0">
                <a:latin typeface="+mj-lt"/>
              </a:rPr>
              <a:t>Static route: SW3, SW4, and SW5 use static routes to connect to routers.</a:t>
            </a:r>
          </a:p>
        </p:txBody>
      </p:sp>
      <p:sp>
        <p:nvSpPr>
          <p:cNvPr id="85" name="矩形 84"/>
          <p:cNvSpPr/>
          <p:nvPr/>
        </p:nvSpPr>
        <p:spPr bwMode="gray">
          <a:xfrm>
            <a:off x="4021421" y="2755157"/>
            <a:ext cx="2046745" cy="44849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1257744" y="2755157"/>
            <a:ext cx="2046745" cy="44849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4021421" y="1755636"/>
            <a:ext cx="2046745" cy="73797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1839251" y="1755636"/>
            <a:ext cx="2046745" cy="73797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0" name="图片 89" descr="通用交换机.png"/>
          <p:cNvPicPr>
            <a:picLocks noChangeAspect="1"/>
          </p:cNvPicPr>
          <p:nvPr/>
        </p:nvPicPr>
        <p:blipFill>
          <a:blip r:embed="rId3" cstate="print"/>
          <a:stretch>
            <a:fillRect/>
          </a:stretch>
        </p:blipFill>
        <p:spPr bwMode="gray">
          <a:xfrm>
            <a:off x="1131352" y="4326998"/>
            <a:ext cx="540000" cy="441818"/>
          </a:xfrm>
          <a:prstGeom prst="rect">
            <a:avLst/>
          </a:prstGeom>
        </p:spPr>
      </p:pic>
      <p:pic>
        <p:nvPicPr>
          <p:cNvPr id="91" name="图片 90" descr="通用交换机.png"/>
          <p:cNvPicPr>
            <a:picLocks noChangeAspect="1"/>
          </p:cNvPicPr>
          <p:nvPr/>
        </p:nvPicPr>
        <p:blipFill>
          <a:blip r:embed="rId3" cstate="print"/>
          <a:stretch>
            <a:fillRect/>
          </a:stretch>
        </p:blipFill>
        <p:spPr bwMode="gray">
          <a:xfrm>
            <a:off x="2805773" y="4326998"/>
            <a:ext cx="540000" cy="441818"/>
          </a:xfrm>
          <a:prstGeom prst="rect">
            <a:avLst/>
          </a:prstGeom>
        </p:spPr>
      </p:pic>
      <p:pic>
        <p:nvPicPr>
          <p:cNvPr id="92" name="图片 9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131352" y="3025315"/>
            <a:ext cx="540000" cy="442800"/>
          </a:xfrm>
          <a:prstGeom prst="rect">
            <a:avLst/>
          </a:prstGeom>
        </p:spPr>
      </p:pic>
      <p:pic>
        <p:nvPicPr>
          <p:cNvPr id="93" name="图片 9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05773" y="3025315"/>
            <a:ext cx="540000" cy="442800"/>
          </a:xfrm>
          <a:prstGeom prst="rect">
            <a:avLst/>
          </a:prstGeom>
        </p:spPr>
      </p:pic>
      <p:pic>
        <p:nvPicPr>
          <p:cNvPr id="94" name="图片 9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74676" y="1794096"/>
            <a:ext cx="540000" cy="442800"/>
          </a:xfrm>
          <a:prstGeom prst="rect">
            <a:avLst/>
          </a:prstGeom>
        </p:spPr>
      </p:pic>
      <p:pic>
        <p:nvPicPr>
          <p:cNvPr id="95" name="图片 9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77697" y="1794096"/>
            <a:ext cx="540000" cy="442800"/>
          </a:xfrm>
          <a:prstGeom prst="rect">
            <a:avLst/>
          </a:prstGeom>
        </p:spPr>
      </p:pic>
      <p:pic>
        <p:nvPicPr>
          <p:cNvPr id="96" name="图片 9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317495" y="1794096"/>
            <a:ext cx="540000" cy="442800"/>
          </a:xfrm>
          <a:prstGeom prst="rect">
            <a:avLst/>
          </a:prstGeom>
        </p:spPr>
      </p:pic>
      <p:pic>
        <p:nvPicPr>
          <p:cNvPr id="97" name="图片 9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665278" y="5322962"/>
            <a:ext cx="540000" cy="442800"/>
          </a:xfrm>
          <a:prstGeom prst="rect">
            <a:avLst/>
          </a:prstGeom>
        </p:spPr>
      </p:pic>
      <p:pic>
        <p:nvPicPr>
          <p:cNvPr id="98" name="图片 9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317495" y="3025315"/>
            <a:ext cx="540000" cy="442800"/>
          </a:xfrm>
          <a:prstGeom prst="rect">
            <a:avLst/>
          </a:prstGeom>
        </p:spPr>
      </p:pic>
      <p:pic>
        <p:nvPicPr>
          <p:cNvPr id="99" name="图片 98" descr="通用交换机.png"/>
          <p:cNvPicPr>
            <a:picLocks noChangeAspect="1"/>
          </p:cNvPicPr>
          <p:nvPr/>
        </p:nvPicPr>
        <p:blipFill>
          <a:blip r:embed="rId3" cstate="print"/>
          <a:stretch>
            <a:fillRect/>
          </a:stretch>
        </p:blipFill>
        <p:spPr bwMode="gray">
          <a:xfrm>
            <a:off x="5317495" y="4316155"/>
            <a:ext cx="540000" cy="441818"/>
          </a:xfrm>
          <a:prstGeom prst="rect">
            <a:avLst/>
          </a:prstGeom>
        </p:spPr>
      </p:pic>
      <p:cxnSp>
        <p:nvCxnSpPr>
          <p:cNvPr id="100" name="直接连接符 99"/>
          <p:cNvCxnSpPr>
            <a:stCxn id="94" idx="3"/>
            <a:endCxn id="95" idx="1"/>
          </p:cNvCxnSpPr>
          <p:nvPr/>
        </p:nvCxnSpPr>
        <p:spPr bwMode="gray">
          <a:xfrm>
            <a:off x="2514676" y="2015496"/>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95" idx="3"/>
            <a:endCxn id="96" idx="1"/>
          </p:cNvCxnSpPr>
          <p:nvPr/>
        </p:nvCxnSpPr>
        <p:spPr bwMode="gray">
          <a:xfrm>
            <a:off x="4217697" y="2015496"/>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92" idx="3"/>
            <a:endCxn id="93" idx="1"/>
          </p:cNvCxnSpPr>
          <p:nvPr/>
        </p:nvCxnSpPr>
        <p:spPr bwMode="gray">
          <a:xfrm>
            <a:off x="1671352" y="3246715"/>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92" idx="2"/>
            <a:endCxn id="90" idx="0"/>
          </p:cNvCxnSpPr>
          <p:nvPr/>
        </p:nvCxnSpPr>
        <p:spPr bwMode="gray">
          <a:xfrm>
            <a:off x="1401352"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3" idx="2"/>
            <a:endCxn id="91" idx="0"/>
          </p:cNvCxnSpPr>
          <p:nvPr/>
        </p:nvCxnSpPr>
        <p:spPr bwMode="gray">
          <a:xfrm>
            <a:off x="3075773"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0" idx="3"/>
            <a:endCxn id="91" idx="1"/>
          </p:cNvCxnSpPr>
          <p:nvPr/>
        </p:nvCxnSpPr>
        <p:spPr bwMode="gray">
          <a:xfrm>
            <a:off x="1671352" y="4547907"/>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2" idx="0"/>
            <a:endCxn id="94" idx="2"/>
          </p:cNvCxnSpPr>
          <p:nvPr/>
        </p:nvCxnSpPr>
        <p:spPr bwMode="gray">
          <a:xfrm flipV="1">
            <a:off x="1401352" y="2236896"/>
            <a:ext cx="843324"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3" idx="0"/>
            <a:endCxn id="94" idx="2"/>
          </p:cNvCxnSpPr>
          <p:nvPr/>
        </p:nvCxnSpPr>
        <p:spPr bwMode="gray">
          <a:xfrm flipH="1" flipV="1">
            <a:off x="2244676" y="2236896"/>
            <a:ext cx="831097"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stCxn id="96" idx="2"/>
            <a:endCxn id="98" idx="0"/>
          </p:cNvCxnSpPr>
          <p:nvPr/>
        </p:nvCxnSpPr>
        <p:spPr bwMode="gray">
          <a:xfrm>
            <a:off x="5587495" y="2236896"/>
            <a:ext cx="0"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98" idx="2"/>
            <a:endCxn id="99" idx="0"/>
          </p:cNvCxnSpPr>
          <p:nvPr/>
        </p:nvCxnSpPr>
        <p:spPr bwMode="gray">
          <a:xfrm>
            <a:off x="5587495" y="3468115"/>
            <a:ext cx="0" cy="848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10" name="图片 109" descr="PC.png"/>
          <p:cNvPicPr>
            <a:picLocks noChangeAspect="1"/>
          </p:cNvPicPr>
          <p:nvPr/>
        </p:nvPicPr>
        <p:blipFill>
          <a:blip r:embed="rId7" cstate="print"/>
          <a:stretch>
            <a:fillRect/>
          </a:stretch>
        </p:blipFill>
        <p:spPr bwMode="gray">
          <a:xfrm>
            <a:off x="476925" y="5369084"/>
            <a:ext cx="539063" cy="414000"/>
          </a:xfrm>
          <a:prstGeom prst="rect">
            <a:avLst/>
          </a:prstGeom>
        </p:spPr>
      </p:pic>
      <p:pic>
        <p:nvPicPr>
          <p:cNvPr id="111" name="图片 110" descr="PC.png"/>
          <p:cNvPicPr>
            <a:picLocks noChangeAspect="1"/>
          </p:cNvPicPr>
          <p:nvPr/>
        </p:nvPicPr>
        <p:blipFill>
          <a:blip r:embed="rId7" cstate="print"/>
          <a:stretch>
            <a:fillRect/>
          </a:stretch>
        </p:blipFill>
        <p:spPr bwMode="gray">
          <a:xfrm>
            <a:off x="1640279" y="5369084"/>
            <a:ext cx="539063" cy="414000"/>
          </a:xfrm>
          <a:prstGeom prst="rect">
            <a:avLst/>
          </a:prstGeom>
        </p:spPr>
      </p:pic>
      <p:pic>
        <p:nvPicPr>
          <p:cNvPr id="112" name="图片 111" descr="PC.png"/>
          <p:cNvPicPr>
            <a:picLocks noChangeAspect="1"/>
          </p:cNvPicPr>
          <p:nvPr/>
        </p:nvPicPr>
        <p:blipFill>
          <a:blip r:embed="rId7" cstate="print"/>
          <a:stretch>
            <a:fillRect/>
          </a:stretch>
        </p:blipFill>
        <p:spPr bwMode="gray">
          <a:xfrm>
            <a:off x="2350075" y="5363854"/>
            <a:ext cx="539063" cy="414000"/>
          </a:xfrm>
          <a:prstGeom prst="rect">
            <a:avLst/>
          </a:prstGeom>
        </p:spPr>
      </p:pic>
      <p:pic>
        <p:nvPicPr>
          <p:cNvPr id="115" name="图片 114" descr="PC.png"/>
          <p:cNvPicPr>
            <a:picLocks noChangeAspect="1"/>
          </p:cNvPicPr>
          <p:nvPr/>
        </p:nvPicPr>
        <p:blipFill>
          <a:blip r:embed="rId7" cstate="print"/>
          <a:stretch>
            <a:fillRect/>
          </a:stretch>
        </p:blipFill>
        <p:spPr bwMode="gray">
          <a:xfrm>
            <a:off x="3441460" y="5368708"/>
            <a:ext cx="539063" cy="414000"/>
          </a:xfrm>
          <a:prstGeom prst="rect">
            <a:avLst/>
          </a:prstGeom>
        </p:spPr>
      </p:pic>
      <p:pic>
        <p:nvPicPr>
          <p:cNvPr id="116" name="图片 115" descr="PC.png"/>
          <p:cNvPicPr>
            <a:picLocks noChangeAspect="1"/>
          </p:cNvPicPr>
          <p:nvPr/>
        </p:nvPicPr>
        <p:blipFill>
          <a:blip r:embed="rId7" cstate="print"/>
          <a:stretch>
            <a:fillRect/>
          </a:stretch>
        </p:blipFill>
        <p:spPr bwMode="gray">
          <a:xfrm>
            <a:off x="4279849" y="5368708"/>
            <a:ext cx="539063" cy="414000"/>
          </a:xfrm>
          <a:prstGeom prst="rect">
            <a:avLst/>
          </a:prstGeom>
        </p:spPr>
      </p:pic>
      <p:cxnSp>
        <p:nvCxnSpPr>
          <p:cNvPr id="117" name="直接连接符 116"/>
          <p:cNvCxnSpPr>
            <a:stCxn id="110" idx="0"/>
            <a:endCxn id="90" idx="2"/>
          </p:cNvCxnSpPr>
          <p:nvPr/>
        </p:nvCxnSpPr>
        <p:spPr bwMode="gray">
          <a:xfrm flipV="1">
            <a:off x="746457" y="4768816"/>
            <a:ext cx="654895" cy="6002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11" idx="0"/>
            <a:endCxn id="90" idx="2"/>
          </p:cNvCxnSpPr>
          <p:nvPr/>
        </p:nvCxnSpPr>
        <p:spPr bwMode="gray">
          <a:xfrm flipH="1" flipV="1">
            <a:off x="1401352" y="4768816"/>
            <a:ext cx="508459" cy="6002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12" idx="0"/>
            <a:endCxn id="91" idx="2"/>
          </p:cNvCxnSpPr>
          <p:nvPr/>
        </p:nvCxnSpPr>
        <p:spPr bwMode="gray">
          <a:xfrm flipV="1">
            <a:off x="2619607" y="4768816"/>
            <a:ext cx="456166" cy="5950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15" idx="0"/>
            <a:endCxn id="91" idx="2"/>
          </p:cNvCxnSpPr>
          <p:nvPr/>
        </p:nvCxnSpPr>
        <p:spPr bwMode="gray">
          <a:xfrm flipH="1" flipV="1">
            <a:off x="3075773" y="4768816"/>
            <a:ext cx="635219" cy="599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6" idx="0"/>
            <a:endCxn id="99" idx="2"/>
          </p:cNvCxnSpPr>
          <p:nvPr/>
        </p:nvCxnSpPr>
        <p:spPr bwMode="gray">
          <a:xfrm flipV="1">
            <a:off x="4549381" y="4757973"/>
            <a:ext cx="1038114" cy="6107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97" idx="0"/>
            <a:endCxn id="99" idx="2"/>
          </p:cNvCxnSpPr>
          <p:nvPr/>
        </p:nvCxnSpPr>
        <p:spPr bwMode="gray">
          <a:xfrm flipH="1" flipV="1">
            <a:off x="5587495" y="4757973"/>
            <a:ext cx="347783" cy="564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3" name="TextBox 123"/>
          <p:cNvSpPr txBox="1"/>
          <p:nvPr/>
        </p:nvSpPr>
        <p:spPr bwMode="gray">
          <a:xfrm>
            <a:off x="312268" y="585059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TextBox 123"/>
          <p:cNvSpPr txBox="1"/>
          <p:nvPr/>
        </p:nvSpPr>
        <p:spPr bwMode="gray">
          <a:xfrm>
            <a:off x="1470699" y="585059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TextBox 123"/>
          <p:cNvSpPr txBox="1"/>
          <p:nvPr/>
        </p:nvSpPr>
        <p:spPr bwMode="gray">
          <a:xfrm>
            <a:off x="2188927" y="585059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Box 123"/>
          <p:cNvSpPr txBox="1"/>
          <p:nvPr/>
        </p:nvSpPr>
        <p:spPr bwMode="gray">
          <a:xfrm>
            <a:off x="3276803" y="585059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TextBox 123"/>
          <p:cNvSpPr txBox="1"/>
          <p:nvPr/>
        </p:nvSpPr>
        <p:spPr bwMode="gray">
          <a:xfrm>
            <a:off x="4115191" y="585059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TextBox 123"/>
          <p:cNvSpPr txBox="1"/>
          <p:nvPr/>
        </p:nvSpPr>
        <p:spPr bwMode="gray">
          <a:xfrm>
            <a:off x="5489967" y="585059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Server6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TextBox 123"/>
          <p:cNvSpPr txBox="1"/>
          <p:nvPr/>
        </p:nvSpPr>
        <p:spPr bwMode="gray">
          <a:xfrm>
            <a:off x="1812553" y="154233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TextBox 123"/>
          <p:cNvSpPr txBox="1"/>
          <p:nvPr/>
        </p:nvSpPr>
        <p:spPr bwMode="gray">
          <a:xfrm>
            <a:off x="3600197" y="154233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TextBox 123"/>
          <p:cNvSpPr txBox="1"/>
          <p:nvPr/>
        </p:nvSpPr>
        <p:spPr bwMode="gray">
          <a:xfrm>
            <a:off x="5153306" y="154233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TextBox 123"/>
          <p:cNvSpPr txBox="1"/>
          <p:nvPr/>
        </p:nvSpPr>
        <p:spPr bwMode="gray">
          <a:xfrm>
            <a:off x="478708" y="441471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TextBox 123"/>
          <p:cNvSpPr txBox="1"/>
          <p:nvPr/>
        </p:nvSpPr>
        <p:spPr bwMode="gray">
          <a:xfrm>
            <a:off x="3123021" y="441471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TextBox 123"/>
          <p:cNvSpPr txBox="1"/>
          <p:nvPr/>
        </p:nvSpPr>
        <p:spPr bwMode="gray">
          <a:xfrm>
            <a:off x="478708" y="316064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Box 123"/>
          <p:cNvSpPr txBox="1"/>
          <p:nvPr/>
        </p:nvSpPr>
        <p:spPr bwMode="gray">
          <a:xfrm>
            <a:off x="3123021" y="316064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TextBox 123"/>
          <p:cNvSpPr txBox="1"/>
          <p:nvPr/>
        </p:nvSpPr>
        <p:spPr bwMode="gray">
          <a:xfrm>
            <a:off x="4673064" y="441471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TextBox 123"/>
          <p:cNvSpPr txBox="1"/>
          <p:nvPr/>
        </p:nvSpPr>
        <p:spPr bwMode="gray">
          <a:xfrm rot="19062468">
            <a:off x="1253872" y="247151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TextBox 123"/>
          <p:cNvSpPr txBox="1"/>
          <p:nvPr/>
        </p:nvSpPr>
        <p:spPr bwMode="gray">
          <a:xfrm>
            <a:off x="4381886" y="19804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TextBox 123"/>
          <p:cNvSpPr txBox="1"/>
          <p:nvPr/>
        </p:nvSpPr>
        <p:spPr bwMode="gray">
          <a:xfrm rot="2786757">
            <a:off x="2387889" y="2471704"/>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TextBox 123"/>
          <p:cNvSpPr txBox="1"/>
          <p:nvPr/>
        </p:nvSpPr>
        <p:spPr bwMode="gray">
          <a:xfrm>
            <a:off x="1760376" y="3236199"/>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TextBox 123"/>
          <p:cNvSpPr txBox="1"/>
          <p:nvPr/>
        </p:nvSpPr>
        <p:spPr bwMode="gray">
          <a:xfrm rot="16200000">
            <a:off x="851911" y="374569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TextBox 123"/>
          <p:cNvSpPr txBox="1"/>
          <p:nvPr/>
        </p:nvSpPr>
        <p:spPr bwMode="gray">
          <a:xfrm>
            <a:off x="1780602" y="4313976"/>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TextBox 123"/>
          <p:cNvSpPr txBox="1"/>
          <p:nvPr/>
        </p:nvSpPr>
        <p:spPr bwMode="gray">
          <a:xfrm rot="16200000">
            <a:off x="2802315" y="374128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TextBox 123"/>
          <p:cNvSpPr txBox="1"/>
          <p:nvPr/>
        </p:nvSpPr>
        <p:spPr bwMode="gray">
          <a:xfrm rot="18767419">
            <a:off x="504716" y="493045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TextBox 123"/>
          <p:cNvSpPr txBox="1"/>
          <p:nvPr/>
        </p:nvSpPr>
        <p:spPr bwMode="gray">
          <a:xfrm rot="2283211">
            <a:off x="1340566" y="4870059"/>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TextBox 123"/>
          <p:cNvSpPr txBox="1"/>
          <p:nvPr/>
        </p:nvSpPr>
        <p:spPr bwMode="gray">
          <a:xfrm rot="18767419">
            <a:off x="2295586" y="495989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TextBox 123"/>
          <p:cNvSpPr txBox="1"/>
          <p:nvPr/>
        </p:nvSpPr>
        <p:spPr bwMode="gray">
          <a:xfrm rot="2283211">
            <a:off x="3079930" y="4885456"/>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TextBox 123"/>
          <p:cNvSpPr txBox="1"/>
          <p:nvPr/>
        </p:nvSpPr>
        <p:spPr bwMode="gray">
          <a:xfrm rot="16200000">
            <a:off x="5274317" y="374128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TextBox 123"/>
          <p:cNvSpPr txBox="1"/>
          <p:nvPr/>
        </p:nvSpPr>
        <p:spPr bwMode="gray">
          <a:xfrm rot="19528389">
            <a:off x="4497107" y="48865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TextBox 123"/>
          <p:cNvSpPr txBox="1"/>
          <p:nvPr/>
        </p:nvSpPr>
        <p:spPr bwMode="gray">
          <a:xfrm rot="3424899">
            <a:off x="5489967" y="491162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TextBox 123"/>
          <p:cNvSpPr txBox="1"/>
          <p:nvPr/>
        </p:nvSpPr>
        <p:spPr bwMode="gray">
          <a:xfrm rot="16200000">
            <a:off x="5256703" y="2478954"/>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TextBox 123"/>
          <p:cNvSpPr txBox="1"/>
          <p:nvPr/>
        </p:nvSpPr>
        <p:spPr bwMode="gray">
          <a:xfrm>
            <a:off x="2623506" y="19804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TextBox 123"/>
          <p:cNvSpPr txBox="1"/>
          <p:nvPr/>
        </p:nvSpPr>
        <p:spPr bwMode="gray">
          <a:xfrm>
            <a:off x="2610987" y="173849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TextBox 123"/>
          <p:cNvSpPr txBox="1"/>
          <p:nvPr/>
        </p:nvSpPr>
        <p:spPr bwMode="gray">
          <a:xfrm>
            <a:off x="4410801" y="176185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TextBox 123"/>
          <p:cNvSpPr txBox="1"/>
          <p:nvPr/>
        </p:nvSpPr>
        <p:spPr bwMode="gray">
          <a:xfrm>
            <a:off x="4607942" y="316064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右大括号 181"/>
          <p:cNvSpPr/>
          <p:nvPr/>
        </p:nvSpPr>
        <p:spPr bwMode="gray">
          <a:xfrm rot="5400000">
            <a:off x="3024237" y="1598445"/>
            <a:ext cx="216024" cy="1580577"/>
          </a:xfrm>
          <a:prstGeom prst="rightBrace">
            <a:avLst/>
          </a:prstGeom>
          <a:noFill/>
          <a:ln w="25400" cap="flat" cmpd="sng" algn="ctr">
            <a:solidFill>
              <a:srgbClr val="62B230"/>
            </a:solidFill>
            <a:prstDash val="solid"/>
            <a:round/>
            <a:headEnd type="none" w="med" len="med"/>
            <a:tailEnd type="none" w="med" len="med"/>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右大括号 182"/>
          <p:cNvSpPr/>
          <p:nvPr/>
        </p:nvSpPr>
        <p:spPr bwMode="gray">
          <a:xfrm rot="5400000">
            <a:off x="4633328" y="1598446"/>
            <a:ext cx="216024" cy="1580577"/>
          </a:xfrm>
          <a:prstGeom prst="rightBrace">
            <a:avLst/>
          </a:prstGeom>
          <a:noFill/>
          <a:ln w="25400" cap="flat" cmpd="sng" algn="ctr">
            <a:solidFill>
              <a:srgbClr val="62B230"/>
            </a:solidFill>
            <a:prstDash val="solid"/>
            <a:round/>
            <a:headEnd type="none" w="med" len="med"/>
            <a:tailEnd type="none" w="med" len="med"/>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TextBox 123"/>
          <p:cNvSpPr txBox="1"/>
          <p:nvPr/>
        </p:nvSpPr>
        <p:spPr bwMode="gray">
          <a:xfrm>
            <a:off x="2952157" y="245653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TextBox 123"/>
          <p:cNvSpPr txBox="1"/>
          <p:nvPr/>
        </p:nvSpPr>
        <p:spPr bwMode="gray">
          <a:xfrm>
            <a:off x="4003109" y="245653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819250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Troubleshooting Common Network Faults: Topology (2)</a:t>
            </a:r>
            <a:endParaRPr lang="en-US" dirty="0"/>
          </a:p>
        </p:txBody>
      </p:sp>
      <p:sp>
        <p:nvSpPr>
          <p:cNvPr id="141" name="文本占位符 139"/>
          <p:cNvSpPr txBox="1">
            <a:spLocks/>
          </p:cNvSpPr>
          <p:nvPr/>
        </p:nvSpPr>
        <p:spPr bwMode="gray">
          <a:xfrm>
            <a:off x="6259290" y="1062291"/>
            <a:ext cx="5489798"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400" dirty="0">
                <a:latin typeface="+mj-lt"/>
              </a:rPr>
              <a:t>IP address planning:</a:t>
            </a:r>
          </a:p>
          <a:p>
            <a:pPr marL="555625" lvl="1" indent="-261938">
              <a:lnSpc>
                <a:spcPct val="130000"/>
              </a:lnSpc>
            </a:pPr>
            <a:r>
              <a:rPr lang="en-US" sz="1200" dirty="0">
                <a:latin typeface="+mj-lt"/>
              </a:rPr>
              <a:t>Loopback0: are 10.0.1.1/32, 10.0.2.2/32, and 10.0.3.3/32 on R1, R2, and R3, respectively.</a:t>
            </a:r>
          </a:p>
          <a:p>
            <a:pPr marL="555625" lvl="1" indent="-261938">
              <a:lnSpc>
                <a:spcPct val="130000"/>
              </a:lnSpc>
            </a:pPr>
            <a:r>
              <a:rPr lang="en-US" sz="1200" dirty="0">
                <a:latin typeface="+mj-lt"/>
              </a:rPr>
              <a:t>Interconnection interfaces: The network segment is shown in </a:t>
            </a:r>
            <a:r>
              <a:rPr lang="en-US" sz="1200" dirty="0" smtClean="0">
                <a:latin typeface="+mj-lt"/>
              </a:rPr>
              <a:t/>
            </a:r>
            <a:br>
              <a:rPr lang="en-US" sz="1200" dirty="0" smtClean="0">
                <a:latin typeface="+mj-lt"/>
              </a:rPr>
            </a:br>
            <a:r>
              <a:rPr lang="en-US" sz="1200" dirty="0" smtClean="0">
                <a:latin typeface="+mj-lt"/>
              </a:rPr>
              <a:t>the </a:t>
            </a:r>
            <a:r>
              <a:rPr lang="en-US" sz="1200" dirty="0">
                <a:latin typeface="+mj-lt"/>
              </a:rPr>
              <a:t>preceding figure, and the </a:t>
            </a:r>
            <a:r>
              <a:rPr lang="en-US" sz="1200" dirty="0" smtClean="0">
                <a:latin typeface="+mj-lt"/>
              </a:rPr>
              <a:t>decimal number of the right-most octet in </a:t>
            </a:r>
            <a:r>
              <a:rPr lang="en-US" sz="1200" dirty="0">
                <a:latin typeface="+mj-lt"/>
              </a:rPr>
              <a:t>an IP address is </a:t>
            </a:r>
            <a:r>
              <a:rPr lang="en-US" sz="1200" dirty="0" smtClean="0">
                <a:latin typeface="+mj-lt"/>
              </a:rPr>
              <a:t>a device </a:t>
            </a:r>
            <a:r>
              <a:rPr lang="en-US" sz="1200" dirty="0">
                <a:latin typeface="+mj-lt"/>
              </a:rPr>
              <a:t>ID.</a:t>
            </a:r>
          </a:p>
          <a:p>
            <a:pPr marL="555625" lvl="1" indent="-261938">
              <a:lnSpc>
                <a:spcPct val="130000"/>
              </a:lnSpc>
            </a:pPr>
            <a:r>
              <a:rPr lang="en-US" sz="1200" dirty="0">
                <a:latin typeface="+mj-lt"/>
              </a:rPr>
              <a:t>Terminals: The network segment is shown in the figure. A gateway has the largest IP address on a network segment. PC5 obtains an IP address using DHCP, and R3 functions as a DHCP server. Other terminals use static IP addresses, with </a:t>
            </a:r>
            <a:r>
              <a:rPr lang="en-US" altLang="zh-CN" sz="1200" dirty="0"/>
              <a:t>the decimal number of the right-most octet in an IP address </a:t>
            </a:r>
            <a:r>
              <a:rPr lang="en-US" altLang="zh-CN" sz="1200" dirty="0" smtClean="0"/>
              <a:t>indicating </a:t>
            </a:r>
            <a:r>
              <a:rPr lang="en-US" altLang="zh-CN" sz="1200" dirty="0"/>
              <a:t>a device ID</a:t>
            </a:r>
            <a:r>
              <a:rPr lang="en-US" sz="1200" dirty="0" smtClean="0">
                <a:latin typeface="+mj-lt"/>
              </a:rPr>
              <a:t>.</a:t>
            </a:r>
            <a:endParaRPr lang="en-US" sz="1200" dirty="0">
              <a:latin typeface="+mj-lt"/>
            </a:endParaRPr>
          </a:p>
          <a:p>
            <a:pPr>
              <a:lnSpc>
                <a:spcPct val="130000"/>
              </a:lnSpc>
            </a:pPr>
            <a:r>
              <a:rPr lang="en-US" sz="1400" dirty="0">
                <a:latin typeface="+mj-lt"/>
              </a:rPr>
              <a:t>Route advertisement planning:</a:t>
            </a:r>
          </a:p>
          <a:p>
            <a:pPr marL="555625" lvl="1" indent="-261938">
              <a:lnSpc>
                <a:spcPct val="130000"/>
              </a:lnSpc>
            </a:pPr>
            <a:r>
              <a:rPr lang="en-US" sz="1200" dirty="0">
                <a:latin typeface="+mj-lt"/>
              </a:rPr>
              <a:t>On R2, configure OSPF and IS-IS to import routes </a:t>
            </a:r>
            <a:r>
              <a:rPr lang="en-US" altLang="zh-CN" sz="1200" dirty="0" smtClean="0">
                <a:latin typeface="+mj-lt"/>
              </a:rPr>
              <a:t>from</a:t>
            </a:r>
            <a:r>
              <a:rPr lang="en-US" sz="1200" dirty="0" smtClean="0">
                <a:latin typeface="+mj-lt"/>
              </a:rPr>
              <a:t> </a:t>
            </a:r>
            <a:r>
              <a:rPr lang="en-US" sz="1200" dirty="0">
                <a:latin typeface="+mj-lt"/>
              </a:rPr>
              <a:t>each other, so that Loopback0 addresses on R1, R2, and R3 are reachable.</a:t>
            </a:r>
          </a:p>
          <a:p>
            <a:pPr marL="555625" lvl="1" indent="-261938">
              <a:lnSpc>
                <a:spcPct val="130000"/>
              </a:lnSpc>
            </a:pPr>
            <a:r>
              <a:rPr lang="en-US" sz="1200" dirty="0">
                <a:latin typeface="+mj-lt"/>
              </a:rPr>
              <a:t>R1 imports static routes destined for 192.168.12.0/24 and 192.168.34.0/24 </a:t>
            </a:r>
            <a:r>
              <a:rPr lang="en-US" sz="1200" dirty="0" smtClean="0">
                <a:latin typeface="+mj-lt"/>
              </a:rPr>
              <a:t>into </a:t>
            </a:r>
            <a:r>
              <a:rPr lang="en-US" sz="1200" dirty="0">
                <a:latin typeface="+mj-lt"/>
              </a:rPr>
              <a:t>the BGP routing table.</a:t>
            </a:r>
          </a:p>
          <a:p>
            <a:pPr marL="555625" lvl="1" indent="-261938">
              <a:lnSpc>
                <a:spcPct val="130000"/>
              </a:lnSpc>
            </a:pPr>
            <a:r>
              <a:rPr lang="en-US" sz="1200" dirty="0">
                <a:latin typeface="+mj-lt"/>
              </a:rPr>
              <a:t>R3 imports the static route destined for 192.168.56.0/24 </a:t>
            </a:r>
            <a:r>
              <a:rPr lang="en-US" sz="1200" dirty="0" smtClean="0">
                <a:latin typeface="+mj-lt"/>
              </a:rPr>
              <a:t>into </a:t>
            </a:r>
            <a:r>
              <a:rPr lang="en-US" sz="1200" dirty="0">
                <a:latin typeface="+mj-lt"/>
              </a:rPr>
              <a:t>the BGP routing table.</a:t>
            </a:r>
          </a:p>
        </p:txBody>
      </p:sp>
      <p:sp>
        <p:nvSpPr>
          <p:cNvPr id="70" name="矩形 69"/>
          <p:cNvSpPr/>
          <p:nvPr/>
        </p:nvSpPr>
        <p:spPr bwMode="gray">
          <a:xfrm>
            <a:off x="4672681" y="4811732"/>
            <a:ext cx="1504844" cy="61084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2490117" y="4811732"/>
            <a:ext cx="1504844" cy="61084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620203" y="4811732"/>
            <a:ext cx="1504844" cy="61084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1230058" y="3283615"/>
            <a:ext cx="2046745" cy="1020384"/>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MSTP</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Instance 12 </a:t>
            </a:r>
            <a:r>
              <a:rPr lang="en-US" altLang="zh-CN" sz="1200" kern="0" dirty="0" err="1"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12</a:t>
            </a:r>
          </a:p>
          <a:p>
            <a:pPr algn="ct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Instance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34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34</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3" name="图片 92" descr="通用交换机.png"/>
          <p:cNvPicPr>
            <a:picLocks noChangeAspect="1"/>
          </p:cNvPicPr>
          <p:nvPr/>
        </p:nvPicPr>
        <p:blipFill>
          <a:blip r:embed="rId3" cstate="print"/>
          <a:stretch>
            <a:fillRect/>
          </a:stretch>
        </p:blipFill>
        <p:spPr bwMode="gray">
          <a:xfrm>
            <a:off x="1131352" y="4255748"/>
            <a:ext cx="540000" cy="441818"/>
          </a:xfrm>
          <a:prstGeom prst="rect">
            <a:avLst/>
          </a:prstGeom>
        </p:spPr>
      </p:pic>
      <p:pic>
        <p:nvPicPr>
          <p:cNvPr id="94" name="图片 93" descr="通用交换机.png"/>
          <p:cNvPicPr>
            <a:picLocks noChangeAspect="1"/>
          </p:cNvPicPr>
          <p:nvPr/>
        </p:nvPicPr>
        <p:blipFill>
          <a:blip r:embed="rId3" cstate="print"/>
          <a:stretch>
            <a:fillRect/>
          </a:stretch>
        </p:blipFill>
        <p:spPr bwMode="gray">
          <a:xfrm>
            <a:off x="2805773" y="4255748"/>
            <a:ext cx="540000" cy="441818"/>
          </a:xfrm>
          <a:prstGeom prst="rect">
            <a:avLst/>
          </a:prstGeom>
        </p:spPr>
      </p:pic>
      <p:pic>
        <p:nvPicPr>
          <p:cNvPr id="104" name="图片 10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131352" y="2954065"/>
            <a:ext cx="540000" cy="442800"/>
          </a:xfrm>
          <a:prstGeom prst="rect">
            <a:avLst/>
          </a:prstGeom>
        </p:spPr>
      </p:pic>
      <p:pic>
        <p:nvPicPr>
          <p:cNvPr id="105" name="图片 10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05773" y="2954065"/>
            <a:ext cx="540000" cy="442800"/>
          </a:xfrm>
          <a:prstGeom prst="rect">
            <a:avLst/>
          </a:prstGeom>
        </p:spPr>
      </p:pic>
      <p:pic>
        <p:nvPicPr>
          <p:cNvPr id="106" name="图片 10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74676" y="1722846"/>
            <a:ext cx="540000" cy="442800"/>
          </a:xfrm>
          <a:prstGeom prst="rect">
            <a:avLst/>
          </a:prstGeom>
        </p:spPr>
      </p:pic>
      <p:pic>
        <p:nvPicPr>
          <p:cNvPr id="107" name="图片 10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77697" y="1722846"/>
            <a:ext cx="540000" cy="442800"/>
          </a:xfrm>
          <a:prstGeom prst="rect">
            <a:avLst/>
          </a:prstGeom>
        </p:spPr>
      </p:pic>
      <p:pic>
        <p:nvPicPr>
          <p:cNvPr id="108" name="图片 10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317495" y="1722846"/>
            <a:ext cx="540000" cy="442800"/>
          </a:xfrm>
          <a:prstGeom prst="rect">
            <a:avLst/>
          </a:prstGeom>
        </p:spPr>
      </p:pic>
      <p:pic>
        <p:nvPicPr>
          <p:cNvPr id="109" name="图片 108"/>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665278" y="5374544"/>
            <a:ext cx="540000" cy="442800"/>
          </a:xfrm>
          <a:prstGeom prst="rect">
            <a:avLst/>
          </a:prstGeom>
        </p:spPr>
      </p:pic>
      <p:pic>
        <p:nvPicPr>
          <p:cNvPr id="110" name="图片 10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317495" y="2954065"/>
            <a:ext cx="540000" cy="442800"/>
          </a:xfrm>
          <a:prstGeom prst="rect">
            <a:avLst/>
          </a:prstGeom>
        </p:spPr>
      </p:pic>
      <p:pic>
        <p:nvPicPr>
          <p:cNvPr id="111" name="图片 110" descr="通用交换机.png"/>
          <p:cNvPicPr>
            <a:picLocks noChangeAspect="1"/>
          </p:cNvPicPr>
          <p:nvPr/>
        </p:nvPicPr>
        <p:blipFill>
          <a:blip r:embed="rId3" cstate="print"/>
          <a:stretch>
            <a:fillRect/>
          </a:stretch>
        </p:blipFill>
        <p:spPr bwMode="gray">
          <a:xfrm>
            <a:off x="5317495" y="4244905"/>
            <a:ext cx="540000" cy="441818"/>
          </a:xfrm>
          <a:prstGeom prst="rect">
            <a:avLst/>
          </a:prstGeom>
        </p:spPr>
      </p:pic>
      <p:cxnSp>
        <p:nvCxnSpPr>
          <p:cNvPr id="112" name="直接连接符 111"/>
          <p:cNvCxnSpPr>
            <a:stCxn id="106" idx="3"/>
            <a:endCxn id="107" idx="1"/>
          </p:cNvCxnSpPr>
          <p:nvPr/>
        </p:nvCxnSpPr>
        <p:spPr bwMode="gray">
          <a:xfrm>
            <a:off x="2514676" y="1944246"/>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7" idx="3"/>
            <a:endCxn id="108" idx="1"/>
          </p:cNvCxnSpPr>
          <p:nvPr/>
        </p:nvCxnSpPr>
        <p:spPr bwMode="gray">
          <a:xfrm>
            <a:off x="4217697" y="1944246"/>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4" idx="3"/>
            <a:endCxn id="105" idx="1"/>
          </p:cNvCxnSpPr>
          <p:nvPr/>
        </p:nvCxnSpPr>
        <p:spPr bwMode="gray">
          <a:xfrm>
            <a:off x="1671352" y="3175465"/>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04" idx="2"/>
            <a:endCxn id="93" idx="0"/>
          </p:cNvCxnSpPr>
          <p:nvPr/>
        </p:nvCxnSpPr>
        <p:spPr bwMode="gray">
          <a:xfrm>
            <a:off x="1401352" y="339686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05" idx="2"/>
            <a:endCxn id="94" idx="0"/>
          </p:cNvCxnSpPr>
          <p:nvPr/>
        </p:nvCxnSpPr>
        <p:spPr bwMode="gray">
          <a:xfrm>
            <a:off x="3075773" y="339686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93" idx="3"/>
            <a:endCxn id="94" idx="1"/>
          </p:cNvCxnSpPr>
          <p:nvPr/>
        </p:nvCxnSpPr>
        <p:spPr bwMode="gray">
          <a:xfrm>
            <a:off x="1671352" y="4476657"/>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04" idx="0"/>
            <a:endCxn id="106" idx="2"/>
          </p:cNvCxnSpPr>
          <p:nvPr/>
        </p:nvCxnSpPr>
        <p:spPr bwMode="gray">
          <a:xfrm flipV="1">
            <a:off x="1401352" y="2165646"/>
            <a:ext cx="843324"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05" idx="0"/>
            <a:endCxn id="106" idx="2"/>
          </p:cNvCxnSpPr>
          <p:nvPr/>
        </p:nvCxnSpPr>
        <p:spPr bwMode="gray">
          <a:xfrm flipH="1" flipV="1">
            <a:off x="2244676" y="2165646"/>
            <a:ext cx="831097"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08" idx="2"/>
            <a:endCxn id="110" idx="0"/>
          </p:cNvCxnSpPr>
          <p:nvPr/>
        </p:nvCxnSpPr>
        <p:spPr bwMode="gray">
          <a:xfrm>
            <a:off x="5587495" y="2165646"/>
            <a:ext cx="0"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10" idx="2"/>
            <a:endCxn id="111" idx="0"/>
          </p:cNvCxnSpPr>
          <p:nvPr/>
        </p:nvCxnSpPr>
        <p:spPr bwMode="gray">
          <a:xfrm>
            <a:off x="5587495" y="3396865"/>
            <a:ext cx="0" cy="848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3" name="图片 122" descr="PC.png"/>
          <p:cNvPicPr>
            <a:picLocks noChangeAspect="1"/>
          </p:cNvPicPr>
          <p:nvPr/>
        </p:nvPicPr>
        <p:blipFill>
          <a:blip r:embed="rId7" cstate="print"/>
          <a:stretch>
            <a:fillRect/>
          </a:stretch>
        </p:blipFill>
        <p:spPr bwMode="gray">
          <a:xfrm>
            <a:off x="476925" y="5420666"/>
            <a:ext cx="539063" cy="414000"/>
          </a:xfrm>
          <a:prstGeom prst="rect">
            <a:avLst/>
          </a:prstGeom>
        </p:spPr>
      </p:pic>
      <p:pic>
        <p:nvPicPr>
          <p:cNvPr id="124" name="图片 123" descr="PC.png"/>
          <p:cNvPicPr>
            <a:picLocks noChangeAspect="1"/>
          </p:cNvPicPr>
          <p:nvPr/>
        </p:nvPicPr>
        <p:blipFill>
          <a:blip r:embed="rId7" cstate="print"/>
          <a:stretch>
            <a:fillRect/>
          </a:stretch>
        </p:blipFill>
        <p:spPr bwMode="gray">
          <a:xfrm>
            <a:off x="1640279" y="5420666"/>
            <a:ext cx="539063" cy="414000"/>
          </a:xfrm>
          <a:prstGeom prst="rect">
            <a:avLst/>
          </a:prstGeom>
        </p:spPr>
      </p:pic>
      <p:pic>
        <p:nvPicPr>
          <p:cNvPr id="125" name="图片 124" descr="PC.png"/>
          <p:cNvPicPr>
            <a:picLocks noChangeAspect="1"/>
          </p:cNvPicPr>
          <p:nvPr/>
        </p:nvPicPr>
        <p:blipFill>
          <a:blip r:embed="rId7" cstate="print"/>
          <a:stretch>
            <a:fillRect/>
          </a:stretch>
        </p:blipFill>
        <p:spPr bwMode="gray">
          <a:xfrm>
            <a:off x="2350075" y="5415436"/>
            <a:ext cx="539063" cy="414000"/>
          </a:xfrm>
          <a:prstGeom prst="rect">
            <a:avLst/>
          </a:prstGeom>
        </p:spPr>
      </p:pic>
      <p:pic>
        <p:nvPicPr>
          <p:cNvPr id="126" name="图片 125" descr="PC.png"/>
          <p:cNvPicPr>
            <a:picLocks noChangeAspect="1"/>
          </p:cNvPicPr>
          <p:nvPr/>
        </p:nvPicPr>
        <p:blipFill>
          <a:blip r:embed="rId7" cstate="print"/>
          <a:stretch>
            <a:fillRect/>
          </a:stretch>
        </p:blipFill>
        <p:spPr bwMode="gray">
          <a:xfrm>
            <a:off x="3441460" y="5420290"/>
            <a:ext cx="539063" cy="414000"/>
          </a:xfrm>
          <a:prstGeom prst="rect">
            <a:avLst/>
          </a:prstGeom>
        </p:spPr>
      </p:pic>
      <p:pic>
        <p:nvPicPr>
          <p:cNvPr id="127" name="图片 126" descr="PC.png"/>
          <p:cNvPicPr>
            <a:picLocks noChangeAspect="1"/>
          </p:cNvPicPr>
          <p:nvPr/>
        </p:nvPicPr>
        <p:blipFill>
          <a:blip r:embed="rId7" cstate="print"/>
          <a:stretch>
            <a:fillRect/>
          </a:stretch>
        </p:blipFill>
        <p:spPr bwMode="gray">
          <a:xfrm>
            <a:off x="4279849" y="5420290"/>
            <a:ext cx="539063" cy="414000"/>
          </a:xfrm>
          <a:prstGeom prst="rect">
            <a:avLst/>
          </a:prstGeom>
        </p:spPr>
      </p:pic>
      <p:cxnSp>
        <p:nvCxnSpPr>
          <p:cNvPr id="128" name="直接连接符 127"/>
          <p:cNvCxnSpPr>
            <a:stCxn id="123" idx="0"/>
            <a:endCxn id="93" idx="2"/>
          </p:cNvCxnSpPr>
          <p:nvPr/>
        </p:nvCxnSpPr>
        <p:spPr bwMode="gray">
          <a:xfrm flipV="1">
            <a:off x="746457" y="4697566"/>
            <a:ext cx="654895" cy="723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0"/>
            <a:endCxn id="93" idx="2"/>
          </p:cNvCxnSpPr>
          <p:nvPr/>
        </p:nvCxnSpPr>
        <p:spPr bwMode="gray">
          <a:xfrm flipH="1" flipV="1">
            <a:off x="1401352" y="4697566"/>
            <a:ext cx="508459" cy="723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5" idx="0"/>
            <a:endCxn id="94" idx="2"/>
          </p:cNvCxnSpPr>
          <p:nvPr/>
        </p:nvCxnSpPr>
        <p:spPr bwMode="gray">
          <a:xfrm flipV="1">
            <a:off x="2619607" y="4697566"/>
            <a:ext cx="456166" cy="717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0"/>
            <a:endCxn id="94" idx="2"/>
          </p:cNvCxnSpPr>
          <p:nvPr/>
        </p:nvCxnSpPr>
        <p:spPr bwMode="gray">
          <a:xfrm flipH="1" flipV="1">
            <a:off x="3075773" y="4697566"/>
            <a:ext cx="635219" cy="7227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7" idx="0"/>
            <a:endCxn id="111" idx="2"/>
          </p:cNvCxnSpPr>
          <p:nvPr/>
        </p:nvCxnSpPr>
        <p:spPr bwMode="gray">
          <a:xfrm flipV="1">
            <a:off x="4549381" y="4686723"/>
            <a:ext cx="1038114" cy="7335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09" idx="0"/>
            <a:endCxn id="111" idx="2"/>
          </p:cNvCxnSpPr>
          <p:nvPr/>
        </p:nvCxnSpPr>
        <p:spPr bwMode="gray">
          <a:xfrm flipH="1" flipV="1">
            <a:off x="5587495" y="4686723"/>
            <a:ext cx="347783" cy="68782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4" name="TextBox 123"/>
          <p:cNvSpPr txBox="1"/>
          <p:nvPr/>
        </p:nvSpPr>
        <p:spPr bwMode="gray">
          <a:xfrm>
            <a:off x="312268" y="590218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TextBox 123"/>
          <p:cNvSpPr txBox="1"/>
          <p:nvPr/>
        </p:nvSpPr>
        <p:spPr bwMode="gray">
          <a:xfrm>
            <a:off x="1470699" y="590218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TextBox 123"/>
          <p:cNvSpPr txBox="1"/>
          <p:nvPr/>
        </p:nvSpPr>
        <p:spPr bwMode="gray">
          <a:xfrm>
            <a:off x="2188927" y="590218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TextBox 123"/>
          <p:cNvSpPr txBox="1"/>
          <p:nvPr/>
        </p:nvSpPr>
        <p:spPr bwMode="gray">
          <a:xfrm>
            <a:off x="3276803" y="590218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Box 123"/>
          <p:cNvSpPr txBox="1"/>
          <p:nvPr/>
        </p:nvSpPr>
        <p:spPr bwMode="gray">
          <a:xfrm>
            <a:off x="4115191" y="590218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TextBox 123"/>
          <p:cNvSpPr txBox="1"/>
          <p:nvPr/>
        </p:nvSpPr>
        <p:spPr bwMode="gray">
          <a:xfrm>
            <a:off x="5489967" y="590218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Server6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TextBox 123"/>
          <p:cNvSpPr txBox="1"/>
          <p:nvPr/>
        </p:nvSpPr>
        <p:spPr bwMode="gray">
          <a:xfrm>
            <a:off x="1812553" y="147108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TextBox 123"/>
          <p:cNvSpPr txBox="1"/>
          <p:nvPr/>
        </p:nvSpPr>
        <p:spPr bwMode="gray">
          <a:xfrm>
            <a:off x="3600197" y="147108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TextBox 123"/>
          <p:cNvSpPr txBox="1"/>
          <p:nvPr/>
        </p:nvSpPr>
        <p:spPr bwMode="gray">
          <a:xfrm>
            <a:off x="5153306" y="147108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TextBox 123"/>
          <p:cNvSpPr txBox="1"/>
          <p:nvPr/>
        </p:nvSpPr>
        <p:spPr bwMode="gray">
          <a:xfrm>
            <a:off x="478708" y="434346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TextBox 123"/>
          <p:cNvSpPr txBox="1"/>
          <p:nvPr/>
        </p:nvSpPr>
        <p:spPr bwMode="gray">
          <a:xfrm>
            <a:off x="3123021" y="434346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TextBox 123"/>
          <p:cNvSpPr txBox="1"/>
          <p:nvPr/>
        </p:nvSpPr>
        <p:spPr bwMode="gray">
          <a:xfrm>
            <a:off x="478708" y="30502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TextBox 123"/>
          <p:cNvSpPr txBox="1"/>
          <p:nvPr/>
        </p:nvSpPr>
        <p:spPr bwMode="gray">
          <a:xfrm>
            <a:off x="3123021" y="30502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TextBox 123"/>
          <p:cNvSpPr txBox="1"/>
          <p:nvPr/>
        </p:nvSpPr>
        <p:spPr bwMode="gray">
          <a:xfrm>
            <a:off x="4673064" y="434346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TextBox 123"/>
          <p:cNvSpPr txBox="1"/>
          <p:nvPr/>
        </p:nvSpPr>
        <p:spPr bwMode="gray">
          <a:xfrm>
            <a:off x="3890746" y="19091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TextBox 123"/>
          <p:cNvSpPr txBox="1"/>
          <p:nvPr/>
        </p:nvSpPr>
        <p:spPr bwMode="gray">
          <a:xfrm>
            <a:off x="4597041" y="30502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Box 123"/>
          <p:cNvSpPr txBox="1"/>
          <p:nvPr/>
        </p:nvSpPr>
        <p:spPr bwMode="gray">
          <a:xfrm>
            <a:off x="4272725" y="1695520"/>
            <a:ext cx="1170506"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10.0.23.0/24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TextBox 123"/>
          <p:cNvSpPr txBox="1"/>
          <p:nvPr/>
        </p:nvSpPr>
        <p:spPr bwMode="gray">
          <a:xfrm>
            <a:off x="4779442" y="19091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TextBox 123"/>
          <p:cNvSpPr txBox="1"/>
          <p:nvPr/>
        </p:nvSpPr>
        <p:spPr bwMode="gray">
          <a:xfrm>
            <a:off x="2238263" y="19091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TextBox 123"/>
          <p:cNvSpPr txBox="1"/>
          <p:nvPr/>
        </p:nvSpPr>
        <p:spPr bwMode="gray">
          <a:xfrm>
            <a:off x="3126959" y="19091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TextBox 123"/>
          <p:cNvSpPr txBox="1"/>
          <p:nvPr/>
        </p:nvSpPr>
        <p:spPr bwMode="gray">
          <a:xfrm>
            <a:off x="2472052" y="1695520"/>
            <a:ext cx="1170506"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10.0.12.0/24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TextBox 123"/>
          <p:cNvSpPr txBox="1"/>
          <p:nvPr/>
        </p:nvSpPr>
        <p:spPr bwMode="gray">
          <a:xfrm rot="2515972">
            <a:off x="1753049" y="2459477"/>
            <a:ext cx="1559605" cy="461665"/>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10.0.14..0/24</a:t>
            </a: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TextBox 123"/>
          <p:cNvSpPr txBox="1"/>
          <p:nvPr/>
        </p:nvSpPr>
        <p:spPr bwMode="gray">
          <a:xfrm>
            <a:off x="600203" y="4928331"/>
            <a:ext cx="1559605" cy="646331"/>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 12</a:t>
            </a:r>
          </a:p>
          <a:p>
            <a:pPr algn="ctr"/>
            <a:r>
              <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rPr>
              <a:t>192.168.12.0/24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TextBox 123"/>
          <p:cNvSpPr txBox="1"/>
          <p:nvPr/>
        </p:nvSpPr>
        <p:spPr bwMode="gray">
          <a:xfrm>
            <a:off x="2456502" y="4901250"/>
            <a:ext cx="1559605" cy="646331"/>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 34</a:t>
            </a:r>
          </a:p>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192.168.34.0/24</a:t>
            </a: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TextBox 123"/>
          <p:cNvSpPr txBox="1"/>
          <p:nvPr/>
        </p:nvSpPr>
        <p:spPr bwMode="gray">
          <a:xfrm>
            <a:off x="4639066" y="4901250"/>
            <a:ext cx="1559605" cy="646331"/>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 56</a:t>
            </a:r>
          </a:p>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192.168.56.0/24</a:t>
            </a: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TextBox 123"/>
          <p:cNvSpPr txBox="1"/>
          <p:nvPr/>
        </p:nvSpPr>
        <p:spPr bwMode="gray">
          <a:xfrm>
            <a:off x="4698236" y="2347223"/>
            <a:ext cx="1559605" cy="646331"/>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 35</a:t>
            </a:r>
          </a:p>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10.0.35..0/24</a:t>
            </a: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TextBox 123"/>
          <p:cNvSpPr txBox="1"/>
          <p:nvPr/>
        </p:nvSpPr>
        <p:spPr bwMode="gray">
          <a:xfrm rot="18899197">
            <a:off x="1187601" y="2451314"/>
            <a:ext cx="1559605" cy="461665"/>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10.0.13..0/24</a:t>
            </a: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281969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dirty="0" smtClean="0"/>
              <a:t>Troubleshooting Common Network Faults: Topology (3)</a:t>
            </a:r>
            <a:endParaRPr lang="en-US" dirty="0"/>
          </a:p>
        </p:txBody>
      </p:sp>
      <p:sp>
        <p:nvSpPr>
          <p:cNvPr id="141" name="文本占位符 139"/>
          <p:cNvSpPr txBox="1">
            <a:spLocks/>
          </p:cNvSpPr>
          <p:nvPr/>
        </p:nvSpPr>
        <p:spPr bwMode="gray">
          <a:xfrm>
            <a:off x="6249026" y="1266146"/>
            <a:ext cx="5428901"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600" dirty="0">
                <a:latin typeface="+mj-lt"/>
              </a:rPr>
              <a:t>MSTP planning:</a:t>
            </a:r>
          </a:p>
          <a:p>
            <a:pPr>
              <a:lnSpc>
                <a:spcPct val="130000"/>
              </a:lnSpc>
            </a:pPr>
            <a:endParaRPr lang="en-US" sz="1600" dirty="0" smtClean="0">
              <a:latin typeface="+mj-lt"/>
            </a:endParaRPr>
          </a:p>
          <a:p>
            <a:pPr>
              <a:lnSpc>
                <a:spcPct val="130000"/>
              </a:lnSpc>
            </a:pPr>
            <a:endParaRPr lang="en-US" sz="1600" dirty="0">
              <a:latin typeface="+mj-lt"/>
            </a:endParaRPr>
          </a:p>
          <a:p>
            <a:pPr>
              <a:lnSpc>
                <a:spcPct val="130000"/>
              </a:lnSpc>
            </a:pPr>
            <a:endParaRPr lang="en-US" sz="1600" dirty="0" smtClean="0">
              <a:latin typeface="+mj-lt"/>
            </a:endParaRPr>
          </a:p>
          <a:p>
            <a:pPr>
              <a:lnSpc>
                <a:spcPct val="130000"/>
              </a:lnSpc>
            </a:pPr>
            <a:endParaRPr lang="en-US" sz="1600" dirty="0" smtClean="0">
              <a:latin typeface="+mj-lt"/>
            </a:endParaRPr>
          </a:p>
          <a:p>
            <a:pPr>
              <a:lnSpc>
                <a:spcPct val="130000"/>
              </a:lnSpc>
            </a:pPr>
            <a:r>
              <a:rPr lang="en-US" sz="1600" dirty="0" smtClean="0">
                <a:latin typeface="+mj-lt"/>
              </a:rPr>
              <a:t>VRRP planning:</a:t>
            </a:r>
          </a:p>
          <a:p>
            <a:pPr>
              <a:lnSpc>
                <a:spcPct val="130000"/>
              </a:lnSpc>
            </a:pPr>
            <a:endParaRPr lang="en-US" sz="1600" dirty="0" smtClean="0">
              <a:latin typeface="+mj-lt"/>
            </a:endParaRPr>
          </a:p>
          <a:p>
            <a:pPr>
              <a:lnSpc>
                <a:spcPct val="130000"/>
              </a:lnSpc>
            </a:pPr>
            <a:endParaRPr lang="en-US" sz="1600" dirty="0">
              <a:latin typeface="+mj-lt"/>
            </a:endParaRPr>
          </a:p>
          <a:p>
            <a:pPr>
              <a:lnSpc>
                <a:spcPct val="130000"/>
              </a:lnSpc>
            </a:pPr>
            <a:endParaRPr lang="en-US" sz="1600" dirty="0" smtClean="0">
              <a:latin typeface="+mj-lt"/>
            </a:endParaRPr>
          </a:p>
          <a:p>
            <a:pPr>
              <a:lnSpc>
                <a:spcPct val="130000"/>
              </a:lnSpc>
            </a:pPr>
            <a:endParaRPr lang="en-US" sz="1600" dirty="0" smtClean="0">
              <a:latin typeface="+mj-lt"/>
            </a:endParaRPr>
          </a:p>
          <a:p>
            <a:pPr>
              <a:lnSpc>
                <a:spcPct val="130000"/>
              </a:lnSpc>
            </a:pPr>
            <a:r>
              <a:rPr lang="en-US" sz="1600" dirty="0" smtClean="0">
                <a:latin typeface="+mj-lt"/>
              </a:rPr>
              <a:t>The Telnet username </a:t>
            </a:r>
            <a:r>
              <a:rPr lang="en-US" sz="1600" dirty="0">
                <a:latin typeface="+mj-lt"/>
              </a:rPr>
              <a:t>and password for login are Huawei and Huawei@123, respectively.</a:t>
            </a:r>
          </a:p>
          <a:p>
            <a:pPr>
              <a:lnSpc>
                <a:spcPct val="130000"/>
              </a:lnSpc>
            </a:pPr>
            <a:endParaRPr lang="en-US" altLang="zh-CN" sz="1600" dirty="0">
              <a:latin typeface="+mj-lt"/>
            </a:endParaRPr>
          </a:p>
          <a:p>
            <a:pPr>
              <a:lnSpc>
                <a:spcPct val="130000"/>
              </a:lnSpc>
            </a:pPr>
            <a:endParaRPr lang="en-US" altLang="zh-CN" sz="1600" dirty="0" smtClean="0">
              <a:latin typeface="+mj-lt"/>
            </a:endParaRPr>
          </a:p>
        </p:txBody>
      </p:sp>
      <p:sp>
        <p:nvSpPr>
          <p:cNvPr id="70" name="矩形 69"/>
          <p:cNvSpPr/>
          <p:nvPr/>
        </p:nvSpPr>
        <p:spPr bwMode="gray">
          <a:xfrm>
            <a:off x="4672681" y="4882982"/>
            <a:ext cx="1504844" cy="61084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2490117" y="4882982"/>
            <a:ext cx="1504844" cy="61084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620203" y="4882982"/>
            <a:ext cx="1504844" cy="61084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1230058" y="3354865"/>
            <a:ext cx="2046745" cy="1020384"/>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MSTP</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Instance 12 </a:t>
            </a:r>
            <a:r>
              <a:rPr lang="en-US" altLang="zh-CN" sz="1200" kern="0" dirty="0" err="1"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12</a:t>
            </a:r>
          </a:p>
          <a:p>
            <a:pPr algn="ct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Instance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34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34</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4" name="图片 93" descr="通用交换机.png"/>
          <p:cNvPicPr>
            <a:picLocks noChangeAspect="1"/>
          </p:cNvPicPr>
          <p:nvPr/>
        </p:nvPicPr>
        <p:blipFill>
          <a:blip r:embed="rId3" cstate="print"/>
          <a:stretch>
            <a:fillRect/>
          </a:stretch>
        </p:blipFill>
        <p:spPr bwMode="gray">
          <a:xfrm>
            <a:off x="1131352" y="4326998"/>
            <a:ext cx="540000" cy="441818"/>
          </a:xfrm>
          <a:prstGeom prst="rect">
            <a:avLst/>
          </a:prstGeom>
        </p:spPr>
      </p:pic>
      <p:pic>
        <p:nvPicPr>
          <p:cNvPr id="104" name="图片 103" descr="通用交换机.png"/>
          <p:cNvPicPr>
            <a:picLocks noChangeAspect="1"/>
          </p:cNvPicPr>
          <p:nvPr/>
        </p:nvPicPr>
        <p:blipFill>
          <a:blip r:embed="rId3" cstate="print"/>
          <a:stretch>
            <a:fillRect/>
          </a:stretch>
        </p:blipFill>
        <p:spPr bwMode="gray">
          <a:xfrm>
            <a:off x="2805773" y="4326998"/>
            <a:ext cx="540000" cy="441818"/>
          </a:xfrm>
          <a:prstGeom prst="rect">
            <a:avLst/>
          </a:prstGeom>
        </p:spPr>
      </p:pic>
      <p:pic>
        <p:nvPicPr>
          <p:cNvPr id="105" name="图片 10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131352" y="3025315"/>
            <a:ext cx="540000" cy="442800"/>
          </a:xfrm>
          <a:prstGeom prst="rect">
            <a:avLst/>
          </a:prstGeom>
        </p:spPr>
      </p:pic>
      <p:pic>
        <p:nvPicPr>
          <p:cNvPr id="106" name="图片 10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05773" y="3025315"/>
            <a:ext cx="540000" cy="442800"/>
          </a:xfrm>
          <a:prstGeom prst="rect">
            <a:avLst/>
          </a:prstGeom>
        </p:spPr>
      </p:pic>
      <p:pic>
        <p:nvPicPr>
          <p:cNvPr id="107" name="图片 10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74676" y="1794096"/>
            <a:ext cx="540000" cy="442800"/>
          </a:xfrm>
          <a:prstGeom prst="rect">
            <a:avLst/>
          </a:prstGeom>
        </p:spPr>
      </p:pic>
      <p:pic>
        <p:nvPicPr>
          <p:cNvPr id="108" name="图片 10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77697" y="1794096"/>
            <a:ext cx="540000" cy="442800"/>
          </a:xfrm>
          <a:prstGeom prst="rect">
            <a:avLst/>
          </a:prstGeom>
        </p:spPr>
      </p:pic>
      <p:pic>
        <p:nvPicPr>
          <p:cNvPr id="109" name="图片 10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317495" y="1794096"/>
            <a:ext cx="540000" cy="442800"/>
          </a:xfrm>
          <a:prstGeom prst="rect">
            <a:avLst/>
          </a:prstGeom>
        </p:spPr>
      </p:pic>
      <p:pic>
        <p:nvPicPr>
          <p:cNvPr id="110" name="图片 10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665278" y="5445794"/>
            <a:ext cx="540000" cy="442800"/>
          </a:xfrm>
          <a:prstGeom prst="rect">
            <a:avLst/>
          </a:prstGeom>
        </p:spPr>
      </p:pic>
      <p:pic>
        <p:nvPicPr>
          <p:cNvPr id="111" name="图片 11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317495" y="3025315"/>
            <a:ext cx="540000" cy="442800"/>
          </a:xfrm>
          <a:prstGeom prst="rect">
            <a:avLst/>
          </a:prstGeom>
        </p:spPr>
      </p:pic>
      <p:pic>
        <p:nvPicPr>
          <p:cNvPr id="112" name="图片 111" descr="通用交换机.png"/>
          <p:cNvPicPr>
            <a:picLocks noChangeAspect="1"/>
          </p:cNvPicPr>
          <p:nvPr/>
        </p:nvPicPr>
        <p:blipFill>
          <a:blip r:embed="rId3" cstate="print"/>
          <a:stretch>
            <a:fillRect/>
          </a:stretch>
        </p:blipFill>
        <p:spPr bwMode="gray">
          <a:xfrm>
            <a:off x="5317495" y="4316155"/>
            <a:ext cx="540000" cy="441818"/>
          </a:xfrm>
          <a:prstGeom prst="rect">
            <a:avLst/>
          </a:prstGeom>
        </p:spPr>
      </p:pic>
      <p:cxnSp>
        <p:nvCxnSpPr>
          <p:cNvPr id="113" name="直接连接符 112"/>
          <p:cNvCxnSpPr>
            <a:stCxn id="107" idx="3"/>
            <a:endCxn id="108" idx="1"/>
          </p:cNvCxnSpPr>
          <p:nvPr/>
        </p:nvCxnSpPr>
        <p:spPr bwMode="gray">
          <a:xfrm>
            <a:off x="2514676" y="2015496"/>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8" idx="3"/>
            <a:endCxn id="109" idx="1"/>
          </p:cNvCxnSpPr>
          <p:nvPr/>
        </p:nvCxnSpPr>
        <p:spPr bwMode="gray">
          <a:xfrm>
            <a:off x="4217697" y="2015496"/>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05" idx="3"/>
            <a:endCxn id="106" idx="1"/>
          </p:cNvCxnSpPr>
          <p:nvPr/>
        </p:nvCxnSpPr>
        <p:spPr bwMode="gray">
          <a:xfrm>
            <a:off x="1671352" y="3246715"/>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05" idx="2"/>
            <a:endCxn id="94" idx="0"/>
          </p:cNvCxnSpPr>
          <p:nvPr/>
        </p:nvCxnSpPr>
        <p:spPr bwMode="gray">
          <a:xfrm>
            <a:off x="1401352"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06" idx="2"/>
            <a:endCxn id="104" idx="0"/>
          </p:cNvCxnSpPr>
          <p:nvPr/>
        </p:nvCxnSpPr>
        <p:spPr bwMode="gray">
          <a:xfrm>
            <a:off x="3075773"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94" idx="3"/>
            <a:endCxn id="104" idx="1"/>
          </p:cNvCxnSpPr>
          <p:nvPr/>
        </p:nvCxnSpPr>
        <p:spPr bwMode="gray">
          <a:xfrm>
            <a:off x="1671352" y="4547907"/>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05" idx="0"/>
            <a:endCxn id="107" idx="2"/>
          </p:cNvCxnSpPr>
          <p:nvPr/>
        </p:nvCxnSpPr>
        <p:spPr bwMode="gray">
          <a:xfrm flipV="1">
            <a:off x="1401352" y="2236896"/>
            <a:ext cx="843324"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06" idx="0"/>
            <a:endCxn id="107" idx="2"/>
          </p:cNvCxnSpPr>
          <p:nvPr/>
        </p:nvCxnSpPr>
        <p:spPr bwMode="gray">
          <a:xfrm flipH="1" flipV="1">
            <a:off x="2244676" y="2236896"/>
            <a:ext cx="831097"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09" idx="2"/>
            <a:endCxn id="111" idx="0"/>
          </p:cNvCxnSpPr>
          <p:nvPr/>
        </p:nvCxnSpPr>
        <p:spPr bwMode="gray">
          <a:xfrm>
            <a:off x="5587495" y="2236896"/>
            <a:ext cx="0"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1" idx="2"/>
            <a:endCxn id="112" idx="0"/>
          </p:cNvCxnSpPr>
          <p:nvPr/>
        </p:nvCxnSpPr>
        <p:spPr bwMode="gray">
          <a:xfrm>
            <a:off x="5587495" y="3468115"/>
            <a:ext cx="0" cy="848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4" name="图片 123" descr="PC.png"/>
          <p:cNvPicPr>
            <a:picLocks noChangeAspect="1"/>
          </p:cNvPicPr>
          <p:nvPr/>
        </p:nvPicPr>
        <p:blipFill>
          <a:blip r:embed="rId7" cstate="print"/>
          <a:stretch>
            <a:fillRect/>
          </a:stretch>
        </p:blipFill>
        <p:spPr bwMode="gray">
          <a:xfrm>
            <a:off x="476925" y="5491916"/>
            <a:ext cx="539063" cy="414000"/>
          </a:xfrm>
          <a:prstGeom prst="rect">
            <a:avLst/>
          </a:prstGeom>
        </p:spPr>
      </p:pic>
      <p:pic>
        <p:nvPicPr>
          <p:cNvPr id="125" name="图片 124" descr="PC.png"/>
          <p:cNvPicPr>
            <a:picLocks noChangeAspect="1"/>
          </p:cNvPicPr>
          <p:nvPr/>
        </p:nvPicPr>
        <p:blipFill>
          <a:blip r:embed="rId7" cstate="print"/>
          <a:stretch>
            <a:fillRect/>
          </a:stretch>
        </p:blipFill>
        <p:spPr bwMode="gray">
          <a:xfrm>
            <a:off x="1640279" y="5491916"/>
            <a:ext cx="539063" cy="414000"/>
          </a:xfrm>
          <a:prstGeom prst="rect">
            <a:avLst/>
          </a:prstGeom>
        </p:spPr>
      </p:pic>
      <p:pic>
        <p:nvPicPr>
          <p:cNvPr id="126" name="图片 125" descr="PC.png"/>
          <p:cNvPicPr>
            <a:picLocks noChangeAspect="1"/>
          </p:cNvPicPr>
          <p:nvPr/>
        </p:nvPicPr>
        <p:blipFill>
          <a:blip r:embed="rId7" cstate="print"/>
          <a:stretch>
            <a:fillRect/>
          </a:stretch>
        </p:blipFill>
        <p:spPr bwMode="gray">
          <a:xfrm>
            <a:off x="2350075" y="5486686"/>
            <a:ext cx="539063" cy="414000"/>
          </a:xfrm>
          <a:prstGeom prst="rect">
            <a:avLst/>
          </a:prstGeom>
        </p:spPr>
      </p:pic>
      <p:pic>
        <p:nvPicPr>
          <p:cNvPr id="127" name="图片 126" descr="PC.png"/>
          <p:cNvPicPr>
            <a:picLocks noChangeAspect="1"/>
          </p:cNvPicPr>
          <p:nvPr/>
        </p:nvPicPr>
        <p:blipFill>
          <a:blip r:embed="rId7" cstate="print"/>
          <a:stretch>
            <a:fillRect/>
          </a:stretch>
        </p:blipFill>
        <p:spPr bwMode="gray">
          <a:xfrm>
            <a:off x="3441460" y="5491540"/>
            <a:ext cx="539063" cy="414000"/>
          </a:xfrm>
          <a:prstGeom prst="rect">
            <a:avLst/>
          </a:prstGeom>
        </p:spPr>
      </p:pic>
      <p:pic>
        <p:nvPicPr>
          <p:cNvPr id="128" name="图片 127" descr="PC.png"/>
          <p:cNvPicPr>
            <a:picLocks noChangeAspect="1"/>
          </p:cNvPicPr>
          <p:nvPr/>
        </p:nvPicPr>
        <p:blipFill>
          <a:blip r:embed="rId7" cstate="print"/>
          <a:stretch>
            <a:fillRect/>
          </a:stretch>
        </p:blipFill>
        <p:spPr bwMode="gray">
          <a:xfrm>
            <a:off x="4279849" y="5491540"/>
            <a:ext cx="539063" cy="414000"/>
          </a:xfrm>
          <a:prstGeom prst="rect">
            <a:avLst/>
          </a:prstGeom>
        </p:spPr>
      </p:pic>
      <p:cxnSp>
        <p:nvCxnSpPr>
          <p:cNvPr id="129" name="直接连接符 128"/>
          <p:cNvCxnSpPr>
            <a:stCxn id="124" idx="0"/>
            <a:endCxn id="94" idx="2"/>
          </p:cNvCxnSpPr>
          <p:nvPr/>
        </p:nvCxnSpPr>
        <p:spPr bwMode="gray">
          <a:xfrm flipV="1">
            <a:off x="746457" y="4768816"/>
            <a:ext cx="654895" cy="723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5" idx="0"/>
            <a:endCxn id="94" idx="2"/>
          </p:cNvCxnSpPr>
          <p:nvPr/>
        </p:nvCxnSpPr>
        <p:spPr bwMode="gray">
          <a:xfrm flipH="1" flipV="1">
            <a:off x="1401352" y="4768816"/>
            <a:ext cx="508459" cy="723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0"/>
            <a:endCxn id="104" idx="2"/>
          </p:cNvCxnSpPr>
          <p:nvPr/>
        </p:nvCxnSpPr>
        <p:spPr bwMode="gray">
          <a:xfrm flipV="1">
            <a:off x="2619607" y="4768816"/>
            <a:ext cx="456166" cy="717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7" idx="0"/>
            <a:endCxn id="104" idx="2"/>
          </p:cNvCxnSpPr>
          <p:nvPr/>
        </p:nvCxnSpPr>
        <p:spPr bwMode="gray">
          <a:xfrm flipH="1" flipV="1">
            <a:off x="3075773" y="4768816"/>
            <a:ext cx="635219" cy="7227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8" idx="0"/>
            <a:endCxn id="112" idx="2"/>
          </p:cNvCxnSpPr>
          <p:nvPr/>
        </p:nvCxnSpPr>
        <p:spPr bwMode="gray">
          <a:xfrm flipV="1">
            <a:off x="4549381" y="4757973"/>
            <a:ext cx="1038114" cy="7335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10" idx="0"/>
            <a:endCxn id="112" idx="2"/>
          </p:cNvCxnSpPr>
          <p:nvPr/>
        </p:nvCxnSpPr>
        <p:spPr bwMode="gray">
          <a:xfrm flipH="1" flipV="1">
            <a:off x="5587495" y="4757973"/>
            <a:ext cx="347783" cy="68782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5" name="TextBox 123"/>
          <p:cNvSpPr txBox="1"/>
          <p:nvPr/>
        </p:nvSpPr>
        <p:spPr bwMode="gray">
          <a:xfrm>
            <a:off x="1470699" y="595538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TextBox 123"/>
          <p:cNvSpPr txBox="1"/>
          <p:nvPr/>
        </p:nvSpPr>
        <p:spPr bwMode="gray">
          <a:xfrm>
            <a:off x="2188927" y="5956974"/>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TextBox 123"/>
          <p:cNvSpPr txBox="1"/>
          <p:nvPr/>
        </p:nvSpPr>
        <p:spPr bwMode="gray">
          <a:xfrm>
            <a:off x="3276803" y="599147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Box 123"/>
          <p:cNvSpPr txBox="1"/>
          <p:nvPr/>
        </p:nvSpPr>
        <p:spPr bwMode="gray">
          <a:xfrm>
            <a:off x="4115191" y="599147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TextBox 123"/>
          <p:cNvSpPr txBox="1"/>
          <p:nvPr/>
        </p:nvSpPr>
        <p:spPr bwMode="gray">
          <a:xfrm>
            <a:off x="5489967" y="599147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Server6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TextBox 123"/>
          <p:cNvSpPr txBox="1"/>
          <p:nvPr/>
        </p:nvSpPr>
        <p:spPr bwMode="gray">
          <a:xfrm>
            <a:off x="1812553" y="154233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TextBox 123"/>
          <p:cNvSpPr txBox="1"/>
          <p:nvPr/>
        </p:nvSpPr>
        <p:spPr bwMode="gray">
          <a:xfrm>
            <a:off x="3600197" y="154233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TextBox 123"/>
          <p:cNvSpPr txBox="1"/>
          <p:nvPr/>
        </p:nvSpPr>
        <p:spPr bwMode="gray">
          <a:xfrm>
            <a:off x="5153306" y="154233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TextBox 123"/>
          <p:cNvSpPr txBox="1"/>
          <p:nvPr/>
        </p:nvSpPr>
        <p:spPr bwMode="gray">
          <a:xfrm>
            <a:off x="478708" y="441471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TextBox 123"/>
          <p:cNvSpPr txBox="1"/>
          <p:nvPr/>
        </p:nvSpPr>
        <p:spPr bwMode="gray">
          <a:xfrm>
            <a:off x="3123021" y="441471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TextBox 123"/>
          <p:cNvSpPr txBox="1"/>
          <p:nvPr/>
        </p:nvSpPr>
        <p:spPr bwMode="gray">
          <a:xfrm>
            <a:off x="478708" y="31215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TextBox 123"/>
          <p:cNvSpPr txBox="1"/>
          <p:nvPr/>
        </p:nvSpPr>
        <p:spPr bwMode="gray">
          <a:xfrm>
            <a:off x="3123021" y="31215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TextBox 123"/>
          <p:cNvSpPr txBox="1"/>
          <p:nvPr/>
        </p:nvSpPr>
        <p:spPr bwMode="gray">
          <a:xfrm>
            <a:off x="4673064" y="441471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TextBox 123"/>
          <p:cNvSpPr txBox="1"/>
          <p:nvPr/>
        </p:nvSpPr>
        <p:spPr bwMode="gray">
          <a:xfrm>
            <a:off x="3890746" y="19804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TextBox 123"/>
          <p:cNvSpPr txBox="1"/>
          <p:nvPr/>
        </p:nvSpPr>
        <p:spPr bwMode="gray">
          <a:xfrm>
            <a:off x="4597041" y="31215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Box 123"/>
          <p:cNvSpPr txBox="1"/>
          <p:nvPr/>
        </p:nvSpPr>
        <p:spPr bwMode="gray">
          <a:xfrm>
            <a:off x="4272725" y="1766770"/>
            <a:ext cx="1170506"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10.0.23.0/24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TextBox 123"/>
          <p:cNvSpPr txBox="1"/>
          <p:nvPr/>
        </p:nvSpPr>
        <p:spPr bwMode="gray">
          <a:xfrm>
            <a:off x="4779442" y="19804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TextBox 123"/>
          <p:cNvSpPr txBox="1"/>
          <p:nvPr/>
        </p:nvSpPr>
        <p:spPr bwMode="gray">
          <a:xfrm>
            <a:off x="2238263" y="19804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TextBox 123"/>
          <p:cNvSpPr txBox="1"/>
          <p:nvPr/>
        </p:nvSpPr>
        <p:spPr bwMode="gray">
          <a:xfrm>
            <a:off x="3126959" y="19804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TextBox 123"/>
          <p:cNvSpPr txBox="1"/>
          <p:nvPr/>
        </p:nvSpPr>
        <p:spPr bwMode="gray">
          <a:xfrm>
            <a:off x="2472052" y="1766770"/>
            <a:ext cx="1170506"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10.0.12.0/24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TextBox 123"/>
          <p:cNvSpPr txBox="1"/>
          <p:nvPr/>
        </p:nvSpPr>
        <p:spPr bwMode="gray">
          <a:xfrm rot="18709561">
            <a:off x="1160011" y="2375392"/>
            <a:ext cx="1559605" cy="646331"/>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 13</a:t>
            </a:r>
          </a:p>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10.0.13..0/24</a:t>
            </a: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TextBox 123"/>
          <p:cNvSpPr txBox="1"/>
          <p:nvPr/>
        </p:nvSpPr>
        <p:spPr bwMode="gray">
          <a:xfrm rot="2515972">
            <a:off x="1815041" y="2391900"/>
            <a:ext cx="1559605" cy="646331"/>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 14</a:t>
            </a:r>
          </a:p>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10.0.14..0/24</a:t>
            </a: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TextBox 123"/>
          <p:cNvSpPr txBox="1"/>
          <p:nvPr/>
        </p:nvSpPr>
        <p:spPr bwMode="gray">
          <a:xfrm>
            <a:off x="600203" y="4999581"/>
            <a:ext cx="1559605" cy="646331"/>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 12</a:t>
            </a:r>
          </a:p>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192.168.12..0/24</a:t>
            </a: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TextBox 123"/>
          <p:cNvSpPr txBox="1"/>
          <p:nvPr/>
        </p:nvSpPr>
        <p:spPr bwMode="gray">
          <a:xfrm>
            <a:off x="2456502" y="4972500"/>
            <a:ext cx="1559605" cy="646331"/>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 34</a:t>
            </a:r>
          </a:p>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192.168.34..0/24</a:t>
            </a: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TextBox 123"/>
          <p:cNvSpPr txBox="1"/>
          <p:nvPr/>
        </p:nvSpPr>
        <p:spPr bwMode="gray">
          <a:xfrm>
            <a:off x="4639066" y="4972500"/>
            <a:ext cx="1559605" cy="646331"/>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 56</a:t>
            </a:r>
          </a:p>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192.168.56..0/24</a:t>
            </a: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TextBox 123"/>
          <p:cNvSpPr txBox="1"/>
          <p:nvPr/>
        </p:nvSpPr>
        <p:spPr bwMode="gray">
          <a:xfrm>
            <a:off x="4698236" y="2418473"/>
            <a:ext cx="1559605" cy="646331"/>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VLAN 35</a:t>
            </a:r>
          </a:p>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10.0.35..0/24</a:t>
            </a:r>
          </a:p>
          <a:p>
            <a:pPr algn="ct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63" name="表格 162"/>
          <p:cNvGraphicFramePr>
            <a:graphicFrameLocks noGrp="1"/>
          </p:cNvGraphicFramePr>
          <p:nvPr>
            <p:extLst>
              <p:ext uri="{D42A27DB-BD31-4B8C-83A1-F6EECF244321}">
                <p14:modId xmlns:p14="http://schemas.microsoft.com/office/powerpoint/2010/main" val="1674763791"/>
              </p:ext>
            </p:extLst>
          </p:nvPr>
        </p:nvGraphicFramePr>
        <p:xfrm>
          <a:off x="6441853" y="1764953"/>
          <a:ext cx="4884913" cy="1355361"/>
        </p:xfrm>
        <a:graphic>
          <a:graphicData uri="http://schemas.openxmlformats.org/drawingml/2006/table">
            <a:tbl>
              <a:tblPr firstRow="1" bandRow="1">
                <a:tableStyleId>{5940675A-B579-460E-94D1-54222C63F5DA}</a:tableStyleId>
              </a:tblPr>
              <a:tblGrid>
                <a:gridCol w="1384376"/>
                <a:gridCol w="1384376"/>
                <a:gridCol w="902628"/>
                <a:gridCol w="1213533"/>
              </a:tblGrid>
              <a:tr h="602439">
                <a:tc>
                  <a:txBody>
                    <a:bodyPr/>
                    <a:lstStyle/>
                    <a:p>
                      <a:pPr algn="ctr"/>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Instance ID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VLAN ID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Root Bridge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Backup</a:t>
                      </a:r>
                      <a:r>
                        <a:rPr lang="en-US" altLang="zh-CN" sz="1200" b="1" baseline="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Bridge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6461">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Instance 12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VLAN 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6461">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Instance 34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VLAN 34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SW3</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164" name="表格 163"/>
          <p:cNvGraphicFramePr>
            <a:graphicFrameLocks noGrp="1"/>
          </p:cNvGraphicFramePr>
          <p:nvPr>
            <p:extLst>
              <p:ext uri="{D42A27DB-BD31-4B8C-83A1-F6EECF244321}">
                <p14:modId xmlns:p14="http://schemas.microsoft.com/office/powerpoint/2010/main" val="2293489318"/>
              </p:ext>
            </p:extLst>
          </p:nvPr>
        </p:nvGraphicFramePr>
        <p:xfrm>
          <a:off x="6232371" y="3946418"/>
          <a:ext cx="5348651" cy="1255144"/>
        </p:xfrm>
        <a:graphic>
          <a:graphicData uri="http://schemas.openxmlformats.org/drawingml/2006/table">
            <a:tbl>
              <a:tblPr firstRow="1" bandRow="1">
                <a:tableStyleId>{5940675A-B579-460E-94D1-54222C63F5DA}</a:tableStyleId>
              </a:tblPr>
              <a:tblGrid>
                <a:gridCol w="1509895"/>
                <a:gridCol w="895364"/>
                <a:gridCol w="869506"/>
                <a:gridCol w="589756"/>
                <a:gridCol w="1484130"/>
              </a:tblGrid>
              <a:tr h="373397">
                <a:tc>
                  <a:txBody>
                    <a:bodyPr/>
                    <a:lstStyle/>
                    <a:p>
                      <a:pPr algn="ctr"/>
                      <a:r>
                        <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Segment</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Master</a:t>
                      </a:r>
                    </a:p>
                    <a:p>
                      <a:pPr algn="ctr"/>
                      <a:r>
                        <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Gateway</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Backup</a:t>
                      </a:r>
                    </a:p>
                    <a:p>
                      <a:pPr algn="ctr"/>
                      <a:r>
                        <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Gateway</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VRID</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Virtual</a:t>
                      </a:r>
                      <a:r>
                        <a:rPr lang="en-US" altLang="zh-CN" sz="1200" b="1" baseline="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IP</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8972">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192.168.12.0/24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192.168.12.254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8972">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192.168.34.0/24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192.168.34.254</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67" name="TextBox 123"/>
          <p:cNvSpPr txBox="1"/>
          <p:nvPr/>
        </p:nvSpPr>
        <p:spPr bwMode="gray">
          <a:xfrm>
            <a:off x="349122" y="595538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967332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Common Network Troubleshooting: Symptom</a:t>
            </a:r>
            <a:endParaRPr lang="en-US" dirty="0"/>
          </a:p>
        </p:txBody>
      </p:sp>
      <p:sp>
        <p:nvSpPr>
          <p:cNvPr id="66" name="文本占位符 139"/>
          <p:cNvSpPr txBox="1">
            <a:spLocks/>
          </p:cNvSpPr>
          <p:nvPr/>
        </p:nvSpPr>
        <p:spPr bwMode="gray">
          <a:xfrm>
            <a:off x="6240809" y="1080100"/>
            <a:ext cx="5508279" cy="515914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800" dirty="0">
                <a:latin typeface="+mj-lt"/>
              </a:rPr>
              <a:t>The following symptoms are found</a:t>
            </a:r>
            <a:r>
              <a:rPr lang="en-US" sz="1800" dirty="0" smtClean="0">
                <a:latin typeface="+mj-lt"/>
              </a:rPr>
              <a:t>:</a:t>
            </a:r>
            <a:endParaRPr lang="en-US" sz="1800" dirty="0">
              <a:latin typeface="+mj-lt"/>
            </a:endParaRPr>
          </a:p>
          <a:p>
            <a:pPr lvl="1">
              <a:lnSpc>
                <a:spcPct val="130000"/>
              </a:lnSpc>
            </a:pPr>
            <a:r>
              <a:rPr lang="en-US" sz="1600" dirty="0">
                <a:latin typeface="+mj-lt"/>
              </a:rPr>
              <a:t>PC1 and PC13 cannot communicate.</a:t>
            </a:r>
          </a:p>
          <a:p>
            <a:pPr lvl="1">
              <a:lnSpc>
                <a:spcPct val="130000"/>
              </a:lnSpc>
            </a:pPr>
            <a:r>
              <a:rPr lang="en-US" sz="1600" dirty="0">
                <a:latin typeface="+mj-lt"/>
              </a:rPr>
              <a:t>Server 6 provides the FTP service, but PC1 cannot use this service.</a:t>
            </a:r>
          </a:p>
          <a:p>
            <a:pPr lvl="1">
              <a:lnSpc>
                <a:spcPct val="130000"/>
              </a:lnSpc>
            </a:pPr>
            <a:r>
              <a:rPr lang="en-US" sz="1600" dirty="0">
                <a:latin typeface="+mj-lt"/>
              </a:rPr>
              <a:t>PC5 cannot communicate with any host.</a:t>
            </a:r>
          </a:p>
          <a:p>
            <a:pPr>
              <a:lnSpc>
                <a:spcPct val="130000"/>
              </a:lnSpc>
            </a:pPr>
            <a:r>
              <a:rPr lang="en-US" sz="1800" dirty="0">
                <a:latin typeface="+mj-lt"/>
              </a:rPr>
              <a:t>There are multiple possible causes. </a:t>
            </a:r>
            <a:r>
              <a:rPr lang="en-US" altLang="zh-CN" sz="1800" dirty="0" smtClean="0">
                <a:latin typeface="+mj-lt"/>
              </a:rPr>
              <a:t>T</a:t>
            </a:r>
            <a:r>
              <a:rPr lang="en-US" sz="1800" dirty="0" smtClean="0">
                <a:latin typeface="+mj-lt"/>
              </a:rPr>
              <a:t>he </a:t>
            </a:r>
            <a:r>
              <a:rPr lang="en-US" altLang="zh-CN" sz="1800" dirty="0" smtClean="0">
                <a:latin typeface="+mj-lt"/>
              </a:rPr>
              <a:t>preceding a</a:t>
            </a:r>
            <a:r>
              <a:rPr lang="en-US" sz="1800" dirty="0" smtClean="0">
                <a:latin typeface="+mj-lt"/>
              </a:rPr>
              <a:t>pproaches </a:t>
            </a:r>
            <a:r>
              <a:rPr lang="en-US" altLang="zh-CN" sz="1800" dirty="0" smtClean="0">
                <a:latin typeface="+mj-lt"/>
              </a:rPr>
              <a:t>are used</a:t>
            </a:r>
            <a:r>
              <a:rPr lang="en-US" sz="1800" dirty="0" smtClean="0">
                <a:latin typeface="+mj-lt"/>
              </a:rPr>
              <a:t> </a:t>
            </a:r>
            <a:r>
              <a:rPr lang="en-US" sz="1800" dirty="0">
                <a:latin typeface="+mj-lt"/>
              </a:rPr>
              <a:t>to demonstrate how to troubleshoot the </a:t>
            </a:r>
            <a:r>
              <a:rPr lang="en-US" sz="1800" dirty="0" smtClean="0">
                <a:latin typeface="+mj-lt"/>
              </a:rPr>
              <a:t>three </a:t>
            </a:r>
            <a:r>
              <a:rPr lang="en-US" sz="1800" dirty="0">
                <a:latin typeface="+mj-lt"/>
              </a:rPr>
              <a:t>faults.</a:t>
            </a:r>
          </a:p>
          <a:p>
            <a:pPr>
              <a:lnSpc>
                <a:spcPct val="130000"/>
              </a:lnSpc>
            </a:pPr>
            <a:r>
              <a:rPr lang="en-US" sz="1800" dirty="0">
                <a:latin typeface="+mj-lt"/>
              </a:rPr>
              <a:t>Assume that </a:t>
            </a:r>
            <a:r>
              <a:rPr lang="en-US" sz="1800" dirty="0" smtClean="0">
                <a:latin typeface="+mj-lt"/>
              </a:rPr>
              <a:t>the symptoms </a:t>
            </a:r>
            <a:r>
              <a:rPr lang="en-US" sz="1800" dirty="0">
                <a:latin typeface="+mj-lt"/>
              </a:rPr>
              <a:t>have been confirmed. Skip the following steps in the subsequent troubleshooting: fault report, fault confirmation, information collection, and wrap-up work.</a:t>
            </a:r>
          </a:p>
        </p:txBody>
      </p:sp>
      <p:sp>
        <p:nvSpPr>
          <p:cNvPr id="63" name="矩形 62"/>
          <p:cNvSpPr/>
          <p:nvPr/>
        </p:nvSpPr>
        <p:spPr bwMode="gray">
          <a:xfrm>
            <a:off x="1230058" y="3354865"/>
            <a:ext cx="2046745" cy="1020384"/>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MSTP</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Instance 12 </a:t>
            </a:r>
            <a:r>
              <a:rPr lang="en-US" altLang="zh-CN" sz="1200" kern="0" dirty="0" err="1"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12</a:t>
            </a:r>
          </a:p>
          <a:p>
            <a:pPr algn="ct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Instance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34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34</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4021421" y="2755157"/>
            <a:ext cx="2046745" cy="44849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bwMode="gray">
          <a:xfrm>
            <a:off x="1257744" y="2755157"/>
            <a:ext cx="2046745" cy="44849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6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4021421" y="1755636"/>
            <a:ext cx="2046745" cy="73797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1839251" y="1755636"/>
            <a:ext cx="2046745" cy="73797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72" descr="通用交换机.png"/>
          <p:cNvPicPr>
            <a:picLocks noChangeAspect="1"/>
          </p:cNvPicPr>
          <p:nvPr/>
        </p:nvPicPr>
        <p:blipFill>
          <a:blip r:embed="rId3" cstate="print"/>
          <a:stretch>
            <a:fillRect/>
          </a:stretch>
        </p:blipFill>
        <p:spPr bwMode="gray">
          <a:xfrm>
            <a:off x="1131352" y="4326998"/>
            <a:ext cx="540000" cy="441818"/>
          </a:xfrm>
          <a:prstGeom prst="rect">
            <a:avLst/>
          </a:prstGeom>
        </p:spPr>
      </p:pic>
      <p:pic>
        <p:nvPicPr>
          <p:cNvPr id="74" name="图片 73" descr="通用交换机.png"/>
          <p:cNvPicPr>
            <a:picLocks noChangeAspect="1"/>
          </p:cNvPicPr>
          <p:nvPr/>
        </p:nvPicPr>
        <p:blipFill>
          <a:blip r:embed="rId3" cstate="print"/>
          <a:stretch>
            <a:fillRect/>
          </a:stretch>
        </p:blipFill>
        <p:spPr bwMode="gray">
          <a:xfrm>
            <a:off x="2805773" y="4326998"/>
            <a:ext cx="540000" cy="441818"/>
          </a:xfrm>
          <a:prstGeom prst="rect">
            <a:avLst/>
          </a:prstGeom>
        </p:spPr>
      </p:pic>
      <p:pic>
        <p:nvPicPr>
          <p:cNvPr id="75" name="图片 7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131352" y="3025315"/>
            <a:ext cx="540000" cy="442800"/>
          </a:xfrm>
          <a:prstGeom prst="rect">
            <a:avLst/>
          </a:prstGeom>
        </p:spPr>
      </p:pic>
      <p:pic>
        <p:nvPicPr>
          <p:cNvPr id="76" name="图片 7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05773" y="3025315"/>
            <a:ext cx="540000" cy="442800"/>
          </a:xfrm>
          <a:prstGeom prst="rect">
            <a:avLst/>
          </a:prstGeom>
        </p:spPr>
      </p:pic>
      <p:pic>
        <p:nvPicPr>
          <p:cNvPr id="77" name="图片 7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74676" y="1794096"/>
            <a:ext cx="540000" cy="442800"/>
          </a:xfrm>
          <a:prstGeom prst="rect">
            <a:avLst/>
          </a:prstGeom>
        </p:spPr>
      </p:pic>
      <p:pic>
        <p:nvPicPr>
          <p:cNvPr id="78" name="图片 7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77697" y="1794096"/>
            <a:ext cx="540000" cy="442800"/>
          </a:xfrm>
          <a:prstGeom prst="rect">
            <a:avLst/>
          </a:prstGeom>
        </p:spPr>
      </p:pic>
      <p:pic>
        <p:nvPicPr>
          <p:cNvPr id="79" name="图片 7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317495" y="1794096"/>
            <a:ext cx="540000" cy="442800"/>
          </a:xfrm>
          <a:prstGeom prst="rect">
            <a:avLst/>
          </a:prstGeom>
        </p:spPr>
      </p:pic>
      <p:pic>
        <p:nvPicPr>
          <p:cNvPr id="80" name="图片 79"/>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665278" y="5322962"/>
            <a:ext cx="540000" cy="442800"/>
          </a:xfrm>
          <a:prstGeom prst="rect">
            <a:avLst/>
          </a:prstGeom>
        </p:spPr>
      </p:pic>
      <p:pic>
        <p:nvPicPr>
          <p:cNvPr id="81" name="图片 8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317495" y="3025315"/>
            <a:ext cx="540000" cy="442800"/>
          </a:xfrm>
          <a:prstGeom prst="rect">
            <a:avLst/>
          </a:prstGeom>
        </p:spPr>
      </p:pic>
      <p:pic>
        <p:nvPicPr>
          <p:cNvPr id="82" name="图片 81" descr="通用交换机.png"/>
          <p:cNvPicPr>
            <a:picLocks noChangeAspect="1"/>
          </p:cNvPicPr>
          <p:nvPr/>
        </p:nvPicPr>
        <p:blipFill>
          <a:blip r:embed="rId3" cstate="print"/>
          <a:stretch>
            <a:fillRect/>
          </a:stretch>
        </p:blipFill>
        <p:spPr bwMode="gray">
          <a:xfrm>
            <a:off x="5317495" y="4316155"/>
            <a:ext cx="540000" cy="441818"/>
          </a:xfrm>
          <a:prstGeom prst="rect">
            <a:avLst/>
          </a:prstGeom>
        </p:spPr>
      </p:pic>
      <p:cxnSp>
        <p:nvCxnSpPr>
          <p:cNvPr id="83" name="直接连接符 82"/>
          <p:cNvCxnSpPr>
            <a:stCxn id="77" idx="3"/>
            <a:endCxn id="78" idx="1"/>
          </p:cNvCxnSpPr>
          <p:nvPr/>
        </p:nvCxnSpPr>
        <p:spPr bwMode="gray">
          <a:xfrm>
            <a:off x="2514676" y="2015496"/>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78" idx="3"/>
            <a:endCxn id="79" idx="1"/>
          </p:cNvCxnSpPr>
          <p:nvPr/>
        </p:nvCxnSpPr>
        <p:spPr bwMode="gray">
          <a:xfrm>
            <a:off x="4217697" y="2015496"/>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75" idx="3"/>
            <a:endCxn id="76" idx="1"/>
          </p:cNvCxnSpPr>
          <p:nvPr/>
        </p:nvCxnSpPr>
        <p:spPr bwMode="gray">
          <a:xfrm>
            <a:off x="1671352" y="3246715"/>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75" idx="2"/>
            <a:endCxn id="73" idx="0"/>
          </p:cNvCxnSpPr>
          <p:nvPr/>
        </p:nvCxnSpPr>
        <p:spPr bwMode="gray">
          <a:xfrm>
            <a:off x="1401352"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76" idx="2"/>
            <a:endCxn id="74" idx="0"/>
          </p:cNvCxnSpPr>
          <p:nvPr/>
        </p:nvCxnSpPr>
        <p:spPr bwMode="gray">
          <a:xfrm>
            <a:off x="3075773"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3" idx="3"/>
            <a:endCxn id="74" idx="1"/>
          </p:cNvCxnSpPr>
          <p:nvPr/>
        </p:nvCxnSpPr>
        <p:spPr bwMode="gray">
          <a:xfrm>
            <a:off x="1671352" y="4547907"/>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75" idx="0"/>
            <a:endCxn id="77" idx="2"/>
          </p:cNvCxnSpPr>
          <p:nvPr/>
        </p:nvCxnSpPr>
        <p:spPr bwMode="gray">
          <a:xfrm flipV="1">
            <a:off x="1401352" y="2236896"/>
            <a:ext cx="843324"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76" idx="0"/>
            <a:endCxn id="77" idx="2"/>
          </p:cNvCxnSpPr>
          <p:nvPr/>
        </p:nvCxnSpPr>
        <p:spPr bwMode="gray">
          <a:xfrm flipH="1" flipV="1">
            <a:off x="2244676" y="2236896"/>
            <a:ext cx="831097"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79" idx="2"/>
            <a:endCxn id="81" idx="0"/>
          </p:cNvCxnSpPr>
          <p:nvPr/>
        </p:nvCxnSpPr>
        <p:spPr bwMode="gray">
          <a:xfrm>
            <a:off x="5587495" y="2236896"/>
            <a:ext cx="0"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81" idx="2"/>
            <a:endCxn id="82" idx="0"/>
          </p:cNvCxnSpPr>
          <p:nvPr/>
        </p:nvCxnSpPr>
        <p:spPr bwMode="gray">
          <a:xfrm>
            <a:off x="5587495" y="3468115"/>
            <a:ext cx="0" cy="848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6" name="图片 95" descr="PC.png"/>
          <p:cNvPicPr>
            <a:picLocks noChangeAspect="1"/>
          </p:cNvPicPr>
          <p:nvPr/>
        </p:nvPicPr>
        <p:blipFill>
          <a:blip r:embed="rId7" cstate="print"/>
          <a:stretch>
            <a:fillRect/>
          </a:stretch>
        </p:blipFill>
        <p:spPr bwMode="gray">
          <a:xfrm>
            <a:off x="476925" y="5369084"/>
            <a:ext cx="539063" cy="414000"/>
          </a:xfrm>
          <a:prstGeom prst="rect">
            <a:avLst/>
          </a:prstGeom>
        </p:spPr>
      </p:pic>
      <p:pic>
        <p:nvPicPr>
          <p:cNvPr id="97" name="图片 96" descr="PC.png"/>
          <p:cNvPicPr>
            <a:picLocks noChangeAspect="1"/>
          </p:cNvPicPr>
          <p:nvPr/>
        </p:nvPicPr>
        <p:blipFill>
          <a:blip r:embed="rId7" cstate="print"/>
          <a:stretch>
            <a:fillRect/>
          </a:stretch>
        </p:blipFill>
        <p:spPr bwMode="gray">
          <a:xfrm>
            <a:off x="1640279" y="5369084"/>
            <a:ext cx="539063" cy="414000"/>
          </a:xfrm>
          <a:prstGeom prst="rect">
            <a:avLst/>
          </a:prstGeom>
        </p:spPr>
      </p:pic>
      <p:pic>
        <p:nvPicPr>
          <p:cNvPr id="98" name="图片 97" descr="PC.png"/>
          <p:cNvPicPr>
            <a:picLocks noChangeAspect="1"/>
          </p:cNvPicPr>
          <p:nvPr/>
        </p:nvPicPr>
        <p:blipFill>
          <a:blip r:embed="rId7" cstate="print"/>
          <a:stretch>
            <a:fillRect/>
          </a:stretch>
        </p:blipFill>
        <p:spPr bwMode="gray">
          <a:xfrm>
            <a:off x="2350075" y="5363854"/>
            <a:ext cx="539063" cy="414000"/>
          </a:xfrm>
          <a:prstGeom prst="rect">
            <a:avLst/>
          </a:prstGeom>
        </p:spPr>
      </p:pic>
      <p:pic>
        <p:nvPicPr>
          <p:cNvPr id="99" name="图片 98" descr="PC.png"/>
          <p:cNvPicPr>
            <a:picLocks noChangeAspect="1"/>
          </p:cNvPicPr>
          <p:nvPr/>
        </p:nvPicPr>
        <p:blipFill>
          <a:blip r:embed="rId7" cstate="print"/>
          <a:stretch>
            <a:fillRect/>
          </a:stretch>
        </p:blipFill>
        <p:spPr bwMode="gray">
          <a:xfrm>
            <a:off x="3441460" y="5368708"/>
            <a:ext cx="539063" cy="414000"/>
          </a:xfrm>
          <a:prstGeom prst="rect">
            <a:avLst/>
          </a:prstGeom>
        </p:spPr>
      </p:pic>
      <p:pic>
        <p:nvPicPr>
          <p:cNvPr id="100" name="图片 99" descr="PC.png"/>
          <p:cNvPicPr>
            <a:picLocks noChangeAspect="1"/>
          </p:cNvPicPr>
          <p:nvPr/>
        </p:nvPicPr>
        <p:blipFill>
          <a:blip r:embed="rId7" cstate="print"/>
          <a:stretch>
            <a:fillRect/>
          </a:stretch>
        </p:blipFill>
        <p:spPr bwMode="gray">
          <a:xfrm>
            <a:off x="4279849" y="5368708"/>
            <a:ext cx="539063" cy="414000"/>
          </a:xfrm>
          <a:prstGeom prst="rect">
            <a:avLst/>
          </a:prstGeom>
        </p:spPr>
      </p:pic>
      <p:cxnSp>
        <p:nvCxnSpPr>
          <p:cNvPr id="101" name="直接连接符 100"/>
          <p:cNvCxnSpPr>
            <a:stCxn id="96" idx="0"/>
            <a:endCxn id="73" idx="2"/>
          </p:cNvCxnSpPr>
          <p:nvPr/>
        </p:nvCxnSpPr>
        <p:spPr bwMode="gray">
          <a:xfrm flipV="1">
            <a:off x="746457" y="4768816"/>
            <a:ext cx="654895" cy="6002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97" idx="0"/>
            <a:endCxn id="73" idx="2"/>
          </p:cNvCxnSpPr>
          <p:nvPr/>
        </p:nvCxnSpPr>
        <p:spPr bwMode="gray">
          <a:xfrm flipH="1" flipV="1">
            <a:off x="1401352" y="4768816"/>
            <a:ext cx="508459" cy="6002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98" idx="0"/>
            <a:endCxn id="74" idx="2"/>
          </p:cNvCxnSpPr>
          <p:nvPr/>
        </p:nvCxnSpPr>
        <p:spPr bwMode="gray">
          <a:xfrm flipV="1">
            <a:off x="2619607" y="4768816"/>
            <a:ext cx="456166" cy="5950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9" idx="0"/>
            <a:endCxn id="74" idx="2"/>
          </p:cNvCxnSpPr>
          <p:nvPr/>
        </p:nvCxnSpPr>
        <p:spPr bwMode="gray">
          <a:xfrm flipH="1" flipV="1">
            <a:off x="3075773" y="4768816"/>
            <a:ext cx="635219" cy="599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00" idx="0"/>
            <a:endCxn id="82" idx="2"/>
          </p:cNvCxnSpPr>
          <p:nvPr/>
        </p:nvCxnSpPr>
        <p:spPr bwMode="gray">
          <a:xfrm flipV="1">
            <a:off x="4549381" y="4757973"/>
            <a:ext cx="1038114" cy="6107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80" idx="0"/>
            <a:endCxn id="82" idx="2"/>
          </p:cNvCxnSpPr>
          <p:nvPr/>
        </p:nvCxnSpPr>
        <p:spPr bwMode="gray">
          <a:xfrm flipH="1" flipV="1">
            <a:off x="5587495" y="4757973"/>
            <a:ext cx="347783" cy="564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9" name="TextBox 123"/>
          <p:cNvSpPr txBox="1"/>
          <p:nvPr/>
        </p:nvSpPr>
        <p:spPr bwMode="gray">
          <a:xfrm>
            <a:off x="312268" y="58341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TextBox 123"/>
          <p:cNvSpPr txBox="1"/>
          <p:nvPr/>
        </p:nvSpPr>
        <p:spPr bwMode="gray">
          <a:xfrm>
            <a:off x="1470699" y="5832549"/>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Box 123"/>
          <p:cNvSpPr txBox="1"/>
          <p:nvPr/>
        </p:nvSpPr>
        <p:spPr bwMode="gray">
          <a:xfrm>
            <a:off x="2188927" y="583414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TextBox 123"/>
          <p:cNvSpPr txBox="1"/>
          <p:nvPr/>
        </p:nvSpPr>
        <p:spPr bwMode="gray">
          <a:xfrm>
            <a:off x="3276803" y="5868646"/>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TextBox 123"/>
          <p:cNvSpPr txBox="1"/>
          <p:nvPr/>
        </p:nvSpPr>
        <p:spPr bwMode="gray">
          <a:xfrm>
            <a:off x="4115191" y="5868646"/>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TextBox 123"/>
          <p:cNvSpPr txBox="1"/>
          <p:nvPr/>
        </p:nvSpPr>
        <p:spPr bwMode="gray">
          <a:xfrm>
            <a:off x="5489967" y="5868646"/>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Server6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TextBox 123"/>
          <p:cNvSpPr txBox="1"/>
          <p:nvPr/>
        </p:nvSpPr>
        <p:spPr bwMode="gray">
          <a:xfrm>
            <a:off x="1812553" y="154233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TextBox 123"/>
          <p:cNvSpPr txBox="1"/>
          <p:nvPr/>
        </p:nvSpPr>
        <p:spPr bwMode="gray">
          <a:xfrm>
            <a:off x="3600197" y="154233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TextBox 123"/>
          <p:cNvSpPr txBox="1"/>
          <p:nvPr/>
        </p:nvSpPr>
        <p:spPr bwMode="gray">
          <a:xfrm>
            <a:off x="5153306" y="154233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TextBox 123"/>
          <p:cNvSpPr txBox="1"/>
          <p:nvPr/>
        </p:nvSpPr>
        <p:spPr bwMode="gray">
          <a:xfrm>
            <a:off x="478708" y="441471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TextBox 123"/>
          <p:cNvSpPr txBox="1"/>
          <p:nvPr/>
        </p:nvSpPr>
        <p:spPr bwMode="gray">
          <a:xfrm>
            <a:off x="3123021" y="441471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TextBox 123"/>
          <p:cNvSpPr txBox="1"/>
          <p:nvPr/>
        </p:nvSpPr>
        <p:spPr bwMode="gray">
          <a:xfrm>
            <a:off x="478708" y="31215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TextBox 123"/>
          <p:cNvSpPr txBox="1"/>
          <p:nvPr/>
        </p:nvSpPr>
        <p:spPr bwMode="gray">
          <a:xfrm>
            <a:off x="3123021" y="31215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TextBox 123"/>
          <p:cNvSpPr txBox="1"/>
          <p:nvPr/>
        </p:nvSpPr>
        <p:spPr bwMode="gray">
          <a:xfrm>
            <a:off x="4673064" y="441471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TextBox 123"/>
          <p:cNvSpPr txBox="1"/>
          <p:nvPr/>
        </p:nvSpPr>
        <p:spPr bwMode="gray">
          <a:xfrm>
            <a:off x="2610987" y="173849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TextBox 123"/>
          <p:cNvSpPr txBox="1"/>
          <p:nvPr/>
        </p:nvSpPr>
        <p:spPr bwMode="gray">
          <a:xfrm>
            <a:off x="4410801" y="176185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TextBox 123"/>
          <p:cNvSpPr txBox="1"/>
          <p:nvPr/>
        </p:nvSpPr>
        <p:spPr bwMode="gray">
          <a:xfrm>
            <a:off x="4597041" y="312150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右大括号 173"/>
          <p:cNvSpPr/>
          <p:nvPr/>
        </p:nvSpPr>
        <p:spPr bwMode="gray">
          <a:xfrm rot="5400000">
            <a:off x="3024237" y="1598445"/>
            <a:ext cx="216024" cy="1580577"/>
          </a:xfrm>
          <a:prstGeom prst="rightBrace">
            <a:avLst/>
          </a:prstGeom>
          <a:noFill/>
          <a:ln w="25400" cap="flat" cmpd="sng" algn="ctr">
            <a:solidFill>
              <a:srgbClr val="62B230"/>
            </a:solidFill>
            <a:prstDash val="solid"/>
            <a:round/>
            <a:headEnd type="none" w="med" len="med"/>
            <a:tailEnd type="none" w="med" len="med"/>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右大括号 174"/>
          <p:cNvSpPr/>
          <p:nvPr/>
        </p:nvSpPr>
        <p:spPr bwMode="gray">
          <a:xfrm rot="5400000">
            <a:off x="4633328" y="1598446"/>
            <a:ext cx="216024" cy="1580577"/>
          </a:xfrm>
          <a:prstGeom prst="rightBrace">
            <a:avLst/>
          </a:prstGeom>
          <a:noFill/>
          <a:ln w="25400" cap="flat" cmpd="sng" algn="ctr">
            <a:solidFill>
              <a:srgbClr val="62B230"/>
            </a:solidFill>
            <a:prstDash val="solid"/>
            <a:round/>
            <a:headEnd type="none" w="med" len="med"/>
            <a:tailEnd type="none" w="med" len="med"/>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TextBox 123"/>
          <p:cNvSpPr txBox="1"/>
          <p:nvPr/>
        </p:nvSpPr>
        <p:spPr bwMode="gray">
          <a:xfrm>
            <a:off x="2952157" y="2466156"/>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TextBox 123"/>
          <p:cNvSpPr txBox="1"/>
          <p:nvPr/>
        </p:nvSpPr>
        <p:spPr bwMode="gray">
          <a:xfrm>
            <a:off x="4003109" y="2466156"/>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5328354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PC1 and PC13 Cannot Communicate (1)</a:t>
            </a:r>
            <a:endParaRPr lang="en-US" dirty="0"/>
          </a:p>
        </p:txBody>
      </p:sp>
      <p:sp>
        <p:nvSpPr>
          <p:cNvPr id="31" name="文本占位符 30"/>
          <p:cNvSpPr>
            <a:spLocks noGrp="1"/>
          </p:cNvSpPr>
          <p:nvPr>
            <p:ph type="body" sz="quarter" idx="4294967295"/>
          </p:nvPr>
        </p:nvSpPr>
        <p:spPr bwMode="gray">
          <a:xfrm>
            <a:off x="885825" y="1243013"/>
            <a:ext cx="11306175" cy="4679950"/>
          </a:xfrm>
        </p:spPr>
        <p:txBody>
          <a:bodyPr/>
          <a:lstStyle/>
          <a:p>
            <a:pPr marL="0" indent="0">
              <a:buNone/>
            </a:pPr>
            <a:r>
              <a:rPr lang="en-US" sz="1800" dirty="0" smtClean="0">
                <a:latin typeface="+mj-lt"/>
              </a:rPr>
              <a:t>Simplified topology:</a:t>
            </a:r>
            <a:endParaRPr lang="en-US" sz="1800" dirty="0">
              <a:latin typeface="+mj-lt"/>
            </a:endParaRPr>
          </a:p>
        </p:txBody>
      </p:sp>
      <p:sp>
        <p:nvSpPr>
          <p:cNvPr id="44" name="文本占位符 139"/>
          <p:cNvSpPr txBox="1">
            <a:spLocks/>
          </p:cNvSpPr>
          <p:nvPr/>
        </p:nvSpPr>
        <p:spPr bwMode="gray">
          <a:xfrm>
            <a:off x="5113020" y="1367031"/>
            <a:ext cx="6632894"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800" dirty="0">
                <a:latin typeface="+mj-lt"/>
              </a:rPr>
              <a:t>The figure on the left shows the planned path for PC1-to-PC13 traffic. Use the </a:t>
            </a:r>
            <a:r>
              <a:rPr lang="en-US" altLang="zh-CN" sz="1800" dirty="0" smtClean="0">
                <a:latin typeface="+mj-lt"/>
              </a:rPr>
              <a:t>layered</a:t>
            </a:r>
            <a:r>
              <a:rPr lang="en-US" sz="1800" dirty="0" smtClean="0">
                <a:latin typeface="+mj-lt"/>
              </a:rPr>
              <a:t>, segment-based, </a:t>
            </a:r>
            <a:r>
              <a:rPr lang="en-US" sz="1800" dirty="0">
                <a:latin typeface="+mj-lt"/>
              </a:rPr>
              <a:t>and forwarding path-centric </a:t>
            </a:r>
            <a:r>
              <a:rPr lang="en-US" sz="1800" dirty="0" smtClean="0">
                <a:latin typeface="+mj-lt"/>
              </a:rPr>
              <a:t>approaches </a:t>
            </a:r>
            <a:r>
              <a:rPr lang="en-US" sz="1800" dirty="0">
                <a:latin typeface="+mj-lt"/>
              </a:rPr>
              <a:t>to analyze the faults. PC1 and PC13 fail to communicate due to the following causes:</a:t>
            </a:r>
          </a:p>
          <a:p>
            <a:pPr lvl="1">
              <a:lnSpc>
                <a:spcPct val="130000"/>
              </a:lnSpc>
            </a:pPr>
            <a:r>
              <a:rPr lang="en-US" sz="1600" dirty="0">
                <a:latin typeface="+mj-lt"/>
              </a:rPr>
              <a:t>Physical link fault</a:t>
            </a:r>
          </a:p>
          <a:p>
            <a:pPr lvl="1">
              <a:lnSpc>
                <a:spcPct val="130000"/>
              </a:lnSpc>
            </a:pPr>
            <a:r>
              <a:rPr lang="en-US" sz="1600" dirty="0">
                <a:latin typeface="+mj-lt"/>
              </a:rPr>
              <a:t>Incorrectly configured IP address</a:t>
            </a:r>
          </a:p>
          <a:p>
            <a:pPr lvl="1">
              <a:lnSpc>
                <a:spcPct val="130000"/>
              </a:lnSpc>
            </a:pPr>
            <a:r>
              <a:rPr lang="en-US" sz="1600" dirty="0">
                <a:latin typeface="+mj-lt"/>
              </a:rPr>
              <a:t>VLAN configuration error</a:t>
            </a:r>
          </a:p>
          <a:p>
            <a:pPr lvl="1">
              <a:lnSpc>
                <a:spcPct val="130000"/>
              </a:lnSpc>
            </a:pPr>
            <a:r>
              <a:rPr lang="en-US" sz="1600" dirty="0">
                <a:latin typeface="+mj-lt"/>
              </a:rPr>
              <a:t>Loop</a:t>
            </a:r>
          </a:p>
          <a:p>
            <a:pPr lvl="1">
              <a:lnSpc>
                <a:spcPct val="130000"/>
              </a:lnSpc>
            </a:pPr>
            <a:r>
              <a:rPr lang="en-US" sz="1800" dirty="0">
                <a:latin typeface="+mj-lt"/>
              </a:rPr>
              <a:t>VRRP fault</a:t>
            </a:r>
          </a:p>
        </p:txBody>
      </p:sp>
      <p:sp>
        <p:nvSpPr>
          <p:cNvPr id="34" name="矩形 33"/>
          <p:cNvSpPr/>
          <p:nvPr/>
        </p:nvSpPr>
        <p:spPr bwMode="gray">
          <a:xfrm>
            <a:off x="1465858" y="2293080"/>
            <a:ext cx="2233387" cy="1020384"/>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MSTP</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descr="通用交换机.png"/>
          <p:cNvPicPr>
            <a:picLocks noChangeAspect="1"/>
          </p:cNvPicPr>
          <p:nvPr/>
        </p:nvPicPr>
        <p:blipFill>
          <a:blip r:embed="rId3" cstate="print"/>
          <a:stretch>
            <a:fillRect/>
          </a:stretch>
        </p:blipFill>
        <p:spPr bwMode="gray">
          <a:xfrm>
            <a:off x="1484824" y="3265213"/>
            <a:ext cx="540000" cy="441818"/>
          </a:xfrm>
          <a:prstGeom prst="rect">
            <a:avLst/>
          </a:prstGeom>
        </p:spPr>
      </p:pic>
      <p:pic>
        <p:nvPicPr>
          <p:cNvPr id="36" name="图片 35" descr="通用交换机.png"/>
          <p:cNvPicPr>
            <a:picLocks noChangeAspect="1"/>
          </p:cNvPicPr>
          <p:nvPr/>
        </p:nvPicPr>
        <p:blipFill>
          <a:blip r:embed="rId3" cstate="print"/>
          <a:stretch>
            <a:fillRect/>
          </a:stretch>
        </p:blipFill>
        <p:spPr bwMode="gray">
          <a:xfrm>
            <a:off x="3159245" y="3265213"/>
            <a:ext cx="540000" cy="441818"/>
          </a:xfrm>
          <a:prstGeom prst="rect">
            <a:avLst/>
          </a:prstGeom>
        </p:spPr>
      </p:pic>
      <p:pic>
        <p:nvPicPr>
          <p:cNvPr id="37" name="图片 3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84824" y="1963530"/>
            <a:ext cx="540000" cy="442800"/>
          </a:xfrm>
          <a:prstGeom prst="rect">
            <a:avLst/>
          </a:prstGeom>
        </p:spPr>
      </p:pic>
      <p:pic>
        <p:nvPicPr>
          <p:cNvPr id="39" name="图片 3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59245" y="1963530"/>
            <a:ext cx="540000" cy="442800"/>
          </a:xfrm>
          <a:prstGeom prst="rect">
            <a:avLst/>
          </a:prstGeom>
        </p:spPr>
      </p:pic>
      <p:cxnSp>
        <p:nvCxnSpPr>
          <p:cNvPr id="40" name="直接连接符 39"/>
          <p:cNvCxnSpPr>
            <a:stCxn id="37" idx="3"/>
            <a:endCxn id="39" idx="1"/>
          </p:cNvCxnSpPr>
          <p:nvPr/>
        </p:nvCxnSpPr>
        <p:spPr bwMode="gray">
          <a:xfrm>
            <a:off x="2024824" y="2184930"/>
            <a:ext cx="11344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7" idx="2"/>
            <a:endCxn id="35" idx="0"/>
          </p:cNvCxnSpPr>
          <p:nvPr/>
        </p:nvCxnSpPr>
        <p:spPr bwMode="gray">
          <a:xfrm>
            <a:off x="1754824" y="2406330"/>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39" idx="2"/>
            <a:endCxn id="36" idx="0"/>
          </p:cNvCxnSpPr>
          <p:nvPr/>
        </p:nvCxnSpPr>
        <p:spPr bwMode="gray">
          <a:xfrm>
            <a:off x="3429245" y="2406330"/>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35" idx="3"/>
            <a:endCxn id="36" idx="1"/>
          </p:cNvCxnSpPr>
          <p:nvPr/>
        </p:nvCxnSpPr>
        <p:spPr bwMode="gray">
          <a:xfrm>
            <a:off x="2024824" y="3486122"/>
            <a:ext cx="11344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2" name="图片 51" descr="PC.png"/>
          <p:cNvPicPr>
            <a:picLocks noChangeAspect="1"/>
          </p:cNvPicPr>
          <p:nvPr/>
        </p:nvPicPr>
        <p:blipFill>
          <a:blip r:embed="rId5" cstate="print"/>
          <a:stretch>
            <a:fillRect/>
          </a:stretch>
        </p:blipFill>
        <p:spPr bwMode="gray">
          <a:xfrm>
            <a:off x="1485292" y="4452504"/>
            <a:ext cx="539063" cy="414000"/>
          </a:xfrm>
          <a:prstGeom prst="rect">
            <a:avLst/>
          </a:prstGeom>
        </p:spPr>
      </p:pic>
      <p:pic>
        <p:nvPicPr>
          <p:cNvPr id="53" name="图片 52" descr="PC.png"/>
          <p:cNvPicPr>
            <a:picLocks noChangeAspect="1"/>
          </p:cNvPicPr>
          <p:nvPr/>
        </p:nvPicPr>
        <p:blipFill>
          <a:blip r:embed="rId5" cstate="print"/>
          <a:stretch>
            <a:fillRect/>
          </a:stretch>
        </p:blipFill>
        <p:spPr bwMode="gray">
          <a:xfrm>
            <a:off x="3166548" y="4432878"/>
            <a:ext cx="539063" cy="414000"/>
          </a:xfrm>
          <a:prstGeom prst="rect">
            <a:avLst/>
          </a:prstGeom>
        </p:spPr>
      </p:pic>
      <p:cxnSp>
        <p:nvCxnSpPr>
          <p:cNvPr id="54" name="直接连接符 53"/>
          <p:cNvCxnSpPr>
            <a:stCxn id="52" idx="0"/>
            <a:endCxn id="35" idx="2"/>
          </p:cNvCxnSpPr>
          <p:nvPr/>
        </p:nvCxnSpPr>
        <p:spPr bwMode="gray">
          <a:xfrm flipV="1">
            <a:off x="1754824" y="3707031"/>
            <a:ext cx="0" cy="74547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3" idx="0"/>
            <a:endCxn id="36" idx="2"/>
          </p:cNvCxnSpPr>
          <p:nvPr/>
        </p:nvCxnSpPr>
        <p:spPr bwMode="gray">
          <a:xfrm flipH="1" flipV="1">
            <a:off x="3429245" y="3707031"/>
            <a:ext cx="0"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6" name="TextBox 123"/>
          <p:cNvSpPr txBox="1"/>
          <p:nvPr/>
        </p:nvSpPr>
        <p:spPr bwMode="gray">
          <a:xfrm>
            <a:off x="1266369" y="486990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TextBox 123"/>
          <p:cNvSpPr txBox="1"/>
          <p:nvPr/>
        </p:nvSpPr>
        <p:spPr bwMode="gray">
          <a:xfrm>
            <a:off x="2995056" y="4866504"/>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3"/>
          <p:cNvSpPr txBox="1"/>
          <p:nvPr/>
        </p:nvSpPr>
        <p:spPr bwMode="gray">
          <a:xfrm>
            <a:off x="832180" y="3352925"/>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3"/>
          <p:cNvSpPr txBox="1"/>
          <p:nvPr/>
        </p:nvSpPr>
        <p:spPr bwMode="gray">
          <a:xfrm>
            <a:off x="3476493" y="3352925"/>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23"/>
          <p:cNvSpPr txBox="1"/>
          <p:nvPr/>
        </p:nvSpPr>
        <p:spPr bwMode="gray">
          <a:xfrm>
            <a:off x="832180" y="205971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123"/>
          <p:cNvSpPr txBox="1"/>
          <p:nvPr/>
        </p:nvSpPr>
        <p:spPr bwMode="gray">
          <a:xfrm>
            <a:off x="3476493" y="205971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61"/>
          <p:cNvSpPr/>
          <p:nvPr/>
        </p:nvSpPr>
        <p:spPr bwMode="gray">
          <a:xfrm>
            <a:off x="2092188" y="2402989"/>
            <a:ext cx="968991"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rgbClr val="62B23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箭头连接符 62"/>
          <p:cNvCxnSpPr/>
          <p:nvPr/>
        </p:nvCxnSpPr>
        <p:spPr bwMode="gray">
          <a:xfrm>
            <a:off x="2915679" y="5395858"/>
            <a:ext cx="714596" cy="0"/>
          </a:xfrm>
          <a:prstGeom prst="straightConnector1">
            <a:avLst/>
          </a:prstGeom>
          <a:ln w="25400">
            <a:solidFill>
              <a:srgbClr val="62B230"/>
            </a:solidFill>
            <a:tailEnd type="triangle"/>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bwMode="gray">
          <a:xfrm>
            <a:off x="3705611" y="5218814"/>
            <a:ext cx="1580882" cy="276999"/>
          </a:xfrm>
          <a:prstGeom prst="rect">
            <a:avLst/>
          </a:prstGeom>
          <a:noFill/>
        </p:spPr>
        <p:txBody>
          <a:bodyPr wrap="non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Planned traffic path</a:t>
            </a:r>
          </a:p>
        </p:txBody>
      </p:sp>
      <p:sp>
        <p:nvSpPr>
          <p:cNvPr id="65" name="TextBox 123"/>
          <p:cNvSpPr txBox="1"/>
          <p:nvPr/>
        </p:nvSpPr>
        <p:spPr bwMode="gray">
          <a:xfrm rot="5400000">
            <a:off x="1184377" y="393926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123"/>
          <p:cNvSpPr txBox="1"/>
          <p:nvPr/>
        </p:nvSpPr>
        <p:spPr bwMode="gray">
          <a:xfrm>
            <a:off x="2084617" y="214887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123"/>
          <p:cNvSpPr txBox="1"/>
          <p:nvPr/>
        </p:nvSpPr>
        <p:spPr bwMode="gray">
          <a:xfrm rot="16200000">
            <a:off x="1176152" y="265837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23"/>
          <p:cNvSpPr txBox="1"/>
          <p:nvPr/>
        </p:nvSpPr>
        <p:spPr bwMode="gray">
          <a:xfrm>
            <a:off x="2104843" y="3226649"/>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123"/>
          <p:cNvSpPr txBox="1"/>
          <p:nvPr/>
        </p:nvSpPr>
        <p:spPr bwMode="gray">
          <a:xfrm rot="16200000">
            <a:off x="3126556" y="265396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GE0/0/4</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123"/>
          <p:cNvSpPr txBox="1"/>
          <p:nvPr/>
        </p:nvSpPr>
        <p:spPr bwMode="gray">
          <a:xfrm rot="5400000">
            <a:off x="3116844" y="393926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47606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标题 48"/>
          <p:cNvSpPr>
            <a:spLocks noGrp="1"/>
          </p:cNvSpPr>
          <p:nvPr>
            <p:ph type="title"/>
          </p:nvPr>
        </p:nvSpPr>
        <p:spPr bwMode="gray"/>
        <p:txBody>
          <a:bodyPr/>
          <a:lstStyle/>
          <a:p>
            <a:r>
              <a:rPr lang="en-US" dirty="0" smtClean="0"/>
              <a:t>PC1 and PC13 Cannot Communicate (2)</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Physical link fault</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Incorrectly </a:t>
            </a:r>
            <a:r>
              <a:rPr lang="en-US" dirty="0" smtClean="0">
                <a:latin typeface="+mj-lt"/>
              </a:rPr>
              <a:t/>
            </a:r>
            <a:br>
              <a:rPr lang="en-US" dirty="0" smtClean="0">
                <a:latin typeface="+mj-lt"/>
              </a:rPr>
            </a:br>
            <a:r>
              <a:rPr lang="en-US" dirty="0" smtClean="0">
                <a:latin typeface="+mj-lt"/>
              </a:rPr>
              <a:t>configured </a:t>
            </a:r>
            <a:br>
              <a:rPr lang="en-US" dirty="0" smtClean="0">
                <a:latin typeface="+mj-lt"/>
              </a:rPr>
            </a:br>
            <a:r>
              <a:rPr lang="en-US" dirty="0" smtClean="0">
                <a:latin typeface="+mj-lt"/>
              </a:rPr>
              <a:t>IP </a:t>
            </a:r>
            <a:r>
              <a:rPr lang="en-US" dirty="0">
                <a:latin typeface="+mj-lt"/>
              </a:rPr>
              <a:t>address</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chemeClr val="bg1">
                    <a:lumMod val="65000"/>
                  </a:schemeClr>
                </a:solidFill>
                <a:latin typeface="+mj-lt"/>
              </a:rPr>
              <a:t>VLAN </a:t>
            </a:r>
            <a:r>
              <a:rPr lang="en-US" sz="1400" dirty="0" smtClean="0">
                <a:solidFill>
                  <a:schemeClr val="bg1">
                    <a:lumMod val="65000"/>
                  </a:schemeClr>
                </a:solidFill>
                <a:latin typeface="+mj-lt"/>
              </a:rPr>
              <a:t/>
            </a:r>
            <a:br>
              <a:rPr lang="en-US" sz="1400" dirty="0" smtClean="0">
                <a:solidFill>
                  <a:schemeClr val="bg1">
                    <a:lumMod val="65000"/>
                  </a:schemeClr>
                </a:solidFill>
                <a:latin typeface="+mj-lt"/>
              </a:rPr>
            </a:br>
            <a:r>
              <a:rPr lang="en-US" sz="1400" dirty="0" smtClean="0">
                <a:solidFill>
                  <a:schemeClr val="bg1">
                    <a:lumMod val="65000"/>
                  </a:schemeClr>
                </a:solidFill>
                <a:latin typeface="+mj-lt"/>
              </a:rPr>
              <a:t>configuration </a:t>
            </a:r>
            <a:br>
              <a:rPr lang="en-US" sz="1400" dirty="0" smtClean="0">
                <a:solidFill>
                  <a:schemeClr val="bg1">
                    <a:lumMod val="65000"/>
                  </a:schemeClr>
                </a:solidFill>
                <a:latin typeface="+mj-lt"/>
              </a:rPr>
            </a:br>
            <a:r>
              <a:rPr lang="en-US" sz="1400" dirty="0" smtClean="0">
                <a:solidFill>
                  <a:schemeClr val="bg1">
                    <a:lumMod val="65000"/>
                  </a:schemeClr>
                </a:solidFill>
                <a:latin typeface="+mj-lt"/>
              </a:rPr>
              <a:t>error</a:t>
            </a:r>
            <a:endParaRPr lang="en-US" sz="1400" dirty="0">
              <a:solidFill>
                <a:schemeClr val="bg1">
                  <a:lumMod val="65000"/>
                </a:schemeClr>
              </a:solidFill>
              <a:latin typeface="+mj-lt"/>
            </a:endParaRP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chemeClr val="bg1">
                    <a:lumMod val="65000"/>
                  </a:schemeClr>
                </a:solidFill>
                <a:latin typeface="+mj-lt"/>
              </a:rPr>
              <a:t>Loop</a:t>
            </a:r>
          </a:p>
        </p:txBody>
      </p:sp>
      <p:sp>
        <p:nvSpPr>
          <p:cNvPr id="8" name="íşḻïďe">
            <a:extLst>
              <a:ext uri="{FF2B5EF4-FFF2-40B4-BE49-F238E27FC236}">
                <a16:creationId xmlns:a16="http://schemas.microsoft.com/office/drawing/2014/main" xmlns="" id="{05246D82-A4F5-42F2-854D-C3D348D160CE}"/>
              </a:ext>
            </a:extLst>
          </p:cNvPr>
          <p:cNvSpPr txBox="1"/>
          <p:nvPr/>
        </p:nvSpPr>
        <p:spPr bwMode="gray">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chemeClr val="bg1">
                    <a:lumMod val="65000"/>
                  </a:schemeClr>
                </a:solidFill>
                <a:latin typeface="+mj-lt"/>
              </a:rPr>
              <a:t>VRRP fault</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26" name="图片 25" descr="通用交换机.png"/>
          <p:cNvPicPr>
            <a:picLocks noChangeAspect="1"/>
          </p:cNvPicPr>
          <p:nvPr/>
        </p:nvPicPr>
        <p:blipFill>
          <a:blip r:embed="rId3" cstate="print"/>
          <a:stretch>
            <a:fillRect/>
          </a:stretch>
        </p:blipFill>
        <p:spPr bwMode="gray">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bwMode="gray">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344871" y="2204471"/>
            <a:ext cx="540000" cy="442800"/>
          </a:xfrm>
          <a:prstGeom prst="rect">
            <a:avLst/>
          </a:prstGeom>
        </p:spPr>
      </p:pic>
      <p:cxnSp>
        <p:nvCxnSpPr>
          <p:cNvPr id="30" name="直接连接符 29"/>
          <p:cNvCxnSpPr>
            <a:stCxn id="28" idx="3"/>
            <a:endCxn id="29" idx="1"/>
          </p:cNvCxnSpPr>
          <p:nvPr/>
        </p:nvCxnSpPr>
        <p:spPr bwMode="gray">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bwMode="gray">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bwMode="gray">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bwMode="gray">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bwMode="gray">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bwMode="gray">
          <a:xfrm>
            <a:off x="4352174" y="4673819"/>
            <a:ext cx="539063" cy="414000"/>
          </a:xfrm>
          <a:prstGeom prst="rect">
            <a:avLst/>
          </a:prstGeom>
        </p:spPr>
      </p:pic>
      <p:cxnSp>
        <p:nvCxnSpPr>
          <p:cNvPr id="36" name="直接连接符 35"/>
          <p:cNvCxnSpPr>
            <a:stCxn id="34" idx="0"/>
            <a:endCxn id="26" idx="2"/>
          </p:cNvCxnSpPr>
          <p:nvPr/>
        </p:nvCxnSpPr>
        <p:spPr bwMode="gray">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bwMode="gray">
          <a:xfrm flipH="1" flipV="1">
            <a:off x="4614871" y="3947972"/>
            <a:ext cx="6835" cy="7258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bwMode="gray">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bwMode="gray">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bwMode="gray">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bwMode="gray">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bwMode="gray">
          <a:xfrm rot="5400000">
            <a:off x="2370003" y="418020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bwMode="gray">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bwMode="gray">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bwMode="gray">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bwMode="gray">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bwMode="gray">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gray">
          <a:xfrm>
            <a:off x="5422816" y="944563"/>
            <a:ext cx="6267159"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200" dirty="0">
                <a:latin typeface="+mj-lt"/>
              </a:rPr>
              <a:t>On PC1 and PC13, choose </a:t>
            </a:r>
            <a:r>
              <a:rPr lang="en-US" sz="1200" b="1" dirty="0">
                <a:latin typeface="+mj-lt"/>
              </a:rPr>
              <a:t>Control Panel</a:t>
            </a:r>
            <a:r>
              <a:rPr lang="en-US" sz="1200" dirty="0">
                <a:latin typeface="+mj-lt"/>
              </a:rPr>
              <a:t> &gt; </a:t>
            </a:r>
            <a:r>
              <a:rPr lang="en-US" sz="1200" b="1" dirty="0">
                <a:latin typeface="+mj-lt"/>
              </a:rPr>
              <a:t>Network and Internet</a:t>
            </a:r>
            <a:r>
              <a:rPr lang="en-US" sz="1200" dirty="0">
                <a:latin typeface="+mj-lt"/>
              </a:rPr>
              <a:t> &gt; </a:t>
            </a:r>
            <a:r>
              <a:rPr lang="en-US" sz="1200" b="1" dirty="0">
                <a:latin typeface="+mj-lt"/>
              </a:rPr>
              <a:t>Network Connection</a:t>
            </a:r>
            <a:r>
              <a:rPr lang="en-US" sz="1200" dirty="0">
                <a:latin typeface="+mj-lt"/>
              </a:rPr>
              <a:t> &gt; </a:t>
            </a:r>
            <a:r>
              <a:rPr lang="en-US" sz="1200" b="1" dirty="0">
                <a:latin typeface="+mj-lt"/>
              </a:rPr>
              <a:t>Ethernet Cable</a:t>
            </a:r>
            <a:r>
              <a:rPr lang="en-US" sz="1200" dirty="0">
                <a:latin typeface="+mj-lt"/>
              </a:rPr>
              <a:t> to check Ethernet cables and ensure that the physical cable connections to the PCs are correct. (The preceding path varies according to an operating system and version.)</a:t>
            </a:r>
          </a:p>
          <a:p>
            <a:pPr>
              <a:lnSpc>
                <a:spcPct val="100000"/>
              </a:lnSpc>
            </a:pPr>
            <a:r>
              <a:rPr lang="en-US" sz="1200" dirty="0">
                <a:latin typeface="+mj-lt"/>
              </a:rPr>
              <a:t>Check the physical interface status on each involved switch (</a:t>
            </a:r>
            <a:r>
              <a:rPr lang="en-US" sz="1200" dirty="0" smtClean="0">
                <a:latin typeface="+mj-lt"/>
              </a:rPr>
              <a:t>SW1, </a:t>
            </a:r>
            <a:r>
              <a:rPr lang="en-US" altLang="zh-CN" sz="1200" dirty="0" smtClean="0">
                <a:latin typeface="+mj-lt"/>
              </a:rPr>
              <a:t>for</a:t>
            </a:r>
            <a:r>
              <a:rPr lang="en-US" sz="1200" dirty="0" smtClean="0">
                <a:latin typeface="+mj-lt"/>
              </a:rPr>
              <a:t> </a:t>
            </a:r>
            <a:r>
              <a:rPr lang="en-US" sz="1200" dirty="0">
                <a:latin typeface="+mj-lt"/>
              </a:rPr>
              <a:t>example). If the physical status of an interface is not up, use another interface to connect the switch to a PC</a:t>
            </a:r>
            <a:r>
              <a:rPr lang="en-US" sz="1200" dirty="0" smtClean="0">
                <a:latin typeface="+mj-lt"/>
              </a:rPr>
              <a:t>.</a:t>
            </a:r>
          </a:p>
          <a:p>
            <a:pPr>
              <a:lnSpc>
                <a:spcPct val="100000"/>
              </a:lnSpc>
            </a:pPr>
            <a:endParaRPr lang="en-US" sz="1200" dirty="0">
              <a:latin typeface="+mj-lt"/>
            </a:endParaRPr>
          </a:p>
          <a:p>
            <a:pPr>
              <a:lnSpc>
                <a:spcPct val="100000"/>
              </a:lnSpc>
            </a:pPr>
            <a:endParaRPr lang="en-US" altLang="zh-CN" sz="1200" dirty="0">
              <a:latin typeface="+mj-lt"/>
            </a:endParaRPr>
          </a:p>
          <a:p>
            <a:pPr marL="0" indent="0">
              <a:lnSpc>
                <a:spcPct val="100000"/>
              </a:lnSpc>
              <a:buNone/>
            </a:pPr>
            <a:endParaRPr lang="en-US" altLang="zh-CN" sz="1200" dirty="0">
              <a:latin typeface="+mj-lt"/>
            </a:endParaRPr>
          </a:p>
          <a:p>
            <a:pPr marL="0" indent="0">
              <a:lnSpc>
                <a:spcPct val="100000"/>
              </a:lnSpc>
              <a:buNone/>
            </a:pPr>
            <a:endParaRPr lang="en-US" altLang="zh-CN" sz="1200" dirty="0" smtClean="0">
              <a:latin typeface="+mj-lt"/>
            </a:endParaRPr>
          </a:p>
          <a:p>
            <a:pPr>
              <a:lnSpc>
                <a:spcPct val="100000"/>
              </a:lnSpc>
            </a:pPr>
            <a:endParaRPr lang="en-US" altLang="zh-CN" sz="1200" dirty="0">
              <a:latin typeface="+mj-lt"/>
            </a:endParaRPr>
          </a:p>
        </p:txBody>
      </p:sp>
      <p:sp>
        <p:nvSpPr>
          <p:cNvPr id="52" name="TextBox 123"/>
          <p:cNvSpPr txBox="1"/>
          <p:nvPr/>
        </p:nvSpPr>
        <p:spPr bwMode="gray">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bwMode="gray">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42" name="AutoShape 17"/>
          <p:cNvSpPr>
            <a:spLocks noChangeArrowheads="1"/>
          </p:cNvSpPr>
          <p:nvPr/>
        </p:nvSpPr>
        <p:spPr bwMode="gray">
          <a:xfrm>
            <a:off x="5525658" y="2380836"/>
            <a:ext cx="6116887" cy="1277890"/>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0" name="表格 49"/>
          <p:cNvGraphicFramePr>
            <a:graphicFrameLocks noGrp="1"/>
          </p:cNvGraphicFramePr>
          <p:nvPr>
            <p:extLst>
              <p:ext uri="{D42A27DB-BD31-4B8C-83A1-F6EECF244321}">
                <p14:modId xmlns:p14="http://schemas.microsoft.com/office/powerpoint/2010/main" val="1680066608"/>
              </p:ext>
            </p:extLst>
          </p:nvPr>
        </p:nvGraphicFramePr>
        <p:xfrm>
          <a:off x="5630200" y="2453231"/>
          <a:ext cx="5930900" cy="1097280"/>
        </p:xfrm>
        <a:graphic>
          <a:graphicData uri="http://schemas.openxmlformats.org/drawingml/2006/table">
            <a:tbl>
              <a:tblPr>
                <a:tableStyleId>{72833802-FEF1-4C79-8D5D-14CF1EAF98D9}</a:tableStyleId>
              </a:tblPr>
              <a:tblGrid>
                <a:gridCol w="1818302"/>
                <a:gridCol w="685433"/>
                <a:gridCol w="685433"/>
                <a:gridCol w="685433"/>
                <a:gridCol w="685433"/>
                <a:gridCol w="685433"/>
                <a:gridCol w="685433"/>
              </a:tblGrid>
              <a:tr h="180975">
                <a:tc gridSpan="7">
                  <a:txBody>
                    <a:bodyPr/>
                    <a:lstStyle/>
                    <a:p>
                      <a:pPr algn="l" fontAlgn="t"/>
                      <a:r>
                        <a:rPr lang="en-US"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&lt;SW1&gt;display interface </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brief | include up</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PHY</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Protocol</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InUti</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OutUti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inErrors</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outErrors</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GigabitEthernet0/0/3</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GigabitEthernet0/0/4</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GigabitEthernet0/0/10</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GigabitEthernet0/0/11</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54" name="AutoShape 17"/>
          <p:cNvSpPr>
            <a:spLocks noChangeArrowheads="1"/>
          </p:cNvSpPr>
          <p:nvPr/>
        </p:nvSpPr>
        <p:spPr bwMode="gray">
          <a:xfrm>
            <a:off x="5433119" y="4280287"/>
            <a:ext cx="6206627" cy="1853585"/>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&lt;SW1&gt;display interface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0/0/10</a:t>
            </a:r>
          </a:p>
          <a:p>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Description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Switch Port, PVID :   12, TPID : 8100(Hex), The Maximum Frame Length is 9216</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 Sending Frames' Format is PKTFMT_ETHNT_2, Hardware address is 4c1f-cc69-6d7b</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Hardware address is 4c1f-cc69-6d7b</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Last 300 seconds input rate 0 bytes/sec, 0 packets/sec</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Last 300 seconds output rate 0 bytes/sec, 0 packets/sec</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Input: 430 bytes, 6 packets</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Output: 197137 bytes, 1659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packets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占位符 49"/>
          <p:cNvSpPr txBox="1">
            <a:spLocks/>
          </p:cNvSpPr>
          <p:nvPr/>
        </p:nvSpPr>
        <p:spPr bwMode="gray">
          <a:xfrm>
            <a:off x="5422815" y="3652134"/>
            <a:ext cx="6267159"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200" dirty="0" smtClean="0">
                <a:latin typeface="+mj-lt"/>
              </a:rPr>
              <a:t>Ping </a:t>
            </a:r>
            <a:r>
              <a:rPr lang="en-US" sz="1200" dirty="0">
                <a:latin typeface="+mj-lt"/>
              </a:rPr>
              <a:t>192.168.34.13 from PC1 and check whether the number of packets sent and received by the interface increases. If so, the physical link is working properly. If not, use another interface or replace the network cable.</a:t>
            </a:r>
          </a:p>
        </p:txBody>
      </p:sp>
    </p:spTree>
    <p:extLst>
      <p:ext uri="{BB962C8B-B14F-4D97-AF65-F5344CB8AC3E}">
        <p14:creationId xmlns:p14="http://schemas.microsoft.com/office/powerpoint/2010/main" val="36074106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标题 48"/>
          <p:cNvSpPr>
            <a:spLocks noGrp="1"/>
          </p:cNvSpPr>
          <p:nvPr>
            <p:ph type="title"/>
          </p:nvPr>
        </p:nvSpPr>
        <p:spPr bwMode="gray"/>
        <p:txBody>
          <a:bodyPr/>
          <a:lstStyle/>
          <a:p>
            <a:r>
              <a:rPr lang="en-US" dirty="0" smtClean="0"/>
              <a:t>PC1 and PC13 Cannot Communicate (3)</a:t>
            </a:r>
            <a:endParaRPr lang="en-US" dirty="0"/>
          </a:p>
        </p:txBody>
      </p:sp>
      <p:pic>
        <p:nvPicPr>
          <p:cNvPr id="26" name="图片 25" descr="通用交换机.png"/>
          <p:cNvPicPr>
            <a:picLocks noChangeAspect="1"/>
          </p:cNvPicPr>
          <p:nvPr/>
        </p:nvPicPr>
        <p:blipFill>
          <a:blip r:embed="rId3" cstate="print"/>
          <a:stretch>
            <a:fillRect/>
          </a:stretch>
        </p:blipFill>
        <p:spPr bwMode="gray">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bwMode="gray">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344871" y="2204471"/>
            <a:ext cx="540000" cy="442800"/>
          </a:xfrm>
          <a:prstGeom prst="rect">
            <a:avLst/>
          </a:prstGeom>
        </p:spPr>
      </p:pic>
      <p:cxnSp>
        <p:nvCxnSpPr>
          <p:cNvPr id="30" name="直接连接符 29"/>
          <p:cNvCxnSpPr>
            <a:stCxn id="28" idx="3"/>
            <a:endCxn id="29" idx="1"/>
          </p:cNvCxnSpPr>
          <p:nvPr/>
        </p:nvCxnSpPr>
        <p:spPr bwMode="gray">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bwMode="gray">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bwMode="gray">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bwMode="gray">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bwMode="gray">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bwMode="gray">
          <a:xfrm>
            <a:off x="4352174" y="4673819"/>
            <a:ext cx="539063" cy="414000"/>
          </a:xfrm>
          <a:prstGeom prst="rect">
            <a:avLst/>
          </a:prstGeom>
        </p:spPr>
      </p:pic>
      <p:cxnSp>
        <p:nvCxnSpPr>
          <p:cNvPr id="36" name="直接连接符 35"/>
          <p:cNvCxnSpPr>
            <a:stCxn id="34" idx="0"/>
            <a:endCxn id="26" idx="2"/>
          </p:cNvCxnSpPr>
          <p:nvPr/>
        </p:nvCxnSpPr>
        <p:spPr bwMode="gray">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bwMode="gray">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bwMode="gray">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bwMode="gray">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bwMode="gray">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bwMode="gray">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bwMode="gray">
          <a:xfrm rot="5400000">
            <a:off x="2370003" y="418020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bwMode="gray">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bwMode="gray">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bwMode="gray">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bwMode="gray">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bwMode="gray">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gray">
          <a:xfrm>
            <a:off x="5526800" y="960363"/>
            <a:ext cx="6222288" cy="514826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Check that PC1's physical IP address is set to 192.168.12.1 and the gateway address is set to 192.168.12.254.</a:t>
            </a:r>
          </a:p>
          <a:p>
            <a:r>
              <a:rPr lang="en-US" sz="1200" dirty="0">
                <a:latin typeface="+mj-lt"/>
              </a:rPr>
              <a:t>Check the IP addresses on SW3 and SW4 and ensure that the IP addresses are correctly configured. </a:t>
            </a:r>
            <a:r>
              <a:rPr lang="en-US" sz="1200" dirty="0" smtClean="0">
                <a:latin typeface="+mj-lt"/>
              </a:rPr>
              <a:t>(A VLANIF </a:t>
            </a:r>
            <a:r>
              <a:rPr lang="en-US" sz="1200" dirty="0">
                <a:latin typeface="+mj-lt"/>
              </a:rPr>
              <a:t>interface </a:t>
            </a:r>
            <a:r>
              <a:rPr lang="en-US" sz="1200" dirty="0" smtClean="0">
                <a:latin typeface="+mj-lt"/>
              </a:rPr>
              <a:t>without </a:t>
            </a:r>
            <a:r>
              <a:rPr lang="en-US" sz="1200" dirty="0">
                <a:latin typeface="+mj-lt"/>
              </a:rPr>
              <a:t>an IP </a:t>
            </a:r>
            <a:r>
              <a:rPr lang="en-US" sz="1200" dirty="0" smtClean="0">
                <a:latin typeface="+mj-lt"/>
              </a:rPr>
              <a:t>address</a:t>
            </a:r>
            <a:r>
              <a:rPr lang="en-US" altLang="zh-CN" sz="1200" dirty="0" smtClean="0"/>
              <a:t> assigned</a:t>
            </a:r>
            <a:r>
              <a:rPr lang="en-US" sz="1200" dirty="0" smtClean="0">
                <a:latin typeface="+mj-lt"/>
              </a:rPr>
              <a:t> </a:t>
            </a:r>
            <a:r>
              <a:rPr lang="en-US" sz="1200" dirty="0">
                <a:latin typeface="+mj-lt"/>
              </a:rPr>
              <a:t>will not go up and cannot implement Layer 3 forwarding.)</a:t>
            </a: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endParaRPr lang="en-US" altLang="zh-CN" sz="1200" dirty="0" smtClean="0">
              <a:latin typeface="+mj-lt"/>
            </a:endParaRPr>
          </a:p>
          <a:p>
            <a:endParaRPr lang="en-US" altLang="zh-CN" sz="1200" dirty="0">
              <a:latin typeface="+mj-lt"/>
            </a:endParaRPr>
          </a:p>
        </p:txBody>
      </p:sp>
      <p:sp>
        <p:nvSpPr>
          <p:cNvPr id="52" name="TextBox 123"/>
          <p:cNvSpPr txBox="1"/>
          <p:nvPr/>
        </p:nvSpPr>
        <p:spPr bwMode="gray">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bwMode="gray">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54" name="文本占位符 49"/>
          <p:cNvSpPr txBox="1">
            <a:spLocks/>
          </p:cNvSpPr>
          <p:nvPr/>
        </p:nvSpPr>
        <p:spPr bwMode="gray">
          <a:xfrm>
            <a:off x="5526800" y="5563743"/>
            <a:ext cx="6206627" cy="66742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The preceding information indicates that the IP addresses of the interfaces on SW3 and SW4 </a:t>
            </a:r>
            <a:r>
              <a:rPr lang="en-US" altLang="zh-CN" sz="1200" dirty="0" smtClean="0">
                <a:latin typeface="+mj-lt"/>
              </a:rPr>
              <a:t>have been</a:t>
            </a:r>
            <a:r>
              <a:rPr lang="en-US" sz="1200" dirty="0" smtClean="0">
                <a:latin typeface="+mj-lt"/>
              </a:rPr>
              <a:t> </a:t>
            </a:r>
            <a:r>
              <a:rPr lang="en-US" sz="1200" dirty="0">
                <a:latin typeface="+mj-lt"/>
              </a:rPr>
              <a:t>correctly configured.</a:t>
            </a:r>
          </a:p>
        </p:txBody>
      </p:sp>
      <p:sp>
        <p:nvSpPr>
          <p:cNvPr id="55" name="isḻïḑe">
            <a:extLst>
              <a:ext uri="{FF2B5EF4-FFF2-40B4-BE49-F238E27FC236}">
                <a16:creationId xmlns:a16="http://schemas.microsoft.com/office/drawing/2014/main" xmlns="" id="{24CBC826-002E-4B71-8291-B729E4BED0E3}"/>
              </a:ext>
            </a:extLst>
          </p:cNvPr>
          <p:cNvSpPr txBox="1"/>
          <p:nvPr/>
        </p:nvSpPr>
        <p:spPr bwMode="gray">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56" name="ïšļïďe">
            <a:extLst>
              <a:ext uri="{FF2B5EF4-FFF2-40B4-BE49-F238E27FC236}">
                <a16:creationId xmlns:a16="http://schemas.microsoft.com/office/drawing/2014/main" xmlns="" id="{FB41FAD4-0BA5-4580-B72E-A6BFF22F8784}"/>
              </a:ext>
            </a:extLst>
          </p:cNvPr>
          <p:cNvSpPr txBox="1"/>
          <p:nvPr/>
        </p:nvSpPr>
        <p:spPr bwMode="gray">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1" dirty="0">
                <a:solidFill>
                  <a:schemeClr val="tx1"/>
                </a:solidFill>
                <a:latin typeface="+mj-lt"/>
              </a:rPr>
              <a:t>Incorrectly </a:t>
            </a:r>
            <a:r>
              <a:rPr lang="en-US" altLang="zh-CN" b="1" dirty="0" smtClean="0">
                <a:solidFill>
                  <a:schemeClr val="tx1"/>
                </a:solidFill>
                <a:latin typeface="+mj-lt"/>
              </a:rPr>
              <a:t/>
            </a:r>
            <a:br>
              <a:rPr lang="en-US" altLang="zh-CN" b="1" dirty="0" smtClean="0">
                <a:solidFill>
                  <a:schemeClr val="tx1"/>
                </a:solidFill>
                <a:latin typeface="+mj-lt"/>
              </a:rPr>
            </a:br>
            <a:r>
              <a:rPr lang="en-US" altLang="zh-CN" b="1" dirty="0" smtClean="0">
                <a:solidFill>
                  <a:schemeClr val="tx1"/>
                </a:solidFill>
                <a:latin typeface="+mj-lt"/>
              </a:rPr>
              <a:t>configured </a:t>
            </a:r>
            <a:r>
              <a:rPr lang="en-US" altLang="zh-CN" b="1" dirty="0">
                <a:solidFill>
                  <a:schemeClr val="tx1"/>
                </a:solidFill>
                <a:latin typeface="+mj-lt"/>
              </a:rPr>
              <a:t>IP </a:t>
            </a:r>
            <a:r>
              <a:rPr lang="en-US" altLang="zh-CN" b="1" dirty="0" smtClean="0">
                <a:solidFill>
                  <a:schemeClr val="tx1"/>
                </a:solidFill>
                <a:latin typeface="+mj-lt"/>
              </a:rPr>
              <a:t/>
            </a:r>
            <a:br>
              <a:rPr lang="en-US" altLang="zh-CN" b="1" dirty="0" smtClean="0">
                <a:solidFill>
                  <a:schemeClr val="tx1"/>
                </a:solidFill>
                <a:latin typeface="+mj-lt"/>
              </a:rPr>
            </a:br>
            <a:r>
              <a:rPr lang="en-US" altLang="zh-CN" b="1" dirty="0" smtClean="0">
                <a:solidFill>
                  <a:schemeClr val="tx1"/>
                </a:solidFill>
                <a:latin typeface="+mj-lt"/>
              </a:rPr>
              <a:t>address</a:t>
            </a:r>
            <a:endParaRPr lang="en-US" altLang="zh-CN" b="1" dirty="0">
              <a:solidFill>
                <a:schemeClr val="tx1"/>
              </a:solidFill>
              <a:latin typeface="+mj-lt"/>
            </a:endParaRPr>
          </a:p>
        </p:txBody>
      </p:sp>
      <p:sp>
        <p:nvSpPr>
          <p:cNvPr id="58" name="ïṧļíḍê">
            <a:extLst>
              <a:ext uri="{FF2B5EF4-FFF2-40B4-BE49-F238E27FC236}">
                <a16:creationId xmlns:a16="http://schemas.microsoft.com/office/drawing/2014/main" xmlns="" id="{D1BCCD92-D45A-41F7-960F-30FC35568CBF}"/>
              </a:ext>
            </a:extLst>
          </p:cNvPr>
          <p:cNvSpPr txBox="1"/>
          <p:nvPr/>
        </p:nvSpPr>
        <p:spPr bwMode="gray">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dirty="0">
                <a:solidFill>
                  <a:srgbClr val="ABABAB"/>
                </a:solidFill>
                <a:latin typeface="+mj-lt"/>
              </a:rPr>
              <a:t>VLAN </a:t>
            </a:r>
            <a:r>
              <a:rPr lang="en-US" altLang="zh-CN" sz="1400" dirty="0" smtClean="0">
                <a:solidFill>
                  <a:srgbClr val="ABABAB"/>
                </a:solidFill>
                <a:latin typeface="+mj-lt"/>
              </a:rPr>
              <a:t/>
            </a:r>
            <a:br>
              <a:rPr lang="en-US" altLang="zh-CN" sz="1400" dirty="0" smtClean="0">
                <a:solidFill>
                  <a:srgbClr val="ABABAB"/>
                </a:solidFill>
                <a:latin typeface="+mj-lt"/>
              </a:rPr>
            </a:br>
            <a:r>
              <a:rPr lang="en-US" altLang="zh-CN" sz="1400" dirty="0" smtClean="0">
                <a:solidFill>
                  <a:srgbClr val="ABABAB"/>
                </a:solidFill>
                <a:latin typeface="+mj-lt"/>
              </a:rPr>
              <a:t>configuration </a:t>
            </a:r>
            <a:br>
              <a:rPr lang="en-US" altLang="zh-CN" sz="1400" dirty="0" smtClean="0">
                <a:solidFill>
                  <a:srgbClr val="ABABAB"/>
                </a:solidFill>
                <a:latin typeface="+mj-lt"/>
              </a:rPr>
            </a:br>
            <a:r>
              <a:rPr lang="en-US" altLang="zh-CN" sz="1400" dirty="0" smtClean="0">
                <a:solidFill>
                  <a:srgbClr val="ABABAB"/>
                </a:solidFill>
                <a:latin typeface="+mj-lt"/>
              </a:rPr>
              <a:t>error</a:t>
            </a:r>
            <a:endParaRPr lang="en-US" altLang="zh-CN" sz="1400" dirty="0">
              <a:solidFill>
                <a:srgbClr val="ABABAB"/>
              </a:solidFill>
              <a:latin typeface="+mj-lt"/>
            </a:endParaRPr>
          </a:p>
        </p:txBody>
      </p:sp>
      <p:sp>
        <p:nvSpPr>
          <p:cNvPr id="59" name="îş1iḍê">
            <a:extLst>
              <a:ext uri="{FF2B5EF4-FFF2-40B4-BE49-F238E27FC236}">
                <a16:creationId xmlns:a16="http://schemas.microsoft.com/office/drawing/2014/main" xmlns="" id="{F0B068A5-560A-4DB9-9ABC-E179FB4B53B1}"/>
              </a:ext>
            </a:extLst>
          </p:cNvPr>
          <p:cNvSpPr txBox="1"/>
          <p:nvPr/>
        </p:nvSpPr>
        <p:spPr bwMode="gray">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rgbClr val="ABABAB"/>
                </a:solidFill>
                <a:latin typeface="+mj-lt"/>
              </a:rPr>
              <a:t>Loop</a:t>
            </a:r>
          </a:p>
        </p:txBody>
      </p:sp>
      <p:sp>
        <p:nvSpPr>
          <p:cNvPr id="60" name="íşḻïďe">
            <a:extLst>
              <a:ext uri="{FF2B5EF4-FFF2-40B4-BE49-F238E27FC236}">
                <a16:creationId xmlns:a16="http://schemas.microsoft.com/office/drawing/2014/main" xmlns="" id="{05246D82-A4F5-42F2-854D-C3D348D160CE}"/>
              </a:ext>
            </a:extLst>
          </p:cNvPr>
          <p:cNvSpPr txBox="1"/>
          <p:nvPr/>
        </p:nvSpPr>
        <p:spPr bwMode="gray">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dirty="0">
                <a:solidFill>
                  <a:srgbClr val="ABABAB"/>
                </a:solidFill>
                <a:latin typeface="+mj-lt"/>
              </a:rPr>
              <a:t>VRRP fault</a:t>
            </a:r>
          </a:p>
        </p:txBody>
      </p:sp>
      <p:sp>
        <p:nvSpPr>
          <p:cNvPr id="61" name="AutoShape 17"/>
          <p:cNvSpPr>
            <a:spLocks noChangeArrowheads="1"/>
          </p:cNvSpPr>
          <p:nvPr/>
        </p:nvSpPr>
        <p:spPr bwMode="gray">
          <a:xfrm>
            <a:off x="6221776" y="2384261"/>
            <a:ext cx="5067088" cy="1569585"/>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2" name="表格 61"/>
          <p:cNvGraphicFramePr>
            <a:graphicFrameLocks noGrp="1"/>
          </p:cNvGraphicFramePr>
          <p:nvPr>
            <p:extLst>
              <p:ext uri="{D42A27DB-BD31-4B8C-83A1-F6EECF244321}">
                <p14:modId xmlns:p14="http://schemas.microsoft.com/office/powerpoint/2010/main" val="2905700293"/>
              </p:ext>
            </p:extLst>
          </p:nvPr>
        </p:nvGraphicFramePr>
        <p:xfrm>
          <a:off x="6489534" y="2425171"/>
          <a:ext cx="4571370" cy="1463040"/>
        </p:xfrm>
        <a:graphic>
          <a:graphicData uri="http://schemas.openxmlformats.org/drawingml/2006/table">
            <a:tbl>
              <a:tblPr>
                <a:tableStyleId>{72833802-FEF1-4C79-8D5D-14CF1EAF98D9}</a:tableStyleId>
              </a:tblPr>
              <a:tblGrid>
                <a:gridCol w="1026725"/>
                <a:gridCol w="1686763"/>
                <a:gridCol w="928941"/>
                <a:gridCol w="928941"/>
              </a:tblGrid>
              <a:tr h="171450">
                <a:tc gridSpan="3">
                  <a:txBody>
                    <a:bodyPr/>
                    <a:lstStyle/>
                    <a:p>
                      <a:pPr algn="l"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a:t>
                      </a:r>
                      <a:r>
                        <a:rPr lang="en-US"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SW3&gt;display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ip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interface brief </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a:txBody>
                    <a:bodyPr/>
                    <a:lstStyle/>
                    <a:p>
                      <a:pPr algn="l" fontAlgn="b"/>
                      <a:endParaRPr lang="zh-CN" alt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17145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IP Address/Mask</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Physical</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Protocol</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MEth0/0/1</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unassigned</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down</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down</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NULL0</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unassigned</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up(s)</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Vlanif1</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unassigned</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down</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Vlanif12</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192.168.12.3/24</a:t>
                      </a:r>
                      <a:endParaRPr lang="en-US" altLang="zh-CN"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Vlanif34</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b="1"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192.168.34.3/24</a:t>
                      </a:r>
                      <a:endParaRPr lang="en-US" altLang="zh-CN" sz="1200" b="1"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63" name="AutoShape 17"/>
          <p:cNvSpPr>
            <a:spLocks noChangeArrowheads="1"/>
          </p:cNvSpPr>
          <p:nvPr/>
        </p:nvSpPr>
        <p:spPr bwMode="gray">
          <a:xfrm>
            <a:off x="6221776" y="4039393"/>
            <a:ext cx="5067088" cy="1569585"/>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4" name="表格 63"/>
          <p:cNvGraphicFramePr>
            <a:graphicFrameLocks noGrp="1"/>
          </p:cNvGraphicFramePr>
          <p:nvPr>
            <p:extLst>
              <p:ext uri="{D42A27DB-BD31-4B8C-83A1-F6EECF244321}">
                <p14:modId xmlns:p14="http://schemas.microsoft.com/office/powerpoint/2010/main" val="4130316282"/>
              </p:ext>
            </p:extLst>
          </p:nvPr>
        </p:nvGraphicFramePr>
        <p:xfrm>
          <a:off x="6489534" y="4080303"/>
          <a:ext cx="4571370" cy="1463040"/>
        </p:xfrm>
        <a:graphic>
          <a:graphicData uri="http://schemas.openxmlformats.org/drawingml/2006/table">
            <a:tbl>
              <a:tblPr>
                <a:tableStyleId>{72833802-FEF1-4C79-8D5D-14CF1EAF98D9}</a:tableStyleId>
              </a:tblPr>
              <a:tblGrid>
                <a:gridCol w="1026725"/>
                <a:gridCol w="1686763"/>
                <a:gridCol w="928941"/>
                <a:gridCol w="928941"/>
              </a:tblGrid>
              <a:tr h="171450">
                <a:tc gridSpan="3">
                  <a:txBody>
                    <a:bodyPr/>
                    <a:lstStyle/>
                    <a:p>
                      <a:pPr algn="l"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a:t>
                      </a:r>
                      <a:r>
                        <a:rPr lang="en-US" sz="1200" u="none" strike="noStrike" dirty="0" smtClean="0">
                          <a:effectLst/>
                          <a:latin typeface="Huawei Sans" panose="020C0503030203020204" pitchFamily="34" charset="0"/>
                          <a:ea typeface="方正兰亭黑简体" panose="02000000000000000000" pitchFamily="2" charset="-122"/>
                          <a:sym typeface="Huawei Sans" panose="020C0503030203020204" pitchFamily="34" charset="0"/>
                        </a:rPr>
                        <a:t>SW4&gt;display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ip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interface brief </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a:txBody>
                    <a:bodyPr/>
                    <a:lstStyle/>
                    <a:p>
                      <a:pPr algn="l" fontAlgn="b"/>
                      <a:endParaRPr lang="zh-CN" alt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17145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IP Address/Mask</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Physical</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Protocol</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MEth0/0/1</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unassigned</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down</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down</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NULL0</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unassigned</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up(s)</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Vlanif1</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unassigned</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down</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Vlanif12</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b="1"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192.168.12.4/24</a:t>
                      </a:r>
                      <a:endParaRPr lang="en-US" altLang="zh-CN"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Vlanif34</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b="1"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192.168.34.4/24</a:t>
                      </a:r>
                      <a:endParaRPr lang="en-US" altLang="zh-CN"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42" name="直接连接符 41">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42235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标题 48"/>
          <p:cNvSpPr>
            <a:spLocks noGrp="1"/>
          </p:cNvSpPr>
          <p:nvPr>
            <p:ph type="title"/>
          </p:nvPr>
        </p:nvSpPr>
        <p:spPr bwMode="gray"/>
        <p:txBody>
          <a:bodyPr/>
          <a:lstStyle/>
          <a:p>
            <a:r>
              <a:rPr lang="en-US" dirty="0" smtClean="0"/>
              <a:t>PC1 and PC13 Cannot Communicate (4)</a:t>
            </a:r>
            <a:endParaRPr lang="en-US" dirty="0"/>
          </a:p>
        </p:txBody>
      </p:sp>
      <p:pic>
        <p:nvPicPr>
          <p:cNvPr id="26" name="图片 25" descr="通用交换机.png"/>
          <p:cNvPicPr>
            <a:picLocks noChangeAspect="1"/>
          </p:cNvPicPr>
          <p:nvPr/>
        </p:nvPicPr>
        <p:blipFill>
          <a:blip r:embed="rId3" cstate="print"/>
          <a:stretch>
            <a:fillRect/>
          </a:stretch>
        </p:blipFill>
        <p:spPr bwMode="gray">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bwMode="gray">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344871" y="2204471"/>
            <a:ext cx="540000" cy="442800"/>
          </a:xfrm>
          <a:prstGeom prst="rect">
            <a:avLst/>
          </a:prstGeom>
        </p:spPr>
      </p:pic>
      <p:cxnSp>
        <p:nvCxnSpPr>
          <p:cNvPr id="30" name="直接连接符 29"/>
          <p:cNvCxnSpPr>
            <a:stCxn id="28" idx="3"/>
            <a:endCxn id="29" idx="1"/>
          </p:cNvCxnSpPr>
          <p:nvPr/>
        </p:nvCxnSpPr>
        <p:spPr bwMode="gray">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bwMode="gray">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bwMode="gray">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bwMode="gray">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bwMode="gray">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bwMode="gray">
          <a:xfrm>
            <a:off x="4352174" y="4673819"/>
            <a:ext cx="539063" cy="414000"/>
          </a:xfrm>
          <a:prstGeom prst="rect">
            <a:avLst/>
          </a:prstGeom>
        </p:spPr>
      </p:pic>
      <p:cxnSp>
        <p:nvCxnSpPr>
          <p:cNvPr id="36" name="直接连接符 35"/>
          <p:cNvCxnSpPr>
            <a:stCxn id="34" idx="0"/>
            <a:endCxn id="26" idx="2"/>
          </p:cNvCxnSpPr>
          <p:nvPr/>
        </p:nvCxnSpPr>
        <p:spPr bwMode="gray">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bwMode="gray">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bwMode="gray">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bwMode="gray">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bwMode="gray">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bwMode="gray">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bwMode="gray">
          <a:xfrm rot="5400000">
            <a:off x="2370003" y="4180202"/>
            <a:ext cx="868378" cy="276999"/>
          </a:xfrm>
          <a:prstGeom prst="rect">
            <a:avLst/>
          </a:prstGeom>
          <a:noFill/>
        </p:spPr>
        <p:txBody>
          <a:bodyPr wrap="square" rtlCol="0">
            <a:spAutoFit/>
          </a:bodyPr>
          <a:lstStyle/>
          <a:p>
            <a:pPr algn="ctr"/>
            <a:r>
              <a:rPr lang="en-US" sz="1200" b="1"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bwMode="gray">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bwMode="gray">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bwMode="gray">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bwMode="gray">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bwMode="gray">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gray">
          <a:xfrm>
            <a:off x="5526800" y="991196"/>
            <a:ext cx="6206627" cy="43010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Query the switch port and VLAN configuration.</a:t>
            </a:r>
          </a:p>
          <a:p>
            <a:endParaRPr lang="en-US" altLang="zh-CN" sz="1200" dirty="0">
              <a:latin typeface="+mj-lt"/>
            </a:endParaRP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endParaRPr lang="en-US" altLang="zh-CN" sz="1200" dirty="0" smtClean="0">
              <a:latin typeface="+mj-lt"/>
            </a:endParaRPr>
          </a:p>
          <a:p>
            <a:endParaRPr lang="en-US" altLang="zh-CN" sz="1200" dirty="0" smtClean="0">
              <a:latin typeface="+mj-lt"/>
            </a:endParaRPr>
          </a:p>
          <a:p>
            <a:endParaRPr lang="en-US" altLang="zh-CN" sz="1200" dirty="0" smtClean="0">
              <a:latin typeface="+mj-lt"/>
            </a:endParaRPr>
          </a:p>
          <a:p>
            <a:endParaRPr lang="en-US" altLang="zh-CN" sz="1200" dirty="0">
              <a:latin typeface="+mj-lt"/>
            </a:endParaRPr>
          </a:p>
        </p:txBody>
      </p:sp>
      <p:sp>
        <p:nvSpPr>
          <p:cNvPr id="52" name="TextBox 123"/>
          <p:cNvSpPr txBox="1"/>
          <p:nvPr/>
        </p:nvSpPr>
        <p:spPr bwMode="gray">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bwMode="gray">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3" name="矩形 2"/>
          <p:cNvSpPr/>
          <p:nvPr/>
        </p:nvSpPr>
        <p:spPr bwMode="gray">
          <a:xfrm>
            <a:off x="5526799" y="4215331"/>
            <a:ext cx="6206627" cy="2004651"/>
          </a:xfrm>
          <a:prstGeom prst="rect">
            <a:avLst/>
          </a:prstGeom>
        </p:spPr>
        <p:txBody>
          <a:bodyPr wrap="square">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According to the preceding information, VLAN configurations of GE 0/0/10 and GE 0/0/11 on SW1 are incorrect. Correct VLAN configuration errors. </a:t>
            </a:r>
            <a:r>
              <a:rPr lang="en-US" sz="1200" dirty="0" smtClean="0">
                <a:latin typeface="+mj-lt"/>
                <a:cs typeface="Arial" panose="020B0604020202020204" pitchFamily="34" charset="0"/>
              </a:rPr>
              <a:t>Repeat the preceding step to verify </a:t>
            </a:r>
            <a:r>
              <a:rPr lang="en-US" sz="1200" dirty="0">
                <a:latin typeface="+mj-lt"/>
                <a:cs typeface="Arial" panose="020B0604020202020204" pitchFamily="34" charset="0"/>
              </a:rPr>
              <a:t>the configurations on the other three switches.</a:t>
            </a:r>
          </a:p>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After the VLAN is correctly configured on the </a:t>
            </a:r>
            <a:r>
              <a:rPr lang="en-US" sz="1200" dirty="0" smtClean="0">
                <a:latin typeface="+mj-lt"/>
                <a:cs typeface="Arial" panose="020B0604020202020204" pitchFamily="34" charset="0"/>
              </a:rPr>
              <a:t>switch</a:t>
            </a:r>
            <a:r>
              <a:rPr lang="en-US" altLang="zh-CN" sz="1200" dirty="0" smtClean="0">
                <a:latin typeface="+mj-lt"/>
                <a:cs typeface="Arial" panose="020B0604020202020204" pitchFamily="34" charset="0"/>
              </a:rPr>
              <a:t>es</a:t>
            </a:r>
            <a:r>
              <a:rPr lang="en-US" sz="1200" dirty="0" smtClean="0">
                <a:latin typeface="+mj-lt"/>
                <a:cs typeface="Arial" panose="020B0604020202020204" pitchFamily="34" charset="0"/>
              </a:rPr>
              <a:t>, check whether PC1 can communicate with other IP addresses on the same network segment. For </a:t>
            </a:r>
            <a:r>
              <a:rPr lang="en-US" sz="1200" dirty="0">
                <a:latin typeface="+mj-lt"/>
                <a:cs typeface="Arial" panose="020B0604020202020204" pitchFamily="34" charset="0"/>
              </a:rPr>
              <a:t>example, run the </a:t>
            </a:r>
            <a:r>
              <a:rPr lang="en-US" sz="1200" b="1" dirty="0">
                <a:latin typeface="+mj-lt"/>
                <a:cs typeface="Arial" panose="020B0604020202020204" pitchFamily="34" charset="0"/>
              </a:rPr>
              <a:t>ping 192.168.12.13</a:t>
            </a:r>
            <a:r>
              <a:rPr lang="en-US" sz="1200" dirty="0">
                <a:latin typeface="+mj-lt"/>
                <a:cs typeface="Arial" panose="020B0604020202020204" pitchFamily="34" charset="0"/>
              </a:rPr>
              <a:t> command on PC1. The command </a:t>
            </a:r>
            <a:r>
              <a:rPr lang="en-US" sz="1200" dirty="0" smtClean="0">
                <a:latin typeface="+mj-lt"/>
                <a:cs typeface="Arial" panose="020B0604020202020204" pitchFamily="34" charset="0"/>
              </a:rPr>
              <a:t>output </a:t>
            </a:r>
            <a:r>
              <a:rPr lang="en-US" sz="1200" dirty="0">
                <a:latin typeface="+mj-lt"/>
                <a:cs typeface="Arial" panose="020B0604020202020204" pitchFamily="34" charset="0"/>
              </a:rPr>
              <a:t>shows that packet loss occurs and the delay is long.</a:t>
            </a:r>
          </a:p>
        </p:txBody>
      </p:sp>
      <p:sp>
        <p:nvSpPr>
          <p:cNvPr id="42" name="isḻïḑe">
            <a:extLst>
              <a:ext uri="{FF2B5EF4-FFF2-40B4-BE49-F238E27FC236}">
                <a16:creationId xmlns:a16="http://schemas.microsoft.com/office/drawing/2014/main" xmlns="" id="{24CBC826-002E-4B71-8291-B729E4BED0E3}"/>
              </a:ext>
            </a:extLst>
          </p:cNvPr>
          <p:cNvSpPr txBox="1"/>
          <p:nvPr/>
        </p:nvSpPr>
        <p:spPr bwMode="gray">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50" name="ïšļïďe">
            <a:extLst>
              <a:ext uri="{FF2B5EF4-FFF2-40B4-BE49-F238E27FC236}">
                <a16:creationId xmlns:a16="http://schemas.microsoft.com/office/drawing/2014/main" xmlns="" id="{FB41FAD4-0BA5-4580-B72E-A6BFF22F8784}"/>
              </a:ext>
            </a:extLst>
          </p:cNvPr>
          <p:cNvSpPr txBox="1"/>
          <p:nvPr/>
        </p:nvSpPr>
        <p:spPr bwMode="gray">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dirty="0">
                <a:solidFill>
                  <a:srgbClr val="ABABAB"/>
                </a:solidFill>
                <a:latin typeface="+mj-lt"/>
              </a:rPr>
              <a:t>Incorrectly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configured </a:t>
            </a:r>
            <a:r>
              <a:rPr lang="en-US" altLang="zh-CN" dirty="0">
                <a:solidFill>
                  <a:srgbClr val="ABABAB"/>
                </a:solidFill>
                <a:latin typeface="+mj-lt"/>
              </a:rPr>
              <a:t>IP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address</a:t>
            </a:r>
            <a:endParaRPr lang="en-US" altLang="zh-CN" dirty="0">
              <a:solidFill>
                <a:srgbClr val="ABABAB"/>
              </a:solidFill>
              <a:latin typeface="+mj-lt"/>
            </a:endParaRPr>
          </a:p>
        </p:txBody>
      </p:sp>
      <p:sp>
        <p:nvSpPr>
          <p:cNvPr id="54" name="ïṧļíḍê">
            <a:extLst>
              <a:ext uri="{FF2B5EF4-FFF2-40B4-BE49-F238E27FC236}">
                <a16:creationId xmlns:a16="http://schemas.microsoft.com/office/drawing/2014/main" xmlns="" id="{D1BCCD92-D45A-41F7-960F-30FC35568CBF}"/>
              </a:ext>
            </a:extLst>
          </p:cNvPr>
          <p:cNvSpPr txBox="1"/>
          <p:nvPr/>
        </p:nvSpPr>
        <p:spPr bwMode="gray">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b="1" dirty="0">
                <a:latin typeface="+mj-lt"/>
              </a:rPr>
              <a:t>VLAN </a:t>
            </a:r>
            <a:r>
              <a:rPr lang="en-US" altLang="zh-CN" sz="1400" b="1" dirty="0" smtClean="0">
                <a:latin typeface="+mj-lt"/>
              </a:rPr>
              <a:t/>
            </a:r>
            <a:br>
              <a:rPr lang="en-US" altLang="zh-CN" sz="1400" b="1" dirty="0" smtClean="0">
                <a:latin typeface="+mj-lt"/>
              </a:rPr>
            </a:br>
            <a:r>
              <a:rPr lang="en-US" altLang="zh-CN" sz="1400" b="1" dirty="0" smtClean="0">
                <a:latin typeface="+mj-lt"/>
              </a:rPr>
              <a:t>configuration </a:t>
            </a:r>
            <a:br>
              <a:rPr lang="en-US" altLang="zh-CN" sz="1400" b="1" dirty="0" smtClean="0">
                <a:latin typeface="+mj-lt"/>
              </a:rPr>
            </a:br>
            <a:r>
              <a:rPr lang="en-US" altLang="zh-CN" sz="1400" b="1" dirty="0" smtClean="0">
                <a:latin typeface="+mj-lt"/>
              </a:rPr>
              <a:t>error</a:t>
            </a:r>
            <a:endParaRPr lang="en-US" altLang="zh-CN" sz="1400" b="1" dirty="0">
              <a:latin typeface="+mj-lt"/>
            </a:endParaRPr>
          </a:p>
        </p:txBody>
      </p:sp>
      <p:sp>
        <p:nvSpPr>
          <p:cNvPr id="55" name="îş1iḍê">
            <a:extLst>
              <a:ext uri="{FF2B5EF4-FFF2-40B4-BE49-F238E27FC236}">
                <a16:creationId xmlns:a16="http://schemas.microsoft.com/office/drawing/2014/main" xmlns="" id="{F0B068A5-560A-4DB9-9ABC-E179FB4B53B1}"/>
              </a:ext>
            </a:extLst>
          </p:cNvPr>
          <p:cNvSpPr txBox="1"/>
          <p:nvPr/>
        </p:nvSpPr>
        <p:spPr bwMode="gray">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rgbClr val="ABABAB"/>
                </a:solidFill>
                <a:latin typeface="+mj-lt"/>
              </a:rPr>
              <a:t>Loop</a:t>
            </a:r>
          </a:p>
        </p:txBody>
      </p:sp>
      <p:sp>
        <p:nvSpPr>
          <p:cNvPr id="56" name="íşḻïďe">
            <a:extLst>
              <a:ext uri="{FF2B5EF4-FFF2-40B4-BE49-F238E27FC236}">
                <a16:creationId xmlns:a16="http://schemas.microsoft.com/office/drawing/2014/main" xmlns="" id="{05246D82-A4F5-42F2-854D-C3D348D160CE}"/>
              </a:ext>
            </a:extLst>
          </p:cNvPr>
          <p:cNvSpPr txBox="1"/>
          <p:nvPr/>
        </p:nvSpPr>
        <p:spPr bwMode="gray">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dirty="0">
                <a:solidFill>
                  <a:srgbClr val="ABABAB"/>
                </a:solidFill>
                <a:latin typeface="+mj-lt"/>
              </a:rPr>
              <a:t>VRRP fault</a:t>
            </a:r>
          </a:p>
        </p:txBody>
      </p:sp>
      <p:sp>
        <p:nvSpPr>
          <p:cNvPr id="58" name="AutoShape 17"/>
          <p:cNvSpPr>
            <a:spLocks noChangeArrowheads="1"/>
          </p:cNvSpPr>
          <p:nvPr/>
        </p:nvSpPr>
        <p:spPr bwMode="gray">
          <a:xfrm>
            <a:off x="5623916" y="1333421"/>
            <a:ext cx="5067088" cy="2946709"/>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[SW1]display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The total number of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vlans</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is : 3</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 Up;         D: Down;         TG: Tagged;         UT: Untagged;</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MP: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-mapping;               ST: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-stacking;</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ProtocolTransparent-vlan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 Management-</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VID  Type    Ports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12   common  TG:GE0/0/11(U)         </a:t>
            </a:r>
            <a:r>
              <a:rPr lang="en-US" altLang="zh-CN" sz="1200" b="1" kern="0" dirty="0" smtClean="0">
                <a:latin typeface="Huawei Sans" panose="020C0503030203020204" pitchFamily="34" charset="0"/>
                <a:ea typeface="方正兰亭黑简体" panose="02000000000000000000" pitchFamily="2" charset="-122"/>
                <a:sym typeface="Huawei Sans" panose="020C0503030203020204" pitchFamily="34" charset="0"/>
              </a:rPr>
              <a:t>TG:GE0/0/10(U</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34   common  TG:GE0/0/11(U)         </a:t>
            </a:r>
            <a:r>
              <a:rPr lang="en-US" altLang="zh-CN" sz="1200" b="1" kern="0" dirty="0" smtClean="0">
                <a:latin typeface="Huawei Sans" panose="020C0503030203020204" pitchFamily="34" charset="0"/>
                <a:ea typeface="方正兰亭黑简体" panose="02000000000000000000" pitchFamily="2" charset="-122"/>
                <a:sym typeface="Huawei Sans" panose="020C0503030203020204" pitchFamily="34" charset="0"/>
              </a:rPr>
              <a:t>TG:GE0/0/10(U</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VID  Status  Property      MAC-LRN Statistics Description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12   enable  default       enable  disable    VLAN 0012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34   enable  default       enable  disable    VLAN 0034 </a:t>
            </a:r>
          </a:p>
        </p:txBody>
      </p:sp>
      <p:cxnSp>
        <p:nvCxnSpPr>
          <p:cNvPr id="57" name="直接连接符 56">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9180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bwMode="gray"/>
        <p:txBody>
          <a:bodyPr/>
          <a:lstStyle/>
          <a:p>
            <a:pPr marL="342900" indent="-342900">
              <a:buFont typeface="Wingdings" panose="05000000000000000000" pitchFamily="2" charset="2"/>
              <a:buChar char="l"/>
            </a:pPr>
            <a:r>
              <a:rPr lang="en-US" dirty="0" smtClean="0"/>
              <a:t>On</a:t>
            </a:r>
            <a:r>
              <a:rPr lang="en-US" dirty="0" smtClean="0"/>
              <a:t> </a:t>
            </a:r>
            <a:r>
              <a:rPr lang="en-US" dirty="0" smtClean="0"/>
              <a:t>completion of this course, you will be able to:</a:t>
            </a:r>
          </a:p>
          <a:p>
            <a:pPr lvl="1"/>
            <a:r>
              <a:rPr lang="en-US" dirty="0" smtClean="0"/>
              <a:t>Understand the troubleshooting methods.</a:t>
            </a:r>
          </a:p>
          <a:p>
            <a:pPr lvl="1"/>
            <a:r>
              <a:rPr lang="en-US" dirty="0" smtClean="0"/>
              <a:t>Analyze loop faults.</a:t>
            </a:r>
          </a:p>
          <a:p>
            <a:pPr lvl="1"/>
            <a:r>
              <a:rPr lang="en-US" dirty="0" smtClean="0"/>
              <a:t>Analyze failures to establish neighbor relationships of routing protocols.</a:t>
            </a:r>
          </a:p>
          <a:p>
            <a:pPr lvl="1"/>
            <a:r>
              <a:rPr lang="en-US" dirty="0" smtClean="0"/>
              <a:t>Write a troubleshooting guide.</a:t>
            </a:r>
          </a:p>
          <a:p>
            <a:pPr lvl="1"/>
            <a:endParaRPr lang="en-US" altLang="zh-CN" dirty="0" smtClean="0"/>
          </a:p>
        </p:txBody>
      </p:sp>
    </p:spTree>
    <p:extLst>
      <p:ext uri="{BB962C8B-B14F-4D97-AF65-F5344CB8AC3E}">
        <p14:creationId xmlns:p14="http://schemas.microsoft.com/office/powerpoint/2010/main" val="390406023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标题 48"/>
          <p:cNvSpPr>
            <a:spLocks noGrp="1"/>
          </p:cNvSpPr>
          <p:nvPr>
            <p:ph type="title"/>
          </p:nvPr>
        </p:nvSpPr>
        <p:spPr bwMode="gray"/>
        <p:txBody>
          <a:bodyPr/>
          <a:lstStyle/>
          <a:p>
            <a:r>
              <a:rPr lang="en-US" dirty="0" smtClean="0"/>
              <a:t>PC1 and PC13 Cannot Communicate (5)</a:t>
            </a:r>
            <a:endParaRPr lang="en-US" dirty="0"/>
          </a:p>
        </p:txBody>
      </p:sp>
      <p:pic>
        <p:nvPicPr>
          <p:cNvPr id="26" name="图片 25" descr="通用交换机.png"/>
          <p:cNvPicPr>
            <a:picLocks noChangeAspect="1"/>
          </p:cNvPicPr>
          <p:nvPr/>
        </p:nvPicPr>
        <p:blipFill>
          <a:blip r:embed="rId3" cstate="print"/>
          <a:stretch>
            <a:fillRect/>
          </a:stretch>
        </p:blipFill>
        <p:spPr bwMode="gray">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bwMode="gray">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344871" y="2204471"/>
            <a:ext cx="540000" cy="442800"/>
          </a:xfrm>
          <a:prstGeom prst="rect">
            <a:avLst/>
          </a:prstGeom>
        </p:spPr>
      </p:pic>
      <p:cxnSp>
        <p:nvCxnSpPr>
          <p:cNvPr id="30" name="直接连接符 29"/>
          <p:cNvCxnSpPr>
            <a:stCxn id="28" idx="3"/>
            <a:endCxn id="29" idx="1"/>
          </p:cNvCxnSpPr>
          <p:nvPr/>
        </p:nvCxnSpPr>
        <p:spPr bwMode="gray">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bwMode="gray">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bwMode="gray">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bwMode="gray">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bwMode="gray">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bwMode="gray">
          <a:xfrm>
            <a:off x="4352174" y="4673819"/>
            <a:ext cx="539063" cy="414000"/>
          </a:xfrm>
          <a:prstGeom prst="rect">
            <a:avLst/>
          </a:prstGeom>
        </p:spPr>
      </p:pic>
      <p:cxnSp>
        <p:nvCxnSpPr>
          <p:cNvPr id="36" name="直接连接符 35"/>
          <p:cNvCxnSpPr>
            <a:stCxn id="34" idx="0"/>
            <a:endCxn id="26" idx="2"/>
          </p:cNvCxnSpPr>
          <p:nvPr/>
        </p:nvCxnSpPr>
        <p:spPr bwMode="gray">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bwMode="gray">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bwMode="gray">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bwMode="gray">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bwMode="gray">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bwMode="gray">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bwMode="gray">
          <a:xfrm rot="5400000">
            <a:off x="2370003" y="418020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bwMode="gray">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bwMode="gray">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bwMode="gray">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bwMode="gray">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bwMode="gray">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gray">
          <a:xfrm>
            <a:off x="5526800" y="956200"/>
            <a:ext cx="6206627" cy="4703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Check the MSTP status on each switch. All ports on SW4 are </a:t>
            </a:r>
            <a:r>
              <a:rPr lang="en-US" sz="1200" dirty="0" smtClean="0">
                <a:latin typeface="+mj-lt"/>
              </a:rPr>
              <a:t>in the Forwarding </a:t>
            </a:r>
            <a:r>
              <a:rPr lang="en-US" sz="1200" dirty="0">
                <a:latin typeface="+mj-lt"/>
              </a:rPr>
              <a:t>state.</a:t>
            </a:r>
          </a:p>
        </p:txBody>
      </p:sp>
      <p:sp>
        <p:nvSpPr>
          <p:cNvPr id="52" name="TextBox 123"/>
          <p:cNvSpPr txBox="1"/>
          <p:nvPr/>
        </p:nvSpPr>
        <p:spPr bwMode="gray">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bwMode="gray">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54" name="AutoShape 17"/>
          <p:cNvSpPr>
            <a:spLocks noChangeArrowheads="1"/>
          </p:cNvSpPr>
          <p:nvPr/>
        </p:nvSpPr>
        <p:spPr bwMode="gray">
          <a:xfrm>
            <a:off x="5847745" y="4385777"/>
            <a:ext cx="5345214" cy="1297675"/>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200" kern="0" dirty="0">
                <a:latin typeface="Huawei Sans" panose="020C0503030203020204" pitchFamily="34" charset="0"/>
                <a:ea typeface="方正兰亭黑简体" panose="02000000000000000000" pitchFamily="2" charset="-122"/>
              </a:rPr>
              <a:t>&lt;SW4&gt;display current-configuration | begin region-configuration</a:t>
            </a:r>
          </a:p>
          <a:p>
            <a:r>
              <a:rPr lang="en-US" sz="1200" kern="0" dirty="0" err="1">
                <a:latin typeface="Huawei Sans" panose="020C0503030203020204" pitchFamily="34" charset="0"/>
                <a:ea typeface="方正兰亭黑简体" panose="02000000000000000000" pitchFamily="2" charset="-122"/>
              </a:rPr>
              <a:t>stp</a:t>
            </a:r>
            <a:r>
              <a:rPr lang="en-US" sz="1200" kern="0" dirty="0">
                <a:latin typeface="Huawei Sans" panose="020C0503030203020204" pitchFamily="34" charset="0"/>
                <a:ea typeface="方正兰亭黑简体" panose="02000000000000000000" pitchFamily="2" charset="-122"/>
              </a:rPr>
              <a:t> region-configuration</a:t>
            </a:r>
          </a:p>
          <a:p>
            <a:r>
              <a:rPr lang="en-US" sz="1200" b="1" kern="0" dirty="0">
                <a:latin typeface="Huawei Sans" panose="020C0503030203020204" pitchFamily="34" charset="0"/>
                <a:ea typeface="方正兰亭黑简体" panose="02000000000000000000" pitchFamily="2" charset="-122"/>
              </a:rPr>
              <a:t> region-name TEST </a:t>
            </a:r>
            <a:r>
              <a:rPr lang="en-US" sz="1200" kern="0" dirty="0">
                <a:latin typeface="Huawei Sans" panose="020C0503030203020204" pitchFamily="34" charset="0"/>
                <a:ea typeface="方正兰亭黑简体" panose="02000000000000000000" pitchFamily="2" charset="-122"/>
              </a:rPr>
              <a:t>//The correct domain name is test, not TEST.</a:t>
            </a:r>
          </a:p>
          <a:p>
            <a:r>
              <a:rPr lang="en-US" sz="1200" kern="0" dirty="0">
                <a:latin typeface="Huawei Sans" panose="020C0503030203020204" pitchFamily="34" charset="0"/>
                <a:ea typeface="方正兰亭黑简体" panose="02000000000000000000" pitchFamily="2" charset="-122"/>
              </a:rPr>
              <a:t> instance 12 </a:t>
            </a:r>
            <a:r>
              <a:rPr lang="en-US" sz="1200" kern="0" dirty="0" err="1">
                <a:latin typeface="Huawei Sans" panose="020C0503030203020204" pitchFamily="34" charset="0"/>
                <a:ea typeface="方正兰亭黑简体" panose="02000000000000000000" pitchFamily="2" charset="-122"/>
              </a:rPr>
              <a:t>vlan</a:t>
            </a:r>
            <a:r>
              <a:rPr lang="en-US" sz="1200" kern="0" dirty="0">
                <a:latin typeface="Huawei Sans" panose="020C0503030203020204" pitchFamily="34" charset="0"/>
                <a:ea typeface="方正兰亭黑简体" panose="02000000000000000000" pitchFamily="2" charset="-122"/>
              </a:rPr>
              <a:t> 12</a:t>
            </a:r>
          </a:p>
          <a:p>
            <a:r>
              <a:rPr lang="en-US" sz="1200" kern="0" dirty="0">
                <a:latin typeface="Huawei Sans" panose="020C0503030203020204" pitchFamily="34" charset="0"/>
                <a:ea typeface="方正兰亭黑简体" panose="02000000000000000000" pitchFamily="2" charset="-122"/>
              </a:rPr>
              <a:t> instance 34 </a:t>
            </a:r>
            <a:r>
              <a:rPr lang="en-US" sz="1200" kern="0" dirty="0" err="1">
                <a:latin typeface="Huawei Sans" panose="020C0503030203020204" pitchFamily="34" charset="0"/>
                <a:ea typeface="方正兰亭黑简体" panose="02000000000000000000" pitchFamily="2" charset="-122"/>
              </a:rPr>
              <a:t>vlan</a:t>
            </a:r>
            <a:r>
              <a:rPr lang="en-US" sz="1200" kern="0" dirty="0">
                <a:latin typeface="Huawei Sans" panose="020C0503030203020204" pitchFamily="34" charset="0"/>
                <a:ea typeface="方正兰亭黑简体" panose="02000000000000000000" pitchFamily="2" charset="-122"/>
              </a:rPr>
              <a:t> 34</a:t>
            </a:r>
          </a:p>
          <a:p>
            <a:r>
              <a:rPr lang="en-US" sz="1200" kern="0" dirty="0">
                <a:latin typeface="Huawei Sans" panose="020C0503030203020204" pitchFamily="34" charset="0"/>
                <a:ea typeface="方正兰亭黑简体" panose="02000000000000000000" pitchFamily="2" charset="-122"/>
              </a:rPr>
              <a:t> active region-configuration</a:t>
            </a:r>
          </a:p>
          <a:p>
            <a:r>
              <a:rPr lang="en-US" sz="1200" kern="0" dirty="0">
                <a:latin typeface="Huawei Sans" panose="020C0503030203020204" pitchFamily="34" charset="0"/>
                <a:ea typeface="方正兰亭黑简体" panose="02000000000000000000" pitchFamily="2" charset="-122"/>
              </a:rPr>
              <a:t>#</a:t>
            </a:r>
          </a:p>
        </p:txBody>
      </p:sp>
      <p:sp>
        <p:nvSpPr>
          <p:cNvPr id="3" name="矩形 2"/>
          <p:cNvSpPr/>
          <p:nvPr/>
        </p:nvSpPr>
        <p:spPr bwMode="gray">
          <a:xfrm>
            <a:off x="5637427" y="3570660"/>
            <a:ext cx="6096000" cy="812530"/>
          </a:xfrm>
          <a:prstGeom prst="rect">
            <a:avLst/>
          </a:prstGeom>
        </p:spPr>
        <p:txBody>
          <a:bodyPr>
            <a:sp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MSTP faults may be caused by </a:t>
            </a:r>
            <a:r>
              <a:rPr lang="en-US" sz="1200" dirty="0" smtClean="0">
                <a:latin typeface="+mj-lt"/>
                <a:cs typeface="Arial" panose="020B0604020202020204" pitchFamily="34" charset="0"/>
              </a:rPr>
              <a:t>an incorrect domain </a:t>
            </a:r>
            <a:r>
              <a:rPr lang="en-US" sz="1200" dirty="0">
                <a:latin typeface="+mj-lt"/>
                <a:cs typeface="Arial" panose="020B0604020202020204" pitchFamily="34" charset="0"/>
              </a:rPr>
              <a:t>name </a:t>
            </a:r>
            <a:r>
              <a:rPr lang="en-US" sz="1200" dirty="0" smtClean="0">
                <a:latin typeface="+mj-lt"/>
                <a:cs typeface="Arial" panose="020B0604020202020204" pitchFamily="34" charset="0"/>
              </a:rPr>
              <a:t>setting, </a:t>
            </a:r>
            <a:r>
              <a:rPr lang="en-US" sz="1200" dirty="0">
                <a:latin typeface="+mj-lt"/>
                <a:cs typeface="Arial" panose="020B0604020202020204" pitchFamily="34" charset="0"/>
              </a:rPr>
              <a:t>incorrect binding between instances and VLANs, or incorrect binding between ports and VLANs. Check the MSTP configuration on SW4.</a:t>
            </a:r>
          </a:p>
        </p:txBody>
      </p:sp>
      <p:sp>
        <p:nvSpPr>
          <p:cNvPr id="10" name="矩形 9"/>
          <p:cNvSpPr/>
          <p:nvPr/>
        </p:nvSpPr>
        <p:spPr bwMode="gray">
          <a:xfrm>
            <a:off x="5637427" y="5700057"/>
            <a:ext cx="6096000" cy="572464"/>
          </a:xfrm>
          <a:prstGeom prst="rect">
            <a:avLst/>
          </a:prstGeom>
        </p:spPr>
        <p:txBody>
          <a:bodyPr>
            <a:sp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Correct the domain name </a:t>
            </a:r>
            <a:r>
              <a:rPr lang="en-US" sz="1200" dirty="0" smtClean="0">
                <a:latin typeface="+mj-lt"/>
                <a:cs typeface="Arial" panose="020B0604020202020204" pitchFamily="34" charset="0"/>
              </a:rPr>
              <a:t>on SW4. Ping </a:t>
            </a:r>
            <a:r>
              <a:rPr lang="en-US" sz="1200" dirty="0">
                <a:latin typeface="+mj-lt"/>
                <a:cs typeface="Arial" panose="020B0604020202020204" pitchFamily="34" charset="0"/>
              </a:rPr>
              <a:t>192.168.12.13 from PC1. As a result, packet loss occurs now and then.</a:t>
            </a:r>
          </a:p>
        </p:txBody>
      </p:sp>
      <p:sp>
        <p:nvSpPr>
          <p:cNvPr id="55" name="isḻïḑe">
            <a:extLst>
              <a:ext uri="{FF2B5EF4-FFF2-40B4-BE49-F238E27FC236}">
                <a16:creationId xmlns:a16="http://schemas.microsoft.com/office/drawing/2014/main" xmlns="" id="{24CBC826-002E-4B71-8291-B729E4BED0E3}"/>
              </a:ext>
            </a:extLst>
          </p:cNvPr>
          <p:cNvSpPr txBox="1"/>
          <p:nvPr/>
        </p:nvSpPr>
        <p:spPr bwMode="gray">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56" name="ïšļïďe">
            <a:extLst>
              <a:ext uri="{FF2B5EF4-FFF2-40B4-BE49-F238E27FC236}">
                <a16:creationId xmlns:a16="http://schemas.microsoft.com/office/drawing/2014/main" xmlns="" id="{FB41FAD4-0BA5-4580-B72E-A6BFF22F8784}"/>
              </a:ext>
            </a:extLst>
          </p:cNvPr>
          <p:cNvSpPr txBox="1"/>
          <p:nvPr/>
        </p:nvSpPr>
        <p:spPr bwMode="gray">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dirty="0">
                <a:solidFill>
                  <a:srgbClr val="ABABAB"/>
                </a:solidFill>
                <a:latin typeface="+mj-lt"/>
              </a:rPr>
              <a:t>Incorrectly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configured </a:t>
            </a:r>
            <a:r>
              <a:rPr lang="en-US" altLang="zh-CN" dirty="0">
                <a:solidFill>
                  <a:srgbClr val="ABABAB"/>
                </a:solidFill>
                <a:latin typeface="+mj-lt"/>
              </a:rPr>
              <a:t>IP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address</a:t>
            </a:r>
            <a:endParaRPr lang="en-US" altLang="zh-CN" dirty="0">
              <a:solidFill>
                <a:srgbClr val="ABABAB"/>
              </a:solidFill>
              <a:latin typeface="+mj-lt"/>
            </a:endParaRPr>
          </a:p>
        </p:txBody>
      </p:sp>
      <p:sp>
        <p:nvSpPr>
          <p:cNvPr id="57" name="ïṧļíḍê">
            <a:extLst>
              <a:ext uri="{FF2B5EF4-FFF2-40B4-BE49-F238E27FC236}">
                <a16:creationId xmlns:a16="http://schemas.microsoft.com/office/drawing/2014/main" xmlns="" id="{D1BCCD92-D45A-41F7-960F-30FC35568CBF}"/>
              </a:ext>
            </a:extLst>
          </p:cNvPr>
          <p:cNvSpPr txBox="1"/>
          <p:nvPr/>
        </p:nvSpPr>
        <p:spPr bwMode="gray">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dirty="0">
                <a:solidFill>
                  <a:srgbClr val="ABABAB"/>
                </a:solidFill>
                <a:latin typeface="+mj-lt"/>
              </a:rPr>
              <a:t>VLAN </a:t>
            </a:r>
            <a:r>
              <a:rPr lang="en-US" altLang="zh-CN" sz="1400" dirty="0" smtClean="0">
                <a:solidFill>
                  <a:srgbClr val="ABABAB"/>
                </a:solidFill>
                <a:latin typeface="+mj-lt"/>
              </a:rPr>
              <a:t/>
            </a:r>
            <a:br>
              <a:rPr lang="en-US" altLang="zh-CN" sz="1400" dirty="0" smtClean="0">
                <a:solidFill>
                  <a:srgbClr val="ABABAB"/>
                </a:solidFill>
                <a:latin typeface="+mj-lt"/>
              </a:rPr>
            </a:br>
            <a:r>
              <a:rPr lang="en-US" altLang="zh-CN" sz="1400" dirty="0" smtClean="0">
                <a:solidFill>
                  <a:srgbClr val="ABABAB"/>
                </a:solidFill>
                <a:latin typeface="+mj-lt"/>
              </a:rPr>
              <a:t>configuration </a:t>
            </a:r>
            <a:br>
              <a:rPr lang="en-US" altLang="zh-CN" sz="1400" dirty="0" smtClean="0">
                <a:solidFill>
                  <a:srgbClr val="ABABAB"/>
                </a:solidFill>
                <a:latin typeface="+mj-lt"/>
              </a:rPr>
            </a:br>
            <a:r>
              <a:rPr lang="en-US" altLang="zh-CN" sz="1400" dirty="0" smtClean="0">
                <a:solidFill>
                  <a:srgbClr val="ABABAB"/>
                </a:solidFill>
                <a:latin typeface="+mj-lt"/>
              </a:rPr>
              <a:t>error</a:t>
            </a:r>
            <a:endParaRPr lang="en-US" altLang="zh-CN" sz="1400" dirty="0">
              <a:solidFill>
                <a:srgbClr val="ABABAB"/>
              </a:solidFill>
              <a:latin typeface="+mj-lt"/>
            </a:endParaRPr>
          </a:p>
        </p:txBody>
      </p:sp>
      <p:sp>
        <p:nvSpPr>
          <p:cNvPr id="58" name="îş1iḍê">
            <a:extLst>
              <a:ext uri="{FF2B5EF4-FFF2-40B4-BE49-F238E27FC236}">
                <a16:creationId xmlns:a16="http://schemas.microsoft.com/office/drawing/2014/main" xmlns="" id="{F0B068A5-560A-4DB9-9ABC-E179FB4B53B1}"/>
              </a:ext>
            </a:extLst>
          </p:cNvPr>
          <p:cNvSpPr txBox="1"/>
          <p:nvPr/>
        </p:nvSpPr>
        <p:spPr bwMode="gray">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b="1" dirty="0">
                <a:latin typeface="+mj-lt"/>
              </a:rPr>
              <a:t>Loop</a:t>
            </a:r>
          </a:p>
        </p:txBody>
      </p:sp>
      <p:sp>
        <p:nvSpPr>
          <p:cNvPr id="59" name="íşḻïďe">
            <a:extLst>
              <a:ext uri="{FF2B5EF4-FFF2-40B4-BE49-F238E27FC236}">
                <a16:creationId xmlns:a16="http://schemas.microsoft.com/office/drawing/2014/main" xmlns="" id="{05246D82-A4F5-42F2-854D-C3D348D160CE}"/>
              </a:ext>
            </a:extLst>
          </p:cNvPr>
          <p:cNvSpPr txBox="1"/>
          <p:nvPr/>
        </p:nvSpPr>
        <p:spPr bwMode="gray">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dirty="0">
                <a:solidFill>
                  <a:srgbClr val="ABABAB"/>
                </a:solidFill>
                <a:latin typeface="+mj-lt"/>
              </a:rPr>
              <a:t>VRRP fault</a:t>
            </a:r>
          </a:p>
        </p:txBody>
      </p:sp>
      <p:sp>
        <p:nvSpPr>
          <p:cNvPr id="61" name="AutoShape 17"/>
          <p:cNvSpPr>
            <a:spLocks noChangeArrowheads="1"/>
          </p:cNvSpPr>
          <p:nvPr/>
        </p:nvSpPr>
        <p:spPr bwMode="gray">
          <a:xfrm>
            <a:off x="5802025" y="1489823"/>
            <a:ext cx="5206942" cy="2101728"/>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2" name="表格 61"/>
          <p:cNvGraphicFramePr>
            <a:graphicFrameLocks noGrp="1"/>
          </p:cNvGraphicFramePr>
          <p:nvPr>
            <p:extLst>
              <p:ext uri="{D42A27DB-BD31-4B8C-83A1-F6EECF244321}">
                <p14:modId xmlns:p14="http://schemas.microsoft.com/office/powerpoint/2010/main" val="3562541243"/>
              </p:ext>
            </p:extLst>
          </p:nvPr>
        </p:nvGraphicFramePr>
        <p:xfrm>
          <a:off x="5856323" y="1520571"/>
          <a:ext cx="5290917" cy="2011680"/>
        </p:xfrm>
        <a:graphic>
          <a:graphicData uri="http://schemas.openxmlformats.org/drawingml/2006/table">
            <a:tbl>
              <a:tblPr>
                <a:tableStyleId>{72833802-FEF1-4C79-8D5D-14CF1EAF98D9}</a:tableStyleId>
              </a:tblPr>
              <a:tblGrid>
                <a:gridCol w="822778"/>
                <a:gridCol w="2079798"/>
                <a:gridCol w="502809"/>
                <a:gridCol w="1062754"/>
                <a:gridCol w="822778"/>
              </a:tblGrid>
              <a:tr h="175736">
                <a:tc gridSpan="5">
                  <a:txBody>
                    <a:bodyPr/>
                    <a:lstStyle/>
                    <a:p>
                      <a:pPr algn="l"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&lt;SW4&gt;display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stp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brief </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5736">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MSTID</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Port</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Role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STP</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State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GigabitEthernet0/0/2</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NONE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GigabitEthernet0/0/3</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NONE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GigabitEthernet0/0/4</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NONE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12</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GigabitEthernet0/0/2</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NONE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12</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GigabitEthernet0/0/3</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NONE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12</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GigabitEthernet0/0/4</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NONE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34</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GigabitEthernet0/0/2</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NONE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34</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GigabitEthernet0/0/3</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NONE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34</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GigabitEthernet0/0/4</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NONE</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42" name="直接连接符 41">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74886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标题 48"/>
          <p:cNvSpPr>
            <a:spLocks noGrp="1"/>
          </p:cNvSpPr>
          <p:nvPr>
            <p:ph type="title"/>
          </p:nvPr>
        </p:nvSpPr>
        <p:spPr bwMode="gray"/>
        <p:txBody>
          <a:bodyPr/>
          <a:lstStyle/>
          <a:p>
            <a:r>
              <a:rPr lang="en-US" dirty="0" smtClean="0"/>
              <a:t>PC1 and PC13 Cannot Communicate (6)</a:t>
            </a:r>
            <a:endParaRPr lang="en-US" dirty="0"/>
          </a:p>
        </p:txBody>
      </p:sp>
      <p:pic>
        <p:nvPicPr>
          <p:cNvPr id="26" name="图片 25" descr="通用交换机.png"/>
          <p:cNvPicPr>
            <a:picLocks noChangeAspect="1"/>
          </p:cNvPicPr>
          <p:nvPr/>
        </p:nvPicPr>
        <p:blipFill>
          <a:blip r:embed="rId3" cstate="print"/>
          <a:stretch>
            <a:fillRect/>
          </a:stretch>
        </p:blipFill>
        <p:spPr bwMode="gray">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bwMode="gray">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344871" y="2204471"/>
            <a:ext cx="540000" cy="442800"/>
          </a:xfrm>
          <a:prstGeom prst="rect">
            <a:avLst/>
          </a:prstGeom>
        </p:spPr>
      </p:pic>
      <p:cxnSp>
        <p:nvCxnSpPr>
          <p:cNvPr id="30" name="直接连接符 29"/>
          <p:cNvCxnSpPr>
            <a:stCxn id="28" idx="3"/>
            <a:endCxn id="29" idx="1"/>
          </p:cNvCxnSpPr>
          <p:nvPr/>
        </p:nvCxnSpPr>
        <p:spPr bwMode="gray">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bwMode="gray">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bwMode="gray">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bwMode="gray">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bwMode="gray">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bwMode="gray">
          <a:xfrm>
            <a:off x="4352174" y="4673819"/>
            <a:ext cx="539063" cy="414000"/>
          </a:xfrm>
          <a:prstGeom prst="rect">
            <a:avLst/>
          </a:prstGeom>
        </p:spPr>
      </p:pic>
      <p:cxnSp>
        <p:nvCxnSpPr>
          <p:cNvPr id="36" name="直接连接符 35"/>
          <p:cNvCxnSpPr>
            <a:stCxn id="34" idx="0"/>
            <a:endCxn id="26" idx="2"/>
          </p:cNvCxnSpPr>
          <p:nvPr/>
        </p:nvCxnSpPr>
        <p:spPr bwMode="gray">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bwMode="gray">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bwMode="gray">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bwMode="gray">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bwMode="gray">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bwMode="gray">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bwMode="gray">
          <a:xfrm rot="5400000">
            <a:off x="2370003" y="418020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bwMode="gray">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bwMode="gray">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bwMode="gray">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bwMode="gray">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bwMode="gray">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gray">
          <a:xfrm>
            <a:off x="5526800" y="975363"/>
            <a:ext cx="6206627" cy="6768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200" dirty="0">
                <a:latin typeface="+mj-lt"/>
              </a:rPr>
              <a:t>Check whether packet loss is caused by the loop. Check whether MAC address flapping detection is enabled on each involved switch and whether MAC address flapping is detected.</a:t>
            </a:r>
          </a:p>
        </p:txBody>
      </p:sp>
      <p:sp>
        <p:nvSpPr>
          <p:cNvPr id="52" name="TextBox 123"/>
          <p:cNvSpPr txBox="1"/>
          <p:nvPr/>
        </p:nvSpPr>
        <p:spPr bwMode="gray">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bwMode="gray">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2" name="矩形 1"/>
          <p:cNvSpPr/>
          <p:nvPr/>
        </p:nvSpPr>
        <p:spPr bwMode="gray">
          <a:xfrm>
            <a:off x="5637427" y="3546745"/>
            <a:ext cx="6096000" cy="6463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After observing for a while, find that the fault occurs during working hours. When the fault occurs, check the MAC address table, and find that the MAC address table is unstable. Then check STP statistics.</a:t>
            </a:r>
          </a:p>
        </p:txBody>
      </p:sp>
      <p:sp>
        <p:nvSpPr>
          <p:cNvPr id="3" name="矩形 2"/>
          <p:cNvSpPr/>
          <p:nvPr/>
        </p:nvSpPr>
        <p:spPr bwMode="gray">
          <a:xfrm>
            <a:off x="5637427" y="5550881"/>
            <a:ext cx="6096000" cy="6463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During working hours, a switch port frequently alternates between up and down, and sends a large number of TC BPDUs. In this case, configure the switch port connected to the PC as an edge port.</a:t>
            </a:r>
          </a:p>
        </p:txBody>
      </p:sp>
      <p:sp>
        <p:nvSpPr>
          <p:cNvPr id="50" name="isḻïḑe">
            <a:extLst>
              <a:ext uri="{FF2B5EF4-FFF2-40B4-BE49-F238E27FC236}">
                <a16:creationId xmlns:a16="http://schemas.microsoft.com/office/drawing/2014/main" xmlns="" id="{24CBC826-002E-4B71-8291-B729E4BED0E3}"/>
              </a:ext>
            </a:extLst>
          </p:cNvPr>
          <p:cNvSpPr txBox="1"/>
          <p:nvPr/>
        </p:nvSpPr>
        <p:spPr bwMode="gray">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55" name="ïšļïďe">
            <a:extLst>
              <a:ext uri="{FF2B5EF4-FFF2-40B4-BE49-F238E27FC236}">
                <a16:creationId xmlns:a16="http://schemas.microsoft.com/office/drawing/2014/main" xmlns="" id="{FB41FAD4-0BA5-4580-B72E-A6BFF22F8784}"/>
              </a:ext>
            </a:extLst>
          </p:cNvPr>
          <p:cNvSpPr txBox="1"/>
          <p:nvPr/>
        </p:nvSpPr>
        <p:spPr bwMode="gray">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dirty="0">
                <a:solidFill>
                  <a:srgbClr val="ABABAB"/>
                </a:solidFill>
                <a:latin typeface="+mj-lt"/>
              </a:rPr>
              <a:t>Incorrectly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configured </a:t>
            </a:r>
            <a:r>
              <a:rPr lang="en-US" altLang="zh-CN" dirty="0">
                <a:solidFill>
                  <a:srgbClr val="ABABAB"/>
                </a:solidFill>
                <a:latin typeface="+mj-lt"/>
              </a:rPr>
              <a:t>IP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address</a:t>
            </a:r>
            <a:endParaRPr lang="en-US" altLang="zh-CN" dirty="0">
              <a:solidFill>
                <a:srgbClr val="ABABAB"/>
              </a:solidFill>
              <a:latin typeface="+mj-lt"/>
            </a:endParaRPr>
          </a:p>
        </p:txBody>
      </p:sp>
      <p:sp>
        <p:nvSpPr>
          <p:cNvPr id="56" name="ïṧļíḍê">
            <a:extLst>
              <a:ext uri="{FF2B5EF4-FFF2-40B4-BE49-F238E27FC236}">
                <a16:creationId xmlns:a16="http://schemas.microsoft.com/office/drawing/2014/main" xmlns="" id="{D1BCCD92-D45A-41F7-960F-30FC35568CBF}"/>
              </a:ext>
            </a:extLst>
          </p:cNvPr>
          <p:cNvSpPr txBox="1"/>
          <p:nvPr/>
        </p:nvSpPr>
        <p:spPr bwMode="gray">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dirty="0">
                <a:solidFill>
                  <a:srgbClr val="ABABAB"/>
                </a:solidFill>
                <a:latin typeface="+mj-lt"/>
              </a:rPr>
              <a:t>VLAN </a:t>
            </a:r>
            <a:r>
              <a:rPr lang="en-US" altLang="zh-CN" sz="1400" dirty="0" smtClean="0">
                <a:solidFill>
                  <a:srgbClr val="ABABAB"/>
                </a:solidFill>
                <a:latin typeface="+mj-lt"/>
              </a:rPr>
              <a:t/>
            </a:r>
            <a:br>
              <a:rPr lang="en-US" altLang="zh-CN" sz="1400" dirty="0" smtClean="0">
                <a:solidFill>
                  <a:srgbClr val="ABABAB"/>
                </a:solidFill>
                <a:latin typeface="+mj-lt"/>
              </a:rPr>
            </a:br>
            <a:r>
              <a:rPr lang="en-US" altLang="zh-CN" sz="1400" dirty="0" smtClean="0">
                <a:solidFill>
                  <a:srgbClr val="ABABAB"/>
                </a:solidFill>
                <a:latin typeface="+mj-lt"/>
              </a:rPr>
              <a:t>configuration </a:t>
            </a:r>
            <a:br>
              <a:rPr lang="en-US" altLang="zh-CN" sz="1400" dirty="0" smtClean="0">
                <a:solidFill>
                  <a:srgbClr val="ABABAB"/>
                </a:solidFill>
                <a:latin typeface="+mj-lt"/>
              </a:rPr>
            </a:br>
            <a:r>
              <a:rPr lang="en-US" altLang="zh-CN" sz="1400" dirty="0" smtClean="0">
                <a:solidFill>
                  <a:srgbClr val="ABABAB"/>
                </a:solidFill>
                <a:latin typeface="+mj-lt"/>
              </a:rPr>
              <a:t>error</a:t>
            </a:r>
            <a:endParaRPr lang="en-US" altLang="zh-CN" sz="1400" dirty="0">
              <a:solidFill>
                <a:srgbClr val="ABABAB"/>
              </a:solidFill>
              <a:latin typeface="+mj-lt"/>
            </a:endParaRPr>
          </a:p>
        </p:txBody>
      </p:sp>
      <p:sp>
        <p:nvSpPr>
          <p:cNvPr id="58" name="îş1iḍê">
            <a:extLst>
              <a:ext uri="{FF2B5EF4-FFF2-40B4-BE49-F238E27FC236}">
                <a16:creationId xmlns:a16="http://schemas.microsoft.com/office/drawing/2014/main" xmlns="" id="{F0B068A5-560A-4DB9-9ABC-E179FB4B53B1}"/>
              </a:ext>
            </a:extLst>
          </p:cNvPr>
          <p:cNvSpPr txBox="1"/>
          <p:nvPr/>
        </p:nvSpPr>
        <p:spPr bwMode="gray">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b="1" dirty="0">
                <a:latin typeface="+mj-lt"/>
              </a:rPr>
              <a:t>Loop</a:t>
            </a:r>
          </a:p>
        </p:txBody>
      </p:sp>
      <p:sp>
        <p:nvSpPr>
          <p:cNvPr id="59" name="íşḻïďe">
            <a:extLst>
              <a:ext uri="{FF2B5EF4-FFF2-40B4-BE49-F238E27FC236}">
                <a16:creationId xmlns:a16="http://schemas.microsoft.com/office/drawing/2014/main" xmlns="" id="{05246D82-A4F5-42F2-854D-C3D348D160CE}"/>
              </a:ext>
            </a:extLst>
          </p:cNvPr>
          <p:cNvSpPr txBox="1"/>
          <p:nvPr/>
        </p:nvSpPr>
        <p:spPr bwMode="gray">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dirty="0">
                <a:solidFill>
                  <a:srgbClr val="ABABAB"/>
                </a:solidFill>
                <a:latin typeface="+mj-lt"/>
              </a:rPr>
              <a:t>VRRP fault</a:t>
            </a:r>
          </a:p>
        </p:txBody>
      </p:sp>
      <p:sp>
        <p:nvSpPr>
          <p:cNvPr id="42" name="AutoShape 17"/>
          <p:cNvSpPr>
            <a:spLocks noChangeArrowheads="1"/>
          </p:cNvSpPr>
          <p:nvPr/>
        </p:nvSpPr>
        <p:spPr bwMode="gray">
          <a:xfrm>
            <a:off x="6223106" y="1581562"/>
            <a:ext cx="5198832" cy="1995162"/>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[SW3]display mac-address flapping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Mac-address Flapping Configurations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Flapping detection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Enable</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Aging  time(sec)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300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Quit-</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Recover time(min)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10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Exclude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-list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a:p>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&lt;SW3&gt;display mac-address flapping record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Info: The mac-address flapping record does not exist</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AutoShape 17"/>
          <p:cNvSpPr>
            <a:spLocks noChangeArrowheads="1"/>
          </p:cNvSpPr>
          <p:nvPr/>
        </p:nvSpPr>
        <p:spPr bwMode="gray">
          <a:xfrm>
            <a:off x="6214996" y="4165449"/>
            <a:ext cx="5206942" cy="1358687"/>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1" name="表格 60"/>
          <p:cNvGraphicFramePr>
            <a:graphicFrameLocks noGrp="1"/>
          </p:cNvGraphicFramePr>
          <p:nvPr>
            <p:extLst>
              <p:ext uri="{D42A27DB-BD31-4B8C-83A1-F6EECF244321}">
                <p14:modId xmlns:p14="http://schemas.microsoft.com/office/powerpoint/2010/main" val="102348681"/>
              </p:ext>
            </p:extLst>
          </p:nvPr>
        </p:nvGraphicFramePr>
        <p:xfrm>
          <a:off x="6243189" y="4289002"/>
          <a:ext cx="5105400" cy="1122045"/>
        </p:xfrm>
        <a:graphic>
          <a:graphicData uri="http://schemas.openxmlformats.org/drawingml/2006/table">
            <a:tbl>
              <a:tblPr>
                <a:tableStyleId>{72833802-FEF1-4C79-8D5D-14CF1EAF98D9}</a:tableStyleId>
              </a:tblPr>
              <a:tblGrid>
                <a:gridCol w="495300"/>
                <a:gridCol w="1733550"/>
                <a:gridCol w="1400175"/>
                <a:gridCol w="1476375"/>
              </a:tblGrid>
              <a:tr h="390525">
                <a:tc gridSpan="4">
                  <a:txBody>
                    <a:bodyPr/>
                    <a:lstStyle/>
                    <a:p>
                      <a:pPr algn="l"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&lt;SW3&gt;display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stp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tc-bpdu</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statistics </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 STP TC/TCN information ---------------</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MSTID</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Port</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TC(Send/Receive)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TCN(Send/Receive)</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12</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GigabitEthernet0/0/1</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13/56</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12</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GigabitEthernet0/0/3</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22/18</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12</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GigabitEthernet0/0/4</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29/66</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54" name="直接连接符 53">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58205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标题 48"/>
          <p:cNvSpPr>
            <a:spLocks noGrp="1"/>
          </p:cNvSpPr>
          <p:nvPr>
            <p:ph type="title"/>
          </p:nvPr>
        </p:nvSpPr>
        <p:spPr bwMode="gray"/>
        <p:txBody>
          <a:bodyPr/>
          <a:lstStyle/>
          <a:p>
            <a:r>
              <a:rPr lang="en-US" dirty="0" smtClean="0"/>
              <a:t>PC1 and PC13 Cannot Communicate (7)</a:t>
            </a:r>
            <a:endParaRPr lang="en-US" dirty="0"/>
          </a:p>
        </p:txBody>
      </p:sp>
      <p:pic>
        <p:nvPicPr>
          <p:cNvPr id="26" name="图片 25" descr="通用交换机.png"/>
          <p:cNvPicPr>
            <a:picLocks noChangeAspect="1"/>
          </p:cNvPicPr>
          <p:nvPr/>
        </p:nvPicPr>
        <p:blipFill>
          <a:blip r:embed="rId3" cstate="print"/>
          <a:stretch>
            <a:fillRect/>
          </a:stretch>
        </p:blipFill>
        <p:spPr bwMode="gray">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bwMode="gray">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344871" y="2204471"/>
            <a:ext cx="540000" cy="442800"/>
          </a:xfrm>
          <a:prstGeom prst="rect">
            <a:avLst/>
          </a:prstGeom>
        </p:spPr>
      </p:pic>
      <p:cxnSp>
        <p:nvCxnSpPr>
          <p:cNvPr id="30" name="直接连接符 29"/>
          <p:cNvCxnSpPr>
            <a:stCxn id="28" idx="3"/>
            <a:endCxn id="29" idx="1"/>
          </p:cNvCxnSpPr>
          <p:nvPr/>
        </p:nvCxnSpPr>
        <p:spPr bwMode="gray">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bwMode="gray">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bwMode="gray">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bwMode="gray">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bwMode="gray">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bwMode="gray">
          <a:xfrm>
            <a:off x="4352174" y="4673819"/>
            <a:ext cx="539063" cy="414000"/>
          </a:xfrm>
          <a:prstGeom prst="rect">
            <a:avLst/>
          </a:prstGeom>
        </p:spPr>
      </p:pic>
      <p:cxnSp>
        <p:nvCxnSpPr>
          <p:cNvPr id="36" name="直接连接符 35"/>
          <p:cNvCxnSpPr>
            <a:stCxn id="34" idx="0"/>
            <a:endCxn id="26" idx="2"/>
          </p:cNvCxnSpPr>
          <p:nvPr/>
        </p:nvCxnSpPr>
        <p:spPr bwMode="gray">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bwMode="gray">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bwMode="gray">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bwMode="gray">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bwMode="gray">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bwMode="gray">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bwMode="gray">
          <a:xfrm rot="5400000">
            <a:off x="2407975" y="423602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bwMode="gray">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bwMode="gray">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bwMode="gray">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bwMode="gray">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bwMode="gray">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gray">
          <a:xfrm>
            <a:off x="5526800" y="1204950"/>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smtClean="0">
                <a:latin typeface="+mj-lt"/>
              </a:rPr>
              <a:t>Shut down </a:t>
            </a:r>
            <a:r>
              <a:rPr lang="en-US" sz="1200" dirty="0">
                <a:latin typeface="+mj-lt"/>
              </a:rPr>
              <a:t>SW3's GE 0/0/4. PC1 cannot ping PC13, causing a large number of packets to be discarded in a short period. After SW3 is restarted, the following alarm is generated on SW3:</a:t>
            </a:r>
          </a:p>
        </p:txBody>
      </p:sp>
      <p:sp>
        <p:nvSpPr>
          <p:cNvPr id="52" name="TextBox 123"/>
          <p:cNvSpPr txBox="1"/>
          <p:nvPr/>
        </p:nvSpPr>
        <p:spPr bwMode="gray">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bwMode="gray">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grpSp>
        <p:nvGrpSpPr>
          <p:cNvPr id="42" name="组合 41"/>
          <p:cNvGrpSpPr/>
          <p:nvPr/>
        </p:nvGrpSpPr>
        <p:grpSpPr bwMode="gray">
          <a:xfrm>
            <a:off x="2846462" y="2644154"/>
            <a:ext cx="288000" cy="288000"/>
            <a:chOff x="856677" y="2615810"/>
            <a:chExt cx="288000" cy="288000"/>
          </a:xfrm>
        </p:grpSpPr>
        <p:sp>
          <p:nvSpPr>
            <p:cNvPr id="50" name="椭圆 49"/>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zh-CN" dirty="0">
                <a:latin typeface="+mj-lt"/>
                <a:ea typeface="方正兰亭黑简体" panose="02000000000000000000" pitchFamily="2" charset="-122"/>
                <a:sym typeface="Huawei Sans" panose="020C0503030203020204" pitchFamily="34" charset="0"/>
              </a:endParaRPr>
            </a:p>
          </p:txBody>
        </p:sp>
        <p:grpSp>
          <p:nvGrpSpPr>
            <p:cNvPr id="55" name="组合 54"/>
            <p:cNvGrpSpPr/>
            <p:nvPr/>
          </p:nvGrpSpPr>
          <p:grpSpPr bwMode="gray">
            <a:xfrm>
              <a:off x="923444" y="2692169"/>
              <a:ext cx="144001" cy="144002"/>
              <a:chOff x="898853" y="2657982"/>
              <a:chExt cx="203649" cy="203652"/>
            </a:xfrm>
          </p:grpSpPr>
          <p:cxnSp>
            <p:nvCxnSpPr>
              <p:cNvPr id="56" name="直接连接符 55"/>
              <p:cNvCxnSpPr>
                <a:stCxn id="50" idx="3"/>
                <a:endCxn id="50"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8" name="直接连接符 57"/>
              <p:cNvCxnSpPr>
                <a:stCxn id="50" idx="1"/>
                <a:endCxn id="50"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59" name="椭圆 58"/>
          <p:cNvSpPr>
            <a:spLocks noChangeAspect="1"/>
          </p:cNvSpPr>
          <p:nvPr/>
        </p:nvSpPr>
        <p:spPr bwMode="gray">
          <a:xfrm>
            <a:off x="2835352" y="3896517"/>
            <a:ext cx="179432" cy="179432"/>
          </a:xfrm>
          <a:prstGeom prst="ellipse">
            <a:avLst/>
          </a:prstGeom>
          <a:solidFill>
            <a:schemeClr val="accent3">
              <a:lumMod val="75000"/>
            </a:schemeClr>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en-US" altLang="zh-CN" sz="1400" b="1" dirty="0">
              <a:solidFill>
                <a:prstClr val="white"/>
              </a:solidFill>
              <a:latin typeface="+mj-lt"/>
              <a:ea typeface="方正兰亭黑简体" panose="02000000000000000000" pitchFamily="2" charset="-122"/>
              <a:sym typeface="Huawei Sans" panose="020C0503030203020204" pitchFamily="34" charset="0"/>
            </a:endParaRPr>
          </a:p>
        </p:txBody>
      </p:sp>
      <p:sp>
        <p:nvSpPr>
          <p:cNvPr id="60" name="椭圆 59"/>
          <p:cNvSpPr>
            <a:spLocks noChangeAspect="1"/>
          </p:cNvSpPr>
          <p:nvPr/>
        </p:nvSpPr>
        <p:spPr bwMode="gray">
          <a:xfrm>
            <a:off x="4158847" y="3624557"/>
            <a:ext cx="179432" cy="179432"/>
          </a:xfrm>
          <a:prstGeom prst="ellipse">
            <a:avLst/>
          </a:prstGeom>
          <a:solidFill>
            <a:schemeClr val="accent3">
              <a:lumMod val="75000"/>
            </a:schemeClr>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en-US" altLang="zh-CN" sz="1400" b="1" dirty="0">
              <a:solidFill>
                <a:prstClr val="white"/>
              </a:solidFill>
              <a:latin typeface="+mj-lt"/>
              <a:ea typeface="方正兰亭黑简体" panose="02000000000000000000" pitchFamily="2" charset="-122"/>
              <a:sym typeface="Huawei Sans" panose="020C0503030203020204" pitchFamily="34" charset="0"/>
            </a:endParaRPr>
          </a:p>
        </p:txBody>
      </p:sp>
      <p:sp>
        <p:nvSpPr>
          <p:cNvPr id="61" name="椭圆 60"/>
          <p:cNvSpPr>
            <a:spLocks noChangeAspect="1"/>
          </p:cNvSpPr>
          <p:nvPr/>
        </p:nvSpPr>
        <p:spPr bwMode="gray">
          <a:xfrm>
            <a:off x="3298226" y="5532643"/>
            <a:ext cx="179432" cy="179432"/>
          </a:xfrm>
          <a:prstGeom prst="ellipse">
            <a:avLst/>
          </a:prstGeom>
          <a:solidFill>
            <a:schemeClr val="accent3">
              <a:lumMod val="75000"/>
            </a:schemeClr>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en-US" altLang="zh-CN" sz="1400" b="1" dirty="0">
              <a:solidFill>
                <a:prstClr val="white"/>
              </a:solidFill>
              <a:latin typeface="+mj-lt"/>
              <a:ea typeface="方正兰亭黑简体" panose="02000000000000000000" pitchFamily="2" charset="-122"/>
              <a:sym typeface="Huawei Sans" panose="020C0503030203020204" pitchFamily="34" charset="0"/>
            </a:endParaRPr>
          </a:p>
        </p:txBody>
      </p:sp>
      <p:sp>
        <p:nvSpPr>
          <p:cNvPr id="62" name="TextBox 123"/>
          <p:cNvSpPr txBox="1"/>
          <p:nvPr/>
        </p:nvSpPr>
        <p:spPr bwMode="gray">
          <a:xfrm>
            <a:off x="3477658" y="5483860"/>
            <a:ext cx="2049142" cy="461665"/>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Port that obtains </a:t>
            </a:r>
            <a:r>
              <a:rPr lang="en-US" sz="1200" dirty="0" smtClean="0">
                <a:latin typeface="+mj-lt"/>
                <a:ea typeface="方正兰亭黑简体" panose="02000000000000000000" pitchFamily="2" charset="-122"/>
                <a:sym typeface="Huawei Sans" panose="020C0503030203020204" pitchFamily="34" charset="0"/>
              </a:rPr>
              <a:t>packet information</a:t>
            </a:r>
            <a:endParaRPr lang="en-US" sz="1200" dirty="0">
              <a:latin typeface="+mj-lt"/>
              <a:ea typeface="方正兰亭黑简体" panose="02000000000000000000" pitchFamily="2" charset="-122"/>
              <a:sym typeface="Huawei Sans" panose="020C0503030203020204" pitchFamily="34" charset="0"/>
            </a:endParaRPr>
          </a:p>
        </p:txBody>
      </p:sp>
      <p:sp>
        <p:nvSpPr>
          <p:cNvPr id="2" name="矩形 1"/>
          <p:cNvSpPr/>
          <p:nvPr/>
        </p:nvSpPr>
        <p:spPr bwMode="gray">
          <a:xfrm>
            <a:off x="5637427" y="3138957"/>
            <a:ext cx="6096000" cy="1126462"/>
          </a:xfrm>
          <a:prstGeom prst="rect">
            <a:avLst/>
          </a:prstGeom>
        </p:spPr>
        <p:txBody>
          <a:bodyPr>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The IP address is a virtual IP address. </a:t>
            </a:r>
            <a:r>
              <a:rPr lang="en-US" sz="1200" dirty="0" smtClean="0">
                <a:latin typeface="+mj-lt"/>
                <a:cs typeface="Arial" panose="020B0604020202020204" pitchFamily="34" charset="0"/>
              </a:rPr>
              <a:t>VRRP may be </a:t>
            </a:r>
            <a:r>
              <a:rPr lang="en-US" sz="1200" dirty="0">
                <a:latin typeface="+mj-lt"/>
                <a:cs typeface="Arial" panose="020B0604020202020204" pitchFamily="34" charset="0"/>
              </a:rPr>
              <a:t>defective. Obtain packet </a:t>
            </a:r>
            <a:r>
              <a:rPr lang="en-US" sz="1200" dirty="0" smtClean="0">
                <a:latin typeface="+mj-lt"/>
                <a:cs typeface="Arial" panose="020B0604020202020204" pitchFamily="34" charset="0"/>
              </a:rPr>
              <a:t>information </a:t>
            </a:r>
            <a:r>
              <a:rPr lang="en-US" sz="1200" dirty="0">
                <a:latin typeface="+mj-lt"/>
                <a:cs typeface="Arial" panose="020B0604020202020204" pitchFamily="34" charset="0"/>
              </a:rPr>
              <a:t>on SW1's GE </a:t>
            </a:r>
            <a:r>
              <a:rPr lang="en-US" sz="1200" dirty="0" smtClean="0">
                <a:latin typeface="+mj-lt"/>
                <a:cs typeface="Arial" panose="020B0604020202020204" pitchFamily="34" charset="0"/>
              </a:rPr>
              <a:t>0/0/10 and </a:t>
            </a:r>
            <a:r>
              <a:rPr lang="en-US" sz="1200" dirty="0">
                <a:latin typeface="+mj-lt"/>
                <a:cs typeface="Arial" panose="020B0604020202020204" pitchFamily="34" charset="0"/>
              </a:rPr>
              <a:t>SW2's GE 0/0/3. The addresses marked </a:t>
            </a:r>
            <a:r>
              <a:rPr lang="en-US" sz="1200" dirty="0" smtClean="0">
                <a:latin typeface="+mj-lt"/>
                <a:cs typeface="Arial" panose="020B0604020202020204" pitchFamily="34" charset="0"/>
              </a:rPr>
              <a:t>bold </a:t>
            </a:r>
            <a:r>
              <a:rPr lang="en-US" sz="1200" dirty="0">
                <a:latin typeface="+mj-lt"/>
                <a:cs typeface="Arial" panose="020B0604020202020204" pitchFamily="34" charset="0"/>
              </a:rPr>
              <a:t>are </a:t>
            </a:r>
            <a:r>
              <a:rPr lang="en-US" sz="1200" dirty="0" smtClean="0">
                <a:latin typeface="+mj-lt"/>
                <a:cs typeface="Arial" panose="020B0604020202020204" pitchFamily="34" charset="0"/>
              </a:rPr>
              <a:t>source </a:t>
            </a:r>
            <a:r>
              <a:rPr lang="en-US" sz="1200" dirty="0">
                <a:latin typeface="+mj-lt"/>
                <a:cs typeface="Arial" panose="020B0604020202020204" pitchFamily="34" charset="0"/>
              </a:rPr>
              <a:t>MAC and IP addresses. SW2 </a:t>
            </a:r>
            <a:r>
              <a:rPr lang="en-US" sz="1200" dirty="0" smtClean="0">
                <a:latin typeface="+mj-lt"/>
                <a:cs typeface="Arial" panose="020B0604020202020204" pitchFamily="34" charset="0"/>
              </a:rPr>
              <a:t>fails to </a:t>
            </a:r>
            <a:r>
              <a:rPr lang="en-US" sz="1200" dirty="0">
                <a:latin typeface="+mj-lt"/>
                <a:cs typeface="Arial" panose="020B0604020202020204" pitchFamily="34" charset="0"/>
              </a:rPr>
              <a:t>obtain data packet </a:t>
            </a:r>
            <a:r>
              <a:rPr lang="en-US" sz="1200" dirty="0" smtClean="0">
                <a:latin typeface="+mj-lt"/>
                <a:cs typeface="Arial" panose="020B0604020202020204" pitchFamily="34" charset="0"/>
              </a:rPr>
              <a:t>information</a:t>
            </a:r>
            <a:r>
              <a:rPr lang="en-US" sz="1200" dirty="0">
                <a:latin typeface="+mj-lt"/>
                <a:cs typeface="Arial" panose="020B0604020202020204" pitchFamily="34" charset="0"/>
              </a:rPr>
              <a:t>.</a:t>
            </a:r>
          </a:p>
        </p:txBody>
      </p:sp>
      <p:sp>
        <p:nvSpPr>
          <p:cNvPr id="63" name="isḻïḑe">
            <a:extLst>
              <a:ext uri="{FF2B5EF4-FFF2-40B4-BE49-F238E27FC236}">
                <a16:creationId xmlns:a16="http://schemas.microsoft.com/office/drawing/2014/main" xmlns="" id="{24CBC826-002E-4B71-8291-B729E4BED0E3}"/>
              </a:ext>
            </a:extLst>
          </p:cNvPr>
          <p:cNvSpPr txBox="1"/>
          <p:nvPr/>
        </p:nvSpPr>
        <p:spPr bwMode="gray">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64" name="ïšļïďe">
            <a:extLst>
              <a:ext uri="{FF2B5EF4-FFF2-40B4-BE49-F238E27FC236}">
                <a16:creationId xmlns:a16="http://schemas.microsoft.com/office/drawing/2014/main" xmlns="" id="{FB41FAD4-0BA5-4580-B72E-A6BFF22F8784}"/>
              </a:ext>
            </a:extLst>
          </p:cNvPr>
          <p:cNvSpPr txBox="1"/>
          <p:nvPr/>
        </p:nvSpPr>
        <p:spPr bwMode="gray">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dirty="0">
                <a:solidFill>
                  <a:srgbClr val="ABABAB"/>
                </a:solidFill>
                <a:latin typeface="+mj-lt"/>
              </a:rPr>
              <a:t>Incorrectly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configured </a:t>
            </a:r>
            <a:r>
              <a:rPr lang="en-US" altLang="zh-CN" dirty="0">
                <a:solidFill>
                  <a:srgbClr val="ABABAB"/>
                </a:solidFill>
                <a:latin typeface="+mj-lt"/>
              </a:rPr>
              <a:t>IP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address</a:t>
            </a:r>
            <a:endParaRPr lang="en-US" altLang="zh-CN" dirty="0">
              <a:solidFill>
                <a:srgbClr val="ABABAB"/>
              </a:solidFill>
              <a:latin typeface="+mj-lt"/>
            </a:endParaRPr>
          </a:p>
        </p:txBody>
      </p:sp>
      <p:sp>
        <p:nvSpPr>
          <p:cNvPr id="65" name="ïṧļíḍê">
            <a:extLst>
              <a:ext uri="{FF2B5EF4-FFF2-40B4-BE49-F238E27FC236}">
                <a16:creationId xmlns:a16="http://schemas.microsoft.com/office/drawing/2014/main" xmlns="" id="{D1BCCD92-D45A-41F7-960F-30FC35568CBF}"/>
              </a:ext>
            </a:extLst>
          </p:cNvPr>
          <p:cNvSpPr txBox="1"/>
          <p:nvPr/>
        </p:nvSpPr>
        <p:spPr bwMode="gray">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dirty="0">
                <a:solidFill>
                  <a:srgbClr val="ABABAB"/>
                </a:solidFill>
                <a:latin typeface="+mj-lt"/>
              </a:rPr>
              <a:t>VLAN </a:t>
            </a:r>
            <a:r>
              <a:rPr lang="en-US" altLang="zh-CN" sz="1400" dirty="0" smtClean="0">
                <a:solidFill>
                  <a:srgbClr val="ABABAB"/>
                </a:solidFill>
                <a:latin typeface="+mj-lt"/>
              </a:rPr>
              <a:t/>
            </a:r>
            <a:br>
              <a:rPr lang="en-US" altLang="zh-CN" sz="1400" dirty="0" smtClean="0">
                <a:solidFill>
                  <a:srgbClr val="ABABAB"/>
                </a:solidFill>
                <a:latin typeface="+mj-lt"/>
              </a:rPr>
            </a:br>
            <a:r>
              <a:rPr lang="en-US" altLang="zh-CN" sz="1400" dirty="0" smtClean="0">
                <a:solidFill>
                  <a:srgbClr val="ABABAB"/>
                </a:solidFill>
                <a:latin typeface="+mj-lt"/>
              </a:rPr>
              <a:t>configuration </a:t>
            </a:r>
            <a:br>
              <a:rPr lang="en-US" altLang="zh-CN" sz="1400" dirty="0" smtClean="0">
                <a:solidFill>
                  <a:srgbClr val="ABABAB"/>
                </a:solidFill>
                <a:latin typeface="+mj-lt"/>
              </a:rPr>
            </a:br>
            <a:r>
              <a:rPr lang="en-US" altLang="zh-CN" sz="1400" dirty="0" smtClean="0">
                <a:solidFill>
                  <a:srgbClr val="ABABAB"/>
                </a:solidFill>
                <a:latin typeface="+mj-lt"/>
              </a:rPr>
              <a:t>error</a:t>
            </a:r>
            <a:endParaRPr lang="en-US" altLang="zh-CN" sz="1400" dirty="0">
              <a:solidFill>
                <a:srgbClr val="ABABAB"/>
              </a:solidFill>
              <a:latin typeface="+mj-lt"/>
            </a:endParaRPr>
          </a:p>
        </p:txBody>
      </p:sp>
      <p:sp>
        <p:nvSpPr>
          <p:cNvPr id="66" name="îş1iḍê">
            <a:extLst>
              <a:ext uri="{FF2B5EF4-FFF2-40B4-BE49-F238E27FC236}">
                <a16:creationId xmlns:a16="http://schemas.microsoft.com/office/drawing/2014/main" xmlns="" id="{F0B068A5-560A-4DB9-9ABC-E179FB4B53B1}"/>
              </a:ext>
            </a:extLst>
          </p:cNvPr>
          <p:cNvSpPr txBox="1"/>
          <p:nvPr/>
        </p:nvSpPr>
        <p:spPr bwMode="gray">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rgbClr val="ABABAB"/>
                </a:solidFill>
                <a:latin typeface="+mj-lt"/>
              </a:rPr>
              <a:t>Loop</a:t>
            </a:r>
          </a:p>
        </p:txBody>
      </p:sp>
      <p:sp>
        <p:nvSpPr>
          <p:cNvPr id="67" name="íşḻïďe">
            <a:extLst>
              <a:ext uri="{FF2B5EF4-FFF2-40B4-BE49-F238E27FC236}">
                <a16:creationId xmlns:a16="http://schemas.microsoft.com/office/drawing/2014/main" xmlns="" id="{05246D82-A4F5-42F2-854D-C3D348D160CE}"/>
              </a:ext>
            </a:extLst>
          </p:cNvPr>
          <p:cNvSpPr txBox="1"/>
          <p:nvPr/>
        </p:nvSpPr>
        <p:spPr bwMode="gray">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b="1" dirty="0">
                <a:latin typeface="+mj-lt"/>
              </a:rPr>
              <a:t>VRRP fault</a:t>
            </a:r>
          </a:p>
        </p:txBody>
      </p:sp>
      <p:sp>
        <p:nvSpPr>
          <p:cNvPr id="68" name="AutoShape 17"/>
          <p:cNvSpPr>
            <a:spLocks noChangeArrowheads="1"/>
          </p:cNvSpPr>
          <p:nvPr/>
        </p:nvSpPr>
        <p:spPr bwMode="gray">
          <a:xfrm>
            <a:off x="6126754" y="2059159"/>
            <a:ext cx="5198832" cy="1113632"/>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&lt;SW3&gt;</a:t>
            </a:r>
          </a:p>
          <a:p>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ARP/4/ARP_DUPLICATE_IPADDR(l</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)[0]:Received an </a:t>
            </a:r>
          </a:p>
          <a:p>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ARP packet with a duplicate IP address from the interface. </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kern="0" dirty="0" err="1" smtClean="0">
                <a:latin typeface="Huawei Sans" panose="020C0503030203020204" pitchFamily="34" charset="0"/>
                <a:ea typeface="方正兰亭黑简体" panose="02000000000000000000" pitchFamily="2" charset="-122"/>
                <a:sym typeface="Huawei Sans" panose="020C0503030203020204" pitchFamily="34" charset="0"/>
              </a:rPr>
              <a:t>IpAddress</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b="1" kern="0" dirty="0" smtClean="0">
                <a:latin typeface="Huawei Sans" panose="020C0503030203020204" pitchFamily="34" charset="0"/>
                <a:ea typeface="方正兰亭黑简体" panose="02000000000000000000" pitchFamily="2" charset="-122"/>
                <a:sym typeface="Huawei Sans" panose="020C0503030203020204" pitchFamily="34" charset="0"/>
              </a:rPr>
              <a:t>192.168.12.254</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InterfaceName</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=Vlanif12,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MacAddress</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=0000-5e00-0101)</a:t>
            </a:r>
          </a:p>
        </p:txBody>
      </p:sp>
      <p:sp>
        <p:nvSpPr>
          <p:cNvPr id="69" name="AutoShape 17"/>
          <p:cNvSpPr>
            <a:spLocks noChangeArrowheads="1"/>
          </p:cNvSpPr>
          <p:nvPr/>
        </p:nvSpPr>
        <p:spPr bwMode="gray">
          <a:xfrm>
            <a:off x="6172208" y="4237481"/>
            <a:ext cx="5206942" cy="1889000"/>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[SW1]capture-packet interface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0/0/10 destination terminal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Packet: 6</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00 00 5e 00 01 03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54 89 98 1f 5a 8d 81 00 00 0c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08 00 45 00 00 3c 39 aa 40 00 80 01 11 b8 </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c0 a8 </a:t>
            </a:r>
          </a:p>
          <a:p>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0c 01</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c0 a8 22 0d 08 00 f9 d1 82 3b 0a 71 08 09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0a 0b 0c 0d 0e 0f 10 11 12 13 14 15 16 17 18 19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1a 1b 1c 1d 1e 1f 20 21 22 23 24 25 26 27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p>
        </p:txBody>
      </p:sp>
      <p:cxnSp>
        <p:nvCxnSpPr>
          <p:cNvPr id="54" name="直接连接符 53">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35397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标题 48"/>
          <p:cNvSpPr>
            <a:spLocks noGrp="1"/>
          </p:cNvSpPr>
          <p:nvPr>
            <p:ph type="title"/>
          </p:nvPr>
        </p:nvSpPr>
        <p:spPr bwMode="gray"/>
        <p:txBody>
          <a:bodyPr/>
          <a:lstStyle/>
          <a:p>
            <a:r>
              <a:rPr lang="en-US" dirty="0" smtClean="0"/>
              <a:t>PC1 and PC13 Cannot Communicate (8)</a:t>
            </a:r>
            <a:endParaRPr lang="en-US" dirty="0"/>
          </a:p>
        </p:txBody>
      </p:sp>
      <p:pic>
        <p:nvPicPr>
          <p:cNvPr id="26" name="图片 25" descr="通用交换机.png"/>
          <p:cNvPicPr>
            <a:picLocks noChangeAspect="1"/>
          </p:cNvPicPr>
          <p:nvPr/>
        </p:nvPicPr>
        <p:blipFill>
          <a:blip r:embed="rId3" cstate="print"/>
          <a:stretch>
            <a:fillRect/>
          </a:stretch>
        </p:blipFill>
        <p:spPr bwMode="gray">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bwMode="gray">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344871" y="2204471"/>
            <a:ext cx="540000" cy="442800"/>
          </a:xfrm>
          <a:prstGeom prst="rect">
            <a:avLst/>
          </a:prstGeom>
        </p:spPr>
      </p:pic>
      <p:cxnSp>
        <p:nvCxnSpPr>
          <p:cNvPr id="30" name="直接连接符 29"/>
          <p:cNvCxnSpPr>
            <a:stCxn id="28" idx="3"/>
            <a:endCxn id="29" idx="1"/>
          </p:cNvCxnSpPr>
          <p:nvPr/>
        </p:nvCxnSpPr>
        <p:spPr bwMode="gray">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bwMode="gray">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bwMode="gray">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bwMode="gray">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bwMode="gray">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bwMode="gray">
          <a:xfrm>
            <a:off x="4352174" y="4673819"/>
            <a:ext cx="539063" cy="414000"/>
          </a:xfrm>
          <a:prstGeom prst="rect">
            <a:avLst/>
          </a:prstGeom>
        </p:spPr>
      </p:pic>
      <p:cxnSp>
        <p:nvCxnSpPr>
          <p:cNvPr id="36" name="直接连接符 35"/>
          <p:cNvCxnSpPr>
            <a:stCxn id="34" idx="0"/>
            <a:endCxn id="26" idx="2"/>
          </p:cNvCxnSpPr>
          <p:nvPr/>
        </p:nvCxnSpPr>
        <p:spPr bwMode="gray">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bwMode="gray">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bwMode="gray">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bwMode="gray">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bwMode="gray">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bwMode="gray">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bwMode="gray">
          <a:xfrm rot="5400000">
            <a:off x="2407975" y="423602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bwMode="gray">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bwMode="gray">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bwMode="gray">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bwMode="gray">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bwMode="gray">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gray">
          <a:xfrm>
            <a:off x="5526800" y="991200"/>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As shown in the preceding slide, packets are dropped between SW1 and SW2, and the destination MAC address is </a:t>
            </a:r>
            <a:r>
              <a:rPr lang="en-US" sz="1200" b="1" dirty="0">
                <a:latin typeface="+mj-lt"/>
                <a:ea typeface="方正兰亭黑简体" panose="02000000000000000000" pitchFamily="2" charset="-122"/>
              </a:rPr>
              <a:t>00 00 5e 00 01 03. The VRRP ID is 3, which should </a:t>
            </a:r>
            <a:r>
              <a:rPr lang="en-US" sz="1200" b="1" dirty="0" smtClean="0">
                <a:latin typeface="+mj-lt"/>
                <a:ea typeface="方正兰亭黑简体" panose="02000000000000000000" pitchFamily="2" charset="-122"/>
              </a:rPr>
              <a:t>have been 1 </a:t>
            </a:r>
            <a:r>
              <a:rPr lang="en-US" sz="1200" b="1" dirty="0">
                <a:latin typeface="+mj-lt"/>
                <a:ea typeface="方正兰亭黑简体" panose="02000000000000000000" pitchFamily="2" charset="-122"/>
              </a:rPr>
              <a:t>as planned.</a:t>
            </a:r>
            <a:r>
              <a:rPr lang="en-US" sz="1200" b="1" dirty="0">
                <a:latin typeface="+mj-lt"/>
              </a:rPr>
              <a:t> </a:t>
            </a:r>
            <a:r>
              <a:rPr lang="en-US" sz="1200" dirty="0">
                <a:latin typeface="+mj-lt"/>
              </a:rPr>
              <a:t>Check the VRRP status and configuration of SW3</a:t>
            </a:r>
            <a:r>
              <a:rPr lang="en-US" sz="1200" dirty="0" smtClean="0">
                <a:latin typeface="+mj-lt"/>
              </a:rPr>
              <a:t>.</a:t>
            </a:r>
            <a:endParaRPr lang="en-US" altLang="zh-CN" sz="1200" dirty="0" smtClean="0">
              <a:latin typeface="+mj-lt"/>
            </a:endParaRPr>
          </a:p>
          <a:p>
            <a:pPr marL="0" indent="0">
              <a:buNone/>
            </a:pPr>
            <a:endParaRPr lang="en-US" altLang="zh-CN" sz="1200" dirty="0" smtClean="0">
              <a:latin typeface="+mj-lt"/>
            </a:endParaRPr>
          </a:p>
        </p:txBody>
      </p:sp>
      <p:sp>
        <p:nvSpPr>
          <p:cNvPr id="52" name="TextBox 123"/>
          <p:cNvSpPr txBox="1"/>
          <p:nvPr/>
        </p:nvSpPr>
        <p:spPr bwMode="gray">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bwMode="gray">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2" name="矩形 1"/>
          <p:cNvSpPr/>
          <p:nvPr/>
        </p:nvSpPr>
        <p:spPr bwMode="gray">
          <a:xfrm>
            <a:off x="5637427" y="4688132"/>
            <a:ext cx="6096000" cy="1487587"/>
          </a:xfrm>
          <a:prstGeom prst="rect">
            <a:avLst/>
          </a:prstGeom>
        </p:spPr>
        <p:txBody>
          <a:bodyPr>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According to the preceding analysis, </a:t>
            </a:r>
            <a:r>
              <a:rPr lang="en-US" sz="1200" dirty="0" smtClean="0">
                <a:latin typeface="+mj-lt"/>
                <a:cs typeface="Arial" panose="020B0604020202020204" pitchFamily="34" charset="0"/>
              </a:rPr>
              <a:t>a </a:t>
            </a:r>
            <a:r>
              <a:rPr lang="en-US" sz="1200" dirty="0">
                <a:latin typeface="+mj-lt"/>
                <a:cs typeface="Arial" panose="020B0604020202020204" pitchFamily="34" charset="0"/>
              </a:rPr>
              <a:t>VRRP dual-master fault occurs because the VRID is incorrectly set. As a result, packet loss occurs during a VRRP switchover. Correct the configuration of SW3.</a:t>
            </a:r>
          </a:p>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Carry out a reliability test again. Find that no packet loss occurs during the switchover. Then, the fault is rectified.</a:t>
            </a:r>
          </a:p>
        </p:txBody>
      </p:sp>
      <p:sp>
        <p:nvSpPr>
          <p:cNvPr id="42" name="isḻïḑe">
            <a:extLst>
              <a:ext uri="{FF2B5EF4-FFF2-40B4-BE49-F238E27FC236}">
                <a16:creationId xmlns:a16="http://schemas.microsoft.com/office/drawing/2014/main" xmlns="" id="{24CBC826-002E-4B71-8291-B729E4BED0E3}"/>
              </a:ext>
            </a:extLst>
          </p:cNvPr>
          <p:cNvSpPr txBox="1"/>
          <p:nvPr/>
        </p:nvSpPr>
        <p:spPr bwMode="gray">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50" name="ïšļïďe">
            <a:extLst>
              <a:ext uri="{FF2B5EF4-FFF2-40B4-BE49-F238E27FC236}">
                <a16:creationId xmlns:a16="http://schemas.microsoft.com/office/drawing/2014/main" xmlns="" id="{FB41FAD4-0BA5-4580-B72E-A6BFF22F8784}"/>
              </a:ext>
            </a:extLst>
          </p:cNvPr>
          <p:cNvSpPr txBox="1"/>
          <p:nvPr/>
        </p:nvSpPr>
        <p:spPr bwMode="gray">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dirty="0">
                <a:solidFill>
                  <a:srgbClr val="ABABAB"/>
                </a:solidFill>
                <a:latin typeface="+mj-lt"/>
              </a:rPr>
              <a:t>Incorrectly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configured </a:t>
            </a:r>
            <a:r>
              <a:rPr lang="en-US" altLang="zh-CN" dirty="0">
                <a:solidFill>
                  <a:srgbClr val="ABABAB"/>
                </a:solidFill>
                <a:latin typeface="+mj-lt"/>
              </a:rPr>
              <a:t>IP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address</a:t>
            </a:r>
            <a:endParaRPr lang="en-US" altLang="zh-CN" dirty="0">
              <a:solidFill>
                <a:srgbClr val="ABABAB"/>
              </a:solidFill>
              <a:latin typeface="+mj-lt"/>
            </a:endParaRPr>
          </a:p>
        </p:txBody>
      </p:sp>
      <p:sp>
        <p:nvSpPr>
          <p:cNvPr id="54" name="ïṧļíḍê">
            <a:extLst>
              <a:ext uri="{FF2B5EF4-FFF2-40B4-BE49-F238E27FC236}">
                <a16:creationId xmlns:a16="http://schemas.microsoft.com/office/drawing/2014/main" xmlns="" id="{D1BCCD92-D45A-41F7-960F-30FC35568CBF}"/>
              </a:ext>
            </a:extLst>
          </p:cNvPr>
          <p:cNvSpPr txBox="1"/>
          <p:nvPr/>
        </p:nvSpPr>
        <p:spPr bwMode="gray">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dirty="0">
                <a:solidFill>
                  <a:srgbClr val="ABABAB"/>
                </a:solidFill>
                <a:latin typeface="+mj-lt"/>
              </a:rPr>
              <a:t>VLAN </a:t>
            </a:r>
            <a:r>
              <a:rPr lang="en-US" altLang="zh-CN" sz="1400" dirty="0" smtClean="0">
                <a:solidFill>
                  <a:srgbClr val="ABABAB"/>
                </a:solidFill>
                <a:latin typeface="+mj-lt"/>
              </a:rPr>
              <a:t/>
            </a:r>
            <a:br>
              <a:rPr lang="en-US" altLang="zh-CN" sz="1400" dirty="0" smtClean="0">
                <a:solidFill>
                  <a:srgbClr val="ABABAB"/>
                </a:solidFill>
                <a:latin typeface="+mj-lt"/>
              </a:rPr>
            </a:br>
            <a:r>
              <a:rPr lang="en-US" altLang="zh-CN" sz="1400" dirty="0" smtClean="0">
                <a:solidFill>
                  <a:srgbClr val="ABABAB"/>
                </a:solidFill>
                <a:latin typeface="+mj-lt"/>
              </a:rPr>
              <a:t>configuration </a:t>
            </a:r>
            <a:br>
              <a:rPr lang="en-US" altLang="zh-CN" sz="1400" dirty="0" smtClean="0">
                <a:solidFill>
                  <a:srgbClr val="ABABAB"/>
                </a:solidFill>
                <a:latin typeface="+mj-lt"/>
              </a:rPr>
            </a:br>
            <a:r>
              <a:rPr lang="en-US" altLang="zh-CN" sz="1400" dirty="0" smtClean="0">
                <a:solidFill>
                  <a:srgbClr val="ABABAB"/>
                </a:solidFill>
                <a:latin typeface="+mj-lt"/>
              </a:rPr>
              <a:t>error</a:t>
            </a:r>
            <a:endParaRPr lang="en-US" altLang="zh-CN" sz="1400" dirty="0">
              <a:solidFill>
                <a:srgbClr val="ABABAB"/>
              </a:solidFill>
              <a:latin typeface="+mj-lt"/>
            </a:endParaRPr>
          </a:p>
        </p:txBody>
      </p:sp>
      <p:sp>
        <p:nvSpPr>
          <p:cNvPr id="55" name="îş1iḍê">
            <a:extLst>
              <a:ext uri="{FF2B5EF4-FFF2-40B4-BE49-F238E27FC236}">
                <a16:creationId xmlns:a16="http://schemas.microsoft.com/office/drawing/2014/main" xmlns="" id="{F0B068A5-560A-4DB9-9ABC-E179FB4B53B1}"/>
              </a:ext>
            </a:extLst>
          </p:cNvPr>
          <p:cNvSpPr txBox="1"/>
          <p:nvPr/>
        </p:nvSpPr>
        <p:spPr bwMode="gray">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rgbClr val="ABABAB"/>
                </a:solidFill>
                <a:latin typeface="+mj-lt"/>
              </a:rPr>
              <a:t>Loop</a:t>
            </a:r>
          </a:p>
        </p:txBody>
      </p:sp>
      <p:sp>
        <p:nvSpPr>
          <p:cNvPr id="56" name="íşḻïďe">
            <a:extLst>
              <a:ext uri="{FF2B5EF4-FFF2-40B4-BE49-F238E27FC236}">
                <a16:creationId xmlns:a16="http://schemas.microsoft.com/office/drawing/2014/main" xmlns="" id="{05246D82-A4F5-42F2-854D-C3D348D160CE}"/>
              </a:ext>
            </a:extLst>
          </p:cNvPr>
          <p:cNvSpPr txBox="1"/>
          <p:nvPr/>
        </p:nvSpPr>
        <p:spPr bwMode="gray">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b="1" dirty="0">
                <a:latin typeface="+mj-lt"/>
              </a:rPr>
              <a:t>VRRP fault</a:t>
            </a:r>
          </a:p>
        </p:txBody>
      </p:sp>
      <p:sp>
        <p:nvSpPr>
          <p:cNvPr id="58" name="AutoShape 17"/>
          <p:cNvSpPr>
            <a:spLocks noChangeArrowheads="1"/>
          </p:cNvSpPr>
          <p:nvPr/>
        </p:nvSpPr>
        <p:spPr bwMode="gray">
          <a:xfrm>
            <a:off x="6192626" y="2026348"/>
            <a:ext cx="5198832" cy="2667097"/>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&lt;SW3&gt;display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vrrp</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Vlanif12 | Virtual Router 3</a:t>
            </a: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State : Master</a:t>
            </a: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Virtual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192.168.12.254</a:t>
            </a: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Master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192.168.12.3</a:t>
            </a: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PriorityRun</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100</a:t>
            </a: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PriorityConfig</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100</a:t>
            </a: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MasterPriority</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100</a:t>
            </a: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Virtual MAC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0000-5e00-0103</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&lt;SW3&gt;display current-configuration interface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Vlanif</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12</a:t>
            </a: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interface Vlanif12</a:t>
            </a: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address 192.168.12.3 255.255.255.0</a:t>
            </a:r>
          </a:p>
          <a:p>
            <a:pPr lvl="1"/>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vrrp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vrid</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3 virtual-</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192.168.12.254</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56">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113176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smtClean="0">
                <a:solidFill>
                  <a:schemeClr val="bg1">
                    <a:lumMod val="50000"/>
                  </a:schemeClr>
                </a:solidFill>
              </a:rPr>
              <a:t>Troubleshooting Data Communication Network Faults</a:t>
            </a:r>
          </a:p>
          <a:p>
            <a:r>
              <a:rPr lang="en-US" b="1" dirty="0" smtClean="0"/>
              <a:t>Troubleshooting Common Network Faults</a:t>
            </a:r>
          </a:p>
          <a:p>
            <a:pPr lvl="1"/>
            <a:r>
              <a:rPr lang="en-US" dirty="0" smtClean="0">
                <a:solidFill>
                  <a:schemeClr val="bg1">
                    <a:lumMod val="50000"/>
                  </a:schemeClr>
                </a:solidFill>
              </a:rPr>
              <a:t>LAN Faults</a:t>
            </a:r>
          </a:p>
          <a:p>
            <a:pPr lvl="1">
              <a:buSzPct val="60000"/>
              <a:buFont typeface="Wingdings" panose="05000000000000000000" pitchFamily="2" charset="2"/>
              <a:buChar char="n"/>
            </a:pPr>
            <a:r>
              <a:rPr lang="en-US" dirty="0" smtClean="0"/>
              <a:t>Route Faults</a:t>
            </a:r>
          </a:p>
          <a:p>
            <a:pPr lvl="1"/>
            <a:r>
              <a:rPr lang="en-US" dirty="0" smtClean="0">
                <a:solidFill>
                  <a:schemeClr val="bg1">
                    <a:lumMod val="50000"/>
                  </a:schemeClr>
                </a:solidFill>
              </a:rPr>
              <a:t>Service Faults</a:t>
            </a:r>
            <a:endParaRPr lang="en-US" dirty="0">
              <a:solidFill>
                <a:schemeClr val="bg1">
                  <a:lumMod val="50000"/>
                </a:schemeClr>
              </a:solidFill>
            </a:endParaRPr>
          </a:p>
        </p:txBody>
      </p:sp>
    </p:spTree>
    <p:extLst>
      <p:ext uri="{BB962C8B-B14F-4D97-AF65-F5344CB8AC3E}">
        <p14:creationId xmlns:p14="http://schemas.microsoft.com/office/powerpoint/2010/main" val="42227989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PC1 Cannot Use the FTP Service (1)</a:t>
            </a:r>
            <a:endParaRPr lang="en-US" dirty="0"/>
          </a:p>
        </p:txBody>
      </p:sp>
      <p:sp>
        <p:nvSpPr>
          <p:cNvPr id="31" name="文本占位符 30"/>
          <p:cNvSpPr>
            <a:spLocks noGrp="1"/>
          </p:cNvSpPr>
          <p:nvPr>
            <p:ph type="body" sz="quarter" idx="4294967295"/>
          </p:nvPr>
        </p:nvSpPr>
        <p:spPr bwMode="gray">
          <a:xfrm>
            <a:off x="885825" y="1243013"/>
            <a:ext cx="11306175" cy="4679950"/>
          </a:xfrm>
        </p:spPr>
        <p:txBody>
          <a:bodyPr/>
          <a:lstStyle/>
          <a:p>
            <a:pPr marL="0" indent="0">
              <a:buNone/>
            </a:pPr>
            <a:r>
              <a:rPr lang="en-US" sz="1800" dirty="0" smtClean="0">
                <a:latin typeface="+mj-lt"/>
              </a:rPr>
              <a:t>Simplified topology:</a:t>
            </a:r>
            <a:endParaRPr lang="en-US" sz="1800" dirty="0">
              <a:latin typeface="+mj-lt"/>
            </a:endParaRPr>
          </a:p>
        </p:txBody>
      </p:sp>
      <p:sp>
        <p:nvSpPr>
          <p:cNvPr id="44" name="文本占位符 139"/>
          <p:cNvSpPr txBox="1">
            <a:spLocks/>
          </p:cNvSpPr>
          <p:nvPr/>
        </p:nvSpPr>
        <p:spPr bwMode="gray">
          <a:xfrm>
            <a:off x="5115782" y="1233487"/>
            <a:ext cx="6658082" cy="497136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600" dirty="0">
                <a:latin typeface="+mj-lt"/>
              </a:rPr>
              <a:t>In the preceding example, measures </a:t>
            </a:r>
            <a:r>
              <a:rPr lang="en-US" sz="1600" dirty="0" smtClean="0">
                <a:latin typeface="+mj-lt"/>
              </a:rPr>
              <a:t>are </a:t>
            </a:r>
            <a:r>
              <a:rPr lang="en-US" sz="1600" dirty="0">
                <a:latin typeface="+mj-lt"/>
              </a:rPr>
              <a:t>taken to ensure no fault occurs between PC1 and SW3 and between server 6 and SW5.</a:t>
            </a:r>
          </a:p>
          <a:p>
            <a:pPr>
              <a:lnSpc>
                <a:spcPct val="130000"/>
              </a:lnSpc>
            </a:pPr>
            <a:r>
              <a:rPr lang="en-US" sz="1600" dirty="0">
                <a:latin typeface="+mj-lt"/>
              </a:rPr>
              <a:t>As shown in the figure on the left, </a:t>
            </a:r>
            <a:r>
              <a:rPr lang="en-US" sz="1600" dirty="0" smtClean="0">
                <a:latin typeface="+mj-lt"/>
              </a:rPr>
              <a:t>possible </a:t>
            </a:r>
            <a:r>
              <a:rPr lang="en-US" sz="1600" dirty="0">
                <a:latin typeface="+mj-lt"/>
              </a:rPr>
              <a:t>causes for an FTP failure on PC1 are as follows:</a:t>
            </a:r>
          </a:p>
          <a:p>
            <a:pPr marL="609600" lvl="1" indent="-304800">
              <a:lnSpc>
                <a:spcPct val="130000"/>
              </a:lnSpc>
            </a:pPr>
            <a:r>
              <a:rPr lang="en-US" sz="1400" dirty="0">
                <a:latin typeface="+mj-lt"/>
              </a:rPr>
              <a:t>Physical link fault (done)</a:t>
            </a:r>
          </a:p>
          <a:p>
            <a:pPr marL="609600" lvl="1" indent="-304800">
              <a:lnSpc>
                <a:spcPct val="130000"/>
              </a:lnSpc>
            </a:pPr>
            <a:r>
              <a:rPr lang="en-US" sz="1400" dirty="0">
                <a:latin typeface="+mj-lt"/>
              </a:rPr>
              <a:t>Route faults</a:t>
            </a:r>
          </a:p>
          <a:p>
            <a:pPr marL="936625" lvl="2" indent="-315913">
              <a:lnSpc>
                <a:spcPct val="130000"/>
              </a:lnSpc>
            </a:pPr>
            <a:r>
              <a:rPr lang="en-US" sz="1200" dirty="0">
                <a:latin typeface="+mj-lt"/>
              </a:rPr>
              <a:t>Static route</a:t>
            </a:r>
          </a:p>
          <a:p>
            <a:pPr marL="936625" lvl="2" indent="-315913">
              <a:lnSpc>
                <a:spcPct val="130000"/>
              </a:lnSpc>
            </a:pPr>
            <a:r>
              <a:rPr lang="en-US" sz="1200" dirty="0">
                <a:latin typeface="+mj-lt"/>
              </a:rPr>
              <a:t>OSPF</a:t>
            </a:r>
          </a:p>
          <a:p>
            <a:pPr marL="936625" lvl="2" indent="-315913">
              <a:lnSpc>
                <a:spcPct val="130000"/>
              </a:lnSpc>
            </a:pPr>
            <a:r>
              <a:rPr lang="en-US" sz="1200" dirty="0">
                <a:latin typeface="+mj-lt"/>
              </a:rPr>
              <a:t>BGP</a:t>
            </a:r>
          </a:p>
          <a:p>
            <a:pPr marL="936625" lvl="2" indent="-315913">
              <a:lnSpc>
                <a:spcPct val="130000"/>
              </a:lnSpc>
            </a:pPr>
            <a:r>
              <a:rPr lang="en-US" sz="1200" dirty="0">
                <a:latin typeface="+mj-lt"/>
              </a:rPr>
              <a:t>IS-IS</a:t>
            </a:r>
          </a:p>
          <a:p>
            <a:pPr marL="609600" lvl="1" indent="-304800">
              <a:lnSpc>
                <a:spcPct val="130000"/>
              </a:lnSpc>
            </a:pPr>
            <a:r>
              <a:rPr lang="en-US" sz="1400" dirty="0" smtClean="0">
                <a:latin typeface="+mj-lt"/>
              </a:rPr>
              <a:t>Traffic control fault</a:t>
            </a:r>
          </a:p>
          <a:p>
            <a:pPr marL="609600" lvl="1" indent="-304800">
              <a:lnSpc>
                <a:spcPct val="130000"/>
              </a:lnSpc>
            </a:pPr>
            <a:r>
              <a:rPr lang="en-US" sz="1400" dirty="0" smtClean="0">
                <a:latin typeface="+mj-lt"/>
              </a:rPr>
              <a:t>Server </a:t>
            </a:r>
            <a:r>
              <a:rPr lang="en-US" sz="1400" dirty="0">
                <a:latin typeface="+mj-lt"/>
              </a:rPr>
              <a:t>fault (done)</a:t>
            </a:r>
          </a:p>
          <a:p>
            <a:pPr>
              <a:lnSpc>
                <a:spcPct val="130000"/>
              </a:lnSpc>
            </a:pPr>
            <a:r>
              <a:rPr lang="en-US" sz="1600" dirty="0">
                <a:latin typeface="+mj-lt"/>
              </a:rPr>
              <a:t>This section describes how to troubleshoot </a:t>
            </a:r>
            <a:r>
              <a:rPr lang="en-US" sz="1600" dirty="0" smtClean="0">
                <a:latin typeface="+mj-lt"/>
              </a:rPr>
              <a:t>route.</a:t>
            </a:r>
            <a:endParaRPr lang="en-US" sz="1600" dirty="0">
              <a:latin typeface="+mj-lt"/>
            </a:endParaRPr>
          </a:p>
        </p:txBody>
      </p:sp>
      <p:cxnSp>
        <p:nvCxnSpPr>
          <p:cNvPr id="119" name="直接箭头连接符 118"/>
          <p:cNvCxnSpPr/>
          <p:nvPr/>
        </p:nvCxnSpPr>
        <p:spPr bwMode="gray">
          <a:xfrm>
            <a:off x="2723701" y="5710710"/>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bwMode="gray">
          <a:xfrm>
            <a:off x="3438297" y="5572210"/>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47" name="矩形 46"/>
          <p:cNvSpPr/>
          <p:nvPr/>
        </p:nvSpPr>
        <p:spPr bwMode="gray">
          <a:xfrm>
            <a:off x="2892771" y="2138107"/>
            <a:ext cx="2046745" cy="73797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710601" y="2138107"/>
            <a:ext cx="2046745" cy="73797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48" descr="通用交换机.png"/>
          <p:cNvPicPr>
            <a:picLocks noChangeAspect="1"/>
          </p:cNvPicPr>
          <p:nvPr/>
        </p:nvPicPr>
        <p:blipFill>
          <a:blip r:embed="rId3" cstate="print"/>
          <a:stretch>
            <a:fillRect/>
          </a:stretch>
        </p:blipFill>
        <p:spPr bwMode="gray">
          <a:xfrm>
            <a:off x="846026" y="3890592"/>
            <a:ext cx="540000" cy="441818"/>
          </a:xfrm>
          <a:prstGeom prst="rect">
            <a:avLst/>
          </a:prstGeom>
        </p:spPr>
      </p:pic>
      <p:pic>
        <p:nvPicPr>
          <p:cNvPr id="50" name="图片 4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46026" y="3244010"/>
            <a:ext cx="540000" cy="442800"/>
          </a:xfrm>
          <a:prstGeom prst="rect">
            <a:avLst/>
          </a:prstGeom>
        </p:spPr>
      </p:pic>
      <p:pic>
        <p:nvPicPr>
          <p:cNvPr id="59" name="图片 5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46026" y="2176567"/>
            <a:ext cx="540000" cy="442800"/>
          </a:xfrm>
          <a:prstGeom prst="rect">
            <a:avLst/>
          </a:prstGeom>
        </p:spPr>
      </p:pic>
      <p:pic>
        <p:nvPicPr>
          <p:cNvPr id="61" name="图片 6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549047" y="2176567"/>
            <a:ext cx="540000" cy="442800"/>
          </a:xfrm>
          <a:prstGeom prst="rect">
            <a:avLst/>
          </a:prstGeom>
        </p:spPr>
      </p:pic>
      <p:pic>
        <p:nvPicPr>
          <p:cNvPr id="62" name="图片 6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188845" y="2176567"/>
            <a:ext cx="540000" cy="442800"/>
          </a:xfrm>
          <a:prstGeom prst="rect">
            <a:avLst/>
          </a:prstGeom>
        </p:spPr>
      </p:pic>
      <p:pic>
        <p:nvPicPr>
          <p:cNvPr id="64" name="图片 6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188845" y="4531709"/>
            <a:ext cx="540000" cy="442800"/>
          </a:xfrm>
          <a:prstGeom prst="rect">
            <a:avLst/>
          </a:prstGeom>
        </p:spPr>
      </p:pic>
      <p:pic>
        <p:nvPicPr>
          <p:cNvPr id="68"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188845" y="3244010"/>
            <a:ext cx="540000" cy="442800"/>
          </a:xfrm>
          <a:prstGeom prst="rect">
            <a:avLst/>
          </a:prstGeom>
        </p:spPr>
      </p:pic>
      <p:pic>
        <p:nvPicPr>
          <p:cNvPr id="69" name="图片 68" descr="通用交换机.png"/>
          <p:cNvPicPr>
            <a:picLocks noChangeAspect="1"/>
          </p:cNvPicPr>
          <p:nvPr/>
        </p:nvPicPr>
        <p:blipFill>
          <a:blip r:embed="rId3" cstate="print"/>
          <a:stretch>
            <a:fillRect/>
          </a:stretch>
        </p:blipFill>
        <p:spPr bwMode="gray">
          <a:xfrm>
            <a:off x="4188845" y="3879749"/>
            <a:ext cx="540000" cy="441818"/>
          </a:xfrm>
          <a:prstGeom prst="rect">
            <a:avLst/>
          </a:prstGeom>
        </p:spPr>
      </p:pic>
      <p:cxnSp>
        <p:nvCxnSpPr>
          <p:cNvPr id="70" name="直接连接符 69"/>
          <p:cNvCxnSpPr>
            <a:stCxn id="59" idx="3"/>
            <a:endCxn id="61" idx="1"/>
          </p:cNvCxnSpPr>
          <p:nvPr/>
        </p:nvCxnSpPr>
        <p:spPr bwMode="gray">
          <a:xfrm>
            <a:off x="1386026" y="2397967"/>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62" idx="1"/>
          </p:cNvCxnSpPr>
          <p:nvPr/>
        </p:nvCxnSpPr>
        <p:spPr bwMode="gray">
          <a:xfrm>
            <a:off x="3089047" y="2397967"/>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50" idx="2"/>
            <a:endCxn id="49" idx="0"/>
          </p:cNvCxnSpPr>
          <p:nvPr/>
        </p:nvCxnSpPr>
        <p:spPr bwMode="gray">
          <a:xfrm>
            <a:off x="1116026" y="3686810"/>
            <a:ext cx="0" cy="2037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0" idx="0"/>
            <a:endCxn id="59" idx="2"/>
          </p:cNvCxnSpPr>
          <p:nvPr/>
        </p:nvCxnSpPr>
        <p:spPr bwMode="gray">
          <a:xfrm flipV="1">
            <a:off x="1116026" y="2619367"/>
            <a:ext cx="0" cy="624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2" idx="2"/>
            <a:endCxn id="68" idx="0"/>
          </p:cNvCxnSpPr>
          <p:nvPr/>
        </p:nvCxnSpPr>
        <p:spPr bwMode="gray">
          <a:xfrm>
            <a:off x="4458845" y="2619367"/>
            <a:ext cx="0" cy="624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8" idx="2"/>
            <a:endCxn id="69" idx="0"/>
          </p:cNvCxnSpPr>
          <p:nvPr/>
        </p:nvCxnSpPr>
        <p:spPr bwMode="gray">
          <a:xfrm>
            <a:off x="4458845" y="3686810"/>
            <a:ext cx="0" cy="1929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8" name="图片 77" descr="PC.png"/>
          <p:cNvPicPr>
            <a:picLocks noChangeAspect="1"/>
          </p:cNvPicPr>
          <p:nvPr/>
        </p:nvPicPr>
        <p:blipFill>
          <a:blip r:embed="rId7" cstate="print"/>
          <a:stretch>
            <a:fillRect/>
          </a:stretch>
        </p:blipFill>
        <p:spPr bwMode="gray">
          <a:xfrm>
            <a:off x="846963" y="4577831"/>
            <a:ext cx="539063" cy="414000"/>
          </a:xfrm>
          <a:prstGeom prst="rect">
            <a:avLst/>
          </a:prstGeom>
        </p:spPr>
      </p:pic>
      <p:cxnSp>
        <p:nvCxnSpPr>
          <p:cNvPr id="79" name="直接连接符 78"/>
          <p:cNvCxnSpPr>
            <a:stCxn id="78" idx="0"/>
            <a:endCxn id="49" idx="2"/>
          </p:cNvCxnSpPr>
          <p:nvPr/>
        </p:nvCxnSpPr>
        <p:spPr bwMode="gray">
          <a:xfrm flipH="1" flipV="1">
            <a:off x="1116026" y="4332410"/>
            <a:ext cx="469" cy="2454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64" idx="0"/>
            <a:endCxn id="69" idx="2"/>
          </p:cNvCxnSpPr>
          <p:nvPr/>
        </p:nvCxnSpPr>
        <p:spPr bwMode="gray">
          <a:xfrm flipV="1">
            <a:off x="4458845" y="4321567"/>
            <a:ext cx="0" cy="2101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TextBox 123"/>
          <p:cNvSpPr txBox="1"/>
          <p:nvPr/>
        </p:nvSpPr>
        <p:spPr bwMode="gray">
          <a:xfrm>
            <a:off x="3968790" y="5006686"/>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Server6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23"/>
          <p:cNvSpPr txBox="1"/>
          <p:nvPr/>
        </p:nvSpPr>
        <p:spPr bwMode="gray">
          <a:xfrm>
            <a:off x="683903" y="1924804"/>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123"/>
          <p:cNvSpPr txBox="1"/>
          <p:nvPr/>
        </p:nvSpPr>
        <p:spPr bwMode="gray">
          <a:xfrm>
            <a:off x="2471547" y="1924804"/>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123"/>
          <p:cNvSpPr txBox="1"/>
          <p:nvPr/>
        </p:nvSpPr>
        <p:spPr bwMode="gray">
          <a:xfrm>
            <a:off x="4024656" y="1924804"/>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Box 123"/>
          <p:cNvSpPr txBox="1"/>
          <p:nvPr/>
        </p:nvSpPr>
        <p:spPr bwMode="gray">
          <a:xfrm>
            <a:off x="1213309" y="401466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TextBox 123"/>
          <p:cNvSpPr txBox="1"/>
          <p:nvPr/>
        </p:nvSpPr>
        <p:spPr bwMode="gray">
          <a:xfrm>
            <a:off x="1195811" y="336812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TextBox 123"/>
          <p:cNvSpPr txBox="1"/>
          <p:nvPr/>
        </p:nvSpPr>
        <p:spPr bwMode="gray">
          <a:xfrm>
            <a:off x="3544414" y="3978304"/>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TextBox 123"/>
          <p:cNvSpPr txBox="1"/>
          <p:nvPr/>
        </p:nvSpPr>
        <p:spPr bwMode="gray">
          <a:xfrm>
            <a:off x="3253236" y="2362874"/>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TextBox 123"/>
          <p:cNvSpPr txBox="1"/>
          <p:nvPr/>
        </p:nvSpPr>
        <p:spPr bwMode="gray">
          <a:xfrm>
            <a:off x="1494856" y="2362874"/>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TextBox 123"/>
          <p:cNvSpPr txBox="1"/>
          <p:nvPr/>
        </p:nvSpPr>
        <p:spPr bwMode="gray">
          <a:xfrm>
            <a:off x="1482337" y="212096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123"/>
          <p:cNvSpPr txBox="1"/>
          <p:nvPr/>
        </p:nvSpPr>
        <p:spPr bwMode="gray">
          <a:xfrm>
            <a:off x="3282151" y="214432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TextBox 123"/>
          <p:cNvSpPr txBox="1"/>
          <p:nvPr/>
        </p:nvSpPr>
        <p:spPr bwMode="gray">
          <a:xfrm>
            <a:off x="3507706" y="334019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右大括号 100"/>
          <p:cNvSpPr/>
          <p:nvPr/>
        </p:nvSpPr>
        <p:spPr bwMode="gray">
          <a:xfrm rot="5400000">
            <a:off x="1895587" y="1980916"/>
            <a:ext cx="216024" cy="1580577"/>
          </a:xfrm>
          <a:prstGeom prst="rightBrace">
            <a:avLst/>
          </a:prstGeom>
          <a:noFill/>
          <a:ln w="25400" cap="flat" cmpd="sng" algn="ctr">
            <a:solidFill>
              <a:srgbClr val="62B230"/>
            </a:solidFill>
            <a:prstDash val="solid"/>
            <a:round/>
            <a:headEnd type="none" w="med" len="med"/>
            <a:tailEnd type="none" w="med" len="med"/>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右大括号 101"/>
          <p:cNvSpPr/>
          <p:nvPr/>
        </p:nvSpPr>
        <p:spPr bwMode="gray">
          <a:xfrm rot="5400000">
            <a:off x="3504678" y="1980917"/>
            <a:ext cx="216024" cy="1580577"/>
          </a:xfrm>
          <a:prstGeom prst="rightBrace">
            <a:avLst/>
          </a:prstGeom>
          <a:noFill/>
          <a:ln w="25400" cap="flat" cmpd="sng" algn="ctr">
            <a:solidFill>
              <a:srgbClr val="62B230"/>
            </a:solidFill>
            <a:prstDash val="solid"/>
            <a:round/>
            <a:headEnd type="none" w="med" len="med"/>
            <a:tailEnd type="none" w="med" len="med"/>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123"/>
          <p:cNvSpPr txBox="1"/>
          <p:nvPr/>
        </p:nvSpPr>
        <p:spPr bwMode="gray">
          <a:xfrm>
            <a:off x="1823507" y="276200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Box 123"/>
          <p:cNvSpPr txBox="1"/>
          <p:nvPr/>
        </p:nvSpPr>
        <p:spPr bwMode="gray">
          <a:xfrm>
            <a:off x="2874459" y="276200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TextBox 123"/>
          <p:cNvSpPr txBox="1"/>
          <p:nvPr/>
        </p:nvSpPr>
        <p:spPr bwMode="gray">
          <a:xfrm>
            <a:off x="626478" y="5006686"/>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p:cNvSpPr/>
          <p:nvPr/>
        </p:nvSpPr>
        <p:spPr bwMode="gray">
          <a:xfrm>
            <a:off x="722896" y="2948617"/>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矩形 120"/>
          <p:cNvSpPr/>
          <p:nvPr/>
        </p:nvSpPr>
        <p:spPr bwMode="gray">
          <a:xfrm>
            <a:off x="3958689" y="2948617"/>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任意多边形 121"/>
          <p:cNvSpPr/>
          <p:nvPr/>
        </p:nvSpPr>
        <p:spPr bwMode="gray">
          <a:xfrm>
            <a:off x="1927790"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030942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AutoShape 17"/>
          <p:cNvSpPr>
            <a:spLocks noChangeArrowheads="1"/>
          </p:cNvSpPr>
          <p:nvPr/>
        </p:nvSpPr>
        <p:spPr bwMode="gray">
          <a:xfrm>
            <a:off x="6188130" y="4036996"/>
            <a:ext cx="5198832" cy="1103494"/>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2" name="标题 1"/>
          <p:cNvSpPr>
            <a:spLocks noGrp="1"/>
          </p:cNvSpPr>
          <p:nvPr>
            <p:ph type="title"/>
          </p:nvPr>
        </p:nvSpPr>
        <p:spPr bwMode="gray"/>
        <p:txBody>
          <a:bodyPr/>
          <a:lstStyle/>
          <a:p>
            <a:r>
              <a:rPr lang="en-US" dirty="0" smtClean="0"/>
              <a:t>PC1 Cannot Use the FTP Service (2)</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80848" y="1717757"/>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80848" y="2666601"/>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80848" y="3630149"/>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80848" y="4585053"/>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sp>
        <p:nvSpPr>
          <p:cNvPr id="41" name="文本占位符 49"/>
          <p:cNvSpPr txBox="1">
            <a:spLocks/>
          </p:cNvSpPr>
          <p:nvPr/>
        </p:nvSpPr>
        <p:spPr bwMode="gray">
          <a:xfrm>
            <a:off x="5598345" y="1240616"/>
            <a:ext cx="6206627" cy="132789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sz="1600" dirty="0">
                <a:latin typeface="+mj-lt"/>
              </a:rPr>
              <a:t>Data packets are forwarded hop by hop. All routing devices along a path must have routes to the destination. First, check whether routes destined for server 6 exist on all devices through which data packets sent from PC1 to server 6 pass</a:t>
            </a:r>
            <a:r>
              <a:rPr lang="en-US" sz="1600" dirty="0" smtClean="0">
                <a:latin typeface="+mj-lt"/>
              </a:rPr>
              <a:t>.</a:t>
            </a:r>
            <a:endParaRPr lang="en-US" altLang="zh-CN" sz="1600" dirty="0" smtClean="0">
              <a:latin typeface="+mj-lt"/>
            </a:endParaRPr>
          </a:p>
        </p:txBody>
      </p:sp>
      <p:graphicFrame>
        <p:nvGraphicFramePr>
          <p:cNvPr id="42" name="表格 41"/>
          <p:cNvGraphicFramePr>
            <a:graphicFrameLocks noGrp="1"/>
          </p:cNvGraphicFramePr>
          <p:nvPr>
            <p:extLst/>
          </p:nvPr>
        </p:nvGraphicFramePr>
        <p:xfrm>
          <a:off x="6263403" y="4106611"/>
          <a:ext cx="4825999" cy="914400"/>
        </p:xfrm>
        <a:graphic>
          <a:graphicData uri="http://schemas.openxmlformats.org/drawingml/2006/table">
            <a:tbl>
              <a:tblPr>
                <a:tableStyleId>{72833802-FEF1-4C79-8D5D-14CF1EAF98D9}</a:tableStyleId>
              </a:tblPr>
              <a:tblGrid>
                <a:gridCol w="1399254"/>
                <a:gridCol w="571124"/>
                <a:gridCol w="342675"/>
                <a:gridCol w="418824"/>
                <a:gridCol w="494974"/>
                <a:gridCol w="799574"/>
                <a:gridCol w="799574"/>
              </a:tblGrid>
              <a:tr h="495300">
                <a:tc gridSpan="7">
                  <a:txBody>
                    <a:bodyPr/>
                    <a:lstStyle/>
                    <a:p>
                      <a:pPr algn="l" fontAlgn="t"/>
                      <a:r>
                        <a:rPr lang="en-US" sz="1200" u="none" strike="noStrike" dirty="0"/>
                        <a:t>&lt;SW3&gt;display </a:t>
                      </a:r>
                      <a:r>
                        <a:rPr lang="en-US" sz="1200" u="none" strike="noStrike" dirty="0" err="1"/>
                        <a:t>ip</a:t>
                      </a:r>
                      <a:r>
                        <a:rPr lang="en-US" sz="1200" u="none" strike="noStrike" dirty="0"/>
                        <a:t> routing-table protocol static </a:t>
                      </a:r>
                      <a:br>
                        <a:rPr lang="en-US" sz="1200" u="none" strike="noStrike" dirty="0"/>
                      </a:br>
                      <a:r>
                        <a:rPr lang="en-US" sz="1200" u="none" strike="noStrike" dirty="0"/>
                        <a:t>Route Flags: R - relay, D - download to fib</a:t>
                      </a:r>
                      <a:br>
                        <a:rPr lang="en-US" sz="1200" u="none" strike="noStrike" dirty="0"/>
                      </a:br>
                      <a:r>
                        <a:rPr lang="en-US" sz="1200" u="none" strike="noStrike" dirty="0"/>
                        <a:t>------------------------------------------------------------------------------</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dirty="0"/>
                        <a:t>Destination/Mask</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Proto</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Pre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Cost</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Flags</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t>NextHop</a:t>
                      </a:r>
                      <a:endParaRPr lang="en-US" sz="12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Interface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200" u="none" strike="noStrike" dirty="0"/>
                        <a:t>0.0.0.0/0</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Static</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60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RD</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10.0.13.1</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Vlanif13</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47" name="直接箭头连接符 46"/>
          <p:cNvCxnSpPr/>
          <p:nvPr/>
        </p:nvCxnSpPr>
        <p:spPr bwMode="gray">
          <a:xfrm>
            <a:off x="3370393" y="5732482"/>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4084989" y="5593982"/>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3" name="矩形 2"/>
          <p:cNvSpPr/>
          <p:nvPr/>
        </p:nvSpPr>
        <p:spPr bwMode="gray">
          <a:xfrm>
            <a:off x="5598345" y="2624110"/>
            <a:ext cx="6096000" cy="1265988"/>
          </a:xfrm>
          <a:prstGeom prst="rect">
            <a:avLst/>
          </a:prstGeom>
          <a:ln>
            <a:noFill/>
          </a:ln>
        </p:spPr>
        <p:txBody>
          <a:bodyPr>
            <a:spAutoFit/>
          </a:bodyPr>
          <a:lstStyle/>
          <a:p>
            <a:pPr marL="301625" indent="-301625" algn="just" defTabSz="914034">
              <a:lnSpc>
                <a:spcPct val="120000"/>
              </a:lnSpc>
              <a:spcBef>
                <a:spcPts val="792"/>
              </a:spcBef>
              <a:buFont typeface="Arial" panose="020B0604020202020204" pitchFamily="34" charset="0"/>
              <a:buChar char="•"/>
            </a:pPr>
            <a:r>
              <a:rPr lang="en-US" sz="1600" dirty="0">
                <a:latin typeface="+mj-lt"/>
                <a:cs typeface="Arial" panose="020B0604020202020204" pitchFamily="34" charset="0"/>
              </a:rPr>
              <a:t>Check the static route configuration on SW3.</a:t>
            </a:r>
          </a:p>
          <a:p>
            <a:pPr marL="759517" lvl="2" indent="-302279" algn="just" defTabSz="914034">
              <a:lnSpc>
                <a:spcPct val="120000"/>
              </a:lnSpc>
              <a:spcBef>
                <a:spcPts val="792"/>
              </a:spcBef>
              <a:buFont typeface="Huawei Sans" panose="020C0503030203020204" pitchFamily="34" charset="0"/>
              <a:buChar char="▫"/>
            </a:pPr>
            <a:r>
              <a:rPr lang="en-US" sz="1400" dirty="0">
                <a:latin typeface="+mj-lt"/>
                <a:cs typeface="Arial" panose="020B0604020202020204" pitchFamily="34" charset="0"/>
              </a:rPr>
              <a:t>When configuring a static route, specify only the outbound interface name for a P2P interface. For a broadcast interface, also specify a next-hop IP address.</a:t>
            </a:r>
          </a:p>
        </p:txBody>
      </p:sp>
      <p:sp>
        <p:nvSpPr>
          <p:cNvPr id="13" name="矩形 12"/>
          <p:cNvSpPr/>
          <p:nvPr/>
        </p:nvSpPr>
        <p:spPr bwMode="gray">
          <a:xfrm>
            <a:off x="5572679" y="5242162"/>
            <a:ext cx="6272634" cy="683264"/>
          </a:xfrm>
          <a:prstGeom prst="rect">
            <a:avLst/>
          </a:prstGeom>
        </p:spPr>
        <p:txBody>
          <a:bodyPr wrap="square">
            <a:spAutoFit/>
          </a:bodyPr>
          <a:lstStyle/>
          <a:p>
            <a:pPr marL="301625" indent="-301625" algn="just" defTabSz="914034">
              <a:lnSpc>
                <a:spcPct val="120000"/>
              </a:lnSpc>
              <a:spcBef>
                <a:spcPts val="792"/>
              </a:spcBef>
              <a:buFont typeface="Arial" panose="020B0604020202020204" pitchFamily="34" charset="0"/>
              <a:buChar char="•"/>
            </a:pPr>
            <a:r>
              <a:rPr lang="en-US" sz="1600" dirty="0" smtClean="0">
                <a:latin typeface="+mj-lt"/>
                <a:cs typeface="Arial" panose="020B0604020202020204" pitchFamily="34" charset="0"/>
              </a:rPr>
              <a:t>The command output indicates </a:t>
            </a:r>
            <a:r>
              <a:rPr lang="en-US" sz="1600" dirty="0">
                <a:latin typeface="+mj-lt"/>
                <a:cs typeface="Arial" panose="020B0604020202020204" pitchFamily="34" charset="0"/>
              </a:rPr>
              <a:t>that the static route </a:t>
            </a:r>
            <a:r>
              <a:rPr lang="en-US" sz="1600" dirty="0" smtClean="0">
                <a:latin typeface="+mj-lt"/>
                <a:cs typeface="Arial" panose="020B0604020202020204" pitchFamily="34" charset="0"/>
              </a:rPr>
              <a:t>has been </a:t>
            </a:r>
            <a:r>
              <a:rPr lang="en-US" sz="1600" dirty="0">
                <a:latin typeface="+mj-lt"/>
                <a:cs typeface="Arial" panose="020B0604020202020204" pitchFamily="34" charset="0"/>
              </a:rPr>
              <a:t>correctly </a:t>
            </a:r>
            <a:r>
              <a:rPr lang="en-US" sz="1600" dirty="0" smtClean="0">
                <a:latin typeface="+mj-lt"/>
                <a:cs typeface="Arial" panose="020B0604020202020204" pitchFamily="34" charset="0"/>
              </a:rPr>
              <a:t>configured </a:t>
            </a:r>
            <a:r>
              <a:rPr lang="en-US" sz="1600" dirty="0">
                <a:latin typeface="+mj-lt"/>
                <a:cs typeface="Arial" panose="020B0604020202020204" pitchFamily="34" charset="0"/>
              </a:rPr>
              <a:t>on SW3.</a:t>
            </a:r>
          </a:p>
        </p:txBody>
      </p:sp>
      <p:sp>
        <p:nvSpPr>
          <p:cNvPr id="86" name="矩形 85"/>
          <p:cNvSpPr/>
          <p:nvPr/>
        </p:nvSpPr>
        <p:spPr bwMode="gray">
          <a:xfrm>
            <a:off x="355160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136943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950865"/>
            <a:ext cx="540000" cy="442800"/>
          </a:xfrm>
          <a:prstGeom prst="rect">
            <a:avLst/>
          </a:prstGeom>
        </p:spPr>
      </p:pic>
      <p:pic>
        <p:nvPicPr>
          <p:cNvPr id="89" name="图片 8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624110"/>
            <a:ext cx="540000" cy="442800"/>
          </a:xfrm>
          <a:prstGeom prst="rect">
            <a:avLst/>
          </a:prstGeom>
        </p:spPr>
      </p:pic>
      <p:pic>
        <p:nvPicPr>
          <p:cNvPr id="90" name="图片 8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624110"/>
            <a:ext cx="540000" cy="442800"/>
          </a:xfrm>
          <a:prstGeom prst="rect">
            <a:avLst/>
          </a:prstGeom>
        </p:spPr>
      </p:pic>
      <p:pic>
        <p:nvPicPr>
          <p:cNvPr id="91" name="图片 9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624110"/>
            <a:ext cx="540000" cy="442800"/>
          </a:xfrm>
          <a:prstGeom prst="rect">
            <a:avLst/>
          </a:prstGeom>
        </p:spPr>
      </p:pic>
      <p:pic>
        <p:nvPicPr>
          <p:cNvPr id="92" name="图片 9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950865"/>
            <a:ext cx="540000" cy="442800"/>
          </a:xfrm>
          <a:prstGeom prst="rect">
            <a:avLst/>
          </a:prstGeom>
        </p:spPr>
      </p:pic>
      <p:cxnSp>
        <p:nvCxnSpPr>
          <p:cNvPr id="93" name="直接连接符 92"/>
          <p:cNvCxnSpPr>
            <a:stCxn id="89" idx="3"/>
            <a:endCxn id="90" idx="1"/>
          </p:cNvCxnSpPr>
          <p:nvPr/>
        </p:nvCxnSpPr>
        <p:spPr bwMode="gray">
          <a:xfrm>
            <a:off x="2044855" y="2845510"/>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0" idx="3"/>
            <a:endCxn id="91" idx="1"/>
          </p:cNvCxnSpPr>
          <p:nvPr/>
        </p:nvCxnSpPr>
        <p:spPr bwMode="gray">
          <a:xfrm>
            <a:off x="3747876" y="2845510"/>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88" idx="0"/>
            <a:endCxn id="89" idx="2"/>
          </p:cNvCxnSpPr>
          <p:nvPr/>
        </p:nvCxnSpPr>
        <p:spPr bwMode="gray">
          <a:xfrm flipV="1">
            <a:off x="1774855"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1" idx="2"/>
            <a:endCxn id="92" idx="0"/>
          </p:cNvCxnSpPr>
          <p:nvPr/>
        </p:nvCxnSpPr>
        <p:spPr bwMode="gray">
          <a:xfrm>
            <a:off x="5117674"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TextBox 123"/>
          <p:cNvSpPr txBox="1"/>
          <p:nvPr/>
        </p:nvSpPr>
        <p:spPr bwMode="gray">
          <a:xfrm>
            <a:off x="1342732"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TextBox 123"/>
          <p:cNvSpPr txBox="1"/>
          <p:nvPr/>
        </p:nvSpPr>
        <p:spPr bwMode="gray">
          <a:xfrm>
            <a:off x="3130376"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123"/>
          <p:cNvSpPr txBox="1"/>
          <p:nvPr/>
        </p:nvSpPr>
        <p:spPr bwMode="gray">
          <a:xfrm>
            <a:off x="4683485"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TextBox 123"/>
          <p:cNvSpPr txBox="1"/>
          <p:nvPr/>
        </p:nvSpPr>
        <p:spPr bwMode="gray">
          <a:xfrm>
            <a:off x="1854640" y="407498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TextBox 123"/>
          <p:cNvSpPr txBox="1"/>
          <p:nvPr/>
        </p:nvSpPr>
        <p:spPr bwMode="gray">
          <a:xfrm>
            <a:off x="3912065" y="2810417"/>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Box 123"/>
          <p:cNvSpPr txBox="1"/>
          <p:nvPr/>
        </p:nvSpPr>
        <p:spPr bwMode="gray">
          <a:xfrm>
            <a:off x="2153685" y="2810417"/>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123"/>
          <p:cNvSpPr txBox="1"/>
          <p:nvPr/>
        </p:nvSpPr>
        <p:spPr bwMode="gray">
          <a:xfrm>
            <a:off x="2141166" y="2568511"/>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Box 123"/>
          <p:cNvSpPr txBox="1"/>
          <p:nvPr/>
        </p:nvSpPr>
        <p:spPr bwMode="gray">
          <a:xfrm>
            <a:off x="3940980" y="2591865"/>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TextBox 123"/>
          <p:cNvSpPr txBox="1"/>
          <p:nvPr/>
        </p:nvSpPr>
        <p:spPr bwMode="gray">
          <a:xfrm>
            <a:off x="4166535" y="40470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p:cNvSpPr/>
          <p:nvPr/>
        </p:nvSpPr>
        <p:spPr bwMode="gray">
          <a:xfrm>
            <a:off x="1381725" y="3505344"/>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bwMode="gray">
          <a:xfrm>
            <a:off x="4617518" y="3505344"/>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任意多边形 107"/>
          <p:cNvSpPr/>
          <p:nvPr/>
        </p:nvSpPr>
        <p:spPr bwMode="gray">
          <a:xfrm>
            <a:off x="2574482"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连接符 37">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38429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PC1 Cannot Use the FTP Service (3)</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91734" y="1717757"/>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91734" y="2666601"/>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91734" y="3630149"/>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91734" y="4585053"/>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sp>
        <p:nvSpPr>
          <p:cNvPr id="41" name="文本占位符 49"/>
          <p:cNvSpPr txBox="1">
            <a:spLocks/>
          </p:cNvSpPr>
          <p:nvPr/>
        </p:nvSpPr>
        <p:spPr bwMode="gray">
          <a:xfrm>
            <a:off x="5504045" y="963085"/>
            <a:ext cx="6206627" cy="28704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a:lnSpc>
                <a:spcPct val="120000"/>
              </a:lnSpc>
            </a:pPr>
            <a:r>
              <a:rPr lang="en-US" sz="1400" dirty="0">
                <a:latin typeface="+mj-lt"/>
              </a:rPr>
              <a:t>Check the routing table on R1.</a:t>
            </a:r>
          </a:p>
        </p:txBody>
      </p:sp>
      <p:cxnSp>
        <p:nvCxnSpPr>
          <p:cNvPr id="47" name="直接箭头连接符 46"/>
          <p:cNvCxnSpPr/>
          <p:nvPr/>
        </p:nvCxnSpPr>
        <p:spPr bwMode="gray">
          <a:xfrm>
            <a:off x="3197395" y="5732480"/>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3940980" y="5593980"/>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13" name="矩形 12"/>
          <p:cNvSpPr/>
          <p:nvPr/>
        </p:nvSpPr>
        <p:spPr bwMode="gray">
          <a:xfrm>
            <a:off x="5504045" y="1571723"/>
            <a:ext cx="6206626" cy="112646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defTabSz="914034">
              <a:lnSpc>
                <a:spcPct val="120000"/>
              </a:lnSpc>
              <a:spcBef>
                <a:spcPts val="792"/>
              </a:spcBef>
              <a:buFont typeface="Arial" panose="020B0604020202020204" pitchFamily="34" charset="0"/>
              <a:buChar char="•"/>
            </a:pPr>
            <a:r>
              <a:rPr lang="en-US" sz="1400" dirty="0">
                <a:latin typeface="+mj-lt"/>
                <a:cs typeface="Arial" panose="020B0604020202020204" pitchFamily="34" charset="0"/>
              </a:rPr>
              <a:t>The command output shows that R1 does not have a route to 192.168.56.0. Check whether a BGP peer relationship is properly established between R1 </a:t>
            </a:r>
            <a:r>
              <a:rPr lang="en-US" sz="1400" dirty="0" smtClean="0">
                <a:latin typeface="+mj-lt"/>
                <a:cs typeface="Arial" panose="020B0604020202020204" pitchFamily="34" charset="0"/>
              </a:rPr>
              <a:t>and </a:t>
            </a:r>
            <a:r>
              <a:rPr lang="en-US" sz="1400" dirty="0">
                <a:latin typeface="+mj-lt"/>
                <a:cs typeface="Arial" panose="020B0604020202020204" pitchFamily="34" charset="0"/>
              </a:rPr>
              <a:t>R2.</a:t>
            </a:r>
          </a:p>
        </p:txBody>
      </p:sp>
      <p:sp>
        <p:nvSpPr>
          <p:cNvPr id="14" name="矩形 13"/>
          <p:cNvSpPr/>
          <p:nvPr/>
        </p:nvSpPr>
        <p:spPr bwMode="gray">
          <a:xfrm>
            <a:off x="5504044" y="3630149"/>
            <a:ext cx="6206627" cy="2554545"/>
          </a:xfrm>
          <a:prstGeom prst="rect">
            <a:avLst/>
          </a:prstGeom>
        </p:spPr>
        <p:txBody>
          <a:bodyPr wrap="square">
            <a:spAutoFit/>
          </a:bodyPr>
          <a:lstStyle/>
          <a:p>
            <a:pPr marL="302279" indent="-302279" algn="just" defTabSz="914034">
              <a:spcBef>
                <a:spcPts val="792"/>
              </a:spcBef>
              <a:buFont typeface="Arial" panose="020B0604020202020204" pitchFamily="34" charset="0"/>
              <a:buChar char="•"/>
            </a:pPr>
            <a:r>
              <a:rPr lang="en-US" sz="1400" dirty="0">
                <a:latin typeface="+mj-lt"/>
                <a:cs typeface="Arial" panose="020B0604020202020204" pitchFamily="34" charset="0"/>
              </a:rPr>
              <a:t>The preceding command output shows that the BGP peer relationship fails to be established. </a:t>
            </a:r>
            <a:r>
              <a:rPr lang="en-US" sz="1400" dirty="0" smtClean="0">
                <a:latin typeface="+mj-lt"/>
                <a:cs typeface="Arial" panose="020B0604020202020204" pitchFamily="34" charset="0"/>
              </a:rPr>
              <a:t>Possible causes are as follows:</a:t>
            </a:r>
            <a:endParaRPr lang="en-US" sz="1400" dirty="0">
              <a:latin typeface="+mj-lt"/>
              <a:cs typeface="Arial" panose="020B0604020202020204" pitchFamily="34" charset="0"/>
            </a:endParaRPr>
          </a:p>
          <a:p>
            <a:pPr marL="566738" lvl="1" indent="-261938" defTabSz="914034">
              <a:spcBef>
                <a:spcPts val="720"/>
              </a:spcBef>
              <a:buFont typeface="Huawei Sans" panose="020C0503030203020204" pitchFamily="34" charset="0"/>
              <a:buChar char="▫"/>
            </a:pPr>
            <a:r>
              <a:rPr lang="en-US" sz="1200" dirty="0">
                <a:latin typeface="+mj-lt"/>
              </a:rPr>
              <a:t>The loopback0 interface of the remote device is unreachable.</a:t>
            </a:r>
          </a:p>
          <a:p>
            <a:pPr marL="566738" lvl="1" indent="-261938" defTabSz="914034">
              <a:spcBef>
                <a:spcPts val="720"/>
              </a:spcBef>
              <a:buFont typeface="Huawei Sans" panose="020C0503030203020204" pitchFamily="34" charset="0"/>
              <a:buChar char="▫"/>
            </a:pPr>
            <a:r>
              <a:rPr lang="en-US" sz="1200" dirty="0">
                <a:latin typeface="+mj-lt"/>
              </a:rPr>
              <a:t>The AS number of the local or remote device is incorrect.</a:t>
            </a:r>
          </a:p>
          <a:p>
            <a:pPr marL="566738" lvl="1" indent="-261938" defTabSz="914034">
              <a:spcBef>
                <a:spcPts val="720"/>
              </a:spcBef>
              <a:buFont typeface="Huawei Sans" panose="020C0503030203020204" pitchFamily="34" charset="0"/>
              <a:buChar char="▫"/>
            </a:pPr>
            <a:r>
              <a:rPr lang="en-US" sz="1200" dirty="0">
                <a:latin typeface="+mj-lt"/>
              </a:rPr>
              <a:t>The </a:t>
            </a:r>
            <a:r>
              <a:rPr lang="en-US" altLang="zh-CN" sz="1200" b="1" dirty="0"/>
              <a:t>peer </a:t>
            </a:r>
            <a:r>
              <a:rPr lang="en-US" altLang="zh-CN" sz="1200" b="1" dirty="0" err="1" smtClean="0"/>
              <a:t>ebgp</a:t>
            </a:r>
            <a:r>
              <a:rPr lang="en-US" altLang="zh-CN" sz="1200" b="1" dirty="0" smtClean="0"/>
              <a:t>-max-hop</a:t>
            </a:r>
            <a:r>
              <a:rPr lang="en-US" sz="1200" dirty="0" smtClean="0">
                <a:latin typeface="+mj-lt"/>
              </a:rPr>
              <a:t> </a:t>
            </a:r>
            <a:r>
              <a:rPr lang="en-US" altLang="zh-CN" sz="1200" dirty="0" smtClean="0">
                <a:latin typeface="+mj-lt"/>
              </a:rPr>
              <a:t>command used </a:t>
            </a:r>
            <a:r>
              <a:rPr lang="en-US" altLang="zh-CN" sz="1200" dirty="0" smtClean="0"/>
              <a:t>to </a:t>
            </a:r>
            <a:r>
              <a:rPr lang="en-US" altLang="zh-CN" sz="1200" dirty="0"/>
              <a:t>allow the </a:t>
            </a:r>
            <a:r>
              <a:rPr lang="en-US" altLang="zh-CN" sz="1200" dirty="0" smtClean="0"/>
              <a:t>establishment </a:t>
            </a:r>
            <a:r>
              <a:rPr lang="en-US" altLang="zh-CN" sz="1200" dirty="0"/>
              <a:t>of an indirect EBGP peer </a:t>
            </a:r>
            <a:r>
              <a:rPr lang="en-US" altLang="zh-CN" sz="1200" dirty="0" smtClean="0"/>
              <a:t>relationship </a:t>
            </a:r>
            <a:r>
              <a:rPr lang="en-US" altLang="zh-CN" sz="1200" dirty="0"/>
              <a:t>is not run</a:t>
            </a:r>
            <a:r>
              <a:rPr lang="en-US" sz="1200" dirty="0" smtClean="0">
                <a:latin typeface="+mj-lt"/>
              </a:rPr>
              <a:t>.</a:t>
            </a:r>
            <a:endParaRPr lang="en-US" sz="1200" dirty="0">
              <a:latin typeface="+mj-lt"/>
            </a:endParaRPr>
          </a:p>
          <a:p>
            <a:pPr marL="566738" lvl="1" indent="-261938" defTabSz="914034">
              <a:spcBef>
                <a:spcPts val="720"/>
              </a:spcBef>
              <a:buFont typeface="Huawei Sans" panose="020C0503030203020204" pitchFamily="34" charset="0"/>
              <a:buChar char="▫"/>
            </a:pPr>
            <a:r>
              <a:rPr lang="en-US" sz="1200" dirty="0">
                <a:latin typeface="+mj-lt"/>
              </a:rPr>
              <a:t>Router IDs on both ends are the same.</a:t>
            </a:r>
          </a:p>
          <a:p>
            <a:pPr marL="302279" indent="-302279" algn="just" defTabSz="914034">
              <a:spcBef>
                <a:spcPts val="792"/>
              </a:spcBef>
              <a:buFont typeface="Arial" panose="020B0604020202020204" pitchFamily="34" charset="0"/>
              <a:buChar char="•"/>
            </a:pPr>
            <a:r>
              <a:rPr lang="en-US" sz="1400" dirty="0">
                <a:latin typeface="+mj-lt"/>
              </a:rPr>
              <a:t>According to the command output, the </a:t>
            </a:r>
            <a:r>
              <a:rPr lang="en-US" sz="1400" dirty="0" smtClean="0">
                <a:latin typeface="+mj-lt"/>
              </a:rPr>
              <a:t>numbers </a:t>
            </a:r>
            <a:r>
              <a:rPr lang="en-US" sz="1400" dirty="0">
                <a:latin typeface="+mj-lt"/>
              </a:rPr>
              <a:t>of sent and received BGP packets </a:t>
            </a:r>
            <a:r>
              <a:rPr lang="en-US" sz="1400" dirty="0" smtClean="0">
                <a:latin typeface="+mj-lt"/>
              </a:rPr>
              <a:t>are 0, indicating that the </a:t>
            </a:r>
            <a:r>
              <a:rPr lang="en-US" sz="1400" dirty="0">
                <a:latin typeface="+mj-lt"/>
              </a:rPr>
              <a:t>loopback0 interface on the remote device </a:t>
            </a:r>
            <a:r>
              <a:rPr lang="en-US" sz="1400" dirty="0" smtClean="0">
                <a:latin typeface="+mj-lt"/>
              </a:rPr>
              <a:t>may be </a:t>
            </a:r>
            <a:r>
              <a:rPr lang="en-US" sz="1400" dirty="0">
                <a:latin typeface="+mj-lt"/>
              </a:rPr>
              <a:t>unreachable.</a:t>
            </a:r>
          </a:p>
        </p:txBody>
      </p:sp>
      <p:sp>
        <p:nvSpPr>
          <p:cNvPr id="42" name="AutoShape 17"/>
          <p:cNvSpPr>
            <a:spLocks noChangeArrowheads="1"/>
          </p:cNvSpPr>
          <p:nvPr/>
        </p:nvSpPr>
        <p:spPr bwMode="gray">
          <a:xfrm>
            <a:off x="5983414" y="2414555"/>
            <a:ext cx="5198832" cy="1236827"/>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AutoShape 17"/>
          <p:cNvSpPr>
            <a:spLocks noChangeArrowheads="1"/>
          </p:cNvSpPr>
          <p:nvPr/>
        </p:nvSpPr>
        <p:spPr bwMode="gray">
          <a:xfrm>
            <a:off x="5983414" y="1257564"/>
            <a:ext cx="5198832" cy="296960"/>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&lt;R1&gt;display  ip routing-table 192.168.56.0</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9" name="表格 48"/>
          <p:cNvGraphicFramePr>
            <a:graphicFrameLocks noGrp="1"/>
          </p:cNvGraphicFramePr>
          <p:nvPr>
            <p:extLst>
              <p:ext uri="{D42A27DB-BD31-4B8C-83A1-F6EECF244321}">
                <p14:modId xmlns:p14="http://schemas.microsoft.com/office/powerpoint/2010/main" val="763637108"/>
              </p:ext>
            </p:extLst>
          </p:nvPr>
        </p:nvGraphicFramePr>
        <p:xfrm>
          <a:off x="6030786" y="2406726"/>
          <a:ext cx="5219700" cy="1165860"/>
        </p:xfrm>
        <a:graphic>
          <a:graphicData uri="http://schemas.openxmlformats.org/drawingml/2006/table">
            <a:tbl>
              <a:tblPr>
                <a:tableStyleId>{72833802-FEF1-4C79-8D5D-14CF1EAF98D9}</a:tableStyleId>
              </a:tblPr>
              <a:tblGrid>
                <a:gridCol w="685800"/>
                <a:gridCol w="685800"/>
                <a:gridCol w="685800"/>
                <a:gridCol w="685800"/>
                <a:gridCol w="419100"/>
                <a:gridCol w="685800"/>
                <a:gridCol w="685800"/>
                <a:gridCol w="685800"/>
              </a:tblGrid>
              <a:tr h="800100">
                <a:tc gridSpan="8">
                  <a:txBody>
                    <a:bodyPr/>
                    <a:lstStyle/>
                    <a:p>
                      <a:pPr algn="l" fontAlgn="t"/>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bgp</a:t>
                      </a: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peer </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BGP local router ID : 10.0.1.1</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Local AS number : 100</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Total number of peers : 1    Peers in established state : 0</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AS</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MsgRcvd</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MsgSent</a:t>
                      </a:r>
                      <a:endParaRPr lang="en-US" sz="1200" b="1"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OutQ</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Up/Down</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State</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PrefRcv</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0:00:05</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Idle</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56" name="矩形 55"/>
          <p:cNvSpPr/>
          <p:nvPr/>
        </p:nvSpPr>
        <p:spPr bwMode="gray">
          <a:xfrm>
            <a:off x="355160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bwMode="gray">
          <a:xfrm>
            <a:off x="136943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950865"/>
            <a:ext cx="540000" cy="442800"/>
          </a:xfrm>
          <a:prstGeom prst="rect">
            <a:avLst/>
          </a:prstGeom>
        </p:spPr>
      </p:pic>
      <p:pic>
        <p:nvPicPr>
          <p:cNvPr id="59" name="图片 5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624110"/>
            <a:ext cx="540000" cy="442800"/>
          </a:xfrm>
          <a:prstGeom prst="rect">
            <a:avLst/>
          </a:prstGeom>
        </p:spPr>
      </p:pic>
      <p:pic>
        <p:nvPicPr>
          <p:cNvPr id="60" name="图片 5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624110"/>
            <a:ext cx="540000" cy="442800"/>
          </a:xfrm>
          <a:prstGeom prst="rect">
            <a:avLst/>
          </a:prstGeom>
        </p:spPr>
      </p:pic>
      <p:pic>
        <p:nvPicPr>
          <p:cNvPr id="61" name="图片 6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624110"/>
            <a:ext cx="540000" cy="442800"/>
          </a:xfrm>
          <a:prstGeom prst="rect">
            <a:avLst/>
          </a:prstGeom>
        </p:spPr>
      </p:pic>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950865"/>
            <a:ext cx="540000" cy="442800"/>
          </a:xfrm>
          <a:prstGeom prst="rect">
            <a:avLst/>
          </a:prstGeom>
        </p:spPr>
      </p:pic>
      <p:cxnSp>
        <p:nvCxnSpPr>
          <p:cNvPr id="63" name="直接连接符 62"/>
          <p:cNvCxnSpPr>
            <a:stCxn id="59" idx="3"/>
            <a:endCxn id="60" idx="1"/>
          </p:cNvCxnSpPr>
          <p:nvPr/>
        </p:nvCxnSpPr>
        <p:spPr bwMode="gray">
          <a:xfrm>
            <a:off x="2044855" y="2845510"/>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0" idx="3"/>
            <a:endCxn id="61" idx="1"/>
          </p:cNvCxnSpPr>
          <p:nvPr/>
        </p:nvCxnSpPr>
        <p:spPr bwMode="gray">
          <a:xfrm>
            <a:off x="3747876" y="2845510"/>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8" idx="0"/>
            <a:endCxn id="59" idx="2"/>
          </p:cNvCxnSpPr>
          <p:nvPr/>
        </p:nvCxnSpPr>
        <p:spPr bwMode="gray">
          <a:xfrm flipV="1">
            <a:off x="1774855"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1" idx="2"/>
            <a:endCxn id="62" idx="0"/>
          </p:cNvCxnSpPr>
          <p:nvPr/>
        </p:nvCxnSpPr>
        <p:spPr bwMode="gray">
          <a:xfrm>
            <a:off x="5117674"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123"/>
          <p:cNvSpPr txBox="1"/>
          <p:nvPr/>
        </p:nvSpPr>
        <p:spPr bwMode="gray">
          <a:xfrm>
            <a:off x="1342732"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23"/>
          <p:cNvSpPr txBox="1"/>
          <p:nvPr/>
        </p:nvSpPr>
        <p:spPr bwMode="gray">
          <a:xfrm>
            <a:off x="3130376"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123"/>
          <p:cNvSpPr txBox="1"/>
          <p:nvPr/>
        </p:nvSpPr>
        <p:spPr bwMode="gray">
          <a:xfrm>
            <a:off x="4683485"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123"/>
          <p:cNvSpPr txBox="1"/>
          <p:nvPr/>
        </p:nvSpPr>
        <p:spPr bwMode="gray">
          <a:xfrm>
            <a:off x="1854640" y="407498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123"/>
          <p:cNvSpPr txBox="1"/>
          <p:nvPr/>
        </p:nvSpPr>
        <p:spPr bwMode="gray">
          <a:xfrm>
            <a:off x="3912065" y="2810417"/>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23"/>
          <p:cNvSpPr txBox="1"/>
          <p:nvPr/>
        </p:nvSpPr>
        <p:spPr bwMode="gray">
          <a:xfrm>
            <a:off x="2153685" y="2810417"/>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123"/>
          <p:cNvSpPr txBox="1"/>
          <p:nvPr/>
        </p:nvSpPr>
        <p:spPr bwMode="gray">
          <a:xfrm>
            <a:off x="2141166" y="2568511"/>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23"/>
          <p:cNvSpPr txBox="1"/>
          <p:nvPr/>
        </p:nvSpPr>
        <p:spPr bwMode="gray">
          <a:xfrm>
            <a:off x="3940980" y="2591865"/>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123"/>
          <p:cNvSpPr txBox="1"/>
          <p:nvPr/>
        </p:nvSpPr>
        <p:spPr bwMode="gray">
          <a:xfrm>
            <a:off x="4166535" y="40470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1381725" y="3505344"/>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4617518" y="3505344"/>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gray">
          <a:xfrm>
            <a:off x="2574482"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20420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PC1 Cannot Use the FTP Service (4)</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sp>
        <p:nvSpPr>
          <p:cNvPr id="41" name="文本占位符 49"/>
          <p:cNvSpPr txBox="1">
            <a:spLocks/>
          </p:cNvSpPr>
          <p:nvPr/>
        </p:nvSpPr>
        <p:spPr bwMode="gray">
          <a:xfrm>
            <a:off x="5598346" y="1240616"/>
            <a:ext cx="6147568" cy="358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On R1, check the route destined for the BGP peer.</a:t>
            </a:r>
          </a:p>
          <a:p>
            <a:pPr marL="403039" lvl="1" indent="0">
              <a:lnSpc>
                <a:spcPct val="130000"/>
              </a:lnSpc>
              <a:buNone/>
            </a:pPr>
            <a:endParaRPr lang="en-US" altLang="zh-CN" sz="1200" dirty="0" smtClean="0">
              <a:latin typeface="+mj-lt"/>
            </a:endParaRPr>
          </a:p>
          <a:p>
            <a:pPr marL="403039" lvl="1" indent="0">
              <a:lnSpc>
                <a:spcPct val="130000"/>
              </a:lnSpc>
              <a:buNone/>
            </a:pPr>
            <a:endParaRPr lang="en-US" altLang="zh-CN" sz="1200" dirty="0" smtClean="0">
              <a:latin typeface="+mj-lt"/>
            </a:endParaRPr>
          </a:p>
        </p:txBody>
      </p:sp>
      <p:cxnSp>
        <p:nvCxnSpPr>
          <p:cNvPr id="47" name="直接箭头连接符 46"/>
          <p:cNvCxnSpPr/>
          <p:nvPr/>
        </p:nvCxnSpPr>
        <p:spPr bwMode="gray">
          <a:xfrm>
            <a:off x="3370393" y="5754253"/>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4084989" y="5615753"/>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3" name="矩形 2"/>
          <p:cNvSpPr/>
          <p:nvPr/>
        </p:nvSpPr>
        <p:spPr bwMode="gray">
          <a:xfrm>
            <a:off x="5598344" y="2001950"/>
            <a:ext cx="6147569" cy="812530"/>
          </a:xfrm>
          <a:prstGeom prst="rect">
            <a:avLst/>
          </a:prstGeom>
        </p:spPr>
        <p:txBody>
          <a:bodyPr wrap="square">
            <a:sp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The command output shows that R1 does not have a route to 10.0.2.2. Check whether an OSPF neighbor relationship is properly established between R1 </a:t>
            </a:r>
            <a:r>
              <a:rPr lang="en-US" sz="1200" dirty="0" smtClean="0">
                <a:latin typeface="+mj-lt"/>
                <a:cs typeface="Arial" panose="020B0604020202020204" pitchFamily="34" charset="0"/>
              </a:rPr>
              <a:t/>
            </a:r>
            <a:br>
              <a:rPr lang="en-US" sz="1200" dirty="0" smtClean="0">
                <a:latin typeface="+mj-lt"/>
                <a:cs typeface="Arial" panose="020B0604020202020204" pitchFamily="34" charset="0"/>
              </a:rPr>
            </a:br>
            <a:r>
              <a:rPr lang="en-US" sz="1200" dirty="0" smtClean="0">
                <a:latin typeface="+mj-lt"/>
                <a:cs typeface="Arial" panose="020B0604020202020204" pitchFamily="34" charset="0"/>
              </a:rPr>
              <a:t>and </a:t>
            </a:r>
            <a:r>
              <a:rPr lang="en-US" sz="1200" dirty="0">
                <a:latin typeface="+mj-lt"/>
                <a:cs typeface="Arial" panose="020B0604020202020204" pitchFamily="34" charset="0"/>
              </a:rPr>
              <a:t>R2.</a:t>
            </a:r>
          </a:p>
        </p:txBody>
      </p:sp>
      <p:sp>
        <p:nvSpPr>
          <p:cNvPr id="13" name="矩形 12"/>
          <p:cNvSpPr/>
          <p:nvPr/>
        </p:nvSpPr>
        <p:spPr bwMode="gray">
          <a:xfrm>
            <a:off x="5598344" y="3435364"/>
            <a:ext cx="6147570" cy="2718693"/>
          </a:xfrm>
          <a:prstGeom prst="rect">
            <a:avLst/>
          </a:prstGeom>
        </p:spPr>
        <p:txBody>
          <a:bodyPr wrap="square">
            <a:spAutoFit/>
          </a:bodyPr>
          <a:lstStyle/>
          <a:p>
            <a:pPr marL="302279" indent="-302279" algn="just" defTabSz="914034">
              <a:spcBef>
                <a:spcPts val="792"/>
              </a:spcBef>
              <a:buFont typeface="Arial" panose="020B0604020202020204" pitchFamily="34" charset="0"/>
              <a:buChar char="•"/>
            </a:pPr>
            <a:r>
              <a:rPr lang="en-US" sz="1400" dirty="0">
                <a:latin typeface="+mj-lt"/>
                <a:cs typeface="Arial" panose="020B0604020202020204" pitchFamily="34" charset="0"/>
              </a:rPr>
              <a:t>The preceding command output shows that the OSPF neighbor relationship fails to be established. </a:t>
            </a:r>
            <a:r>
              <a:rPr lang="en-US" sz="1400" dirty="0" smtClean="0">
                <a:latin typeface="+mj-lt"/>
                <a:cs typeface="Arial" panose="020B0604020202020204" pitchFamily="34" charset="0"/>
              </a:rPr>
              <a:t>Possible </a:t>
            </a:r>
            <a:r>
              <a:rPr lang="en-US" sz="1400" dirty="0">
                <a:latin typeface="+mj-lt"/>
                <a:cs typeface="Arial" panose="020B0604020202020204" pitchFamily="34" charset="0"/>
              </a:rPr>
              <a:t>causes are as follows:</a:t>
            </a:r>
          </a:p>
          <a:p>
            <a:pPr marL="533400" lvl="1" indent="-250825" defTabSz="914034">
              <a:spcBef>
                <a:spcPts val="720"/>
              </a:spcBef>
              <a:buFont typeface="Huawei Sans" panose="020C0503030203020204" pitchFamily="34" charset="0"/>
              <a:buChar char="▫"/>
            </a:pPr>
            <a:r>
              <a:rPr lang="en-US" sz="1200" dirty="0">
                <a:latin typeface="+mj-lt"/>
              </a:rPr>
              <a:t>Router IDs on both ends are the same.</a:t>
            </a:r>
          </a:p>
          <a:p>
            <a:pPr marL="533400" lvl="1" indent="-250825" defTabSz="914034">
              <a:spcBef>
                <a:spcPts val="720"/>
              </a:spcBef>
              <a:buFont typeface="Huawei Sans" panose="020C0503030203020204" pitchFamily="34" charset="0"/>
              <a:buChar char="▫"/>
            </a:pPr>
            <a:r>
              <a:rPr lang="en-US" sz="1200" dirty="0">
                <a:latin typeface="+mj-lt"/>
              </a:rPr>
              <a:t>Area IDs do not match on both ends.</a:t>
            </a:r>
          </a:p>
          <a:p>
            <a:pPr marL="533400" lvl="1" indent="-250825" defTabSz="914034">
              <a:spcBef>
                <a:spcPts val="720"/>
              </a:spcBef>
              <a:buFont typeface="Huawei Sans" panose="020C0503030203020204" pitchFamily="34" charset="0"/>
              <a:buChar char="▫"/>
            </a:pPr>
            <a:r>
              <a:rPr lang="en-US" sz="1200" dirty="0">
                <a:latin typeface="+mj-lt"/>
              </a:rPr>
              <a:t>Network masks do not match on both ends.</a:t>
            </a:r>
          </a:p>
          <a:p>
            <a:pPr marL="533400" lvl="1" indent="-250825" defTabSz="914034">
              <a:spcBef>
                <a:spcPts val="720"/>
              </a:spcBef>
              <a:buFont typeface="Huawei Sans" panose="020C0503030203020204" pitchFamily="34" charset="0"/>
              <a:buChar char="▫"/>
            </a:pPr>
            <a:r>
              <a:rPr lang="en-US" sz="1200" dirty="0">
                <a:latin typeface="+mj-lt"/>
              </a:rPr>
              <a:t>MTUs do not match on both ends.</a:t>
            </a:r>
          </a:p>
          <a:p>
            <a:pPr marL="533400" lvl="1" indent="-250825" defTabSz="914034">
              <a:spcBef>
                <a:spcPts val="720"/>
              </a:spcBef>
              <a:buFont typeface="Huawei Sans" panose="020C0503030203020204" pitchFamily="34" charset="0"/>
              <a:buChar char="▫"/>
            </a:pPr>
            <a:r>
              <a:rPr lang="en-US" sz="1200" dirty="0">
                <a:latin typeface="+mj-lt"/>
              </a:rPr>
              <a:t>On an MA network, DR priorities of all devices are set to 0.</a:t>
            </a:r>
          </a:p>
          <a:p>
            <a:pPr marL="533400" lvl="1" indent="-250825" defTabSz="914034">
              <a:spcBef>
                <a:spcPts val="720"/>
              </a:spcBef>
              <a:buFont typeface="Huawei Sans" panose="020C0503030203020204" pitchFamily="34" charset="0"/>
              <a:buChar char="▫"/>
            </a:pPr>
            <a:r>
              <a:rPr lang="en-US" sz="1200" dirty="0">
                <a:latin typeface="+mj-lt"/>
              </a:rPr>
              <a:t>Authentication </a:t>
            </a:r>
            <a:r>
              <a:rPr lang="en-US" sz="1200" dirty="0" smtClean="0">
                <a:latin typeface="+mj-lt"/>
              </a:rPr>
              <a:t>passwords </a:t>
            </a:r>
            <a:r>
              <a:rPr lang="en-US" altLang="zh-CN" sz="1200" dirty="0"/>
              <a:t>do not match on both </a:t>
            </a:r>
            <a:r>
              <a:rPr lang="en-US" altLang="zh-CN" sz="1200" dirty="0" smtClean="0"/>
              <a:t>ends.</a:t>
            </a:r>
            <a:endParaRPr lang="en-US" sz="1200" dirty="0">
              <a:latin typeface="+mj-lt"/>
            </a:endParaRPr>
          </a:p>
          <a:p>
            <a:pPr marL="533400" lvl="1" indent="-250825" defTabSz="914034">
              <a:spcBef>
                <a:spcPts val="720"/>
              </a:spcBef>
              <a:buFont typeface="Huawei Sans" panose="020C0503030203020204" pitchFamily="34" charset="0"/>
              <a:buChar char="▫"/>
            </a:pPr>
            <a:r>
              <a:rPr lang="en-US" sz="1200" dirty="0">
                <a:latin typeface="+mj-lt"/>
              </a:rPr>
              <a:t>An interface is configured as a silent interface.</a:t>
            </a:r>
          </a:p>
          <a:p>
            <a:pPr marL="533400" lvl="1" indent="-250825" defTabSz="914034">
              <a:spcBef>
                <a:spcPts val="720"/>
              </a:spcBef>
              <a:buFont typeface="Huawei Sans" panose="020C0503030203020204" pitchFamily="34" charset="0"/>
              <a:buChar char="▫"/>
            </a:pPr>
            <a:r>
              <a:rPr lang="en-US" sz="1200" dirty="0">
                <a:latin typeface="+mj-lt"/>
              </a:rPr>
              <a:t>Time parameters do not match on both ends.</a:t>
            </a:r>
          </a:p>
        </p:txBody>
      </p:sp>
      <p:sp>
        <p:nvSpPr>
          <p:cNvPr id="42" name="矩形 41"/>
          <p:cNvSpPr/>
          <p:nvPr/>
        </p:nvSpPr>
        <p:spPr bwMode="gray">
          <a:xfrm>
            <a:off x="355160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136943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950865"/>
            <a:ext cx="540000" cy="442800"/>
          </a:xfrm>
          <a:prstGeom prst="rect">
            <a:avLst/>
          </a:prstGeom>
        </p:spPr>
      </p:pic>
      <p:pic>
        <p:nvPicPr>
          <p:cNvPr id="50" name="图片 4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624110"/>
            <a:ext cx="540000" cy="442800"/>
          </a:xfrm>
          <a:prstGeom prst="rect">
            <a:avLst/>
          </a:prstGeom>
        </p:spPr>
      </p:pic>
      <p:pic>
        <p:nvPicPr>
          <p:cNvPr id="51" name="图片 5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624110"/>
            <a:ext cx="540000" cy="442800"/>
          </a:xfrm>
          <a:prstGeom prst="rect">
            <a:avLst/>
          </a:prstGeom>
        </p:spPr>
      </p:pic>
      <p:pic>
        <p:nvPicPr>
          <p:cNvPr id="52" name="图片 5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624110"/>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950865"/>
            <a:ext cx="540000" cy="442800"/>
          </a:xfrm>
          <a:prstGeom prst="rect">
            <a:avLst/>
          </a:prstGeom>
        </p:spPr>
      </p:pic>
      <p:cxnSp>
        <p:nvCxnSpPr>
          <p:cNvPr id="54" name="直接连接符 53"/>
          <p:cNvCxnSpPr>
            <a:stCxn id="50" idx="3"/>
            <a:endCxn id="51" idx="1"/>
          </p:cNvCxnSpPr>
          <p:nvPr/>
        </p:nvCxnSpPr>
        <p:spPr bwMode="gray">
          <a:xfrm>
            <a:off x="2044855" y="2845510"/>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1" idx="3"/>
            <a:endCxn id="52" idx="1"/>
          </p:cNvCxnSpPr>
          <p:nvPr/>
        </p:nvCxnSpPr>
        <p:spPr bwMode="gray">
          <a:xfrm>
            <a:off x="3747876" y="2845510"/>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9" idx="0"/>
            <a:endCxn id="50" idx="2"/>
          </p:cNvCxnSpPr>
          <p:nvPr/>
        </p:nvCxnSpPr>
        <p:spPr bwMode="gray">
          <a:xfrm flipV="1">
            <a:off x="1774855"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2" idx="2"/>
            <a:endCxn id="53" idx="0"/>
          </p:cNvCxnSpPr>
          <p:nvPr/>
        </p:nvCxnSpPr>
        <p:spPr bwMode="gray">
          <a:xfrm>
            <a:off x="5117674"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123"/>
          <p:cNvSpPr txBox="1"/>
          <p:nvPr/>
        </p:nvSpPr>
        <p:spPr bwMode="gray">
          <a:xfrm>
            <a:off x="1342732"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3"/>
          <p:cNvSpPr txBox="1"/>
          <p:nvPr/>
        </p:nvSpPr>
        <p:spPr bwMode="gray">
          <a:xfrm>
            <a:off x="3130376"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23"/>
          <p:cNvSpPr txBox="1"/>
          <p:nvPr/>
        </p:nvSpPr>
        <p:spPr bwMode="gray">
          <a:xfrm>
            <a:off x="4683485"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123"/>
          <p:cNvSpPr txBox="1"/>
          <p:nvPr/>
        </p:nvSpPr>
        <p:spPr bwMode="gray">
          <a:xfrm>
            <a:off x="1854640" y="407498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23"/>
          <p:cNvSpPr txBox="1"/>
          <p:nvPr/>
        </p:nvSpPr>
        <p:spPr bwMode="gray">
          <a:xfrm>
            <a:off x="3912065" y="2810417"/>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23"/>
          <p:cNvSpPr txBox="1"/>
          <p:nvPr/>
        </p:nvSpPr>
        <p:spPr bwMode="gray">
          <a:xfrm>
            <a:off x="2153685" y="2810417"/>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3"/>
          <p:cNvSpPr txBox="1"/>
          <p:nvPr/>
        </p:nvSpPr>
        <p:spPr bwMode="gray">
          <a:xfrm>
            <a:off x="2141166" y="2568511"/>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123"/>
          <p:cNvSpPr txBox="1"/>
          <p:nvPr/>
        </p:nvSpPr>
        <p:spPr bwMode="gray">
          <a:xfrm>
            <a:off x="3940980" y="2591865"/>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123"/>
          <p:cNvSpPr txBox="1"/>
          <p:nvPr/>
        </p:nvSpPr>
        <p:spPr bwMode="gray">
          <a:xfrm>
            <a:off x="4166535" y="40470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1381725" y="3505344"/>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4617518" y="3505344"/>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任意多边形 68"/>
          <p:cNvSpPr/>
          <p:nvPr/>
        </p:nvSpPr>
        <p:spPr bwMode="gray">
          <a:xfrm>
            <a:off x="2574482"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AutoShape 17"/>
          <p:cNvSpPr>
            <a:spLocks noChangeArrowheads="1"/>
          </p:cNvSpPr>
          <p:nvPr/>
        </p:nvSpPr>
        <p:spPr bwMode="gray">
          <a:xfrm>
            <a:off x="5987725" y="2812616"/>
            <a:ext cx="5198832" cy="575101"/>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ospf</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peer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OSPF Process 1 with Router ID 10.0.1.1</a:t>
            </a:r>
          </a:p>
        </p:txBody>
      </p:sp>
      <p:sp>
        <p:nvSpPr>
          <p:cNvPr id="71" name="AutoShape 17"/>
          <p:cNvSpPr>
            <a:spLocks noChangeArrowheads="1"/>
          </p:cNvSpPr>
          <p:nvPr/>
        </p:nvSpPr>
        <p:spPr bwMode="gray">
          <a:xfrm>
            <a:off x="5987725" y="1597489"/>
            <a:ext cx="5198832" cy="296960"/>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10.0.2.2</a:t>
            </a:r>
          </a:p>
        </p:txBody>
      </p:sp>
      <p:cxnSp>
        <p:nvCxnSpPr>
          <p:cNvPr id="38" name="直接连接符 37">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761454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gray">
          <a:xfrm>
            <a:off x="5598345" y="1240616"/>
            <a:ext cx="6206627" cy="38371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sz="1400" dirty="0">
                <a:latin typeface="+mj-lt"/>
              </a:rPr>
              <a:t>Check OSPF error information on R1.</a:t>
            </a:r>
          </a:p>
        </p:txBody>
      </p:sp>
      <p:sp>
        <p:nvSpPr>
          <p:cNvPr id="2" name="标题 1"/>
          <p:cNvSpPr>
            <a:spLocks noGrp="1"/>
          </p:cNvSpPr>
          <p:nvPr>
            <p:ph type="title"/>
          </p:nvPr>
        </p:nvSpPr>
        <p:spPr bwMode="gray"/>
        <p:txBody>
          <a:bodyPr/>
          <a:lstStyle/>
          <a:p>
            <a:r>
              <a:rPr lang="en-US" dirty="0" smtClean="0"/>
              <a:t>PC1 Cannot Use the FTP Service (5)</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47" name="直接箭头连接符 46"/>
          <p:cNvCxnSpPr/>
          <p:nvPr/>
        </p:nvCxnSpPr>
        <p:spPr bwMode="gray">
          <a:xfrm>
            <a:off x="3370393" y="5732481"/>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4123363" y="5578741"/>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path</a:t>
            </a:r>
            <a:endParaRPr lang="en-US" sz="1200" dirty="0">
              <a:latin typeface="+mj-lt"/>
            </a:endParaRPr>
          </a:p>
        </p:txBody>
      </p:sp>
      <p:sp>
        <p:nvSpPr>
          <p:cNvPr id="13" name="矩形 12"/>
          <p:cNvSpPr/>
          <p:nvPr/>
        </p:nvSpPr>
        <p:spPr bwMode="gray">
          <a:xfrm>
            <a:off x="5598345" y="3824022"/>
            <a:ext cx="6147568" cy="867930"/>
          </a:xfrm>
          <a:prstGeom prst="rect">
            <a:avLst/>
          </a:prstGeom>
        </p:spPr>
        <p:txBody>
          <a:bodyPr wrap="square">
            <a:spAutoFit/>
          </a:bodyPr>
          <a:lstStyle/>
          <a:p>
            <a:pPr marL="302279" indent="-302279" algn="just" defTabSz="914034">
              <a:lnSpc>
                <a:spcPct val="120000"/>
              </a:lnSpc>
              <a:spcBef>
                <a:spcPts val="792"/>
              </a:spcBef>
              <a:buFont typeface="Arial" panose="020B0604020202020204" pitchFamily="34" charset="0"/>
              <a:buChar char="•"/>
            </a:pPr>
            <a:r>
              <a:rPr lang="en-US" sz="1400" dirty="0">
                <a:latin typeface="+mj-lt"/>
                <a:cs typeface="Arial" panose="020B0604020202020204" pitchFamily="34" charset="0"/>
              </a:rPr>
              <a:t>The preceding command output shows that a router ID conflict </a:t>
            </a:r>
            <a:r>
              <a:rPr lang="en-US" sz="1400" dirty="0" smtClean="0">
                <a:latin typeface="+mj-lt"/>
                <a:cs typeface="Arial" panose="020B0604020202020204" pitchFamily="34" charset="0"/>
              </a:rPr>
              <a:t>may cause a </a:t>
            </a:r>
            <a:r>
              <a:rPr lang="en-US" sz="1400" dirty="0">
                <a:latin typeface="+mj-lt"/>
                <a:cs typeface="Arial" panose="020B0604020202020204" pitchFamily="34" charset="0"/>
              </a:rPr>
              <a:t>failure to establish an OSPF neighbor relationship. To accurately locate the fault, enable OSPF debugging on R1.</a:t>
            </a:r>
          </a:p>
        </p:txBody>
      </p:sp>
      <p:sp>
        <p:nvSpPr>
          <p:cNvPr id="51" name="矩形 50"/>
          <p:cNvSpPr/>
          <p:nvPr/>
        </p:nvSpPr>
        <p:spPr bwMode="gray">
          <a:xfrm>
            <a:off x="355160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136943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950865"/>
            <a:ext cx="540000" cy="442800"/>
          </a:xfrm>
          <a:prstGeom prst="rect">
            <a:avLst/>
          </a:prstGeom>
        </p:spPr>
      </p:pic>
      <p:pic>
        <p:nvPicPr>
          <p:cNvPr id="54" name="图片 53"/>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624110"/>
            <a:ext cx="540000" cy="442800"/>
          </a:xfrm>
          <a:prstGeom prst="rect">
            <a:avLst/>
          </a:prstGeom>
        </p:spPr>
      </p:pic>
      <p:pic>
        <p:nvPicPr>
          <p:cNvPr id="55" name="图片 54"/>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624110"/>
            <a:ext cx="540000" cy="442800"/>
          </a:xfrm>
          <a:prstGeom prst="rect">
            <a:avLst/>
          </a:prstGeom>
        </p:spPr>
      </p:pic>
      <p:pic>
        <p:nvPicPr>
          <p:cNvPr id="56" name="图片 5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624110"/>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950865"/>
            <a:ext cx="540000" cy="442800"/>
          </a:xfrm>
          <a:prstGeom prst="rect">
            <a:avLst/>
          </a:prstGeom>
        </p:spPr>
      </p:pic>
      <p:cxnSp>
        <p:nvCxnSpPr>
          <p:cNvPr id="58" name="直接连接符 57"/>
          <p:cNvCxnSpPr>
            <a:stCxn id="54" idx="3"/>
            <a:endCxn id="55" idx="1"/>
          </p:cNvCxnSpPr>
          <p:nvPr/>
        </p:nvCxnSpPr>
        <p:spPr bwMode="gray">
          <a:xfrm>
            <a:off x="2044855" y="2845510"/>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5" idx="3"/>
            <a:endCxn id="56" idx="1"/>
          </p:cNvCxnSpPr>
          <p:nvPr/>
        </p:nvCxnSpPr>
        <p:spPr bwMode="gray">
          <a:xfrm>
            <a:off x="3747876" y="2845510"/>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3" idx="0"/>
            <a:endCxn id="54" idx="2"/>
          </p:cNvCxnSpPr>
          <p:nvPr/>
        </p:nvCxnSpPr>
        <p:spPr bwMode="gray">
          <a:xfrm flipV="1">
            <a:off x="1774855"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6" idx="2"/>
            <a:endCxn id="57" idx="0"/>
          </p:cNvCxnSpPr>
          <p:nvPr/>
        </p:nvCxnSpPr>
        <p:spPr bwMode="gray">
          <a:xfrm>
            <a:off x="5117674"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123"/>
          <p:cNvSpPr txBox="1"/>
          <p:nvPr/>
        </p:nvSpPr>
        <p:spPr bwMode="gray">
          <a:xfrm>
            <a:off x="1342732"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23"/>
          <p:cNvSpPr txBox="1"/>
          <p:nvPr/>
        </p:nvSpPr>
        <p:spPr bwMode="gray">
          <a:xfrm>
            <a:off x="3130376"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3"/>
          <p:cNvSpPr txBox="1"/>
          <p:nvPr/>
        </p:nvSpPr>
        <p:spPr bwMode="gray">
          <a:xfrm>
            <a:off x="4683485"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123"/>
          <p:cNvSpPr txBox="1"/>
          <p:nvPr/>
        </p:nvSpPr>
        <p:spPr bwMode="gray">
          <a:xfrm>
            <a:off x="1854640" y="407498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123"/>
          <p:cNvSpPr txBox="1"/>
          <p:nvPr/>
        </p:nvSpPr>
        <p:spPr bwMode="gray">
          <a:xfrm>
            <a:off x="3912065" y="2810417"/>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TextBox 123"/>
          <p:cNvSpPr txBox="1"/>
          <p:nvPr/>
        </p:nvSpPr>
        <p:spPr bwMode="gray">
          <a:xfrm>
            <a:off x="2153685" y="2810417"/>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23"/>
          <p:cNvSpPr txBox="1"/>
          <p:nvPr/>
        </p:nvSpPr>
        <p:spPr bwMode="gray">
          <a:xfrm>
            <a:off x="2141166" y="2568511"/>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123"/>
          <p:cNvSpPr txBox="1"/>
          <p:nvPr/>
        </p:nvSpPr>
        <p:spPr bwMode="gray">
          <a:xfrm>
            <a:off x="3940980" y="2591865"/>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123"/>
          <p:cNvSpPr txBox="1"/>
          <p:nvPr/>
        </p:nvSpPr>
        <p:spPr bwMode="gray">
          <a:xfrm>
            <a:off x="4166535" y="40470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1381725" y="3505344"/>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4617518" y="3505344"/>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bwMode="gray">
          <a:xfrm>
            <a:off x="2574482"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AutoShape 17"/>
          <p:cNvSpPr>
            <a:spLocks noChangeArrowheads="1"/>
          </p:cNvSpPr>
          <p:nvPr/>
        </p:nvSpPr>
        <p:spPr bwMode="gray">
          <a:xfrm>
            <a:off x="5983414" y="1618304"/>
            <a:ext cx="5438524" cy="2096594"/>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[R1]display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error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General packet errors:</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0     : IP: received my own packet     0     : Bad packet</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0     : Bad version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0     : Bad checksum</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0     : Bad area id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0     </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Drop on unnumbered interface</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0     : Bad virtual link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0     </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Bad authentication type</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0     : Bad authentication key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0     </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Packet too small</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0     : Packet size &gt;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length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0     </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Transmit error</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0     : Interface down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0     </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Unknown neighbor</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0     : Bad net segment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0     </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Extern option mismatch</a:t>
            </a:r>
          </a:p>
          <a:p>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133   : Router id confusion</a:t>
            </a:r>
          </a:p>
        </p:txBody>
      </p:sp>
      <p:sp>
        <p:nvSpPr>
          <p:cNvPr id="75" name="AutoShape 17"/>
          <p:cNvSpPr>
            <a:spLocks noChangeArrowheads="1"/>
          </p:cNvSpPr>
          <p:nvPr/>
        </p:nvSpPr>
        <p:spPr bwMode="gray">
          <a:xfrm>
            <a:off x="5983414" y="4719575"/>
            <a:ext cx="5198832" cy="889714"/>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&lt;R1&gt;terminal debugging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Info: Current terminal debugging is on.</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&lt;R1&gt;debugging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ospf</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packet interface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0/0/0</a:t>
            </a:r>
            <a:endParaRPr lang="en-US" altLang="zh-CN" sz="1200" b="1"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60810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dirty="0" smtClean="0"/>
              <a:t>Troubleshooting Data Communication Network Faults</a:t>
            </a:r>
          </a:p>
          <a:p>
            <a:pPr lvl="1">
              <a:buSzPct val="60000"/>
              <a:buFont typeface="Wingdings" panose="05000000000000000000" pitchFamily="2" charset="2"/>
              <a:buChar char="n"/>
            </a:pPr>
            <a:r>
              <a:rPr lang="en-US" dirty="0" smtClean="0"/>
              <a:t>Overview of Network Faults</a:t>
            </a:r>
          </a:p>
          <a:p>
            <a:pPr lvl="1"/>
            <a:r>
              <a:rPr lang="en-US" dirty="0" smtClean="0">
                <a:solidFill>
                  <a:schemeClr val="bg1">
                    <a:lumMod val="50000"/>
                  </a:schemeClr>
                </a:solidFill>
              </a:rPr>
              <a:t>Structured Troubleshooting Process</a:t>
            </a:r>
          </a:p>
          <a:p>
            <a:pPr lvl="1"/>
            <a:r>
              <a:rPr lang="en-US" dirty="0" smtClean="0">
                <a:solidFill>
                  <a:schemeClr val="bg1">
                    <a:lumMod val="50000"/>
                  </a:schemeClr>
                </a:solidFill>
              </a:rPr>
              <a:t>Core Ideas and Methods of Network Troubleshooting</a:t>
            </a:r>
          </a:p>
          <a:p>
            <a:r>
              <a:rPr lang="en-US" dirty="0" smtClean="0">
                <a:solidFill>
                  <a:schemeClr val="bg1">
                    <a:lumMod val="50000"/>
                  </a:schemeClr>
                </a:solidFill>
              </a:rPr>
              <a:t>Troubleshooting Common Network Faults</a:t>
            </a:r>
            <a:endParaRPr lang="en-US" dirty="0">
              <a:solidFill>
                <a:schemeClr val="bg1">
                  <a:lumMod val="50000"/>
                </a:schemeClr>
              </a:solidFill>
            </a:endParaRPr>
          </a:p>
        </p:txBody>
      </p:sp>
    </p:spTree>
    <p:extLst>
      <p:ext uri="{BB962C8B-B14F-4D97-AF65-F5344CB8AC3E}">
        <p14:creationId xmlns:p14="http://schemas.microsoft.com/office/powerpoint/2010/main" val="14170036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gray">
          <a:xfrm>
            <a:off x="5598345" y="967488"/>
            <a:ext cx="6206627" cy="28469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200" dirty="0">
                <a:latin typeface="+mj-lt"/>
              </a:rPr>
              <a:t>Check the configuration of the local OSPF protocol.</a:t>
            </a:r>
          </a:p>
        </p:txBody>
      </p:sp>
      <p:sp>
        <p:nvSpPr>
          <p:cNvPr id="2" name="标题 1"/>
          <p:cNvSpPr>
            <a:spLocks noGrp="1"/>
          </p:cNvSpPr>
          <p:nvPr>
            <p:ph type="title"/>
          </p:nvPr>
        </p:nvSpPr>
        <p:spPr bwMode="gray"/>
        <p:txBody>
          <a:bodyPr/>
          <a:lstStyle/>
          <a:p>
            <a:r>
              <a:rPr lang="en-US" dirty="0" smtClean="0"/>
              <a:t>PC1 Cannot Use the FTP Service (6)</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73772" y="1717757"/>
            <a:ext cx="12015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73772" y="2666601"/>
            <a:ext cx="12015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73772" y="3630149"/>
            <a:ext cx="12015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73772" y="4585053"/>
            <a:ext cx="12015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47" name="直接箭头连接符 46"/>
          <p:cNvCxnSpPr/>
          <p:nvPr/>
        </p:nvCxnSpPr>
        <p:spPr bwMode="gray">
          <a:xfrm>
            <a:off x="3370393" y="5743367"/>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4084989" y="5589399"/>
            <a:ext cx="1821257" cy="276999"/>
          </a:xfrm>
          <a:prstGeom prst="rect">
            <a:avLst/>
          </a:prstGeom>
          <a:noFill/>
        </p:spPr>
        <p:txBody>
          <a:bodyPr wrap="square" rtlCol="0">
            <a:spAutoFit/>
          </a:bodyPr>
          <a:lstStyle/>
          <a:p>
            <a:r>
              <a:rPr lang="en-US" sz="1200" dirty="0" smtClean="0">
                <a:latin typeface="+mj-lt"/>
              </a:rPr>
              <a:t>Planned traffic </a:t>
            </a:r>
            <a:r>
              <a:rPr lang="en-US" sz="1200" dirty="0">
                <a:latin typeface="+mj-lt"/>
              </a:rPr>
              <a:t>path</a:t>
            </a:r>
          </a:p>
        </p:txBody>
      </p:sp>
      <p:sp>
        <p:nvSpPr>
          <p:cNvPr id="3" name="矩形 2"/>
          <p:cNvSpPr/>
          <p:nvPr/>
        </p:nvSpPr>
        <p:spPr bwMode="gray">
          <a:xfrm>
            <a:off x="5598346" y="3196607"/>
            <a:ext cx="5296222" cy="461665"/>
          </a:xfrm>
          <a:prstGeom prst="rect">
            <a:avLst/>
          </a:prstGeom>
        </p:spPr>
        <p:txBody>
          <a:bodyPr wrap="square">
            <a:spAutoFit/>
          </a:bodyPr>
          <a:lstStyle/>
          <a:p>
            <a:pPr marL="301625" indent="-301625" algn="just" defTabSz="914034">
              <a:spcBef>
                <a:spcPts val="792"/>
              </a:spcBef>
              <a:buFont typeface="Arial" panose="020B0604020202020204" pitchFamily="34" charset="0"/>
              <a:buChar char="•"/>
            </a:pPr>
            <a:r>
              <a:rPr lang="en-US" sz="1200" dirty="0">
                <a:latin typeface="+mj-lt"/>
                <a:cs typeface="Arial" panose="020B0604020202020204" pitchFamily="34" charset="0"/>
              </a:rPr>
              <a:t>Check OSPF error information in the debugging information on R1. Some information is as follows:</a:t>
            </a:r>
          </a:p>
        </p:txBody>
      </p:sp>
      <p:sp>
        <p:nvSpPr>
          <p:cNvPr id="13" name="矩形 12"/>
          <p:cNvSpPr/>
          <p:nvPr/>
        </p:nvSpPr>
        <p:spPr bwMode="gray">
          <a:xfrm>
            <a:off x="5598345" y="5537899"/>
            <a:ext cx="6147568" cy="646331"/>
          </a:xfrm>
          <a:prstGeom prst="rect">
            <a:avLst/>
          </a:prstGeom>
        </p:spPr>
        <p:txBody>
          <a:bodyPr wrap="square">
            <a:spAutoFit/>
          </a:bodyPr>
          <a:lstStyle/>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After comparison, it is found that the interval at which Hello packets are sent, mask, and authentication information on one end matches those on the other end, and only the router ID conflict occurs.</a:t>
            </a:r>
          </a:p>
        </p:txBody>
      </p:sp>
      <p:sp>
        <p:nvSpPr>
          <p:cNvPr id="42" name="矩形 41"/>
          <p:cNvSpPr/>
          <p:nvPr/>
        </p:nvSpPr>
        <p:spPr bwMode="gray">
          <a:xfrm>
            <a:off x="136943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950865"/>
            <a:ext cx="540000" cy="442800"/>
          </a:xfrm>
          <a:prstGeom prst="rect">
            <a:avLst/>
          </a:prstGeom>
        </p:spPr>
      </p:pic>
      <p:pic>
        <p:nvPicPr>
          <p:cNvPr id="49" name="图片 4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624110"/>
            <a:ext cx="540000" cy="442800"/>
          </a:xfrm>
          <a:prstGeom prst="rect">
            <a:avLst/>
          </a:prstGeom>
        </p:spPr>
      </p:pic>
      <p:pic>
        <p:nvPicPr>
          <p:cNvPr id="50" name="图片 4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624110"/>
            <a:ext cx="540000" cy="442800"/>
          </a:xfrm>
          <a:prstGeom prst="rect">
            <a:avLst/>
          </a:prstGeom>
        </p:spPr>
      </p:pic>
      <p:pic>
        <p:nvPicPr>
          <p:cNvPr id="51" name="图片 5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624110"/>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950865"/>
            <a:ext cx="540000" cy="442800"/>
          </a:xfrm>
          <a:prstGeom prst="rect">
            <a:avLst/>
          </a:prstGeom>
        </p:spPr>
      </p:pic>
      <p:cxnSp>
        <p:nvCxnSpPr>
          <p:cNvPr id="53" name="直接连接符 52"/>
          <p:cNvCxnSpPr>
            <a:stCxn id="49" idx="3"/>
            <a:endCxn id="50" idx="1"/>
          </p:cNvCxnSpPr>
          <p:nvPr/>
        </p:nvCxnSpPr>
        <p:spPr bwMode="gray">
          <a:xfrm>
            <a:off x="2044855" y="2845510"/>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0" idx="3"/>
            <a:endCxn id="51" idx="1"/>
          </p:cNvCxnSpPr>
          <p:nvPr/>
        </p:nvCxnSpPr>
        <p:spPr bwMode="gray">
          <a:xfrm>
            <a:off x="3747876" y="2845510"/>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5" idx="0"/>
            <a:endCxn id="49" idx="2"/>
          </p:cNvCxnSpPr>
          <p:nvPr/>
        </p:nvCxnSpPr>
        <p:spPr bwMode="gray">
          <a:xfrm flipV="1">
            <a:off x="1774855"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1" idx="2"/>
            <a:endCxn id="52" idx="0"/>
          </p:cNvCxnSpPr>
          <p:nvPr/>
        </p:nvCxnSpPr>
        <p:spPr bwMode="gray">
          <a:xfrm>
            <a:off x="5117674"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123"/>
          <p:cNvSpPr txBox="1"/>
          <p:nvPr/>
        </p:nvSpPr>
        <p:spPr bwMode="gray">
          <a:xfrm>
            <a:off x="1342732"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3"/>
          <p:cNvSpPr txBox="1"/>
          <p:nvPr/>
        </p:nvSpPr>
        <p:spPr bwMode="gray">
          <a:xfrm>
            <a:off x="3130376"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123"/>
          <p:cNvSpPr txBox="1"/>
          <p:nvPr/>
        </p:nvSpPr>
        <p:spPr bwMode="gray">
          <a:xfrm>
            <a:off x="4683485" y="237234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TextBox 123"/>
          <p:cNvSpPr txBox="1"/>
          <p:nvPr/>
        </p:nvSpPr>
        <p:spPr bwMode="gray">
          <a:xfrm>
            <a:off x="1854640" y="407498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123"/>
          <p:cNvSpPr txBox="1"/>
          <p:nvPr/>
        </p:nvSpPr>
        <p:spPr bwMode="gray">
          <a:xfrm>
            <a:off x="3912065" y="2810417"/>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TextBox 123"/>
          <p:cNvSpPr txBox="1"/>
          <p:nvPr/>
        </p:nvSpPr>
        <p:spPr bwMode="gray">
          <a:xfrm>
            <a:off x="2153685" y="2810417"/>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23"/>
          <p:cNvSpPr txBox="1"/>
          <p:nvPr/>
        </p:nvSpPr>
        <p:spPr bwMode="gray">
          <a:xfrm>
            <a:off x="2141166" y="2568511"/>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123"/>
          <p:cNvSpPr txBox="1"/>
          <p:nvPr/>
        </p:nvSpPr>
        <p:spPr bwMode="gray">
          <a:xfrm>
            <a:off x="3940980" y="2591865"/>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123"/>
          <p:cNvSpPr txBox="1"/>
          <p:nvPr/>
        </p:nvSpPr>
        <p:spPr bwMode="gray">
          <a:xfrm>
            <a:off x="4166535" y="4047053"/>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1381725" y="3505344"/>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任意多边形 66"/>
          <p:cNvSpPr/>
          <p:nvPr/>
        </p:nvSpPr>
        <p:spPr bwMode="gray">
          <a:xfrm>
            <a:off x="2574482"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AutoShape 17"/>
          <p:cNvSpPr>
            <a:spLocks noChangeArrowheads="1"/>
          </p:cNvSpPr>
          <p:nvPr/>
        </p:nvSpPr>
        <p:spPr bwMode="gray">
          <a:xfrm>
            <a:off x="5935576" y="1254893"/>
            <a:ext cx="5198832" cy="1924415"/>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interface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0/0/0 verbose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OSPF Process 1 with </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Router ID 10.0.1.1</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Interface: </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10.0.12.1</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(GigabitEthernet0/0/0)</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Cost: 1       State: DR        Type: Broadcast    MTU: 1500  </a:t>
            </a:r>
          </a:p>
          <a:p>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 Designated </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Router: 10.0.12.1</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Backup Designated Router: 0.0.0.0</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Timers: Hello 10 , Dead 40 , Poll  120 , Retransmit 5 , Transmit Delay 1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IO Statistics</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Type        Input     Output</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Hello           36         36</a:t>
            </a:r>
            <a:endPar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AutoShape 17"/>
          <p:cNvSpPr>
            <a:spLocks noChangeArrowheads="1"/>
          </p:cNvSpPr>
          <p:nvPr/>
        </p:nvSpPr>
        <p:spPr bwMode="gray">
          <a:xfrm>
            <a:off x="5981582" y="3618755"/>
            <a:ext cx="5198832" cy="1907737"/>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Source Address: 10.0.12.2</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Destination Address: 224.0.0.5</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Ver</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2, Type: 1 (Hello)</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Length: 44, </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Router: 10.0.1.1</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Area: 0.0.0.0,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Chksum</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db9c</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AuType</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00</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Key(</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ascii</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 * * * * * *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Net Mask: 255.255.255.0</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Hello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Int</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10, Option: _E_</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Rtr</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Priority: 1, Dead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Int</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40</a:t>
            </a:r>
          </a:p>
        </p:txBody>
      </p:sp>
      <p:cxnSp>
        <p:nvCxnSpPr>
          <p:cNvPr id="36" name="直接连接符 35">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07573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auto">
          <a:xfrm>
            <a:off x="5051817" y="1001466"/>
            <a:ext cx="6697271" cy="24314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400" dirty="0">
                <a:latin typeface="+mj-lt"/>
              </a:rPr>
              <a:t>Log in to R2 </a:t>
            </a:r>
            <a:r>
              <a:rPr lang="en-US" sz="1400" dirty="0" smtClean="0">
                <a:latin typeface="+mj-lt"/>
              </a:rPr>
              <a:t>and </a:t>
            </a:r>
            <a:r>
              <a:rPr lang="en-US" sz="1400" dirty="0">
                <a:latin typeface="+mj-lt"/>
              </a:rPr>
              <a:t>change the OSPF router ID. However, </a:t>
            </a:r>
            <a:r>
              <a:rPr lang="en-US" sz="1400" dirty="0" smtClean="0">
                <a:latin typeface="+mj-lt"/>
              </a:rPr>
              <a:t>the </a:t>
            </a:r>
            <a:r>
              <a:rPr lang="en-US" sz="1400" dirty="0">
                <a:latin typeface="+mj-lt"/>
              </a:rPr>
              <a:t>attempt to use Telnet to log in to R2 fails.</a:t>
            </a:r>
          </a:p>
          <a:p>
            <a:pPr>
              <a:lnSpc>
                <a:spcPct val="100000"/>
              </a:lnSpc>
            </a:pPr>
            <a:r>
              <a:rPr lang="en-US" sz="1400" dirty="0">
                <a:latin typeface="+mj-lt"/>
              </a:rPr>
              <a:t>Common causes of Telnet login </a:t>
            </a:r>
            <a:r>
              <a:rPr lang="en-US" sz="1400" dirty="0" smtClean="0">
                <a:latin typeface="+mj-lt"/>
              </a:rPr>
              <a:t>failures </a:t>
            </a:r>
            <a:r>
              <a:rPr lang="en-US" sz="1400" dirty="0">
                <a:latin typeface="+mj-lt"/>
              </a:rPr>
              <a:t>are as follows:</a:t>
            </a:r>
          </a:p>
          <a:p>
            <a:pPr marL="555625" lvl="1" indent="-250825">
              <a:lnSpc>
                <a:spcPct val="100000"/>
              </a:lnSpc>
            </a:pPr>
            <a:r>
              <a:rPr lang="en-US" sz="1200" dirty="0">
                <a:latin typeface="+mj-lt"/>
              </a:rPr>
              <a:t>A route is unavailable, and a TCP connection cannot be established between the client and server.</a:t>
            </a:r>
          </a:p>
          <a:p>
            <a:pPr marL="555625" lvl="1" indent="-250825">
              <a:lnSpc>
                <a:spcPct val="100000"/>
              </a:lnSpc>
            </a:pPr>
            <a:r>
              <a:rPr lang="en-US" sz="1200" dirty="0">
                <a:latin typeface="+mj-lt"/>
              </a:rPr>
              <a:t>Telnet is disabled on the server.</a:t>
            </a:r>
          </a:p>
          <a:p>
            <a:pPr marL="555625" lvl="1" indent="-250825">
              <a:lnSpc>
                <a:spcPct val="100000"/>
              </a:lnSpc>
            </a:pPr>
            <a:r>
              <a:rPr lang="en-US" sz="1200" dirty="0">
                <a:latin typeface="+mj-lt"/>
              </a:rPr>
              <a:t>The number of users logging in to a device </a:t>
            </a:r>
            <a:r>
              <a:rPr lang="en-US" sz="1200" dirty="0" smtClean="0">
                <a:latin typeface="+mj-lt"/>
              </a:rPr>
              <a:t>reaches </a:t>
            </a:r>
            <a:r>
              <a:rPr lang="en-US" sz="1200" dirty="0">
                <a:latin typeface="+mj-lt"/>
              </a:rPr>
              <a:t>a specified upper limit.</a:t>
            </a:r>
          </a:p>
          <a:p>
            <a:pPr marL="555625" lvl="1" indent="-250825">
              <a:lnSpc>
                <a:spcPct val="100000"/>
              </a:lnSpc>
            </a:pPr>
            <a:r>
              <a:rPr lang="en-US" sz="1200" dirty="0">
                <a:latin typeface="+mj-lt"/>
              </a:rPr>
              <a:t>An ACL is bound to a VTY user interface.</a:t>
            </a:r>
          </a:p>
          <a:p>
            <a:pPr marL="555625" lvl="1" indent="-250825">
              <a:lnSpc>
                <a:spcPct val="100000"/>
              </a:lnSpc>
            </a:pPr>
            <a:r>
              <a:rPr lang="en-US" sz="1200" dirty="0">
                <a:latin typeface="+mj-lt"/>
              </a:rPr>
              <a:t>An access protocol configured in the VTY user interface view is incorrect. If the </a:t>
            </a:r>
            <a:r>
              <a:rPr lang="en-US" sz="1200" b="1" dirty="0">
                <a:latin typeface="+mj-lt"/>
              </a:rPr>
              <a:t>protocol inbound </a:t>
            </a:r>
            <a:r>
              <a:rPr lang="en-US" sz="1200" b="1" dirty="0" err="1">
                <a:latin typeface="+mj-lt"/>
              </a:rPr>
              <a:t>ssh</a:t>
            </a:r>
            <a:r>
              <a:rPr lang="en-US" sz="1200" b="1" dirty="0">
                <a:latin typeface="+mj-lt"/>
              </a:rPr>
              <a:t> </a:t>
            </a:r>
            <a:r>
              <a:rPr lang="en-US" sz="1200" dirty="0">
                <a:latin typeface="+mj-lt"/>
              </a:rPr>
              <a:t>command is used, the attempt to use Telnet </a:t>
            </a:r>
            <a:r>
              <a:rPr lang="en-US" sz="1200" dirty="0" smtClean="0">
                <a:latin typeface="+mj-lt"/>
              </a:rPr>
              <a:t>for login fails</a:t>
            </a:r>
            <a:r>
              <a:rPr lang="en-US" sz="1200" dirty="0">
                <a:latin typeface="+mj-lt"/>
              </a:rPr>
              <a:t>.</a:t>
            </a:r>
          </a:p>
          <a:p>
            <a:pPr>
              <a:lnSpc>
                <a:spcPct val="100000"/>
              </a:lnSpc>
            </a:pPr>
            <a:r>
              <a:rPr lang="en-US" sz="1400" dirty="0">
                <a:latin typeface="+mj-lt"/>
              </a:rPr>
              <a:t>Log in to </a:t>
            </a:r>
            <a:r>
              <a:rPr lang="en-US" sz="1400" dirty="0" smtClean="0">
                <a:latin typeface="+mj-lt"/>
              </a:rPr>
              <a:t>R2 </a:t>
            </a:r>
            <a:r>
              <a:rPr lang="en-US" sz="1400" dirty="0">
                <a:latin typeface="+mj-lt"/>
              </a:rPr>
              <a:t>through the console port and check whether Telnet is enabled.</a:t>
            </a:r>
          </a:p>
        </p:txBody>
      </p:sp>
      <p:sp>
        <p:nvSpPr>
          <p:cNvPr id="2" name="标题 1"/>
          <p:cNvSpPr>
            <a:spLocks noGrp="1"/>
          </p:cNvSpPr>
          <p:nvPr>
            <p:ph type="title"/>
          </p:nvPr>
        </p:nvSpPr>
        <p:spPr/>
        <p:txBody>
          <a:bodyPr/>
          <a:lstStyle/>
          <a:p>
            <a:r>
              <a:rPr lang="en-US" dirty="0" smtClean="0"/>
              <a:t>PC1 Cannot Use the FTP Service (7)</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65959" y="1979998"/>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05711" y="1979998"/>
            <a:ext cx="540000" cy="442800"/>
          </a:xfrm>
          <a:prstGeom prst="rect">
            <a:avLst/>
          </a:prstGeom>
        </p:spPr>
      </p:pic>
      <p:cxnSp>
        <p:nvCxnSpPr>
          <p:cNvPr id="22" name="直接连接符 21"/>
          <p:cNvCxnSpPr>
            <a:stCxn id="18" idx="3"/>
            <a:endCxn id="19" idx="1"/>
          </p:cNvCxnSpPr>
          <p:nvPr/>
        </p:nvCxnSpPr>
        <p:spPr>
          <a:xfrm>
            <a:off x="2305959" y="2201398"/>
            <a:ext cx="159975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TextBox 123"/>
          <p:cNvSpPr txBox="1"/>
          <p:nvPr/>
        </p:nvSpPr>
        <p:spPr>
          <a:xfrm>
            <a:off x="1603836" y="172823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27" name="TextBox 123"/>
          <p:cNvSpPr txBox="1"/>
          <p:nvPr/>
        </p:nvSpPr>
        <p:spPr>
          <a:xfrm>
            <a:off x="3736939" y="172823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31" name="TextBox 123"/>
          <p:cNvSpPr txBox="1"/>
          <p:nvPr/>
        </p:nvSpPr>
        <p:spPr>
          <a:xfrm>
            <a:off x="2329064" y="2166305"/>
            <a:ext cx="868378" cy="276999"/>
          </a:xfrm>
          <a:prstGeom prst="rect">
            <a:avLst/>
          </a:prstGeom>
          <a:noFill/>
          <a:ln>
            <a:noFill/>
          </a:ln>
        </p:spPr>
        <p:txBody>
          <a:bodyPr wrap="square" rtlCol="0">
            <a:spAutoFit/>
          </a:bodyPr>
          <a:lstStyle/>
          <a:p>
            <a:r>
              <a:rPr lang="en-US" sz="1200" dirty="0">
                <a:latin typeface="+mj-lt"/>
                <a:ea typeface="方正兰亭黑简体" panose="02000000000000000000" pitchFamily="2" charset="-122"/>
                <a:sym typeface="Huawei Sans" panose="020C0503030203020204" pitchFamily="34" charset="0"/>
              </a:rPr>
              <a:t>GE0/0/0</a:t>
            </a:r>
          </a:p>
        </p:txBody>
      </p:sp>
      <p:sp>
        <p:nvSpPr>
          <p:cNvPr id="32" name="TextBox 123"/>
          <p:cNvSpPr txBox="1"/>
          <p:nvPr/>
        </p:nvSpPr>
        <p:spPr>
          <a:xfrm>
            <a:off x="2316545" y="1924399"/>
            <a:ext cx="868378" cy="276999"/>
          </a:xfrm>
          <a:prstGeom prst="rect">
            <a:avLst/>
          </a:prstGeom>
          <a:noFill/>
          <a:ln>
            <a:noFill/>
          </a:ln>
        </p:spPr>
        <p:txBody>
          <a:bodyPr wrap="square" rtlCol="0">
            <a:spAutoFit/>
          </a:bodyPr>
          <a:lstStyle/>
          <a:p>
            <a:r>
              <a:rPr lang="en-US" sz="1200" dirty="0">
                <a:latin typeface="+mj-lt"/>
                <a:ea typeface="方正兰亭黑简体" panose="02000000000000000000" pitchFamily="2" charset="-122"/>
                <a:sym typeface="Huawei Sans" panose="020C0503030203020204" pitchFamily="34" charset="0"/>
              </a:rPr>
              <a:t>OSPF</a:t>
            </a:r>
          </a:p>
        </p:txBody>
      </p:sp>
      <p:sp>
        <p:nvSpPr>
          <p:cNvPr id="42" name="ïšļïďe">
            <a:extLst>
              <a:ext uri="{FF2B5EF4-FFF2-40B4-BE49-F238E27FC236}">
                <a16:creationId xmlns:a16="http://schemas.microsoft.com/office/drawing/2014/main" xmlns="" id="{FB41FAD4-0BA5-4580-B72E-A6BFF22F8784}"/>
              </a:ext>
            </a:extLst>
          </p:cNvPr>
          <p:cNvSpPr txBox="1"/>
          <p:nvPr/>
        </p:nvSpPr>
        <p:spPr bwMode="auto">
          <a:xfrm>
            <a:off x="1242643" y="26794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sz="1600" dirty="0">
                <a:latin typeface="+mj-lt"/>
              </a:rPr>
              <a:t>Telnet</a:t>
            </a:r>
          </a:p>
        </p:txBody>
      </p:sp>
      <p:cxnSp>
        <p:nvCxnSpPr>
          <p:cNvPr id="14" name="直接箭头连接符 13"/>
          <p:cNvCxnSpPr/>
          <p:nvPr/>
        </p:nvCxnSpPr>
        <p:spPr>
          <a:xfrm>
            <a:off x="1269242" y="2887503"/>
            <a:ext cx="324935" cy="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5051817" y="4700708"/>
            <a:ext cx="4745326" cy="307777"/>
          </a:xfrm>
          <a:prstGeom prst="rect">
            <a:avLst/>
          </a:prstGeom>
        </p:spPr>
        <p:txBody>
          <a:bodyPr wrap="none">
            <a:noAutofit/>
          </a:bodyPr>
          <a:lstStyle/>
          <a:p>
            <a:pPr marL="301625" indent="-301625" algn="just" defTabSz="914034">
              <a:spcBef>
                <a:spcPts val="792"/>
              </a:spcBef>
              <a:buFont typeface="Arial" panose="020B0604020202020204" pitchFamily="34" charset="0"/>
              <a:buChar char="•"/>
            </a:pPr>
            <a:r>
              <a:rPr lang="en-US" sz="1200" dirty="0">
                <a:latin typeface="+mj-lt"/>
                <a:cs typeface="Arial" panose="020B0604020202020204" pitchFamily="34" charset="0"/>
              </a:rPr>
              <a:t>Check whether Telnet is allowed in the VTY view.</a:t>
            </a:r>
          </a:p>
        </p:txBody>
      </p:sp>
      <p:sp>
        <p:nvSpPr>
          <p:cNvPr id="15" name="矩形 14"/>
          <p:cNvSpPr/>
          <p:nvPr/>
        </p:nvSpPr>
        <p:spPr>
          <a:xfrm>
            <a:off x="5051817" y="5760586"/>
            <a:ext cx="6642528" cy="307777"/>
          </a:xfrm>
          <a:prstGeom prst="rect">
            <a:avLst/>
          </a:prstGeom>
        </p:spPr>
        <p:txBody>
          <a:bodyPr>
            <a:noAutofit/>
          </a:bodyPr>
          <a:lstStyle/>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Modify the configuration of R2 to </a:t>
            </a:r>
            <a:r>
              <a:rPr lang="en-US" sz="1200" dirty="0" smtClean="0">
                <a:latin typeface="+mj-lt"/>
                <a:cs typeface="Arial" panose="020B0604020202020204" pitchFamily="34" charset="0"/>
              </a:rPr>
              <a:t>support </a:t>
            </a:r>
            <a:r>
              <a:rPr lang="en-US" sz="1200" dirty="0">
                <a:latin typeface="+mj-lt"/>
                <a:cs typeface="Arial" panose="020B0604020202020204" pitchFamily="34" charset="0"/>
              </a:rPr>
              <a:t>Telnet in the VTY user interface view. The test result shows that the attempt to log in to R2 is successful.</a:t>
            </a:r>
          </a:p>
        </p:txBody>
      </p:sp>
      <p:sp>
        <p:nvSpPr>
          <p:cNvPr id="25" name="AutoShape 17"/>
          <p:cNvSpPr>
            <a:spLocks noChangeArrowheads="1"/>
          </p:cNvSpPr>
          <p:nvPr/>
        </p:nvSpPr>
        <p:spPr bwMode="gray">
          <a:xfrm>
            <a:off x="6307969" y="3895979"/>
            <a:ext cx="4130224" cy="816950"/>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[R2]display telnet server status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TELNET IPV4 server                      </a:t>
            </a:r>
            <a:r>
              <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Enable</a:t>
            </a:r>
            <a:endParaRPr lang="zh-CN" altLang="en-US" sz="1200" b="1"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TELNET IPV6 server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	:Enable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TELNET server port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23</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AutoShape 17"/>
          <p:cNvSpPr>
            <a:spLocks noChangeArrowheads="1"/>
          </p:cNvSpPr>
          <p:nvPr/>
        </p:nvSpPr>
        <p:spPr bwMode="gray">
          <a:xfrm>
            <a:off x="6307969" y="4959230"/>
            <a:ext cx="4130224" cy="842742"/>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R2-ui-vty0-4]display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this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user-interface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vty</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0 4</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authentication-mode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aaa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 protocol inbound </a:t>
            </a:r>
            <a:r>
              <a:rPr lang="en-US" altLang="zh-CN" sz="1200" b="1" dirty="0" err="1" smtClean="0">
                <a:latin typeface="Huawei Sans" panose="020C0503030203020204" pitchFamily="34" charset="0"/>
                <a:ea typeface="方正兰亭黑简体" panose="02000000000000000000" pitchFamily="2" charset="-122"/>
                <a:sym typeface="Huawei Sans" panose="020C0503030203020204" pitchFamily="34" charset="0"/>
              </a:rPr>
              <a:t>ssh</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连接符 22">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20553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gray">
          <a:xfrm>
            <a:off x="5598345" y="1240617"/>
            <a:ext cx="5896969" cy="5536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400" dirty="0">
                <a:latin typeface="+mj-lt"/>
              </a:rPr>
              <a:t>Change the OSPF router ID on R2, restart the OSPF process to </a:t>
            </a:r>
            <a:r>
              <a:rPr lang="en-US" sz="1400" dirty="0" smtClean="0">
                <a:latin typeface="+mj-lt"/>
              </a:rPr>
              <a:t>make </a:t>
            </a:r>
            <a:r>
              <a:rPr lang="en-US" sz="1400" dirty="0">
                <a:latin typeface="+mj-lt"/>
              </a:rPr>
              <a:t>the router ID take effect, and check the OSPF neighbor </a:t>
            </a:r>
            <a:r>
              <a:rPr lang="en-US" sz="1400" dirty="0" smtClean="0">
                <a:latin typeface="+mj-lt"/>
              </a:rPr>
              <a:t>relationship </a:t>
            </a:r>
            <a:r>
              <a:rPr lang="en-US" sz="1400" dirty="0">
                <a:latin typeface="+mj-lt"/>
              </a:rPr>
              <a:t>status.</a:t>
            </a:r>
          </a:p>
        </p:txBody>
      </p:sp>
      <p:sp>
        <p:nvSpPr>
          <p:cNvPr id="2" name="标题 1"/>
          <p:cNvSpPr>
            <a:spLocks noGrp="1"/>
          </p:cNvSpPr>
          <p:nvPr>
            <p:ph type="title"/>
          </p:nvPr>
        </p:nvSpPr>
        <p:spPr bwMode="gray"/>
        <p:txBody>
          <a:bodyPr/>
          <a:lstStyle/>
          <a:p>
            <a:r>
              <a:rPr lang="en-US" dirty="0" smtClean="0"/>
              <a:t>PC1 Cannot Use the FTP Service (8)</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55" name="直接箭头连接符 54"/>
          <p:cNvCxnSpPr/>
          <p:nvPr/>
        </p:nvCxnSpPr>
        <p:spPr bwMode="gray">
          <a:xfrm>
            <a:off x="3370393" y="551969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bwMode="gray">
          <a:xfrm>
            <a:off x="4084989" y="5362494"/>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13" name="矩形 12"/>
          <p:cNvSpPr/>
          <p:nvPr/>
        </p:nvSpPr>
        <p:spPr bwMode="gray">
          <a:xfrm>
            <a:off x="5598345" y="4412877"/>
            <a:ext cx="6147568" cy="307777"/>
          </a:xfrm>
          <a:prstGeom prst="rect">
            <a:avLst/>
          </a:prstGeom>
        </p:spPr>
        <p:txBody>
          <a:bodyPr wrap="square">
            <a:spAutoFit/>
          </a:bodyPr>
          <a:lstStyle/>
          <a:p>
            <a:pPr marL="302279" indent="-302279" algn="just" defTabSz="914034">
              <a:spcBef>
                <a:spcPts val="792"/>
              </a:spcBef>
              <a:buFont typeface="Arial" panose="020B0604020202020204" pitchFamily="34" charset="0"/>
              <a:buChar char="•"/>
            </a:pPr>
            <a:r>
              <a:rPr lang="en-US" sz="1400" dirty="0">
                <a:latin typeface="+mj-lt"/>
                <a:cs typeface="Arial" panose="020B0604020202020204" pitchFamily="34" charset="0"/>
              </a:rPr>
              <a:t>Check whether the route to 10.0.2.2 exists on R1.</a:t>
            </a:r>
          </a:p>
        </p:txBody>
      </p:sp>
      <p:sp>
        <p:nvSpPr>
          <p:cNvPr id="42" name="矩形 41"/>
          <p:cNvSpPr/>
          <p:nvPr/>
        </p:nvSpPr>
        <p:spPr bwMode="gray">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738080"/>
            <a:ext cx="540000" cy="442800"/>
          </a:xfrm>
          <a:prstGeom prst="rect">
            <a:avLst/>
          </a:prstGeom>
        </p:spPr>
      </p:pic>
      <p:pic>
        <p:nvPicPr>
          <p:cNvPr id="59" name="图片 5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411325"/>
            <a:ext cx="540000" cy="442800"/>
          </a:xfrm>
          <a:prstGeom prst="rect">
            <a:avLst/>
          </a:prstGeom>
        </p:spPr>
      </p:pic>
      <p:pic>
        <p:nvPicPr>
          <p:cNvPr id="60" name="图片 5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411325"/>
            <a:ext cx="540000" cy="442800"/>
          </a:xfrm>
          <a:prstGeom prst="rect">
            <a:avLst/>
          </a:prstGeom>
        </p:spPr>
      </p:pic>
      <p:pic>
        <p:nvPicPr>
          <p:cNvPr id="61" name="图片 6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411325"/>
            <a:ext cx="540000" cy="442800"/>
          </a:xfrm>
          <a:prstGeom prst="rect">
            <a:avLst/>
          </a:prstGeom>
        </p:spPr>
      </p:pic>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738080"/>
            <a:ext cx="540000" cy="442800"/>
          </a:xfrm>
          <a:prstGeom prst="rect">
            <a:avLst/>
          </a:prstGeom>
        </p:spPr>
      </p:pic>
      <p:cxnSp>
        <p:nvCxnSpPr>
          <p:cNvPr id="63" name="直接连接符 62"/>
          <p:cNvCxnSpPr>
            <a:stCxn id="59" idx="3"/>
            <a:endCxn id="60" idx="1"/>
          </p:cNvCxnSpPr>
          <p:nvPr/>
        </p:nvCxnSpPr>
        <p:spPr bwMode="gray">
          <a:xfrm>
            <a:off x="2044855" y="2632725"/>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0" idx="3"/>
            <a:endCxn id="61" idx="1"/>
          </p:cNvCxnSpPr>
          <p:nvPr/>
        </p:nvCxnSpPr>
        <p:spPr bwMode="gray">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8" idx="0"/>
            <a:endCxn id="59" idx="2"/>
          </p:cNvCxnSpPr>
          <p:nvPr/>
        </p:nvCxnSpPr>
        <p:spPr bwMode="gray">
          <a:xfrm flipV="1">
            <a:off x="1774855" y="2854125"/>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1" idx="2"/>
            <a:endCxn id="62" idx="0"/>
          </p:cNvCxnSpPr>
          <p:nvPr/>
        </p:nvCxnSpPr>
        <p:spPr bwMode="gray">
          <a:xfrm>
            <a:off x="5117674" y="2854125"/>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123"/>
          <p:cNvSpPr txBox="1"/>
          <p:nvPr/>
        </p:nvSpPr>
        <p:spPr bwMode="gray">
          <a:xfrm>
            <a:off x="1342732" y="215956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123"/>
          <p:cNvSpPr txBox="1"/>
          <p:nvPr/>
        </p:nvSpPr>
        <p:spPr bwMode="gray">
          <a:xfrm>
            <a:off x="3130376" y="215956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123"/>
          <p:cNvSpPr txBox="1"/>
          <p:nvPr/>
        </p:nvSpPr>
        <p:spPr bwMode="gray">
          <a:xfrm>
            <a:off x="4683485" y="2159562"/>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TextBox 123"/>
          <p:cNvSpPr txBox="1"/>
          <p:nvPr/>
        </p:nvSpPr>
        <p:spPr bwMode="gray">
          <a:xfrm>
            <a:off x="1854640" y="386219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TextBox 123"/>
          <p:cNvSpPr txBox="1"/>
          <p:nvPr/>
        </p:nvSpPr>
        <p:spPr bwMode="gray">
          <a:xfrm>
            <a:off x="3912065" y="2597632"/>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123"/>
          <p:cNvSpPr txBox="1"/>
          <p:nvPr/>
        </p:nvSpPr>
        <p:spPr bwMode="gray">
          <a:xfrm>
            <a:off x="2153685" y="2597632"/>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123"/>
          <p:cNvSpPr txBox="1"/>
          <p:nvPr/>
        </p:nvSpPr>
        <p:spPr bwMode="gray">
          <a:xfrm>
            <a:off x="2141166" y="2355726"/>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123"/>
          <p:cNvSpPr txBox="1"/>
          <p:nvPr/>
        </p:nvSpPr>
        <p:spPr bwMode="gray">
          <a:xfrm>
            <a:off x="3940980" y="2379080"/>
            <a:ext cx="868378" cy="276999"/>
          </a:xfrm>
          <a:prstGeom prst="rect">
            <a:avLst/>
          </a:prstGeom>
          <a:noFill/>
          <a:ln>
            <a:noFill/>
          </a:ln>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123"/>
          <p:cNvSpPr txBox="1"/>
          <p:nvPr/>
        </p:nvSpPr>
        <p:spPr bwMode="gray">
          <a:xfrm>
            <a:off x="4166535" y="3834268"/>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1381725" y="3292559"/>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4617518" y="3292559"/>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gray">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AutoShape 17"/>
          <p:cNvSpPr>
            <a:spLocks noChangeArrowheads="1"/>
          </p:cNvSpPr>
          <p:nvPr/>
        </p:nvSpPr>
        <p:spPr bwMode="gray">
          <a:xfrm>
            <a:off x="6098501" y="4779009"/>
            <a:ext cx="5198832" cy="1166970"/>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AutoShape 17"/>
          <p:cNvSpPr>
            <a:spLocks noChangeArrowheads="1"/>
          </p:cNvSpPr>
          <p:nvPr/>
        </p:nvSpPr>
        <p:spPr bwMode="gray">
          <a:xfrm>
            <a:off x="6098501" y="1993530"/>
            <a:ext cx="5198832" cy="2167460"/>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peer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OSPF Process 1 with Router ID 10.0.12.2</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Neighbors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Area 0.0.0.0 interface 10.0.12.2(GigabitEthernet0/0/0)'s neighbors</a:t>
            </a:r>
          </a:p>
          <a:p>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 Router ID: 10.0.1.1         Address: 10.0.12.1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State: Full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Mode:Nbr</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is  Slave  Priority: 1</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DR: 10.0.12.2  BDR: 10.0.12.1  MTU: 0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Dead timer due in 35  sec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Retrans</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timer interval: 5 </a:t>
            </a:r>
          </a:p>
          <a:p>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   Neighbor is up for 00:09:17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Authentication Sequence: [ 0 ] </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1" name="表格 80"/>
          <p:cNvGraphicFramePr>
            <a:graphicFrameLocks noGrp="1"/>
          </p:cNvGraphicFramePr>
          <p:nvPr>
            <p:extLst>
              <p:ext uri="{D42A27DB-BD31-4B8C-83A1-F6EECF244321}">
                <p14:modId xmlns:p14="http://schemas.microsoft.com/office/powerpoint/2010/main" val="2890485637"/>
              </p:ext>
            </p:extLst>
          </p:nvPr>
        </p:nvGraphicFramePr>
        <p:xfrm>
          <a:off x="6166235" y="4807554"/>
          <a:ext cx="4749801" cy="914400"/>
        </p:xfrm>
        <a:graphic>
          <a:graphicData uri="http://schemas.openxmlformats.org/drawingml/2006/table">
            <a:tbl>
              <a:tblPr>
                <a:tableStyleId>{72833802-FEF1-4C79-8D5D-14CF1EAF98D9}</a:tableStyleId>
              </a:tblPr>
              <a:tblGrid>
                <a:gridCol w="1399240"/>
                <a:gridCol w="494969"/>
                <a:gridCol w="342671"/>
                <a:gridCol w="418820"/>
                <a:gridCol w="494969"/>
                <a:gridCol w="799566"/>
                <a:gridCol w="799566"/>
              </a:tblGrid>
              <a:tr h="514350">
                <a:tc gridSpan="7">
                  <a:txBody>
                    <a:bodyPr/>
                    <a:lstStyle/>
                    <a:p>
                      <a:pPr algn="l"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ip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routing-table 10.0.2.2</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Proto</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Pre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Cost</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Flags</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10.0.2.2/32</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OSPF</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GE0/0/0</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38" name="直接连接符 37">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578095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gray">
          <a:xfrm>
            <a:off x="5598346" y="1098116"/>
            <a:ext cx="6147568"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200" dirty="0">
                <a:latin typeface="+mj-lt"/>
              </a:rPr>
              <a:t>Check the BGP peer relationship status on R1.</a:t>
            </a:r>
          </a:p>
          <a:p>
            <a:pPr>
              <a:lnSpc>
                <a:spcPct val="100000"/>
              </a:lnSpc>
            </a:pPr>
            <a:endParaRPr lang="en-US" altLang="zh-CN" sz="1200" dirty="0" smtClean="0">
              <a:latin typeface="+mj-lt"/>
            </a:endParaRPr>
          </a:p>
          <a:p>
            <a:pPr>
              <a:lnSpc>
                <a:spcPct val="100000"/>
              </a:lnSpc>
            </a:pPr>
            <a:endParaRPr lang="en-US" altLang="zh-CN" sz="1200" dirty="0">
              <a:latin typeface="+mj-lt"/>
            </a:endParaRPr>
          </a:p>
          <a:p>
            <a:pPr>
              <a:lnSpc>
                <a:spcPct val="100000"/>
              </a:lnSpc>
            </a:pPr>
            <a:endParaRPr lang="en-US" altLang="zh-CN" sz="1200" dirty="0" smtClean="0">
              <a:latin typeface="+mj-lt"/>
            </a:endParaRPr>
          </a:p>
          <a:p>
            <a:pPr>
              <a:lnSpc>
                <a:spcPct val="100000"/>
              </a:lnSpc>
            </a:pPr>
            <a:endParaRPr lang="en-US" altLang="zh-CN" sz="1200" dirty="0">
              <a:latin typeface="+mj-lt"/>
            </a:endParaRPr>
          </a:p>
          <a:p>
            <a:pPr marL="0" indent="0">
              <a:lnSpc>
                <a:spcPct val="100000"/>
              </a:lnSpc>
              <a:buNone/>
            </a:pPr>
            <a:endParaRPr lang="en-US" altLang="zh-CN" sz="1200" dirty="0">
              <a:latin typeface="+mj-lt"/>
            </a:endParaRPr>
          </a:p>
          <a:p>
            <a:pPr>
              <a:lnSpc>
                <a:spcPct val="100000"/>
              </a:lnSpc>
            </a:pPr>
            <a:endParaRPr lang="en-US" altLang="zh-CN" sz="1200" dirty="0" smtClean="0">
              <a:latin typeface="+mj-lt"/>
            </a:endParaRPr>
          </a:p>
          <a:p>
            <a:pPr>
              <a:lnSpc>
                <a:spcPct val="100000"/>
              </a:lnSpc>
            </a:pPr>
            <a:endParaRPr lang="en-US" altLang="zh-CN" sz="1200" dirty="0">
              <a:latin typeface="+mj-lt"/>
            </a:endParaRPr>
          </a:p>
          <a:p>
            <a:pPr marL="0" indent="0">
              <a:lnSpc>
                <a:spcPct val="100000"/>
              </a:lnSpc>
              <a:buNone/>
            </a:pPr>
            <a:endParaRPr lang="en-US" altLang="zh-CN" sz="1200" dirty="0">
              <a:latin typeface="+mj-lt"/>
            </a:endParaRPr>
          </a:p>
          <a:p>
            <a:pPr>
              <a:lnSpc>
                <a:spcPct val="100000"/>
              </a:lnSpc>
            </a:pPr>
            <a:endParaRPr lang="en-US" altLang="zh-CN" sz="1200" dirty="0" smtClean="0">
              <a:latin typeface="+mj-lt"/>
            </a:endParaRPr>
          </a:p>
          <a:p>
            <a:pPr>
              <a:lnSpc>
                <a:spcPct val="100000"/>
              </a:lnSpc>
            </a:pPr>
            <a:endParaRPr lang="en-US" altLang="zh-CN" sz="1200" dirty="0">
              <a:latin typeface="+mj-lt"/>
            </a:endParaRPr>
          </a:p>
          <a:p>
            <a:pPr>
              <a:lnSpc>
                <a:spcPct val="100000"/>
              </a:lnSpc>
            </a:pPr>
            <a:endParaRPr lang="en-US" altLang="zh-CN" sz="1200" dirty="0" smtClean="0">
              <a:latin typeface="+mj-lt"/>
            </a:endParaRPr>
          </a:p>
          <a:p>
            <a:pPr>
              <a:lnSpc>
                <a:spcPct val="100000"/>
              </a:lnSpc>
            </a:pPr>
            <a:endParaRPr lang="en-US" altLang="zh-CN" sz="1200" dirty="0">
              <a:latin typeface="+mj-lt"/>
            </a:endParaRPr>
          </a:p>
          <a:p>
            <a:pPr>
              <a:lnSpc>
                <a:spcPct val="100000"/>
              </a:lnSpc>
            </a:pPr>
            <a:endParaRPr lang="en-US" altLang="zh-CN" sz="1200" dirty="0" smtClean="0">
              <a:latin typeface="+mj-lt"/>
            </a:endParaRPr>
          </a:p>
          <a:p>
            <a:pPr marL="0" indent="0">
              <a:lnSpc>
                <a:spcPct val="100000"/>
              </a:lnSpc>
              <a:buNone/>
            </a:pPr>
            <a:endParaRPr lang="en-US" altLang="zh-CN" sz="1200" dirty="0" smtClean="0">
              <a:latin typeface="+mj-lt"/>
            </a:endParaRPr>
          </a:p>
          <a:p>
            <a:pPr>
              <a:lnSpc>
                <a:spcPct val="100000"/>
              </a:lnSpc>
            </a:pPr>
            <a:endParaRPr lang="en-US" altLang="zh-CN" sz="1200" dirty="0">
              <a:latin typeface="+mj-lt"/>
            </a:endParaRPr>
          </a:p>
          <a:p>
            <a:pPr>
              <a:lnSpc>
                <a:spcPct val="100000"/>
              </a:lnSpc>
            </a:pPr>
            <a:endParaRPr lang="en-US" altLang="zh-CN" sz="1200" dirty="0" smtClean="0">
              <a:latin typeface="+mj-lt"/>
            </a:endParaRPr>
          </a:p>
          <a:p>
            <a:pPr>
              <a:lnSpc>
                <a:spcPct val="100000"/>
              </a:lnSpc>
            </a:pPr>
            <a:endParaRPr lang="en-US" altLang="zh-CN" sz="1200" dirty="0" smtClean="0">
              <a:latin typeface="+mj-lt"/>
            </a:endParaRPr>
          </a:p>
          <a:p>
            <a:pPr>
              <a:lnSpc>
                <a:spcPct val="100000"/>
              </a:lnSpc>
            </a:pPr>
            <a:endParaRPr lang="en-US" altLang="zh-CN" sz="1200" dirty="0">
              <a:latin typeface="+mj-lt"/>
            </a:endParaRPr>
          </a:p>
        </p:txBody>
      </p:sp>
      <p:sp>
        <p:nvSpPr>
          <p:cNvPr id="2" name="标题 1"/>
          <p:cNvSpPr>
            <a:spLocks noGrp="1"/>
          </p:cNvSpPr>
          <p:nvPr>
            <p:ph type="title"/>
          </p:nvPr>
        </p:nvSpPr>
        <p:spPr bwMode="gray"/>
        <p:txBody>
          <a:bodyPr/>
          <a:lstStyle/>
          <a:p>
            <a:r>
              <a:rPr lang="en-US" dirty="0" smtClean="0"/>
              <a:t>PC1 Cannot Use the FTP Service (9)</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Deploy </a:t>
            </a:r>
            <a:r>
              <a:rPr lang="en-US" dirty="0" smtClean="0">
                <a:latin typeface="+mj-lt"/>
              </a:rPr>
              <a:t/>
            </a:r>
            <a:br>
              <a:rPr lang="en-US" dirty="0" smtClean="0">
                <a:latin typeface="+mj-lt"/>
              </a:rPr>
            </a:br>
            <a:r>
              <a:rPr lang="en-US" dirty="0" smtClean="0">
                <a:latin typeface="+mj-lt"/>
              </a:rPr>
              <a:t>IS-IS</a:t>
            </a:r>
            <a:r>
              <a:rPr lang="en-US" dirty="0">
                <a:latin typeface="+mj-lt"/>
              </a:rPr>
              <a:t>.</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sp>
        <p:nvSpPr>
          <p:cNvPr id="24" name="矩形 23"/>
          <p:cNvSpPr/>
          <p:nvPr/>
        </p:nvSpPr>
        <p:spPr bwMode="gray">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bwMode="gray">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738080"/>
            <a:ext cx="540000" cy="442800"/>
          </a:xfrm>
          <a:prstGeom prst="rect">
            <a:avLst/>
          </a:prstGeom>
        </p:spPr>
      </p:pic>
      <p:cxnSp>
        <p:nvCxnSpPr>
          <p:cNvPr id="35" name="直接连接符 34"/>
          <p:cNvCxnSpPr>
            <a:stCxn id="29" idx="3"/>
            <a:endCxn id="30" idx="1"/>
          </p:cNvCxnSpPr>
          <p:nvPr/>
        </p:nvCxnSpPr>
        <p:spPr bwMode="gray">
          <a:xfrm>
            <a:off x="2044855" y="2632725"/>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bwMode="gray">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bwMode="gray">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5117674" y="27116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bwMode="gray">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bwMode="gray">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bwMode="gray">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bwMode="gray">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bwMode="gray">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bwMode="gray">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bwMode="gray">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bwMode="gray">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bwMode="gray">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bwMode="gray">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55" name="直接箭头连接符 54"/>
          <p:cNvCxnSpPr/>
          <p:nvPr/>
        </p:nvCxnSpPr>
        <p:spPr bwMode="gray">
          <a:xfrm>
            <a:off x="3370393" y="5541467"/>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bwMode="gray">
          <a:xfrm>
            <a:off x="4084989" y="5392324"/>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3" name="矩形 2"/>
          <p:cNvSpPr/>
          <p:nvPr/>
        </p:nvSpPr>
        <p:spPr bwMode="gray">
          <a:xfrm>
            <a:off x="5603435" y="2774164"/>
            <a:ext cx="6142478" cy="307777"/>
          </a:xfrm>
          <a:prstGeom prst="rect">
            <a:avLst/>
          </a:prstGeom>
        </p:spPr>
        <p:txBody>
          <a:bodyPr wrap="square">
            <a:noAutofit/>
          </a:bodyPr>
          <a:lstStyle/>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Check whether the BGP routing table of R1 contains a route destined for 192.168.56.0/24.</a:t>
            </a:r>
          </a:p>
        </p:txBody>
      </p:sp>
      <p:sp>
        <p:nvSpPr>
          <p:cNvPr id="13" name="矩形 12"/>
          <p:cNvSpPr/>
          <p:nvPr/>
        </p:nvSpPr>
        <p:spPr bwMode="gray">
          <a:xfrm>
            <a:off x="5603435" y="4522105"/>
            <a:ext cx="6142478" cy="738664"/>
          </a:xfrm>
          <a:prstGeom prst="rect">
            <a:avLst/>
          </a:prstGeom>
        </p:spPr>
        <p:txBody>
          <a:bodyPr wrap="square">
            <a:noAutofit/>
          </a:bodyPr>
          <a:lstStyle/>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R1 still does not have </a:t>
            </a:r>
            <a:r>
              <a:rPr lang="en-US" sz="1200" dirty="0" smtClean="0">
                <a:latin typeface="+mj-lt"/>
                <a:cs typeface="Arial" panose="020B0604020202020204" pitchFamily="34" charset="0"/>
              </a:rPr>
              <a:t>an available </a:t>
            </a:r>
            <a:r>
              <a:rPr lang="en-US" sz="1200" dirty="0">
                <a:latin typeface="+mj-lt"/>
                <a:cs typeface="Arial" panose="020B0604020202020204" pitchFamily="34" charset="0"/>
              </a:rPr>
              <a:t>route. As </a:t>
            </a:r>
            <a:r>
              <a:rPr lang="en-US" sz="1200" dirty="0" smtClean="0">
                <a:latin typeface="+mj-lt"/>
                <a:cs typeface="Arial" panose="020B0604020202020204" pitchFamily="34" charset="0"/>
              </a:rPr>
              <a:t>R1 should have get </a:t>
            </a:r>
            <a:r>
              <a:rPr lang="en-US" sz="1200" dirty="0">
                <a:latin typeface="+mj-lt"/>
                <a:cs typeface="Arial" panose="020B0604020202020204" pitchFamily="34" charset="0"/>
              </a:rPr>
              <a:t>the route from R3, check whether the route is imported </a:t>
            </a:r>
            <a:r>
              <a:rPr lang="en-US" sz="1200" dirty="0" smtClean="0">
                <a:latin typeface="+mj-lt"/>
                <a:cs typeface="Arial" panose="020B0604020202020204" pitchFamily="34" charset="0"/>
              </a:rPr>
              <a:t>into </a:t>
            </a:r>
            <a:r>
              <a:rPr lang="en-US" sz="1200" dirty="0">
                <a:latin typeface="+mj-lt"/>
                <a:cs typeface="Arial" panose="020B0604020202020204" pitchFamily="34" charset="0"/>
              </a:rPr>
              <a:t>the BGP routing table on R3.</a:t>
            </a:r>
          </a:p>
        </p:txBody>
      </p:sp>
      <p:sp>
        <p:nvSpPr>
          <p:cNvPr id="42" name="AutoShape 17"/>
          <p:cNvSpPr>
            <a:spLocks noChangeArrowheads="1"/>
          </p:cNvSpPr>
          <p:nvPr/>
        </p:nvSpPr>
        <p:spPr bwMode="gray">
          <a:xfrm>
            <a:off x="5981582" y="5039474"/>
            <a:ext cx="5198832" cy="1086386"/>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AutoShape 17"/>
          <p:cNvSpPr>
            <a:spLocks noChangeArrowheads="1"/>
          </p:cNvSpPr>
          <p:nvPr/>
        </p:nvSpPr>
        <p:spPr bwMode="gray">
          <a:xfrm>
            <a:off x="5981582" y="1371056"/>
            <a:ext cx="5198832" cy="1344566"/>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AutoShape 17"/>
          <p:cNvSpPr>
            <a:spLocks noChangeArrowheads="1"/>
          </p:cNvSpPr>
          <p:nvPr/>
        </p:nvSpPr>
        <p:spPr bwMode="gray">
          <a:xfrm>
            <a:off x="5981582" y="3214120"/>
            <a:ext cx="5198832" cy="1086386"/>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8" name="表格 57"/>
          <p:cNvGraphicFramePr>
            <a:graphicFrameLocks noGrp="1"/>
          </p:cNvGraphicFramePr>
          <p:nvPr>
            <p:extLst>
              <p:ext uri="{D42A27DB-BD31-4B8C-83A1-F6EECF244321}">
                <p14:modId xmlns:p14="http://schemas.microsoft.com/office/powerpoint/2010/main" val="2013436974"/>
              </p:ext>
            </p:extLst>
          </p:nvPr>
        </p:nvGraphicFramePr>
        <p:xfrm>
          <a:off x="6183093" y="1408027"/>
          <a:ext cx="4166115" cy="1261110"/>
        </p:xfrm>
        <a:graphic>
          <a:graphicData uri="http://schemas.openxmlformats.org/drawingml/2006/table">
            <a:tbl>
              <a:tblPr>
                <a:tableStyleId>{72833802-FEF1-4C79-8D5D-14CF1EAF98D9}</a:tableStyleId>
              </a:tblPr>
              <a:tblGrid>
                <a:gridCol w="757476"/>
                <a:gridCol w="358804"/>
                <a:gridCol w="677741"/>
                <a:gridCol w="677741"/>
                <a:gridCol w="677741"/>
                <a:gridCol w="1016612"/>
              </a:tblGrid>
              <a:tr h="895350">
                <a:tc gridSpan="6">
                  <a:txBody>
                    <a:bodyPr/>
                    <a:lstStyle/>
                    <a:p>
                      <a:pPr algn="l" fontAlgn="t"/>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bgp</a:t>
                      </a: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peer </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BGP local router ID : 10.0.1.1</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Local AS number : 100</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Total number of peers : 1    Peers in established state : 1</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AS</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MsgRcvd</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MsgSent</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Up/Down</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State</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25</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26</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0:19:22</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Established</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59" name="表格 58"/>
          <p:cNvGraphicFramePr>
            <a:graphicFrameLocks noGrp="1"/>
          </p:cNvGraphicFramePr>
          <p:nvPr>
            <p:extLst>
              <p:ext uri="{D42A27DB-BD31-4B8C-83A1-F6EECF244321}">
                <p14:modId xmlns:p14="http://schemas.microsoft.com/office/powerpoint/2010/main" val="335109193"/>
              </p:ext>
            </p:extLst>
          </p:nvPr>
        </p:nvGraphicFramePr>
        <p:xfrm>
          <a:off x="6183093" y="5039474"/>
          <a:ext cx="3606800" cy="937260"/>
        </p:xfrm>
        <a:graphic>
          <a:graphicData uri="http://schemas.openxmlformats.org/drawingml/2006/table">
            <a:tbl>
              <a:tblPr>
                <a:tableStyleId>{72833802-FEF1-4C79-8D5D-14CF1EAF98D9}</a:tableStyleId>
              </a:tblPr>
              <a:tblGrid>
                <a:gridCol w="1316768"/>
                <a:gridCol w="648842"/>
                <a:gridCol w="343505"/>
                <a:gridCol w="572508"/>
                <a:gridCol w="725177"/>
              </a:tblGrid>
              <a:tr h="571500">
                <a:tc gridSpan="5">
                  <a:txBody>
                    <a:bodyPr/>
                    <a:lstStyle/>
                    <a:p>
                      <a:pPr algn="l" fontAlgn="t"/>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&lt;R3&gt;display </a:t>
                      </a: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bgp</a:t>
                      </a: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routing-table </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BGP Local router ID is 10.0.3.3 </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Total Number of Routes: 1</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MED</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LocPrf</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Path/Ogn</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zh-CN" alt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&gt; 192.168.56.0</a:t>
                      </a:r>
                      <a:endParaRPr lang="en-US" altLang="zh-CN"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60" name="表格 59"/>
          <p:cNvGraphicFramePr>
            <a:graphicFrameLocks noGrp="1"/>
          </p:cNvGraphicFramePr>
          <p:nvPr>
            <p:extLst>
              <p:ext uri="{D42A27DB-BD31-4B8C-83A1-F6EECF244321}">
                <p14:modId xmlns:p14="http://schemas.microsoft.com/office/powerpoint/2010/main" val="3250763865"/>
              </p:ext>
            </p:extLst>
          </p:nvPr>
        </p:nvGraphicFramePr>
        <p:xfrm>
          <a:off x="6251581" y="3284461"/>
          <a:ext cx="3835399" cy="965835"/>
        </p:xfrm>
        <a:graphic>
          <a:graphicData uri="http://schemas.openxmlformats.org/drawingml/2006/table">
            <a:tbl>
              <a:tblPr>
                <a:tableStyleId>{72833802-FEF1-4C79-8D5D-14CF1EAF98D9}</a:tableStyleId>
              </a:tblPr>
              <a:tblGrid>
                <a:gridCol w="1475154"/>
                <a:gridCol w="723301"/>
                <a:gridCol w="342616"/>
                <a:gridCol w="571027"/>
                <a:gridCol w="723301"/>
              </a:tblGrid>
              <a:tr h="600075">
                <a:tc gridSpan="5">
                  <a:txBody>
                    <a:bodyPr/>
                    <a:lstStyle/>
                    <a:p>
                      <a:pPr algn="l"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bgp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routing-table</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BGP Local router ID is 10.0.1.1 </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Total Number of Routes: 2</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MED</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LocPrf</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Path/Ogn</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zh-CN" alt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&gt;192.168.12.0/24</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49" name="直接连接符 48">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9567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gray">
          <a:xfrm>
            <a:off x="5598346" y="1240617"/>
            <a:ext cx="6147568" cy="33618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400" dirty="0">
                <a:latin typeface="+mj-lt"/>
              </a:rPr>
              <a:t>Check the BGP peer status on R3.</a:t>
            </a:r>
          </a:p>
        </p:txBody>
      </p:sp>
      <p:sp>
        <p:nvSpPr>
          <p:cNvPr id="2" name="标题 1"/>
          <p:cNvSpPr>
            <a:spLocks noGrp="1"/>
          </p:cNvSpPr>
          <p:nvPr>
            <p:ph type="title"/>
          </p:nvPr>
        </p:nvSpPr>
        <p:spPr bwMode="gray"/>
        <p:txBody>
          <a:bodyPr/>
          <a:lstStyle/>
          <a:p>
            <a:r>
              <a:rPr lang="en-US" dirty="0" smtClean="0"/>
              <a:t>PC1 Cannot Use the FTP Service (10)</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sp>
        <p:nvSpPr>
          <p:cNvPr id="10" name="íṧľïḍè">
            <a:extLst>
              <a:ext uri="{FF2B5EF4-FFF2-40B4-BE49-F238E27FC236}">
                <a16:creationId xmlns:a16="http://schemas.microsoft.com/office/drawing/2014/main" xmlns="" id="{67C630C0-B65A-4B15-BF86-DFDDDEBC1DAB}"/>
              </a:ext>
            </a:extLst>
          </p:cNvPr>
          <p:cNvSpPr/>
          <p:nvPr/>
        </p:nvSpPr>
        <p:spPr bwMode="gray">
          <a:xfrm>
            <a:off x="162683" y="3770132"/>
            <a:ext cx="159493" cy="159262"/>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mj-lt"/>
            </a:endParaRPr>
          </a:p>
        </p:txBody>
      </p:sp>
      <p:sp>
        <p:nvSpPr>
          <p:cNvPr id="12" name="basic-rainbow_61924"/>
          <p:cNvSpPr>
            <a:spLocks noChangeAspect="1"/>
          </p:cNvSpPr>
          <p:nvPr/>
        </p:nvSpPr>
        <p:spPr bwMode="gray">
          <a:xfrm>
            <a:off x="127804" y="2839459"/>
            <a:ext cx="229839" cy="121786"/>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txBody>
          <a:bodyPr/>
          <a:lstStyle/>
          <a:p>
            <a:endParaRPr lang="en-US" altLang="zh-CN" dirty="0">
              <a:latin typeface="+mj-lt"/>
            </a:endParaRPr>
          </a:p>
        </p:txBody>
      </p:sp>
      <p:sp>
        <p:nvSpPr>
          <p:cNvPr id="24" name="矩形 23"/>
          <p:cNvSpPr/>
          <p:nvPr/>
        </p:nvSpPr>
        <p:spPr bwMode="gray">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bwMode="gray">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738080"/>
            <a:ext cx="540000" cy="442800"/>
          </a:xfrm>
          <a:prstGeom prst="rect">
            <a:avLst/>
          </a:prstGeom>
        </p:spPr>
      </p:pic>
      <p:cxnSp>
        <p:nvCxnSpPr>
          <p:cNvPr id="35" name="直接连接符 34"/>
          <p:cNvCxnSpPr>
            <a:stCxn id="29" idx="3"/>
            <a:endCxn id="30" idx="1"/>
          </p:cNvCxnSpPr>
          <p:nvPr/>
        </p:nvCxnSpPr>
        <p:spPr bwMode="gray">
          <a:xfrm>
            <a:off x="2044855" y="2632725"/>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bwMode="gray">
          <a:xfrm>
            <a:off x="3747876" y="2632725"/>
            <a:ext cx="10997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bwMode="gray">
          <a:xfrm flipV="1">
            <a:off x="1774855" y="2854125"/>
            <a:ext cx="0" cy="88395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bwMode="gray">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bwMode="gray">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bwMode="gray">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bwMode="gray">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bwMode="gray">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bwMode="gray">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bwMode="gray">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bwMode="gray">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bwMode="gray">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bwMode="gray">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bwMode="gray">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55" name="直接箭头连接符 54"/>
          <p:cNvCxnSpPr/>
          <p:nvPr/>
        </p:nvCxnSpPr>
        <p:spPr bwMode="gray">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bwMode="gray">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3" name="矩形 2"/>
          <p:cNvSpPr/>
          <p:nvPr/>
        </p:nvSpPr>
        <p:spPr bwMode="gray">
          <a:xfrm>
            <a:off x="5598345" y="3025000"/>
            <a:ext cx="6096000" cy="695575"/>
          </a:xfrm>
          <a:prstGeom prst="rect">
            <a:avLst/>
          </a:prstGeom>
        </p:spPr>
        <p:txBody>
          <a:bodyPr>
            <a:noAutofit/>
          </a:bodyPr>
          <a:lstStyle/>
          <a:p>
            <a:pPr marL="302279" indent="-302279" algn="just" defTabSz="914034">
              <a:lnSpc>
                <a:spcPct val="140000"/>
              </a:lnSpc>
              <a:spcBef>
                <a:spcPts val="792"/>
              </a:spcBef>
              <a:buFont typeface="Arial" panose="020B0604020202020204" pitchFamily="34" charset="0"/>
              <a:buChar char="•"/>
            </a:pPr>
            <a:r>
              <a:rPr lang="en-US" sz="1400" dirty="0">
                <a:latin typeface="+mj-lt"/>
                <a:cs typeface="Arial" panose="020B0604020202020204" pitchFamily="34" charset="0"/>
              </a:rPr>
              <a:t>The BGP peer relationship is not established between R3 and R2. Check whether a </a:t>
            </a:r>
            <a:r>
              <a:rPr lang="en-US" sz="1400" dirty="0" smtClean="0">
                <a:latin typeface="+mj-lt"/>
                <a:cs typeface="Arial" panose="020B0604020202020204" pitchFamily="34" charset="0"/>
              </a:rPr>
              <a:t>route destined </a:t>
            </a:r>
            <a:r>
              <a:rPr lang="en-US" sz="1400" dirty="0">
                <a:latin typeface="+mj-lt"/>
                <a:cs typeface="Arial" panose="020B0604020202020204" pitchFamily="34" charset="0"/>
              </a:rPr>
              <a:t>for 10.0.2.2/32 exists on R3.</a:t>
            </a:r>
          </a:p>
        </p:txBody>
      </p:sp>
      <p:sp>
        <p:nvSpPr>
          <p:cNvPr id="14" name="矩形 13"/>
          <p:cNvSpPr/>
          <p:nvPr/>
        </p:nvSpPr>
        <p:spPr bwMode="gray">
          <a:xfrm>
            <a:off x="5598346" y="4148162"/>
            <a:ext cx="6096000" cy="695575"/>
          </a:xfrm>
          <a:prstGeom prst="rect">
            <a:avLst/>
          </a:prstGeom>
        </p:spPr>
        <p:txBody>
          <a:bodyPr>
            <a:noAutofit/>
          </a:bodyPr>
          <a:lstStyle/>
          <a:p>
            <a:pPr marL="302279" indent="-302279" algn="just" defTabSz="914034">
              <a:lnSpc>
                <a:spcPct val="140000"/>
              </a:lnSpc>
              <a:spcBef>
                <a:spcPts val="792"/>
              </a:spcBef>
              <a:buFont typeface="Arial" panose="020B0604020202020204" pitchFamily="34" charset="0"/>
              <a:buChar char="•"/>
            </a:pPr>
            <a:r>
              <a:rPr lang="en-US" sz="1400" dirty="0">
                <a:latin typeface="+mj-lt"/>
                <a:cs typeface="Arial" panose="020B0604020202020204" pitchFamily="34" charset="0"/>
              </a:rPr>
              <a:t>R3 does not have the route to 10.0.2.2/32. As IS-IS runs between R2 and R3, check whether an IS-IS neighbor relationship is properly established between R3 and R2.</a:t>
            </a:r>
          </a:p>
        </p:txBody>
      </p:sp>
      <p:sp>
        <p:nvSpPr>
          <p:cNvPr id="52" name="AutoShape 17"/>
          <p:cNvSpPr>
            <a:spLocks noChangeArrowheads="1"/>
          </p:cNvSpPr>
          <p:nvPr/>
        </p:nvSpPr>
        <p:spPr bwMode="gray">
          <a:xfrm>
            <a:off x="6052019" y="5149906"/>
            <a:ext cx="5198832" cy="861981"/>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AutoShape 17"/>
          <p:cNvSpPr>
            <a:spLocks noChangeArrowheads="1"/>
          </p:cNvSpPr>
          <p:nvPr/>
        </p:nvSpPr>
        <p:spPr bwMode="gray">
          <a:xfrm>
            <a:off x="6052019" y="1609088"/>
            <a:ext cx="5198832" cy="1344566"/>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AutoShape 17"/>
          <p:cNvSpPr>
            <a:spLocks noChangeArrowheads="1"/>
          </p:cNvSpPr>
          <p:nvPr/>
        </p:nvSpPr>
        <p:spPr bwMode="gray">
          <a:xfrm>
            <a:off x="6046929" y="3830690"/>
            <a:ext cx="5198832" cy="308506"/>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&lt;R3&gt;display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routing-table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9" name="表格 58"/>
          <p:cNvGraphicFramePr>
            <a:graphicFrameLocks noGrp="1"/>
          </p:cNvGraphicFramePr>
          <p:nvPr>
            <p:extLst>
              <p:ext uri="{D42A27DB-BD31-4B8C-83A1-F6EECF244321}">
                <p14:modId xmlns:p14="http://schemas.microsoft.com/office/powerpoint/2010/main" val="3441138398"/>
              </p:ext>
            </p:extLst>
          </p:nvPr>
        </p:nvGraphicFramePr>
        <p:xfrm>
          <a:off x="6084853" y="1660214"/>
          <a:ext cx="5219700" cy="1165860"/>
        </p:xfrm>
        <a:graphic>
          <a:graphicData uri="http://schemas.openxmlformats.org/drawingml/2006/table">
            <a:tbl>
              <a:tblPr>
                <a:tableStyleId>{72833802-FEF1-4C79-8D5D-14CF1EAF98D9}</a:tableStyleId>
              </a:tblPr>
              <a:tblGrid>
                <a:gridCol w="685800"/>
                <a:gridCol w="685800"/>
                <a:gridCol w="685800"/>
                <a:gridCol w="685800"/>
                <a:gridCol w="419100"/>
                <a:gridCol w="685800"/>
                <a:gridCol w="685800"/>
                <a:gridCol w="685800"/>
              </a:tblGrid>
              <a:tr h="800100">
                <a:tc gridSpan="8">
                  <a:txBody>
                    <a:bodyPr/>
                    <a:lstStyle/>
                    <a:p>
                      <a:pPr algn="l" fontAlgn="t"/>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&lt;</a:t>
                      </a:r>
                      <a:r>
                        <a:rPr lang="en-US" sz="1200"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R3&gt;display </a:t>
                      </a: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bgp</a:t>
                      </a: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peer </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BGP local router ID : </a:t>
                      </a:r>
                      <a:r>
                        <a:rPr lang="en-US" sz="1200" u="none" strike="noStrike" dirty="0" smtClean="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10.0.3.3</a:t>
                      </a: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Local AS number : 100</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Total number of peers : 1    Peers in established state : 0</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AS</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MsgRcvd</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MsgSent</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OutQ</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Up/Down</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State</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PrefRcv</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0:00:05</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Idle</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60" name="表格 59"/>
          <p:cNvGraphicFramePr>
            <a:graphicFrameLocks noGrp="1"/>
          </p:cNvGraphicFramePr>
          <p:nvPr>
            <p:extLst>
              <p:ext uri="{D42A27DB-BD31-4B8C-83A1-F6EECF244321}">
                <p14:modId xmlns:p14="http://schemas.microsoft.com/office/powerpoint/2010/main" val="4180901995"/>
              </p:ext>
            </p:extLst>
          </p:nvPr>
        </p:nvGraphicFramePr>
        <p:xfrm>
          <a:off x="6084853" y="5219971"/>
          <a:ext cx="4762500" cy="746760"/>
        </p:xfrm>
        <a:graphic>
          <a:graphicData uri="http://schemas.openxmlformats.org/drawingml/2006/table">
            <a:tbl>
              <a:tblPr>
                <a:tableStyleId>{72833802-FEF1-4C79-8D5D-14CF1EAF98D9}</a:tableStyleId>
              </a:tblPr>
              <a:tblGrid>
                <a:gridCol w="1228725"/>
                <a:gridCol w="800100"/>
                <a:gridCol w="1476375"/>
                <a:gridCol w="495300"/>
                <a:gridCol w="419100"/>
                <a:gridCol w="342900"/>
              </a:tblGrid>
              <a:tr h="381000">
                <a:tc gridSpan="6">
                  <a:txBody>
                    <a:bodyPr/>
                    <a:lstStyle/>
                    <a:p>
                      <a:pPr algn="l" fontAlgn="t"/>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&lt;R3&gt;display </a:t>
                      </a: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isis</a:t>
                      </a: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peer </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Peer</a:t>
                      </a: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information for ISIS(1)</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SystemId</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CircuitId</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State</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Type</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PRI</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0100.0000.2002</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GE0/0/1</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0100.0000.2002.01</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L2</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64</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42" name="直接连接符 41">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982189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gray">
          <a:xfrm>
            <a:off x="5598345" y="1133741"/>
            <a:ext cx="6150743"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400" dirty="0">
                <a:latin typeface="+mj-lt"/>
              </a:rPr>
              <a:t>The IS-IS neighbor relationship is properly established, but R3 cannot obtain the route to 10.0.2.2/32. P</a:t>
            </a:r>
            <a:r>
              <a:rPr lang="en-US" sz="1400" dirty="0" smtClean="0">
                <a:latin typeface="+mj-lt"/>
              </a:rPr>
              <a:t>ossible </a:t>
            </a:r>
            <a:r>
              <a:rPr lang="en-US" sz="1400" dirty="0">
                <a:latin typeface="+mj-lt"/>
              </a:rPr>
              <a:t>causes are as follows:</a:t>
            </a:r>
          </a:p>
          <a:p>
            <a:pPr marL="576263" lvl="1" indent="-282575">
              <a:lnSpc>
                <a:spcPct val="120000"/>
              </a:lnSpc>
            </a:pPr>
            <a:r>
              <a:rPr lang="en-US" sz="1200" dirty="0">
                <a:latin typeface="+mj-lt"/>
              </a:rPr>
              <a:t>IS-IS is not enabled on an interface.</a:t>
            </a:r>
          </a:p>
          <a:p>
            <a:pPr marL="576263" lvl="1" indent="-282575">
              <a:lnSpc>
                <a:spcPct val="120000"/>
              </a:lnSpc>
            </a:pPr>
            <a:r>
              <a:rPr lang="en-US" sz="1200" dirty="0">
                <a:latin typeface="+mj-lt"/>
              </a:rPr>
              <a:t>C</a:t>
            </a:r>
            <a:r>
              <a:rPr lang="en-US" sz="1200" dirty="0" smtClean="0">
                <a:latin typeface="+mj-lt"/>
              </a:rPr>
              <a:t>ost styles do </a:t>
            </a:r>
            <a:r>
              <a:rPr lang="en-US" sz="1200" dirty="0">
                <a:latin typeface="+mj-lt"/>
              </a:rPr>
              <a:t>not match on both ends.</a:t>
            </a:r>
          </a:p>
          <a:p>
            <a:pPr marL="576263" lvl="1" indent="-282575">
              <a:lnSpc>
                <a:spcPct val="120000"/>
              </a:lnSpc>
            </a:pPr>
            <a:r>
              <a:rPr lang="en-US" sz="1200" dirty="0">
                <a:latin typeface="+mj-lt"/>
              </a:rPr>
              <a:t>A routing policy is configured on the device.</a:t>
            </a:r>
          </a:p>
          <a:p>
            <a:pPr marL="576263" lvl="1" indent="-282575">
              <a:lnSpc>
                <a:spcPct val="120000"/>
              </a:lnSpc>
            </a:pPr>
            <a:r>
              <a:rPr lang="en-US" sz="1200" dirty="0">
                <a:latin typeface="+mj-lt"/>
              </a:rPr>
              <a:t>Network types do not match on both ends.</a:t>
            </a:r>
          </a:p>
          <a:p>
            <a:r>
              <a:rPr lang="en-US" sz="1400" dirty="0">
                <a:latin typeface="+mj-lt"/>
              </a:rPr>
              <a:t>Check information about an IS-IS interface on </a:t>
            </a:r>
            <a:r>
              <a:rPr lang="en-US" sz="1400" dirty="0" smtClean="0">
                <a:latin typeface="+mj-lt"/>
              </a:rPr>
              <a:t>R2.</a:t>
            </a:r>
            <a:endParaRPr lang="en-US" sz="1400" dirty="0">
              <a:latin typeface="+mj-lt"/>
            </a:endParaRPr>
          </a:p>
          <a:p>
            <a:endParaRPr lang="en-US" altLang="zh-CN" sz="1400" dirty="0">
              <a:latin typeface="+mj-lt"/>
            </a:endParaRPr>
          </a:p>
          <a:p>
            <a:endParaRPr lang="en-US" altLang="zh-CN" sz="1400" dirty="0" smtClean="0">
              <a:latin typeface="+mj-lt"/>
            </a:endParaRPr>
          </a:p>
          <a:p>
            <a:pPr marL="0" indent="0">
              <a:buNone/>
            </a:pPr>
            <a:endParaRPr lang="en-US" altLang="zh-CN" sz="1400" dirty="0">
              <a:latin typeface="+mj-lt"/>
            </a:endParaRPr>
          </a:p>
        </p:txBody>
      </p:sp>
      <p:sp>
        <p:nvSpPr>
          <p:cNvPr id="2" name="标题 1"/>
          <p:cNvSpPr>
            <a:spLocks noGrp="1"/>
          </p:cNvSpPr>
          <p:nvPr>
            <p:ph type="title"/>
          </p:nvPr>
        </p:nvSpPr>
        <p:spPr bwMode="gray"/>
        <p:txBody>
          <a:bodyPr/>
          <a:lstStyle/>
          <a:p>
            <a:r>
              <a:rPr lang="en-US" dirty="0" smtClean="0"/>
              <a:t>PC1 Cannot Use the FTP Service (11)</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sp>
        <p:nvSpPr>
          <p:cNvPr id="24" name="矩形 23"/>
          <p:cNvSpPr/>
          <p:nvPr/>
        </p:nvSpPr>
        <p:spPr bwMode="gray">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bwMode="gray">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738080"/>
            <a:ext cx="540000" cy="442800"/>
          </a:xfrm>
          <a:prstGeom prst="rect">
            <a:avLst/>
          </a:prstGeom>
        </p:spPr>
      </p:pic>
      <p:cxnSp>
        <p:nvCxnSpPr>
          <p:cNvPr id="35" name="直接连接符 34"/>
          <p:cNvCxnSpPr>
            <a:stCxn id="29" idx="3"/>
            <a:endCxn id="30" idx="1"/>
          </p:cNvCxnSpPr>
          <p:nvPr/>
        </p:nvCxnSpPr>
        <p:spPr bwMode="gray">
          <a:xfrm>
            <a:off x="2044855" y="2632725"/>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bwMode="gray">
          <a:xfrm>
            <a:off x="3747876" y="2632725"/>
            <a:ext cx="10997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bwMode="gray">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bwMode="gray">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bwMode="gray">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bwMode="gray">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bwMode="gray">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bwMode="gray">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bwMode="gray">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bwMode="gray">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bwMode="gray">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bwMode="gray">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bwMode="gray">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bwMode="gray">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sp>
        <p:nvSpPr>
          <p:cNvPr id="13" name="矩形 12"/>
          <p:cNvSpPr/>
          <p:nvPr/>
        </p:nvSpPr>
        <p:spPr bwMode="gray">
          <a:xfrm>
            <a:off x="5583041" y="4720354"/>
            <a:ext cx="3442609" cy="393954"/>
          </a:xfrm>
          <a:prstGeom prst="rect">
            <a:avLst/>
          </a:prstGeom>
        </p:spPr>
        <p:txBody>
          <a:bodyPr wrap="none">
            <a:spAutoFit/>
          </a:bodyPr>
          <a:lstStyle/>
          <a:p>
            <a:pPr marL="302279" indent="-302279" algn="just" defTabSz="914034">
              <a:lnSpc>
                <a:spcPct val="140000"/>
              </a:lnSpc>
              <a:spcBef>
                <a:spcPts val="792"/>
              </a:spcBef>
              <a:buFont typeface="Arial" panose="020B0604020202020204" pitchFamily="34" charset="0"/>
              <a:buChar char="•"/>
            </a:pPr>
            <a:r>
              <a:rPr lang="en-US" sz="1400" dirty="0">
                <a:latin typeface="+mj-lt"/>
                <a:cs typeface="Arial" panose="020B0604020202020204" pitchFamily="34" charset="0"/>
              </a:rPr>
              <a:t>Check the IS-IS configuration on </a:t>
            </a:r>
            <a:r>
              <a:rPr lang="en-US" sz="1400" dirty="0" smtClean="0">
                <a:latin typeface="+mj-lt"/>
                <a:cs typeface="Arial" panose="020B0604020202020204" pitchFamily="34" charset="0"/>
              </a:rPr>
              <a:t>R2.</a:t>
            </a:r>
            <a:endParaRPr lang="en-US" sz="1400" dirty="0">
              <a:latin typeface="+mj-lt"/>
              <a:cs typeface="Arial" panose="020B0604020202020204" pitchFamily="34" charset="0"/>
            </a:endParaRPr>
          </a:p>
        </p:txBody>
      </p:sp>
      <p:cxnSp>
        <p:nvCxnSpPr>
          <p:cNvPr id="52" name="直接箭头连接符 51"/>
          <p:cNvCxnSpPr/>
          <p:nvPr/>
        </p:nvCxnSpPr>
        <p:spPr bwMode="gray">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42" name="AutoShape 17"/>
          <p:cNvSpPr>
            <a:spLocks noChangeArrowheads="1"/>
          </p:cNvSpPr>
          <p:nvPr/>
        </p:nvSpPr>
        <p:spPr bwMode="gray">
          <a:xfrm>
            <a:off x="6154616" y="5108010"/>
            <a:ext cx="5198832" cy="1044247"/>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1</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is-level level-2</a:t>
            </a:r>
          </a:p>
          <a:p>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cost-style wide</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network-entity 49.0001.0100.0000.2002.00</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import-route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1 </a:t>
            </a:r>
          </a:p>
        </p:txBody>
      </p:sp>
      <p:sp>
        <p:nvSpPr>
          <p:cNvPr id="49" name="AutoShape 17"/>
          <p:cNvSpPr>
            <a:spLocks noChangeArrowheads="1"/>
          </p:cNvSpPr>
          <p:nvPr/>
        </p:nvSpPr>
        <p:spPr bwMode="gray">
          <a:xfrm>
            <a:off x="6124016" y="3430791"/>
            <a:ext cx="5198832" cy="1344566"/>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5" name="表格 54"/>
          <p:cNvGraphicFramePr>
            <a:graphicFrameLocks noGrp="1"/>
          </p:cNvGraphicFramePr>
          <p:nvPr>
            <p:extLst>
              <p:ext uri="{D42A27DB-BD31-4B8C-83A1-F6EECF244321}">
                <p14:modId xmlns:p14="http://schemas.microsoft.com/office/powerpoint/2010/main" val="4254818730"/>
              </p:ext>
            </p:extLst>
          </p:nvPr>
        </p:nvGraphicFramePr>
        <p:xfrm>
          <a:off x="6205612" y="3499647"/>
          <a:ext cx="3441700" cy="1148715"/>
        </p:xfrm>
        <a:graphic>
          <a:graphicData uri="http://schemas.openxmlformats.org/drawingml/2006/table">
            <a:tbl>
              <a:tblPr>
                <a:tableStyleId>{72833802-FEF1-4C79-8D5D-14CF1EAF98D9}</a:tableStyleId>
              </a:tblPr>
              <a:tblGrid>
                <a:gridCol w="800839"/>
                <a:gridCol w="266946"/>
                <a:gridCol w="886643"/>
                <a:gridCol w="419487"/>
                <a:gridCol w="495757"/>
                <a:gridCol w="572028"/>
              </a:tblGrid>
              <a:tr h="600075">
                <a:tc gridSpan="6">
                  <a:txBody>
                    <a:bodyPr/>
                    <a:lstStyle/>
                    <a:p>
                      <a:pPr algn="l"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&lt;R2&gt;display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isis</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interface </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Interface</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information for ISIS(1)</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Id</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IPV4.State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MTU</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Type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DIS</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GE0/0/1</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1497</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L1/L2</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No/Yes</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Loop0</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Up</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1500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L1/L2</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50" name="直接连接符 49">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25614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gray">
          <a:xfrm>
            <a:off x="5598345" y="992258"/>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Check the IS-IS configuration on R3.</a:t>
            </a:r>
          </a:p>
          <a:p>
            <a:pPr>
              <a:lnSpc>
                <a:spcPct val="130000"/>
              </a:lnSpc>
            </a:pPr>
            <a:endParaRPr lang="en-US" altLang="zh-CN" sz="1200" dirty="0">
              <a:latin typeface="+mj-lt"/>
            </a:endParaRPr>
          </a:p>
          <a:p>
            <a:pPr>
              <a:lnSpc>
                <a:spcPct val="130000"/>
              </a:lnSpc>
            </a:pPr>
            <a:endParaRPr lang="en-US" altLang="zh-CN" sz="1200" dirty="0" smtClean="0">
              <a:latin typeface="+mj-lt"/>
            </a:endParaRPr>
          </a:p>
          <a:p>
            <a:pPr marL="0" indent="0">
              <a:lnSpc>
                <a:spcPct val="130000"/>
              </a:lnSpc>
              <a:buNone/>
            </a:pPr>
            <a:endParaRPr lang="en-US" altLang="zh-CN" sz="1200" dirty="0" smtClean="0">
              <a:latin typeface="+mj-lt"/>
            </a:endParaRPr>
          </a:p>
        </p:txBody>
      </p:sp>
      <p:sp>
        <p:nvSpPr>
          <p:cNvPr id="2" name="标题 1"/>
          <p:cNvSpPr>
            <a:spLocks noGrp="1"/>
          </p:cNvSpPr>
          <p:nvPr>
            <p:ph type="title"/>
          </p:nvPr>
        </p:nvSpPr>
        <p:spPr bwMode="gray"/>
        <p:txBody>
          <a:bodyPr/>
          <a:lstStyle/>
          <a:p>
            <a:r>
              <a:rPr lang="en-US" dirty="0" smtClean="0"/>
              <a:t>PC1 Cannot Use the FTP Service (12)</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smtClean="0">
                <a:latin typeface="+mj-lt"/>
              </a:rPr>
              <a:t>Deploy </a:t>
            </a:r>
            <a:br>
              <a:rPr lang="en-US" dirty="0" smtClean="0">
                <a:latin typeface="+mj-lt"/>
              </a:rPr>
            </a:br>
            <a:r>
              <a:rPr lang="en-US" dirty="0" smtClean="0">
                <a:latin typeface="+mj-lt"/>
              </a:rPr>
              <a:t>IS-IS</a:t>
            </a:r>
            <a:r>
              <a:rPr lang="en-US" dirty="0">
                <a:latin typeface="+mj-lt"/>
              </a:rPr>
              <a:t>.</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sp>
        <p:nvSpPr>
          <p:cNvPr id="24" name="矩形 23"/>
          <p:cNvSpPr/>
          <p:nvPr/>
        </p:nvSpPr>
        <p:spPr bwMode="gray">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bwMode="gray">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738080"/>
            <a:ext cx="540000" cy="442800"/>
          </a:xfrm>
          <a:prstGeom prst="rect">
            <a:avLst/>
          </a:prstGeom>
        </p:spPr>
      </p:pic>
      <p:cxnSp>
        <p:nvCxnSpPr>
          <p:cNvPr id="35" name="直接连接符 34"/>
          <p:cNvCxnSpPr>
            <a:stCxn id="29" idx="3"/>
            <a:endCxn id="30" idx="1"/>
          </p:cNvCxnSpPr>
          <p:nvPr/>
        </p:nvCxnSpPr>
        <p:spPr bwMode="gray">
          <a:xfrm>
            <a:off x="2044855" y="2632725"/>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bwMode="gray">
          <a:xfrm>
            <a:off x="3747876" y="2632725"/>
            <a:ext cx="10997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bwMode="gray">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bwMode="gray">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bwMode="gray">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bwMode="gray">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bwMode="gray">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bwMode="gray">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bwMode="gray">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bwMode="gray">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bwMode="gray">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bwMode="gray">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bwMode="gray">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bwMode="gray">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sp>
        <p:nvSpPr>
          <p:cNvPr id="3" name="矩形 2"/>
          <p:cNvSpPr/>
          <p:nvPr/>
        </p:nvSpPr>
        <p:spPr bwMode="gray">
          <a:xfrm>
            <a:off x="5596467" y="2041464"/>
            <a:ext cx="6149445" cy="695575"/>
          </a:xfrm>
          <a:prstGeom prst="rect">
            <a:avLst/>
          </a:prstGeom>
        </p:spPr>
        <p:txBody>
          <a:bodyPr wrap="square">
            <a:noAutofit/>
          </a:bodyPr>
          <a:lstStyle/>
          <a:p>
            <a:pPr marL="302279" indent="-302279" algn="just" defTabSz="914034">
              <a:lnSpc>
                <a:spcPct val="130000"/>
              </a:lnSpc>
              <a:spcBef>
                <a:spcPts val="792"/>
              </a:spcBef>
              <a:buFont typeface="Arial" panose="020B0604020202020204" pitchFamily="34" charset="0"/>
              <a:buChar char="•"/>
            </a:pPr>
            <a:r>
              <a:rPr lang="en-US" sz="1200" dirty="0" smtClean="0">
                <a:latin typeface="+mj-lt"/>
                <a:cs typeface="Arial" panose="020B0604020202020204" pitchFamily="34" charset="0"/>
              </a:rPr>
              <a:t>The following information </a:t>
            </a:r>
            <a:r>
              <a:rPr lang="en-US" sz="1200" dirty="0">
                <a:latin typeface="+mj-lt"/>
                <a:cs typeface="Arial" panose="020B0604020202020204" pitchFamily="34" charset="0"/>
              </a:rPr>
              <a:t>shows that the cost style of R2 does not match that of R3. Change the cost style of R3 to wide. Then, check whether R3 has a route to 10.0.2.2/32.</a:t>
            </a:r>
          </a:p>
        </p:txBody>
      </p:sp>
      <p:sp>
        <p:nvSpPr>
          <p:cNvPr id="15" name="矩形 14"/>
          <p:cNvSpPr/>
          <p:nvPr/>
        </p:nvSpPr>
        <p:spPr bwMode="gray">
          <a:xfrm>
            <a:off x="5596467" y="3798475"/>
            <a:ext cx="6096000" cy="393954"/>
          </a:xfrm>
          <a:prstGeom prst="rect">
            <a:avLst/>
          </a:prstGeom>
        </p:spPr>
        <p:txBody>
          <a:bodyPr>
            <a:no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Check whether the BGP peer relationship on R3 is restored and check the BGP routing table of R3.</a:t>
            </a:r>
          </a:p>
        </p:txBody>
      </p:sp>
      <p:cxnSp>
        <p:nvCxnSpPr>
          <p:cNvPr id="49" name="直接箭头连接符 48"/>
          <p:cNvCxnSpPr/>
          <p:nvPr/>
        </p:nvCxnSpPr>
        <p:spPr bwMode="gray">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53" name="AutoShape 17"/>
          <p:cNvSpPr>
            <a:spLocks noChangeArrowheads="1"/>
          </p:cNvSpPr>
          <p:nvPr/>
        </p:nvSpPr>
        <p:spPr bwMode="gray">
          <a:xfrm>
            <a:off x="5989120" y="1308884"/>
            <a:ext cx="5198832" cy="770084"/>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isis</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is-level level-2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r>
              <a:rPr lang="zh-CN" alt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network-entity 49.0001.0100.0000.3003.00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AutoShape 17"/>
          <p:cNvSpPr>
            <a:spLocks noChangeArrowheads="1"/>
          </p:cNvSpPr>
          <p:nvPr/>
        </p:nvSpPr>
        <p:spPr bwMode="gray">
          <a:xfrm>
            <a:off x="5989120" y="2808012"/>
            <a:ext cx="5198832" cy="1032242"/>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6" name="表格 55"/>
          <p:cNvGraphicFramePr>
            <a:graphicFrameLocks noGrp="1"/>
          </p:cNvGraphicFramePr>
          <p:nvPr>
            <p:extLst>
              <p:ext uri="{D42A27DB-BD31-4B8C-83A1-F6EECF244321}">
                <p14:modId xmlns:p14="http://schemas.microsoft.com/office/powerpoint/2010/main" val="326357401"/>
              </p:ext>
            </p:extLst>
          </p:nvPr>
        </p:nvGraphicFramePr>
        <p:xfrm>
          <a:off x="6068142" y="2879140"/>
          <a:ext cx="4902200" cy="942975"/>
        </p:xfrm>
        <a:graphic>
          <a:graphicData uri="http://schemas.openxmlformats.org/drawingml/2006/table">
            <a:tbl>
              <a:tblPr>
                <a:tableStyleId>{72833802-FEF1-4C79-8D5D-14CF1EAF98D9}</a:tableStyleId>
              </a:tblPr>
              <a:tblGrid>
                <a:gridCol w="1399269"/>
                <a:gridCol w="647281"/>
                <a:gridCol w="342678"/>
                <a:gridCol w="418829"/>
                <a:gridCol w="494979"/>
                <a:gridCol w="799582"/>
                <a:gridCol w="799582"/>
              </a:tblGrid>
              <a:tr h="485775">
                <a:tc gridSpan="7">
                  <a:txBody>
                    <a:bodyPr/>
                    <a:lstStyle/>
                    <a:p>
                      <a:pPr algn="l"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&lt;R3&gt;display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ip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routing-table 10.0.2.2</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l" fontAlgn="b"/>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Proto</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Pre</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Cost</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Flags</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l"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10.0.2.2/32</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ISIS-L2</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r"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15</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r"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10.0.23.2</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GE0/0/1</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58" name="AutoShape 17"/>
          <p:cNvSpPr>
            <a:spLocks noChangeArrowheads="1"/>
          </p:cNvSpPr>
          <p:nvPr/>
        </p:nvSpPr>
        <p:spPr bwMode="gray">
          <a:xfrm>
            <a:off x="5989120" y="4359423"/>
            <a:ext cx="5198832" cy="1804072"/>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9" name="表格 58"/>
          <p:cNvGraphicFramePr>
            <a:graphicFrameLocks noGrp="1"/>
          </p:cNvGraphicFramePr>
          <p:nvPr>
            <p:extLst>
              <p:ext uri="{D42A27DB-BD31-4B8C-83A1-F6EECF244321}">
                <p14:modId xmlns:p14="http://schemas.microsoft.com/office/powerpoint/2010/main" val="3550107761"/>
              </p:ext>
            </p:extLst>
          </p:nvPr>
        </p:nvGraphicFramePr>
        <p:xfrm>
          <a:off x="6032457" y="5081694"/>
          <a:ext cx="5112158" cy="1081801"/>
        </p:xfrm>
        <a:graphic>
          <a:graphicData uri="http://schemas.openxmlformats.org/drawingml/2006/table">
            <a:tbl>
              <a:tblPr>
                <a:tableStyleId>{72833802-FEF1-4C79-8D5D-14CF1EAF98D9}</a:tableStyleId>
              </a:tblPr>
              <a:tblGrid>
                <a:gridCol w="1902499"/>
                <a:gridCol w="983605"/>
                <a:gridCol w="465918"/>
                <a:gridCol w="776531"/>
                <a:gridCol w="983605"/>
              </a:tblGrid>
              <a:tr h="342936">
                <a:tc gridSpan="5">
                  <a:txBody>
                    <a:bodyPr/>
                    <a:lstStyle/>
                    <a:p>
                      <a:pPr algn="l" fontAlgn="t"/>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&lt;R3&gt;display </a:t>
                      </a: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bgp</a:t>
                      </a: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routing-table </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Total Number of Routes: 2</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21706">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MED</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LocPrf</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Path/Ogn</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64936">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*&gt;I 192.168.12.0</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64936">
                <a:tc>
                  <a:txBody>
                    <a:bodyPr/>
                    <a:lstStyle/>
                    <a:p>
                      <a:pPr algn="ctr" fontAlgn="ctr"/>
                      <a:r>
                        <a:rPr lang="zh-CN" alt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&gt; 192.168.56.0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60" name="表格 59"/>
          <p:cNvGraphicFramePr>
            <a:graphicFrameLocks noGrp="1"/>
          </p:cNvGraphicFramePr>
          <p:nvPr>
            <p:extLst>
              <p:ext uri="{D42A27DB-BD31-4B8C-83A1-F6EECF244321}">
                <p14:modId xmlns:p14="http://schemas.microsoft.com/office/powerpoint/2010/main" val="2293578597"/>
              </p:ext>
            </p:extLst>
          </p:nvPr>
        </p:nvGraphicFramePr>
        <p:xfrm>
          <a:off x="6068142" y="4407157"/>
          <a:ext cx="4902200" cy="760095"/>
        </p:xfrm>
        <a:graphic>
          <a:graphicData uri="http://schemas.openxmlformats.org/drawingml/2006/table">
            <a:tbl>
              <a:tblPr>
                <a:tableStyleId>{72833802-FEF1-4C79-8D5D-14CF1EAF98D9}</a:tableStyleId>
              </a:tblPr>
              <a:tblGrid>
                <a:gridCol w="891309"/>
                <a:gridCol w="422199"/>
                <a:gridCol w="797487"/>
                <a:gridCol w="797487"/>
                <a:gridCol w="797487"/>
                <a:gridCol w="1196231"/>
              </a:tblGrid>
              <a:tr h="361950">
                <a:tc gridSpan="6">
                  <a:txBody>
                    <a:bodyPr/>
                    <a:lstStyle/>
                    <a:p>
                      <a:pPr algn="l" fontAlgn="t"/>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&lt;R3&gt;display </a:t>
                      </a: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bgp</a:t>
                      </a: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peer </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BGP local router ID : 10.0.23.3</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Peer</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AS</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MsgRcvd</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MsgSent</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Up/Down</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State</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8</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7</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0:04:42</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Established</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42" name="直接连接符 41">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83955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gray">
          <a:xfrm>
            <a:off x="5598345" y="1123173"/>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400" dirty="0">
                <a:latin typeface="+mj-lt"/>
              </a:rPr>
              <a:t>R3 has correctly advertised routes and learned the route to 192.168.12.0/24. Check whether R1 has a route to 192.168.56.0/24.</a:t>
            </a:r>
          </a:p>
          <a:p>
            <a:pPr>
              <a:lnSpc>
                <a:spcPct val="100000"/>
              </a:lnSpc>
            </a:pPr>
            <a:endParaRPr lang="en-US" altLang="zh-CN" sz="1400" dirty="0">
              <a:latin typeface="+mj-lt"/>
            </a:endParaRPr>
          </a:p>
          <a:p>
            <a:pPr>
              <a:lnSpc>
                <a:spcPct val="100000"/>
              </a:lnSpc>
            </a:pPr>
            <a:endParaRPr lang="en-US" altLang="zh-CN" sz="1400" dirty="0" smtClean="0">
              <a:latin typeface="+mj-lt"/>
            </a:endParaRPr>
          </a:p>
          <a:p>
            <a:pPr>
              <a:lnSpc>
                <a:spcPct val="100000"/>
              </a:lnSpc>
            </a:pPr>
            <a:endParaRPr lang="en-US" altLang="zh-CN" sz="1400" dirty="0">
              <a:latin typeface="+mj-lt"/>
            </a:endParaRPr>
          </a:p>
          <a:p>
            <a:pPr>
              <a:lnSpc>
                <a:spcPct val="100000"/>
              </a:lnSpc>
            </a:pPr>
            <a:endParaRPr lang="en-US" altLang="zh-CN" sz="1400" dirty="0" smtClean="0">
              <a:latin typeface="+mj-lt"/>
            </a:endParaRPr>
          </a:p>
          <a:p>
            <a:pPr>
              <a:lnSpc>
                <a:spcPct val="100000"/>
              </a:lnSpc>
            </a:pPr>
            <a:endParaRPr lang="en-US" altLang="zh-CN" sz="1400" dirty="0" smtClean="0">
              <a:latin typeface="+mj-lt"/>
            </a:endParaRPr>
          </a:p>
        </p:txBody>
      </p:sp>
      <p:sp>
        <p:nvSpPr>
          <p:cNvPr id="2" name="标题 1"/>
          <p:cNvSpPr>
            <a:spLocks noGrp="1"/>
          </p:cNvSpPr>
          <p:nvPr>
            <p:ph type="title"/>
          </p:nvPr>
        </p:nvSpPr>
        <p:spPr bwMode="gray"/>
        <p:txBody>
          <a:bodyPr/>
          <a:lstStyle/>
          <a:p>
            <a:r>
              <a:rPr lang="en-US" dirty="0" smtClean="0"/>
              <a:t>PC1 Cannot Use the FTP Service (13)</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Deploy </a:t>
            </a:r>
            <a:r>
              <a:rPr lang="en-US" dirty="0" smtClean="0">
                <a:latin typeface="+mj-lt"/>
              </a:rPr>
              <a:t/>
            </a:r>
            <a:br>
              <a:rPr lang="en-US" dirty="0" smtClean="0">
                <a:latin typeface="+mj-lt"/>
              </a:rPr>
            </a:br>
            <a:r>
              <a:rPr lang="en-US" dirty="0" smtClean="0">
                <a:latin typeface="+mj-lt"/>
              </a:rPr>
              <a:t>IS-IS</a:t>
            </a:r>
            <a:r>
              <a:rPr lang="en-US" dirty="0">
                <a:latin typeface="+mj-lt"/>
              </a:rPr>
              <a:t>.</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sp>
        <p:nvSpPr>
          <p:cNvPr id="24" name="矩形 23"/>
          <p:cNvSpPr/>
          <p:nvPr/>
        </p:nvSpPr>
        <p:spPr bwMode="gray">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bwMode="gray">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738080"/>
            <a:ext cx="540000" cy="442800"/>
          </a:xfrm>
          <a:prstGeom prst="rect">
            <a:avLst/>
          </a:prstGeom>
        </p:spPr>
      </p:pic>
      <p:cxnSp>
        <p:nvCxnSpPr>
          <p:cNvPr id="35" name="直接连接符 34"/>
          <p:cNvCxnSpPr>
            <a:stCxn id="29" idx="3"/>
            <a:endCxn id="30" idx="1"/>
          </p:cNvCxnSpPr>
          <p:nvPr/>
        </p:nvCxnSpPr>
        <p:spPr bwMode="gray">
          <a:xfrm>
            <a:off x="2044855" y="2632725"/>
            <a:ext cx="11630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bwMode="gray">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bwMode="gray">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bwMode="gray">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bwMode="gray">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bwMode="gray">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bwMode="gray">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bwMode="gray">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bwMode="gray">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bwMode="gray">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bwMode="gray">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bwMode="gray">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bwMode="gray">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bwMode="gray">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sp>
        <p:nvSpPr>
          <p:cNvPr id="3" name="矩形 2"/>
          <p:cNvSpPr/>
          <p:nvPr/>
        </p:nvSpPr>
        <p:spPr bwMode="gray">
          <a:xfrm>
            <a:off x="5598345" y="2943022"/>
            <a:ext cx="6096000" cy="738664"/>
          </a:xfrm>
          <a:prstGeom prst="rect">
            <a:avLst/>
          </a:prstGeom>
        </p:spPr>
        <p:txBody>
          <a:bodyPr>
            <a:spAutoFit/>
          </a:bodyPr>
          <a:lstStyle/>
          <a:p>
            <a:pPr marL="302279" indent="-302279" algn="just" defTabSz="914034">
              <a:spcBef>
                <a:spcPts val="792"/>
              </a:spcBef>
              <a:buFont typeface="Arial" panose="020B0604020202020204" pitchFamily="34" charset="0"/>
              <a:buChar char="•"/>
            </a:pPr>
            <a:r>
              <a:rPr lang="en-US" sz="1400" dirty="0">
                <a:latin typeface="+mj-lt"/>
                <a:cs typeface="Arial" panose="020B0604020202020204" pitchFamily="34" charset="0"/>
              </a:rPr>
              <a:t>R1 has received the BGP route from R3, but the route is unavailable. The possible cause is that the next hop is unreachable. </a:t>
            </a:r>
            <a:r>
              <a:rPr lang="en-US" sz="1400" dirty="0">
                <a:cs typeface="Arial" panose="020B0604020202020204" pitchFamily="34" charset="0"/>
              </a:rPr>
              <a:t>O</a:t>
            </a:r>
            <a:r>
              <a:rPr lang="en-US" altLang="zh-CN" sz="1400" dirty="0" smtClean="0">
                <a:cs typeface="Arial" panose="020B0604020202020204" pitchFamily="34" charset="0"/>
              </a:rPr>
              <a:t>n R1, c</a:t>
            </a:r>
            <a:r>
              <a:rPr lang="en-US" sz="1400" dirty="0" smtClean="0">
                <a:latin typeface="+mj-lt"/>
                <a:cs typeface="Arial" panose="020B0604020202020204" pitchFamily="34" charset="0"/>
              </a:rPr>
              <a:t>heck whether </a:t>
            </a:r>
            <a:r>
              <a:rPr lang="en-US" sz="1400" dirty="0">
                <a:latin typeface="+mj-lt"/>
                <a:cs typeface="Arial" panose="020B0604020202020204" pitchFamily="34" charset="0"/>
              </a:rPr>
              <a:t>there </a:t>
            </a:r>
            <a:r>
              <a:rPr lang="en-US" sz="1400" dirty="0" smtClean="0">
                <a:latin typeface="+mj-lt"/>
                <a:cs typeface="Arial" panose="020B0604020202020204" pitchFamily="34" charset="0"/>
              </a:rPr>
              <a:t>is </a:t>
            </a:r>
            <a:r>
              <a:rPr lang="en-US" sz="1400" dirty="0">
                <a:latin typeface="+mj-lt"/>
                <a:cs typeface="Arial" panose="020B0604020202020204" pitchFamily="34" charset="0"/>
              </a:rPr>
              <a:t>a route to 10.0.3.3/32.</a:t>
            </a:r>
          </a:p>
        </p:txBody>
      </p:sp>
      <p:sp>
        <p:nvSpPr>
          <p:cNvPr id="13" name="矩形 12"/>
          <p:cNvSpPr/>
          <p:nvPr/>
        </p:nvSpPr>
        <p:spPr bwMode="gray">
          <a:xfrm>
            <a:off x="5598345" y="4164366"/>
            <a:ext cx="6096000" cy="1777410"/>
          </a:xfrm>
          <a:prstGeom prst="rect">
            <a:avLst/>
          </a:prstGeom>
        </p:spPr>
        <p:txBody>
          <a:bodyPr>
            <a:spAutoFit/>
          </a:bodyPr>
          <a:lstStyle/>
          <a:p>
            <a:pPr marL="302279" indent="-302279" algn="just" defTabSz="914034">
              <a:spcBef>
                <a:spcPts val="792"/>
              </a:spcBef>
              <a:buFont typeface="Arial" panose="020B0604020202020204" pitchFamily="34" charset="0"/>
              <a:buChar char="•"/>
            </a:pPr>
            <a:r>
              <a:rPr lang="en-US" sz="1400" dirty="0">
                <a:latin typeface="+mj-lt"/>
                <a:cs typeface="Arial" panose="020B0604020202020204" pitchFamily="34" charset="0"/>
              </a:rPr>
              <a:t>The command output shows that the routing table of R1 does not contain the route </a:t>
            </a:r>
            <a:r>
              <a:rPr lang="en-US" sz="1400" dirty="0" smtClean="0">
                <a:latin typeface="+mj-lt"/>
                <a:cs typeface="Arial" panose="020B0604020202020204" pitchFamily="34" charset="0"/>
              </a:rPr>
              <a:t>to 10.0.3.3/32</a:t>
            </a:r>
            <a:r>
              <a:rPr lang="en-US" sz="1400" dirty="0">
                <a:latin typeface="+mj-lt"/>
                <a:cs typeface="Arial" panose="020B0604020202020204" pitchFamily="34" charset="0"/>
              </a:rPr>
              <a:t>. This route should </a:t>
            </a:r>
            <a:r>
              <a:rPr lang="en-US" sz="1400" dirty="0" smtClean="0">
                <a:latin typeface="+mj-lt"/>
                <a:cs typeface="Arial" panose="020B0604020202020204" pitchFamily="34" charset="0"/>
              </a:rPr>
              <a:t>have been </a:t>
            </a:r>
            <a:r>
              <a:rPr lang="en-US" sz="1400" dirty="0">
                <a:latin typeface="+mj-lt"/>
                <a:cs typeface="Arial" panose="020B0604020202020204" pitchFamily="34" charset="0"/>
              </a:rPr>
              <a:t>imported by </a:t>
            </a:r>
            <a:r>
              <a:rPr lang="en-US" sz="1400" dirty="0" smtClean="0">
                <a:latin typeface="+mj-lt"/>
                <a:cs typeface="Arial" panose="020B0604020202020204" pitchFamily="34" charset="0"/>
              </a:rPr>
              <a:t>R2 </a:t>
            </a:r>
            <a:r>
              <a:rPr lang="en-US" sz="1400" dirty="0">
                <a:latin typeface="+mj-lt"/>
                <a:cs typeface="Arial" panose="020B0604020202020204" pitchFamily="34" charset="0"/>
              </a:rPr>
              <a:t>from IS-IS </a:t>
            </a:r>
            <a:r>
              <a:rPr lang="en-US" sz="1400" dirty="0" smtClean="0">
                <a:latin typeface="+mj-lt"/>
                <a:cs typeface="Arial" panose="020B0604020202020204" pitchFamily="34" charset="0"/>
              </a:rPr>
              <a:t>into the OSPF routing table. Possible </a:t>
            </a:r>
            <a:r>
              <a:rPr lang="en-US" sz="1400" dirty="0">
                <a:latin typeface="+mj-lt"/>
                <a:cs typeface="Arial" panose="020B0604020202020204" pitchFamily="34" charset="0"/>
              </a:rPr>
              <a:t>causes are as follows:</a:t>
            </a:r>
          </a:p>
          <a:p>
            <a:pPr marL="654938" lvl="1" indent="-251899" defTabSz="914034">
              <a:spcBef>
                <a:spcPts val="720"/>
              </a:spcBef>
              <a:buFont typeface="Huawei Sans" panose="020C0503030203020204" pitchFamily="34" charset="0"/>
              <a:buChar char="▫"/>
            </a:pPr>
            <a:r>
              <a:rPr lang="en-US" sz="1200" dirty="0" smtClean="0">
                <a:latin typeface="+mj-lt"/>
              </a:rPr>
              <a:t>A </a:t>
            </a:r>
            <a:r>
              <a:rPr lang="en-US" sz="1200" dirty="0">
                <a:latin typeface="+mj-lt"/>
              </a:rPr>
              <a:t>routing policy is configured on R1.</a:t>
            </a:r>
          </a:p>
          <a:p>
            <a:pPr marL="654938" lvl="1" indent="-251899" defTabSz="914034">
              <a:spcBef>
                <a:spcPts val="720"/>
              </a:spcBef>
              <a:buFont typeface="Huawei Sans" panose="020C0503030203020204" pitchFamily="34" charset="0"/>
              <a:buChar char="▫"/>
            </a:pPr>
            <a:r>
              <a:rPr lang="en-US" sz="1200" dirty="0">
                <a:latin typeface="+mj-lt"/>
              </a:rPr>
              <a:t>R2 does not import IS-IS routes </a:t>
            </a:r>
            <a:r>
              <a:rPr lang="en-US" sz="1200" dirty="0" smtClean="0">
                <a:latin typeface="+mj-lt"/>
              </a:rPr>
              <a:t>into the OSPF routing table.</a:t>
            </a:r>
            <a:endParaRPr lang="en-US" sz="1200" dirty="0">
              <a:latin typeface="+mj-lt"/>
            </a:endParaRPr>
          </a:p>
          <a:p>
            <a:pPr marL="654938" lvl="1" indent="-251899" defTabSz="914034">
              <a:spcBef>
                <a:spcPts val="720"/>
              </a:spcBef>
              <a:buFont typeface="Huawei Sans" panose="020C0503030203020204" pitchFamily="34" charset="0"/>
              <a:buChar char="▫"/>
            </a:pPr>
            <a:r>
              <a:rPr lang="en-US" sz="1200" dirty="0">
                <a:latin typeface="+mj-lt"/>
              </a:rPr>
              <a:t>Type 5 LSAs are filtered </a:t>
            </a:r>
            <a:r>
              <a:rPr lang="en-US" sz="1200" dirty="0" smtClean="0">
                <a:latin typeface="+mj-lt"/>
              </a:rPr>
              <a:t>out in </a:t>
            </a:r>
            <a:r>
              <a:rPr lang="en-US" sz="1200" dirty="0">
                <a:latin typeface="+mj-lt"/>
              </a:rPr>
              <a:t>the outbound direction of R2's interface.</a:t>
            </a:r>
          </a:p>
        </p:txBody>
      </p:sp>
      <p:cxnSp>
        <p:nvCxnSpPr>
          <p:cNvPr id="42" name="直接箭头连接符 41"/>
          <p:cNvCxnSpPr/>
          <p:nvPr/>
        </p:nvCxnSpPr>
        <p:spPr bwMode="gray">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bwMode="gray">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52" name="AutoShape 17"/>
          <p:cNvSpPr>
            <a:spLocks noChangeArrowheads="1"/>
          </p:cNvSpPr>
          <p:nvPr/>
        </p:nvSpPr>
        <p:spPr bwMode="gray">
          <a:xfrm>
            <a:off x="6004000" y="1931847"/>
            <a:ext cx="5198832" cy="1013526"/>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AutoShape 17"/>
          <p:cNvSpPr>
            <a:spLocks noChangeArrowheads="1"/>
          </p:cNvSpPr>
          <p:nvPr/>
        </p:nvSpPr>
        <p:spPr bwMode="gray">
          <a:xfrm>
            <a:off x="6032082" y="3755590"/>
            <a:ext cx="5198832" cy="386854"/>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routing-table 10.0.3.3</a:t>
            </a:r>
          </a:p>
        </p:txBody>
      </p:sp>
      <p:graphicFrame>
        <p:nvGraphicFramePr>
          <p:cNvPr id="55" name="表格 54"/>
          <p:cNvGraphicFramePr>
            <a:graphicFrameLocks noGrp="1"/>
          </p:cNvGraphicFramePr>
          <p:nvPr>
            <p:extLst>
              <p:ext uri="{D42A27DB-BD31-4B8C-83A1-F6EECF244321}">
                <p14:modId xmlns:p14="http://schemas.microsoft.com/office/powerpoint/2010/main" val="1481469247"/>
              </p:ext>
            </p:extLst>
          </p:nvPr>
        </p:nvGraphicFramePr>
        <p:xfrm>
          <a:off x="6212130" y="1986738"/>
          <a:ext cx="4900369" cy="967740"/>
        </p:xfrm>
        <a:graphic>
          <a:graphicData uri="http://schemas.openxmlformats.org/drawingml/2006/table">
            <a:tbl>
              <a:tblPr>
                <a:tableStyleId>{72833802-FEF1-4C79-8D5D-14CF1EAF98D9}</a:tableStyleId>
              </a:tblPr>
              <a:tblGrid>
                <a:gridCol w="1716373"/>
                <a:gridCol w="945249"/>
                <a:gridCol w="447749"/>
                <a:gridCol w="845749"/>
                <a:gridCol w="945249"/>
              </a:tblGrid>
              <a:tr h="390525">
                <a:tc gridSpan="5">
                  <a:txBody>
                    <a:bodyPr/>
                    <a:lstStyle/>
                    <a:p>
                      <a:pPr algn="l" fontAlgn="t"/>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bgp</a:t>
                      </a: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routing-table </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BGP Local router ID is 10.0.1.1 </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MED</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LocPrf</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Path/Ogn</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zh-CN" alt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&gt; 192.168.12.0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 192.168.56.0</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50" name="直接连接符 49">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262469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gray">
          <a:xfrm>
            <a:off x="5598345" y="959461"/>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Check the LSDB of R1.</a:t>
            </a: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marL="0" indent="0">
              <a:lnSpc>
                <a:spcPct val="130000"/>
              </a:lnSpc>
              <a:buNone/>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p:txBody>
      </p:sp>
      <p:sp>
        <p:nvSpPr>
          <p:cNvPr id="2" name="标题 1"/>
          <p:cNvSpPr>
            <a:spLocks noGrp="1"/>
          </p:cNvSpPr>
          <p:nvPr>
            <p:ph type="title"/>
          </p:nvPr>
        </p:nvSpPr>
        <p:spPr bwMode="gray"/>
        <p:txBody>
          <a:bodyPr/>
          <a:lstStyle/>
          <a:p>
            <a:r>
              <a:rPr lang="en-US" dirty="0" smtClean="0"/>
              <a:t>PC1 Cannot Use the FTP Service (14)</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Deploy </a:t>
            </a:r>
            <a:r>
              <a:rPr lang="en-US" dirty="0" smtClean="0">
                <a:latin typeface="+mj-lt"/>
              </a:rPr>
              <a:t/>
            </a:r>
            <a:br>
              <a:rPr lang="en-US" dirty="0" smtClean="0">
                <a:latin typeface="+mj-lt"/>
              </a:rPr>
            </a:br>
            <a:r>
              <a:rPr lang="en-US" dirty="0" smtClean="0">
                <a:latin typeface="+mj-lt"/>
              </a:rPr>
              <a:t>IS-IS</a:t>
            </a:r>
            <a:r>
              <a:rPr lang="en-US" dirty="0">
                <a:latin typeface="+mj-lt"/>
              </a:rPr>
              <a:t>.</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sp>
        <p:nvSpPr>
          <p:cNvPr id="24" name="矩形 23"/>
          <p:cNvSpPr/>
          <p:nvPr/>
        </p:nvSpPr>
        <p:spPr bwMode="gray">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bwMode="gray">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738080"/>
            <a:ext cx="540000" cy="442800"/>
          </a:xfrm>
          <a:prstGeom prst="rect">
            <a:avLst/>
          </a:prstGeom>
        </p:spPr>
      </p:pic>
      <p:cxnSp>
        <p:nvCxnSpPr>
          <p:cNvPr id="35" name="直接连接符 34"/>
          <p:cNvCxnSpPr>
            <a:stCxn id="29" idx="3"/>
            <a:endCxn id="30" idx="1"/>
          </p:cNvCxnSpPr>
          <p:nvPr/>
        </p:nvCxnSpPr>
        <p:spPr bwMode="gray">
          <a:xfrm>
            <a:off x="2044855" y="2632725"/>
            <a:ext cx="11630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bwMode="gray">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bwMode="gray">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bwMode="gray">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bwMode="gray">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bwMode="gray">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bwMode="gray">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bwMode="gray">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bwMode="gray">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bwMode="gray">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bwMode="gray">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bwMode="gray">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bwMode="gray">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bwMode="gray">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sp>
        <p:nvSpPr>
          <p:cNvPr id="14" name="矩形 13"/>
          <p:cNvSpPr/>
          <p:nvPr/>
        </p:nvSpPr>
        <p:spPr bwMode="gray">
          <a:xfrm>
            <a:off x="5598345" y="2587782"/>
            <a:ext cx="6096000" cy="572464"/>
          </a:xfrm>
          <a:prstGeom prst="rect">
            <a:avLst/>
          </a:prstGeom>
        </p:spPr>
        <p:txBody>
          <a:bodyPr>
            <a:sp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R1 does not have Type 5 LSAs. Check whether R1 imports IS-IS routes into the OSPF routing table.</a:t>
            </a:r>
          </a:p>
        </p:txBody>
      </p:sp>
      <p:sp>
        <p:nvSpPr>
          <p:cNvPr id="15" name="矩形 14"/>
          <p:cNvSpPr/>
          <p:nvPr/>
        </p:nvSpPr>
        <p:spPr bwMode="gray">
          <a:xfrm>
            <a:off x="5598345" y="4398339"/>
            <a:ext cx="6096000" cy="572464"/>
          </a:xfrm>
          <a:prstGeom prst="rect">
            <a:avLst/>
          </a:prstGeom>
        </p:spPr>
        <p:txBody>
          <a:bodyPr>
            <a:sp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Modify the configuration of R2, import IS-IS routes </a:t>
            </a:r>
            <a:r>
              <a:rPr lang="en-US" sz="1200" dirty="0" smtClean="0">
                <a:latin typeface="+mj-lt"/>
                <a:cs typeface="Arial" panose="020B0604020202020204" pitchFamily="34" charset="0"/>
              </a:rPr>
              <a:t>into </a:t>
            </a:r>
            <a:r>
              <a:rPr lang="en-US" sz="1200" dirty="0">
                <a:latin typeface="+mj-lt"/>
                <a:cs typeface="Arial" panose="020B0604020202020204" pitchFamily="34" charset="0"/>
              </a:rPr>
              <a:t>the OSPF routing table, and then check the routing table of R1.</a:t>
            </a:r>
          </a:p>
        </p:txBody>
      </p:sp>
      <p:cxnSp>
        <p:nvCxnSpPr>
          <p:cNvPr id="49" name="直接箭头连接符 48"/>
          <p:cNvCxnSpPr/>
          <p:nvPr/>
        </p:nvCxnSpPr>
        <p:spPr bwMode="gray">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53" name="AutoShape 17"/>
          <p:cNvSpPr>
            <a:spLocks noChangeArrowheads="1"/>
          </p:cNvSpPr>
          <p:nvPr/>
        </p:nvSpPr>
        <p:spPr bwMode="gray">
          <a:xfrm>
            <a:off x="5987725" y="1264157"/>
            <a:ext cx="5198832" cy="1376462"/>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AutoShape 17"/>
          <p:cNvSpPr>
            <a:spLocks noChangeArrowheads="1"/>
          </p:cNvSpPr>
          <p:nvPr/>
        </p:nvSpPr>
        <p:spPr bwMode="gray">
          <a:xfrm>
            <a:off x="5981582" y="3136231"/>
            <a:ext cx="5198832" cy="1280463"/>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&lt;R2&gt;display current-configuration configuration </a:t>
            </a:r>
            <a:r>
              <a:rPr lang="en-US" altLang="zh-CN" sz="1200" dirty="0" err="1"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ospf</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1 router-id 10.0.2.2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area 0.0.0.0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network 10.0.2.2 0.0.0.0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network 10.0.12.2 0.0.0.0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p:txBody>
      </p:sp>
      <p:graphicFrame>
        <p:nvGraphicFramePr>
          <p:cNvPr id="56" name="表格 55"/>
          <p:cNvGraphicFramePr>
            <a:graphicFrameLocks noGrp="1"/>
          </p:cNvGraphicFramePr>
          <p:nvPr>
            <p:extLst>
              <p:ext uri="{D42A27DB-BD31-4B8C-83A1-F6EECF244321}">
                <p14:modId xmlns:p14="http://schemas.microsoft.com/office/powerpoint/2010/main" val="2273280630"/>
              </p:ext>
            </p:extLst>
          </p:nvPr>
        </p:nvGraphicFramePr>
        <p:xfrm>
          <a:off x="6128080" y="1297172"/>
          <a:ext cx="5052333" cy="1327785"/>
        </p:xfrm>
        <a:graphic>
          <a:graphicData uri="http://schemas.openxmlformats.org/drawingml/2006/table">
            <a:tbl>
              <a:tblPr>
                <a:tableStyleId>{72833802-FEF1-4C79-8D5D-14CF1EAF98D9}</a:tableStyleId>
              </a:tblPr>
              <a:tblGrid>
                <a:gridCol w="743634"/>
                <a:gridCol w="1115450"/>
                <a:gridCol w="918606"/>
                <a:gridCol w="393688"/>
                <a:gridCol w="393688"/>
                <a:gridCol w="831120"/>
                <a:gridCol w="656147"/>
              </a:tblGrid>
              <a:tr h="533400">
                <a:tc gridSpan="7">
                  <a:txBody>
                    <a:bodyPr/>
                    <a:lstStyle/>
                    <a:p>
                      <a:pPr algn="l"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ospf</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lsdb</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OSPF Process 1 with Router ID 10.0.1.1</a:t>
                      </a:r>
                      <a:b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Area: 0.0.0.0</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Type</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LinkStateID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AdvRouter</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Age</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Len</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Sequence</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Metric</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10.0.2.2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5</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80000003</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Router</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48</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8000000D</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Network</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10.0.12.1</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10.0.1.1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3</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32</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80000002</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58" name="AutoShape 17"/>
          <p:cNvSpPr>
            <a:spLocks noChangeArrowheads="1"/>
          </p:cNvSpPr>
          <p:nvPr/>
        </p:nvSpPr>
        <p:spPr bwMode="gray">
          <a:xfrm>
            <a:off x="5987725" y="4952591"/>
            <a:ext cx="5198832" cy="1199665"/>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9" name="表格 58"/>
          <p:cNvGraphicFramePr>
            <a:graphicFrameLocks noGrp="1"/>
          </p:cNvGraphicFramePr>
          <p:nvPr>
            <p:extLst>
              <p:ext uri="{D42A27DB-BD31-4B8C-83A1-F6EECF244321}">
                <p14:modId xmlns:p14="http://schemas.microsoft.com/office/powerpoint/2010/main" val="264223089"/>
              </p:ext>
            </p:extLst>
          </p:nvPr>
        </p:nvGraphicFramePr>
        <p:xfrm>
          <a:off x="6083724" y="5025970"/>
          <a:ext cx="5003376" cy="1135380"/>
        </p:xfrm>
        <a:graphic>
          <a:graphicData uri="http://schemas.openxmlformats.org/drawingml/2006/table">
            <a:tbl>
              <a:tblPr>
                <a:tableStyleId>{72833802-FEF1-4C79-8D5D-14CF1EAF98D9}</a:tableStyleId>
              </a:tblPr>
              <a:tblGrid>
                <a:gridCol w="1473940"/>
                <a:gridCol w="521394"/>
                <a:gridCol w="360965"/>
                <a:gridCol w="441179"/>
                <a:gridCol w="521394"/>
                <a:gridCol w="842252"/>
                <a:gridCol w="842252"/>
              </a:tblGrid>
              <a:tr h="495300">
                <a:tc gridSpan="7">
                  <a:txBody>
                    <a:bodyPr/>
                    <a:lstStyle/>
                    <a:p>
                      <a:pPr algn="l" fontAlgn="t"/>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&lt;R1&gt;display </a:t>
                      </a:r>
                      <a:r>
                        <a:rPr lang="en-US" sz="1200" u="none" strike="noStrike" dirty="0" err="1">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ip</a:t>
                      </a: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 routing-table </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Route Flags: R - relay, D - download to fib</a:t>
                      </a:r>
                      <a:b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b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Proto</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Pre</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Cost</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Flags</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altLang="zh-CN"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10.0.3.3/32</a:t>
                      </a:r>
                      <a:endParaRPr lang="en-US" altLang="zh-CN"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O_ASE</a:t>
                      </a:r>
                      <a:endParaRPr lang="en-US" sz="1200" b="1"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150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D</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10.0.12.2</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GE0/0/0</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192.168.56.0/24</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IBGP</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255</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RD</a:t>
                      </a:r>
                      <a:endParaRPr lang="en-US"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10.0.3.3</a:t>
                      </a:r>
                      <a:endParaRPr lang="en-US" altLang="zh-CN" sz="1200" b="0" i="0" u="none" strike="noStrike">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rPr>
                        <a:t>GE0/0/0</a:t>
                      </a:r>
                      <a:endParaRPr lang="en-US" sz="1200" b="0" i="0" u="none" strike="noStrike" dirty="0">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42" name="直接连接符 41">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38702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gray">
          <a:xfrm>
            <a:off x="5598345" y="965864"/>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Run the </a:t>
            </a:r>
            <a:r>
              <a:rPr lang="en-US" sz="1200" b="1" dirty="0" err="1">
                <a:latin typeface="+mj-lt"/>
              </a:rPr>
              <a:t>traceroute</a:t>
            </a:r>
            <a:r>
              <a:rPr lang="en-US" sz="1200" b="1" dirty="0">
                <a:latin typeface="+mj-lt"/>
              </a:rPr>
              <a:t> 192.168.56.6</a:t>
            </a:r>
            <a:r>
              <a:rPr lang="en-US" sz="1200" dirty="0">
                <a:latin typeface="+mj-lt"/>
              </a:rPr>
              <a:t> command on PC1.</a:t>
            </a:r>
          </a:p>
          <a:p>
            <a:endParaRPr lang="en-US" altLang="zh-CN" sz="1200" dirty="0">
              <a:latin typeface="+mj-lt"/>
            </a:endParaRP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endParaRPr lang="en-US" altLang="zh-CN" sz="1200" dirty="0" smtClean="0">
              <a:latin typeface="+mj-lt"/>
            </a:endParaRP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pPr marL="0" indent="0">
              <a:buNone/>
            </a:pPr>
            <a:endParaRPr lang="en-US" altLang="zh-CN" sz="1200" dirty="0" smtClean="0">
              <a:latin typeface="+mj-lt"/>
            </a:endParaRPr>
          </a:p>
          <a:p>
            <a:endParaRPr lang="en-US" altLang="zh-CN" sz="1200" dirty="0">
              <a:latin typeface="+mj-lt"/>
            </a:endParaRPr>
          </a:p>
          <a:p>
            <a:endParaRPr lang="en-US" altLang="zh-CN" sz="1200" dirty="0" smtClean="0">
              <a:latin typeface="+mj-lt"/>
            </a:endParaRPr>
          </a:p>
          <a:p>
            <a:endParaRPr lang="en-US" altLang="zh-CN" sz="1200" dirty="0">
              <a:latin typeface="+mj-lt"/>
            </a:endParaRPr>
          </a:p>
        </p:txBody>
      </p:sp>
      <p:sp>
        <p:nvSpPr>
          <p:cNvPr id="2" name="标题 1"/>
          <p:cNvSpPr>
            <a:spLocks noGrp="1"/>
          </p:cNvSpPr>
          <p:nvPr>
            <p:ph type="title"/>
          </p:nvPr>
        </p:nvSpPr>
        <p:spPr bwMode="gray"/>
        <p:txBody>
          <a:bodyPr/>
          <a:lstStyle/>
          <a:p>
            <a:r>
              <a:rPr lang="en-US" dirty="0" smtClean="0"/>
              <a:t>PC1 Cannot Use the FTP Service (15)</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79916" y="1717757"/>
            <a:ext cx="11954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79916" y="2666601"/>
            <a:ext cx="11954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79916" y="3630149"/>
            <a:ext cx="11954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Deploy </a:t>
            </a:r>
            <a:r>
              <a:rPr lang="en-US" dirty="0" smtClean="0">
                <a:latin typeface="+mj-lt"/>
              </a:rPr>
              <a:t/>
            </a:r>
            <a:br>
              <a:rPr lang="en-US" dirty="0" smtClean="0">
                <a:latin typeface="+mj-lt"/>
              </a:rPr>
            </a:br>
            <a:r>
              <a:rPr lang="en-US" dirty="0" smtClean="0">
                <a:latin typeface="+mj-lt"/>
              </a:rPr>
              <a:t>IS-IS</a:t>
            </a:r>
            <a:r>
              <a:rPr lang="en-US" dirty="0">
                <a:latin typeface="+mj-lt"/>
              </a:rPr>
              <a:t>.</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79916" y="4585053"/>
            <a:ext cx="11954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sp>
        <p:nvSpPr>
          <p:cNvPr id="24" name="矩形 23"/>
          <p:cNvSpPr/>
          <p:nvPr/>
        </p:nvSpPr>
        <p:spPr bwMode="gray">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bwMode="gray">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738080"/>
            <a:ext cx="540000" cy="442800"/>
          </a:xfrm>
          <a:prstGeom prst="rect">
            <a:avLst/>
          </a:prstGeom>
        </p:spPr>
      </p:pic>
      <p:cxnSp>
        <p:nvCxnSpPr>
          <p:cNvPr id="35" name="直接连接符 34"/>
          <p:cNvCxnSpPr>
            <a:stCxn id="29" idx="3"/>
            <a:endCxn id="30" idx="1"/>
          </p:cNvCxnSpPr>
          <p:nvPr/>
        </p:nvCxnSpPr>
        <p:spPr bwMode="gray">
          <a:xfrm>
            <a:off x="2044855" y="2632725"/>
            <a:ext cx="11630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bwMode="gray">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bwMode="gray">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bwMode="gray">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bwMode="gray">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bwMode="gray">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bwMode="gray">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bwMode="gray">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bwMode="gray">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bwMode="gray">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bwMode="gray">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bwMode="gray">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bwMode="gray">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bwMode="gray">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sp>
        <p:nvSpPr>
          <p:cNvPr id="3" name="矩形 2"/>
          <p:cNvSpPr/>
          <p:nvPr/>
        </p:nvSpPr>
        <p:spPr bwMode="gray">
          <a:xfrm>
            <a:off x="5598345" y="2520263"/>
            <a:ext cx="6096000" cy="867930"/>
          </a:xfrm>
          <a:prstGeom prst="rect">
            <a:avLst/>
          </a:prstGeom>
        </p:spPr>
        <p:txBody>
          <a:bodyPr>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R3 does not respond to the received data packets. Enable traffic statistics collection on R3's GE 0/0/2 and check whether R3 sends the data packets through </a:t>
            </a:r>
            <a:r>
              <a:rPr lang="en-US" sz="1200" dirty="0" smtClean="0">
                <a:latin typeface="+mj-lt"/>
                <a:cs typeface="Arial" panose="020B0604020202020204" pitchFamily="34" charset="0"/>
              </a:rPr>
              <a:t>GE0/0/2</a:t>
            </a:r>
            <a:r>
              <a:rPr lang="en-US" sz="1200" dirty="0">
                <a:latin typeface="+mj-lt"/>
                <a:cs typeface="Arial" panose="020B0604020202020204" pitchFamily="34" charset="0"/>
              </a:rPr>
              <a:t>.</a:t>
            </a:r>
          </a:p>
        </p:txBody>
      </p:sp>
      <p:sp>
        <p:nvSpPr>
          <p:cNvPr id="42" name="TextBox 123"/>
          <p:cNvSpPr txBox="1"/>
          <p:nvPr/>
        </p:nvSpPr>
        <p:spPr bwMode="gray">
          <a:xfrm rot="16200000">
            <a:off x="4889035" y="3102695"/>
            <a:ext cx="884674"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cxnSp>
        <p:nvCxnSpPr>
          <p:cNvPr id="52" name="直接箭头连接符 51"/>
          <p:cNvCxnSpPr/>
          <p:nvPr/>
        </p:nvCxnSpPr>
        <p:spPr bwMode="gray">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55" name="AutoShape 17"/>
          <p:cNvSpPr>
            <a:spLocks noChangeArrowheads="1"/>
          </p:cNvSpPr>
          <p:nvPr/>
        </p:nvSpPr>
        <p:spPr bwMode="gray">
          <a:xfrm>
            <a:off x="5955603" y="1292651"/>
            <a:ext cx="5198832" cy="1254676"/>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traceroute to 192.168.56.6, 8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1  192.168.12.3   63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46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47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2  10.0.13.1   78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63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62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3  10.0.12.2   94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63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78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4  10.0.23.3   94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62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63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5    *  *  *</a:t>
            </a:r>
          </a:p>
        </p:txBody>
      </p:sp>
      <p:sp>
        <p:nvSpPr>
          <p:cNvPr id="56" name="AutoShape 17"/>
          <p:cNvSpPr>
            <a:spLocks noChangeArrowheads="1"/>
          </p:cNvSpPr>
          <p:nvPr/>
        </p:nvSpPr>
        <p:spPr bwMode="gray">
          <a:xfrm>
            <a:off x="5955603" y="3361152"/>
            <a:ext cx="5198832" cy="2814205"/>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acl</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3000</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[R3-acl-adv-3000]rule 5 permit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source 192.168.12.1 0 destination 192.168.56.6 0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[R3-acl-adv-3000]quit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[R3]traffic classifier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trafficSta</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[R3-classifier-trafficSta]if-match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acl</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3000</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[R3-classifier-trafficSta]quit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[R3]traffic behavior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trafficSta</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[R3-behavior-trafficSta]statistic enable</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[R3-behavior-trafficSta]quit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[R3]traffic policy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trafficSta</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[R3-trafficpolicy-trafficSta]classifier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trafficSta</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behavior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trafficSta</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[R3-trafficpolicy-trafficSta]quit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[R3]interface GigabitEthernet0/0/2.35</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[R3-GigabitEthernet0/0/2.35]traffic-policy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trafficSta</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outbound</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连接符 48">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35640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What Is a Network Fault?</a:t>
            </a:r>
            <a:endParaRPr lang="en-US" dirty="0"/>
          </a:p>
        </p:txBody>
      </p:sp>
      <p:sp>
        <p:nvSpPr>
          <p:cNvPr id="4" name="内容占位符 3"/>
          <p:cNvSpPr>
            <a:spLocks noGrp="1"/>
          </p:cNvSpPr>
          <p:nvPr>
            <p:ph type="body" sz="quarter" idx="10"/>
          </p:nvPr>
        </p:nvSpPr>
        <p:spPr bwMode="gray"/>
        <p:txBody>
          <a:bodyPr/>
          <a:lstStyle/>
          <a:p>
            <a:r>
              <a:rPr lang="en-US" sz="1600" dirty="0" smtClean="0"/>
              <a:t>A network fault refers to the phenomenon that a network loses a specific function and adversely affects services due to some reasons.</a:t>
            </a:r>
          </a:p>
          <a:p>
            <a:r>
              <a:rPr lang="en-US" sz="1600" dirty="0" smtClean="0"/>
              <a:t>From the perspective of users, any phenomenon that adversely affects services can be defined as a fault.</a:t>
            </a:r>
          </a:p>
          <a:p>
            <a:r>
              <a:rPr lang="en-US" sz="1600" dirty="0" smtClean="0"/>
              <a:t>The common fault symptoms and categories are as follows:</a:t>
            </a:r>
            <a:endParaRPr lang="en-US" sz="1600" dirty="0"/>
          </a:p>
        </p:txBody>
      </p:sp>
      <p:graphicFrame>
        <p:nvGraphicFramePr>
          <p:cNvPr id="7" name="表格 6"/>
          <p:cNvGraphicFramePr>
            <a:graphicFrameLocks noGrp="1"/>
          </p:cNvGraphicFramePr>
          <p:nvPr>
            <p:extLst>
              <p:ext uri="{D42A27DB-BD31-4B8C-83A1-F6EECF244321}">
                <p14:modId xmlns:p14="http://schemas.microsoft.com/office/powerpoint/2010/main" val="3708659215"/>
              </p:ext>
            </p:extLst>
          </p:nvPr>
        </p:nvGraphicFramePr>
        <p:xfrm>
          <a:off x="734377" y="2802576"/>
          <a:ext cx="10723246" cy="3313791"/>
        </p:xfrm>
        <a:graphic>
          <a:graphicData uri="http://schemas.openxmlformats.org/drawingml/2006/table">
            <a:tbl>
              <a:tblPr firstRow="1" bandRow="1"/>
              <a:tblGrid>
                <a:gridCol w="1593436"/>
                <a:gridCol w="897787"/>
                <a:gridCol w="897787"/>
                <a:gridCol w="1047748"/>
                <a:gridCol w="1047748"/>
                <a:gridCol w="1047748"/>
                <a:gridCol w="1047748"/>
                <a:gridCol w="1047748"/>
                <a:gridCol w="1047748"/>
                <a:gridCol w="1047748"/>
              </a:tblGrid>
              <a:tr h="689075">
                <a:tc>
                  <a:txBody>
                    <a:bodyPr/>
                    <a:lstStyle/>
                    <a:p>
                      <a:pPr algn="l"/>
                      <a:r>
                        <a:rPr lang="zh-CN" altLang="en-US"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Symptom</a:t>
                      </a:r>
                    </a:p>
                    <a:p>
                      <a:pPr algn="l"/>
                      <a:r>
                        <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Category </a:t>
                      </a:r>
                      <a:endParaRPr lang="zh-CN" altLang="en-US"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chemeClr val="bg1">
                        <a:lumMod val="85000"/>
                      </a:schemeClr>
                    </a:solidFill>
                  </a:tcPr>
                </a:tc>
                <a:tc>
                  <a:txBody>
                    <a:bodyPr/>
                    <a:lstStyle/>
                    <a:p>
                      <a:pPr algn="ctr"/>
                      <a:r>
                        <a:rPr lang="en-US" sz="1200" b="1" dirty="0">
                          <a:solidFill>
                            <a:schemeClr val="tx1"/>
                          </a:solidFill>
                          <a:latin typeface="+mj-lt"/>
                          <a:ea typeface="+mn-ea"/>
                        </a:rPr>
                        <a:t>Alarm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a:solidFill>
                            <a:schemeClr val="tx1"/>
                          </a:solidFill>
                          <a:latin typeface="+mj-lt"/>
                          <a:ea typeface="+mn-ea"/>
                        </a:rPr>
                        <a:t>Loop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a:solidFill>
                            <a:schemeClr val="tx1"/>
                          </a:solidFill>
                          <a:latin typeface="+mj-lt"/>
                          <a:ea typeface="+mn-ea"/>
                        </a:rPr>
                        <a:t>Service </a:t>
                      </a:r>
                      <a:r>
                        <a:rPr lang="en-US" sz="1200" b="1" dirty="0" smtClean="0">
                          <a:solidFill>
                            <a:schemeClr val="tx1"/>
                          </a:solidFill>
                          <a:latin typeface="+mj-lt"/>
                          <a:ea typeface="+mn-ea"/>
                        </a:rPr>
                        <a:t>Forwarding Failure</a:t>
                      </a:r>
                      <a:endParaRPr lang="en-US" sz="1200" b="1" dirty="0">
                        <a:solidFill>
                          <a:schemeClr val="tx1"/>
                        </a:solidFill>
                        <a:latin typeface="+mj-lt"/>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a:solidFill>
                            <a:schemeClr val="tx1"/>
                          </a:solidFill>
                          <a:latin typeface="+mj-lt"/>
                          <a:ea typeface="+mn-ea"/>
                        </a:rPr>
                        <a:t>Service </a:t>
                      </a:r>
                      <a:r>
                        <a:rPr lang="en-US" sz="1200" b="1" dirty="0" smtClean="0">
                          <a:solidFill>
                            <a:schemeClr val="tx1"/>
                          </a:solidFill>
                          <a:latin typeface="+mj-lt"/>
                          <a:ea typeface="+mn-ea"/>
                        </a:rPr>
                        <a:t>Interruption</a:t>
                      </a:r>
                      <a:endParaRPr lang="en-US" sz="1200" b="1" dirty="0">
                        <a:solidFill>
                          <a:schemeClr val="tx1"/>
                        </a:solidFill>
                        <a:latin typeface="+mj-lt"/>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a:solidFill>
                            <a:schemeClr val="tx1"/>
                          </a:solidFill>
                          <a:latin typeface="+mj-lt"/>
                          <a:ea typeface="+mn-ea"/>
                        </a:rPr>
                        <a:t>Transient </a:t>
                      </a:r>
                      <a:r>
                        <a:rPr lang="en-US" sz="1200" b="1" dirty="0" smtClean="0">
                          <a:solidFill>
                            <a:schemeClr val="tx1"/>
                          </a:solidFill>
                          <a:latin typeface="+mj-lt"/>
                          <a:ea typeface="+mn-ea"/>
                        </a:rPr>
                        <a:t>Service Interruption</a:t>
                      </a:r>
                      <a:endParaRPr lang="en-US" sz="1200" b="1" dirty="0">
                        <a:solidFill>
                          <a:schemeClr val="tx1"/>
                        </a:solidFill>
                        <a:latin typeface="+mj-lt"/>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a:solidFill>
                            <a:schemeClr val="tx1"/>
                          </a:solidFill>
                          <a:latin typeface="+mj-lt"/>
                          <a:ea typeface="+mn-ea"/>
                        </a:rPr>
                        <a:t>Packet </a:t>
                      </a:r>
                      <a:r>
                        <a:rPr lang="en-US" sz="1200" b="1" dirty="0" smtClean="0">
                          <a:solidFill>
                            <a:schemeClr val="tx1"/>
                          </a:solidFill>
                          <a:latin typeface="+mj-lt"/>
                          <a:ea typeface="+mn-ea"/>
                        </a:rPr>
                        <a:t>Loss</a:t>
                      </a:r>
                      <a:endParaRPr lang="en-US" sz="1200" b="1" dirty="0">
                        <a:solidFill>
                          <a:schemeClr val="tx1"/>
                        </a:solidFill>
                        <a:latin typeface="+mj-lt"/>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mj-lt"/>
                          <a:ea typeface="+mn-ea"/>
                        </a:rPr>
                        <a:t>Protocol </a:t>
                      </a:r>
                      <a:r>
                        <a:rPr lang="en-US" sz="1200" b="1" dirty="0" smtClean="0">
                          <a:solidFill>
                            <a:schemeClr val="tx1"/>
                          </a:solidFill>
                          <a:latin typeface="+mj-lt"/>
                          <a:ea typeface="+mn-ea"/>
                        </a:rPr>
                        <a:t>Anomaly</a:t>
                      </a:r>
                      <a:endParaRPr lang="en-US" sz="1200" b="1" dirty="0">
                        <a:solidFill>
                          <a:schemeClr val="tx1"/>
                        </a:solidFill>
                        <a:latin typeface="+mj-lt"/>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a:solidFill>
                            <a:schemeClr val="tx1"/>
                          </a:solidFill>
                          <a:latin typeface="+mj-lt"/>
                          <a:ea typeface="+mn-ea"/>
                        </a:rPr>
                        <a:t>Protocol</a:t>
                      </a:r>
                    </a:p>
                    <a:p>
                      <a:pPr algn="ctr"/>
                      <a:r>
                        <a:rPr lang="en-US" sz="1200" b="1" dirty="0" smtClean="0">
                          <a:solidFill>
                            <a:schemeClr val="tx1"/>
                          </a:solidFill>
                          <a:latin typeface="+mj-lt"/>
                          <a:ea typeface="+mn-ea"/>
                        </a:rPr>
                        <a:t>Flapping</a:t>
                      </a:r>
                      <a:endParaRPr lang="en-US" sz="1200" b="1" dirty="0">
                        <a:solidFill>
                          <a:schemeClr val="tx1"/>
                        </a:solidFill>
                        <a:latin typeface="+mj-lt"/>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a:solidFill>
                            <a:schemeClr val="tx1"/>
                          </a:solidFill>
                          <a:latin typeface="+mj-lt"/>
                          <a:ea typeface="+mn-ea"/>
                        </a:rPr>
                        <a:t>Route </a:t>
                      </a:r>
                      <a:r>
                        <a:rPr lang="en-US" sz="1200" b="1" dirty="0" smtClean="0">
                          <a:solidFill>
                            <a:schemeClr val="tx1"/>
                          </a:solidFill>
                          <a:latin typeface="+mj-lt"/>
                          <a:ea typeface="+mn-ea"/>
                        </a:rPr>
                        <a:t>Anomaly</a:t>
                      </a:r>
                      <a:endParaRPr lang="en-US" sz="1200" b="1" dirty="0">
                        <a:solidFill>
                          <a:schemeClr val="tx1"/>
                        </a:solidFill>
                        <a:latin typeface="+mj-lt"/>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55833">
                <a:tc>
                  <a:txBody>
                    <a:bodyPr/>
                    <a:lstStyle/>
                    <a:p>
                      <a:pPr algn="ctr"/>
                      <a:r>
                        <a:rPr lang="en-US" sz="1200" dirty="0">
                          <a:latin typeface="+mj-lt"/>
                          <a:ea typeface="+mn-ea"/>
                        </a:rPr>
                        <a:t>Hardware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5833">
                <a:tc>
                  <a:txBody>
                    <a:bodyPr/>
                    <a:lstStyle/>
                    <a:p>
                      <a:pPr algn="ctr"/>
                      <a:r>
                        <a:rPr lang="en-US" sz="1200" dirty="0">
                          <a:latin typeface="+mj-lt"/>
                          <a:ea typeface="+mn-ea"/>
                        </a:rPr>
                        <a:t>Configuration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5833">
                <a:tc>
                  <a:txBody>
                    <a:bodyPr/>
                    <a:lstStyle/>
                    <a:p>
                      <a:pPr algn="ctr"/>
                      <a:r>
                        <a:rPr lang="en-US" sz="1200" dirty="0">
                          <a:latin typeface="+mj-lt"/>
                          <a:ea typeface="+mn-ea"/>
                        </a:rPr>
                        <a:t>Network</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5833">
                <a:tc>
                  <a:txBody>
                    <a:bodyPr/>
                    <a:lstStyle/>
                    <a:p>
                      <a:pPr algn="ctr"/>
                      <a:r>
                        <a:rPr lang="en-US" sz="1200" dirty="0">
                          <a:latin typeface="+mj-lt"/>
                          <a:ea typeface="+mn-ea"/>
                        </a:rPr>
                        <a:t>Performance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5833">
                <a:tc>
                  <a:txBody>
                    <a:bodyPr/>
                    <a:lstStyle/>
                    <a:p>
                      <a:pPr algn="ctr"/>
                      <a:r>
                        <a:rPr lang="en-US" sz="1200" dirty="0">
                          <a:latin typeface="+mj-lt"/>
                          <a:ea typeface="+mn-ea"/>
                        </a:rPr>
                        <a:t>Software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5833">
                <a:tc>
                  <a:txBody>
                    <a:bodyPr/>
                    <a:lstStyle/>
                    <a:p>
                      <a:pPr algn="ctr"/>
                      <a:r>
                        <a:rPr lang="en-US" sz="1200" dirty="0">
                          <a:latin typeface="+mj-lt"/>
                          <a:ea typeface="+mn-ea"/>
                        </a:rPr>
                        <a:t>Interconnection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583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Others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7541741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gray">
          <a:xfrm>
            <a:off x="5598345" y="977883"/>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Check traffic statistics on R3. No packet loss occurs on R3.</a:t>
            </a:r>
          </a:p>
          <a:p>
            <a:endParaRPr lang="en-US" altLang="zh-CN" sz="1200" dirty="0">
              <a:latin typeface="+mj-lt"/>
            </a:endParaRP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pPr marL="0" indent="0">
              <a:buNone/>
            </a:pPr>
            <a:endParaRPr lang="en-US" altLang="zh-CN" sz="1200" dirty="0">
              <a:latin typeface="+mj-lt"/>
            </a:endParaRPr>
          </a:p>
          <a:p>
            <a:endParaRPr lang="en-US" altLang="zh-CN" sz="1200" dirty="0">
              <a:latin typeface="+mj-lt"/>
            </a:endParaRPr>
          </a:p>
          <a:p>
            <a:endParaRPr lang="en-US" altLang="zh-CN" sz="1200" dirty="0" smtClean="0">
              <a:latin typeface="+mj-lt"/>
            </a:endParaRPr>
          </a:p>
        </p:txBody>
      </p:sp>
      <p:sp>
        <p:nvSpPr>
          <p:cNvPr id="2" name="标题 1"/>
          <p:cNvSpPr>
            <a:spLocks noGrp="1"/>
          </p:cNvSpPr>
          <p:nvPr>
            <p:ph type="title"/>
          </p:nvPr>
        </p:nvSpPr>
        <p:spPr bwMode="gray"/>
        <p:txBody>
          <a:bodyPr/>
          <a:lstStyle/>
          <a:p>
            <a:r>
              <a:rPr lang="en-US" dirty="0" smtClean="0"/>
              <a:t>PC1 Cannot Use the FTP Service (16)</a:t>
            </a:r>
            <a:endParaRPr lang="en-US" dirty="0"/>
          </a:p>
        </p:txBody>
      </p:sp>
      <p:sp>
        <p:nvSpPr>
          <p:cNvPr id="4" name="isḻïḑe">
            <a:extLst>
              <a:ext uri="{FF2B5EF4-FFF2-40B4-BE49-F238E27FC236}">
                <a16:creationId xmlns:a16="http://schemas.microsoft.com/office/drawing/2014/main" xmlns="" id="{24CBC826-002E-4B71-8291-B729E4BED0E3}"/>
              </a:ext>
            </a:extLst>
          </p:cNvPr>
          <p:cNvSpPr txBox="1"/>
          <p:nvPr/>
        </p:nvSpPr>
        <p:spPr bwMode="gray">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gray">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gray">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gray">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sp>
        <p:nvSpPr>
          <p:cNvPr id="24" name="矩形 23"/>
          <p:cNvSpPr/>
          <p:nvPr/>
        </p:nvSpPr>
        <p:spPr bwMode="gray">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bwMode="gray">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847674" y="3738080"/>
            <a:ext cx="540000" cy="442800"/>
          </a:xfrm>
          <a:prstGeom prst="rect">
            <a:avLst/>
          </a:prstGeom>
        </p:spPr>
      </p:pic>
      <p:cxnSp>
        <p:nvCxnSpPr>
          <p:cNvPr id="35" name="直接连接符 34"/>
          <p:cNvCxnSpPr>
            <a:stCxn id="29" idx="3"/>
            <a:endCxn id="30" idx="1"/>
          </p:cNvCxnSpPr>
          <p:nvPr/>
        </p:nvCxnSpPr>
        <p:spPr bwMode="gray">
          <a:xfrm>
            <a:off x="2044855" y="2632725"/>
            <a:ext cx="11630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bwMode="gray">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bwMode="gray">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bwMode="gray">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bwMode="gray">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bwMode="gray">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bwMode="gray">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bwMode="gray">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bwMode="gray">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bwMode="gray">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bwMode="gray">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bwMode="gray">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bwMode="gray">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bwMode="gray">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ln w="25400">
            <a:solidFill>
              <a:schemeClr val="accent3">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mj-lt"/>
            </a:endParaRPr>
          </a:p>
        </p:txBody>
      </p:sp>
      <p:sp>
        <p:nvSpPr>
          <p:cNvPr id="49" name="TextBox 123"/>
          <p:cNvSpPr txBox="1"/>
          <p:nvPr/>
        </p:nvSpPr>
        <p:spPr bwMode="gray">
          <a:xfrm rot="16200000">
            <a:off x="4865982" y="3095857"/>
            <a:ext cx="791583"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8" name="矩形 7"/>
          <p:cNvSpPr/>
          <p:nvPr/>
        </p:nvSpPr>
        <p:spPr bwMode="gray">
          <a:xfrm>
            <a:off x="5598345" y="3400766"/>
            <a:ext cx="6150743" cy="609398"/>
          </a:xfrm>
          <a:prstGeom prst="rect">
            <a:avLst/>
          </a:prstGeom>
        </p:spPr>
        <p:txBody>
          <a:bodyPr wrap="square">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Check the routing table of SW5 in the direction where server 6 sends data packets.</a:t>
            </a:r>
          </a:p>
        </p:txBody>
      </p:sp>
      <p:sp>
        <p:nvSpPr>
          <p:cNvPr id="13" name="矩形 12"/>
          <p:cNvSpPr/>
          <p:nvPr/>
        </p:nvSpPr>
        <p:spPr bwMode="gray">
          <a:xfrm>
            <a:off x="5598345" y="4951810"/>
            <a:ext cx="5907855" cy="1036181"/>
          </a:xfrm>
          <a:prstGeom prst="rect">
            <a:avLst/>
          </a:prstGeom>
        </p:spPr>
        <p:txBody>
          <a:bodyPr wrap="square">
            <a:spAutoFit/>
          </a:bodyPr>
          <a:lstStyle/>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SW5 does not have a static route to PC1. Configure a static route on SW5.</a:t>
            </a:r>
          </a:p>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Check whether PC1 and server 6 can communicate and use the FTP </a:t>
            </a:r>
            <a:r>
              <a:rPr lang="en-US" sz="1200" dirty="0" smtClean="0">
                <a:latin typeface="+mj-lt"/>
                <a:cs typeface="Arial" panose="020B0604020202020204" pitchFamily="34" charset="0"/>
              </a:rPr>
              <a:t/>
            </a:r>
            <a:br>
              <a:rPr lang="en-US" sz="1200" dirty="0" smtClean="0">
                <a:latin typeface="+mj-lt"/>
                <a:cs typeface="Arial" panose="020B0604020202020204" pitchFamily="34" charset="0"/>
              </a:rPr>
            </a:br>
            <a:r>
              <a:rPr lang="en-US" sz="1200" dirty="0" smtClean="0">
                <a:latin typeface="+mj-lt"/>
                <a:cs typeface="Arial" panose="020B0604020202020204" pitchFamily="34" charset="0"/>
              </a:rPr>
              <a:t>service </a:t>
            </a:r>
            <a:r>
              <a:rPr lang="en-US" sz="1200" dirty="0">
                <a:latin typeface="+mj-lt"/>
                <a:cs typeface="Arial" panose="020B0604020202020204" pitchFamily="34" charset="0"/>
              </a:rPr>
              <a:t>properly.</a:t>
            </a:r>
          </a:p>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After the preceding operations are complete, the troubleshooting is complete.</a:t>
            </a:r>
          </a:p>
        </p:txBody>
      </p:sp>
      <p:cxnSp>
        <p:nvCxnSpPr>
          <p:cNvPr id="52" name="直接箭头连接符 51"/>
          <p:cNvCxnSpPr/>
          <p:nvPr/>
        </p:nvCxnSpPr>
        <p:spPr bwMode="gray">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55" name="AutoShape 17"/>
          <p:cNvSpPr>
            <a:spLocks noChangeArrowheads="1"/>
          </p:cNvSpPr>
          <p:nvPr/>
        </p:nvSpPr>
        <p:spPr bwMode="gray">
          <a:xfrm>
            <a:off x="6096000" y="3995214"/>
            <a:ext cx="5198832" cy="899604"/>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AutoShape 17"/>
          <p:cNvSpPr>
            <a:spLocks noChangeArrowheads="1"/>
          </p:cNvSpPr>
          <p:nvPr/>
        </p:nvSpPr>
        <p:spPr bwMode="gray">
          <a:xfrm>
            <a:off x="6096000" y="1318064"/>
            <a:ext cx="5198832" cy="2153297"/>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&lt;R3&gt; display traffic policy statistics interface GigabitEthernet0/0/2.35 </a:t>
            </a:r>
            <a:r>
              <a:rPr lang="en-US" altLang="zh-CN" sz="1200" kern="0" dirty="0" smtClean="0">
                <a:latin typeface="Huawei Sans" panose="020C0503030203020204" pitchFamily="34" charset="0"/>
                <a:ea typeface="方正兰亭黑简体" panose="02000000000000000000" pitchFamily="2" charset="-122"/>
                <a:sym typeface="Huawei Sans" panose="020C0503030203020204" pitchFamily="34" charset="0"/>
              </a:rPr>
              <a:t>outbound</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Interface:GigabitEthernet0/0/2.35</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Traffic policy inbound: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trafficSta</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Rule number: 1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Current status: OK!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Item                     Sum(Packets/Bytes)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Matched                      50/400                 </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Passed                      50/400                  </a:t>
            </a:r>
          </a:p>
          <a:p>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Dropped                   0/0 </a:t>
            </a:r>
          </a:p>
        </p:txBody>
      </p:sp>
      <p:graphicFrame>
        <p:nvGraphicFramePr>
          <p:cNvPr id="57" name="表格 56"/>
          <p:cNvGraphicFramePr>
            <a:graphicFrameLocks noGrp="1"/>
          </p:cNvGraphicFramePr>
          <p:nvPr>
            <p:extLst>
              <p:ext uri="{D42A27DB-BD31-4B8C-83A1-F6EECF244321}">
                <p14:modId xmlns:p14="http://schemas.microsoft.com/office/powerpoint/2010/main" val="1189977719"/>
              </p:ext>
            </p:extLst>
          </p:nvPr>
        </p:nvGraphicFramePr>
        <p:xfrm>
          <a:off x="6153355" y="4090716"/>
          <a:ext cx="5080001" cy="769620"/>
        </p:xfrm>
        <a:graphic>
          <a:graphicData uri="http://schemas.openxmlformats.org/drawingml/2006/table">
            <a:tbl>
              <a:tblPr>
                <a:tableStyleId>{72833802-FEF1-4C79-8D5D-14CF1EAF98D9}</a:tableStyleId>
              </a:tblPr>
              <a:tblGrid>
                <a:gridCol w="1398427"/>
                <a:gridCol w="570787"/>
                <a:gridCol w="342472"/>
                <a:gridCol w="418577"/>
                <a:gridCol w="494682"/>
                <a:gridCol w="1055955"/>
                <a:gridCol w="799101"/>
              </a:tblGrid>
              <a:tr h="171450">
                <a:tc gridSpan="7">
                  <a:txBody>
                    <a:bodyPr/>
                    <a:lstStyle/>
                    <a:p>
                      <a:pPr algn="l" fontAlgn="b"/>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[SW5]display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ip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routing-table </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b">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Proto</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Pre</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Cost</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Flags</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NextHop</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10.0.35.0/24</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Direct</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10.0.35.5</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Vlanif35</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192.168.56.0/24</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Direct</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a:t>
                      </a:r>
                      <a:endParaRPr lang="en-US"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192.168.56.5</a:t>
                      </a:r>
                      <a:endParaRPr lang="en-US" altLang="zh-CN" sz="1200" b="0" i="0" u="none" strike="noStrike">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Vlanif56</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cxnSp>
        <p:nvCxnSpPr>
          <p:cNvPr id="42" name="直接连接符 41">
            <a:extLst>
              <a:ext uri="{FF2B5EF4-FFF2-40B4-BE49-F238E27FC236}">
                <a16:creationId xmlns:a16="http://schemas.microsoft.com/office/drawing/2014/main" xmlns="" id="{4AA622A8-8183-4782-A4A5-6DF01B92BB53}"/>
              </a:ext>
            </a:extLst>
          </p:cNvPr>
          <p:cNvCxnSpPr/>
          <p:nvPr/>
        </p:nvCxnSpPr>
        <p:spPr bwMode="gray">
          <a:xfrm>
            <a:off x="474688" y="144262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151684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PC1 Cannot Use the </a:t>
            </a:r>
            <a:r>
              <a:rPr lang="en-US" dirty="0"/>
              <a:t>FTP Service  Summary</a:t>
            </a:r>
          </a:p>
        </p:txBody>
      </p:sp>
      <p:sp>
        <p:nvSpPr>
          <p:cNvPr id="44" name="文本占位符 139"/>
          <p:cNvSpPr txBox="1">
            <a:spLocks/>
          </p:cNvSpPr>
          <p:nvPr/>
        </p:nvSpPr>
        <p:spPr bwMode="gray">
          <a:xfrm>
            <a:off x="6096000" y="1233488"/>
            <a:ext cx="5653087"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800" dirty="0">
                <a:latin typeface="+mj-lt"/>
              </a:rPr>
              <a:t>The following faulty points are involved in the troubleshooting:</a:t>
            </a:r>
          </a:p>
          <a:p>
            <a:pPr marL="609600" lvl="1" indent="-315913">
              <a:lnSpc>
                <a:spcPct val="130000"/>
              </a:lnSpc>
            </a:pPr>
            <a:r>
              <a:rPr lang="en-US" sz="1600" dirty="0">
                <a:latin typeface="+mj-lt"/>
              </a:rPr>
              <a:t>Incorrect static route configuration</a:t>
            </a:r>
          </a:p>
          <a:p>
            <a:pPr marL="609600" lvl="1" indent="-315913">
              <a:lnSpc>
                <a:spcPct val="130000"/>
              </a:lnSpc>
            </a:pPr>
            <a:r>
              <a:rPr lang="en-US" sz="1600" dirty="0">
                <a:latin typeface="+mj-lt"/>
              </a:rPr>
              <a:t>Failure to establish an OSPF neighbor relationship</a:t>
            </a:r>
          </a:p>
          <a:p>
            <a:pPr marL="609600" lvl="1" indent="-315913">
              <a:lnSpc>
                <a:spcPct val="130000"/>
              </a:lnSpc>
            </a:pPr>
            <a:r>
              <a:rPr lang="en-US" sz="1600" dirty="0">
                <a:latin typeface="+mj-lt"/>
              </a:rPr>
              <a:t>Incorrect IS-IS route calculation</a:t>
            </a:r>
          </a:p>
          <a:p>
            <a:pPr marL="609600" lvl="1" indent="-315913">
              <a:lnSpc>
                <a:spcPct val="130000"/>
              </a:lnSpc>
            </a:pPr>
            <a:r>
              <a:rPr lang="en-US" sz="1600" dirty="0">
                <a:latin typeface="+mj-lt"/>
              </a:rPr>
              <a:t>Failure to establish a BGP peer relationship</a:t>
            </a:r>
          </a:p>
          <a:p>
            <a:pPr marL="609600" lvl="1" indent="-315913">
              <a:lnSpc>
                <a:spcPct val="130000"/>
              </a:lnSpc>
            </a:pPr>
            <a:r>
              <a:rPr lang="en-US" sz="1600" dirty="0">
                <a:latin typeface="+mj-lt"/>
              </a:rPr>
              <a:t>Incorrect BGP route selection</a:t>
            </a:r>
          </a:p>
          <a:p>
            <a:pPr marL="609600" lvl="1" indent="-315913">
              <a:lnSpc>
                <a:spcPct val="130000"/>
              </a:lnSpc>
            </a:pPr>
            <a:r>
              <a:rPr lang="en-US" sz="1600" dirty="0">
                <a:latin typeface="+mj-lt"/>
              </a:rPr>
              <a:t>Telnet login failure</a:t>
            </a:r>
          </a:p>
          <a:p>
            <a:pPr>
              <a:lnSpc>
                <a:spcPct val="130000"/>
              </a:lnSpc>
            </a:pPr>
            <a:r>
              <a:rPr lang="en-US" sz="1800" dirty="0">
                <a:latin typeface="+mj-lt"/>
              </a:rPr>
              <a:t>The following tools are used:</a:t>
            </a:r>
          </a:p>
          <a:p>
            <a:pPr marL="609600" lvl="1" indent="-315913">
              <a:lnSpc>
                <a:spcPct val="130000"/>
              </a:lnSpc>
            </a:pPr>
            <a:r>
              <a:rPr lang="en-US" sz="1600" dirty="0" smtClean="0">
                <a:latin typeface="+mj-lt"/>
              </a:rPr>
              <a:t>packet information </a:t>
            </a:r>
            <a:r>
              <a:rPr lang="en-US" sz="1600" dirty="0">
                <a:latin typeface="+mj-lt"/>
              </a:rPr>
              <a:t>obtaining tool</a:t>
            </a:r>
          </a:p>
          <a:p>
            <a:pPr marL="609600" lvl="1" indent="-315913">
              <a:lnSpc>
                <a:spcPct val="130000"/>
              </a:lnSpc>
            </a:pPr>
            <a:r>
              <a:rPr lang="en-US" sz="1600" dirty="0">
                <a:latin typeface="+mj-lt"/>
              </a:rPr>
              <a:t>Traffic statistics collection tool</a:t>
            </a:r>
          </a:p>
          <a:p>
            <a:pPr marL="609600" lvl="1" indent="-315913">
              <a:lnSpc>
                <a:spcPct val="130000"/>
              </a:lnSpc>
            </a:pPr>
            <a:r>
              <a:rPr lang="en-US" sz="1600" dirty="0" err="1">
                <a:latin typeface="+mj-lt"/>
              </a:rPr>
              <a:t>Tracert</a:t>
            </a:r>
            <a:endParaRPr lang="en-US" sz="1600" dirty="0">
              <a:latin typeface="+mj-lt"/>
            </a:endParaRPr>
          </a:p>
        </p:txBody>
      </p:sp>
      <p:cxnSp>
        <p:nvCxnSpPr>
          <p:cNvPr id="45" name="直接箭头连接符 44"/>
          <p:cNvCxnSpPr/>
          <p:nvPr/>
        </p:nvCxnSpPr>
        <p:spPr bwMode="gray">
          <a:xfrm>
            <a:off x="3881812" y="5289218"/>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bwMode="gray">
          <a:xfrm>
            <a:off x="4596408" y="5143098"/>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47" name="矩形 46"/>
          <p:cNvSpPr/>
          <p:nvPr/>
        </p:nvSpPr>
        <p:spPr bwMode="gray">
          <a:xfrm>
            <a:off x="3404190" y="1885860"/>
            <a:ext cx="2046745" cy="73797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1222020" y="1885860"/>
            <a:ext cx="2046745" cy="737975"/>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48" descr="通用交换机.png"/>
          <p:cNvPicPr>
            <a:picLocks noChangeAspect="1"/>
          </p:cNvPicPr>
          <p:nvPr/>
        </p:nvPicPr>
        <p:blipFill>
          <a:blip r:embed="rId3" cstate="print"/>
          <a:stretch>
            <a:fillRect/>
          </a:stretch>
        </p:blipFill>
        <p:spPr bwMode="gray">
          <a:xfrm>
            <a:off x="1357445" y="3638345"/>
            <a:ext cx="540000" cy="441818"/>
          </a:xfrm>
          <a:prstGeom prst="rect">
            <a:avLst/>
          </a:prstGeom>
        </p:spPr>
      </p:pic>
      <p:pic>
        <p:nvPicPr>
          <p:cNvPr id="50" name="图片 4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357445" y="2991763"/>
            <a:ext cx="540000" cy="442800"/>
          </a:xfrm>
          <a:prstGeom prst="rect">
            <a:avLst/>
          </a:prstGeom>
        </p:spPr>
      </p:pic>
      <p:pic>
        <p:nvPicPr>
          <p:cNvPr id="59" name="图片 5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357445" y="1924320"/>
            <a:ext cx="540000" cy="442800"/>
          </a:xfrm>
          <a:prstGeom prst="rect">
            <a:avLst/>
          </a:prstGeom>
        </p:spPr>
      </p:pic>
      <p:pic>
        <p:nvPicPr>
          <p:cNvPr id="61" name="图片 6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060466" y="1924320"/>
            <a:ext cx="540000" cy="442800"/>
          </a:xfrm>
          <a:prstGeom prst="rect">
            <a:avLst/>
          </a:prstGeom>
        </p:spPr>
      </p:pic>
      <p:pic>
        <p:nvPicPr>
          <p:cNvPr id="62" name="图片 6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700264" y="1924320"/>
            <a:ext cx="540000" cy="442800"/>
          </a:xfrm>
          <a:prstGeom prst="rect">
            <a:avLst/>
          </a:prstGeom>
        </p:spPr>
      </p:pic>
      <p:pic>
        <p:nvPicPr>
          <p:cNvPr id="64" name="图片 63"/>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4700264" y="4279462"/>
            <a:ext cx="540000" cy="442800"/>
          </a:xfrm>
          <a:prstGeom prst="rect">
            <a:avLst/>
          </a:prstGeom>
        </p:spPr>
      </p:pic>
      <p:pic>
        <p:nvPicPr>
          <p:cNvPr id="68"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4700264" y="2991763"/>
            <a:ext cx="540000" cy="442800"/>
          </a:xfrm>
          <a:prstGeom prst="rect">
            <a:avLst/>
          </a:prstGeom>
        </p:spPr>
      </p:pic>
      <p:pic>
        <p:nvPicPr>
          <p:cNvPr id="69" name="图片 68" descr="通用交换机.png"/>
          <p:cNvPicPr>
            <a:picLocks noChangeAspect="1"/>
          </p:cNvPicPr>
          <p:nvPr/>
        </p:nvPicPr>
        <p:blipFill>
          <a:blip r:embed="rId3" cstate="print"/>
          <a:stretch>
            <a:fillRect/>
          </a:stretch>
        </p:blipFill>
        <p:spPr bwMode="gray">
          <a:xfrm>
            <a:off x="4700264" y="3627502"/>
            <a:ext cx="540000" cy="441818"/>
          </a:xfrm>
          <a:prstGeom prst="rect">
            <a:avLst/>
          </a:prstGeom>
        </p:spPr>
      </p:pic>
      <p:cxnSp>
        <p:nvCxnSpPr>
          <p:cNvPr id="70" name="直接连接符 69"/>
          <p:cNvCxnSpPr>
            <a:stCxn id="59" idx="3"/>
            <a:endCxn id="61" idx="1"/>
          </p:cNvCxnSpPr>
          <p:nvPr/>
        </p:nvCxnSpPr>
        <p:spPr bwMode="gray">
          <a:xfrm>
            <a:off x="1897445" y="2145720"/>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61" idx="3"/>
            <a:endCxn id="62" idx="1"/>
          </p:cNvCxnSpPr>
          <p:nvPr/>
        </p:nvCxnSpPr>
        <p:spPr bwMode="gray">
          <a:xfrm>
            <a:off x="3600466" y="2145720"/>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50" idx="2"/>
            <a:endCxn id="49" idx="0"/>
          </p:cNvCxnSpPr>
          <p:nvPr/>
        </p:nvCxnSpPr>
        <p:spPr bwMode="gray">
          <a:xfrm>
            <a:off x="1627445" y="3434563"/>
            <a:ext cx="0" cy="2037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0" idx="0"/>
            <a:endCxn id="59" idx="2"/>
          </p:cNvCxnSpPr>
          <p:nvPr/>
        </p:nvCxnSpPr>
        <p:spPr bwMode="gray">
          <a:xfrm flipV="1">
            <a:off x="1627445" y="2367120"/>
            <a:ext cx="0" cy="624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62" idx="2"/>
            <a:endCxn id="68" idx="0"/>
          </p:cNvCxnSpPr>
          <p:nvPr/>
        </p:nvCxnSpPr>
        <p:spPr bwMode="gray">
          <a:xfrm>
            <a:off x="4970264" y="2367120"/>
            <a:ext cx="0" cy="624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68" idx="2"/>
            <a:endCxn id="69" idx="0"/>
          </p:cNvCxnSpPr>
          <p:nvPr/>
        </p:nvCxnSpPr>
        <p:spPr bwMode="gray">
          <a:xfrm>
            <a:off x="4970264" y="3434563"/>
            <a:ext cx="0" cy="1929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8" name="图片 77" descr="PC.png"/>
          <p:cNvPicPr>
            <a:picLocks noChangeAspect="1"/>
          </p:cNvPicPr>
          <p:nvPr/>
        </p:nvPicPr>
        <p:blipFill>
          <a:blip r:embed="rId7" cstate="print"/>
          <a:stretch>
            <a:fillRect/>
          </a:stretch>
        </p:blipFill>
        <p:spPr bwMode="gray">
          <a:xfrm>
            <a:off x="1358382" y="4325584"/>
            <a:ext cx="539063" cy="414000"/>
          </a:xfrm>
          <a:prstGeom prst="rect">
            <a:avLst/>
          </a:prstGeom>
        </p:spPr>
      </p:pic>
      <p:cxnSp>
        <p:nvCxnSpPr>
          <p:cNvPr id="79" name="直接连接符 78"/>
          <p:cNvCxnSpPr>
            <a:stCxn id="78" idx="0"/>
            <a:endCxn id="49" idx="2"/>
          </p:cNvCxnSpPr>
          <p:nvPr/>
        </p:nvCxnSpPr>
        <p:spPr bwMode="gray">
          <a:xfrm flipH="1" flipV="1">
            <a:off x="1627445" y="4080163"/>
            <a:ext cx="469" cy="2454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64" idx="0"/>
            <a:endCxn id="69" idx="2"/>
          </p:cNvCxnSpPr>
          <p:nvPr/>
        </p:nvCxnSpPr>
        <p:spPr bwMode="gray">
          <a:xfrm flipV="1">
            <a:off x="4970264" y="4069320"/>
            <a:ext cx="0" cy="2101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TextBox 123"/>
          <p:cNvSpPr txBox="1"/>
          <p:nvPr/>
        </p:nvSpPr>
        <p:spPr bwMode="gray">
          <a:xfrm>
            <a:off x="4480209" y="4754439"/>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Server6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TextBox 123"/>
          <p:cNvSpPr txBox="1"/>
          <p:nvPr/>
        </p:nvSpPr>
        <p:spPr bwMode="gray">
          <a:xfrm>
            <a:off x="1195322" y="167255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TextBox 123"/>
          <p:cNvSpPr txBox="1"/>
          <p:nvPr/>
        </p:nvSpPr>
        <p:spPr bwMode="gray">
          <a:xfrm>
            <a:off x="2982966" y="167255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123"/>
          <p:cNvSpPr txBox="1"/>
          <p:nvPr/>
        </p:nvSpPr>
        <p:spPr bwMode="gray">
          <a:xfrm>
            <a:off x="4536075" y="167255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TextBox 123"/>
          <p:cNvSpPr txBox="1"/>
          <p:nvPr/>
        </p:nvSpPr>
        <p:spPr bwMode="gray">
          <a:xfrm>
            <a:off x="1724728" y="3762416"/>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TextBox 123"/>
          <p:cNvSpPr txBox="1"/>
          <p:nvPr/>
        </p:nvSpPr>
        <p:spPr bwMode="gray">
          <a:xfrm>
            <a:off x="1707230" y="3115880"/>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TextBox 123"/>
          <p:cNvSpPr txBox="1"/>
          <p:nvPr/>
        </p:nvSpPr>
        <p:spPr bwMode="gray">
          <a:xfrm>
            <a:off x="4055833" y="372605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SW6</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TextBox 123"/>
          <p:cNvSpPr txBox="1"/>
          <p:nvPr/>
        </p:nvSpPr>
        <p:spPr bwMode="gray">
          <a:xfrm>
            <a:off x="3764655" y="211062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TextBox 123"/>
          <p:cNvSpPr txBox="1"/>
          <p:nvPr/>
        </p:nvSpPr>
        <p:spPr bwMode="gray">
          <a:xfrm>
            <a:off x="2006275" y="2110627"/>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TextBox 123"/>
          <p:cNvSpPr txBox="1"/>
          <p:nvPr/>
        </p:nvSpPr>
        <p:spPr bwMode="gray">
          <a:xfrm>
            <a:off x="1993756" y="186872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OSPF</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123"/>
          <p:cNvSpPr txBox="1"/>
          <p:nvPr/>
        </p:nvSpPr>
        <p:spPr bwMode="gray">
          <a:xfrm>
            <a:off x="3793570" y="1892075"/>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IS-IS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TextBox 123"/>
          <p:cNvSpPr txBox="1"/>
          <p:nvPr/>
        </p:nvSpPr>
        <p:spPr bwMode="gray">
          <a:xfrm>
            <a:off x="4019125" y="3087951"/>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SW5</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右大括号 100"/>
          <p:cNvSpPr/>
          <p:nvPr/>
        </p:nvSpPr>
        <p:spPr bwMode="gray">
          <a:xfrm rot="5400000">
            <a:off x="2407006" y="1728669"/>
            <a:ext cx="216024" cy="1580577"/>
          </a:xfrm>
          <a:prstGeom prst="rightBrace">
            <a:avLst/>
          </a:prstGeom>
          <a:noFill/>
          <a:ln w="25400" cap="flat" cmpd="sng" algn="ctr">
            <a:solidFill>
              <a:srgbClr val="62B230"/>
            </a:solidFill>
            <a:prstDash val="solid"/>
            <a:round/>
            <a:headEnd type="none" w="med" len="med"/>
            <a:tailEnd type="none" w="med" len="med"/>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右大括号 101"/>
          <p:cNvSpPr/>
          <p:nvPr/>
        </p:nvSpPr>
        <p:spPr bwMode="gray">
          <a:xfrm rot="5400000">
            <a:off x="4016097" y="1728670"/>
            <a:ext cx="216024" cy="1580577"/>
          </a:xfrm>
          <a:prstGeom prst="rightBrace">
            <a:avLst/>
          </a:prstGeom>
          <a:noFill/>
          <a:ln w="25400" cap="flat" cmpd="sng" algn="ctr">
            <a:solidFill>
              <a:srgbClr val="62B230"/>
            </a:solidFill>
            <a:prstDash val="solid"/>
            <a:round/>
            <a:headEnd type="none" w="med" len="med"/>
            <a:tailEnd type="none" w="med" len="med"/>
          </a:ln>
          <a:effectLst/>
        </p:spPr>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123"/>
          <p:cNvSpPr txBox="1"/>
          <p:nvPr/>
        </p:nvSpPr>
        <p:spPr bwMode="gray">
          <a:xfrm>
            <a:off x="2334926" y="2586755"/>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Box 123"/>
          <p:cNvSpPr txBox="1"/>
          <p:nvPr/>
        </p:nvSpPr>
        <p:spPr bwMode="gray">
          <a:xfrm>
            <a:off x="3385878" y="2586755"/>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IBGP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TextBox 123"/>
          <p:cNvSpPr txBox="1"/>
          <p:nvPr/>
        </p:nvSpPr>
        <p:spPr bwMode="gray">
          <a:xfrm>
            <a:off x="1137897" y="4754439"/>
            <a:ext cx="868378" cy="276999"/>
          </a:xfrm>
          <a:prstGeom prst="rect">
            <a:avLst/>
          </a:prstGeom>
          <a:noFill/>
        </p:spPr>
        <p:txBody>
          <a:bodyPr wrap="square" rtlCol="0">
            <a:spAutoFit/>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PC1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p:cNvSpPr/>
          <p:nvPr/>
        </p:nvSpPr>
        <p:spPr bwMode="gray">
          <a:xfrm>
            <a:off x="1234315" y="2696370"/>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矩形 118"/>
          <p:cNvSpPr/>
          <p:nvPr/>
        </p:nvSpPr>
        <p:spPr bwMode="gray">
          <a:xfrm>
            <a:off x="4470108" y="2696370"/>
            <a:ext cx="980827"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Static</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任意多边形 119"/>
          <p:cNvSpPr/>
          <p:nvPr/>
        </p:nvSpPr>
        <p:spPr bwMode="gray">
          <a:xfrm>
            <a:off x="2439209" y="2846119"/>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281660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dirty="0" smtClean="0">
                <a:solidFill>
                  <a:schemeClr val="bg1">
                    <a:lumMod val="50000"/>
                  </a:schemeClr>
                </a:solidFill>
              </a:rPr>
              <a:t>Troubleshooting Data Communication Network Faults</a:t>
            </a:r>
          </a:p>
          <a:p>
            <a:r>
              <a:rPr lang="en-US" b="1" dirty="0" smtClean="0"/>
              <a:t>Troubleshooting Common Network Faults</a:t>
            </a:r>
          </a:p>
          <a:p>
            <a:pPr lvl="1"/>
            <a:r>
              <a:rPr lang="en-US" dirty="0" smtClean="0">
                <a:solidFill>
                  <a:schemeClr val="bg1">
                    <a:lumMod val="50000"/>
                  </a:schemeClr>
                </a:solidFill>
              </a:rPr>
              <a:t>LAN Faults</a:t>
            </a:r>
          </a:p>
          <a:p>
            <a:pPr lvl="1"/>
            <a:r>
              <a:rPr lang="en-US" dirty="0" smtClean="0">
                <a:solidFill>
                  <a:schemeClr val="bg1">
                    <a:lumMod val="50000"/>
                  </a:schemeClr>
                </a:solidFill>
              </a:rPr>
              <a:t>Route Faults</a:t>
            </a:r>
          </a:p>
          <a:p>
            <a:pPr lvl="1">
              <a:buSzPct val="60000"/>
              <a:buFont typeface="Wingdings" panose="05000000000000000000" pitchFamily="2" charset="2"/>
              <a:buChar char="n"/>
            </a:pPr>
            <a:r>
              <a:rPr lang="en-US" dirty="0" smtClean="0"/>
              <a:t>Service Faults</a:t>
            </a:r>
            <a:endParaRPr lang="en-US" dirty="0"/>
          </a:p>
        </p:txBody>
      </p:sp>
    </p:spTree>
    <p:extLst>
      <p:ext uri="{BB962C8B-B14F-4D97-AF65-F5344CB8AC3E}">
        <p14:creationId xmlns:p14="http://schemas.microsoft.com/office/powerpoint/2010/main" val="249070165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占位符 139"/>
          <p:cNvSpPr txBox="1">
            <a:spLocks/>
          </p:cNvSpPr>
          <p:nvPr/>
        </p:nvSpPr>
        <p:spPr bwMode="gray">
          <a:xfrm>
            <a:off x="5126668" y="3249176"/>
            <a:ext cx="6632894" cy="276519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5000"/>
              </a:lnSpc>
            </a:pPr>
            <a:r>
              <a:rPr lang="en-US" sz="1400" dirty="0" smtClean="0">
                <a:latin typeface="+mj-lt"/>
              </a:rPr>
              <a:t>PC5 obtains an IP address using DHCP. The common causes of DHCP faults are as follows:</a:t>
            </a:r>
          </a:p>
          <a:p>
            <a:pPr marL="598488" lvl="1" indent="-304800">
              <a:lnSpc>
                <a:spcPct val="125000"/>
              </a:lnSpc>
            </a:pPr>
            <a:r>
              <a:rPr lang="en-US" sz="1200" dirty="0" smtClean="0">
                <a:latin typeface="+mj-lt"/>
              </a:rPr>
              <a:t>The link between the client and server becomes faulty.</a:t>
            </a:r>
          </a:p>
          <a:p>
            <a:pPr marL="598488" lvl="1" indent="-304800">
              <a:lnSpc>
                <a:spcPct val="125000"/>
              </a:lnSpc>
            </a:pPr>
            <a:r>
              <a:rPr lang="en-US" sz="1200" dirty="0" smtClean="0">
                <a:latin typeface="+mj-lt"/>
              </a:rPr>
              <a:t>The DHCP function is disabled on a device.</a:t>
            </a:r>
          </a:p>
          <a:p>
            <a:pPr marL="598488" lvl="1" indent="-304800">
              <a:lnSpc>
                <a:spcPct val="125000"/>
              </a:lnSpc>
            </a:pPr>
            <a:r>
              <a:rPr lang="en-US" sz="1200" dirty="0" smtClean="0">
                <a:latin typeface="+mj-lt"/>
              </a:rPr>
              <a:t>The DHCP address allocation mode is not selected on a VLANIF interface.</a:t>
            </a:r>
          </a:p>
          <a:p>
            <a:pPr marL="598488" lvl="1" indent="-304800">
              <a:lnSpc>
                <a:spcPct val="125000"/>
              </a:lnSpc>
            </a:pPr>
            <a:r>
              <a:rPr lang="en-US" sz="1200" dirty="0" smtClean="0">
                <a:latin typeface="+mj-lt"/>
              </a:rPr>
              <a:t>No IP address is available in an address pool.</a:t>
            </a:r>
          </a:p>
        </p:txBody>
      </p:sp>
      <p:sp>
        <p:nvSpPr>
          <p:cNvPr id="2" name="标题 1"/>
          <p:cNvSpPr>
            <a:spLocks noGrp="1"/>
          </p:cNvSpPr>
          <p:nvPr>
            <p:ph type="title"/>
          </p:nvPr>
        </p:nvSpPr>
        <p:spPr bwMode="gray"/>
        <p:txBody>
          <a:bodyPr>
            <a:normAutofit/>
          </a:bodyPr>
          <a:lstStyle/>
          <a:p>
            <a:r>
              <a:rPr lang="en-US" dirty="0" smtClean="0"/>
              <a:t>PC5 Cannot Communicate with Any Host (1)</a:t>
            </a:r>
            <a:endParaRPr lang="en-US" dirty="0"/>
          </a:p>
        </p:txBody>
      </p:sp>
      <p:sp>
        <p:nvSpPr>
          <p:cNvPr id="31" name="文本占位符 30"/>
          <p:cNvSpPr>
            <a:spLocks noGrp="1"/>
          </p:cNvSpPr>
          <p:nvPr>
            <p:ph type="body" sz="quarter" idx="4294967295"/>
          </p:nvPr>
        </p:nvSpPr>
        <p:spPr bwMode="gray">
          <a:xfrm>
            <a:off x="561018" y="1148169"/>
            <a:ext cx="4565650" cy="4679950"/>
          </a:xfrm>
        </p:spPr>
        <p:txBody>
          <a:bodyPr/>
          <a:lstStyle/>
          <a:p>
            <a:r>
              <a:rPr lang="en-US" sz="1800" dirty="0" smtClean="0">
                <a:latin typeface="+mj-lt"/>
              </a:rPr>
              <a:t>Simplified topology:</a:t>
            </a:r>
            <a:endParaRPr lang="en-US" sz="1800" dirty="0">
              <a:latin typeface="+mj-lt"/>
            </a:endParaRPr>
          </a:p>
        </p:txBody>
      </p:sp>
      <p:sp>
        <p:nvSpPr>
          <p:cNvPr id="47" name="矩形 46"/>
          <p:cNvSpPr/>
          <p:nvPr/>
        </p:nvSpPr>
        <p:spPr bwMode="gray">
          <a:xfrm>
            <a:off x="2688771" y="3503706"/>
            <a:ext cx="1436029"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 relay agent</a:t>
            </a:r>
          </a:p>
        </p:txBody>
      </p:sp>
      <p:sp>
        <p:nvSpPr>
          <p:cNvPr id="48" name="矩形 47"/>
          <p:cNvSpPr/>
          <p:nvPr/>
        </p:nvSpPr>
        <p:spPr bwMode="gray">
          <a:xfrm>
            <a:off x="2690709" y="2190306"/>
            <a:ext cx="1436029" cy="238361"/>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 server</a:t>
            </a:r>
          </a:p>
        </p:txBody>
      </p:sp>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6317" y="2088087"/>
            <a:ext cx="540000" cy="442800"/>
          </a:xfrm>
          <a:prstGeom prst="rect">
            <a:avLst/>
          </a:prstGeom>
        </p:spPr>
      </p:pic>
      <p:pic>
        <p:nvPicPr>
          <p:cNvPr id="39" name="图片 3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36317" y="3399197"/>
            <a:ext cx="540000" cy="442800"/>
          </a:xfrm>
          <a:prstGeom prst="rect">
            <a:avLst/>
          </a:prstGeom>
        </p:spPr>
      </p:pic>
      <p:pic>
        <p:nvPicPr>
          <p:cNvPr id="40" name="图片 39" descr="通用交换机.png"/>
          <p:cNvPicPr>
            <a:picLocks noChangeAspect="1"/>
          </p:cNvPicPr>
          <p:nvPr/>
        </p:nvPicPr>
        <p:blipFill>
          <a:blip r:embed="rId5" cstate="print"/>
          <a:stretch>
            <a:fillRect/>
          </a:stretch>
        </p:blipFill>
        <p:spPr bwMode="gray">
          <a:xfrm>
            <a:off x="2036317" y="4508449"/>
            <a:ext cx="540000" cy="441818"/>
          </a:xfrm>
          <a:prstGeom prst="rect">
            <a:avLst/>
          </a:prstGeom>
        </p:spPr>
      </p:pic>
      <p:cxnSp>
        <p:nvCxnSpPr>
          <p:cNvPr id="41" name="直接连接符 40"/>
          <p:cNvCxnSpPr>
            <a:stCxn id="38" idx="2"/>
            <a:endCxn id="39" idx="0"/>
          </p:cNvCxnSpPr>
          <p:nvPr/>
        </p:nvCxnSpPr>
        <p:spPr bwMode="gray">
          <a:xfrm>
            <a:off x="2306317" y="2530887"/>
            <a:ext cx="0" cy="868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9" idx="2"/>
            <a:endCxn id="40" idx="0"/>
          </p:cNvCxnSpPr>
          <p:nvPr/>
        </p:nvCxnSpPr>
        <p:spPr bwMode="gray">
          <a:xfrm>
            <a:off x="2306317" y="3841997"/>
            <a:ext cx="0" cy="666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52" idx="0"/>
            <a:endCxn id="40" idx="2"/>
          </p:cNvCxnSpPr>
          <p:nvPr/>
        </p:nvCxnSpPr>
        <p:spPr bwMode="gray">
          <a:xfrm flipV="1">
            <a:off x="2305849" y="4950267"/>
            <a:ext cx="468" cy="812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123"/>
          <p:cNvSpPr txBox="1"/>
          <p:nvPr/>
        </p:nvSpPr>
        <p:spPr bwMode="gray">
          <a:xfrm>
            <a:off x="1355178" y="582014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46" name="TextBox 123"/>
          <p:cNvSpPr txBox="1"/>
          <p:nvPr/>
        </p:nvSpPr>
        <p:spPr bwMode="gray">
          <a:xfrm>
            <a:off x="1355178" y="222526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50" name="TextBox 123"/>
          <p:cNvSpPr txBox="1"/>
          <p:nvPr/>
        </p:nvSpPr>
        <p:spPr bwMode="gray">
          <a:xfrm>
            <a:off x="1355178" y="46252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51" name="TextBox 123"/>
          <p:cNvSpPr txBox="1"/>
          <p:nvPr/>
        </p:nvSpPr>
        <p:spPr bwMode="gray">
          <a:xfrm>
            <a:off x="1355178" y="348663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pic>
        <p:nvPicPr>
          <p:cNvPr id="52" name="图片 51" descr="PC.png"/>
          <p:cNvPicPr>
            <a:picLocks noChangeAspect="1"/>
          </p:cNvPicPr>
          <p:nvPr/>
        </p:nvPicPr>
        <p:blipFill>
          <a:blip r:embed="rId6" cstate="print"/>
          <a:stretch>
            <a:fillRect/>
          </a:stretch>
        </p:blipFill>
        <p:spPr bwMode="gray">
          <a:xfrm>
            <a:off x="2036317" y="5762812"/>
            <a:ext cx="539063" cy="414000"/>
          </a:xfrm>
          <a:prstGeom prst="rect">
            <a:avLst/>
          </a:prstGeom>
        </p:spPr>
      </p:pic>
      <p:sp>
        <p:nvSpPr>
          <p:cNvPr id="54" name="TextBox 123"/>
          <p:cNvSpPr txBox="1"/>
          <p:nvPr/>
        </p:nvSpPr>
        <p:spPr bwMode="gray">
          <a:xfrm rot="16200000">
            <a:off x="1984103" y="405460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57" name="TextBox 123"/>
          <p:cNvSpPr txBox="1"/>
          <p:nvPr/>
        </p:nvSpPr>
        <p:spPr bwMode="gray">
          <a:xfrm rot="16200000">
            <a:off x="1998844" y="28323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58" name="TextBox 123"/>
          <p:cNvSpPr txBox="1"/>
          <p:nvPr/>
        </p:nvSpPr>
        <p:spPr bwMode="gray">
          <a:xfrm rot="16200000">
            <a:off x="1987030" y="520295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23" name="文本占位符 139"/>
          <p:cNvSpPr txBox="1">
            <a:spLocks/>
          </p:cNvSpPr>
          <p:nvPr/>
        </p:nvSpPr>
        <p:spPr bwMode="gray">
          <a:xfrm>
            <a:off x="5116194" y="985668"/>
            <a:ext cx="6632894" cy="84909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5000"/>
              </a:lnSpc>
            </a:pPr>
            <a:r>
              <a:rPr lang="en-US" altLang="zh-CN" sz="1200" dirty="0">
                <a:latin typeface="+mj-lt"/>
              </a:rPr>
              <a:t>PC5 cannot communicate with any host. The possible cause is that the physical link to PC5 is abnormal, or PC5's IP address is incorrect.</a:t>
            </a:r>
          </a:p>
          <a:p>
            <a:pPr>
              <a:lnSpc>
                <a:spcPct val="125000"/>
              </a:lnSpc>
            </a:pPr>
            <a:r>
              <a:rPr lang="en-US" altLang="zh-CN" sz="1200" dirty="0">
                <a:latin typeface="+mj-lt"/>
              </a:rPr>
              <a:t>Check the IP address of PC5. PC5 fails to obtain an IP address.</a:t>
            </a:r>
          </a:p>
        </p:txBody>
      </p:sp>
      <p:sp>
        <p:nvSpPr>
          <p:cNvPr id="25" name="AutoShape 17"/>
          <p:cNvSpPr>
            <a:spLocks noChangeArrowheads="1"/>
          </p:cNvSpPr>
          <p:nvPr/>
        </p:nvSpPr>
        <p:spPr bwMode="gray">
          <a:xfrm>
            <a:off x="5585616" y="1885778"/>
            <a:ext cx="5198832" cy="1154277"/>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6" name="表格 25"/>
          <p:cNvGraphicFramePr>
            <a:graphicFrameLocks noGrp="1"/>
          </p:cNvGraphicFramePr>
          <p:nvPr>
            <p:extLst>
              <p:ext uri="{D42A27DB-BD31-4B8C-83A1-F6EECF244321}">
                <p14:modId xmlns:p14="http://schemas.microsoft.com/office/powerpoint/2010/main" val="2654706877"/>
              </p:ext>
            </p:extLst>
          </p:nvPr>
        </p:nvGraphicFramePr>
        <p:xfrm>
          <a:off x="5774564" y="1910876"/>
          <a:ext cx="3569018" cy="1097280"/>
        </p:xfrm>
        <a:graphic>
          <a:graphicData uri="http://schemas.openxmlformats.org/drawingml/2006/table">
            <a:tbl>
              <a:tblPr>
                <a:tableStyleId>{72833802-FEF1-4C79-8D5D-14CF1EAF98D9}</a:tableStyleId>
              </a:tblPr>
              <a:tblGrid>
                <a:gridCol w="1617955"/>
                <a:gridCol w="1951063"/>
              </a:tblGrid>
              <a:tr h="94804">
                <a:tc>
                  <a:txBody>
                    <a:bodyPr/>
                    <a:lstStyle/>
                    <a:p>
                      <a:pPr algn="l" fontAlgn="b"/>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PC&gt;ipconfig</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fontAlgn="b"/>
                      <a:endParaRPr lang="zh-CN" alt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94804">
                <a:tc>
                  <a:txBody>
                    <a:bodyPr/>
                    <a:lstStyle/>
                    <a:p>
                      <a:pPr algn="l" rtl="0"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IPv4 address</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zh-CN" alt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Subnet mask</a:t>
                      </a:r>
                      <a:endParaRPr lang="en-US" sz="1200" b="0" i="0" u="none" strike="noStrike" dirty="0">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zh-CN" alt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Gateway</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zh-CN" alt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Physical address</a:t>
                      </a:r>
                      <a:endParaRPr lang="en-US" sz="1200" b="0" i="0" u="none" strike="noStrike" dirty="0">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54-89-98-39-22-B7</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DNS server</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zh-CN" alt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79003497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占位符 139"/>
          <p:cNvSpPr txBox="1">
            <a:spLocks/>
          </p:cNvSpPr>
          <p:nvPr/>
        </p:nvSpPr>
        <p:spPr bwMode="gray">
          <a:xfrm>
            <a:off x="4244340" y="1174113"/>
            <a:ext cx="7515222" cy="7232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Check whether the physical link to PC5 is normal.</a:t>
            </a:r>
          </a:p>
          <a:p>
            <a:pPr>
              <a:lnSpc>
                <a:spcPct val="130000"/>
              </a:lnSpc>
            </a:pPr>
            <a:r>
              <a:rPr lang="en-US" sz="1200" dirty="0">
                <a:latin typeface="+mj-lt"/>
              </a:rPr>
              <a:t>Check whether a Layer 2 loop occurs on SW6 and check the VLAN configuration</a:t>
            </a:r>
            <a:r>
              <a:rPr lang="en-US" sz="1200" dirty="0" smtClean="0">
                <a:latin typeface="+mj-lt"/>
              </a:rPr>
              <a:t>.</a:t>
            </a:r>
            <a:endParaRPr lang="en-US" sz="1200" dirty="0">
              <a:latin typeface="+mj-lt"/>
            </a:endParaRPr>
          </a:p>
        </p:txBody>
      </p:sp>
      <p:sp>
        <p:nvSpPr>
          <p:cNvPr id="2" name="标题 1"/>
          <p:cNvSpPr>
            <a:spLocks noGrp="1"/>
          </p:cNvSpPr>
          <p:nvPr>
            <p:ph type="title"/>
          </p:nvPr>
        </p:nvSpPr>
        <p:spPr bwMode="gray"/>
        <p:txBody>
          <a:bodyPr>
            <a:normAutofit/>
          </a:bodyPr>
          <a:lstStyle/>
          <a:p>
            <a:r>
              <a:rPr lang="en-US" dirty="0" smtClean="0"/>
              <a:t>PC5 Cannot Communicate with Any Host (2)</a:t>
            </a:r>
            <a:endParaRPr lang="en-US" dirty="0"/>
          </a:p>
        </p:txBody>
      </p:sp>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6317" y="2088087"/>
            <a:ext cx="540000" cy="442800"/>
          </a:xfrm>
          <a:prstGeom prst="rect">
            <a:avLst/>
          </a:prstGeom>
        </p:spPr>
      </p:pic>
      <p:pic>
        <p:nvPicPr>
          <p:cNvPr id="51" name="图片 5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36317" y="3399197"/>
            <a:ext cx="540000" cy="442800"/>
          </a:xfrm>
          <a:prstGeom prst="rect">
            <a:avLst/>
          </a:prstGeom>
        </p:spPr>
      </p:pic>
      <p:pic>
        <p:nvPicPr>
          <p:cNvPr id="52" name="图片 51" descr="通用交换机.png"/>
          <p:cNvPicPr>
            <a:picLocks noChangeAspect="1"/>
          </p:cNvPicPr>
          <p:nvPr/>
        </p:nvPicPr>
        <p:blipFill>
          <a:blip r:embed="rId5" cstate="print"/>
          <a:stretch>
            <a:fillRect/>
          </a:stretch>
        </p:blipFill>
        <p:spPr bwMode="gray">
          <a:xfrm>
            <a:off x="2036317" y="4508449"/>
            <a:ext cx="540000" cy="441818"/>
          </a:xfrm>
          <a:prstGeom prst="rect">
            <a:avLst/>
          </a:prstGeom>
        </p:spPr>
      </p:pic>
      <p:cxnSp>
        <p:nvCxnSpPr>
          <p:cNvPr id="53" name="直接连接符 52"/>
          <p:cNvCxnSpPr>
            <a:stCxn id="50" idx="2"/>
            <a:endCxn id="51" idx="0"/>
          </p:cNvCxnSpPr>
          <p:nvPr/>
        </p:nvCxnSpPr>
        <p:spPr bwMode="gray">
          <a:xfrm>
            <a:off x="2306317" y="2530887"/>
            <a:ext cx="0" cy="868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1" idx="2"/>
            <a:endCxn id="52" idx="0"/>
          </p:cNvCxnSpPr>
          <p:nvPr/>
        </p:nvCxnSpPr>
        <p:spPr bwMode="gray">
          <a:xfrm>
            <a:off x="2306317" y="3841997"/>
            <a:ext cx="0" cy="666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61" idx="0"/>
            <a:endCxn id="52" idx="2"/>
          </p:cNvCxnSpPr>
          <p:nvPr/>
        </p:nvCxnSpPr>
        <p:spPr bwMode="gray">
          <a:xfrm flipV="1">
            <a:off x="2305849" y="4950267"/>
            <a:ext cx="468" cy="812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123"/>
          <p:cNvSpPr txBox="1"/>
          <p:nvPr/>
        </p:nvSpPr>
        <p:spPr bwMode="gray">
          <a:xfrm>
            <a:off x="1355178" y="582014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57" name="TextBox 123"/>
          <p:cNvSpPr txBox="1"/>
          <p:nvPr/>
        </p:nvSpPr>
        <p:spPr bwMode="gray">
          <a:xfrm>
            <a:off x="1355178" y="222526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58" name="TextBox 123"/>
          <p:cNvSpPr txBox="1"/>
          <p:nvPr/>
        </p:nvSpPr>
        <p:spPr bwMode="gray">
          <a:xfrm>
            <a:off x="1355178" y="46252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60" name="TextBox 123"/>
          <p:cNvSpPr txBox="1"/>
          <p:nvPr/>
        </p:nvSpPr>
        <p:spPr bwMode="gray">
          <a:xfrm>
            <a:off x="1355178" y="348663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pic>
        <p:nvPicPr>
          <p:cNvPr id="61" name="图片 60" descr="PC.png"/>
          <p:cNvPicPr>
            <a:picLocks noChangeAspect="1"/>
          </p:cNvPicPr>
          <p:nvPr/>
        </p:nvPicPr>
        <p:blipFill>
          <a:blip r:embed="rId6" cstate="print"/>
          <a:stretch>
            <a:fillRect/>
          </a:stretch>
        </p:blipFill>
        <p:spPr bwMode="gray">
          <a:xfrm>
            <a:off x="2036317" y="5762812"/>
            <a:ext cx="539063" cy="414000"/>
          </a:xfrm>
          <a:prstGeom prst="rect">
            <a:avLst/>
          </a:prstGeom>
        </p:spPr>
      </p:pic>
      <p:sp>
        <p:nvSpPr>
          <p:cNvPr id="62" name="TextBox 123"/>
          <p:cNvSpPr txBox="1"/>
          <p:nvPr/>
        </p:nvSpPr>
        <p:spPr bwMode="gray">
          <a:xfrm rot="16200000">
            <a:off x="1984103" y="405460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63" name="TextBox 123"/>
          <p:cNvSpPr txBox="1"/>
          <p:nvPr/>
        </p:nvSpPr>
        <p:spPr bwMode="gray">
          <a:xfrm rot="16200000">
            <a:off x="1998844" y="28323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64" name="TextBox 123"/>
          <p:cNvSpPr txBox="1"/>
          <p:nvPr/>
        </p:nvSpPr>
        <p:spPr bwMode="gray">
          <a:xfrm rot="16200000">
            <a:off x="1987030" y="520295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65" name="isḻïḑe">
            <a:extLst>
              <a:ext uri="{FF2B5EF4-FFF2-40B4-BE49-F238E27FC236}">
                <a16:creationId xmlns:a16="http://schemas.microsoft.com/office/drawing/2014/main" xmlns="" id="{24CBC826-002E-4B71-8291-B729E4BED0E3}"/>
              </a:ext>
            </a:extLst>
          </p:cNvPr>
          <p:cNvSpPr txBox="1"/>
          <p:nvPr/>
        </p:nvSpPr>
        <p:spPr bwMode="gray">
          <a:xfrm>
            <a:off x="530925" y="1781925"/>
            <a:ext cx="131663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b="0" dirty="0">
                <a:latin typeface="+mj-lt"/>
              </a:rPr>
              <a:t>DHCP server</a:t>
            </a:r>
          </a:p>
        </p:txBody>
      </p:sp>
      <p:sp>
        <p:nvSpPr>
          <p:cNvPr id="66" name="ïšļïďe">
            <a:extLst>
              <a:ext uri="{FF2B5EF4-FFF2-40B4-BE49-F238E27FC236}">
                <a16:creationId xmlns:a16="http://schemas.microsoft.com/office/drawing/2014/main" xmlns="" id="{FB41FAD4-0BA5-4580-B72E-A6BFF22F8784}"/>
              </a:ext>
            </a:extLst>
          </p:cNvPr>
          <p:cNvSpPr txBox="1"/>
          <p:nvPr/>
        </p:nvSpPr>
        <p:spPr bwMode="gray">
          <a:xfrm>
            <a:off x="530924" y="3405279"/>
            <a:ext cx="156457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smtClean="0">
                <a:solidFill>
                  <a:schemeClr val="bg1">
                    <a:lumMod val="50000"/>
                  </a:schemeClr>
                </a:solidFill>
                <a:latin typeface="+mj-lt"/>
              </a:rPr>
              <a:t>DHCP</a:t>
            </a:r>
            <a:br>
              <a:rPr lang="en-US" dirty="0" smtClean="0">
                <a:solidFill>
                  <a:schemeClr val="bg1">
                    <a:lumMod val="50000"/>
                  </a:schemeClr>
                </a:solidFill>
                <a:latin typeface="+mj-lt"/>
              </a:rPr>
            </a:br>
            <a:r>
              <a:rPr lang="en-US" dirty="0" smtClean="0">
                <a:solidFill>
                  <a:schemeClr val="bg1">
                    <a:lumMod val="50000"/>
                  </a:schemeClr>
                </a:solidFill>
                <a:latin typeface="+mj-lt"/>
              </a:rPr>
              <a:t>relay</a:t>
            </a:r>
            <a:br>
              <a:rPr lang="en-US" dirty="0" smtClean="0">
                <a:solidFill>
                  <a:schemeClr val="bg1">
                    <a:lumMod val="50000"/>
                  </a:schemeClr>
                </a:solidFill>
                <a:latin typeface="+mj-lt"/>
              </a:rPr>
            </a:br>
            <a:r>
              <a:rPr lang="en-US" dirty="0" smtClean="0">
                <a:solidFill>
                  <a:schemeClr val="bg1">
                    <a:lumMod val="50000"/>
                  </a:schemeClr>
                </a:solidFill>
                <a:latin typeface="+mj-lt"/>
              </a:rPr>
              <a:t>agent</a:t>
            </a:r>
            <a:endParaRPr lang="en-US" dirty="0">
              <a:solidFill>
                <a:schemeClr val="bg1">
                  <a:lumMod val="50000"/>
                </a:schemeClr>
              </a:solidFill>
              <a:latin typeface="+mj-lt"/>
            </a:endParaRPr>
          </a:p>
        </p:txBody>
      </p:sp>
      <p:sp>
        <p:nvSpPr>
          <p:cNvPr id="67" name="ïṧļíḍê">
            <a:extLst>
              <a:ext uri="{FF2B5EF4-FFF2-40B4-BE49-F238E27FC236}">
                <a16:creationId xmlns:a16="http://schemas.microsoft.com/office/drawing/2014/main" xmlns="" id="{D1BCCD92-D45A-41F7-960F-30FC35568CBF}"/>
              </a:ext>
            </a:extLst>
          </p:cNvPr>
          <p:cNvSpPr txBox="1"/>
          <p:nvPr/>
        </p:nvSpPr>
        <p:spPr bwMode="gray">
          <a:xfrm>
            <a:off x="461658" y="4919773"/>
            <a:ext cx="97086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VLAN</a:t>
            </a:r>
          </a:p>
        </p:txBody>
      </p:sp>
      <p:cxnSp>
        <p:nvCxnSpPr>
          <p:cNvPr id="68" name="直接连接符 67">
            <a:extLst>
              <a:ext uri="{FF2B5EF4-FFF2-40B4-BE49-F238E27FC236}">
                <a16:creationId xmlns:a16="http://schemas.microsoft.com/office/drawing/2014/main" xmlns="" id="{4AA622A8-8183-4782-A4A5-6DF01B92BB53}"/>
              </a:ext>
            </a:extLst>
          </p:cNvPr>
          <p:cNvCxnSpPr/>
          <p:nvPr/>
        </p:nvCxnSpPr>
        <p:spPr bwMode="gray">
          <a:xfrm>
            <a:off x="474688" y="1824558"/>
            <a:ext cx="0" cy="425224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8" name="文本占位符 139"/>
          <p:cNvSpPr txBox="1">
            <a:spLocks/>
          </p:cNvSpPr>
          <p:nvPr/>
        </p:nvSpPr>
        <p:spPr bwMode="gray">
          <a:xfrm>
            <a:off x="4244340" y="3851957"/>
            <a:ext cx="7515222" cy="7232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10000"/>
              </a:lnSpc>
            </a:pPr>
            <a:r>
              <a:rPr lang="en-US" altLang="zh-CN" sz="1200" dirty="0" smtClean="0">
                <a:latin typeface="+mj-lt"/>
              </a:rPr>
              <a:t>The preceding information shows that the physical status of GE 0/0/10 is normal, but GE 0/0/10 is configured as a trunk interface. Modify the configuration on SW6 to configure GE 0/0/10 as an access interface and set the VLAN ID to 56.</a:t>
            </a:r>
          </a:p>
          <a:p>
            <a:pPr>
              <a:lnSpc>
                <a:spcPct val="110000"/>
              </a:lnSpc>
            </a:pPr>
            <a:r>
              <a:rPr lang="en-US" altLang="zh-CN" sz="1200" dirty="0" smtClean="0">
                <a:latin typeface="+mj-lt"/>
              </a:rPr>
              <a:t>After the modification, check whether PC5 can properly obtain an IP address.</a:t>
            </a:r>
          </a:p>
          <a:p>
            <a:pPr marL="92075" indent="-92075">
              <a:lnSpc>
                <a:spcPct val="110000"/>
              </a:lnSpc>
            </a:pPr>
            <a:endParaRPr lang="en-US" altLang="zh-CN" sz="1200" dirty="0" smtClean="0">
              <a:latin typeface="+mj-lt"/>
            </a:endParaRPr>
          </a:p>
          <a:p>
            <a:pPr marL="92075" lvl="1" indent="-92075">
              <a:lnSpc>
                <a:spcPct val="110000"/>
              </a:lnSpc>
            </a:pPr>
            <a:endParaRPr lang="en-US" altLang="zh-CN" sz="1200" dirty="0">
              <a:latin typeface="+mj-lt"/>
            </a:endParaRPr>
          </a:p>
        </p:txBody>
      </p:sp>
      <p:sp>
        <p:nvSpPr>
          <p:cNvPr id="29" name="AutoShape 17"/>
          <p:cNvSpPr>
            <a:spLocks noChangeArrowheads="1"/>
          </p:cNvSpPr>
          <p:nvPr/>
        </p:nvSpPr>
        <p:spPr bwMode="gray">
          <a:xfrm>
            <a:off x="4709533" y="1895300"/>
            <a:ext cx="5198832" cy="1944576"/>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0" name="表格 29"/>
          <p:cNvGraphicFramePr>
            <a:graphicFrameLocks noGrp="1"/>
          </p:cNvGraphicFramePr>
          <p:nvPr>
            <p:extLst>
              <p:ext uri="{D42A27DB-BD31-4B8C-83A1-F6EECF244321}">
                <p14:modId xmlns:p14="http://schemas.microsoft.com/office/powerpoint/2010/main" val="124471047"/>
              </p:ext>
            </p:extLst>
          </p:nvPr>
        </p:nvGraphicFramePr>
        <p:xfrm>
          <a:off x="4800158" y="1904609"/>
          <a:ext cx="4933481" cy="1062654"/>
        </p:xfrm>
        <a:graphic>
          <a:graphicData uri="http://schemas.openxmlformats.org/drawingml/2006/table">
            <a:tbl>
              <a:tblPr>
                <a:tableStyleId>{72833802-FEF1-4C79-8D5D-14CF1EAF98D9}</a:tableStyleId>
              </a:tblPr>
              <a:tblGrid>
                <a:gridCol w="675108"/>
                <a:gridCol w="2479723"/>
                <a:gridCol w="571245"/>
                <a:gridCol w="1207405"/>
              </a:tblGrid>
              <a:tr h="149031">
                <a:tc gridSpan="4">
                  <a:txBody>
                    <a:bodyPr/>
                    <a:lstStyle/>
                    <a:p>
                      <a:pPr algn="l"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&lt;SW6&gt;display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stp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brief </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49031">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MSTID</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Port</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Role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STPState</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32298">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GigabitEthernet0/0/4</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ROOT</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32298">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GigabitEthernet0/0/10</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32298">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GigabitEthernet0/0/11</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DESI</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31" name="文本框 30"/>
          <p:cNvSpPr txBox="1"/>
          <p:nvPr/>
        </p:nvSpPr>
        <p:spPr bwMode="gray">
          <a:xfrm>
            <a:off x="4709533" y="3008878"/>
            <a:ext cx="5622052" cy="830997"/>
          </a:xfrm>
          <a:prstGeom prst="rect">
            <a:avLst/>
          </a:prstGeom>
          <a:noFill/>
        </p:spPr>
        <p:txBody>
          <a:bodyPr wrap="none" rtlCol="0">
            <a:spAutoFit/>
          </a:bodyPr>
          <a:lstStyle/>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&lt;SW6&gt;display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vlan</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The total number of </a:t>
            </a:r>
            <a:r>
              <a:rPr lang="en-US" altLang="zh-CN" sz="1200" dirty="0" err="1">
                <a:latin typeface="Huawei Sans" panose="020C0503030203020204" pitchFamily="34" charset="0"/>
                <a:ea typeface="方正兰亭黑简体" panose="02000000000000000000" pitchFamily="2" charset="-122"/>
                <a:sym typeface="Huawei Sans" panose="020C0503030203020204" pitchFamily="34" charset="0"/>
              </a:rPr>
              <a:t>vlans</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is : 2</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56   common  TG:GE0/0/4(U) GE0/0/10(U) </a:t>
            </a: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UT: </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GE0/0/11(U) </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AutoShape 17"/>
          <p:cNvSpPr>
            <a:spLocks noChangeArrowheads="1"/>
          </p:cNvSpPr>
          <p:nvPr/>
        </p:nvSpPr>
        <p:spPr bwMode="gray">
          <a:xfrm>
            <a:off x="4709533" y="4884833"/>
            <a:ext cx="5198832" cy="1154277"/>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3" name="表格 32"/>
          <p:cNvGraphicFramePr>
            <a:graphicFrameLocks noGrp="1"/>
          </p:cNvGraphicFramePr>
          <p:nvPr>
            <p:extLst>
              <p:ext uri="{D42A27DB-BD31-4B8C-83A1-F6EECF244321}">
                <p14:modId xmlns:p14="http://schemas.microsoft.com/office/powerpoint/2010/main" val="1381767421"/>
              </p:ext>
            </p:extLst>
          </p:nvPr>
        </p:nvGraphicFramePr>
        <p:xfrm>
          <a:off x="4800158" y="4902248"/>
          <a:ext cx="4445100" cy="1097280"/>
        </p:xfrm>
        <a:graphic>
          <a:graphicData uri="http://schemas.openxmlformats.org/drawingml/2006/table">
            <a:tbl>
              <a:tblPr>
                <a:tableStyleId>{72833802-FEF1-4C79-8D5D-14CF1EAF98D9}</a:tableStyleId>
              </a:tblPr>
              <a:tblGrid>
                <a:gridCol w="2015113"/>
                <a:gridCol w="2429987"/>
              </a:tblGrid>
              <a:tr h="94804">
                <a:tc>
                  <a:txBody>
                    <a:bodyPr/>
                    <a:lstStyle/>
                    <a:p>
                      <a:pPr algn="l" fontAlgn="b"/>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PC&gt;ipconfig</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fontAlgn="b"/>
                      <a:endParaRPr lang="zh-CN" alt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94804">
                <a:tc>
                  <a:txBody>
                    <a:bodyPr/>
                    <a:lstStyle/>
                    <a:p>
                      <a:pPr algn="l" rtl="0"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IPv4 address</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zh-CN" alt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Subnet mask</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zh-CN" alt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Gateway</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zh-CN" alt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Physical address</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54-89-98-39-22-B7</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DNS server</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zh-CN" alt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0.0.0.0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0535407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占位符 139"/>
          <p:cNvSpPr txBox="1">
            <a:spLocks/>
          </p:cNvSpPr>
          <p:nvPr/>
        </p:nvSpPr>
        <p:spPr bwMode="gray">
          <a:xfrm>
            <a:off x="4991100" y="1233488"/>
            <a:ext cx="6768462" cy="54843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400" dirty="0">
                <a:latin typeface="+mj-lt"/>
              </a:rPr>
              <a:t>SW5 is a DHCP relay agent. Query the global configuration of SW5</a:t>
            </a:r>
            <a:r>
              <a:rPr lang="en-US" sz="1400" dirty="0" smtClean="0">
                <a:latin typeface="+mj-lt"/>
              </a:rPr>
              <a:t>.</a:t>
            </a:r>
            <a:endParaRPr lang="en-US" sz="1400" dirty="0">
              <a:latin typeface="+mj-lt"/>
            </a:endParaRPr>
          </a:p>
        </p:txBody>
      </p:sp>
      <p:sp>
        <p:nvSpPr>
          <p:cNvPr id="2" name="标题 1"/>
          <p:cNvSpPr>
            <a:spLocks noGrp="1"/>
          </p:cNvSpPr>
          <p:nvPr>
            <p:ph type="title"/>
          </p:nvPr>
        </p:nvSpPr>
        <p:spPr bwMode="gray"/>
        <p:txBody>
          <a:bodyPr>
            <a:normAutofit/>
          </a:bodyPr>
          <a:lstStyle/>
          <a:p>
            <a:r>
              <a:rPr lang="en-US" dirty="0" smtClean="0"/>
              <a:t>PC5 Cannot Communicate with Any Host (3)</a:t>
            </a:r>
            <a:endParaRPr lang="en-US" dirty="0"/>
          </a:p>
        </p:txBody>
      </p:sp>
      <p:sp>
        <p:nvSpPr>
          <p:cNvPr id="64" name="文本占位符 139"/>
          <p:cNvSpPr txBox="1">
            <a:spLocks/>
          </p:cNvSpPr>
          <p:nvPr/>
        </p:nvSpPr>
        <p:spPr bwMode="gray">
          <a:xfrm>
            <a:off x="4991101" y="5605951"/>
            <a:ext cx="6757988" cy="35268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400" dirty="0">
                <a:latin typeface="+mj-lt"/>
              </a:rPr>
              <a:t>After the modification, PC5 still cannot obtain an IP address.</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6317" y="2088087"/>
            <a:ext cx="540000" cy="442800"/>
          </a:xfrm>
          <a:prstGeom prst="rect">
            <a:avLst/>
          </a:prstGeom>
        </p:spPr>
      </p:pic>
      <p:pic>
        <p:nvPicPr>
          <p:cNvPr id="56" name="图片 5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36317" y="3399197"/>
            <a:ext cx="540000" cy="442800"/>
          </a:xfrm>
          <a:prstGeom prst="rect">
            <a:avLst/>
          </a:prstGeom>
        </p:spPr>
      </p:pic>
      <p:pic>
        <p:nvPicPr>
          <p:cNvPr id="63" name="图片 62" descr="通用交换机.png"/>
          <p:cNvPicPr>
            <a:picLocks noChangeAspect="1"/>
          </p:cNvPicPr>
          <p:nvPr/>
        </p:nvPicPr>
        <p:blipFill>
          <a:blip r:embed="rId5" cstate="print"/>
          <a:stretch>
            <a:fillRect/>
          </a:stretch>
        </p:blipFill>
        <p:spPr bwMode="gray">
          <a:xfrm>
            <a:off x="2036317" y="4508449"/>
            <a:ext cx="540000" cy="441818"/>
          </a:xfrm>
          <a:prstGeom prst="rect">
            <a:avLst/>
          </a:prstGeom>
        </p:spPr>
      </p:pic>
      <p:cxnSp>
        <p:nvCxnSpPr>
          <p:cNvPr id="65" name="直接连接符 64"/>
          <p:cNvCxnSpPr>
            <a:stCxn id="55" idx="2"/>
            <a:endCxn id="56" idx="0"/>
          </p:cNvCxnSpPr>
          <p:nvPr/>
        </p:nvCxnSpPr>
        <p:spPr bwMode="gray">
          <a:xfrm>
            <a:off x="2306317" y="2530887"/>
            <a:ext cx="0" cy="868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6" idx="2"/>
            <a:endCxn id="63" idx="0"/>
          </p:cNvCxnSpPr>
          <p:nvPr/>
        </p:nvCxnSpPr>
        <p:spPr bwMode="gray">
          <a:xfrm>
            <a:off x="2306317" y="3841997"/>
            <a:ext cx="0" cy="666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72" idx="0"/>
            <a:endCxn id="63" idx="2"/>
          </p:cNvCxnSpPr>
          <p:nvPr/>
        </p:nvCxnSpPr>
        <p:spPr bwMode="gray">
          <a:xfrm flipV="1">
            <a:off x="2305849" y="4950267"/>
            <a:ext cx="468" cy="812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123"/>
          <p:cNvSpPr txBox="1"/>
          <p:nvPr/>
        </p:nvSpPr>
        <p:spPr bwMode="gray">
          <a:xfrm>
            <a:off x="1355178" y="582014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69" name="TextBox 123"/>
          <p:cNvSpPr txBox="1"/>
          <p:nvPr/>
        </p:nvSpPr>
        <p:spPr bwMode="gray">
          <a:xfrm>
            <a:off x="1355178" y="222526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70" name="TextBox 123"/>
          <p:cNvSpPr txBox="1"/>
          <p:nvPr/>
        </p:nvSpPr>
        <p:spPr bwMode="gray">
          <a:xfrm>
            <a:off x="1355178" y="46252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71" name="TextBox 123"/>
          <p:cNvSpPr txBox="1"/>
          <p:nvPr/>
        </p:nvSpPr>
        <p:spPr bwMode="gray">
          <a:xfrm>
            <a:off x="1355178" y="348663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pic>
        <p:nvPicPr>
          <p:cNvPr id="72" name="图片 71" descr="PC.png"/>
          <p:cNvPicPr>
            <a:picLocks noChangeAspect="1"/>
          </p:cNvPicPr>
          <p:nvPr/>
        </p:nvPicPr>
        <p:blipFill>
          <a:blip r:embed="rId6" cstate="print"/>
          <a:stretch>
            <a:fillRect/>
          </a:stretch>
        </p:blipFill>
        <p:spPr bwMode="gray">
          <a:xfrm>
            <a:off x="2036317" y="5762812"/>
            <a:ext cx="539063" cy="414000"/>
          </a:xfrm>
          <a:prstGeom prst="rect">
            <a:avLst/>
          </a:prstGeom>
        </p:spPr>
      </p:pic>
      <p:sp>
        <p:nvSpPr>
          <p:cNvPr id="73" name="TextBox 123"/>
          <p:cNvSpPr txBox="1"/>
          <p:nvPr/>
        </p:nvSpPr>
        <p:spPr bwMode="gray">
          <a:xfrm rot="16200000">
            <a:off x="1984103" y="405460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74" name="TextBox 123"/>
          <p:cNvSpPr txBox="1"/>
          <p:nvPr/>
        </p:nvSpPr>
        <p:spPr bwMode="gray">
          <a:xfrm rot="16200000">
            <a:off x="1998844" y="28323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75" name="TextBox 123"/>
          <p:cNvSpPr txBox="1"/>
          <p:nvPr/>
        </p:nvSpPr>
        <p:spPr bwMode="gray">
          <a:xfrm rot="16200000">
            <a:off x="1987030" y="520295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76" name="isḻïḑe">
            <a:extLst>
              <a:ext uri="{FF2B5EF4-FFF2-40B4-BE49-F238E27FC236}">
                <a16:creationId xmlns:a16="http://schemas.microsoft.com/office/drawing/2014/main" xmlns="" id="{24CBC826-002E-4B71-8291-B729E4BED0E3}"/>
              </a:ext>
            </a:extLst>
          </p:cNvPr>
          <p:cNvSpPr txBox="1"/>
          <p:nvPr/>
        </p:nvSpPr>
        <p:spPr bwMode="gray">
          <a:xfrm>
            <a:off x="547189" y="1781925"/>
            <a:ext cx="130037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b="0" dirty="0">
                <a:latin typeface="+mj-lt"/>
              </a:rPr>
              <a:t>DHCP server</a:t>
            </a:r>
          </a:p>
        </p:txBody>
      </p:sp>
      <p:sp>
        <p:nvSpPr>
          <p:cNvPr id="77" name="ïšļïďe">
            <a:extLst>
              <a:ext uri="{FF2B5EF4-FFF2-40B4-BE49-F238E27FC236}">
                <a16:creationId xmlns:a16="http://schemas.microsoft.com/office/drawing/2014/main" xmlns="" id="{FB41FAD4-0BA5-4580-B72E-A6BFF22F8784}"/>
              </a:ext>
            </a:extLst>
          </p:cNvPr>
          <p:cNvSpPr txBox="1"/>
          <p:nvPr/>
        </p:nvSpPr>
        <p:spPr bwMode="gray">
          <a:xfrm>
            <a:off x="547189" y="3394393"/>
            <a:ext cx="130037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DHCP </a:t>
            </a:r>
            <a:r>
              <a:rPr lang="en-US" dirty="0" smtClean="0">
                <a:latin typeface="+mj-lt"/>
              </a:rPr>
              <a:t/>
            </a:r>
            <a:br>
              <a:rPr lang="en-US" dirty="0" smtClean="0">
                <a:latin typeface="+mj-lt"/>
              </a:rPr>
            </a:br>
            <a:r>
              <a:rPr lang="en-US" dirty="0" smtClean="0">
                <a:latin typeface="+mj-lt"/>
              </a:rPr>
              <a:t>relay </a:t>
            </a:r>
            <a:br>
              <a:rPr lang="en-US" dirty="0" smtClean="0">
                <a:latin typeface="+mj-lt"/>
              </a:rPr>
            </a:br>
            <a:r>
              <a:rPr lang="en-US" dirty="0" smtClean="0">
                <a:latin typeface="+mj-lt"/>
              </a:rPr>
              <a:t>agent</a:t>
            </a:r>
            <a:endParaRPr lang="en-US" dirty="0">
              <a:latin typeface="+mj-lt"/>
            </a:endParaRPr>
          </a:p>
        </p:txBody>
      </p:sp>
      <p:sp>
        <p:nvSpPr>
          <p:cNvPr id="78" name="ïṧļíḍê">
            <a:extLst>
              <a:ext uri="{FF2B5EF4-FFF2-40B4-BE49-F238E27FC236}">
                <a16:creationId xmlns:a16="http://schemas.microsoft.com/office/drawing/2014/main" xmlns="" id="{D1BCCD92-D45A-41F7-960F-30FC35568CBF}"/>
              </a:ext>
            </a:extLst>
          </p:cNvPr>
          <p:cNvSpPr txBox="1"/>
          <p:nvPr/>
        </p:nvSpPr>
        <p:spPr bwMode="gray">
          <a:xfrm>
            <a:off x="473652" y="4919773"/>
            <a:ext cx="95887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solidFill>
                  <a:schemeClr val="bg1">
                    <a:lumMod val="50000"/>
                  </a:schemeClr>
                </a:solidFill>
                <a:latin typeface="+mj-lt"/>
              </a:rPr>
              <a:t>VLAN</a:t>
            </a:r>
          </a:p>
        </p:txBody>
      </p:sp>
      <p:cxnSp>
        <p:nvCxnSpPr>
          <p:cNvPr id="79" name="直接连接符 78">
            <a:extLst>
              <a:ext uri="{FF2B5EF4-FFF2-40B4-BE49-F238E27FC236}">
                <a16:creationId xmlns:a16="http://schemas.microsoft.com/office/drawing/2014/main" xmlns="" id="{4AA622A8-8183-4782-A4A5-6DF01B92BB53}"/>
              </a:ext>
            </a:extLst>
          </p:cNvPr>
          <p:cNvCxnSpPr/>
          <p:nvPr/>
        </p:nvCxnSpPr>
        <p:spPr bwMode="gray">
          <a:xfrm>
            <a:off x="474688" y="1824558"/>
            <a:ext cx="0" cy="425224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7" name="文本占位符 139"/>
          <p:cNvSpPr txBox="1">
            <a:spLocks/>
          </p:cNvSpPr>
          <p:nvPr/>
        </p:nvSpPr>
        <p:spPr bwMode="gray">
          <a:xfrm>
            <a:off x="4991100" y="3175594"/>
            <a:ext cx="6768462" cy="168190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altLang="zh-CN" sz="1400" dirty="0">
                <a:latin typeface="+mj-lt"/>
              </a:rPr>
              <a:t>The DHCP service has been enabled on SW5 and the DHCP relay agent has been configured. However, after the data packets sent by PC5 pass through SW6, SW6 adds the tag with VLAN ID 56 to the packets before forwarding them. As a result, the DHCP relay interface configured on SW5 is incorrect.</a:t>
            </a:r>
          </a:p>
          <a:p>
            <a:pPr>
              <a:lnSpc>
                <a:spcPct val="130000"/>
              </a:lnSpc>
            </a:pPr>
            <a:r>
              <a:rPr lang="en-US" altLang="zh-CN" sz="1400" dirty="0">
                <a:latin typeface="+mj-lt"/>
              </a:rPr>
              <a:t>Modify the configuration of SW5:</a:t>
            </a:r>
          </a:p>
        </p:txBody>
      </p:sp>
      <p:cxnSp>
        <p:nvCxnSpPr>
          <p:cNvPr id="28" name="直接连接符 27"/>
          <p:cNvCxnSpPr/>
          <p:nvPr/>
        </p:nvCxnSpPr>
        <p:spPr bwMode="gray">
          <a:xfrm>
            <a:off x="2695074" y="3399197"/>
            <a:ext cx="789271" cy="0"/>
          </a:xfrm>
          <a:prstGeom prst="line">
            <a:avLst/>
          </a:prstGeom>
          <a:ln w="12700">
            <a:solidFill>
              <a:srgbClr val="62B23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2695074" y="3841997"/>
            <a:ext cx="789271" cy="0"/>
          </a:xfrm>
          <a:prstGeom prst="line">
            <a:avLst/>
          </a:prstGeom>
          <a:ln w="12700">
            <a:solidFill>
              <a:srgbClr val="62B23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gray">
          <a:xfrm>
            <a:off x="3051208" y="3429000"/>
            <a:ext cx="0" cy="363654"/>
          </a:xfrm>
          <a:prstGeom prst="line">
            <a:avLst/>
          </a:prstGeom>
          <a:ln w="19050">
            <a:solidFill>
              <a:srgbClr val="62B23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AutoShape 17"/>
          <p:cNvSpPr>
            <a:spLocks noChangeArrowheads="1"/>
          </p:cNvSpPr>
          <p:nvPr/>
        </p:nvSpPr>
        <p:spPr bwMode="gray">
          <a:xfrm>
            <a:off x="5396667" y="1633429"/>
            <a:ext cx="5198832" cy="1529075"/>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&lt;SW5&gt;display current-configuration </a:t>
            </a:r>
          </a:p>
          <a:p>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dhcp</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enable</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interface Vlanif35</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 address 10.0.35.5 255.255.255.0</a:t>
            </a:r>
          </a:p>
          <a:p>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b="1" kern="0" dirty="0" err="1">
                <a:latin typeface="Huawei Sans" panose="020C0503030203020204" pitchFamily="34" charset="0"/>
                <a:ea typeface="方正兰亭黑简体" panose="02000000000000000000" pitchFamily="2" charset="-122"/>
                <a:sym typeface="Huawei Sans" panose="020C0503030203020204" pitchFamily="34" charset="0"/>
              </a:rPr>
              <a:t>dhcp</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select relay</a:t>
            </a:r>
          </a:p>
          <a:p>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b="1" kern="0" dirty="0" err="1">
                <a:latin typeface="Huawei Sans" panose="020C0503030203020204" pitchFamily="34" charset="0"/>
                <a:ea typeface="方正兰亭黑简体" panose="02000000000000000000" pitchFamily="2" charset="-122"/>
                <a:sym typeface="Huawei Sans" panose="020C0503030203020204" pitchFamily="34" charset="0"/>
              </a:rPr>
              <a:t>dhcp</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relay server-</a:t>
            </a:r>
            <a:r>
              <a:rPr lang="en-US" altLang="zh-CN" sz="1200" b="1" kern="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b="1" kern="0" dirty="0">
                <a:latin typeface="Huawei Sans" panose="020C0503030203020204" pitchFamily="34" charset="0"/>
                <a:ea typeface="方正兰亭黑简体" panose="02000000000000000000" pitchFamily="2" charset="-122"/>
                <a:sym typeface="Huawei Sans" panose="020C0503030203020204" pitchFamily="34" charset="0"/>
              </a:rPr>
              <a:t> 10.0.35.3</a:t>
            </a:r>
          </a:p>
          <a:p>
            <a:r>
              <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32" name="AutoShape 17"/>
          <p:cNvSpPr>
            <a:spLocks noChangeArrowheads="1"/>
          </p:cNvSpPr>
          <p:nvPr/>
        </p:nvSpPr>
        <p:spPr bwMode="gray">
          <a:xfrm>
            <a:off x="5396667" y="4738204"/>
            <a:ext cx="5198832" cy="826968"/>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[SW5]interface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Vlanif</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56</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SW5-Vlanif56]</a:t>
            </a:r>
            <a:r>
              <a:rPr lang="en-US" altLang="zh-CN" sz="1200" kern="0" dirty="0" err="1"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select relay</a:t>
            </a:r>
          </a:p>
          <a:p>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[SW5-Vlanif56]</a:t>
            </a:r>
            <a:r>
              <a:rPr lang="en-US" altLang="zh-CN" sz="1200" kern="0" dirty="0" err="1"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relay server-</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10.0.35.3</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0084435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占位符 139"/>
          <p:cNvSpPr txBox="1">
            <a:spLocks/>
          </p:cNvSpPr>
          <p:nvPr/>
        </p:nvSpPr>
        <p:spPr bwMode="gray">
          <a:xfrm>
            <a:off x="4503420" y="1042267"/>
            <a:ext cx="7256142" cy="3659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sz="1400" dirty="0">
                <a:latin typeface="+mj-lt"/>
              </a:rPr>
              <a:t>Query the DHCP relay status of SW5.</a:t>
            </a:r>
          </a:p>
          <a:p>
            <a:pPr marL="0" indent="0">
              <a:lnSpc>
                <a:spcPct val="120000"/>
              </a:lnSpc>
              <a:buNone/>
            </a:pPr>
            <a:endParaRPr lang="en-US" altLang="zh-CN" sz="1400" dirty="0">
              <a:latin typeface="+mj-lt"/>
            </a:endParaRPr>
          </a:p>
          <a:p>
            <a:pPr>
              <a:lnSpc>
                <a:spcPct val="120000"/>
              </a:lnSpc>
            </a:pPr>
            <a:endParaRPr lang="en-US" altLang="zh-CN" sz="1400" dirty="0" smtClean="0">
              <a:latin typeface="+mj-lt"/>
            </a:endParaRPr>
          </a:p>
          <a:p>
            <a:pPr>
              <a:lnSpc>
                <a:spcPct val="120000"/>
              </a:lnSpc>
            </a:pPr>
            <a:endParaRPr lang="en-US" altLang="zh-CN" sz="1400" dirty="0">
              <a:latin typeface="+mj-lt"/>
            </a:endParaRPr>
          </a:p>
          <a:p>
            <a:pPr>
              <a:lnSpc>
                <a:spcPct val="120000"/>
              </a:lnSpc>
            </a:pPr>
            <a:endParaRPr lang="en-US" altLang="zh-CN" sz="1400" dirty="0" smtClean="0">
              <a:latin typeface="+mj-lt"/>
            </a:endParaRPr>
          </a:p>
        </p:txBody>
      </p:sp>
      <p:sp>
        <p:nvSpPr>
          <p:cNvPr id="2" name="标题 1"/>
          <p:cNvSpPr>
            <a:spLocks noGrp="1"/>
          </p:cNvSpPr>
          <p:nvPr>
            <p:ph type="title"/>
          </p:nvPr>
        </p:nvSpPr>
        <p:spPr bwMode="gray"/>
        <p:txBody>
          <a:bodyPr>
            <a:normAutofit/>
          </a:bodyPr>
          <a:lstStyle/>
          <a:p>
            <a:r>
              <a:rPr lang="en-US" dirty="0" smtClean="0"/>
              <a:t>PC5 Cannot Communicate with Any Host (4)</a:t>
            </a:r>
            <a:endParaRPr lang="en-US" dirty="0"/>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6317" y="2088087"/>
            <a:ext cx="540000" cy="442800"/>
          </a:xfrm>
          <a:prstGeom prst="rect">
            <a:avLst/>
          </a:prstGeom>
        </p:spPr>
      </p:pic>
      <p:pic>
        <p:nvPicPr>
          <p:cNvPr id="89" name="图片 88"/>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36317" y="3399197"/>
            <a:ext cx="540000" cy="442800"/>
          </a:xfrm>
          <a:prstGeom prst="rect">
            <a:avLst/>
          </a:prstGeom>
        </p:spPr>
      </p:pic>
      <p:pic>
        <p:nvPicPr>
          <p:cNvPr id="90" name="图片 89" descr="通用交换机.png"/>
          <p:cNvPicPr>
            <a:picLocks noChangeAspect="1"/>
          </p:cNvPicPr>
          <p:nvPr/>
        </p:nvPicPr>
        <p:blipFill>
          <a:blip r:embed="rId5" cstate="print"/>
          <a:stretch>
            <a:fillRect/>
          </a:stretch>
        </p:blipFill>
        <p:spPr bwMode="gray">
          <a:xfrm>
            <a:off x="2036317" y="4508449"/>
            <a:ext cx="540000" cy="441818"/>
          </a:xfrm>
          <a:prstGeom prst="rect">
            <a:avLst/>
          </a:prstGeom>
        </p:spPr>
      </p:pic>
      <p:cxnSp>
        <p:nvCxnSpPr>
          <p:cNvPr id="91" name="直接连接符 90"/>
          <p:cNvCxnSpPr>
            <a:stCxn id="88" idx="2"/>
            <a:endCxn id="89" idx="0"/>
          </p:cNvCxnSpPr>
          <p:nvPr/>
        </p:nvCxnSpPr>
        <p:spPr bwMode="gray">
          <a:xfrm>
            <a:off x="2306317" y="2530887"/>
            <a:ext cx="0" cy="868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89" idx="2"/>
            <a:endCxn id="90" idx="0"/>
          </p:cNvCxnSpPr>
          <p:nvPr/>
        </p:nvCxnSpPr>
        <p:spPr bwMode="gray">
          <a:xfrm>
            <a:off x="2306317" y="3841997"/>
            <a:ext cx="0" cy="666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98" idx="0"/>
            <a:endCxn id="90" idx="2"/>
          </p:cNvCxnSpPr>
          <p:nvPr/>
        </p:nvCxnSpPr>
        <p:spPr bwMode="gray">
          <a:xfrm flipV="1">
            <a:off x="2305849" y="4950267"/>
            <a:ext cx="468" cy="812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TextBox 123"/>
          <p:cNvSpPr txBox="1"/>
          <p:nvPr/>
        </p:nvSpPr>
        <p:spPr bwMode="gray">
          <a:xfrm>
            <a:off x="1355178" y="582014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95" name="TextBox 123"/>
          <p:cNvSpPr txBox="1"/>
          <p:nvPr/>
        </p:nvSpPr>
        <p:spPr bwMode="gray">
          <a:xfrm>
            <a:off x="1355178" y="222526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96" name="TextBox 123"/>
          <p:cNvSpPr txBox="1"/>
          <p:nvPr/>
        </p:nvSpPr>
        <p:spPr bwMode="gray">
          <a:xfrm>
            <a:off x="1355178" y="46252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97" name="TextBox 123"/>
          <p:cNvSpPr txBox="1"/>
          <p:nvPr/>
        </p:nvSpPr>
        <p:spPr bwMode="gray">
          <a:xfrm>
            <a:off x="1355178" y="348663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pic>
        <p:nvPicPr>
          <p:cNvPr id="98" name="图片 97" descr="PC.png"/>
          <p:cNvPicPr>
            <a:picLocks noChangeAspect="1"/>
          </p:cNvPicPr>
          <p:nvPr/>
        </p:nvPicPr>
        <p:blipFill>
          <a:blip r:embed="rId6" cstate="print"/>
          <a:stretch>
            <a:fillRect/>
          </a:stretch>
        </p:blipFill>
        <p:spPr bwMode="gray">
          <a:xfrm>
            <a:off x="2036317" y="5762812"/>
            <a:ext cx="539063" cy="414000"/>
          </a:xfrm>
          <a:prstGeom prst="rect">
            <a:avLst/>
          </a:prstGeom>
        </p:spPr>
      </p:pic>
      <p:sp>
        <p:nvSpPr>
          <p:cNvPr id="99" name="TextBox 123"/>
          <p:cNvSpPr txBox="1"/>
          <p:nvPr/>
        </p:nvSpPr>
        <p:spPr bwMode="gray">
          <a:xfrm rot="16200000">
            <a:off x="1984103" y="405460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100" name="TextBox 123"/>
          <p:cNvSpPr txBox="1"/>
          <p:nvPr/>
        </p:nvSpPr>
        <p:spPr bwMode="gray">
          <a:xfrm rot="16200000">
            <a:off x="1998844" y="28323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101" name="TextBox 123"/>
          <p:cNvSpPr txBox="1"/>
          <p:nvPr/>
        </p:nvSpPr>
        <p:spPr bwMode="gray">
          <a:xfrm rot="16200000">
            <a:off x="1987030" y="520295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102" name="isḻïḑe">
            <a:extLst>
              <a:ext uri="{FF2B5EF4-FFF2-40B4-BE49-F238E27FC236}">
                <a16:creationId xmlns:a16="http://schemas.microsoft.com/office/drawing/2014/main" xmlns="" id="{24CBC826-002E-4B71-8291-B729E4BED0E3}"/>
              </a:ext>
            </a:extLst>
          </p:cNvPr>
          <p:cNvSpPr txBox="1"/>
          <p:nvPr/>
        </p:nvSpPr>
        <p:spPr bwMode="gray">
          <a:xfrm>
            <a:off x="530925" y="1781925"/>
            <a:ext cx="131663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DHCP server</a:t>
            </a:r>
          </a:p>
        </p:txBody>
      </p:sp>
      <p:sp>
        <p:nvSpPr>
          <p:cNvPr id="103" name="ïšļïďe">
            <a:extLst>
              <a:ext uri="{FF2B5EF4-FFF2-40B4-BE49-F238E27FC236}">
                <a16:creationId xmlns:a16="http://schemas.microsoft.com/office/drawing/2014/main" xmlns="" id="{FB41FAD4-0BA5-4580-B72E-A6BFF22F8784}"/>
              </a:ext>
            </a:extLst>
          </p:cNvPr>
          <p:cNvSpPr txBox="1"/>
          <p:nvPr/>
        </p:nvSpPr>
        <p:spPr bwMode="gray">
          <a:xfrm>
            <a:off x="530925" y="3394393"/>
            <a:ext cx="131663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DHCP </a:t>
            </a:r>
            <a:r>
              <a:rPr lang="en-US" dirty="0" smtClean="0">
                <a:latin typeface="+mj-lt"/>
              </a:rPr>
              <a:t/>
            </a:r>
            <a:br>
              <a:rPr lang="en-US" dirty="0" smtClean="0">
                <a:latin typeface="+mj-lt"/>
              </a:rPr>
            </a:br>
            <a:r>
              <a:rPr lang="en-US" dirty="0" smtClean="0">
                <a:latin typeface="+mj-lt"/>
              </a:rPr>
              <a:t>relay </a:t>
            </a:r>
            <a:br>
              <a:rPr lang="en-US" dirty="0" smtClean="0">
                <a:latin typeface="+mj-lt"/>
              </a:rPr>
            </a:br>
            <a:r>
              <a:rPr lang="en-US" dirty="0" smtClean="0">
                <a:latin typeface="+mj-lt"/>
              </a:rPr>
              <a:t>agent</a:t>
            </a:r>
            <a:endParaRPr lang="en-US" dirty="0">
              <a:latin typeface="+mj-lt"/>
            </a:endParaRPr>
          </a:p>
        </p:txBody>
      </p:sp>
      <p:sp>
        <p:nvSpPr>
          <p:cNvPr id="104" name="ïṧļíḍê">
            <a:extLst>
              <a:ext uri="{FF2B5EF4-FFF2-40B4-BE49-F238E27FC236}">
                <a16:creationId xmlns:a16="http://schemas.microsoft.com/office/drawing/2014/main" xmlns="" id="{D1BCCD92-D45A-41F7-960F-30FC35568CBF}"/>
              </a:ext>
            </a:extLst>
          </p:cNvPr>
          <p:cNvSpPr txBox="1"/>
          <p:nvPr/>
        </p:nvSpPr>
        <p:spPr bwMode="gray">
          <a:xfrm>
            <a:off x="461658" y="4919773"/>
            <a:ext cx="97086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solidFill>
                  <a:schemeClr val="bg1">
                    <a:lumMod val="50000"/>
                  </a:schemeClr>
                </a:solidFill>
                <a:latin typeface="+mj-lt"/>
              </a:rPr>
              <a:t>VLAN</a:t>
            </a:r>
          </a:p>
        </p:txBody>
      </p:sp>
      <p:cxnSp>
        <p:nvCxnSpPr>
          <p:cNvPr id="105" name="直接连接符 104">
            <a:extLst>
              <a:ext uri="{FF2B5EF4-FFF2-40B4-BE49-F238E27FC236}">
                <a16:creationId xmlns:a16="http://schemas.microsoft.com/office/drawing/2014/main" xmlns="" id="{4AA622A8-8183-4782-A4A5-6DF01B92BB53}"/>
              </a:ext>
            </a:extLst>
          </p:cNvPr>
          <p:cNvCxnSpPr/>
          <p:nvPr/>
        </p:nvCxnSpPr>
        <p:spPr bwMode="gray">
          <a:xfrm>
            <a:off x="474688" y="1824558"/>
            <a:ext cx="0" cy="425224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6" name="文本占位符 139"/>
          <p:cNvSpPr txBox="1">
            <a:spLocks/>
          </p:cNvSpPr>
          <p:nvPr/>
        </p:nvSpPr>
        <p:spPr bwMode="gray">
          <a:xfrm>
            <a:off x="4503420" y="3436064"/>
            <a:ext cx="7245668" cy="3659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altLang="zh-CN" sz="1400" dirty="0">
                <a:latin typeface="+mj-lt"/>
              </a:rPr>
              <a:t>SW5 has sent packets to the DHCP server, but does not receive any responses.</a:t>
            </a:r>
          </a:p>
          <a:p>
            <a:pPr>
              <a:lnSpc>
                <a:spcPct val="120000"/>
              </a:lnSpc>
            </a:pPr>
            <a:r>
              <a:rPr lang="en-US" altLang="zh-CN" sz="1400" dirty="0">
                <a:latin typeface="+mj-lt"/>
              </a:rPr>
              <a:t>Check the DHCP server configuration on R3.</a:t>
            </a:r>
          </a:p>
        </p:txBody>
      </p:sp>
      <p:cxnSp>
        <p:nvCxnSpPr>
          <p:cNvPr id="27" name="直接连接符 26"/>
          <p:cNvCxnSpPr/>
          <p:nvPr/>
        </p:nvCxnSpPr>
        <p:spPr bwMode="gray">
          <a:xfrm>
            <a:off x="2656572" y="2523294"/>
            <a:ext cx="789271" cy="0"/>
          </a:xfrm>
          <a:prstGeom prst="line">
            <a:avLst/>
          </a:prstGeom>
          <a:ln w="12700">
            <a:solidFill>
              <a:srgbClr val="62B23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a:off x="2656572" y="3428110"/>
            <a:ext cx="789271" cy="0"/>
          </a:xfrm>
          <a:prstGeom prst="line">
            <a:avLst/>
          </a:prstGeom>
          <a:ln w="12700">
            <a:solidFill>
              <a:srgbClr val="62B23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3012706" y="2536613"/>
            <a:ext cx="0" cy="842154"/>
          </a:xfrm>
          <a:prstGeom prst="line">
            <a:avLst/>
          </a:prstGeom>
          <a:ln w="19050">
            <a:solidFill>
              <a:srgbClr val="62B23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AutoShape 17"/>
          <p:cNvSpPr>
            <a:spLocks noChangeArrowheads="1"/>
          </p:cNvSpPr>
          <p:nvPr/>
        </p:nvSpPr>
        <p:spPr bwMode="gray">
          <a:xfrm>
            <a:off x="5459904" y="1334629"/>
            <a:ext cx="5198832" cy="2079375"/>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[SW5]display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relay statistics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The statistics of DHCP RELAY:</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packets received from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clients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11</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DISCOVER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packets received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11</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REQUEST packets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received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RELEASE packets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received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INFORM packets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received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DECLINE packets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received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DHCP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packets sent to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clients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a:t>
            </a:r>
          </a:p>
          <a:p>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packets received from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servers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a:t>
            </a:r>
          </a:p>
          <a:p>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DHCP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packets sent to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servers	: </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11</a:t>
            </a:r>
          </a:p>
        </p:txBody>
      </p:sp>
      <p:sp>
        <p:nvSpPr>
          <p:cNvPr id="31" name="AutoShape 17"/>
          <p:cNvSpPr>
            <a:spLocks noChangeArrowheads="1"/>
          </p:cNvSpPr>
          <p:nvPr/>
        </p:nvSpPr>
        <p:spPr bwMode="gray">
          <a:xfrm>
            <a:off x="5459904" y="4116351"/>
            <a:ext cx="5198832" cy="2037483"/>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&lt;R3&gt;display  current-configuration </a:t>
            </a:r>
          </a:p>
          <a:p>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enable</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a:p>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pool test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gateway-list 192.168.56.254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network 192.168.56.0 mask 255.255.255.0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excluded-</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-address 192.168.56.6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dns</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-list 192.168.1.1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interface GigabitEthernet0/0/2</a:t>
            </a:r>
          </a:p>
          <a:p>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select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global</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0067746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占位符 139"/>
          <p:cNvSpPr txBox="1">
            <a:spLocks/>
          </p:cNvSpPr>
          <p:nvPr/>
        </p:nvSpPr>
        <p:spPr bwMode="gray">
          <a:xfrm>
            <a:off x="5126668" y="1201589"/>
            <a:ext cx="6632894"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R3 and SW5 are connected through sub-interfaces. Therefore, enable the DHCP server service on </a:t>
            </a:r>
            <a:r>
              <a:rPr lang="en-US" sz="1200" dirty="0" smtClean="0">
                <a:latin typeface="+mj-lt"/>
              </a:rPr>
              <a:t>a sub-interface, </a:t>
            </a:r>
            <a:r>
              <a:rPr lang="en-US" sz="1200" dirty="0">
                <a:latin typeface="+mj-lt"/>
              </a:rPr>
              <a:t>instead of the physical interface </a:t>
            </a:r>
            <a:r>
              <a:rPr lang="en-US" sz="1200" dirty="0" smtClean="0">
                <a:latin typeface="+mj-lt"/>
              </a:rPr>
              <a:t>GE0/0/2.</a:t>
            </a:r>
            <a:endParaRPr lang="en-US" altLang="zh-CN" sz="1200" dirty="0">
              <a:latin typeface="+mj-lt"/>
            </a:endParaRPr>
          </a:p>
          <a:p>
            <a:pPr marL="0" indent="0">
              <a:lnSpc>
                <a:spcPct val="130000"/>
              </a:lnSpc>
              <a:buNone/>
            </a:pPr>
            <a:endParaRPr lang="en-US" altLang="zh-CN" sz="1200" dirty="0" smtClean="0">
              <a:latin typeface="+mj-lt"/>
            </a:endParaRPr>
          </a:p>
          <a:p>
            <a:pPr marL="0" indent="0">
              <a:lnSpc>
                <a:spcPct val="130000"/>
              </a:lnSpc>
              <a:buNone/>
            </a:pPr>
            <a:endParaRPr lang="en-US" altLang="zh-CN" sz="1200" dirty="0">
              <a:latin typeface="+mj-lt"/>
            </a:endParaRPr>
          </a:p>
          <a:p>
            <a:pPr marL="0" indent="0">
              <a:lnSpc>
                <a:spcPct val="130000"/>
              </a:lnSpc>
              <a:buNone/>
            </a:pPr>
            <a:endParaRPr lang="en-US" altLang="zh-CN" sz="1200" dirty="0" smtClean="0">
              <a:latin typeface="+mj-lt"/>
            </a:endParaRPr>
          </a:p>
          <a:p>
            <a:pPr marL="0" indent="0">
              <a:lnSpc>
                <a:spcPct val="130000"/>
              </a:lnSpc>
              <a:buNone/>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p:txBody>
      </p:sp>
      <p:sp>
        <p:nvSpPr>
          <p:cNvPr id="2" name="标题 1"/>
          <p:cNvSpPr>
            <a:spLocks noGrp="1"/>
          </p:cNvSpPr>
          <p:nvPr>
            <p:ph type="title"/>
          </p:nvPr>
        </p:nvSpPr>
        <p:spPr bwMode="gray"/>
        <p:txBody>
          <a:bodyPr>
            <a:normAutofit/>
          </a:bodyPr>
          <a:lstStyle/>
          <a:p>
            <a:r>
              <a:rPr lang="en-US" dirty="0" smtClean="0"/>
              <a:t>PC5 Cannot Communicate with Any Host (5)</a:t>
            </a:r>
            <a:endParaRPr lang="en-US" dirty="0"/>
          </a:p>
        </p:txBody>
      </p:sp>
      <p:sp>
        <p:nvSpPr>
          <p:cNvPr id="36" name="isḻïḑe">
            <a:extLst>
              <a:ext uri="{FF2B5EF4-FFF2-40B4-BE49-F238E27FC236}">
                <a16:creationId xmlns:a16="http://schemas.microsoft.com/office/drawing/2014/main" xmlns="" id="{24CBC826-002E-4B71-8291-B729E4BED0E3}"/>
              </a:ext>
            </a:extLst>
          </p:cNvPr>
          <p:cNvSpPr txBox="1"/>
          <p:nvPr/>
        </p:nvSpPr>
        <p:spPr bwMode="gray">
          <a:xfrm>
            <a:off x="530925" y="1781925"/>
            <a:ext cx="131663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DHCP server</a:t>
            </a:r>
          </a:p>
        </p:txBody>
      </p:sp>
      <p:sp>
        <p:nvSpPr>
          <p:cNvPr id="42" name="ïšļïďe">
            <a:extLst>
              <a:ext uri="{FF2B5EF4-FFF2-40B4-BE49-F238E27FC236}">
                <a16:creationId xmlns:a16="http://schemas.microsoft.com/office/drawing/2014/main" xmlns="" id="{FB41FAD4-0BA5-4580-B72E-A6BFF22F8784}"/>
              </a:ext>
            </a:extLst>
          </p:cNvPr>
          <p:cNvSpPr txBox="1"/>
          <p:nvPr/>
        </p:nvSpPr>
        <p:spPr bwMode="gray">
          <a:xfrm>
            <a:off x="530925" y="3394393"/>
            <a:ext cx="131663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solidFill>
                  <a:schemeClr val="bg1">
                    <a:lumMod val="50000"/>
                  </a:schemeClr>
                </a:solidFill>
                <a:latin typeface="+mj-lt"/>
              </a:rPr>
              <a:t>DHCP </a:t>
            </a:r>
            <a:r>
              <a:rPr lang="en-US" dirty="0" smtClean="0">
                <a:solidFill>
                  <a:schemeClr val="bg1">
                    <a:lumMod val="50000"/>
                  </a:schemeClr>
                </a:solidFill>
                <a:latin typeface="+mj-lt"/>
              </a:rPr>
              <a:t/>
            </a:r>
            <a:br>
              <a:rPr lang="en-US" dirty="0" smtClean="0">
                <a:solidFill>
                  <a:schemeClr val="bg1">
                    <a:lumMod val="50000"/>
                  </a:schemeClr>
                </a:solidFill>
                <a:latin typeface="+mj-lt"/>
              </a:rPr>
            </a:br>
            <a:r>
              <a:rPr lang="en-US" dirty="0" smtClean="0">
                <a:solidFill>
                  <a:schemeClr val="bg1">
                    <a:lumMod val="50000"/>
                  </a:schemeClr>
                </a:solidFill>
                <a:latin typeface="+mj-lt"/>
              </a:rPr>
              <a:t>relay </a:t>
            </a:r>
            <a:br>
              <a:rPr lang="en-US" dirty="0" smtClean="0">
                <a:solidFill>
                  <a:schemeClr val="bg1">
                    <a:lumMod val="50000"/>
                  </a:schemeClr>
                </a:solidFill>
                <a:latin typeface="+mj-lt"/>
              </a:rPr>
            </a:br>
            <a:r>
              <a:rPr lang="en-US" dirty="0" smtClean="0">
                <a:solidFill>
                  <a:schemeClr val="bg1">
                    <a:lumMod val="50000"/>
                  </a:schemeClr>
                </a:solidFill>
                <a:latin typeface="+mj-lt"/>
              </a:rPr>
              <a:t>agent</a:t>
            </a:r>
            <a:endParaRPr lang="en-US" dirty="0">
              <a:solidFill>
                <a:schemeClr val="bg1">
                  <a:lumMod val="50000"/>
                </a:schemeClr>
              </a:solidFill>
              <a:latin typeface="+mj-lt"/>
            </a:endParaRPr>
          </a:p>
        </p:txBody>
      </p:sp>
      <p:sp>
        <p:nvSpPr>
          <p:cNvPr id="43" name="ïṧļíḍê">
            <a:extLst>
              <a:ext uri="{FF2B5EF4-FFF2-40B4-BE49-F238E27FC236}">
                <a16:creationId xmlns:a16="http://schemas.microsoft.com/office/drawing/2014/main" xmlns="" id="{D1BCCD92-D45A-41F7-960F-30FC35568CBF}"/>
              </a:ext>
            </a:extLst>
          </p:cNvPr>
          <p:cNvSpPr txBox="1"/>
          <p:nvPr/>
        </p:nvSpPr>
        <p:spPr bwMode="gray">
          <a:xfrm>
            <a:off x="461658" y="4919773"/>
            <a:ext cx="97086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solidFill>
                  <a:schemeClr val="bg1">
                    <a:lumMod val="50000"/>
                  </a:schemeClr>
                </a:solidFill>
                <a:latin typeface="+mj-lt"/>
              </a:rPr>
              <a:t>VLAN</a:t>
            </a:r>
          </a:p>
        </p:txBody>
      </p:sp>
      <p:cxnSp>
        <p:nvCxnSpPr>
          <p:cNvPr id="45" name="直接连接符 44">
            <a:extLst>
              <a:ext uri="{FF2B5EF4-FFF2-40B4-BE49-F238E27FC236}">
                <a16:creationId xmlns:a16="http://schemas.microsoft.com/office/drawing/2014/main" xmlns="" id="{4AA622A8-8183-4782-A4A5-6DF01B92BB53}"/>
              </a:ext>
            </a:extLst>
          </p:cNvPr>
          <p:cNvCxnSpPr/>
          <p:nvPr/>
        </p:nvCxnSpPr>
        <p:spPr bwMode="gray">
          <a:xfrm>
            <a:off x="474688" y="1824558"/>
            <a:ext cx="0" cy="425224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036317" y="2088087"/>
            <a:ext cx="540000" cy="442800"/>
          </a:xfrm>
          <a:prstGeom prst="rect">
            <a:avLst/>
          </a:prstGeom>
        </p:spPr>
      </p:pic>
      <p:pic>
        <p:nvPicPr>
          <p:cNvPr id="66" name="图片 65"/>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36317" y="3399197"/>
            <a:ext cx="540000" cy="442800"/>
          </a:xfrm>
          <a:prstGeom prst="rect">
            <a:avLst/>
          </a:prstGeom>
        </p:spPr>
      </p:pic>
      <p:pic>
        <p:nvPicPr>
          <p:cNvPr id="67" name="图片 66" descr="通用交换机.png"/>
          <p:cNvPicPr>
            <a:picLocks noChangeAspect="1"/>
          </p:cNvPicPr>
          <p:nvPr/>
        </p:nvPicPr>
        <p:blipFill>
          <a:blip r:embed="rId5" cstate="print"/>
          <a:stretch>
            <a:fillRect/>
          </a:stretch>
        </p:blipFill>
        <p:spPr bwMode="gray">
          <a:xfrm>
            <a:off x="2036317" y="4508449"/>
            <a:ext cx="540000" cy="441818"/>
          </a:xfrm>
          <a:prstGeom prst="rect">
            <a:avLst/>
          </a:prstGeom>
        </p:spPr>
      </p:pic>
      <p:cxnSp>
        <p:nvCxnSpPr>
          <p:cNvPr id="68" name="直接连接符 67"/>
          <p:cNvCxnSpPr>
            <a:stCxn id="65" idx="2"/>
            <a:endCxn id="66" idx="0"/>
          </p:cNvCxnSpPr>
          <p:nvPr/>
        </p:nvCxnSpPr>
        <p:spPr bwMode="gray">
          <a:xfrm>
            <a:off x="2306317" y="2530887"/>
            <a:ext cx="0" cy="868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6" idx="2"/>
            <a:endCxn id="67" idx="0"/>
          </p:cNvCxnSpPr>
          <p:nvPr/>
        </p:nvCxnSpPr>
        <p:spPr bwMode="gray">
          <a:xfrm>
            <a:off x="2306317" y="3841997"/>
            <a:ext cx="0" cy="666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75" idx="0"/>
            <a:endCxn id="67" idx="2"/>
          </p:cNvCxnSpPr>
          <p:nvPr/>
        </p:nvCxnSpPr>
        <p:spPr bwMode="gray">
          <a:xfrm flipV="1">
            <a:off x="2305849" y="4950267"/>
            <a:ext cx="468" cy="812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123"/>
          <p:cNvSpPr txBox="1"/>
          <p:nvPr/>
        </p:nvSpPr>
        <p:spPr bwMode="gray">
          <a:xfrm>
            <a:off x="1355178" y="582014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72" name="TextBox 123"/>
          <p:cNvSpPr txBox="1"/>
          <p:nvPr/>
        </p:nvSpPr>
        <p:spPr bwMode="gray">
          <a:xfrm>
            <a:off x="1355178" y="222526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73" name="TextBox 123"/>
          <p:cNvSpPr txBox="1"/>
          <p:nvPr/>
        </p:nvSpPr>
        <p:spPr bwMode="gray">
          <a:xfrm>
            <a:off x="1355178" y="46252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74" name="TextBox 123"/>
          <p:cNvSpPr txBox="1"/>
          <p:nvPr/>
        </p:nvSpPr>
        <p:spPr bwMode="gray">
          <a:xfrm>
            <a:off x="1355178" y="348663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pic>
        <p:nvPicPr>
          <p:cNvPr id="75" name="图片 74" descr="PC.png"/>
          <p:cNvPicPr>
            <a:picLocks noChangeAspect="1"/>
          </p:cNvPicPr>
          <p:nvPr/>
        </p:nvPicPr>
        <p:blipFill>
          <a:blip r:embed="rId6" cstate="print"/>
          <a:stretch>
            <a:fillRect/>
          </a:stretch>
        </p:blipFill>
        <p:spPr bwMode="gray">
          <a:xfrm>
            <a:off x="2036317" y="5762812"/>
            <a:ext cx="539063" cy="414000"/>
          </a:xfrm>
          <a:prstGeom prst="rect">
            <a:avLst/>
          </a:prstGeom>
        </p:spPr>
      </p:pic>
      <p:sp>
        <p:nvSpPr>
          <p:cNvPr id="76" name="TextBox 123"/>
          <p:cNvSpPr txBox="1"/>
          <p:nvPr/>
        </p:nvSpPr>
        <p:spPr bwMode="gray">
          <a:xfrm rot="16200000">
            <a:off x="1984103" y="405460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77" name="TextBox 123"/>
          <p:cNvSpPr txBox="1"/>
          <p:nvPr/>
        </p:nvSpPr>
        <p:spPr bwMode="gray">
          <a:xfrm rot="16200000">
            <a:off x="1998844" y="28323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78" name="TextBox 123"/>
          <p:cNvSpPr txBox="1"/>
          <p:nvPr/>
        </p:nvSpPr>
        <p:spPr bwMode="gray">
          <a:xfrm rot="16200000">
            <a:off x="1987030" y="520295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29" name="文本占位符 139"/>
          <p:cNvSpPr txBox="1">
            <a:spLocks/>
          </p:cNvSpPr>
          <p:nvPr/>
        </p:nvSpPr>
        <p:spPr bwMode="gray">
          <a:xfrm>
            <a:off x="5126668" y="5734822"/>
            <a:ext cx="6632894" cy="40777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altLang="zh-CN" sz="1200" dirty="0">
                <a:latin typeface="+mj-lt"/>
              </a:rPr>
              <a:t>PC5 has obtained an IP address and </a:t>
            </a:r>
            <a:r>
              <a:rPr lang="en-US" altLang="zh-CN" sz="1200" dirty="0" smtClean="0">
                <a:latin typeface="+mj-lt"/>
              </a:rPr>
              <a:t>can use it to </a:t>
            </a:r>
            <a:r>
              <a:rPr lang="en-US" altLang="zh-CN" sz="1200" dirty="0">
                <a:latin typeface="+mj-lt"/>
              </a:rPr>
              <a:t>communicate with all hosts. The troubleshooting is complete.</a:t>
            </a:r>
          </a:p>
          <a:p>
            <a:pPr>
              <a:lnSpc>
                <a:spcPct val="100000"/>
              </a:lnSpc>
            </a:pPr>
            <a:endParaRPr lang="en-US" altLang="zh-CN" sz="1200" dirty="0">
              <a:latin typeface="+mj-lt"/>
            </a:endParaRPr>
          </a:p>
        </p:txBody>
      </p:sp>
      <p:sp>
        <p:nvSpPr>
          <p:cNvPr id="30" name="文本占位符 139"/>
          <p:cNvSpPr txBox="1">
            <a:spLocks/>
          </p:cNvSpPr>
          <p:nvPr/>
        </p:nvSpPr>
        <p:spPr bwMode="auto">
          <a:xfrm>
            <a:off x="5143266" y="4242151"/>
            <a:ext cx="6632894" cy="26056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altLang="zh-CN" sz="1200" dirty="0">
                <a:latin typeface="+mj-lt"/>
              </a:rPr>
              <a:t>Check the IP address </a:t>
            </a:r>
            <a:r>
              <a:rPr lang="en-US" altLang="zh-CN" sz="1200" dirty="0" smtClean="0">
                <a:latin typeface="+mj-lt"/>
              </a:rPr>
              <a:t>on </a:t>
            </a:r>
            <a:r>
              <a:rPr lang="en-US" altLang="zh-CN" sz="1200" dirty="0">
                <a:latin typeface="+mj-lt"/>
              </a:rPr>
              <a:t>PC5.</a:t>
            </a:r>
          </a:p>
        </p:txBody>
      </p:sp>
      <p:sp>
        <p:nvSpPr>
          <p:cNvPr id="32" name="文本占位符 139"/>
          <p:cNvSpPr txBox="1">
            <a:spLocks/>
          </p:cNvSpPr>
          <p:nvPr/>
        </p:nvSpPr>
        <p:spPr bwMode="gray">
          <a:xfrm>
            <a:off x="5126668" y="2249452"/>
            <a:ext cx="6632894" cy="40777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altLang="zh-CN" sz="1200" dirty="0">
                <a:latin typeface="+mj-lt"/>
              </a:rPr>
              <a:t>After the preceding configurations are complete on R3, check the status of the DHCP server on R3.</a:t>
            </a:r>
          </a:p>
        </p:txBody>
      </p:sp>
      <p:cxnSp>
        <p:nvCxnSpPr>
          <p:cNvPr id="33" name="直接连接符 32"/>
          <p:cNvCxnSpPr/>
          <p:nvPr/>
        </p:nvCxnSpPr>
        <p:spPr bwMode="gray">
          <a:xfrm>
            <a:off x="2695074" y="2099191"/>
            <a:ext cx="789271" cy="0"/>
          </a:xfrm>
          <a:prstGeom prst="line">
            <a:avLst/>
          </a:prstGeom>
          <a:ln w="12700">
            <a:solidFill>
              <a:srgbClr val="62B23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a:off x="2695074" y="2541991"/>
            <a:ext cx="789271" cy="0"/>
          </a:xfrm>
          <a:prstGeom prst="line">
            <a:avLst/>
          </a:prstGeom>
          <a:ln w="12700">
            <a:solidFill>
              <a:srgbClr val="62B23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3051208" y="2128994"/>
            <a:ext cx="0" cy="363654"/>
          </a:xfrm>
          <a:prstGeom prst="line">
            <a:avLst/>
          </a:prstGeom>
          <a:ln w="19050">
            <a:solidFill>
              <a:srgbClr val="62B23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AutoShape 17"/>
          <p:cNvSpPr>
            <a:spLocks noChangeArrowheads="1"/>
          </p:cNvSpPr>
          <p:nvPr/>
        </p:nvSpPr>
        <p:spPr bwMode="gray">
          <a:xfrm>
            <a:off x="6432667" y="1777933"/>
            <a:ext cx="5198832" cy="464931"/>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[R3]interface </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0/0/2.35</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a:t>
            </a:r>
          </a:p>
          <a:p>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[R3-GigabitEthernet0/0/2.35]</a:t>
            </a:r>
            <a:r>
              <a:rPr lang="en-US" altLang="zh-CN" sz="1200" kern="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dhcp</a:t>
            </a:r>
            <a:r>
              <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select global </a:t>
            </a:r>
          </a:p>
        </p:txBody>
      </p:sp>
      <p:sp>
        <p:nvSpPr>
          <p:cNvPr id="38" name="AutoShape 17"/>
          <p:cNvSpPr>
            <a:spLocks noChangeArrowheads="1"/>
          </p:cNvSpPr>
          <p:nvPr/>
        </p:nvSpPr>
        <p:spPr bwMode="gray">
          <a:xfrm>
            <a:off x="6432667" y="2548768"/>
            <a:ext cx="5198832" cy="1715551"/>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9" name="表格 38"/>
          <p:cNvGraphicFramePr>
            <a:graphicFrameLocks noGrp="1"/>
          </p:cNvGraphicFramePr>
          <p:nvPr>
            <p:extLst>
              <p:ext uri="{D42A27DB-BD31-4B8C-83A1-F6EECF244321}">
                <p14:modId xmlns:p14="http://schemas.microsoft.com/office/powerpoint/2010/main" val="2019614071"/>
              </p:ext>
            </p:extLst>
          </p:nvPr>
        </p:nvGraphicFramePr>
        <p:xfrm>
          <a:off x="6537502" y="2593356"/>
          <a:ext cx="3434482" cy="1645920"/>
        </p:xfrm>
        <a:graphic>
          <a:graphicData uri="http://schemas.openxmlformats.org/drawingml/2006/table">
            <a:tbl>
              <a:tblPr>
                <a:tableStyleId>{72833802-FEF1-4C79-8D5D-14CF1EAF98D9}</a:tableStyleId>
              </a:tblPr>
              <a:tblGrid>
                <a:gridCol w="3224422"/>
                <a:gridCol w="210060"/>
              </a:tblGrid>
              <a:tr h="154001">
                <a:tc gridSpan="2">
                  <a:txBody>
                    <a:bodyPr/>
                    <a:lstStyle/>
                    <a:p>
                      <a:pPr algn="l" fontAlgn="b"/>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&lt;R3&gt;display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dhcp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server statistics </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r>
              <a:tr h="154001">
                <a:tc>
                  <a:txBody>
                    <a:bodyPr/>
                    <a:lstStyle/>
                    <a:p>
                      <a:pPr algn="l" rtl="0" fontAlgn="t"/>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 DHCP Server Statistics: </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endParaRPr lang="zh-CN" alt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 Client Request         </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  Dhcp Discover            </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  Dhcp Request             </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Server Reply          </a:t>
                      </a:r>
                      <a:endParaRPr lang="en-US" sz="1200" b="0" i="0" u="none" strike="noStrike" dirty="0">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2</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  Dhcp Offer              </a:t>
                      </a:r>
                      <a:endParaRPr lang="en-US" sz="1200" b="0" i="0" u="none" strike="noStrike">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Dhcp</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en-US" sz="120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Ack</a:t>
                      </a:r>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endParaRPr lang="en-US" sz="1200" b="0" i="0" u="none" strike="noStrike" dirty="0">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Bad Messages          </a:t>
                      </a:r>
                      <a:endParaRPr lang="en-US" sz="1200" b="0" i="0" u="none" strike="noStrike" dirty="0">
                        <a:solidFill>
                          <a:srgbClr val="1D1D1A"/>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b"/>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40" name="AutoShape 17"/>
          <p:cNvSpPr>
            <a:spLocks noChangeArrowheads="1"/>
          </p:cNvSpPr>
          <p:nvPr/>
        </p:nvSpPr>
        <p:spPr bwMode="gray">
          <a:xfrm>
            <a:off x="6432667" y="4595932"/>
            <a:ext cx="5198832" cy="1144663"/>
          </a:xfrm>
          <a:prstGeom prst="roundRect">
            <a:avLst>
              <a:gd name="adj" fmla="val 0"/>
            </a:avLst>
          </a:prstGeom>
          <a:solidFill>
            <a:schemeClr val="bg1">
              <a:lumMod val="85000"/>
            </a:schemeClr>
          </a:solidFill>
          <a:ln w="12700" cap="flat" cmpd="sng" algn="ctr">
            <a:no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6" name="表格 45"/>
          <p:cNvGraphicFramePr>
            <a:graphicFrameLocks noGrp="1"/>
          </p:cNvGraphicFramePr>
          <p:nvPr>
            <p:extLst>
              <p:ext uri="{D42A27DB-BD31-4B8C-83A1-F6EECF244321}">
                <p14:modId xmlns:p14="http://schemas.microsoft.com/office/powerpoint/2010/main" val="3780428761"/>
              </p:ext>
            </p:extLst>
          </p:nvPr>
        </p:nvGraphicFramePr>
        <p:xfrm>
          <a:off x="6530527" y="4612816"/>
          <a:ext cx="2870200" cy="1097280"/>
        </p:xfrm>
        <a:graphic>
          <a:graphicData uri="http://schemas.openxmlformats.org/drawingml/2006/table">
            <a:tbl>
              <a:tblPr>
                <a:tableStyleId>{72833802-FEF1-4C79-8D5D-14CF1EAF98D9}</a:tableStyleId>
              </a:tblPr>
              <a:tblGrid>
                <a:gridCol w="1397084"/>
                <a:gridCol w="1473116"/>
              </a:tblGrid>
              <a:tr h="180975">
                <a:tc>
                  <a:txBody>
                    <a:bodyPr/>
                    <a:lstStyle/>
                    <a:p>
                      <a:pPr algn="l" fontAlgn="b"/>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PC&gt;ipconfig</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fontAlgn="b"/>
                      <a:endParaRPr lang="zh-CN" alt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180975">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IPv4 address</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192.168.56.253</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Subnet mask</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255.255.255.0</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Gateway</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altLang="zh-CN"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192.168.56.254</a:t>
                      </a:r>
                      <a:endParaRPr lang="en-US" altLang="zh-CN"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Physical address</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200" u="none" strike="noStrike">
                          <a:effectLst/>
                          <a:latin typeface="Huawei Sans" panose="020C0503030203020204" pitchFamily="34" charset="0"/>
                          <a:ea typeface="方正兰亭黑简体" panose="02000000000000000000" pitchFamily="2" charset="-122"/>
                          <a:sym typeface="Huawei Sans" panose="020C0503030203020204" pitchFamily="34" charset="0"/>
                        </a:rPr>
                        <a:t>54-89-98-39-22-B7</a:t>
                      </a:r>
                      <a:endParaRPr lang="en-US" sz="1200" b="0" i="0" u="none" strike="noStrike">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l" fontAlgn="b"/>
                      <a:r>
                        <a:rPr lang="en-US"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DNS server</a:t>
                      </a:r>
                      <a:endParaRPr lang="en-US"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altLang="zh-CN" sz="120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192.168.1.1</a:t>
                      </a:r>
                      <a:endParaRPr lang="en-US" altLang="zh-CN" sz="12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0" marR="0" marT="0"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34442301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pPr>
              <a:lnSpc>
                <a:spcPct val="100000"/>
              </a:lnSpc>
            </a:pPr>
            <a:r>
              <a:rPr lang="en-US" sz="1400" dirty="0"/>
              <a:t>(Multiple-answer question) </a:t>
            </a:r>
            <a:r>
              <a:rPr lang="en-US" sz="1400" dirty="0" smtClean="0"/>
              <a:t>Which of the following causes are possible for a failure to establish an OSPF neighbor relationship? (     )</a:t>
            </a:r>
          </a:p>
          <a:p>
            <a:pPr lvl="1">
              <a:lnSpc>
                <a:spcPct val="100000"/>
              </a:lnSpc>
            </a:pPr>
            <a:r>
              <a:rPr lang="en-US" sz="1200" dirty="0" smtClean="0"/>
              <a:t>Router ID conflict</a:t>
            </a:r>
          </a:p>
          <a:p>
            <a:pPr lvl="1">
              <a:lnSpc>
                <a:spcPct val="100000"/>
              </a:lnSpc>
            </a:pPr>
            <a:r>
              <a:rPr lang="en-US" sz="1200" dirty="0" smtClean="0"/>
              <a:t>Area ID inconsistency</a:t>
            </a:r>
          </a:p>
          <a:p>
            <a:pPr lvl="1">
              <a:lnSpc>
                <a:spcPct val="100000"/>
              </a:lnSpc>
            </a:pPr>
            <a:r>
              <a:rPr lang="en-US" sz="1200" dirty="0" smtClean="0"/>
              <a:t>Interface mask inconsistency</a:t>
            </a:r>
          </a:p>
          <a:p>
            <a:pPr lvl="1">
              <a:lnSpc>
                <a:spcPct val="100000"/>
              </a:lnSpc>
            </a:pPr>
            <a:r>
              <a:rPr lang="en-US" sz="1200" dirty="0" smtClean="0"/>
              <a:t>Process ID inconsistency</a:t>
            </a:r>
          </a:p>
          <a:p>
            <a:pPr>
              <a:lnSpc>
                <a:spcPct val="100000"/>
              </a:lnSpc>
            </a:pPr>
            <a:r>
              <a:rPr lang="en-US" sz="1400" dirty="0" smtClean="0"/>
              <a:t>(</a:t>
            </a:r>
            <a:r>
              <a:rPr lang="en-US" altLang="zh-CN" sz="1400" dirty="0"/>
              <a:t>True or false</a:t>
            </a:r>
            <a:r>
              <a:rPr lang="en-US" sz="1400" dirty="0" smtClean="0"/>
              <a:t>) If the level of an interface on an IS-IS router is different from the global router level, the level of the interface takes effect. (     )</a:t>
            </a:r>
          </a:p>
          <a:p>
            <a:pPr lvl="1">
              <a:lnSpc>
                <a:spcPct val="100000"/>
              </a:lnSpc>
            </a:pPr>
            <a:r>
              <a:rPr lang="en-US" sz="1200" dirty="0" smtClean="0"/>
              <a:t>T</a:t>
            </a:r>
            <a:r>
              <a:rPr lang="en-US" altLang="zh-CN" sz="1200" dirty="0" smtClean="0"/>
              <a:t>rue</a:t>
            </a:r>
          </a:p>
          <a:p>
            <a:pPr lvl="1">
              <a:lnSpc>
                <a:spcPct val="100000"/>
              </a:lnSpc>
            </a:pPr>
            <a:r>
              <a:rPr lang="en-US" sz="1200" dirty="0" smtClean="0"/>
              <a:t>F</a:t>
            </a:r>
            <a:r>
              <a:rPr lang="en-US" altLang="zh-CN" sz="1200" dirty="0" smtClean="0"/>
              <a:t>alse</a:t>
            </a:r>
            <a:endParaRPr lang="en-US" sz="1200" dirty="0" smtClean="0"/>
          </a:p>
          <a:p>
            <a:pPr lvl="0">
              <a:lnSpc>
                <a:spcPct val="100000"/>
              </a:lnSpc>
            </a:pPr>
            <a:r>
              <a:rPr lang="en-US" sz="1400" dirty="0"/>
              <a:t>(Multiple-answer question) </a:t>
            </a:r>
            <a:r>
              <a:rPr lang="en-US" sz="1400" dirty="0" smtClean="0"/>
              <a:t>Which of the following faults may occur in case of a Layer 2 loop? (     )</a:t>
            </a:r>
          </a:p>
          <a:p>
            <a:pPr lvl="1">
              <a:lnSpc>
                <a:spcPct val="100000"/>
              </a:lnSpc>
            </a:pPr>
            <a:r>
              <a:rPr lang="en-US" sz="1200" dirty="0" smtClean="0"/>
              <a:t>An attempt to remotely log in to a device fails.</a:t>
            </a:r>
          </a:p>
          <a:p>
            <a:pPr lvl="1">
              <a:lnSpc>
                <a:spcPct val="100000"/>
              </a:lnSpc>
            </a:pPr>
            <a:r>
              <a:rPr lang="en-US" sz="1200" dirty="0" smtClean="0"/>
              <a:t>An interface receives a large number of broadcast packets, which can be viewed in the display interface command output.</a:t>
            </a:r>
          </a:p>
          <a:p>
            <a:pPr lvl="1">
              <a:lnSpc>
                <a:spcPct val="100000"/>
              </a:lnSpc>
            </a:pPr>
            <a:r>
              <a:rPr lang="en-US" sz="1200" dirty="0" smtClean="0"/>
              <a:t>An attempt to log in to a device through the serial port is time consuming.</a:t>
            </a:r>
          </a:p>
          <a:p>
            <a:pPr lvl="1">
              <a:lnSpc>
                <a:spcPct val="100000"/>
              </a:lnSpc>
            </a:pPr>
            <a:r>
              <a:rPr lang="en-US" sz="1200" dirty="0" smtClean="0"/>
              <a:t>CPU usage exceeds 70%.</a:t>
            </a:r>
            <a:endParaRPr lang="en-US" sz="1200" dirty="0"/>
          </a:p>
        </p:txBody>
      </p:sp>
    </p:spTree>
    <p:extLst>
      <p:ext uri="{BB962C8B-B14F-4D97-AF65-F5344CB8AC3E}">
        <p14:creationId xmlns:p14="http://schemas.microsoft.com/office/powerpoint/2010/main" val="3265625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bwMode="gray"/>
        <p:txBody>
          <a:bodyPr/>
          <a:lstStyle/>
          <a:p>
            <a:r>
              <a:rPr lang="en-US" sz="1400" smtClean="0"/>
              <a:t>The structured troubleshooting process involves fault report, fault confirmation, information collection, identification and analysis, cause listing, assessment, step-by-step troubleshooting, fault resolving, and wrap-up work.</a:t>
            </a:r>
          </a:p>
          <a:p>
            <a:r>
              <a:rPr lang="en-US" sz="1400" smtClean="0"/>
              <a:t>The purpose of troubleshooting is to restore the proper service running status. First, determine a service traffic path before troubleshooting. The layered, comparison, block-based, segment-based, and replacement approaches are used.</a:t>
            </a:r>
          </a:p>
          <a:p>
            <a:r>
              <a:rPr lang="en-US" sz="1400" smtClean="0"/>
              <a:t>On a LAN, the commonly used methods are to replace hardware to rectify link or device faults and to use STP to rectify LAN loops.</a:t>
            </a:r>
          </a:p>
          <a:p>
            <a:r>
              <a:rPr lang="en-US" sz="1400" smtClean="0"/>
              <a:t>Network-layer faults are mainly caused by unavailable routes. This course describes the causes and troubleshooting procedures for the failures to establish OSPF and IS-IS neighbor relationships and BGP peer relationships.</a:t>
            </a:r>
          </a:p>
          <a:p>
            <a:r>
              <a:rPr lang="en-US" sz="1400" smtClean="0"/>
              <a:t>Troubleshooting personnel must have abundant knowledge and be skilled in using multiple troubleshooting approaches. Troubleshooting experience summary also matters.</a:t>
            </a:r>
          </a:p>
          <a:p>
            <a:endParaRPr lang="en-US" altLang="zh-CN" sz="1400" smtClean="0"/>
          </a:p>
          <a:p>
            <a:endParaRPr lang="en-US" altLang="zh-CN" sz="1400" dirty="0"/>
          </a:p>
        </p:txBody>
      </p:sp>
    </p:spTree>
    <p:extLst>
      <p:ext uri="{BB962C8B-B14F-4D97-AF65-F5344CB8AC3E}">
        <p14:creationId xmlns:p14="http://schemas.microsoft.com/office/powerpoint/2010/main" val="679279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b="1" dirty="0" smtClean="0"/>
              <a:t>Troubleshooting Data Communication Network Faults</a:t>
            </a:r>
          </a:p>
          <a:p>
            <a:pPr lvl="1"/>
            <a:r>
              <a:rPr lang="en-US" dirty="0" smtClean="0">
                <a:solidFill>
                  <a:schemeClr val="bg1">
                    <a:lumMod val="50000"/>
                  </a:schemeClr>
                </a:solidFill>
              </a:rPr>
              <a:t>Overview of Network Faults</a:t>
            </a:r>
          </a:p>
          <a:p>
            <a:pPr lvl="1">
              <a:buSzPct val="60000"/>
              <a:buFont typeface="Wingdings" panose="05000000000000000000" pitchFamily="2" charset="2"/>
              <a:buChar char="n"/>
            </a:pPr>
            <a:r>
              <a:rPr lang="en-US" dirty="0" smtClean="0"/>
              <a:t>Troubleshooting Process</a:t>
            </a:r>
          </a:p>
          <a:p>
            <a:pPr lvl="1"/>
            <a:r>
              <a:rPr lang="en-US" dirty="0" smtClean="0">
                <a:solidFill>
                  <a:schemeClr val="bg1">
                    <a:lumMod val="50000"/>
                  </a:schemeClr>
                </a:solidFill>
              </a:rPr>
              <a:t>Core Ideas and Methods of Network Troubleshooting</a:t>
            </a:r>
          </a:p>
          <a:p>
            <a:r>
              <a:rPr lang="en-US" dirty="0" smtClean="0">
                <a:solidFill>
                  <a:schemeClr val="bg1">
                    <a:lumMod val="50000"/>
                  </a:schemeClr>
                </a:solidFill>
              </a:rPr>
              <a:t>Troubleshooting Common Network Faults</a:t>
            </a:r>
            <a:endParaRPr lang="en-US" dirty="0">
              <a:solidFill>
                <a:schemeClr val="bg1">
                  <a:lumMod val="50000"/>
                </a:schemeClr>
              </a:solidFill>
            </a:endParaRPr>
          </a:p>
        </p:txBody>
      </p:sp>
    </p:spTree>
    <p:extLst>
      <p:ext uri="{BB962C8B-B14F-4D97-AF65-F5344CB8AC3E}">
        <p14:creationId xmlns:p14="http://schemas.microsoft.com/office/powerpoint/2010/main" val="364636843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Structured Network Troubleshooting Process</a:t>
            </a:r>
            <a:endParaRPr lang="en-US" dirty="0"/>
          </a:p>
        </p:txBody>
      </p:sp>
      <p:sp>
        <p:nvSpPr>
          <p:cNvPr id="34" name="矩形 33"/>
          <p:cNvSpPr/>
          <p:nvPr/>
        </p:nvSpPr>
        <p:spPr bwMode="gray">
          <a:xfrm>
            <a:off x="2619705" y="1673364"/>
            <a:ext cx="7272808" cy="4391955"/>
          </a:xfrm>
          <a:prstGeom prst="rect">
            <a:avLst/>
          </a:prstGeom>
          <a:solidFill>
            <a:srgbClr val="FFFFFF"/>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35" name="Text Box 22"/>
          <p:cNvSpPr txBox="1">
            <a:spLocks noChangeArrowheads="1"/>
          </p:cNvSpPr>
          <p:nvPr/>
        </p:nvSpPr>
        <p:spPr bwMode="gray">
          <a:xfrm>
            <a:off x="5304191" y="5003809"/>
            <a:ext cx="444967" cy="276999"/>
          </a:xfrm>
          <a:prstGeom prst="rect">
            <a:avLst/>
          </a:prstGeom>
          <a:noFill/>
          <a:ln w="9525">
            <a:noFill/>
            <a:miter lim="800000"/>
            <a:headEnd/>
            <a:tailEnd/>
          </a:ln>
          <a:effectLst/>
        </p:spPr>
        <p:txBody>
          <a:bodyPr wrap="square">
            <a:spAutoFit/>
          </a:bodyPr>
          <a:lstStyle/>
          <a:p>
            <a:pPr>
              <a:spcBef>
                <a:spcPct val="50000"/>
              </a:spcBef>
            </a:pPr>
            <a:r>
              <a:rPr lang="en-US" sz="1200" dirty="0">
                <a:latin typeface="+mj-lt"/>
                <a:ea typeface="+mn-ea"/>
                <a:cs typeface="Courier New" pitchFamily="49" charset="0"/>
              </a:rPr>
              <a:t>No</a:t>
            </a:r>
          </a:p>
        </p:txBody>
      </p:sp>
      <p:sp>
        <p:nvSpPr>
          <p:cNvPr id="36" name="Text Box 22"/>
          <p:cNvSpPr txBox="1">
            <a:spLocks noChangeArrowheads="1"/>
          </p:cNvSpPr>
          <p:nvPr/>
        </p:nvSpPr>
        <p:spPr bwMode="gray">
          <a:xfrm>
            <a:off x="4153858" y="5407763"/>
            <a:ext cx="570542" cy="276999"/>
          </a:xfrm>
          <a:prstGeom prst="rect">
            <a:avLst/>
          </a:prstGeom>
          <a:noFill/>
          <a:ln w="9525">
            <a:noFill/>
            <a:miter lim="800000"/>
            <a:headEnd/>
            <a:tailEnd/>
          </a:ln>
          <a:effectLst/>
        </p:spPr>
        <p:txBody>
          <a:bodyPr wrap="square">
            <a:spAutoFit/>
          </a:bodyPr>
          <a:lstStyle/>
          <a:p>
            <a:pPr>
              <a:spcBef>
                <a:spcPct val="50000"/>
              </a:spcBef>
            </a:pPr>
            <a:r>
              <a:rPr lang="en-US" sz="1200" dirty="0">
                <a:latin typeface="+mj-lt"/>
                <a:ea typeface="+mn-ea"/>
                <a:cs typeface="Courier New" pitchFamily="49" charset="0"/>
              </a:rPr>
              <a:t>Yes</a:t>
            </a:r>
          </a:p>
        </p:txBody>
      </p:sp>
      <p:sp>
        <p:nvSpPr>
          <p:cNvPr id="37" name="Rectangle 6"/>
          <p:cNvSpPr>
            <a:spLocks noChangeArrowheads="1"/>
          </p:cNvSpPr>
          <p:nvPr/>
        </p:nvSpPr>
        <p:spPr bwMode="gray">
          <a:xfrm>
            <a:off x="2899091" y="3422983"/>
            <a:ext cx="2518903"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Cause listing</a:t>
            </a:r>
          </a:p>
        </p:txBody>
      </p:sp>
      <p:sp>
        <p:nvSpPr>
          <p:cNvPr id="38" name="Rectangle 7"/>
          <p:cNvSpPr>
            <a:spLocks noChangeArrowheads="1"/>
          </p:cNvSpPr>
          <p:nvPr/>
        </p:nvSpPr>
        <p:spPr bwMode="gray">
          <a:xfrm>
            <a:off x="2886899" y="5683316"/>
            <a:ext cx="2518903"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Fault resolving</a:t>
            </a:r>
          </a:p>
        </p:txBody>
      </p:sp>
      <p:sp>
        <p:nvSpPr>
          <p:cNvPr id="39" name="Rectangle 8"/>
          <p:cNvSpPr>
            <a:spLocks noChangeArrowheads="1"/>
          </p:cNvSpPr>
          <p:nvPr/>
        </p:nvSpPr>
        <p:spPr bwMode="gray">
          <a:xfrm>
            <a:off x="2899091" y="3972758"/>
            <a:ext cx="2518903"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Fault assessment</a:t>
            </a:r>
          </a:p>
        </p:txBody>
      </p:sp>
      <p:sp>
        <p:nvSpPr>
          <p:cNvPr id="40" name="Rectangle 9"/>
          <p:cNvSpPr>
            <a:spLocks noChangeArrowheads="1"/>
          </p:cNvSpPr>
          <p:nvPr/>
        </p:nvSpPr>
        <p:spPr bwMode="gray">
          <a:xfrm>
            <a:off x="2899091" y="2874540"/>
            <a:ext cx="2518903"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Identification and analysis</a:t>
            </a:r>
          </a:p>
        </p:txBody>
      </p:sp>
      <p:sp>
        <p:nvSpPr>
          <p:cNvPr id="41" name="Rectangle 10"/>
          <p:cNvSpPr>
            <a:spLocks noChangeArrowheads="1"/>
          </p:cNvSpPr>
          <p:nvPr/>
        </p:nvSpPr>
        <p:spPr bwMode="gray">
          <a:xfrm>
            <a:off x="7139530" y="5116236"/>
            <a:ext cx="2518903" cy="306170"/>
          </a:xfrm>
          <a:prstGeom prst="rect">
            <a:avLst/>
          </a:prstGeom>
          <a:solidFill>
            <a:srgbClr val="BEE9EE"/>
          </a:solidFill>
          <a:ln w="12700" cap="flat" cmpd="sng" algn="ctr">
            <a:solidFill>
              <a:srgbClr val="56C4D2"/>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The network recovers.</a:t>
            </a:r>
          </a:p>
        </p:txBody>
      </p:sp>
      <p:sp>
        <p:nvSpPr>
          <p:cNvPr id="42" name="Line 12"/>
          <p:cNvSpPr>
            <a:spLocks noChangeShapeType="1"/>
          </p:cNvSpPr>
          <p:nvPr/>
        </p:nvSpPr>
        <p:spPr bwMode="gray">
          <a:xfrm>
            <a:off x="4152447" y="2657558"/>
            <a:ext cx="0" cy="21565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3" name="Line 13"/>
          <p:cNvSpPr>
            <a:spLocks noChangeShapeType="1"/>
          </p:cNvSpPr>
          <p:nvPr/>
        </p:nvSpPr>
        <p:spPr bwMode="gray">
          <a:xfrm>
            <a:off x="4152447" y="2114440"/>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4" name="Line 14"/>
          <p:cNvSpPr>
            <a:spLocks noChangeShapeType="1"/>
          </p:cNvSpPr>
          <p:nvPr/>
        </p:nvSpPr>
        <p:spPr bwMode="gray">
          <a:xfrm>
            <a:off x="4152447" y="3178047"/>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5" name="Line 15"/>
          <p:cNvSpPr>
            <a:spLocks noChangeShapeType="1"/>
          </p:cNvSpPr>
          <p:nvPr/>
        </p:nvSpPr>
        <p:spPr bwMode="gray">
          <a:xfrm>
            <a:off x="4152447" y="3721166"/>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6" name="Line 16"/>
          <p:cNvSpPr>
            <a:spLocks noChangeShapeType="1"/>
          </p:cNvSpPr>
          <p:nvPr/>
        </p:nvSpPr>
        <p:spPr bwMode="gray">
          <a:xfrm>
            <a:off x="4152447" y="4276266"/>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7" name="Line 17"/>
          <p:cNvSpPr>
            <a:spLocks noChangeShapeType="1"/>
          </p:cNvSpPr>
          <p:nvPr/>
        </p:nvSpPr>
        <p:spPr bwMode="gray">
          <a:xfrm>
            <a:off x="4137816" y="5442374"/>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8" name="Line 18"/>
          <p:cNvSpPr>
            <a:spLocks noChangeShapeType="1"/>
          </p:cNvSpPr>
          <p:nvPr/>
        </p:nvSpPr>
        <p:spPr bwMode="gray">
          <a:xfrm>
            <a:off x="5376541" y="5260003"/>
            <a:ext cx="1762989"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9" name="Line 19"/>
          <p:cNvSpPr>
            <a:spLocks noChangeShapeType="1"/>
          </p:cNvSpPr>
          <p:nvPr/>
        </p:nvSpPr>
        <p:spPr bwMode="gray">
          <a:xfrm>
            <a:off x="8400201" y="2511129"/>
            <a:ext cx="2438" cy="2605107"/>
          </a:xfrm>
          <a:prstGeom prst="line">
            <a:avLst/>
          </a:prstGeom>
          <a:solidFill>
            <a:schemeClr val="bg1">
              <a:lumMod val="75000"/>
            </a:schemeClr>
          </a:solidFill>
          <a:ln w="9525">
            <a:solidFill>
              <a:schemeClr val="tx1"/>
            </a:solidFill>
            <a:round/>
            <a:headEnd/>
            <a:tailEnd/>
          </a:ln>
          <a:effectLst/>
        </p:spPr>
        <p:txBody>
          <a:bodyPr/>
          <a:lstStyle/>
          <a:p>
            <a:endParaRPr lang="en-US" altLang="zh-CN" sz="1200" dirty="0">
              <a:latin typeface="+mj-lt"/>
              <a:ea typeface="+mn-ea"/>
            </a:endParaRPr>
          </a:p>
        </p:txBody>
      </p:sp>
      <p:sp>
        <p:nvSpPr>
          <p:cNvPr id="50" name="Line 20"/>
          <p:cNvSpPr>
            <a:spLocks noChangeShapeType="1"/>
          </p:cNvSpPr>
          <p:nvPr/>
        </p:nvSpPr>
        <p:spPr bwMode="gray">
          <a:xfrm flipH="1">
            <a:off x="5413118" y="2511129"/>
            <a:ext cx="2989521"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51" name="Line 21"/>
          <p:cNvSpPr>
            <a:spLocks noChangeShapeType="1"/>
          </p:cNvSpPr>
          <p:nvPr/>
        </p:nvSpPr>
        <p:spPr bwMode="gray">
          <a:xfrm flipH="1" flipV="1">
            <a:off x="5418365" y="4680653"/>
            <a:ext cx="2984273" cy="4283"/>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52" name="Rectangle 4"/>
          <p:cNvSpPr>
            <a:spLocks noChangeArrowheads="1"/>
          </p:cNvSpPr>
          <p:nvPr/>
        </p:nvSpPr>
        <p:spPr bwMode="gray">
          <a:xfrm>
            <a:off x="2899091" y="1826906"/>
            <a:ext cx="2518903"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Fault confirmation</a:t>
            </a:r>
          </a:p>
        </p:txBody>
      </p:sp>
      <p:sp>
        <p:nvSpPr>
          <p:cNvPr id="53" name="AutoShape 11"/>
          <p:cNvSpPr>
            <a:spLocks noChangeArrowheads="1"/>
          </p:cNvSpPr>
          <p:nvPr/>
        </p:nvSpPr>
        <p:spPr bwMode="gray">
          <a:xfrm>
            <a:off x="2928352" y="5072307"/>
            <a:ext cx="2433558" cy="370066"/>
          </a:xfrm>
          <a:prstGeom prst="flowChartDecision">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Is fault rectified?</a:t>
            </a:r>
          </a:p>
        </p:txBody>
      </p:sp>
      <p:sp>
        <p:nvSpPr>
          <p:cNvPr id="54" name="Rectangle 4"/>
          <p:cNvSpPr>
            <a:spLocks noChangeArrowheads="1"/>
          </p:cNvSpPr>
          <p:nvPr/>
        </p:nvSpPr>
        <p:spPr bwMode="gray">
          <a:xfrm>
            <a:off x="2899463" y="2354675"/>
            <a:ext cx="2518903"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Information collection</a:t>
            </a:r>
          </a:p>
        </p:txBody>
      </p:sp>
      <p:sp>
        <p:nvSpPr>
          <p:cNvPr id="55" name="Rectangle 4"/>
          <p:cNvSpPr>
            <a:spLocks noChangeArrowheads="1"/>
          </p:cNvSpPr>
          <p:nvPr/>
        </p:nvSpPr>
        <p:spPr bwMode="gray">
          <a:xfrm>
            <a:off x="2891924" y="1250842"/>
            <a:ext cx="2520000"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Fault report</a:t>
            </a:r>
          </a:p>
        </p:txBody>
      </p:sp>
      <p:sp>
        <p:nvSpPr>
          <p:cNvPr id="56" name="Line 16"/>
          <p:cNvSpPr>
            <a:spLocks noChangeShapeType="1"/>
          </p:cNvSpPr>
          <p:nvPr/>
        </p:nvSpPr>
        <p:spPr bwMode="gray">
          <a:xfrm>
            <a:off x="4152064" y="1574878"/>
            <a:ext cx="1" cy="252028"/>
          </a:xfrm>
          <a:prstGeom prst="line">
            <a:avLst/>
          </a:prstGeom>
          <a:solidFill>
            <a:schemeClr val="bg1">
              <a:lumMod val="75000"/>
            </a:schemeClr>
          </a:solidFill>
          <a:ln w="9525">
            <a:solidFill>
              <a:schemeClr val="tx1"/>
            </a:solidFill>
            <a:prstDash val="lgDash"/>
            <a:round/>
            <a:headEnd/>
            <a:tailEnd type="triangle" w="med" len="med"/>
          </a:ln>
          <a:effectLst/>
        </p:spPr>
        <p:txBody>
          <a:bodyPr/>
          <a:lstStyle/>
          <a:p>
            <a:endParaRPr lang="en-US" altLang="zh-CN" sz="1200" dirty="0">
              <a:latin typeface="+mj-lt"/>
              <a:ea typeface="+mn-ea"/>
            </a:endParaRPr>
          </a:p>
        </p:txBody>
      </p:sp>
      <p:sp>
        <p:nvSpPr>
          <p:cNvPr id="57" name="Rectangle 10"/>
          <p:cNvSpPr>
            <a:spLocks noChangeArrowheads="1"/>
          </p:cNvSpPr>
          <p:nvPr/>
        </p:nvSpPr>
        <p:spPr bwMode="gray">
          <a:xfrm>
            <a:off x="7140396" y="5689814"/>
            <a:ext cx="2518903" cy="306170"/>
          </a:xfrm>
          <a:prstGeom prst="rect">
            <a:avLst/>
          </a:prstGeom>
          <a:solidFill>
            <a:srgbClr val="BEE9EE"/>
          </a:solidFill>
          <a:ln w="12700" cap="flat" cmpd="sng" algn="ctr">
            <a:solidFill>
              <a:srgbClr val="62B230"/>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Wrap-up work</a:t>
            </a:r>
          </a:p>
        </p:txBody>
      </p:sp>
      <p:sp>
        <p:nvSpPr>
          <p:cNvPr id="58" name="Line 18"/>
          <p:cNvSpPr>
            <a:spLocks noChangeShapeType="1"/>
          </p:cNvSpPr>
          <p:nvPr/>
        </p:nvSpPr>
        <p:spPr bwMode="gray">
          <a:xfrm>
            <a:off x="5412204" y="5839354"/>
            <a:ext cx="1728192" cy="0"/>
          </a:xfrm>
          <a:prstGeom prst="line">
            <a:avLst/>
          </a:prstGeom>
          <a:solidFill>
            <a:schemeClr val="bg1">
              <a:lumMod val="75000"/>
            </a:schemeClr>
          </a:solidFill>
          <a:ln w="12700">
            <a:solidFill>
              <a:srgbClr val="62B230"/>
            </a:solidFill>
            <a:prstDash val="dash"/>
            <a:round/>
            <a:headEnd/>
            <a:tailEnd type="triangle" w="med" len="med"/>
          </a:ln>
          <a:effectLst/>
        </p:spPr>
        <p:txBody>
          <a:bodyPr/>
          <a:lstStyle/>
          <a:p>
            <a:endParaRPr lang="en-US" altLang="zh-CN" sz="1200" dirty="0">
              <a:latin typeface="Huawei Sans" panose="020C0503030203020204" pitchFamily="34" charset="0"/>
              <a:ea typeface="方正兰亭黑简体" panose="02000000000000000000" pitchFamily="2" charset="-122"/>
            </a:endParaRPr>
          </a:p>
        </p:txBody>
      </p:sp>
      <p:sp>
        <p:nvSpPr>
          <p:cNvPr id="59" name="Rectangle 8"/>
          <p:cNvSpPr>
            <a:spLocks noChangeArrowheads="1"/>
          </p:cNvSpPr>
          <p:nvPr/>
        </p:nvSpPr>
        <p:spPr bwMode="gray">
          <a:xfrm>
            <a:off x="2899091" y="4522533"/>
            <a:ext cx="2518903" cy="306170"/>
          </a:xfrm>
          <a:prstGeom prst="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kern="0" dirty="0">
                <a:solidFill>
                  <a:srgbClr val="1D1D1A"/>
                </a:solidFill>
                <a:latin typeface="Huawei Sans" panose="020C0503030203020204" pitchFamily="34" charset="0"/>
                <a:ea typeface="方正兰亭黑简体" panose="02000000000000000000" pitchFamily="2" charset="-122"/>
              </a:rPr>
              <a:t>Step-by-step troubleshooting</a:t>
            </a:r>
          </a:p>
        </p:txBody>
      </p:sp>
      <p:sp>
        <p:nvSpPr>
          <p:cNvPr id="60" name="Line 16"/>
          <p:cNvSpPr>
            <a:spLocks noChangeShapeType="1"/>
          </p:cNvSpPr>
          <p:nvPr/>
        </p:nvSpPr>
        <p:spPr bwMode="gray">
          <a:xfrm>
            <a:off x="4143954" y="4828703"/>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61" name="Rectangle 10"/>
          <p:cNvSpPr>
            <a:spLocks noChangeArrowheads="1"/>
          </p:cNvSpPr>
          <p:nvPr/>
        </p:nvSpPr>
        <p:spPr bwMode="gray">
          <a:xfrm>
            <a:off x="6474372" y="1862848"/>
            <a:ext cx="3138829" cy="306170"/>
          </a:xfrm>
          <a:prstGeom prst="rect">
            <a:avLst/>
          </a:prstGeom>
          <a:noFill/>
          <a:ln w="12700"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latin typeface="+mj-lt"/>
                <a:ea typeface="方正兰亭黑简体" panose="02000000000000000000" pitchFamily="2" charset="-122"/>
              </a:rPr>
              <a:t>Structured network </a:t>
            </a:r>
            <a:r>
              <a:rPr lang="en-US" sz="1400" dirty="0" smtClean="0">
                <a:latin typeface="+mj-lt"/>
                <a:ea typeface="方正兰亭黑简体" panose="02000000000000000000" pitchFamily="2" charset="-122"/>
              </a:rPr>
              <a:t>troubleshooting</a:t>
            </a:r>
            <a:endParaRPr lang="en-US" sz="1400" dirty="0">
              <a:latin typeface="+mj-lt"/>
              <a:ea typeface="方正兰亭黑简体" panose="02000000000000000000" pitchFamily="2" charset="-122"/>
            </a:endParaRPr>
          </a:p>
        </p:txBody>
      </p:sp>
    </p:spTree>
    <p:extLst>
      <p:ext uri="{BB962C8B-B14F-4D97-AF65-F5344CB8AC3E}">
        <p14:creationId xmlns:p14="http://schemas.microsoft.com/office/powerpoint/2010/main" val="8266914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Fault </a:t>
            </a:r>
            <a:r>
              <a:rPr lang="en-US" altLang="zh-CN" smtClean="0"/>
              <a:t>R</a:t>
            </a:r>
            <a:r>
              <a:rPr lang="en-US" smtClean="0"/>
              <a:t>eport</a:t>
            </a:r>
            <a:endParaRPr lang="en-US" dirty="0"/>
          </a:p>
        </p:txBody>
      </p:sp>
      <p:sp>
        <p:nvSpPr>
          <p:cNvPr id="3" name="文本占位符 2"/>
          <p:cNvSpPr>
            <a:spLocks noGrp="1"/>
          </p:cNvSpPr>
          <p:nvPr>
            <p:ph type="body" sz="quarter" idx="10"/>
          </p:nvPr>
        </p:nvSpPr>
        <p:spPr bwMode="gray">
          <a:xfrm>
            <a:off x="6080940" y="1052514"/>
            <a:ext cx="5668148" cy="4875042"/>
          </a:xfrm>
        </p:spPr>
        <p:txBody>
          <a:bodyPr/>
          <a:lstStyle/>
          <a:p>
            <a:pPr>
              <a:lnSpc>
                <a:spcPct val="120000"/>
              </a:lnSpc>
            </a:pPr>
            <a:r>
              <a:rPr lang="en-US" sz="1400" dirty="0" smtClean="0"/>
              <a:t>An enterprise has multiple departments, such as finance, human resource, logistics, marketing, and R&amp;D departments. These departments need to communicate. To properly guarantee network operations, e</a:t>
            </a:r>
            <a:r>
              <a:rPr lang="en-US" altLang="zh-CN" sz="1400" dirty="0" smtClean="0"/>
              <a:t>nterprises</a:t>
            </a:r>
            <a:r>
              <a:rPr lang="en-US" sz="1400" dirty="0" smtClean="0"/>
              <a:t> may take the following measures:</a:t>
            </a:r>
          </a:p>
          <a:p>
            <a:pPr lvl="1">
              <a:lnSpc>
                <a:spcPct val="120000"/>
              </a:lnSpc>
            </a:pPr>
            <a:r>
              <a:rPr lang="en-US" sz="1200" dirty="0" smtClean="0"/>
              <a:t>Large- and medium-sized enterprises set up network maintenance departments to build professional network teams.</a:t>
            </a:r>
          </a:p>
          <a:p>
            <a:pPr lvl="1">
              <a:lnSpc>
                <a:spcPct val="120000"/>
              </a:lnSpc>
            </a:pPr>
            <a:r>
              <a:rPr lang="en-US" sz="1200" dirty="0" smtClean="0"/>
              <a:t>To reduce expenses, small-sized enterprises do not set up an independent network maintenance department. Instead, they entrust their networks to professional network maintenance companies.</a:t>
            </a:r>
          </a:p>
          <a:p>
            <a:pPr lvl="1">
              <a:lnSpc>
                <a:spcPct val="120000"/>
              </a:lnSpc>
            </a:pPr>
            <a:r>
              <a:rPr lang="en-US" sz="1200" dirty="0" smtClean="0"/>
              <a:t>Contact device manufacturers for after-sales service.</a:t>
            </a:r>
          </a:p>
          <a:p>
            <a:pPr>
              <a:lnSpc>
                <a:spcPct val="120000"/>
              </a:lnSpc>
            </a:pPr>
            <a:r>
              <a:rPr lang="en-US" sz="1400" dirty="0" smtClean="0"/>
              <a:t>Generally, the person who first percepts network faults is from a department related to services, rather than a </a:t>
            </a:r>
            <a:r>
              <a:rPr lang="en-US" altLang="zh-CN" sz="1400" dirty="0" smtClean="0"/>
              <a:t>network maintenance engineer</a:t>
            </a:r>
            <a:r>
              <a:rPr lang="en-US" sz="1400" dirty="0" smtClean="0"/>
              <a:t>. Network engineers often receive calls for help, such as "the computer suddenly cannot access the Internet", "the web page cannot be displayed normally", and "the game is stuck".</a:t>
            </a:r>
            <a:endParaRPr lang="en-US" sz="1400" dirty="0"/>
          </a:p>
        </p:txBody>
      </p:sp>
      <p:grpSp>
        <p:nvGrpSpPr>
          <p:cNvPr id="7" name="组合 6"/>
          <p:cNvGrpSpPr/>
          <p:nvPr/>
        </p:nvGrpSpPr>
        <p:grpSpPr bwMode="gray">
          <a:xfrm>
            <a:off x="1769232" y="67891"/>
            <a:ext cx="9978268" cy="343232"/>
            <a:chOff x="1754551" y="15639"/>
            <a:chExt cx="9978268" cy="343232"/>
          </a:xfrm>
        </p:grpSpPr>
        <p:sp>
          <p:nvSpPr>
            <p:cNvPr id="19" name="五边形 18"/>
            <p:cNvSpPr/>
            <p:nvPr/>
          </p:nvSpPr>
          <p:spPr bwMode="gray">
            <a:xfrm>
              <a:off x="1754551" y="15639"/>
              <a:ext cx="781200" cy="343232"/>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Fault Report</a:t>
              </a:r>
            </a:p>
          </p:txBody>
        </p:sp>
        <p:sp>
          <p:nvSpPr>
            <p:cNvPr id="20" name="燕尾形 19"/>
            <p:cNvSpPr/>
            <p:nvPr/>
          </p:nvSpPr>
          <p:spPr bwMode="gray">
            <a:xfrm>
              <a:off x="2431275" y="15639"/>
              <a:ext cx="1349332"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Confirmation</a:t>
              </a:r>
            </a:p>
          </p:txBody>
        </p:sp>
        <p:sp>
          <p:nvSpPr>
            <p:cNvPr id="21" name="燕尾形 20"/>
            <p:cNvSpPr/>
            <p:nvPr/>
          </p:nvSpPr>
          <p:spPr bwMode="gray">
            <a:xfrm>
              <a:off x="3676131" y="15639"/>
              <a:ext cx="1374214"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Information Collection</a:t>
              </a:r>
            </a:p>
          </p:txBody>
        </p:sp>
        <p:sp>
          <p:nvSpPr>
            <p:cNvPr id="22" name="燕尾形 21"/>
            <p:cNvSpPr/>
            <p:nvPr/>
          </p:nvSpPr>
          <p:spPr bwMode="gray">
            <a:xfrm>
              <a:off x="4945869" y="15639"/>
              <a:ext cx="13928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Identification and Analysis</a:t>
              </a:r>
            </a:p>
          </p:txBody>
        </p:sp>
        <p:sp>
          <p:nvSpPr>
            <p:cNvPr id="23" name="燕尾形 22"/>
            <p:cNvSpPr/>
            <p:nvPr/>
          </p:nvSpPr>
          <p:spPr bwMode="gray">
            <a:xfrm>
              <a:off x="6234198" y="15639"/>
              <a:ext cx="104889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Cause Listing</a:t>
              </a:r>
            </a:p>
          </p:txBody>
        </p:sp>
        <p:sp>
          <p:nvSpPr>
            <p:cNvPr id="24" name="燕尾形 23"/>
            <p:cNvSpPr/>
            <p:nvPr/>
          </p:nvSpPr>
          <p:spPr bwMode="gray">
            <a:xfrm>
              <a:off x="7178620" y="15639"/>
              <a:ext cx="120861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Assessment</a:t>
              </a:r>
            </a:p>
          </p:txBody>
        </p:sp>
        <p:sp>
          <p:nvSpPr>
            <p:cNvPr id="25" name="燕尾形 24"/>
            <p:cNvSpPr/>
            <p:nvPr/>
          </p:nvSpPr>
          <p:spPr bwMode="gray">
            <a:xfrm>
              <a:off x="8282760" y="15639"/>
              <a:ext cx="1585681"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Step-by-Step Troubleshooting</a:t>
              </a:r>
            </a:p>
          </p:txBody>
        </p:sp>
        <p:sp>
          <p:nvSpPr>
            <p:cNvPr id="26" name="燕尾形 25"/>
            <p:cNvSpPr/>
            <p:nvPr/>
          </p:nvSpPr>
          <p:spPr bwMode="gray">
            <a:xfrm>
              <a:off x="9763965" y="15639"/>
              <a:ext cx="1086297"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Fault Resolving</a:t>
              </a:r>
            </a:p>
          </p:txBody>
        </p:sp>
        <p:sp>
          <p:nvSpPr>
            <p:cNvPr id="27" name="燕尾形 26"/>
            <p:cNvSpPr/>
            <p:nvPr/>
          </p:nvSpPr>
          <p:spPr bwMode="gray">
            <a:xfrm>
              <a:off x="10745783" y="15639"/>
              <a:ext cx="98703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kern="0" dirty="0">
                  <a:latin typeface="Huawei Sans" panose="020C0503030203020204" pitchFamily="34" charset="0"/>
                  <a:ea typeface="方正兰亭黑简体" panose="02000000000000000000" pitchFamily="2" charset="-122"/>
                  <a:sym typeface="Huawei Sans" panose="020C0503030203020204" pitchFamily="34" charset="0"/>
                </a:rPr>
                <a:t>Wrap-up Work</a:t>
              </a:r>
            </a:p>
          </p:txBody>
        </p:sp>
      </p:grpSp>
      <p:sp>
        <p:nvSpPr>
          <p:cNvPr id="104" name="TextBox 20"/>
          <p:cNvSpPr txBox="1"/>
          <p:nvPr/>
        </p:nvSpPr>
        <p:spPr bwMode="gray">
          <a:xfrm>
            <a:off x="4192805" y="2471113"/>
            <a:ext cx="1566454" cy="276999"/>
          </a:xfrm>
          <a:prstGeom prst="rect">
            <a:avLst/>
          </a:prstGeom>
          <a:noFill/>
        </p:spPr>
        <p:txBody>
          <a:bodyPr wrap="none" rtlCol="0">
            <a:spAutoFit/>
          </a:bodyPr>
          <a:lstStyle/>
          <a:p>
            <a:pPr fontAlgn="auto">
              <a:spcBef>
                <a:spcPts val="0"/>
              </a:spcBef>
              <a:spcAft>
                <a:spcPts val="0"/>
              </a:spcAft>
            </a:pPr>
            <a:r>
              <a:rPr lang="en-US" sz="1200" dirty="0">
                <a:solidFill>
                  <a:prstClr val="black"/>
                </a:solidFill>
                <a:latin typeface="+mj-lt"/>
              </a:rPr>
              <a:t>Network O&amp;M area</a:t>
            </a:r>
          </a:p>
        </p:txBody>
      </p:sp>
      <p:sp>
        <p:nvSpPr>
          <p:cNvPr id="111" name="TextBox 46"/>
          <p:cNvSpPr txBox="1"/>
          <p:nvPr/>
        </p:nvSpPr>
        <p:spPr bwMode="gray">
          <a:xfrm>
            <a:off x="821584" y="2373134"/>
            <a:ext cx="646331" cy="646331"/>
          </a:xfrm>
          <a:prstGeom prst="rect">
            <a:avLst/>
          </a:prstGeom>
          <a:noFill/>
        </p:spPr>
        <p:txBody>
          <a:bodyPr wrap="none" rtlCol="0">
            <a:spAutoFit/>
          </a:bodyPr>
          <a:lstStyle/>
          <a:p>
            <a:pPr algn="ctr"/>
            <a:r>
              <a:rPr lang="en-US" sz="1200" dirty="0">
                <a:latin typeface="+mj-lt"/>
              </a:rPr>
              <a:t>Cloud</a:t>
            </a:r>
            <a:r>
              <a:rPr lang="en-US" sz="1200" dirty="0" smtClean="0">
                <a:latin typeface="+mj-lt"/>
              </a:rPr>
              <a:t>/</a:t>
            </a:r>
            <a:br>
              <a:rPr lang="en-US" sz="1200" dirty="0" smtClean="0">
                <a:latin typeface="+mj-lt"/>
              </a:rPr>
            </a:br>
            <a:r>
              <a:rPr lang="en-US" sz="1200" dirty="0" smtClean="0">
                <a:latin typeface="+mj-lt"/>
              </a:rPr>
              <a:t>Data </a:t>
            </a:r>
            <a:br>
              <a:rPr lang="en-US" sz="1200" dirty="0" smtClean="0">
                <a:latin typeface="+mj-lt"/>
              </a:rPr>
            </a:br>
            <a:r>
              <a:rPr lang="en-US" sz="1200" dirty="0" smtClean="0">
                <a:latin typeface="+mj-lt"/>
              </a:rPr>
              <a:t>center</a:t>
            </a:r>
            <a:endParaRPr lang="en-US" sz="1200" dirty="0">
              <a:latin typeface="+mj-lt"/>
            </a:endParaRPr>
          </a:p>
        </p:txBody>
      </p:sp>
      <p:cxnSp>
        <p:nvCxnSpPr>
          <p:cNvPr id="115" name="Straight Connector 79"/>
          <p:cNvCxnSpPr/>
          <p:nvPr/>
        </p:nvCxnSpPr>
        <p:spPr bwMode="gray">
          <a:xfrm flipH="1">
            <a:off x="3386899" y="2727828"/>
            <a:ext cx="309238" cy="330261"/>
          </a:xfrm>
          <a:prstGeom prst="line">
            <a:avLst/>
          </a:prstGeom>
          <a:noFill/>
          <a:ln w="19050" cap="flat" cmpd="sng" algn="ctr">
            <a:solidFill>
              <a:sysClr val="windowText" lastClr="000000"/>
            </a:solidFill>
            <a:prstDash val="solid"/>
            <a:miter lim="800000"/>
          </a:ln>
          <a:effectLst/>
        </p:spPr>
      </p:cxnSp>
      <p:cxnSp>
        <p:nvCxnSpPr>
          <p:cNvPr id="116" name="Straight Connector 79"/>
          <p:cNvCxnSpPr/>
          <p:nvPr/>
        </p:nvCxnSpPr>
        <p:spPr bwMode="gray">
          <a:xfrm flipH="1" flipV="1">
            <a:off x="3690250" y="2730051"/>
            <a:ext cx="500489" cy="0"/>
          </a:xfrm>
          <a:prstGeom prst="line">
            <a:avLst/>
          </a:prstGeom>
          <a:noFill/>
          <a:ln w="19050" cap="flat" cmpd="sng" algn="ctr">
            <a:solidFill>
              <a:sysClr val="windowText" lastClr="000000"/>
            </a:solidFill>
            <a:prstDash val="solid"/>
            <a:miter lim="800000"/>
          </a:ln>
          <a:effectLst/>
        </p:spPr>
      </p:cxnSp>
      <p:cxnSp>
        <p:nvCxnSpPr>
          <p:cNvPr id="117" name="Straight Connector 79"/>
          <p:cNvCxnSpPr/>
          <p:nvPr/>
        </p:nvCxnSpPr>
        <p:spPr bwMode="gray">
          <a:xfrm flipH="1">
            <a:off x="2561314" y="2665355"/>
            <a:ext cx="309238" cy="330261"/>
          </a:xfrm>
          <a:prstGeom prst="line">
            <a:avLst/>
          </a:prstGeom>
          <a:noFill/>
          <a:ln w="19050" cap="flat" cmpd="sng" algn="ctr">
            <a:solidFill>
              <a:sysClr val="windowText" lastClr="000000"/>
            </a:solidFill>
            <a:prstDash val="solid"/>
            <a:miter lim="800000"/>
          </a:ln>
          <a:effectLst/>
        </p:spPr>
      </p:cxnSp>
      <p:cxnSp>
        <p:nvCxnSpPr>
          <p:cNvPr id="118" name="Straight Connector 79"/>
          <p:cNvCxnSpPr/>
          <p:nvPr/>
        </p:nvCxnSpPr>
        <p:spPr bwMode="gray">
          <a:xfrm flipH="1" flipV="1">
            <a:off x="2949526" y="2610132"/>
            <a:ext cx="343673" cy="363166"/>
          </a:xfrm>
          <a:prstGeom prst="line">
            <a:avLst/>
          </a:prstGeom>
          <a:noFill/>
          <a:ln w="19050" cap="flat" cmpd="sng" algn="ctr">
            <a:solidFill>
              <a:sysClr val="windowText" lastClr="000000"/>
            </a:solidFill>
            <a:prstDash val="solid"/>
            <a:miter lim="800000"/>
          </a:ln>
          <a:effectLst/>
        </p:spPr>
      </p:cxnSp>
      <p:cxnSp>
        <p:nvCxnSpPr>
          <p:cNvPr id="119" name="Straight Connector 79"/>
          <p:cNvCxnSpPr/>
          <p:nvPr/>
        </p:nvCxnSpPr>
        <p:spPr bwMode="gray">
          <a:xfrm flipH="1" flipV="1">
            <a:off x="2194087" y="2667578"/>
            <a:ext cx="343673" cy="363166"/>
          </a:xfrm>
          <a:prstGeom prst="line">
            <a:avLst/>
          </a:prstGeom>
          <a:noFill/>
          <a:ln w="19050" cap="flat" cmpd="sng" algn="ctr">
            <a:solidFill>
              <a:sysClr val="windowText" lastClr="000000"/>
            </a:solidFill>
            <a:prstDash val="solid"/>
            <a:miter lim="800000"/>
          </a:ln>
          <a:effectLst/>
        </p:spPr>
      </p:cxnSp>
      <p:cxnSp>
        <p:nvCxnSpPr>
          <p:cNvPr id="120" name="Straight Connector 79"/>
          <p:cNvCxnSpPr/>
          <p:nvPr/>
        </p:nvCxnSpPr>
        <p:spPr bwMode="gray">
          <a:xfrm flipH="1">
            <a:off x="3475686" y="3030744"/>
            <a:ext cx="887838" cy="1"/>
          </a:xfrm>
          <a:prstGeom prst="line">
            <a:avLst/>
          </a:prstGeom>
          <a:noFill/>
          <a:ln w="19050" cap="flat" cmpd="sng" algn="ctr">
            <a:solidFill>
              <a:sysClr val="windowText" lastClr="000000"/>
            </a:solidFill>
            <a:prstDash val="solid"/>
            <a:miter lim="800000"/>
          </a:ln>
          <a:effectLst/>
        </p:spPr>
      </p:cxnSp>
      <p:pic>
        <p:nvPicPr>
          <p:cNvPr id="121" name="图片 105" descr="AP.png"/>
          <p:cNvPicPr>
            <a:picLocks noChangeAspect="1"/>
          </p:cNvPicPr>
          <p:nvPr/>
        </p:nvPicPr>
        <p:blipFill>
          <a:blip r:embed="rId3" cstate="print"/>
          <a:stretch>
            <a:fillRect/>
          </a:stretch>
        </p:blipFill>
        <p:spPr bwMode="gray">
          <a:xfrm>
            <a:off x="4200264" y="5184830"/>
            <a:ext cx="335297" cy="274335"/>
          </a:xfrm>
          <a:prstGeom prst="rect">
            <a:avLst/>
          </a:prstGeom>
        </p:spPr>
      </p:pic>
      <p:cxnSp>
        <p:nvCxnSpPr>
          <p:cNvPr id="122" name="Straight Connector 74"/>
          <p:cNvCxnSpPr>
            <a:stCxn id="121" idx="0"/>
            <a:endCxn id="150" idx="2"/>
          </p:cNvCxnSpPr>
          <p:nvPr/>
        </p:nvCxnSpPr>
        <p:spPr bwMode="gray">
          <a:xfrm flipV="1">
            <a:off x="4367913" y="4952733"/>
            <a:ext cx="927" cy="232097"/>
          </a:xfrm>
          <a:prstGeom prst="line">
            <a:avLst/>
          </a:prstGeom>
          <a:noFill/>
          <a:ln w="19050" cap="flat" cmpd="sng" algn="ctr">
            <a:solidFill>
              <a:sysClr val="windowText" lastClr="000000"/>
            </a:solidFill>
            <a:prstDash val="solid"/>
            <a:miter lim="800000"/>
          </a:ln>
          <a:effectLst/>
        </p:spPr>
      </p:cxnSp>
      <p:pic>
        <p:nvPicPr>
          <p:cNvPr id="123" name="图片 105" descr="AP.png"/>
          <p:cNvPicPr>
            <a:picLocks noChangeAspect="1"/>
          </p:cNvPicPr>
          <p:nvPr/>
        </p:nvPicPr>
        <p:blipFill>
          <a:blip r:embed="rId3" cstate="print"/>
          <a:stretch>
            <a:fillRect/>
          </a:stretch>
        </p:blipFill>
        <p:spPr bwMode="gray">
          <a:xfrm>
            <a:off x="2185698" y="5184830"/>
            <a:ext cx="335297" cy="274335"/>
          </a:xfrm>
          <a:prstGeom prst="rect">
            <a:avLst/>
          </a:prstGeom>
        </p:spPr>
      </p:pic>
      <p:pic>
        <p:nvPicPr>
          <p:cNvPr id="124" name="图片 102" descr="AC-蓝.png"/>
          <p:cNvPicPr>
            <a:picLocks noChangeAspect="1"/>
          </p:cNvPicPr>
          <p:nvPr/>
        </p:nvPicPr>
        <p:blipFill>
          <a:blip r:embed="rId4" cstate="print"/>
          <a:stretch>
            <a:fillRect/>
          </a:stretch>
        </p:blipFill>
        <p:spPr bwMode="gray">
          <a:xfrm>
            <a:off x="1433097" y="2892843"/>
            <a:ext cx="337091" cy="275802"/>
          </a:xfrm>
          <a:prstGeom prst="rect">
            <a:avLst/>
          </a:prstGeom>
        </p:spPr>
      </p:pic>
      <p:pic>
        <p:nvPicPr>
          <p:cNvPr id="125" name="图片 86" descr="核心交换机.png"/>
          <p:cNvPicPr>
            <a:picLocks noChangeAspect="1"/>
          </p:cNvPicPr>
          <p:nvPr/>
        </p:nvPicPr>
        <p:blipFill>
          <a:blip r:embed="rId5" cstate="print"/>
          <a:stretch>
            <a:fillRect/>
          </a:stretch>
        </p:blipFill>
        <p:spPr bwMode="gray">
          <a:xfrm>
            <a:off x="2372216" y="2893577"/>
            <a:ext cx="335297" cy="274335"/>
          </a:xfrm>
          <a:prstGeom prst="rect">
            <a:avLst/>
          </a:prstGeom>
        </p:spPr>
      </p:pic>
      <p:pic>
        <p:nvPicPr>
          <p:cNvPr id="126" name="图片 86" descr="核心交换机.png"/>
          <p:cNvPicPr>
            <a:picLocks noChangeAspect="1"/>
          </p:cNvPicPr>
          <p:nvPr/>
        </p:nvPicPr>
        <p:blipFill>
          <a:blip r:embed="rId5" cstate="print"/>
          <a:stretch>
            <a:fillRect/>
          </a:stretch>
        </p:blipFill>
        <p:spPr bwMode="gray">
          <a:xfrm>
            <a:off x="3193938" y="2893577"/>
            <a:ext cx="335297" cy="274335"/>
          </a:xfrm>
          <a:prstGeom prst="rect">
            <a:avLst/>
          </a:prstGeom>
        </p:spPr>
      </p:pic>
      <p:cxnSp>
        <p:nvCxnSpPr>
          <p:cNvPr id="127" name="Straight Connector 13"/>
          <p:cNvCxnSpPr>
            <a:stCxn id="125" idx="3"/>
            <a:endCxn id="126" idx="1"/>
          </p:cNvCxnSpPr>
          <p:nvPr/>
        </p:nvCxnSpPr>
        <p:spPr bwMode="gray">
          <a:xfrm>
            <a:off x="2707513" y="3030745"/>
            <a:ext cx="486425" cy="0"/>
          </a:xfrm>
          <a:prstGeom prst="line">
            <a:avLst/>
          </a:prstGeom>
          <a:noFill/>
          <a:ln w="19050" cap="flat" cmpd="sng" algn="ctr">
            <a:solidFill>
              <a:srgbClr val="EC7061"/>
            </a:solidFill>
            <a:prstDash val="solid"/>
            <a:miter lim="800000"/>
          </a:ln>
          <a:effectLst/>
        </p:spPr>
      </p:cxnSp>
      <p:pic>
        <p:nvPicPr>
          <p:cNvPr id="128" name="图片 87" descr="汇聚交换机.png"/>
          <p:cNvPicPr>
            <a:picLocks noChangeAspect="1"/>
          </p:cNvPicPr>
          <p:nvPr/>
        </p:nvPicPr>
        <p:blipFill>
          <a:blip r:embed="rId6" cstate="print"/>
          <a:stretch>
            <a:fillRect/>
          </a:stretch>
        </p:blipFill>
        <p:spPr bwMode="gray">
          <a:xfrm>
            <a:off x="1366936" y="3796338"/>
            <a:ext cx="335297" cy="274335"/>
          </a:xfrm>
          <a:prstGeom prst="rect">
            <a:avLst/>
          </a:prstGeom>
        </p:spPr>
      </p:pic>
      <p:pic>
        <p:nvPicPr>
          <p:cNvPr id="129" name="图片 87" descr="汇聚交换机.png"/>
          <p:cNvPicPr>
            <a:picLocks noChangeAspect="1"/>
          </p:cNvPicPr>
          <p:nvPr/>
        </p:nvPicPr>
        <p:blipFill>
          <a:blip r:embed="rId6" cstate="print"/>
          <a:stretch>
            <a:fillRect/>
          </a:stretch>
        </p:blipFill>
        <p:spPr bwMode="gray">
          <a:xfrm>
            <a:off x="2186685" y="3796338"/>
            <a:ext cx="335297" cy="274335"/>
          </a:xfrm>
          <a:prstGeom prst="rect">
            <a:avLst/>
          </a:prstGeom>
        </p:spPr>
      </p:pic>
      <p:cxnSp>
        <p:nvCxnSpPr>
          <p:cNvPr id="130" name="Straight Connector 16"/>
          <p:cNvCxnSpPr>
            <a:stCxn id="128" idx="3"/>
            <a:endCxn id="129" idx="1"/>
          </p:cNvCxnSpPr>
          <p:nvPr/>
        </p:nvCxnSpPr>
        <p:spPr bwMode="gray">
          <a:xfrm>
            <a:off x="1702233" y="3933506"/>
            <a:ext cx="484452" cy="0"/>
          </a:xfrm>
          <a:prstGeom prst="line">
            <a:avLst/>
          </a:prstGeom>
          <a:noFill/>
          <a:ln w="19050" cap="flat" cmpd="sng" algn="ctr">
            <a:solidFill>
              <a:srgbClr val="EC7061"/>
            </a:solidFill>
            <a:prstDash val="solid"/>
            <a:miter lim="800000"/>
          </a:ln>
          <a:effectLst/>
        </p:spPr>
      </p:cxnSp>
      <p:pic>
        <p:nvPicPr>
          <p:cNvPr id="131" name="图片 87" descr="汇聚交换机.png"/>
          <p:cNvPicPr>
            <a:picLocks noChangeAspect="1"/>
          </p:cNvPicPr>
          <p:nvPr/>
        </p:nvPicPr>
        <p:blipFill>
          <a:blip r:embed="rId6" cstate="print"/>
          <a:stretch>
            <a:fillRect/>
          </a:stretch>
        </p:blipFill>
        <p:spPr bwMode="gray">
          <a:xfrm>
            <a:off x="3380455" y="3796338"/>
            <a:ext cx="335297" cy="274335"/>
          </a:xfrm>
          <a:prstGeom prst="rect">
            <a:avLst/>
          </a:prstGeom>
        </p:spPr>
      </p:pic>
      <p:pic>
        <p:nvPicPr>
          <p:cNvPr id="132" name="图片 87" descr="汇聚交换机.png"/>
          <p:cNvPicPr>
            <a:picLocks noChangeAspect="1"/>
          </p:cNvPicPr>
          <p:nvPr/>
        </p:nvPicPr>
        <p:blipFill>
          <a:blip r:embed="rId6" cstate="print"/>
          <a:stretch>
            <a:fillRect/>
          </a:stretch>
        </p:blipFill>
        <p:spPr bwMode="gray">
          <a:xfrm>
            <a:off x="4201191" y="3796338"/>
            <a:ext cx="335297" cy="274335"/>
          </a:xfrm>
          <a:prstGeom prst="rect">
            <a:avLst/>
          </a:prstGeom>
        </p:spPr>
      </p:pic>
      <p:cxnSp>
        <p:nvCxnSpPr>
          <p:cNvPr id="133" name="Straight Connector 29"/>
          <p:cNvCxnSpPr>
            <a:stCxn id="131" idx="3"/>
            <a:endCxn id="132" idx="1"/>
          </p:cNvCxnSpPr>
          <p:nvPr/>
        </p:nvCxnSpPr>
        <p:spPr bwMode="gray">
          <a:xfrm>
            <a:off x="3715752" y="3933506"/>
            <a:ext cx="485439" cy="0"/>
          </a:xfrm>
          <a:prstGeom prst="line">
            <a:avLst/>
          </a:prstGeom>
          <a:noFill/>
          <a:ln w="19050" cap="flat" cmpd="sng" algn="ctr">
            <a:solidFill>
              <a:srgbClr val="EC7061"/>
            </a:solidFill>
            <a:prstDash val="solid"/>
            <a:miter lim="800000"/>
          </a:ln>
          <a:effectLst/>
        </p:spPr>
      </p:cxnSp>
      <p:cxnSp>
        <p:nvCxnSpPr>
          <p:cNvPr id="134" name="Straight Connector 30"/>
          <p:cNvCxnSpPr>
            <a:stCxn id="128" idx="0"/>
            <a:endCxn id="125" idx="2"/>
          </p:cNvCxnSpPr>
          <p:nvPr/>
        </p:nvCxnSpPr>
        <p:spPr bwMode="gray">
          <a:xfrm flipV="1">
            <a:off x="1534585" y="3167912"/>
            <a:ext cx="1005280" cy="628426"/>
          </a:xfrm>
          <a:prstGeom prst="line">
            <a:avLst/>
          </a:prstGeom>
          <a:noFill/>
          <a:ln w="19050" cap="flat" cmpd="sng" algn="ctr">
            <a:solidFill>
              <a:sysClr val="windowText" lastClr="000000"/>
            </a:solidFill>
            <a:prstDash val="solid"/>
            <a:miter lim="800000"/>
          </a:ln>
          <a:effectLst/>
        </p:spPr>
      </p:cxnSp>
      <p:cxnSp>
        <p:nvCxnSpPr>
          <p:cNvPr id="135" name="Straight Connector 33"/>
          <p:cNvCxnSpPr>
            <a:stCxn id="129" idx="0"/>
            <a:endCxn id="126" idx="2"/>
          </p:cNvCxnSpPr>
          <p:nvPr/>
        </p:nvCxnSpPr>
        <p:spPr bwMode="gray">
          <a:xfrm flipV="1">
            <a:off x="2354334" y="3167912"/>
            <a:ext cx="1007253" cy="628426"/>
          </a:xfrm>
          <a:prstGeom prst="line">
            <a:avLst/>
          </a:prstGeom>
          <a:noFill/>
          <a:ln w="19050" cap="flat" cmpd="sng" algn="ctr">
            <a:solidFill>
              <a:sysClr val="windowText" lastClr="000000"/>
            </a:solidFill>
            <a:prstDash val="solid"/>
            <a:miter lim="800000"/>
          </a:ln>
          <a:effectLst/>
        </p:spPr>
      </p:cxnSp>
      <p:cxnSp>
        <p:nvCxnSpPr>
          <p:cNvPr id="136" name="Straight Connector 36"/>
          <p:cNvCxnSpPr>
            <a:stCxn id="131" idx="0"/>
            <a:endCxn id="125" idx="2"/>
          </p:cNvCxnSpPr>
          <p:nvPr/>
        </p:nvCxnSpPr>
        <p:spPr bwMode="gray">
          <a:xfrm flipH="1" flipV="1">
            <a:off x="2539865" y="3167912"/>
            <a:ext cx="1008239" cy="628426"/>
          </a:xfrm>
          <a:prstGeom prst="line">
            <a:avLst/>
          </a:prstGeom>
          <a:noFill/>
          <a:ln w="19050" cap="flat" cmpd="sng" algn="ctr">
            <a:solidFill>
              <a:sysClr val="windowText" lastClr="000000"/>
            </a:solidFill>
            <a:prstDash val="solid"/>
            <a:miter lim="800000"/>
          </a:ln>
          <a:effectLst/>
        </p:spPr>
      </p:cxnSp>
      <p:cxnSp>
        <p:nvCxnSpPr>
          <p:cNvPr id="137" name="Straight Connector 39"/>
          <p:cNvCxnSpPr>
            <a:stCxn id="132" idx="0"/>
            <a:endCxn id="126" idx="2"/>
          </p:cNvCxnSpPr>
          <p:nvPr/>
        </p:nvCxnSpPr>
        <p:spPr bwMode="gray">
          <a:xfrm flipH="1" flipV="1">
            <a:off x="3361587" y="3167912"/>
            <a:ext cx="1007253" cy="628426"/>
          </a:xfrm>
          <a:prstGeom prst="line">
            <a:avLst/>
          </a:prstGeom>
          <a:noFill/>
          <a:ln w="19050" cap="flat" cmpd="sng" algn="ctr">
            <a:solidFill>
              <a:sysClr val="windowText" lastClr="000000"/>
            </a:solidFill>
            <a:prstDash val="solid"/>
            <a:miter lim="800000"/>
          </a:ln>
          <a:effectLst/>
        </p:spPr>
      </p:cxnSp>
      <p:sp>
        <p:nvSpPr>
          <p:cNvPr id="138" name="Oval 42"/>
          <p:cNvSpPr/>
          <p:nvPr/>
        </p:nvSpPr>
        <p:spPr bwMode="gray">
          <a:xfrm rot="3077028">
            <a:off x="2147893" y="3446651"/>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9" name="图片 106" descr="堆叠交换机蓝.png"/>
          <p:cNvPicPr>
            <a:picLocks noChangeAspect="1"/>
          </p:cNvPicPr>
          <p:nvPr/>
        </p:nvPicPr>
        <p:blipFill>
          <a:blip r:embed="rId7" cstate="print"/>
          <a:stretch>
            <a:fillRect/>
          </a:stretch>
        </p:blipFill>
        <p:spPr bwMode="gray">
          <a:xfrm>
            <a:off x="1366039" y="4676931"/>
            <a:ext cx="337091" cy="275802"/>
          </a:xfrm>
          <a:prstGeom prst="rect">
            <a:avLst/>
          </a:prstGeom>
        </p:spPr>
      </p:pic>
      <p:pic>
        <p:nvPicPr>
          <p:cNvPr id="140" name="图片 106" descr="堆叠交换机蓝.png"/>
          <p:cNvPicPr>
            <a:picLocks noChangeAspect="1"/>
          </p:cNvPicPr>
          <p:nvPr/>
        </p:nvPicPr>
        <p:blipFill>
          <a:blip r:embed="rId7" cstate="print"/>
          <a:stretch>
            <a:fillRect/>
          </a:stretch>
        </p:blipFill>
        <p:spPr bwMode="gray">
          <a:xfrm>
            <a:off x="2185788" y="4676931"/>
            <a:ext cx="337091" cy="275802"/>
          </a:xfrm>
          <a:prstGeom prst="rect">
            <a:avLst/>
          </a:prstGeom>
        </p:spPr>
      </p:pic>
      <p:cxnSp>
        <p:nvCxnSpPr>
          <p:cNvPr id="141" name="Straight Connector 34"/>
          <p:cNvCxnSpPr>
            <a:stCxn id="139" idx="0"/>
            <a:endCxn id="128" idx="2"/>
          </p:cNvCxnSpPr>
          <p:nvPr/>
        </p:nvCxnSpPr>
        <p:spPr bwMode="gray">
          <a:xfrm flipV="1">
            <a:off x="1534585" y="4070673"/>
            <a:ext cx="0" cy="606258"/>
          </a:xfrm>
          <a:prstGeom prst="line">
            <a:avLst/>
          </a:prstGeom>
          <a:noFill/>
          <a:ln w="19050" cap="flat" cmpd="sng" algn="ctr">
            <a:solidFill>
              <a:sysClr val="windowText" lastClr="000000"/>
            </a:solidFill>
            <a:prstDash val="solid"/>
            <a:miter lim="800000"/>
          </a:ln>
          <a:effectLst/>
        </p:spPr>
      </p:cxnSp>
      <p:cxnSp>
        <p:nvCxnSpPr>
          <p:cNvPr id="142" name="Straight Connector 35"/>
          <p:cNvCxnSpPr>
            <a:stCxn id="139" idx="0"/>
            <a:endCxn id="129" idx="2"/>
          </p:cNvCxnSpPr>
          <p:nvPr/>
        </p:nvCxnSpPr>
        <p:spPr bwMode="gray">
          <a:xfrm flipV="1">
            <a:off x="1534585" y="4070673"/>
            <a:ext cx="819749" cy="606258"/>
          </a:xfrm>
          <a:prstGeom prst="line">
            <a:avLst/>
          </a:prstGeom>
          <a:noFill/>
          <a:ln w="19050" cap="flat" cmpd="sng" algn="ctr">
            <a:solidFill>
              <a:sysClr val="windowText" lastClr="000000"/>
            </a:solidFill>
            <a:prstDash val="solid"/>
            <a:miter lim="800000"/>
          </a:ln>
          <a:effectLst/>
        </p:spPr>
      </p:cxnSp>
      <p:cxnSp>
        <p:nvCxnSpPr>
          <p:cNvPr id="143" name="Straight Connector 37"/>
          <p:cNvCxnSpPr>
            <a:stCxn id="140" idx="0"/>
            <a:endCxn id="128" idx="2"/>
          </p:cNvCxnSpPr>
          <p:nvPr/>
        </p:nvCxnSpPr>
        <p:spPr bwMode="gray">
          <a:xfrm flipH="1" flipV="1">
            <a:off x="1534585" y="4070673"/>
            <a:ext cx="819749" cy="606258"/>
          </a:xfrm>
          <a:prstGeom prst="line">
            <a:avLst/>
          </a:prstGeom>
          <a:noFill/>
          <a:ln w="19050" cap="flat" cmpd="sng" algn="ctr">
            <a:solidFill>
              <a:sysClr val="windowText" lastClr="000000"/>
            </a:solidFill>
            <a:prstDash val="solid"/>
            <a:miter lim="800000"/>
          </a:ln>
          <a:effectLst/>
        </p:spPr>
      </p:cxnSp>
      <p:cxnSp>
        <p:nvCxnSpPr>
          <p:cNvPr id="144" name="Straight Connector 38"/>
          <p:cNvCxnSpPr>
            <a:stCxn id="140" idx="0"/>
            <a:endCxn id="129" idx="2"/>
          </p:cNvCxnSpPr>
          <p:nvPr/>
        </p:nvCxnSpPr>
        <p:spPr bwMode="gray">
          <a:xfrm flipV="1">
            <a:off x="2354334" y="4070673"/>
            <a:ext cx="0" cy="606258"/>
          </a:xfrm>
          <a:prstGeom prst="line">
            <a:avLst/>
          </a:prstGeom>
          <a:noFill/>
          <a:ln w="19050" cap="flat" cmpd="sng" algn="ctr">
            <a:solidFill>
              <a:sysClr val="windowText" lastClr="000000"/>
            </a:solidFill>
            <a:prstDash val="solid"/>
            <a:miter lim="800000"/>
          </a:ln>
          <a:effectLst/>
        </p:spPr>
      </p:cxnSp>
      <p:grpSp>
        <p:nvGrpSpPr>
          <p:cNvPr id="145" name="Group 40"/>
          <p:cNvGrpSpPr/>
          <p:nvPr/>
        </p:nvGrpSpPr>
        <p:grpSpPr bwMode="gray">
          <a:xfrm>
            <a:off x="1813476" y="4783034"/>
            <a:ext cx="261965" cy="61979"/>
            <a:chOff x="559282" y="6488261"/>
            <a:chExt cx="261965" cy="61979"/>
          </a:xfrm>
          <a:solidFill>
            <a:sysClr val="window" lastClr="FFFFFF">
              <a:lumMod val="50000"/>
            </a:sysClr>
          </a:solidFill>
        </p:grpSpPr>
        <p:sp>
          <p:nvSpPr>
            <p:cNvPr id="146"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49" name="图片 106" descr="堆叠交换机蓝.png"/>
          <p:cNvPicPr>
            <a:picLocks noChangeAspect="1"/>
          </p:cNvPicPr>
          <p:nvPr/>
        </p:nvPicPr>
        <p:blipFill>
          <a:blip r:embed="rId7" cstate="print"/>
          <a:stretch>
            <a:fillRect/>
          </a:stretch>
        </p:blipFill>
        <p:spPr bwMode="gray">
          <a:xfrm>
            <a:off x="3379558" y="4676931"/>
            <a:ext cx="337091" cy="275802"/>
          </a:xfrm>
          <a:prstGeom prst="rect">
            <a:avLst/>
          </a:prstGeom>
        </p:spPr>
      </p:pic>
      <p:pic>
        <p:nvPicPr>
          <p:cNvPr id="150" name="图片 106" descr="堆叠交换机蓝.png"/>
          <p:cNvPicPr>
            <a:picLocks noChangeAspect="1"/>
          </p:cNvPicPr>
          <p:nvPr/>
        </p:nvPicPr>
        <p:blipFill>
          <a:blip r:embed="rId7" cstate="print"/>
          <a:stretch>
            <a:fillRect/>
          </a:stretch>
        </p:blipFill>
        <p:spPr bwMode="gray">
          <a:xfrm>
            <a:off x="4200294" y="4676931"/>
            <a:ext cx="337091" cy="275802"/>
          </a:xfrm>
          <a:prstGeom prst="rect">
            <a:avLst/>
          </a:prstGeom>
        </p:spPr>
      </p:pic>
      <p:grpSp>
        <p:nvGrpSpPr>
          <p:cNvPr id="151" name="Group 54"/>
          <p:cNvGrpSpPr/>
          <p:nvPr/>
        </p:nvGrpSpPr>
        <p:grpSpPr bwMode="gray">
          <a:xfrm>
            <a:off x="3827982" y="4783034"/>
            <a:ext cx="261965" cy="61979"/>
            <a:chOff x="559282" y="6488261"/>
            <a:chExt cx="261965" cy="61979"/>
          </a:xfrm>
          <a:solidFill>
            <a:sysClr val="window" lastClr="FFFFFF">
              <a:lumMod val="50000"/>
            </a:sysClr>
          </a:solidFill>
        </p:grpSpPr>
        <p:sp>
          <p:nvSpPr>
            <p:cNvPr id="152"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55" name="Straight Connector 58"/>
          <p:cNvCxnSpPr>
            <a:stCxn id="149" idx="0"/>
            <a:endCxn id="131" idx="2"/>
          </p:cNvCxnSpPr>
          <p:nvPr/>
        </p:nvCxnSpPr>
        <p:spPr bwMode="gray">
          <a:xfrm flipV="1">
            <a:off x="3548104" y="4070673"/>
            <a:ext cx="0" cy="606258"/>
          </a:xfrm>
          <a:prstGeom prst="line">
            <a:avLst/>
          </a:prstGeom>
          <a:noFill/>
          <a:ln w="19050" cap="flat" cmpd="sng" algn="ctr">
            <a:solidFill>
              <a:sysClr val="windowText" lastClr="000000"/>
            </a:solidFill>
            <a:prstDash val="solid"/>
            <a:miter lim="800000"/>
          </a:ln>
          <a:effectLst/>
        </p:spPr>
      </p:cxnSp>
      <p:cxnSp>
        <p:nvCxnSpPr>
          <p:cNvPr id="156" name="Straight Connector 61"/>
          <p:cNvCxnSpPr>
            <a:stCxn id="150" idx="0"/>
            <a:endCxn id="132" idx="2"/>
          </p:cNvCxnSpPr>
          <p:nvPr/>
        </p:nvCxnSpPr>
        <p:spPr bwMode="gray">
          <a:xfrm flipV="1">
            <a:off x="4368840" y="4070673"/>
            <a:ext cx="0" cy="606258"/>
          </a:xfrm>
          <a:prstGeom prst="line">
            <a:avLst/>
          </a:prstGeom>
          <a:noFill/>
          <a:ln w="19050" cap="flat" cmpd="sng" algn="ctr">
            <a:solidFill>
              <a:sysClr val="windowText" lastClr="000000"/>
            </a:solidFill>
            <a:prstDash val="solid"/>
            <a:miter lim="800000"/>
          </a:ln>
          <a:effectLst/>
        </p:spPr>
      </p:cxnSp>
      <p:cxnSp>
        <p:nvCxnSpPr>
          <p:cNvPr id="157" name="Straight Connector 64"/>
          <p:cNvCxnSpPr>
            <a:stCxn id="149" idx="0"/>
            <a:endCxn id="132" idx="2"/>
          </p:cNvCxnSpPr>
          <p:nvPr/>
        </p:nvCxnSpPr>
        <p:spPr bwMode="gray">
          <a:xfrm flipV="1">
            <a:off x="3548104" y="4070673"/>
            <a:ext cx="820736" cy="606258"/>
          </a:xfrm>
          <a:prstGeom prst="line">
            <a:avLst/>
          </a:prstGeom>
          <a:noFill/>
          <a:ln w="19050" cap="flat" cmpd="sng" algn="ctr">
            <a:solidFill>
              <a:sysClr val="windowText" lastClr="000000"/>
            </a:solidFill>
            <a:prstDash val="solid"/>
            <a:miter lim="800000"/>
          </a:ln>
          <a:effectLst/>
        </p:spPr>
      </p:cxnSp>
      <p:cxnSp>
        <p:nvCxnSpPr>
          <p:cNvPr id="158" name="Straight Connector 67"/>
          <p:cNvCxnSpPr>
            <a:stCxn id="150" idx="0"/>
            <a:endCxn id="131" idx="2"/>
          </p:cNvCxnSpPr>
          <p:nvPr/>
        </p:nvCxnSpPr>
        <p:spPr bwMode="gray">
          <a:xfrm flipH="1" flipV="1">
            <a:off x="3548104" y="4070673"/>
            <a:ext cx="820736" cy="606258"/>
          </a:xfrm>
          <a:prstGeom prst="line">
            <a:avLst/>
          </a:prstGeom>
          <a:noFill/>
          <a:ln w="19050" cap="flat" cmpd="sng" algn="ctr">
            <a:solidFill>
              <a:sysClr val="windowText" lastClr="000000"/>
            </a:solidFill>
            <a:prstDash val="solid"/>
            <a:miter lim="800000"/>
          </a:ln>
          <a:effectLst/>
        </p:spPr>
      </p:cxnSp>
      <p:cxnSp>
        <p:nvCxnSpPr>
          <p:cNvPr id="159" name="Straight Connector 70"/>
          <p:cNvCxnSpPr>
            <a:stCxn id="123" idx="0"/>
            <a:endCxn id="140" idx="2"/>
          </p:cNvCxnSpPr>
          <p:nvPr/>
        </p:nvCxnSpPr>
        <p:spPr bwMode="gray">
          <a:xfrm flipV="1">
            <a:off x="2353347" y="4952733"/>
            <a:ext cx="987" cy="232097"/>
          </a:xfrm>
          <a:prstGeom prst="line">
            <a:avLst/>
          </a:prstGeom>
          <a:noFill/>
          <a:ln w="19050" cap="flat" cmpd="sng" algn="ctr">
            <a:solidFill>
              <a:sysClr val="windowText" lastClr="000000"/>
            </a:solidFill>
            <a:prstDash val="solid"/>
            <a:miter lim="800000"/>
          </a:ln>
          <a:effectLst/>
        </p:spPr>
      </p:cxnSp>
      <p:cxnSp>
        <p:nvCxnSpPr>
          <p:cNvPr id="160" name="Straight Connector 79"/>
          <p:cNvCxnSpPr>
            <a:stCxn id="125" idx="1"/>
            <a:endCxn id="124" idx="3"/>
          </p:cNvCxnSpPr>
          <p:nvPr/>
        </p:nvCxnSpPr>
        <p:spPr bwMode="gray">
          <a:xfrm flipH="1" flipV="1">
            <a:off x="1770188" y="3030744"/>
            <a:ext cx="602028" cy="1"/>
          </a:xfrm>
          <a:prstGeom prst="line">
            <a:avLst/>
          </a:prstGeom>
          <a:noFill/>
          <a:ln w="19050" cap="flat" cmpd="sng" algn="ctr">
            <a:solidFill>
              <a:sysClr val="windowText" lastClr="000000"/>
            </a:solidFill>
            <a:prstDash val="solid"/>
            <a:miter lim="800000"/>
          </a:ln>
          <a:effectLst/>
        </p:spPr>
      </p:cxnSp>
      <p:pic>
        <p:nvPicPr>
          <p:cNvPr id="161"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369215" y="1618340"/>
            <a:ext cx="337091" cy="275801"/>
          </a:xfrm>
          <a:prstGeom prst="rect">
            <a:avLst/>
          </a:prstGeom>
          <a:noFill/>
        </p:spPr>
      </p:pic>
      <p:pic>
        <p:nvPicPr>
          <p:cNvPr id="162"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193041" y="1618340"/>
            <a:ext cx="337091" cy="275801"/>
          </a:xfrm>
          <a:prstGeom prst="rect">
            <a:avLst/>
          </a:prstGeom>
          <a:noFill/>
        </p:spPr>
      </p:pic>
      <p:cxnSp>
        <p:nvCxnSpPr>
          <p:cNvPr id="163" name="Straight Connector 98"/>
          <p:cNvCxnSpPr>
            <a:stCxn id="162" idx="2"/>
            <a:endCxn id="126" idx="0"/>
          </p:cNvCxnSpPr>
          <p:nvPr/>
        </p:nvCxnSpPr>
        <p:spPr bwMode="gray">
          <a:xfrm>
            <a:off x="3361587" y="1894141"/>
            <a:ext cx="0" cy="999436"/>
          </a:xfrm>
          <a:prstGeom prst="line">
            <a:avLst/>
          </a:prstGeom>
          <a:noFill/>
          <a:ln w="19050" cap="flat" cmpd="sng" algn="ctr">
            <a:solidFill>
              <a:sysClr val="windowText" lastClr="000000"/>
            </a:solidFill>
            <a:prstDash val="solid"/>
            <a:miter lim="800000"/>
          </a:ln>
          <a:effectLst/>
        </p:spPr>
      </p:cxnSp>
      <p:cxnSp>
        <p:nvCxnSpPr>
          <p:cNvPr id="164" name="Straight Connector 101"/>
          <p:cNvCxnSpPr>
            <a:stCxn id="161" idx="2"/>
            <a:endCxn id="125" idx="0"/>
          </p:cNvCxnSpPr>
          <p:nvPr/>
        </p:nvCxnSpPr>
        <p:spPr bwMode="gray">
          <a:xfrm>
            <a:off x="2537761" y="1894141"/>
            <a:ext cx="2104" cy="999436"/>
          </a:xfrm>
          <a:prstGeom prst="line">
            <a:avLst/>
          </a:prstGeom>
          <a:noFill/>
          <a:ln w="19050" cap="flat" cmpd="sng" algn="ctr">
            <a:solidFill>
              <a:sysClr val="windowText" lastClr="000000"/>
            </a:solidFill>
            <a:prstDash val="solid"/>
            <a:miter lim="800000"/>
          </a:ln>
          <a:effectLst/>
        </p:spPr>
      </p:cxnSp>
      <p:cxnSp>
        <p:nvCxnSpPr>
          <p:cNvPr id="165" name="Straight Connector 104"/>
          <p:cNvCxnSpPr>
            <a:stCxn id="161" idx="3"/>
            <a:endCxn id="162" idx="1"/>
          </p:cNvCxnSpPr>
          <p:nvPr/>
        </p:nvCxnSpPr>
        <p:spPr bwMode="gray">
          <a:xfrm>
            <a:off x="2706306" y="1756241"/>
            <a:ext cx="486735" cy="0"/>
          </a:xfrm>
          <a:prstGeom prst="line">
            <a:avLst/>
          </a:prstGeom>
          <a:noFill/>
          <a:ln w="19050" cap="flat" cmpd="sng" algn="ctr">
            <a:solidFill>
              <a:sysClr val="windowText" lastClr="000000"/>
            </a:solidFill>
            <a:prstDash val="solid"/>
            <a:miter lim="800000"/>
          </a:ln>
          <a:effectLst/>
        </p:spPr>
      </p:cxnSp>
      <p:sp>
        <p:nvSpPr>
          <p:cNvPr id="166" name="Oval 59"/>
          <p:cNvSpPr/>
          <p:nvPr/>
        </p:nvSpPr>
        <p:spPr bwMode="gray">
          <a:xfrm rot="1782887">
            <a:off x="1457401" y="4472390"/>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Oval 62"/>
          <p:cNvSpPr/>
          <p:nvPr/>
        </p:nvSpPr>
        <p:spPr bwMode="gray">
          <a:xfrm rot="19401600">
            <a:off x="2115302" y="4485141"/>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Oval 63"/>
          <p:cNvSpPr/>
          <p:nvPr/>
        </p:nvSpPr>
        <p:spPr bwMode="gray">
          <a:xfrm rot="1782887">
            <a:off x="3458815" y="4504269"/>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Oval 65"/>
          <p:cNvSpPr/>
          <p:nvPr/>
        </p:nvSpPr>
        <p:spPr bwMode="gray">
          <a:xfrm rot="19401600">
            <a:off x="4153639" y="4479457"/>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0" name="图片 14" descr="日志告警服务器-蓝.png"/>
          <p:cNvPicPr>
            <a:picLocks noChangeAspect="1"/>
          </p:cNvPicPr>
          <p:nvPr/>
        </p:nvPicPr>
        <p:blipFill>
          <a:blip r:embed="rId9" cstate="print"/>
          <a:stretch>
            <a:fillRect/>
          </a:stretch>
        </p:blipFill>
        <p:spPr bwMode="gray">
          <a:xfrm>
            <a:off x="1270628" y="5655710"/>
            <a:ext cx="304595" cy="190195"/>
          </a:xfrm>
          <a:prstGeom prst="rect">
            <a:avLst/>
          </a:prstGeom>
        </p:spPr>
      </p:pic>
      <p:pic>
        <p:nvPicPr>
          <p:cNvPr id="171" name="图片 42" descr="IP电话.png"/>
          <p:cNvPicPr>
            <a:picLocks noChangeAspect="1"/>
          </p:cNvPicPr>
          <p:nvPr/>
        </p:nvPicPr>
        <p:blipFill>
          <a:blip r:embed="rId10" cstate="print"/>
          <a:stretch>
            <a:fillRect/>
          </a:stretch>
        </p:blipFill>
        <p:spPr bwMode="gray">
          <a:xfrm>
            <a:off x="2126272" y="5593217"/>
            <a:ext cx="335265" cy="315180"/>
          </a:xfrm>
          <a:prstGeom prst="rect">
            <a:avLst/>
          </a:prstGeom>
        </p:spPr>
      </p:pic>
      <p:pic>
        <p:nvPicPr>
          <p:cNvPr id="172" name="图片 11" descr="开放网络-蓝.png"/>
          <p:cNvPicPr>
            <a:picLocks noChangeAspect="1"/>
          </p:cNvPicPr>
          <p:nvPr/>
        </p:nvPicPr>
        <p:blipFill>
          <a:blip r:embed="rId11" cstate="print"/>
          <a:stretch>
            <a:fillRect/>
          </a:stretch>
        </p:blipFill>
        <p:spPr bwMode="gray">
          <a:xfrm>
            <a:off x="3314838" y="5633571"/>
            <a:ext cx="304595" cy="234472"/>
          </a:xfrm>
          <a:prstGeom prst="rect">
            <a:avLst/>
          </a:prstGeom>
        </p:spPr>
      </p:pic>
      <p:pic>
        <p:nvPicPr>
          <p:cNvPr id="173" name="图片 158" descr="SAN网络-蓝.png"/>
          <p:cNvPicPr>
            <a:picLocks noChangeAspect="1"/>
          </p:cNvPicPr>
          <p:nvPr/>
        </p:nvPicPr>
        <p:blipFill>
          <a:blip r:embed="rId12" cstate="print"/>
          <a:stretch>
            <a:fillRect/>
          </a:stretch>
        </p:blipFill>
        <p:spPr bwMode="gray">
          <a:xfrm>
            <a:off x="1767687" y="5614729"/>
            <a:ext cx="166121" cy="272157"/>
          </a:xfrm>
          <a:prstGeom prst="rect">
            <a:avLst/>
          </a:prstGeom>
        </p:spPr>
      </p:pic>
      <p:pic>
        <p:nvPicPr>
          <p:cNvPr id="174" name="图片 47" descr="打印机.png"/>
          <p:cNvPicPr>
            <a:picLocks noChangeAspect="1"/>
          </p:cNvPicPr>
          <p:nvPr/>
        </p:nvPicPr>
        <p:blipFill>
          <a:blip r:embed="rId13" cstate="print"/>
          <a:stretch>
            <a:fillRect/>
          </a:stretch>
        </p:blipFill>
        <p:spPr bwMode="gray">
          <a:xfrm>
            <a:off x="4190739" y="5617805"/>
            <a:ext cx="334175" cy="266004"/>
          </a:xfrm>
          <a:prstGeom prst="rect">
            <a:avLst/>
          </a:prstGeom>
        </p:spPr>
      </p:pic>
      <p:pic>
        <p:nvPicPr>
          <p:cNvPr id="175" name="图片 157" descr="故障链路.png"/>
          <p:cNvPicPr>
            <a:picLocks noChangeAspect="1"/>
          </p:cNvPicPr>
          <p:nvPr/>
        </p:nvPicPr>
        <p:blipFill>
          <a:blip r:embed="rId14" cstate="print"/>
          <a:stretch>
            <a:fillRect/>
          </a:stretch>
        </p:blipFill>
        <p:spPr bwMode="gray">
          <a:xfrm>
            <a:off x="3737438" y="5625795"/>
            <a:ext cx="335297" cy="250025"/>
          </a:xfrm>
          <a:prstGeom prst="rect">
            <a:avLst/>
          </a:prstGeom>
        </p:spPr>
      </p:pic>
      <p:sp>
        <p:nvSpPr>
          <p:cNvPr id="176" name="Oval 92"/>
          <p:cNvSpPr/>
          <p:nvPr/>
        </p:nvSpPr>
        <p:spPr bwMode="gray">
          <a:xfrm rot="18651691">
            <a:off x="3192201" y="3464139"/>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7"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358746" y="2041692"/>
            <a:ext cx="337091" cy="275801"/>
          </a:xfrm>
          <a:prstGeom prst="rect">
            <a:avLst/>
          </a:prstGeom>
        </p:spPr>
      </p:pic>
      <p:pic>
        <p:nvPicPr>
          <p:cNvPr id="178"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193041" y="2041692"/>
            <a:ext cx="337091" cy="275801"/>
          </a:xfrm>
          <a:prstGeom prst="rect">
            <a:avLst/>
          </a:prstGeom>
        </p:spPr>
      </p:pic>
      <p:cxnSp>
        <p:nvCxnSpPr>
          <p:cNvPr id="179" name="Straight Connector 127"/>
          <p:cNvCxnSpPr>
            <a:stCxn id="177" idx="3"/>
            <a:endCxn id="178" idx="1"/>
          </p:cNvCxnSpPr>
          <p:nvPr/>
        </p:nvCxnSpPr>
        <p:spPr bwMode="gray">
          <a:xfrm>
            <a:off x="2695837" y="2179593"/>
            <a:ext cx="497204" cy="0"/>
          </a:xfrm>
          <a:prstGeom prst="line">
            <a:avLst/>
          </a:prstGeom>
          <a:noFill/>
          <a:ln w="19050" cap="flat" cmpd="sng" algn="ctr">
            <a:solidFill>
              <a:sysClr val="windowText" lastClr="000000"/>
            </a:solidFill>
            <a:prstDash val="sysDash"/>
            <a:miter lim="800000"/>
          </a:ln>
          <a:effectLst/>
        </p:spPr>
      </p:cxnSp>
      <p:pic>
        <p:nvPicPr>
          <p:cNvPr id="180" name="图片 102" descr="AC-蓝.png"/>
          <p:cNvPicPr>
            <a:picLocks noChangeAspect="1"/>
          </p:cNvPicPr>
          <p:nvPr/>
        </p:nvPicPr>
        <p:blipFill>
          <a:blip r:embed="rId4" cstate="print"/>
          <a:stretch>
            <a:fillRect/>
          </a:stretch>
        </p:blipFill>
        <p:spPr bwMode="gray">
          <a:xfrm>
            <a:off x="4161626" y="2892843"/>
            <a:ext cx="337091" cy="275802"/>
          </a:xfrm>
          <a:prstGeom prst="rect">
            <a:avLst/>
          </a:prstGeom>
        </p:spPr>
      </p:pic>
      <p:sp>
        <p:nvSpPr>
          <p:cNvPr id="181" name="圆角矩形 180"/>
          <p:cNvSpPr/>
          <p:nvPr/>
        </p:nvSpPr>
        <p:spPr bwMode="gray">
          <a:xfrm>
            <a:off x="4403578" y="2539008"/>
            <a:ext cx="186517" cy="264140"/>
          </a:xfrm>
          <a:prstGeom prst="roundRect">
            <a:avLst>
              <a:gd name="adj" fmla="val 2563"/>
            </a:avLst>
          </a:prstGeom>
          <a:noFill/>
        </p:spPr>
        <p:txBody>
          <a:bodyPr wrap="none" rtlCol="0">
            <a:spAutoFit/>
          </a:bodyPr>
          <a:lstStyle/>
          <a:p>
            <a:pPr algn="ctr"/>
            <a:endParaRPr lang="zh-CN" altLang="en-US" sz="11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2" name="Straight Connector 79"/>
          <p:cNvCxnSpPr/>
          <p:nvPr/>
        </p:nvCxnSpPr>
        <p:spPr bwMode="gray">
          <a:xfrm flipH="1">
            <a:off x="1770189" y="2608207"/>
            <a:ext cx="1190149" cy="0"/>
          </a:xfrm>
          <a:prstGeom prst="line">
            <a:avLst/>
          </a:prstGeom>
          <a:noFill/>
          <a:ln w="19050" cap="flat" cmpd="sng" algn="ctr">
            <a:solidFill>
              <a:sysClr val="windowText" lastClr="000000"/>
            </a:solidFill>
            <a:prstDash val="solid"/>
            <a:miter lim="800000"/>
          </a:ln>
          <a:effectLst/>
        </p:spPr>
      </p:cxnSp>
      <p:cxnSp>
        <p:nvCxnSpPr>
          <p:cNvPr id="183" name="Straight Connector 79"/>
          <p:cNvCxnSpPr/>
          <p:nvPr/>
        </p:nvCxnSpPr>
        <p:spPr bwMode="gray">
          <a:xfrm flipH="1">
            <a:off x="1770189" y="2667578"/>
            <a:ext cx="430513" cy="0"/>
          </a:xfrm>
          <a:prstGeom prst="line">
            <a:avLst/>
          </a:prstGeom>
          <a:noFill/>
          <a:ln w="19050" cap="flat" cmpd="sng" algn="ctr">
            <a:solidFill>
              <a:sysClr val="windowText" lastClr="000000"/>
            </a:solidFill>
            <a:prstDash val="solid"/>
            <a:miter lim="800000"/>
          </a:ln>
          <a:effectLst/>
        </p:spPr>
      </p:cxnSp>
      <p:cxnSp>
        <p:nvCxnSpPr>
          <p:cNvPr id="184" name="Straight Connector 79"/>
          <p:cNvCxnSpPr/>
          <p:nvPr/>
        </p:nvCxnSpPr>
        <p:spPr bwMode="gray">
          <a:xfrm flipH="1">
            <a:off x="2864664" y="2667578"/>
            <a:ext cx="1185521" cy="0"/>
          </a:xfrm>
          <a:prstGeom prst="line">
            <a:avLst/>
          </a:prstGeom>
          <a:noFill/>
          <a:ln w="19050" cap="flat" cmpd="sng" algn="ctr">
            <a:solidFill>
              <a:sysClr val="windowText" lastClr="000000"/>
            </a:solidFill>
            <a:prstDash val="solid"/>
            <a:miter lim="800000"/>
          </a:ln>
          <a:effectLst/>
        </p:spPr>
      </p:cxnSp>
      <p:pic>
        <p:nvPicPr>
          <p:cNvPr id="185" name="图片 18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2189597" y="1233939"/>
            <a:ext cx="560782" cy="282499"/>
          </a:xfrm>
          <a:prstGeom prst="rect">
            <a:avLst/>
          </a:prstGeom>
        </p:spPr>
      </p:pic>
      <p:pic>
        <p:nvPicPr>
          <p:cNvPr id="186" name="图片 18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3193041" y="1233939"/>
            <a:ext cx="552349" cy="282499"/>
          </a:xfrm>
          <a:prstGeom prst="rect">
            <a:avLst/>
          </a:prstGeom>
        </p:spPr>
      </p:pic>
      <p:pic>
        <p:nvPicPr>
          <p:cNvPr id="187" name="图片 186" descr="数据中心-蓝.png"/>
          <p:cNvPicPr>
            <a:picLocks noChangeAspect="1"/>
          </p:cNvPicPr>
          <p:nvPr/>
        </p:nvPicPr>
        <p:blipFill>
          <a:blip r:embed="rId18" cstate="print"/>
          <a:stretch>
            <a:fillRect/>
          </a:stretch>
        </p:blipFill>
        <p:spPr bwMode="gray">
          <a:xfrm>
            <a:off x="1433785" y="2486043"/>
            <a:ext cx="338400" cy="276873"/>
          </a:xfrm>
          <a:prstGeom prst="rect">
            <a:avLst/>
          </a:prstGeom>
        </p:spPr>
      </p:pic>
      <p:pic>
        <p:nvPicPr>
          <p:cNvPr id="188" name="图片 187" descr="通用网管-蓝.png"/>
          <p:cNvPicPr>
            <a:picLocks noChangeAspect="1"/>
          </p:cNvPicPr>
          <p:nvPr/>
        </p:nvPicPr>
        <p:blipFill>
          <a:blip r:embed="rId19" cstate="print"/>
          <a:stretch>
            <a:fillRect/>
          </a:stretch>
        </p:blipFill>
        <p:spPr bwMode="gray">
          <a:xfrm>
            <a:off x="3873885" y="2483098"/>
            <a:ext cx="342000" cy="279818"/>
          </a:xfrm>
          <a:prstGeom prst="rect">
            <a:avLst/>
          </a:prstGeom>
        </p:spPr>
      </p:pic>
      <p:sp>
        <p:nvSpPr>
          <p:cNvPr id="189" name="矩形 188"/>
          <p:cNvSpPr/>
          <p:nvPr/>
        </p:nvSpPr>
        <p:spPr bwMode="gray">
          <a:xfrm>
            <a:off x="636289" y="1017201"/>
            <a:ext cx="5243437" cy="5136315"/>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4999986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C79CDF0D-08EF-4A98-955A-96759C2E1E37}"/>
</file>

<file path=customXml/itemProps3.xml><?xml version="1.0" encoding="utf-8"?>
<ds:datastoreItem xmlns:ds="http://schemas.openxmlformats.org/officeDocument/2006/customXml" ds:itemID="{12296AD3-5121-4DF6-8150-62C25C031437}">
  <ds:schemaRefs>
    <ds:schemaRef ds:uri="http://schemas.openxmlformats.org/package/2006/metadata/core-properties"/>
    <ds:schemaRef ds:uri="http://schemas.microsoft.com/office/2006/documentManagement/types"/>
    <ds:schemaRef ds:uri="http://purl.org/dc/elements/1.1/"/>
    <ds:schemaRef ds:uri="http://purl.org/dc/terms/"/>
    <ds:schemaRef ds:uri="http://purl.org/dc/dcmitype/"/>
    <ds:schemaRef ds:uri="475f1e55-3009-46d8-9566-5d569a2b3a98"/>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5635</TotalTime>
  <Words>9315</Words>
  <Application>Microsoft Office PowerPoint</Application>
  <PresentationFormat>宽屏</PresentationFormat>
  <Paragraphs>2137</Paragraphs>
  <Slides>70</Slides>
  <Notes>70</Notes>
  <HiddenSlides>1</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70</vt:i4>
      </vt:variant>
    </vt:vector>
  </HeadingPairs>
  <TitlesOfParts>
    <vt:vector size="82" baseType="lpstr">
      <vt:lpstr>方正兰亭黑简体</vt:lpstr>
      <vt:lpstr>宋体</vt:lpstr>
      <vt:lpstr>Microsoft YaHei</vt:lpstr>
      <vt:lpstr>Microsoft YaHei</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Network Troubleshooting</vt:lpstr>
      <vt:lpstr>PowerPoint 演示文稿</vt:lpstr>
      <vt:lpstr>PowerPoint 演示文稿</vt:lpstr>
      <vt:lpstr>PowerPoint 演示文稿</vt:lpstr>
      <vt:lpstr>What Is a Network Fault?</vt:lpstr>
      <vt:lpstr>PowerPoint 演示文稿</vt:lpstr>
      <vt:lpstr>Structured Network Troubleshooting Process</vt:lpstr>
      <vt:lpstr>Fault Report</vt:lpstr>
      <vt:lpstr>Fault Report: Proactive Communication and Confirmation</vt:lpstr>
      <vt:lpstr>Fault Confirmation</vt:lpstr>
      <vt:lpstr>Information Collection</vt:lpstr>
      <vt:lpstr>Identification and Analysis</vt:lpstr>
      <vt:lpstr>Cause Listing</vt:lpstr>
      <vt:lpstr>Fault Assessment</vt:lpstr>
      <vt:lpstr>Step-by-Step Troubleshooting</vt:lpstr>
      <vt:lpstr>Fault Resolving</vt:lpstr>
      <vt:lpstr>Wrap-up Work</vt:lpstr>
      <vt:lpstr>PowerPoint 演示文稿</vt:lpstr>
      <vt:lpstr>Service Traffic Path-Centric Troubleshooting Ideals</vt:lpstr>
      <vt:lpstr>Determining a Service Traffic Path: Network Layer</vt:lpstr>
      <vt:lpstr>Determining a Service Traffic Path: Data Link Layer</vt:lpstr>
      <vt:lpstr>Layered Troubleshooting Approach</vt:lpstr>
      <vt:lpstr>Configuration Comparison Approach</vt:lpstr>
      <vt:lpstr>Block-based Troubleshooting Approach</vt:lpstr>
      <vt:lpstr>Block-based Troubleshooting Approach: Example</vt:lpstr>
      <vt:lpstr>Segment-based Troubleshooting Approach</vt:lpstr>
      <vt:lpstr>Replacement Approach</vt:lpstr>
      <vt:lpstr>Requirements for Network Maintenance and Management Personnel</vt:lpstr>
      <vt:lpstr>PowerPoint 演示文稿</vt:lpstr>
      <vt:lpstr>PowerPoint 演示文稿</vt:lpstr>
      <vt:lpstr>Troubleshooting Common Network Faults: Topology (1)</vt:lpstr>
      <vt:lpstr>Troubleshooting Common Network Faults: Topology (2)</vt:lpstr>
      <vt:lpstr>Troubleshooting Common Network Faults: Topology (3)</vt:lpstr>
      <vt:lpstr>Common Network Troubleshooting: Symptom</vt:lpstr>
      <vt:lpstr>PC1 and PC13 Cannot Communicate (1)</vt:lpstr>
      <vt:lpstr>PC1 and PC13 Cannot Communicate (2)</vt:lpstr>
      <vt:lpstr>PC1 and PC13 Cannot Communicate (3)</vt:lpstr>
      <vt:lpstr>PC1 and PC13 Cannot Communicate (4)</vt:lpstr>
      <vt:lpstr>PC1 and PC13 Cannot Communicate (5)</vt:lpstr>
      <vt:lpstr>PC1 and PC13 Cannot Communicate (6)</vt:lpstr>
      <vt:lpstr>PC1 and PC13 Cannot Communicate (7)</vt:lpstr>
      <vt:lpstr>PC1 and PC13 Cannot Communicate (8)</vt:lpstr>
      <vt:lpstr>PowerPoint 演示文稿</vt:lpstr>
      <vt:lpstr>PC1 Cannot Use the FTP Service (1)</vt:lpstr>
      <vt:lpstr>PC1 Cannot Use the FTP Service (2)</vt:lpstr>
      <vt:lpstr>PC1 Cannot Use the FTP Service (3)</vt:lpstr>
      <vt:lpstr>PC1 Cannot Use the FTP Service (4)</vt:lpstr>
      <vt:lpstr>PC1 Cannot Use the FTP Service (5)</vt:lpstr>
      <vt:lpstr>PC1 Cannot Use the FTP Service (6)</vt:lpstr>
      <vt:lpstr>PC1 Cannot Use the FTP Service (7)</vt:lpstr>
      <vt:lpstr>PC1 Cannot Use the FTP Service (8)</vt:lpstr>
      <vt:lpstr>PC1 Cannot Use the FTP Service (9)</vt:lpstr>
      <vt:lpstr>PC1 Cannot Use the FTP Service (10)</vt:lpstr>
      <vt:lpstr>PC1 Cannot Use the FTP Service (11)</vt:lpstr>
      <vt:lpstr>PC1 Cannot Use the FTP Service (12)</vt:lpstr>
      <vt:lpstr>PC1 Cannot Use the FTP Service (13)</vt:lpstr>
      <vt:lpstr>PC1 Cannot Use the FTP Service (14)</vt:lpstr>
      <vt:lpstr>PC1 Cannot Use the FTP Service (15)</vt:lpstr>
      <vt:lpstr>PC1 Cannot Use the FTP Service (16)</vt:lpstr>
      <vt:lpstr>PC1 Cannot Use the FTP Service  Summary</vt:lpstr>
      <vt:lpstr>PowerPoint 演示文稿</vt:lpstr>
      <vt:lpstr>PC5 Cannot Communicate with Any Host (1)</vt:lpstr>
      <vt:lpstr>PC5 Cannot Communicate with Any Host (2)</vt:lpstr>
      <vt:lpstr>PC5 Cannot Communicate with Any Host (3)</vt:lpstr>
      <vt:lpstr>PC5 Cannot Communicate with Any Host (4)</vt:lpstr>
      <vt:lpstr>PC5 Cannot Communicate with Any Host (5)</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765</cp:revision>
  <dcterms:created xsi:type="dcterms:W3CDTF">2018-11-29T10:16:29Z</dcterms:created>
  <dcterms:modified xsi:type="dcterms:W3CDTF">2021-11-02T02:16:47Z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(3)vSuzt75cO199MX2MnzQAfE1CBbFf79zwoDngImzUf+7/2UY9wQXX1VMow2CVsRmYDUtHgmpH
QUazZrVCCrlXmaftco1tZifH55B0Du/ldHByXqGY4T6yRWLUtrIpxWj9Q71dHd40oa3vOkCT
l3rNN+W6MO/CcL8OSN//p7ayuswuuykCTaX4DPU+ULU1sJ15ZZ1m9qUKtZLvC+2srW94y0ex
5HYl0aAvbi6vIN3VC3</vt:lpwstr>
  </property>
  <property fmtid="{D5CDD505-2E9C-101B-9397-08002B2CF9AE}" pid="3" name="_2015_ms_pID_7253431">
    <vt:lpwstr>oJTIMUgeCyiIeURgrtBzcZDXsogzKYytNrb8JRQWWOMVd6k4GqNZoa
1+g1AOEFXjoDCeiSR6rUq8S66Z1Fi8VkTk6yXhupDr68eaCWVTUEi1mUvA61OTTnPbyb2p/v
wp77sIu4SGiT+l5Rxm7g3bZz1KBUbyX6A6Obw/T+dRfJx2mywZpvhTCi/iVV6DGBn+FmM2CZ
9V4xTL0FxOFYFYMa/JwTjLXGlFG286pPSpNi</vt:lpwstr>
  </property>
  <property fmtid="{D5CDD505-2E9C-101B-9397-08002B2CF9AE}" pid="4" name="_2015_ms_pID_7253432">
    <vt:lpwstr>vLLaffmkq4/u/yODgO+g+WI=</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1635726930</vt:lpwstr>
  </property>
</Properties>
</file>