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57"/>
  </p:notesMasterIdLst>
  <p:handoutMasterIdLst>
    <p:handoutMasterId r:id="rId58"/>
  </p:handoutMasterIdLst>
  <p:sldIdLst>
    <p:sldId id="271" r:id="rId8"/>
    <p:sldId id="289"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22" r:id="rId41"/>
    <p:sldId id="323" r:id="rId42"/>
    <p:sldId id="324" r:id="rId43"/>
    <p:sldId id="325" r:id="rId44"/>
    <p:sldId id="326" r:id="rId45"/>
    <p:sldId id="327" r:id="rId46"/>
    <p:sldId id="328" r:id="rId47"/>
    <p:sldId id="329" r:id="rId48"/>
    <p:sldId id="330" r:id="rId49"/>
    <p:sldId id="331" r:id="rId50"/>
    <p:sldId id="332" r:id="rId51"/>
    <p:sldId id="333" r:id="rId52"/>
    <p:sldId id="334" r:id="rId53"/>
    <p:sldId id="335" r:id="rId54"/>
    <p:sldId id="336" r:id="rId55"/>
    <p:sldId id="285" r:id="rId56"/>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usheng" initials="y" lastIdx="6" clrIdx="0">
    <p:extLst>
      <p:ext uri="{19B8F6BF-5375-455C-9EA6-DF929625EA0E}">
        <p15:presenceInfo xmlns:p15="http://schemas.microsoft.com/office/powerpoint/2012/main" userId="S-1-5-21-147214757-305610072-1517763936-860899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C4D2"/>
    <a:srgbClr val="62B230"/>
    <a:srgbClr val="BEE9EE"/>
    <a:srgbClr val="AFD89C"/>
    <a:srgbClr val="94DAE2"/>
    <a:srgbClr val="FDE397"/>
    <a:srgbClr val="FDD351"/>
    <a:srgbClr val="81C15F"/>
    <a:srgbClr val="D9ECFF"/>
    <a:srgbClr val="30B5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9559" autoAdjust="0"/>
  </p:normalViewPr>
  <p:slideViewPr>
    <p:cSldViewPr snapToGrid="0" snapToObjects="1">
      <p:cViewPr varScale="1">
        <p:scale>
          <a:sx n="62" d="100"/>
          <a:sy n="62" d="100"/>
        </p:scale>
        <p:origin x="42" y="79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2028" y="9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viewProps" Target="viewProp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commentAuthors" Target="commentAuthor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notesMaster" Target="notesMasters/notesMaster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11/2/2021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a:t>An LDP header is 10 bytes long. It consists of three parts: Version, PDU Length, and LDP Identifier.</a:t>
            </a:r>
          </a:p>
          <a:p>
            <a:pPr lvl="1">
              <a:lnSpc>
                <a:spcPct val="100000"/>
              </a:lnSpc>
            </a:pPr>
            <a:r>
              <a:rPr lang="en-US" dirty="0"/>
              <a:t>The Version field occupies 2 bytes. It indicates the LDP version number. The current version number is 1.</a:t>
            </a:r>
          </a:p>
          <a:p>
            <a:pPr lvl="1">
              <a:lnSpc>
                <a:spcPct val="100000"/>
              </a:lnSpc>
            </a:pPr>
            <a:r>
              <a:rPr lang="en-US" dirty="0"/>
              <a:t>The PDU Length field occupies 2 bytes. It indicates the packet length in bytes, excluding the Version and PDU Length fields.</a:t>
            </a:r>
          </a:p>
          <a:p>
            <a:pPr lvl="1">
              <a:lnSpc>
                <a:spcPct val="100000"/>
              </a:lnSpc>
            </a:pPr>
            <a:r>
              <a:rPr lang="en-US" dirty="0"/>
              <a:t>The LDP Identifier field (that is, LDP ID) occupies 6 bytes. The first 4 bytes uniquely identify an LSR, and the last 2 bytes identify the label space of the LSR.</a:t>
            </a:r>
          </a:p>
          <a:p>
            <a:pPr>
              <a:lnSpc>
                <a:spcPct val="100000"/>
              </a:lnSpc>
            </a:pPr>
            <a:r>
              <a:rPr lang="en-US" dirty="0"/>
              <a:t>An LDP message consists of five parts.</a:t>
            </a:r>
          </a:p>
          <a:p>
            <a:pPr lvl="1">
              <a:lnSpc>
                <a:spcPct val="100000"/>
              </a:lnSpc>
            </a:pPr>
            <a:r>
              <a:rPr lang="en-US" dirty="0"/>
              <a:t>The U field occupies 1 bit, which is an unknown message. When an LSR receives an unknown message, the LSR returns a notification message to the message originator if the U field is 0, but ignores the message and does not respond with a notification message if the U field is 1.</a:t>
            </a:r>
          </a:p>
          <a:p>
            <a:pPr lvl="1">
              <a:lnSpc>
                <a:spcPct val="100000"/>
              </a:lnSpc>
            </a:pPr>
            <a:r>
              <a:rPr lang="en-US" dirty="0"/>
              <a:t>Message Length occupies 2 bytes. It indicates the total length of Message ID, Mandatory Parameters, and Optional Parameters, in bytes.</a:t>
            </a:r>
          </a:p>
          <a:p>
            <a:pPr lvl="1">
              <a:lnSpc>
                <a:spcPct val="100000"/>
              </a:lnSpc>
            </a:pPr>
            <a:r>
              <a:rPr lang="en-US" dirty="0"/>
              <a:t>Message ID occupies 32 bits. It identifies a message. </a:t>
            </a:r>
          </a:p>
          <a:p>
            <a:pPr lvl="1">
              <a:lnSpc>
                <a:spcPct val="100000"/>
              </a:lnSpc>
            </a:pPr>
            <a:r>
              <a:rPr lang="en-US" dirty="0"/>
              <a:t>Each of the Mandatory Parameters and Optional Parameters fields has a variable length. </a:t>
            </a:r>
          </a:p>
          <a:p>
            <a:pPr lvl="1">
              <a:lnSpc>
                <a:spcPct val="100000"/>
              </a:lnSpc>
            </a:pPr>
            <a:r>
              <a:rPr lang="en-US" dirty="0"/>
              <a:t>Message Type indicates a specific message type. Currently, common messages defined by LDP include Notification, Hello, Initialization, </a:t>
            </a:r>
            <a:r>
              <a:rPr lang="en-US" dirty="0" err="1"/>
              <a:t>KeepAlive</a:t>
            </a:r>
            <a:r>
              <a:rPr lang="en-US" dirty="0"/>
              <a:t>, Address, Address Withdraw, Label Mapping, Label Request, Label Abort Request, Label Withdraw, and Label Release.</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79188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60346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The LDP session negotiation process can be described through the state machine. As shown in the figure, there are five states. They are Non-Existent, Initialized, </a:t>
            </a:r>
            <a:r>
              <a:rPr lang="en-US" dirty="0" err="1"/>
              <a:t>OpenRec</a:t>
            </a:r>
            <a:r>
              <a:rPr lang="en-US" dirty="0"/>
              <a:t>, </a:t>
            </a:r>
            <a:r>
              <a:rPr lang="en-US" dirty="0" err="1"/>
              <a:t>OpenSent</a:t>
            </a:r>
            <a:r>
              <a:rPr lang="en-US" dirty="0"/>
              <a:t>, and Operational.</a:t>
            </a:r>
          </a:p>
          <a:p>
            <a:pPr lvl="1"/>
            <a:r>
              <a:rPr lang="en-US" dirty="0"/>
              <a:t>Non-Existent: It is the initial state of an LDP session. In this state, both LSRs send Hello messages to elect the active LSR. After a TCP connection establishment success event is received, the state changes to Initialized.</a:t>
            </a:r>
          </a:p>
          <a:p>
            <a:pPr lvl="1"/>
            <a:r>
              <a:rPr lang="en-US" dirty="0"/>
              <a:t>Initialized: In this state, the active LSR sends an Initialization message to the passive LSR, sets the session state to </a:t>
            </a:r>
            <a:r>
              <a:rPr lang="en-US" dirty="0" err="1"/>
              <a:t>OpenSent</a:t>
            </a:r>
            <a:r>
              <a:rPr lang="en-US" dirty="0"/>
              <a:t>, and waits for an Initialization message. The passive LSR waits for the Initialization message sent by the active LSR. If the parameters in the received Initialization message are accepted, the passive LSR sends Initialization and </a:t>
            </a:r>
            <a:r>
              <a:rPr lang="en-US" dirty="0" err="1"/>
              <a:t>KeepAlive</a:t>
            </a:r>
            <a:r>
              <a:rPr lang="en-US" dirty="0"/>
              <a:t> messages, and sets the session state to </a:t>
            </a:r>
            <a:r>
              <a:rPr lang="en-US" dirty="0" err="1"/>
              <a:t>OpenRec</a:t>
            </a:r>
            <a:r>
              <a:rPr lang="en-US" dirty="0"/>
              <a:t>. When the active and passive LSRs receive any non-initialization message or the waiting period times out, both of them set the session state to Non-Existent.</a:t>
            </a:r>
          </a:p>
          <a:p>
            <a:pPr lvl="1"/>
            <a:r>
              <a:rPr lang="en-US" dirty="0" err="1"/>
              <a:t>OpenSent</a:t>
            </a:r>
            <a:r>
              <a:rPr lang="en-US" dirty="0"/>
              <a:t>: It is a state after the active LSR sends an Initialization message. In the </a:t>
            </a:r>
            <a:r>
              <a:rPr lang="en-US" dirty="0" err="1"/>
              <a:t>OpenSent</a:t>
            </a:r>
            <a:r>
              <a:rPr lang="en-US" dirty="0"/>
              <a:t> state, the active LSR waits for the passive LSR to respond to the Initialization and </a:t>
            </a:r>
            <a:r>
              <a:rPr lang="en-US" dirty="0" err="1"/>
              <a:t>KeepAlive</a:t>
            </a:r>
            <a:r>
              <a:rPr lang="en-US" dirty="0"/>
              <a:t> messages. If the parameters in the received Initialization message are accepted, the active LSR sets the session state to </a:t>
            </a:r>
            <a:r>
              <a:rPr lang="en-US" dirty="0" err="1"/>
              <a:t>OpenRec</a:t>
            </a:r>
            <a:r>
              <a:rPr lang="en-US" dirty="0"/>
              <a:t>. However, if the parameters are not accepted or the Initialization message times out, the active LSR tears down the TCP connection and sets the session state to Non-Existent.</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18827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30278"/>
            <a:ext cx="5580063" cy="5418958"/>
          </a:xfrm>
        </p:spPr>
        <p:txBody>
          <a:bodyPr/>
          <a:lstStyle/>
          <a:p>
            <a:pPr lvl="1"/>
            <a:r>
              <a:rPr lang="en-US" altLang="zh-CN" dirty="0" err="1"/>
              <a:t>OpenRec</a:t>
            </a:r>
            <a:r>
              <a:rPr lang="en-US" altLang="zh-CN" dirty="0"/>
              <a:t>: In this state, both the active and passive LSRs wait for a </a:t>
            </a:r>
            <a:r>
              <a:rPr lang="en-US" altLang="zh-CN" dirty="0" err="1"/>
              <a:t>KeepAlive</a:t>
            </a:r>
            <a:r>
              <a:rPr lang="en-US" altLang="zh-CN" dirty="0"/>
              <a:t> message from the peer end after they send </a:t>
            </a:r>
            <a:r>
              <a:rPr lang="en-US" altLang="zh-CN" dirty="0" err="1"/>
              <a:t>KeepAlive</a:t>
            </a:r>
            <a:r>
              <a:rPr lang="en-US" altLang="zh-CN" dirty="0"/>
              <a:t> messages. An LSR sets the session state to Operational state after receiving a </a:t>
            </a:r>
            <a:r>
              <a:rPr lang="en-US" altLang="zh-CN" dirty="0" err="1"/>
              <a:t>KeepAlive</a:t>
            </a:r>
            <a:r>
              <a:rPr lang="en-US" altLang="zh-CN" dirty="0"/>
              <a:t> message, but sets the session state to Non-Existent if a non-</a:t>
            </a:r>
            <a:r>
              <a:rPr lang="en-US" altLang="zh-CN" dirty="0" err="1"/>
              <a:t>KeepAlive</a:t>
            </a:r>
            <a:r>
              <a:rPr lang="en-US" altLang="zh-CN" dirty="0"/>
              <a:t> message is received or the </a:t>
            </a:r>
            <a:r>
              <a:rPr lang="en-US" altLang="zh-CN" dirty="0" err="1"/>
              <a:t>KeepAlive</a:t>
            </a:r>
            <a:r>
              <a:rPr lang="en-US" altLang="zh-CN" dirty="0"/>
              <a:t> message times out.</a:t>
            </a:r>
            <a:endParaRPr lang="en-US" dirty="0"/>
          </a:p>
          <a:p>
            <a:pPr lvl="1"/>
            <a:r>
              <a:rPr lang="en-US" dirty="0"/>
              <a:t>Operational: This state indicates that an LDP session is established successfully. In this state, all other LDP messages can be sent and received. The state changes to Non-Existent if a </a:t>
            </a:r>
            <a:r>
              <a:rPr lang="en-US" dirty="0" err="1"/>
              <a:t>KeepAlive</a:t>
            </a:r>
            <a:r>
              <a:rPr lang="en-US" dirty="0"/>
              <a:t> message times out, a notification message indicating a fatal error (such as a Shutdown message) is passively received, or a Shutdown message is actively sent to terminate the current session.</a:t>
            </a:r>
          </a:p>
          <a:p>
            <a:pPr lvl="0"/>
            <a:r>
              <a:rPr lang="en-US" dirty="0">
                <a:sym typeface="Huawei Sans" panose="020C0503030203020204" pitchFamily="34" charset="0"/>
              </a:rPr>
              <a:t>The LDP state change information can be viewed using the debug </a:t>
            </a:r>
            <a:r>
              <a:rPr lang="en-US" dirty="0" err="1">
                <a:sym typeface="Huawei Sans" panose="020C0503030203020204" pitchFamily="34" charset="0"/>
              </a:rPr>
              <a:t>mpls</a:t>
            </a:r>
            <a:r>
              <a:rPr lang="en-US" dirty="0">
                <a:sym typeface="Huawei Sans" panose="020C0503030203020204" pitchFamily="34" charset="0"/>
              </a:rPr>
              <a:t> </a:t>
            </a:r>
            <a:r>
              <a:rPr lang="en-US" dirty="0" err="1">
                <a:sym typeface="Huawei Sans" panose="020C0503030203020204" pitchFamily="34" charset="0"/>
              </a:rPr>
              <a:t>ldp</a:t>
            </a:r>
            <a:r>
              <a:rPr lang="en-US" dirty="0">
                <a:sym typeface="Huawei Sans" panose="020C0503030203020204" pitchFamily="34" charset="0"/>
              </a:rPr>
              <a:t> session command.</a:t>
            </a:r>
          </a:p>
          <a:p>
            <a:endParaRPr lang="zh-CN" altLang="en-US" dirty="0"/>
          </a:p>
        </p:txBody>
      </p:sp>
    </p:spTree>
    <p:extLst>
      <p:ext uri="{BB962C8B-B14F-4D97-AF65-F5344CB8AC3E}">
        <p14:creationId xmlns:p14="http://schemas.microsoft.com/office/powerpoint/2010/main" val="1122568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In addition to the basic discovery mechanism, the extended discovery mechanism is supported, which can be used to discover indirectly connected remote adjacencies. For details, see RFC5036.</a:t>
            </a:r>
          </a:p>
          <a:p>
            <a:pPr lvl="0"/>
            <a:r>
              <a:rPr lang="en-US" dirty="0">
                <a:sym typeface="Huawei Sans" panose="020C0503030203020204" pitchFamily="34" charset="0"/>
              </a:rPr>
              <a:t>LDP transport addresses are used to establish TCP connections with peers.</a:t>
            </a:r>
          </a:p>
          <a:p>
            <a:pPr lvl="1"/>
            <a:r>
              <a:rPr lang="en-US" dirty="0">
                <a:sym typeface="Huawei Sans" panose="020C0503030203020204" pitchFamily="34" charset="0"/>
              </a:rPr>
              <a:t>Before establishing an LDP session, two LSRs need to establish a TCP connection to exchange LDP packets.</a:t>
            </a:r>
          </a:p>
          <a:p>
            <a:pPr lvl="1"/>
            <a:r>
              <a:rPr lang="en-US" dirty="0">
                <a:sym typeface="Huawei Sans" panose="020C0503030203020204" pitchFamily="34" charset="0"/>
              </a:rPr>
              <a:t>A transport address of an LSR is contained in LDP Hello messages, through which an LSR can learn the transport addresses of its peers.</a:t>
            </a:r>
          </a:p>
          <a:p>
            <a:pPr lvl="1"/>
            <a:r>
              <a:rPr lang="en-US" dirty="0">
                <a:sym typeface="Huawei Sans" panose="020C0503030203020204" pitchFamily="34" charset="0"/>
              </a:rPr>
              <a:t>After two LSRs discover each other and learn each other's transport address through Hello messages, the LSRs attempt to perform the TCP three-way handshake (based on the transport addresses), and exchange LDP Initialization messages, Label Mapping messages, and so on. All these messages use the transport addresses of the two ends as source and destination IP addresses.</a:t>
            </a:r>
          </a:p>
          <a:p>
            <a:pPr lvl="1"/>
            <a:r>
              <a:rPr lang="en-US" dirty="0">
                <a:sym typeface="Huawei Sans" panose="020C0503030203020204" pitchFamily="34" charset="0"/>
              </a:rPr>
              <a:t>An LSR must have a route to the transport address of its peer.</a:t>
            </a:r>
          </a:p>
          <a:p>
            <a:pPr lvl="1"/>
            <a:r>
              <a:rPr lang="en-US" dirty="0">
                <a:sym typeface="Huawei Sans" panose="020C0503030203020204" pitchFamily="34" charset="0"/>
              </a:rPr>
              <a:t>By default, the transport address for a device on a public network is the LSR ID of the device, and the transport address for a device on a private network is the primary IP address of an interface on the device. </a:t>
            </a:r>
          </a:p>
          <a:p>
            <a:pPr lvl="1"/>
            <a:r>
              <a:rPr lang="en-US" dirty="0">
                <a:sym typeface="Huawei Sans" panose="020C0503030203020204" pitchFamily="34" charset="0"/>
              </a:rPr>
              <a:t>The </a:t>
            </a:r>
            <a:r>
              <a:rPr lang="en-US" b="1" dirty="0" err="1">
                <a:sym typeface="Huawei Sans" panose="020C0503030203020204" pitchFamily="34" charset="0"/>
              </a:rPr>
              <a:t>mpls</a:t>
            </a:r>
            <a:r>
              <a:rPr lang="en-US" b="1" dirty="0">
                <a:sym typeface="Huawei Sans" panose="020C0503030203020204" pitchFamily="34" charset="0"/>
              </a:rPr>
              <a:t> </a:t>
            </a:r>
            <a:r>
              <a:rPr lang="en-US" b="1" dirty="0" err="1">
                <a:sym typeface="Huawei Sans" panose="020C0503030203020204" pitchFamily="34" charset="0"/>
              </a:rPr>
              <a:t>ldp</a:t>
            </a:r>
            <a:r>
              <a:rPr lang="en-US" b="1" dirty="0">
                <a:sym typeface="Huawei Sans" panose="020C0503030203020204" pitchFamily="34" charset="0"/>
              </a:rPr>
              <a:t> transport-address </a:t>
            </a:r>
            <a:r>
              <a:rPr lang="en-US" dirty="0">
                <a:sym typeface="Huawei Sans" panose="020C0503030203020204" pitchFamily="34" charset="0"/>
              </a:rPr>
              <a:t>command can be run in the interface view to change a transport address.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73233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472333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54269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LDP session states: </a:t>
            </a:r>
          </a:p>
          <a:p>
            <a:pPr lvl="1"/>
            <a:r>
              <a:rPr lang="en-US"/>
              <a:t>NonExistent: initial state of an LDP session. In this state, the two ends send Hello messages to each other. After the TCP connection establishment success event is triggered, the session enters the Initialized state. </a:t>
            </a:r>
          </a:p>
          <a:p>
            <a:pPr lvl="1"/>
            <a:r>
              <a:rPr lang="en-US"/>
              <a:t>Initialized: The LDP session is being initialized. </a:t>
            </a:r>
          </a:p>
          <a:p>
            <a:pPr lvl="1"/>
            <a:r>
              <a:rPr lang="en-US"/>
              <a:t>OpenSent: The active LSR sends an Initialization message to the passive LSR and waits for a reply. </a:t>
            </a:r>
          </a:p>
          <a:p>
            <a:pPr lvl="1"/>
            <a:r>
              <a:rPr lang="en-US"/>
              <a:t>Open Recv: LDP peers at both ends of the LDP session wait for a KeepAlive message from each other after the session enters the initialization state. If they receive each other's KeepAlive message, the LDP session enters the Operational state. </a:t>
            </a:r>
          </a:p>
          <a:p>
            <a:pPr lvl="1"/>
            <a:r>
              <a:rPr lang="en-US"/>
              <a:t>Operational: The LDP session is established successfully.</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32668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396696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02055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904006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215764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Label assignment: An LSR assigns a label from the local label space and binds it with a FEC.</a:t>
            </a:r>
          </a:p>
          <a:p>
            <a:r>
              <a:rPr lang="en-US"/>
              <a:t>Label distribution: An LSR notifies the upstream LSR of the binding between labels and FECs.</a:t>
            </a:r>
          </a:p>
          <a:p>
            <a:r>
              <a:rPr lang="en-US"/>
              <a:t>When the DU label advertisement mode is used, an LSR can assign labels to all its peers by default. Specifically, each LSR can distribute label mappings to all its peers, regardless of whether the LSR is an upstream or a downstream one. If an LSR distributes labels only to upstream peers, it must identify its upstream and downstream nodes based on routing information before sending Label Mapping messages. An upstream node cannot send Label Mapping messages to its downstream node.</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15030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An LSR advertises label mappings to an upstream peer only after receiving Label Request messages from the upstream peer.</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498233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The label distribution control mode works with the label advertisement mode:</a:t>
            </a:r>
          </a:p>
          <a:p>
            <a:pPr lvl="1"/>
            <a:r>
              <a:rPr lang="en-US"/>
              <a:t>If the network shown in the figure uses the DU label advertisement mode, R2 and R3 can actively notify the upstream LSR of the label binding for the FEC 192.168.4.0/24 even if the upstream LSR does not send Label Request messages and R2 and R3 do not receive label binding information from the downstream LSR.</a:t>
            </a:r>
          </a:p>
          <a:p>
            <a:pPr lvl="1"/>
            <a:r>
              <a:rPr lang="en-US"/>
              <a:t>If the network uses the DoD label advertisement mode, R2 and R3 can notify the upstream LSR of the label binding for the FEC 192.168.4.0/24 given that R2 and R3 have received Label Request messages from the upstream LSR, regardless of whether R2 and R3 have received label binding information from the downstream LSR.</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84750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In ordered label distribution control mode, an LSR can send a Label Mapping message to its upstream node only when the LSR receives Label Mapping messages of a FEC from the </a:t>
            </a:r>
            <a:r>
              <a:rPr lang="en-US" altLang="zh-CN"/>
              <a:t>downstream</a:t>
            </a:r>
            <a:r>
              <a:rPr lang="en-US"/>
              <a:t> of the FEC or when the LSR is the egress of an LSP.</a:t>
            </a:r>
          </a:p>
          <a:p>
            <a:pPr lvl="1"/>
            <a:r>
              <a:rPr lang="en-US"/>
              <a:t>If the network shown in the figure uses the DU label advertisement mode, an LSR sends the label binding information of the FEC 192.168.4.0/24 to its upstream node only after the LSR receives the label binding information of the FEC from its downstream node, even if the upstream node has sent Label Request messages. Therefore, the initiator for LSP establishment must be an egress LSR (R4 in this example).</a:t>
            </a:r>
          </a:p>
          <a:p>
            <a:pPr lvl="1"/>
            <a:r>
              <a:rPr lang="en-US"/>
              <a:t>If the network uses the DoD label advertisement mode, an LSR advertises the label binding information of the FEC </a:t>
            </a:r>
            <a:r>
              <a:rPr lang="en-US">
                <a:sym typeface="Huawei Sans" panose="020C0503030203020204" pitchFamily="34" charset="0"/>
              </a:rPr>
              <a:t>192.168.4.0/24</a:t>
            </a:r>
            <a:r>
              <a:rPr lang="en-US"/>
              <a:t> to the upstream node only after the LSR receives Label Request messages from the upstream node as well as the label binding information of the FEC from the downstream node. Therefore, a Label Request message can be initiated by the ingress LSR (R1) only. After a Label Request is sent hop by hop to the egress LSR (R4), R4 advertises a Label Mapping message to the upstream LSR to establish an LSP.</a:t>
            </a:r>
          </a:p>
          <a:p>
            <a:pPr lvl="1"/>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449280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If MPLS is deployed on an IP network, an LSR uses the IP routing table to determine whether a label mapping is received from the next hop.</a:t>
            </a:r>
          </a:p>
          <a:p>
            <a:pPr lvl="0"/>
            <a:r>
              <a:rPr lang="en-US"/>
              <a:t>In liberal mode, a new LSP can be quickly established when routes change, because all received labels are retained, which is the biggest advantage of this mode. The disadvantage is that unnecessary label mappings are distributed and maintained.</a:t>
            </a:r>
          </a:p>
          <a:p>
            <a:pPr lvl="1"/>
            <a:r>
              <a:rPr lang="en-US"/>
              <a:t>In DU label advertisement mode, if the liberal label retention mode is used, R3 retains the labels of the FEC 192.168.1.0/24 sent by all LDP peers (R2 and R5 in this example), regardless of whether R2 and R5 are the next hops of the routes to 192.168.1.0/24 in the IP routing table.</a:t>
            </a:r>
          </a:p>
          <a:p>
            <a:pPr lvl="1"/>
            <a:r>
              <a:rPr lang="en-US"/>
              <a:t>In DoD label advertisement mode, if the liberal label retention mode is used, an LSR requests labels from all LDP peers. However, the DoD label advertisement mode is generally used together with the conservative label retention mode.</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286332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The advantage of the conservative mode is that only the labels that will be used to forward data are retained and maintained, thereby saving the label space.</a:t>
            </a:r>
          </a:p>
          <a:p>
            <a:pPr lvl="1"/>
            <a:r>
              <a:rPr lang="en-US"/>
              <a:t>In DU label advertisement mode, an LSR may receive Label Mapping messages for the same network segment (FEC) from multiple LDP peers. As shown in the figure, R3 receives Label Mapping messages for the network segment 192.168.1.0/24 from both R2 and R5. If the conservative label retention mode is used, R3 retains only the label sent by the next hop R2 and discards the label sent by the non-next hop R5.</a:t>
            </a:r>
          </a:p>
          <a:p>
            <a:pPr lvl="1"/>
            <a:r>
              <a:rPr lang="en-US"/>
              <a:t>In DoD label advertisement mode, an LSR uses routing information to determine its next hop and requests labels only from the next hop.</a:t>
            </a:r>
          </a:p>
          <a:p>
            <a:r>
              <a:rPr lang="en-US"/>
              <a:t>If the next hop of a FEC changes, either of the following situations occurs:</a:t>
            </a:r>
          </a:p>
          <a:p>
            <a:pPr lvl="1"/>
            <a:r>
              <a:rPr lang="en-US"/>
              <a:t>In liberal label retention mode, the LSR can use an existing label advertised by a non-next hop LSR to quickly establish an LSP. The liberal mode requires more memory and label space.</a:t>
            </a:r>
          </a:p>
          <a:p>
            <a:pPr lvl="1"/>
            <a:r>
              <a:rPr lang="en-US"/>
              <a:t>In conservative label retention mode, the LSR retains the labels advertised by the next hop only. This mode saves memory and label space but consumes more time to reestablish the LSP.</a:t>
            </a:r>
          </a:p>
          <a:p>
            <a:pPr lvl="1"/>
            <a:r>
              <a:rPr lang="en-US"/>
              <a:t>An LSR that has a limited label space usually uses the conservative mode and DoD mode.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541560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sym typeface="Huawei Sans" panose="020C0503030203020204" pitchFamily="34" charset="0"/>
              </a:rPr>
              <a:t>During label advertisement, R3 is the egress of the FEC 192.168.3.0/24. During label distribution, R3 assigns label 3 to the FEC and advertises the label binding information to R2.</a:t>
            </a:r>
          </a:p>
          <a:p>
            <a:pPr lvl="0"/>
            <a:r>
              <a:rPr lang="en-US">
                <a:sym typeface="Huawei Sans" panose="020C0503030203020204" pitchFamily="34" charset="0"/>
              </a:rPr>
              <a:t>During data forwarding, R2, as the penultimate hop to 192.168.3.0, finds that the outgoing label value is 3. Then, R2 removes the label header and forwards the IP packet to R3. R3 only needs to query the FIB once to obtain the corresponding forwarding information, improving the forwarding efficiency.</a:t>
            </a:r>
          </a:p>
          <a:p>
            <a:pPr lvl="0"/>
            <a:endParaRPr lang="en-US" altLang="zh-CN">
              <a:sym typeface="Huawei Sans" panose="020C0503030203020204" pitchFamily="34" charset="0"/>
            </a:endParaRPr>
          </a:p>
          <a:p>
            <a:pPr lvl="0"/>
            <a:endParaRPr lang="zh-CN" altLang="en-US"/>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043269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431521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Run the </a:t>
            </a:r>
            <a:r>
              <a:rPr lang="en-US" b="1" dirty="0"/>
              <a:t>label advertise </a:t>
            </a:r>
            <a:r>
              <a:rPr lang="en-US" dirty="0"/>
              <a:t>{ </a:t>
            </a:r>
            <a:r>
              <a:rPr lang="en-US" i="1" dirty="0"/>
              <a:t>explicit-null | implicit-null | non-null </a:t>
            </a:r>
            <a:r>
              <a:rPr lang="en-US" dirty="0"/>
              <a:t>} command in the MPLS view to configure the label to be assigned to the penultimate hop.</a:t>
            </a:r>
          </a:p>
          <a:p>
            <a:r>
              <a:rPr lang="en-US" dirty="0"/>
              <a:t>You can specify one of the following parameters:</a:t>
            </a:r>
          </a:p>
          <a:p>
            <a:pPr lvl="1"/>
            <a:r>
              <a:rPr lang="en-US" b="1" dirty="0"/>
              <a:t>implicit-null</a:t>
            </a:r>
            <a:r>
              <a:rPr lang="en-US" dirty="0"/>
              <a:t>: is the default value. If this parameter is set, an egress assigns an implicit null label with the value of 3 to the penultimate hop.</a:t>
            </a:r>
          </a:p>
          <a:p>
            <a:pPr lvl="1"/>
            <a:r>
              <a:rPr lang="en-US" b="1" dirty="0"/>
              <a:t>explicit-null</a:t>
            </a:r>
            <a:r>
              <a:rPr lang="en-US" dirty="0"/>
              <a:t>: If this parameter is set, an egress assigns an explicit null label with the value of 0 to the penultimate hop. The explicit-null parameter can be set if MPLS </a:t>
            </a:r>
            <a:r>
              <a:rPr lang="en-US" dirty="0" err="1"/>
              <a:t>QoS</a:t>
            </a:r>
            <a:r>
              <a:rPr lang="en-US" dirty="0"/>
              <a:t> attributes need to be used.</a:t>
            </a:r>
          </a:p>
          <a:p>
            <a:pPr lvl="1"/>
            <a:r>
              <a:rPr lang="en-US" b="1" dirty="0"/>
              <a:t>non-null</a:t>
            </a:r>
            <a:r>
              <a:rPr lang="en-US" dirty="0"/>
              <a:t>: If this parameter is set, an egress assigns a common label with a value greater than or equal to 16 to the penultimate hop.</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41752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LDP mentioned in this course refers to that defined in RFC 3036 for the first time. This protocol has been replaced by RFC 5036.</a:t>
            </a:r>
          </a:p>
          <a:p>
            <a:pPr lvl="0"/>
            <a:r>
              <a:rPr lang="en-US"/>
              <a:t>Other label distribution protocols include MP-BGP and RSVP.</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678682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346553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Currently, Huawei devices use the DU + Ordered + Liberal modes by default.</a:t>
            </a:r>
          </a:p>
          <a:p>
            <a:pPr lvl="0"/>
            <a:r>
              <a:rPr lang="en-US"/>
              <a:t>For a packet that enters the MPLS domain from R1 and is destined for 192.168.4.0/24, R1 is the ingress LSR, and R4 is the egress LSR.</a:t>
            </a:r>
          </a:p>
          <a:p>
            <a:pPr lvl="0"/>
            <a:endParaRPr lang="zh-CN" altLang="en-US"/>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813358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Note: By default, 32-bit host IP routes are used to trigger LSP establishment. You can manually trigger the establishment of an LSP with non-32-bit host IP routes.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859575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610228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Note: If R2 fails, OSPF routes re-converge. The next hop of the route 192.168.4.0/24 in the routing table of R1 is switched to R3. In this case, R1 uses the label advertised by R3 for 192.168.4.0/24.</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311962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When R1 receives an IP packet destined for 192.168.4.1, it searches the FIB for a forwarding entry matching the destination IP address of the packet, and finds that the tunnel ID in the matching entry is not 0. As such, R1 continues to search for an NHLFE matching the tunnel ID, pushes a label to the IP packet, and forwards the packet. The outbound interface is GE 0/0/0, the next hop is R2, and the outgoing label is 1021. Therefore, R1 adds a label header to the packet and forwards the packet.</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38705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When R2 receives a packet with label 1021, it searches for a matching ILM entry and an NHLFE matching the ILM entry. Then, R2 changes the label of the packet to 1041 and forwards the packet through the matching outbound interface.</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797973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When R4 receives a packet with label 1041, it searches for a matching ILM entry and finds that the operation type is pop. R4 then performs a pop operation to remove the outer label from the packet. The packet then becomes a standard IP packet, and therefore R4 performs the standard IP forwarding on the packet.</a:t>
            </a:r>
          </a:p>
          <a:p>
            <a:pPr lvl="0"/>
            <a:r>
              <a:rPr lang="en-US"/>
              <a:t>When R4 forwards the packet, it searches the LFIB and FIB. How can the forwarding efficiency be improved on the egress LSR (R4)?</a:t>
            </a:r>
          </a:p>
          <a:p>
            <a:pPr lvl="0"/>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211207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54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104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479195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797896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BGP routes can also be used to trigger LDP LSP establishment. This trigger policy is not covered in this course.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594014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377196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60203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844269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876607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87302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a:t>C</a:t>
            </a:r>
          </a:p>
          <a:p>
            <a:pPr marL="228600" lvl="0" indent="-228600">
              <a:buFont typeface="+mj-lt"/>
              <a:buAutoNum type="arabicPeriod"/>
            </a:pPr>
            <a:r>
              <a:rPr lang="en-US" dirty="0"/>
              <a:t>B</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977362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753804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52948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6023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73537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sym typeface="Huawei Sans" panose="020C0503030203020204" pitchFamily="34" charset="0"/>
              </a:rPr>
              <a:t>This course takes the device-based label space as an example.</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93757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LDP messages are classified into four types by function: discovery, session, advertisement, and notification.</a:t>
            </a:r>
          </a:p>
          <a:p>
            <a:pPr lvl="1"/>
            <a:r>
              <a:rPr lang="en-US"/>
              <a:t>Discovery messages: announce and maintain the presence of LSRs on a network. Hello messages belong to this category.</a:t>
            </a:r>
          </a:p>
          <a:p>
            <a:pPr lvl="1"/>
            <a:r>
              <a:rPr lang="en-US"/>
              <a:t>Session messages: establish, maintain, and terminate sessions between LDP peers. Initialization and KeepAlive messages belong to this category.</a:t>
            </a:r>
          </a:p>
          <a:p>
            <a:pPr lvl="1"/>
            <a:r>
              <a:rPr lang="en-US"/>
              <a:t>Advertisement messages: generate, change, and delete label mappings for FECs.</a:t>
            </a:r>
          </a:p>
          <a:p>
            <a:pPr lvl="1"/>
            <a:r>
              <a:rPr lang="en-US"/>
              <a:t>Notification messages: provide advisory information and signal error information.</a:t>
            </a:r>
          </a:p>
          <a:p>
            <a:pPr lvl="0"/>
            <a:r>
              <a:rPr lang="en-US"/>
              <a:t>LDP messages are carried over UDP or TCP, with the port number being 646. Discovery messages, which are used to discover peers, are carried over UDP. Other LDP messages must be transmitted in a reliable and ordered manner. Therefore, LDP uses TCP to establish sessions. Session, advertisement, and notification messages are transmitted over TCP.</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384651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3542397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24839310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6993102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3860536129"/>
      </p:ext>
    </p:extLst>
  </p:cSld>
  <p:clrMapOvr>
    <a:masterClrMapping/>
  </p:clrMapOvr>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42003276"/>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2927270648"/>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760882015"/>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20744439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226455942"/>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39895293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15.xml"/><Relationship Id="rId4" Type="http://schemas.openxmlformats.org/officeDocument/2006/relationships/image" Target="../media/image6.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15.xml"/><Relationship Id="rId4" Type="http://schemas.openxmlformats.org/officeDocument/2006/relationships/image" Target="../media/image6.pn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15.xml"/><Relationship Id="rId4" Type="http://schemas.openxmlformats.org/officeDocument/2006/relationships/image" Target="../media/image6.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bwMode="gray"/>
        <p:txBody>
          <a:bodyPr/>
          <a:lstStyle/>
          <a:p>
            <a:endParaRPr lang="zh-CN" altLang="en-US" dirty="0"/>
          </a:p>
        </p:txBody>
      </p:sp>
      <p:sp>
        <p:nvSpPr>
          <p:cNvPr id="7" name="文本占位符 6"/>
          <p:cNvSpPr>
            <a:spLocks noGrp="1"/>
          </p:cNvSpPr>
          <p:nvPr>
            <p:ph type="body" sz="quarter" idx="18"/>
          </p:nvPr>
        </p:nvSpPr>
        <p:spPr bwMode="gray"/>
        <p:txBody>
          <a:bodyPr/>
          <a:lstStyle/>
          <a:p>
            <a:r>
              <a:rPr lang="en-US" altLang="zh-CN" dirty="0"/>
              <a:t>Datacom</a:t>
            </a:r>
            <a:endParaRPr lang="zh-CN" altLang="en-US" dirty="0"/>
          </a:p>
        </p:txBody>
      </p:sp>
      <p:sp>
        <p:nvSpPr>
          <p:cNvPr id="8" name="文本占位符 7"/>
          <p:cNvSpPr>
            <a:spLocks noGrp="1"/>
          </p:cNvSpPr>
          <p:nvPr>
            <p:ph type="body" sz="quarter" idx="19"/>
          </p:nvPr>
        </p:nvSpPr>
        <p:spPr bwMode="gray"/>
        <p:txBody>
          <a:bodyPr/>
          <a:lstStyle/>
          <a:p>
            <a:r>
              <a:rPr lang="en-US" altLang="zh-CN" dirty="0"/>
              <a:t>General</a:t>
            </a:r>
            <a:endParaRPr lang="zh-CN" altLang="en-US" dirty="0"/>
          </a:p>
        </p:txBody>
      </p:sp>
      <p:sp>
        <p:nvSpPr>
          <p:cNvPr id="9" name="文本占位符 8"/>
          <p:cNvSpPr>
            <a:spLocks noGrp="1"/>
          </p:cNvSpPr>
          <p:nvPr>
            <p:ph type="body" sz="quarter" idx="20"/>
          </p:nvPr>
        </p:nvSpPr>
        <p:spPr bwMode="gray"/>
        <p:txBody>
          <a:bodyPr/>
          <a:lstStyle/>
          <a:p>
            <a:r>
              <a:rPr lang="en-US" altLang="zh-CN" dirty="0"/>
              <a:t>V1.0</a:t>
            </a:r>
            <a:endParaRPr lang="zh-CN" altLang="en-US" dirty="0"/>
          </a:p>
        </p:txBody>
      </p:sp>
      <p:sp>
        <p:nvSpPr>
          <p:cNvPr id="2" name="文本占位符 1"/>
          <p:cNvSpPr>
            <a:spLocks noGrp="1"/>
          </p:cNvSpPr>
          <p:nvPr>
            <p:ph type="body" sz="quarter" idx="13"/>
          </p:nvPr>
        </p:nvSpPr>
        <p:spPr bwMode="gray"/>
        <p:txBody>
          <a:bodyPr/>
          <a:lstStyle/>
          <a:p>
            <a:r>
              <a:rPr lang="en-US" altLang="zh-CN" dirty="0">
                <a:sym typeface="Huawei Sans" panose="020C0503030203020204" pitchFamily="34" charset="0"/>
              </a:rPr>
              <a:t>Zhang </a:t>
            </a:r>
            <a:r>
              <a:rPr lang="en-US" altLang="zh-CN" dirty="0" err="1">
                <a:sym typeface="Huawei Sans" panose="020C0503030203020204" pitchFamily="34" charset="0"/>
              </a:rPr>
              <a:t>Linrui</a:t>
            </a:r>
            <a:r>
              <a:rPr lang="en-US" altLang="zh-CN" dirty="0">
                <a:sym typeface="Huawei Sans" panose="020C0503030203020204" pitchFamily="34" charset="0"/>
              </a:rPr>
              <a:t>/WX570554</a:t>
            </a:r>
            <a:endParaRPr lang="zh-CN" altLang="en-US" dirty="0">
              <a:sym typeface="Huawei Sans" panose="020C0503030203020204" pitchFamily="34" charset="0"/>
            </a:endParaRPr>
          </a:p>
        </p:txBody>
      </p:sp>
      <p:sp>
        <p:nvSpPr>
          <p:cNvPr id="3" name="文本占位符 2"/>
          <p:cNvSpPr>
            <a:spLocks noGrp="1"/>
          </p:cNvSpPr>
          <p:nvPr>
            <p:ph type="body" sz="quarter" idx="14"/>
          </p:nvPr>
        </p:nvSpPr>
        <p:spPr bwMode="gray"/>
        <p:txBody>
          <a:bodyPr/>
          <a:lstStyle/>
          <a:p>
            <a:r>
              <a:rPr lang="en-US" altLang="zh-CN" dirty="0"/>
              <a:t>2020.03</a:t>
            </a:r>
            <a:endParaRPr lang="zh-CN" altLang="en-US" dirty="0"/>
          </a:p>
        </p:txBody>
      </p:sp>
      <p:sp>
        <p:nvSpPr>
          <p:cNvPr id="4" name="文本占位符 3"/>
          <p:cNvSpPr>
            <a:spLocks noGrp="1"/>
          </p:cNvSpPr>
          <p:nvPr>
            <p:ph type="body" sz="quarter" idx="15"/>
          </p:nvPr>
        </p:nvSpPr>
        <p:spPr bwMode="gray"/>
        <p:txBody>
          <a:bodyPr/>
          <a:lstStyle/>
          <a:p>
            <a:r>
              <a:rPr lang="en-US" altLang="zh-CN" dirty="0">
                <a:sym typeface="Huawei Sans" panose="020C0503030203020204" pitchFamily="34" charset="0"/>
              </a:rPr>
              <a:t>Zhu </a:t>
            </a:r>
            <a:r>
              <a:rPr lang="en-US" altLang="zh-CN" dirty="0" err="1">
                <a:sym typeface="Huawei Sans" panose="020C0503030203020204" pitchFamily="34" charset="0"/>
              </a:rPr>
              <a:t>Shigeng</a:t>
            </a:r>
            <a:r>
              <a:rPr lang="en-US" altLang="zh-CN" dirty="0">
                <a:sym typeface="Huawei Sans" panose="020C0503030203020204" pitchFamily="34" charset="0"/>
              </a:rPr>
              <a:t>/00261992</a:t>
            </a:r>
            <a:endParaRPr lang="zh-CN" altLang="en-US" dirty="0">
              <a:sym typeface="Huawei Sans" panose="020C0503030203020204" pitchFamily="34" charset="0"/>
            </a:endParaRPr>
          </a:p>
        </p:txBody>
      </p:sp>
      <p:sp>
        <p:nvSpPr>
          <p:cNvPr id="5" name="文本占位符 4"/>
          <p:cNvSpPr>
            <a:spLocks noGrp="1"/>
          </p:cNvSpPr>
          <p:nvPr>
            <p:ph type="body" sz="quarter" idx="16"/>
          </p:nvPr>
        </p:nvSpPr>
        <p:spPr bwMode="gray"/>
        <p:txBody>
          <a:bodyPr/>
          <a:lstStyle/>
          <a:p>
            <a:r>
              <a:rPr lang="en-US" altLang="zh-CN" dirty="0"/>
              <a:t>New</a:t>
            </a:r>
            <a:endParaRPr lang="zh-CN" altLang="en-US" dirty="0"/>
          </a:p>
        </p:txBody>
      </p:sp>
      <p:sp>
        <p:nvSpPr>
          <p:cNvPr id="10" name="文本占位符 9"/>
          <p:cNvSpPr>
            <a:spLocks noGrp="1"/>
          </p:cNvSpPr>
          <p:nvPr>
            <p:ph type="body" sz="quarter" idx="21"/>
          </p:nvPr>
        </p:nvSpPr>
        <p:spPr bwMode="gray"/>
        <p:txBody>
          <a:bodyPr/>
          <a:lstStyle/>
          <a:p>
            <a:r>
              <a:rPr lang="en-US" altLang="zh-CN" dirty="0"/>
              <a:t>He </a:t>
            </a:r>
            <a:r>
              <a:rPr lang="en-US" altLang="zh-CN" dirty="0" err="1"/>
              <a:t>Junjian</a:t>
            </a:r>
            <a:r>
              <a:rPr lang="en-US" altLang="zh-CN" dirty="0"/>
              <a:t>/WX580230</a:t>
            </a:r>
            <a:endParaRPr lang="zh-CN" altLang="en-US" dirty="0"/>
          </a:p>
        </p:txBody>
      </p:sp>
      <p:sp>
        <p:nvSpPr>
          <p:cNvPr id="11" name="文本占位符 10"/>
          <p:cNvSpPr>
            <a:spLocks noGrp="1"/>
          </p:cNvSpPr>
          <p:nvPr>
            <p:ph type="body" sz="quarter" idx="22"/>
          </p:nvPr>
        </p:nvSpPr>
        <p:spPr bwMode="gray"/>
        <p:txBody>
          <a:bodyPr/>
          <a:lstStyle/>
          <a:p>
            <a:r>
              <a:rPr lang="en-US" altLang="zh-CN" dirty="0"/>
              <a:t>2021.07</a:t>
            </a:r>
            <a:endParaRPr lang="zh-CN" altLang="en-US" dirty="0"/>
          </a:p>
        </p:txBody>
      </p:sp>
      <p:sp>
        <p:nvSpPr>
          <p:cNvPr id="12" name="文本占位符 11"/>
          <p:cNvSpPr>
            <a:spLocks noGrp="1"/>
          </p:cNvSpPr>
          <p:nvPr>
            <p:ph type="body" sz="quarter" idx="23"/>
          </p:nvPr>
        </p:nvSpPr>
        <p:spPr bwMode="gray"/>
        <p:txBody>
          <a:bodyPr/>
          <a:lstStyle/>
          <a:p>
            <a:r>
              <a:rPr lang="en-US" altLang="zh-CN" dirty="0"/>
              <a:t>Lu </a:t>
            </a:r>
            <a:r>
              <a:rPr lang="en-US" altLang="zh-CN" dirty="0" err="1"/>
              <a:t>Yueyue</a:t>
            </a:r>
            <a:r>
              <a:rPr lang="en-US" altLang="zh-CN" dirty="0"/>
              <a:t>/WX445705</a:t>
            </a:r>
          </a:p>
        </p:txBody>
      </p:sp>
      <p:sp>
        <p:nvSpPr>
          <p:cNvPr id="13" name="文本占位符 12"/>
          <p:cNvSpPr>
            <a:spLocks noGrp="1"/>
          </p:cNvSpPr>
          <p:nvPr>
            <p:ph type="body" sz="quarter" idx="24"/>
          </p:nvPr>
        </p:nvSpPr>
        <p:spPr bwMode="gray"/>
        <p:txBody>
          <a:bodyPr/>
          <a:lstStyle/>
          <a:p>
            <a:r>
              <a:rPr lang="en-US" altLang="zh-CN" dirty="0"/>
              <a:t>Update</a:t>
            </a:r>
            <a:endParaRPr lang="zh-CN" altLang="en-US" dirty="0"/>
          </a:p>
        </p:txBody>
      </p:sp>
      <p:sp>
        <p:nvSpPr>
          <p:cNvPr id="14" name="文本占位符 13"/>
          <p:cNvSpPr>
            <a:spLocks noGrp="1"/>
          </p:cNvSpPr>
          <p:nvPr>
            <p:ph type="body" sz="quarter" idx="25"/>
          </p:nvPr>
        </p:nvSpPr>
        <p:spPr bwMode="gray"/>
        <p:txBody>
          <a:bodyPr/>
          <a:lstStyle/>
          <a:p>
            <a:endParaRPr lang="zh-CN" altLang="en-US"/>
          </a:p>
        </p:txBody>
      </p:sp>
      <p:sp>
        <p:nvSpPr>
          <p:cNvPr id="15" name="文本占位符 14"/>
          <p:cNvSpPr>
            <a:spLocks noGrp="1"/>
          </p:cNvSpPr>
          <p:nvPr>
            <p:ph type="body" sz="quarter" idx="26"/>
          </p:nvPr>
        </p:nvSpPr>
        <p:spPr bwMode="gray"/>
        <p:txBody>
          <a:bodyPr/>
          <a:lstStyle/>
          <a:p>
            <a:endParaRPr lang="zh-CN" altLang="en-US"/>
          </a:p>
        </p:txBody>
      </p:sp>
      <p:sp>
        <p:nvSpPr>
          <p:cNvPr id="16" name="文本占位符 15"/>
          <p:cNvSpPr>
            <a:spLocks noGrp="1"/>
          </p:cNvSpPr>
          <p:nvPr>
            <p:ph type="body" sz="quarter" idx="27"/>
          </p:nvPr>
        </p:nvSpPr>
        <p:spPr bwMode="gray"/>
        <p:txBody>
          <a:bodyPr/>
          <a:lstStyle/>
          <a:p>
            <a:endParaRPr lang="zh-CN" altLang="en-US"/>
          </a:p>
        </p:txBody>
      </p:sp>
      <p:sp>
        <p:nvSpPr>
          <p:cNvPr id="17" name="文本占位符 16"/>
          <p:cNvSpPr>
            <a:spLocks noGrp="1"/>
          </p:cNvSpPr>
          <p:nvPr>
            <p:ph type="body" sz="quarter" idx="28"/>
          </p:nvPr>
        </p:nvSpPr>
        <p:spPr bwMode="gray"/>
        <p:txBody>
          <a:bodyPr/>
          <a:lstStyle/>
          <a:p>
            <a:endParaRPr lang="zh-CN" altLang="en-US"/>
          </a:p>
        </p:txBody>
      </p:sp>
      <p:sp>
        <p:nvSpPr>
          <p:cNvPr id="18" name="文本占位符 17"/>
          <p:cNvSpPr>
            <a:spLocks noGrp="1"/>
          </p:cNvSpPr>
          <p:nvPr>
            <p:ph type="body" sz="quarter" idx="29"/>
          </p:nvPr>
        </p:nvSpPr>
        <p:spPr bwMode="gray"/>
        <p:txBody>
          <a:bodyPr/>
          <a:lstStyle/>
          <a:p>
            <a:endParaRPr lang="zh-CN" altLang="en-US"/>
          </a:p>
        </p:txBody>
      </p:sp>
      <p:sp>
        <p:nvSpPr>
          <p:cNvPr id="19" name="文本占位符 18"/>
          <p:cNvSpPr>
            <a:spLocks noGrp="1"/>
          </p:cNvSpPr>
          <p:nvPr>
            <p:ph type="body" sz="quarter" idx="30"/>
          </p:nvPr>
        </p:nvSpPr>
        <p:spPr bwMode="gray"/>
        <p:txBody>
          <a:bodyPr/>
          <a:lstStyle/>
          <a:p>
            <a:endParaRPr lang="zh-CN" altLang="en-US"/>
          </a:p>
        </p:txBody>
      </p:sp>
      <p:sp>
        <p:nvSpPr>
          <p:cNvPr id="20" name="文本占位符 19"/>
          <p:cNvSpPr>
            <a:spLocks noGrp="1"/>
          </p:cNvSpPr>
          <p:nvPr>
            <p:ph type="body" sz="quarter" idx="31"/>
          </p:nvPr>
        </p:nvSpPr>
        <p:spPr bwMode="gray"/>
        <p:txBody>
          <a:bodyPr/>
          <a:lstStyle/>
          <a:p>
            <a:endParaRPr lang="zh-CN" altLang="en-US"/>
          </a:p>
        </p:txBody>
      </p:sp>
      <p:sp>
        <p:nvSpPr>
          <p:cNvPr id="21" name="文本占位符 20"/>
          <p:cNvSpPr>
            <a:spLocks noGrp="1"/>
          </p:cNvSpPr>
          <p:nvPr>
            <p:ph type="body" sz="quarter" idx="32"/>
          </p:nvPr>
        </p:nvSpPr>
        <p:spPr bwMode="gray"/>
        <p:txBody>
          <a:bodyPr/>
          <a:lstStyle/>
          <a:p>
            <a:endParaRPr lang="zh-CN" altLang="en-US"/>
          </a:p>
        </p:txBody>
      </p:sp>
      <p:sp>
        <p:nvSpPr>
          <p:cNvPr id="22" name="文本占位符 21"/>
          <p:cNvSpPr>
            <a:spLocks noGrp="1"/>
          </p:cNvSpPr>
          <p:nvPr>
            <p:ph type="body" sz="quarter" idx="33"/>
          </p:nvPr>
        </p:nvSpPr>
        <p:spPr bwMode="gray"/>
        <p:txBody>
          <a:bodyPr/>
          <a:lstStyle/>
          <a:p>
            <a:endParaRPr lang="zh-CN" altLang="en-US"/>
          </a:p>
        </p:txBody>
      </p:sp>
      <p:sp>
        <p:nvSpPr>
          <p:cNvPr id="23" name="文本占位符 22"/>
          <p:cNvSpPr>
            <a:spLocks noGrp="1"/>
          </p:cNvSpPr>
          <p:nvPr>
            <p:ph type="body" sz="quarter" idx="34"/>
          </p:nvPr>
        </p:nvSpPr>
        <p:spPr bwMode="gray"/>
        <p:txBody>
          <a:bodyPr/>
          <a:lstStyle/>
          <a:p>
            <a:endParaRPr lang="zh-CN" altLang="en-US"/>
          </a:p>
        </p:txBody>
      </p:sp>
      <p:sp>
        <p:nvSpPr>
          <p:cNvPr id="24" name="文本占位符 23"/>
          <p:cNvSpPr>
            <a:spLocks noGrp="1"/>
          </p:cNvSpPr>
          <p:nvPr>
            <p:ph type="body" sz="quarter" idx="35"/>
          </p:nvPr>
        </p:nvSpPr>
        <p:spPr bwMode="gray"/>
        <p:txBody>
          <a:bodyPr/>
          <a:lstStyle/>
          <a:p>
            <a:endParaRPr lang="zh-CN" altLang="en-US"/>
          </a:p>
        </p:txBody>
      </p:sp>
      <p:sp>
        <p:nvSpPr>
          <p:cNvPr id="25" name="文本占位符 24"/>
          <p:cNvSpPr>
            <a:spLocks noGrp="1"/>
          </p:cNvSpPr>
          <p:nvPr>
            <p:ph type="body" sz="quarter" idx="36"/>
          </p:nvPr>
        </p:nvSpPr>
        <p:spPr bwMode="gray"/>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LDP Packet Encapsulation</a:t>
            </a:r>
            <a:endParaRPr lang="en-US" dirty="0">
              <a:sym typeface="Huawei Sans" panose="020C0503030203020204" pitchFamily="34" charset="0"/>
            </a:endParaRPr>
          </a:p>
        </p:txBody>
      </p:sp>
      <p:sp>
        <p:nvSpPr>
          <p:cNvPr id="4" name="文本占位符 3"/>
          <p:cNvSpPr>
            <a:spLocks noGrp="1"/>
          </p:cNvSpPr>
          <p:nvPr>
            <p:ph type="body" sz="quarter" idx="10"/>
          </p:nvPr>
        </p:nvSpPr>
        <p:spPr bwMode="gray"/>
        <p:txBody>
          <a:bodyPr/>
          <a:lstStyle/>
          <a:p>
            <a:r>
              <a:rPr lang="en-US" sz="1800" dirty="0">
                <a:sym typeface="Huawei Sans" panose="020C0503030203020204" pitchFamily="34" charset="0"/>
              </a:rPr>
              <a:t>An LDP packet consists of an LDP header and an LDP message.</a:t>
            </a:r>
          </a:p>
          <a:p>
            <a:pPr lvl="1"/>
            <a:r>
              <a:rPr lang="en-US" sz="1600" dirty="0">
                <a:sym typeface="Huawei Sans" panose="020C0503030203020204" pitchFamily="34" charset="0"/>
              </a:rPr>
              <a:t>An LDP header carries information such as the LDP version and packet length.</a:t>
            </a:r>
          </a:p>
          <a:p>
            <a:pPr lvl="1"/>
            <a:r>
              <a:rPr lang="en-US" sz="1600" dirty="0">
                <a:sym typeface="Huawei Sans" panose="020C0503030203020204" pitchFamily="34" charset="0"/>
              </a:rPr>
              <a:t>An LDP message carries information such as the message type and message length.</a:t>
            </a:r>
          </a:p>
        </p:txBody>
      </p:sp>
      <p:sp>
        <p:nvSpPr>
          <p:cNvPr id="12" name="Text Box 156"/>
          <p:cNvSpPr txBox="1">
            <a:spLocks noChangeArrowheads="1"/>
          </p:cNvSpPr>
          <p:nvPr/>
        </p:nvSpPr>
        <p:spPr bwMode="gray">
          <a:xfrm>
            <a:off x="4029229" y="3780209"/>
            <a:ext cx="749326"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 bytes</a:t>
            </a:r>
          </a:p>
        </p:txBody>
      </p:sp>
      <p:sp>
        <p:nvSpPr>
          <p:cNvPr id="13" name="Text Box 157"/>
          <p:cNvSpPr txBox="1">
            <a:spLocks noChangeArrowheads="1"/>
          </p:cNvSpPr>
          <p:nvPr/>
        </p:nvSpPr>
        <p:spPr bwMode="gray">
          <a:xfrm>
            <a:off x="5315186" y="3780209"/>
            <a:ext cx="749326"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 bytes</a:t>
            </a:r>
          </a:p>
        </p:txBody>
      </p:sp>
      <p:sp>
        <p:nvSpPr>
          <p:cNvPr id="14" name="Text Box 158"/>
          <p:cNvSpPr txBox="1">
            <a:spLocks noChangeArrowheads="1"/>
          </p:cNvSpPr>
          <p:nvPr/>
        </p:nvSpPr>
        <p:spPr bwMode="gray">
          <a:xfrm>
            <a:off x="6652331" y="3780209"/>
            <a:ext cx="749326"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6 bytes</a:t>
            </a:r>
          </a:p>
        </p:txBody>
      </p:sp>
      <p:sp>
        <p:nvSpPr>
          <p:cNvPr id="15" name="Text Box 159"/>
          <p:cNvSpPr txBox="1">
            <a:spLocks noChangeArrowheads="1"/>
          </p:cNvSpPr>
          <p:nvPr/>
        </p:nvSpPr>
        <p:spPr bwMode="gray">
          <a:xfrm>
            <a:off x="3134588" y="4811730"/>
            <a:ext cx="749325"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 bytes</a:t>
            </a:r>
          </a:p>
        </p:txBody>
      </p:sp>
      <p:sp>
        <p:nvSpPr>
          <p:cNvPr id="16" name="Text Box 160"/>
          <p:cNvSpPr txBox="1">
            <a:spLocks noChangeArrowheads="1"/>
          </p:cNvSpPr>
          <p:nvPr/>
        </p:nvSpPr>
        <p:spPr bwMode="gray">
          <a:xfrm>
            <a:off x="4167541" y="4811730"/>
            <a:ext cx="749325"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 bytes</a:t>
            </a:r>
          </a:p>
        </p:txBody>
      </p:sp>
      <p:sp>
        <p:nvSpPr>
          <p:cNvPr id="17" name="Text Box 161"/>
          <p:cNvSpPr txBox="1">
            <a:spLocks noChangeArrowheads="1"/>
          </p:cNvSpPr>
          <p:nvPr/>
        </p:nvSpPr>
        <p:spPr bwMode="gray">
          <a:xfrm>
            <a:off x="5469507" y="4811730"/>
            <a:ext cx="749325"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4 bytes</a:t>
            </a:r>
          </a:p>
        </p:txBody>
      </p:sp>
      <p:sp>
        <p:nvSpPr>
          <p:cNvPr id="18" name="Text Box 162"/>
          <p:cNvSpPr txBox="1">
            <a:spLocks noChangeArrowheads="1"/>
          </p:cNvSpPr>
          <p:nvPr/>
        </p:nvSpPr>
        <p:spPr bwMode="gray">
          <a:xfrm>
            <a:off x="6904915" y="4811730"/>
            <a:ext cx="1417778"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Variable length</a:t>
            </a:r>
          </a:p>
        </p:txBody>
      </p:sp>
      <p:sp>
        <p:nvSpPr>
          <p:cNvPr id="19" name="Text Box 163"/>
          <p:cNvSpPr txBox="1">
            <a:spLocks noChangeArrowheads="1"/>
          </p:cNvSpPr>
          <p:nvPr/>
        </p:nvSpPr>
        <p:spPr bwMode="gray">
          <a:xfrm>
            <a:off x="9099168" y="4811730"/>
            <a:ext cx="1417778"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Variable length</a:t>
            </a:r>
          </a:p>
        </p:txBody>
      </p:sp>
      <p:sp>
        <p:nvSpPr>
          <p:cNvPr id="20" name="AutoShape 164"/>
          <p:cNvSpPr>
            <a:spLocks noChangeArrowheads="1"/>
          </p:cNvSpPr>
          <p:nvPr/>
        </p:nvSpPr>
        <p:spPr bwMode="gray">
          <a:xfrm>
            <a:off x="8909397" y="3391354"/>
            <a:ext cx="224825" cy="1490073"/>
          </a:xfrm>
          <a:prstGeom prst="downArrow">
            <a:avLst>
              <a:gd name="adj1" fmla="val 50000"/>
              <a:gd name="adj2" fmla="val 128788"/>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srgbClr val="336699"/>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AutoShape 165"/>
          <p:cNvSpPr>
            <a:spLocks noChangeArrowheads="1"/>
          </p:cNvSpPr>
          <p:nvPr/>
        </p:nvSpPr>
        <p:spPr bwMode="gray">
          <a:xfrm>
            <a:off x="7030910" y="3382004"/>
            <a:ext cx="189816" cy="406673"/>
          </a:xfrm>
          <a:prstGeom prst="downArrow">
            <a:avLst>
              <a:gd name="adj1" fmla="val 50000"/>
              <a:gd name="adj2" fmla="val 42929"/>
            </a:avLst>
          </a:prstGeom>
          <a:solidFill>
            <a:srgbClr val="FFD17D"/>
          </a:solidFill>
          <a:ln w="9525" algn="ctr">
            <a:solidFill>
              <a:srgbClr val="969696"/>
            </a:solidFill>
            <a:miter lim="800000"/>
            <a:headEnd/>
            <a:tailEnd/>
          </a:ln>
        </p:spPr>
        <p:txBody>
          <a:bodyPr wrap="square" lIns="78355" tIns="39177" rIns="78355" bIns="39177" anchor="ctr">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 Box 16"/>
          <p:cNvSpPr txBox="1">
            <a:spLocks noChangeArrowheads="1"/>
          </p:cNvSpPr>
          <p:nvPr/>
        </p:nvSpPr>
        <p:spPr bwMode="gray">
          <a:xfrm>
            <a:off x="8325314" y="2517073"/>
            <a:ext cx="1417778"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Variable length</a:t>
            </a:r>
          </a:p>
        </p:txBody>
      </p:sp>
      <p:sp>
        <p:nvSpPr>
          <p:cNvPr id="28" name="矩形 5"/>
          <p:cNvSpPr/>
          <p:nvPr/>
        </p:nvSpPr>
        <p:spPr bwMode="gray">
          <a:xfrm>
            <a:off x="2419180" y="2842057"/>
            <a:ext cx="2017512" cy="50405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IP Header</a:t>
            </a:r>
          </a:p>
        </p:txBody>
      </p:sp>
      <p:sp>
        <p:nvSpPr>
          <p:cNvPr id="29" name="矩形 6"/>
          <p:cNvSpPr/>
          <p:nvPr/>
        </p:nvSpPr>
        <p:spPr bwMode="gray">
          <a:xfrm>
            <a:off x="4436691" y="2842057"/>
            <a:ext cx="1900971" cy="50405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TCP/UDP Header</a:t>
            </a:r>
          </a:p>
        </p:txBody>
      </p:sp>
      <p:sp>
        <p:nvSpPr>
          <p:cNvPr id="30" name="矩形 7"/>
          <p:cNvSpPr/>
          <p:nvPr/>
        </p:nvSpPr>
        <p:spPr bwMode="gray">
          <a:xfrm>
            <a:off x="6337662" y="2842057"/>
            <a:ext cx="1820795" cy="504056"/>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LDP Header</a:t>
            </a:r>
          </a:p>
        </p:txBody>
      </p:sp>
      <p:sp>
        <p:nvSpPr>
          <p:cNvPr id="32" name="矩形 7"/>
          <p:cNvSpPr/>
          <p:nvPr/>
        </p:nvSpPr>
        <p:spPr bwMode="gray">
          <a:xfrm>
            <a:off x="8156167" y="2842057"/>
            <a:ext cx="1820795"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LDP Message</a:t>
            </a:r>
          </a:p>
        </p:txBody>
      </p:sp>
      <p:sp>
        <p:nvSpPr>
          <p:cNvPr id="33" name="Text Box 15"/>
          <p:cNvSpPr txBox="1">
            <a:spLocks noChangeArrowheads="1"/>
          </p:cNvSpPr>
          <p:nvPr/>
        </p:nvSpPr>
        <p:spPr bwMode="gray">
          <a:xfrm>
            <a:off x="6749004" y="2517073"/>
            <a:ext cx="850315"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bytes</a:t>
            </a:r>
          </a:p>
        </p:txBody>
      </p:sp>
      <p:sp>
        <p:nvSpPr>
          <p:cNvPr id="34" name="矩形 5"/>
          <p:cNvSpPr/>
          <p:nvPr/>
        </p:nvSpPr>
        <p:spPr bwMode="gray">
          <a:xfrm>
            <a:off x="3772004" y="4106661"/>
            <a:ext cx="1328305" cy="504056"/>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784225" fontAlgn="ctr">
              <a:lnSpc>
                <a:spcPct val="140000"/>
              </a:lnSpc>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Version</a:t>
            </a:r>
          </a:p>
        </p:txBody>
      </p:sp>
      <p:sp>
        <p:nvSpPr>
          <p:cNvPr id="35" name="矩形 6"/>
          <p:cNvSpPr/>
          <p:nvPr/>
        </p:nvSpPr>
        <p:spPr bwMode="gray">
          <a:xfrm>
            <a:off x="5090271" y="4106661"/>
            <a:ext cx="1251576" cy="504056"/>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784225" fontAlgn="ctr">
              <a:lnSpc>
                <a:spcPct val="140000"/>
              </a:lnSpc>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PDU Length</a:t>
            </a:r>
          </a:p>
        </p:txBody>
      </p:sp>
      <p:sp>
        <p:nvSpPr>
          <p:cNvPr id="36" name="矩形 7"/>
          <p:cNvSpPr/>
          <p:nvPr/>
        </p:nvSpPr>
        <p:spPr bwMode="gray">
          <a:xfrm>
            <a:off x="6337662" y="4106661"/>
            <a:ext cx="1375861" cy="504056"/>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784225" fontAlgn="ctr">
              <a:lnSpc>
                <a:spcPct val="140000"/>
              </a:lnSpc>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LDP Identifier</a:t>
            </a:r>
          </a:p>
        </p:txBody>
      </p:sp>
      <p:sp>
        <p:nvSpPr>
          <p:cNvPr id="37" name="矩形 5"/>
          <p:cNvSpPr/>
          <p:nvPr/>
        </p:nvSpPr>
        <p:spPr bwMode="gray">
          <a:xfrm>
            <a:off x="3076730" y="5148936"/>
            <a:ext cx="849634" cy="577101"/>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784225" fontAlgn="ctr">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a:t>
            </a:r>
          </a:p>
        </p:txBody>
      </p:sp>
      <p:sp>
        <p:nvSpPr>
          <p:cNvPr id="38" name="矩形 6"/>
          <p:cNvSpPr/>
          <p:nvPr/>
        </p:nvSpPr>
        <p:spPr bwMode="gray">
          <a:xfrm>
            <a:off x="3911200" y="5148936"/>
            <a:ext cx="1251576" cy="577101"/>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784225" fontAlgn="ctr">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Message Length</a:t>
            </a:r>
          </a:p>
        </p:txBody>
      </p:sp>
      <p:sp>
        <p:nvSpPr>
          <p:cNvPr id="39" name="矩形 7"/>
          <p:cNvSpPr/>
          <p:nvPr/>
        </p:nvSpPr>
        <p:spPr bwMode="gray">
          <a:xfrm>
            <a:off x="5155563" y="5148936"/>
            <a:ext cx="1375861" cy="577101"/>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784225" fontAlgn="ctr">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Message ID</a:t>
            </a:r>
          </a:p>
        </p:txBody>
      </p:sp>
      <p:sp>
        <p:nvSpPr>
          <p:cNvPr id="40" name="矩形 5"/>
          <p:cNvSpPr/>
          <p:nvPr/>
        </p:nvSpPr>
        <p:spPr bwMode="gray">
          <a:xfrm>
            <a:off x="2828222" y="5148936"/>
            <a:ext cx="262962" cy="577101"/>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784225" fontAlgn="ctr">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a:t>
            </a:r>
          </a:p>
        </p:txBody>
      </p:sp>
      <p:sp>
        <p:nvSpPr>
          <p:cNvPr id="41" name="Text Box 159"/>
          <p:cNvSpPr txBox="1">
            <a:spLocks noChangeArrowheads="1"/>
          </p:cNvSpPr>
          <p:nvPr/>
        </p:nvSpPr>
        <p:spPr bwMode="gray">
          <a:xfrm>
            <a:off x="2680013" y="4811730"/>
            <a:ext cx="537728"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 bit</a:t>
            </a:r>
          </a:p>
        </p:txBody>
      </p:sp>
      <p:sp>
        <p:nvSpPr>
          <p:cNvPr id="42" name="矩形 7"/>
          <p:cNvSpPr/>
          <p:nvPr/>
        </p:nvSpPr>
        <p:spPr bwMode="gray">
          <a:xfrm>
            <a:off x="6527219" y="5148936"/>
            <a:ext cx="2244532" cy="577101"/>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784225" fontAlgn="ctr">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Mandatory Parameters</a:t>
            </a:r>
          </a:p>
        </p:txBody>
      </p:sp>
      <p:sp>
        <p:nvSpPr>
          <p:cNvPr id="43" name="矩形 7"/>
          <p:cNvSpPr/>
          <p:nvPr/>
        </p:nvSpPr>
        <p:spPr bwMode="gray">
          <a:xfrm>
            <a:off x="8761335" y="5148936"/>
            <a:ext cx="2077419" cy="577101"/>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784225" fontAlgn="ctr">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Optional Parameters</a:t>
            </a:r>
          </a:p>
        </p:txBody>
      </p:sp>
    </p:spTree>
    <p:extLst>
      <p:ext uri="{BB962C8B-B14F-4D97-AF65-F5344CB8AC3E}">
        <p14:creationId xmlns:p14="http://schemas.microsoft.com/office/powerpoint/2010/main" val="2956583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Basic LDP Concepts</a:t>
            </a:r>
          </a:p>
          <a:p>
            <a:r>
              <a:rPr lang="en-US" b="1" dirty="0">
                <a:sym typeface="Huawei Sans" panose="020C0503030203020204" pitchFamily="34" charset="0"/>
              </a:rPr>
              <a:t>LDP Principles</a:t>
            </a:r>
          </a:p>
          <a:p>
            <a:pPr lvl="1">
              <a:buSzPct val="60000"/>
              <a:buFont typeface="Wingdings" panose="05000000000000000000" pitchFamily="2" charset="2"/>
              <a:buChar char="n"/>
            </a:pPr>
            <a:r>
              <a:rPr lang="en-US" dirty="0">
                <a:sym typeface="Huawei Sans" panose="020C0503030203020204" pitchFamily="34" charset="0"/>
              </a:rPr>
              <a:t>LDP Session Establishment</a:t>
            </a:r>
          </a:p>
          <a:p>
            <a:pPr lvl="1"/>
            <a:r>
              <a:rPr lang="en-US" dirty="0">
                <a:solidFill>
                  <a:schemeClr val="bg1">
                    <a:lumMod val="50000"/>
                  </a:schemeClr>
                </a:solidFill>
                <a:sym typeface="Huawei Sans" panose="020C0503030203020204" pitchFamily="34" charset="0"/>
              </a:rPr>
              <a:t>LDP-based Label Distribution</a:t>
            </a:r>
          </a:p>
          <a:p>
            <a:pPr lvl="1"/>
            <a:r>
              <a:rPr lang="en-US" dirty="0">
                <a:solidFill>
                  <a:schemeClr val="bg1">
                    <a:lumMod val="50000"/>
                  </a:schemeClr>
                </a:solidFill>
                <a:sym typeface="Huawei Sans" panose="020C0503030203020204" pitchFamily="34" charset="0"/>
              </a:rPr>
              <a:t>LDP Working Process</a:t>
            </a:r>
          </a:p>
          <a:p>
            <a:r>
              <a:rPr lang="en-US" dirty="0">
                <a:solidFill>
                  <a:schemeClr val="bg1">
                    <a:lumMod val="50000"/>
                  </a:schemeClr>
                </a:solidFill>
                <a:sym typeface="Huawei Sans" panose="020C0503030203020204" pitchFamily="34" charset="0"/>
              </a:rPr>
              <a:t>Basic LDP Configurations</a:t>
            </a:r>
          </a:p>
        </p:txBody>
      </p:sp>
    </p:spTree>
    <p:extLst>
      <p:ext uri="{BB962C8B-B14F-4D97-AF65-F5344CB8AC3E}">
        <p14:creationId xmlns:p14="http://schemas.microsoft.com/office/powerpoint/2010/main" val="372011013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LDP Session State Machine</a:t>
            </a:r>
            <a:endParaRPr lang="en-US" dirty="0">
              <a:sym typeface="Huawei Sans" panose="020C0503030203020204" pitchFamily="34" charset="0"/>
            </a:endParaRPr>
          </a:p>
        </p:txBody>
      </p:sp>
      <p:sp>
        <p:nvSpPr>
          <p:cNvPr id="8" name="文本占位符 7"/>
          <p:cNvSpPr>
            <a:spLocks noGrp="1"/>
          </p:cNvSpPr>
          <p:nvPr>
            <p:ph type="body" sz="quarter" idx="10"/>
          </p:nvPr>
        </p:nvSpPr>
        <p:spPr bwMode="gray"/>
        <p:txBody>
          <a:bodyPr/>
          <a:lstStyle/>
          <a:p>
            <a:r>
              <a:rPr lang="en-US" sz="1800" dirty="0">
                <a:sym typeface="Huawei Sans" panose="020C0503030203020204" pitchFamily="34" charset="0"/>
              </a:rPr>
              <a:t>LDP uses five states to describe the LDP session state machine.</a:t>
            </a:r>
          </a:p>
        </p:txBody>
      </p:sp>
      <p:sp>
        <p:nvSpPr>
          <p:cNvPr id="40" name="文本框 39"/>
          <p:cNvSpPr txBox="1"/>
          <p:nvPr/>
        </p:nvSpPr>
        <p:spPr bwMode="gray">
          <a:xfrm>
            <a:off x="4320503" y="5952340"/>
            <a:ext cx="1876304" cy="326026"/>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All other LDP messages</a:t>
            </a:r>
          </a:p>
        </p:txBody>
      </p:sp>
      <p:sp>
        <p:nvSpPr>
          <p:cNvPr id="43" name="任意多边形 42"/>
          <p:cNvSpPr/>
          <p:nvPr/>
        </p:nvSpPr>
        <p:spPr bwMode="gray">
          <a:xfrm>
            <a:off x="6127078" y="1855953"/>
            <a:ext cx="4655350" cy="2296390"/>
          </a:xfrm>
          <a:custGeom>
            <a:avLst/>
            <a:gdLst>
              <a:gd name="connsiteX0" fmla="*/ 2263806 w 3133817"/>
              <a:gd name="connsiteY0" fmla="*/ 2556768 h 2556768"/>
              <a:gd name="connsiteX1" fmla="*/ 3133817 w 3133817"/>
              <a:gd name="connsiteY1" fmla="*/ 2556768 h 2556768"/>
              <a:gd name="connsiteX2" fmla="*/ 3133817 w 3133817"/>
              <a:gd name="connsiteY2" fmla="*/ 0 h 2556768"/>
              <a:gd name="connsiteX3" fmla="*/ 0 w 3133817"/>
              <a:gd name="connsiteY3" fmla="*/ 0 h 2556768"/>
              <a:gd name="connsiteX0" fmla="*/ 1920906 w 3133817"/>
              <a:gd name="connsiteY0" fmla="*/ 2570217 h 2570217"/>
              <a:gd name="connsiteX1" fmla="*/ 3133817 w 3133817"/>
              <a:gd name="connsiteY1" fmla="*/ 2556768 h 2570217"/>
              <a:gd name="connsiteX2" fmla="*/ 3133817 w 3133817"/>
              <a:gd name="connsiteY2" fmla="*/ 0 h 2570217"/>
              <a:gd name="connsiteX3" fmla="*/ 0 w 3133817"/>
              <a:gd name="connsiteY3" fmla="*/ 0 h 2570217"/>
              <a:gd name="connsiteX0" fmla="*/ 1685956 w 2898867"/>
              <a:gd name="connsiteY0" fmla="*/ 2570217 h 2570217"/>
              <a:gd name="connsiteX1" fmla="*/ 2898867 w 2898867"/>
              <a:gd name="connsiteY1" fmla="*/ 2556768 h 2570217"/>
              <a:gd name="connsiteX2" fmla="*/ 2898867 w 2898867"/>
              <a:gd name="connsiteY2" fmla="*/ 0 h 2570217"/>
              <a:gd name="connsiteX3" fmla="*/ 0 w 2898867"/>
              <a:gd name="connsiteY3" fmla="*/ 0 h 2570217"/>
              <a:gd name="connsiteX0" fmla="*/ 1477419 w 2898867"/>
              <a:gd name="connsiteY0" fmla="*/ 2570217 h 2570217"/>
              <a:gd name="connsiteX1" fmla="*/ 2898867 w 2898867"/>
              <a:gd name="connsiteY1" fmla="*/ 2556768 h 2570217"/>
              <a:gd name="connsiteX2" fmla="*/ 2898867 w 2898867"/>
              <a:gd name="connsiteY2" fmla="*/ 0 h 2570217"/>
              <a:gd name="connsiteX3" fmla="*/ 0 w 2898867"/>
              <a:gd name="connsiteY3" fmla="*/ 0 h 2570217"/>
              <a:gd name="connsiteX0" fmla="*/ 1020847 w 2898867"/>
              <a:gd name="connsiteY0" fmla="*/ 2570217 h 2570217"/>
              <a:gd name="connsiteX1" fmla="*/ 2898867 w 2898867"/>
              <a:gd name="connsiteY1" fmla="*/ 2556768 h 2570217"/>
              <a:gd name="connsiteX2" fmla="*/ 2898867 w 2898867"/>
              <a:gd name="connsiteY2" fmla="*/ 0 h 2570217"/>
              <a:gd name="connsiteX3" fmla="*/ 0 w 2898867"/>
              <a:gd name="connsiteY3" fmla="*/ 0 h 2570217"/>
            </a:gdLst>
            <a:ahLst/>
            <a:cxnLst>
              <a:cxn ang="0">
                <a:pos x="connsiteX0" y="connsiteY0"/>
              </a:cxn>
              <a:cxn ang="0">
                <a:pos x="connsiteX1" y="connsiteY1"/>
              </a:cxn>
              <a:cxn ang="0">
                <a:pos x="connsiteX2" y="connsiteY2"/>
              </a:cxn>
              <a:cxn ang="0">
                <a:pos x="connsiteX3" y="connsiteY3"/>
              </a:cxn>
            </a:cxnLst>
            <a:rect l="l" t="t" r="r" b="b"/>
            <a:pathLst>
              <a:path w="2898867" h="2570217">
                <a:moveTo>
                  <a:pt x="1020847" y="2570217"/>
                </a:moveTo>
                <a:lnTo>
                  <a:pt x="2898867" y="2556768"/>
                </a:lnTo>
                <a:lnTo>
                  <a:pt x="2898867" y="0"/>
                </a:lnTo>
                <a:lnTo>
                  <a:pt x="0" y="0"/>
                </a:lnTo>
              </a:path>
            </a:pathLst>
          </a:cu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bwMode="gray">
          <a:xfrm>
            <a:off x="4558288" y="1542100"/>
            <a:ext cx="1555962" cy="457741"/>
          </a:xfrm>
          <a:prstGeom prst="roundRect">
            <a:avLst>
              <a:gd name="adj" fmla="val 7486"/>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Non-Existent</a:t>
            </a:r>
          </a:p>
        </p:txBody>
      </p:sp>
      <p:cxnSp>
        <p:nvCxnSpPr>
          <p:cNvPr id="10" name="直接箭头连接符 9"/>
          <p:cNvCxnSpPr/>
          <p:nvPr/>
        </p:nvCxnSpPr>
        <p:spPr bwMode="gray">
          <a:xfrm>
            <a:off x="5028522" y="1999841"/>
            <a:ext cx="0" cy="74281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bwMode="gray">
          <a:xfrm>
            <a:off x="5379683" y="1999841"/>
            <a:ext cx="0" cy="742810"/>
          </a:xfrm>
          <a:prstGeom prst="straightConnector1">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 name="任意多边形 12"/>
          <p:cNvSpPr/>
          <p:nvPr/>
        </p:nvSpPr>
        <p:spPr bwMode="gray">
          <a:xfrm>
            <a:off x="2153576" y="3189074"/>
            <a:ext cx="2874946" cy="790033"/>
          </a:xfrm>
          <a:custGeom>
            <a:avLst/>
            <a:gdLst>
              <a:gd name="connsiteX0" fmla="*/ 1260629 w 1260629"/>
              <a:gd name="connsiteY0" fmla="*/ 0 h 914400"/>
              <a:gd name="connsiteX1" fmla="*/ 1260629 w 1260629"/>
              <a:gd name="connsiteY1" fmla="*/ 479394 h 914400"/>
              <a:gd name="connsiteX2" fmla="*/ 0 w 1260629"/>
              <a:gd name="connsiteY2" fmla="*/ 479394 h 914400"/>
              <a:gd name="connsiteX3" fmla="*/ 0 w 1260629"/>
              <a:gd name="connsiteY3" fmla="*/ 914400 h 914400"/>
              <a:gd name="connsiteX0" fmla="*/ 1259585 w 1260629"/>
              <a:gd name="connsiteY0" fmla="*/ 0 h 1530830"/>
              <a:gd name="connsiteX1" fmla="*/ 1260629 w 1260629"/>
              <a:gd name="connsiteY1" fmla="*/ 1095824 h 1530830"/>
              <a:gd name="connsiteX2" fmla="*/ 0 w 1260629"/>
              <a:gd name="connsiteY2" fmla="*/ 1095824 h 1530830"/>
              <a:gd name="connsiteX3" fmla="*/ 0 w 1260629"/>
              <a:gd name="connsiteY3" fmla="*/ 1530830 h 1530830"/>
              <a:gd name="connsiteX0" fmla="*/ 1261673 w 1261673"/>
              <a:gd name="connsiteY0" fmla="*/ 0 h 1526230"/>
              <a:gd name="connsiteX1" fmla="*/ 1260629 w 1261673"/>
              <a:gd name="connsiteY1" fmla="*/ 1091224 h 1526230"/>
              <a:gd name="connsiteX2" fmla="*/ 0 w 1261673"/>
              <a:gd name="connsiteY2" fmla="*/ 1091224 h 1526230"/>
              <a:gd name="connsiteX3" fmla="*/ 0 w 1261673"/>
              <a:gd name="connsiteY3" fmla="*/ 1526230 h 1526230"/>
              <a:gd name="connsiteX0" fmla="*/ 1260629 w 1260629"/>
              <a:gd name="connsiteY0" fmla="*/ 0 h 1526230"/>
              <a:gd name="connsiteX1" fmla="*/ 1260629 w 1260629"/>
              <a:gd name="connsiteY1" fmla="*/ 1091224 h 1526230"/>
              <a:gd name="connsiteX2" fmla="*/ 0 w 1260629"/>
              <a:gd name="connsiteY2" fmla="*/ 1091224 h 1526230"/>
              <a:gd name="connsiteX3" fmla="*/ 0 w 1260629"/>
              <a:gd name="connsiteY3" fmla="*/ 1526230 h 1526230"/>
            </a:gdLst>
            <a:ahLst/>
            <a:cxnLst>
              <a:cxn ang="0">
                <a:pos x="connsiteX0" y="connsiteY0"/>
              </a:cxn>
              <a:cxn ang="0">
                <a:pos x="connsiteX1" y="connsiteY1"/>
              </a:cxn>
              <a:cxn ang="0">
                <a:pos x="connsiteX2" y="connsiteY2"/>
              </a:cxn>
              <a:cxn ang="0">
                <a:pos x="connsiteX3" y="connsiteY3"/>
              </a:cxn>
            </a:cxnLst>
            <a:rect l="l" t="t" r="r" b="b"/>
            <a:pathLst>
              <a:path w="1260629" h="1526230">
                <a:moveTo>
                  <a:pt x="1260629" y="0"/>
                </a:moveTo>
                <a:lnTo>
                  <a:pt x="1260629" y="1091224"/>
                </a:lnTo>
                <a:lnTo>
                  <a:pt x="0" y="1091224"/>
                </a:lnTo>
                <a:lnTo>
                  <a:pt x="0" y="1526230"/>
                </a:lnTo>
              </a:path>
            </a:pathLst>
          </a:cu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任意多边形 14"/>
          <p:cNvSpPr/>
          <p:nvPr/>
        </p:nvSpPr>
        <p:spPr bwMode="gray">
          <a:xfrm>
            <a:off x="2153577" y="4325354"/>
            <a:ext cx="5755300" cy="680892"/>
          </a:xfrm>
          <a:custGeom>
            <a:avLst/>
            <a:gdLst>
              <a:gd name="connsiteX0" fmla="*/ 2991774 w 2991774"/>
              <a:gd name="connsiteY0" fmla="*/ 17755 h 435006"/>
              <a:gd name="connsiteX1" fmla="*/ 2991774 w 2991774"/>
              <a:gd name="connsiteY1" fmla="*/ 435006 h 435006"/>
              <a:gd name="connsiteX2" fmla="*/ 0 w 2991774"/>
              <a:gd name="connsiteY2" fmla="*/ 435006 h 435006"/>
              <a:gd name="connsiteX3" fmla="*/ 0 w 2991774"/>
              <a:gd name="connsiteY3" fmla="*/ 337351 h 435006"/>
              <a:gd name="connsiteX4" fmla="*/ 0 w 2991774"/>
              <a:gd name="connsiteY4" fmla="*/ 0 h 435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1774" h="435006">
                <a:moveTo>
                  <a:pt x="2991774" y="17755"/>
                </a:moveTo>
                <a:lnTo>
                  <a:pt x="2991774" y="435006"/>
                </a:lnTo>
                <a:lnTo>
                  <a:pt x="0" y="435006"/>
                </a:lnTo>
                <a:lnTo>
                  <a:pt x="0" y="337351"/>
                </a:lnTo>
                <a:lnTo>
                  <a:pt x="0" y="0"/>
                </a:lnTo>
              </a:path>
            </a:pathLst>
          </a:cu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任意多边形 15"/>
          <p:cNvSpPr/>
          <p:nvPr/>
        </p:nvSpPr>
        <p:spPr bwMode="gray">
          <a:xfrm>
            <a:off x="1624193" y="4238209"/>
            <a:ext cx="2934096" cy="1414635"/>
          </a:xfrm>
          <a:custGeom>
            <a:avLst/>
            <a:gdLst>
              <a:gd name="connsiteX0" fmla="*/ 0 w 1411550"/>
              <a:gd name="connsiteY0" fmla="*/ 0 h 1074198"/>
              <a:gd name="connsiteX1" fmla="*/ 0 w 1411550"/>
              <a:gd name="connsiteY1" fmla="*/ 1074198 h 1074198"/>
              <a:gd name="connsiteX2" fmla="*/ 1411550 w 1411550"/>
              <a:gd name="connsiteY2" fmla="*/ 1074198 h 1074198"/>
            </a:gdLst>
            <a:ahLst/>
            <a:cxnLst>
              <a:cxn ang="0">
                <a:pos x="connsiteX0" y="connsiteY0"/>
              </a:cxn>
              <a:cxn ang="0">
                <a:pos x="connsiteX1" y="connsiteY1"/>
              </a:cxn>
              <a:cxn ang="0">
                <a:pos x="connsiteX2" y="connsiteY2"/>
              </a:cxn>
            </a:cxnLst>
            <a:rect l="l" t="t" r="r" b="b"/>
            <a:pathLst>
              <a:path w="1411550" h="1074198">
                <a:moveTo>
                  <a:pt x="0" y="0"/>
                </a:moveTo>
                <a:lnTo>
                  <a:pt x="0" y="1074198"/>
                </a:lnTo>
                <a:lnTo>
                  <a:pt x="1411550" y="1074198"/>
                </a:lnTo>
              </a:path>
            </a:pathLst>
          </a:cu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任意多边形 16"/>
          <p:cNvSpPr/>
          <p:nvPr/>
        </p:nvSpPr>
        <p:spPr bwMode="gray">
          <a:xfrm flipV="1">
            <a:off x="1624193" y="1664492"/>
            <a:ext cx="2934095" cy="2319230"/>
          </a:xfrm>
          <a:custGeom>
            <a:avLst/>
            <a:gdLst>
              <a:gd name="connsiteX0" fmla="*/ 0 w 1411550"/>
              <a:gd name="connsiteY0" fmla="*/ 0 h 1074198"/>
              <a:gd name="connsiteX1" fmla="*/ 0 w 1411550"/>
              <a:gd name="connsiteY1" fmla="*/ 1074198 h 1074198"/>
              <a:gd name="connsiteX2" fmla="*/ 1411550 w 1411550"/>
              <a:gd name="connsiteY2" fmla="*/ 1074198 h 1074198"/>
            </a:gdLst>
            <a:ahLst/>
            <a:cxnLst>
              <a:cxn ang="0">
                <a:pos x="connsiteX0" y="connsiteY0"/>
              </a:cxn>
              <a:cxn ang="0">
                <a:pos x="connsiteX1" y="connsiteY1"/>
              </a:cxn>
              <a:cxn ang="0">
                <a:pos x="connsiteX2" y="connsiteY2"/>
              </a:cxn>
            </a:cxnLst>
            <a:rect l="l" t="t" r="r" b="b"/>
            <a:pathLst>
              <a:path w="1411550" h="1074198">
                <a:moveTo>
                  <a:pt x="0" y="0"/>
                </a:moveTo>
                <a:lnTo>
                  <a:pt x="0" y="1074198"/>
                </a:lnTo>
                <a:lnTo>
                  <a:pt x="1411550" y="1074198"/>
                </a:lnTo>
              </a:path>
            </a:pathLst>
          </a:cu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任意多边形 18"/>
          <p:cNvSpPr/>
          <p:nvPr/>
        </p:nvSpPr>
        <p:spPr bwMode="gray">
          <a:xfrm>
            <a:off x="5667329" y="1664498"/>
            <a:ext cx="5216978" cy="3988346"/>
          </a:xfrm>
          <a:custGeom>
            <a:avLst/>
            <a:gdLst>
              <a:gd name="connsiteX0" fmla="*/ 0 w 1953088"/>
              <a:gd name="connsiteY0" fmla="*/ 3630967 h 3630967"/>
              <a:gd name="connsiteX1" fmla="*/ 1953088 w 1953088"/>
              <a:gd name="connsiteY1" fmla="*/ 3630967 h 3630967"/>
              <a:gd name="connsiteX2" fmla="*/ 1953088 w 1953088"/>
              <a:gd name="connsiteY2" fmla="*/ 3515557 h 3630967"/>
              <a:gd name="connsiteX3" fmla="*/ 1953088 w 1953088"/>
              <a:gd name="connsiteY3" fmla="*/ 0 h 3630967"/>
              <a:gd name="connsiteX4" fmla="*/ 8878 w 1953088"/>
              <a:gd name="connsiteY4" fmla="*/ 0 h 3630967"/>
              <a:gd name="connsiteX0" fmla="*/ 0 w 1953088"/>
              <a:gd name="connsiteY0" fmla="*/ 3630967 h 3630967"/>
              <a:gd name="connsiteX1" fmla="*/ 1953088 w 1953088"/>
              <a:gd name="connsiteY1" fmla="*/ 3630967 h 3630967"/>
              <a:gd name="connsiteX2" fmla="*/ 1953088 w 1953088"/>
              <a:gd name="connsiteY2" fmla="*/ 3515557 h 3630967"/>
              <a:gd name="connsiteX3" fmla="*/ 1953088 w 1953088"/>
              <a:gd name="connsiteY3" fmla="*/ 0 h 3630967"/>
              <a:gd name="connsiteX4" fmla="*/ 132740 w 1953088"/>
              <a:gd name="connsiteY4" fmla="*/ 6365 h 3630967"/>
              <a:gd name="connsiteX0" fmla="*/ 0 w 1953088"/>
              <a:gd name="connsiteY0" fmla="*/ 3630967 h 3630967"/>
              <a:gd name="connsiteX1" fmla="*/ 1953088 w 1953088"/>
              <a:gd name="connsiteY1" fmla="*/ 3630967 h 3630967"/>
              <a:gd name="connsiteX2" fmla="*/ 1953088 w 1953088"/>
              <a:gd name="connsiteY2" fmla="*/ 3515557 h 3630967"/>
              <a:gd name="connsiteX3" fmla="*/ 1953088 w 1953088"/>
              <a:gd name="connsiteY3" fmla="*/ 0 h 3630967"/>
              <a:gd name="connsiteX4" fmla="*/ 165527 w 1953088"/>
              <a:gd name="connsiteY4" fmla="*/ 6365 h 3630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3088" h="3630967">
                <a:moveTo>
                  <a:pt x="0" y="3630967"/>
                </a:moveTo>
                <a:lnTo>
                  <a:pt x="1953088" y="3630967"/>
                </a:lnTo>
                <a:lnTo>
                  <a:pt x="1953088" y="3515557"/>
                </a:lnTo>
                <a:lnTo>
                  <a:pt x="1953088" y="0"/>
                </a:lnTo>
                <a:lnTo>
                  <a:pt x="165527" y="6365"/>
                </a:lnTo>
              </a:path>
            </a:pathLst>
          </a:cu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bwMode="gray">
          <a:xfrm>
            <a:off x="7255830" y="3941823"/>
            <a:ext cx="1306945" cy="410476"/>
          </a:xfrm>
          <a:prstGeom prst="roundRect">
            <a:avLst>
              <a:gd name="adj" fmla="val 7486"/>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OpenSent</a:t>
            </a:r>
          </a:p>
        </p:txBody>
      </p:sp>
      <p:sp>
        <p:nvSpPr>
          <p:cNvPr id="24" name="圆角矩形 23"/>
          <p:cNvSpPr/>
          <p:nvPr/>
        </p:nvSpPr>
        <p:spPr bwMode="gray">
          <a:xfrm>
            <a:off x="1304321" y="3983723"/>
            <a:ext cx="1306945" cy="410476"/>
          </a:xfrm>
          <a:prstGeom prst="roundRect">
            <a:avLst>
              <a:gd name="adj" fmla="val 7486"/>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OpenRec</a:t>
            </a:r>
          </a:p>
        </p:txBody>
      </p:sp>
      <p:sp>
        <p:nvSpPr>
          <p:cNvPr id="28" name="文本框 27"/>
          <p:cNvSpPr txBox="1"/>
          <p:nvPr/>
        </p:nvSpPr>
        <p:spPr bwMode="gray">
          <a:xfrm>
            <a:off x="3545952" y="2036673"/>
            <a:ext cx="1495313" cy="307777"/>
          </a:xfrm>
          <a:prstGeom prst="rect">
            <a:avLst/>
          </a:prstGeom>
          <a:noFill/>
        </p:spPr>
        <p:txBody>
          <a:bodyPr wrap="square" rtlCol="0">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TCP connection setup</a:t>
            </a:r>
          </a:p>
        </p:txBody>
      </p:sp>
      <p:sp>
        <p:nvSpPr>
          <p:cNvPr id="29" name="文本框 28"/>
          <p:cNvSpPr txBox="1"/>
          <p:nvPr/>
        </p:nvSpPr>
        <p:spPr bwMode="gray">
          <a:xfrm>
            <a:off x="5392512" y="1965147"/>
            <a:ext cx="3247379" cy="677074"/>
          </a:xfrm>
          <a:prstGeom prst="rect">
            <a:avLst/>
          </a:prstGeom>
          <a:noFill/>
        </p:spPr>
        <p:txBody>
          <a:bodyPr wrap="square" rtlCol="0">
            <a:noAutofit/>
          </a:bodyPr>
          <a:lstStyle>
            <a:defPPr>
              <a:defRPr lang="en-US"/>
            </a:defPPr>
            <a:lvl1pPr algn="r">
              <a:lnSpc>
                <a:spcPct val="130000"/>
              </a:lnSpc>
              <a:defRPr sz="1400">
                <a:latin typeface="Huawei Sans" panose="020C0503030203020204" pitchFamily="34" charset="0"/>
                <a:ea typeface="方正兰亭黑简体" panose="02000000000000000000" pitchFamily="2" charset="-122"/>
              </a:defRPr>
            </a:lvl1pPr>
          </a:lstStyle>
          <a:p>
            <a:pPr algn="l" fontAlgn="ctr">
              <a:lnSpc>
                <a:spcPct val="100000"/>
              </a:lnSpc>
            </a:pPr>
            <a:r>
              <a:rPr lang="en-US" sz="1200" dirty="0"/>
              <a:t>A received message is not an Initialization message, or no message is received.</a:t>
            </a:r>
          </a:p>
        </p:txBody>
      </p:sp>
      <p:sp>
        <p:nvSpPr>
          <p:cNvPr id="30" name="文本框 29"/>
          <p:cNvSpPr txBox="1"/>
          <p:nvPr/>
        </p:nvSpPr>
        <p:spPr bwMode="gray">
          <a:xfrm>
            <a:off x="1644137" y="2752078"/>
            <a:ext cx="2926890" cy="962365"/>
          </a:xfrm>
          <a:prstGeom prst="rect">
            <a:avLst/>
          </a:prstGeom>
          <a:noFill/>
        </p:spPr>
        <p:txBody>
          <a:bodyPr wrap="square" rtlCol="0">
            <a:noAutofit/>
          </a:bodyPr>
          <a:lstStyle>
            <a:defPPr>
              <a:defRPr lang="en-US"/>
            </a:defPPr>
            <a:lvl1pPr algn="r">
              <a:lnSpc>
                <a:spcPct val="130000"/>
              </a:lnSpc>
              <a:defRPr sz="1400">
                <a:latin typeface="Huawei Sans" panose="020C0503030203020204" pitchFamily="34" charset="0"/>
                <a:ea typeface="方正兰亭黑简体" panose="02000000000000000000" pitchFamily="2" charset="-122"/>
              </a:defRPr>
            </a:lvl1pPr>
          </a:lstStyle>
          <a:p>
            <a:pPr fontAlgn="ctr">
              <a:lnSpc>
                <a:spcPct val="100000"/>
              </a:lnSpc>
            </a:pPr>
            <a:r>
              <a:rPr lang="en-US" sz="1200" dirty="0"/>
              <a:t>The passive LSR receives an acceptable Initialization message.</a:t>
            </a:r>
          </a:p>
          <a:p>
            <a:pPr fontAlgn="ctr">
              <a:lnSpc>
                <a:spcPct val="100000"/>
              </a:lnSpc>
            </a:pPr>
            <a:r>
              <a:rPr lang="en-US" sz="1200" dirty="0"/>
              <a:t>Action: Sends Initialization and KeepAlive messages.</a:t>
            </a:r>
          </a:p>
        </p:txBody>
      </p:sp>
      <p:sp>
        <p:nvSpPr>
          <p:cNvPr id="31" name="文本框 30"/>
          <p:cNvSpPr txBox="1"/>
          <p:nvPr/>
        </p:nvSpPr>
        <p:spPr bwMode="gray">
          <a:xfrm>
            <a:off x="5893377" y="2584417"/>
            <a:ext cx="2531809" cy="708071"/>
          </a:xfrm>
          <a:prstGeom prst="rect">
            <a:avLst/>
          </a:prstGeom>
          <a:noFill/>
        </p:spPr>
        <p:txBody>
          <a:bodyPr wrap="square" rtlCol="0">
            <a:noAutofit/>
          </a:bodyPr>
          <a:lstStyle>
            <a:defPPr>
              <a:defRPr lang="en-US"/>
            </a:defPPr>
            <a:lvl1pPr algn="r">
              <a:lnSpc>
                <a:spcPct val="130000"/>
              </a:lnSpc>
              <a:defRPr sz="1400">
                <a:latin typeface="Huawei Sans" panose="020C0503030203020204" pitchFamily="34" charset="0"/>
                <a:ea typeface="方正兰亭黑简体" panose="02000000000000000000" pitchFamily="2" charset="-122"/>
              </a:defRPr>
            </a:lvl1pPr>
          </a:lstStyle>
          <a:p>
            <a:pPr algn="l" fontAlgn="ctr">
              <a:lnSpc>
                <a:spcPct val="100000"/>
              </a:lnSpc>
            </a:pPr>
            <a:r>
              <a:rPr lang="en-US" sz="1200" dirty="0"/>
              <a:t>Active LSR</a:t>
            </a:r>
          </a:p>
          <a:p>
            <a:pPr algn="l" fontAlgn="ctr">
              <a:lnSpc>
                <a:spcPct val="100000"/>
              </a:lnSpc>
            </a:pPr>
            <a:r>
              <a:rPr lang="en-US" sz="1200" dirty="0"/>
              <a:t>Action: Sends an Initialization message.</a:t>
            </a:r>
          </a:p>
        </p:txBody>
      </p:sp>
      <p:sp>
        <p:nvSpPr>
          <p:cNvPr id="33" name="文本框 32"/>
          <p:cNvSpPr txBox="1"/>
          <p:nvPr/>
        </p:nvSpPr>
        <p:spPr bwMode="gray">
          <a:xfrm>
            <a:off x="8387892" y="3007194"/>
            <a:ext cx="2636747" cy="116161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 received message is not an Initialization message,</a:t>
            </a:r>
            <a:r>
              <a:rPr lang="en-US" altLang="zh-CN" sz="1200" dirty="0">
                <a:latin typeface="Huawei Sans" panose="020C0503030203020204" pitchFamily="34" charset="0"/>
                <a:ea typeface="方正兰亭黑简体" panose="02000000000000000000" pitchFamily="2" charset="-122"/>
              </a:rPr>
              <a:t> or no message is received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Action: Sends an NAK message.</a:t>
            </a:r>
          </a:p>
        </p:txBody>
      </p:sp>
      <p:sp>
        <p:nvSpPr>
          <p:cNvPr id="35" name="文本框 34"/>
          <p:cNvSpPr txBox="1"/>
          <p:nvPr/>
        </p:nvSpPr>
        <p:spPr bwMode="gray">
          <a:xfrm>
            <a:off x="2298365" y="4447389"/>
            <a:ext cx="4823810" cy="527495"/>
          </a:xfrm>
          <a:prstGeom prst="rect">
            <a:avLst/>
          </a:prstGeom>
          <a:noFill/>
        </p:spPr>
        <p:txBody>
          <a:bodyPr wrap="square" rtlCol="0">
            <a:noAutofit/>
          </a:bodyPr>
          <a:lstStyle>
            <a:defPPr>
              <a:defRPr lang="en-US"/>
            </a:defPPr>
            <a:lvl1pPr algn="r">
              <a:lnSpc>
                <a:spcPct val="130000"/>
              </a:lnSpc>
              <a:defRPr sz="1400">
                <a:latin typeface="Huawei Sans" panose="020C0503030203020204" pitchFamily="34" charset="0"/>
                <a:ea typeface="方正兰亭黑简体" panose="02000000000000000000" pitchFamily="2" charset="-122"/>
              </a:defRPr>
            </a:lvl1pPr>
          </a:lstStyle>
          <a:p>
            <a:pPr algn="ctr" fontAlgn="ctr">
              <a:lnSpc>
                <a:spcPct val="100000"/>
              </a:lnSpc>
            </a:pPr>
            <a:r>
              <a:rPr lang="en-US" sz="1200" dirty="0"/>
              <a:t>An acceptable Initialization message is received.</a:t>
            </a:r>
          </a:p>
          <a:p>
            <a:pPr algn="ctr" fontAlgn="ctr">
              <a:lnSpc>
                <a:spcPct val="100000"/>
              </a:lnSpc>
            </a:pPr>
            <a:r>
              <a:rPr lang="en-US" sz="1200" dirty="0"/>
              <a:t>Action: Sends a KeepAlive message.</a:t>
            </a:r>
          </a:p>
        </p:txBody>
      </p:sp>
      <p:sp>
        <p:nvSpPr>
          <p:cNvPr id="36" name="文本框 35"/>
          <p:cNvSpPr txBox="1"/>
          <p:nvPr/>
        </p:nvSpPr>
        <p:spPr bwMode="gray">
          <a:xfrm>
            <a:off x="1590113" y="5083854"/>
            <a:ext cx="2902481" cy="471383"/>
          </a:xfrm>
          <a:prstGeom prst="rect">
            <a:avLst/>
          </a:prstGeom>
          <a:noFill/>
        </p:spPr>
        <p:txBody>
          <a:bodyPr wrap="square" rtlCol="0">
            <a:noAutofit/>
          </a:bodyPr>
          <a:lstStyle>
            <a:defPPr>
              <a:defRPr lang="en-US"/>
            </a:defPPr>
            <a:lvl1pPr algn="r">
              <a:lnSpc>
                <a:spcPct val="130000"/>
              </a:lnSpc>
              <a:defRPr sz="1400">
                <a:latin typeface="Huawei Sans" panose="020C0503030203020204" pitchFamily="34" charset="0"/>
                <a:ea typeface="方正兰亭黑简体" panose="02000000000000000000" pitchFamily="2" charset="-122"/>
              </a:defRPr>
            </a:lvl1pPr>
          </a:lstStyle>
          <a:p>
            <a:pPr algn="ctr" fontAlgn="ctr">
              <a:lnSpc>
                <a:spcPct val="100000"/>
              </a:lnSpc>
            </a:pPr>
            <a:r>
              <a:rPr lang="en-US" sz="1200" dirty="0"/>
              <a:t>A KeepAlive message is received.</a:t>
            </a:r>
          </a:p>
          <a:p>
            <a:pPr algn="ctr" fontAlgn="ctr">
              <a:lnSpc>
                <a:spcPct val="100000"/>
              </a:lnSpc>
            </a:pPr>
            <a:r>
              <a:rPr lang="en-US" sz="1200" dirty="0"/>
              <a:t>Action: none</a:t>
            </a:r>
          </a:p>
        </p:txBody>
      </p:sp>
      <p:sp>
        <p:nvSpPr>
          <p:cNvPr id="38" name="任意多边形 37"/>
          <p:cNvSpPr/>
          <p:nvPr/>
        </p:nvSpPr>
        <p:spPr bwMode="gray">
          <a:xfrm>
            <a:off x="4702521" y="5812448"/>
            <a:ext cx="1083076" cy="159154"/>
          </a:xfrm>
          <a:custGeom>
            <a:avLst/>
            <a:gdLst>
              <a:gd name="connsiteX0" fmla="*/ 0 w 1083076"/>
              <a:gd name="connsiteY0" fmla="*/ 0 h 497149"/>
              <a:gd name="connsiteX1" fmla="*/ 0 w 1083076"/>
              <a:gd name="connsiteY1" fmla="*/ 497149 h 497149"/>
              <a:gd name="connsiteX2" fmla="*/ 1083076 w 1083076"/>
              <a:gd name="connsiteY2" fmla="*/ 497149 h 497149"/>
              <a:gd name="connsiteX3" fmla="*/ 1083076 w 1083076"/>
              <a:gd name="connsiteY3" fmla="*/ 0 h 497149"/>
            </a:gdLst>
            <a:ahLst/>
            <a:cxnLst>
              <a:cxn ang="0">
                <a:pos x="connsiteX0" y="connsiteY0"/>
              </a:cxn>
              <a:cxn ang="0">
                <a:pos x="connsiteX1" y="connsiteY1"/>
              </a:cxn>
              <a:cxn ang="0">
                <a:pos x="connsiteX2" y="connsiteY2"/>
              </a:cxn>
              <a:cxn ang="0">
                <a:pos x="connsiteX3" y="connsiteY3"/>
              </a:cxn>
            </a:cxnLst>
            <a:rect l="l" t="t" r="r" b="b"/>
            <a:pathLst>
              <a:path w="1083076" h="497149">
                <a:moveTo>
                  <a:pt x="0" y="0"/>
                </a:moveTo>
                <a:lnTo>
                  <a:pt x="0" y="497149"/>
                </a:lnTo>
                <a:lnTo>
                  <a:pt x="1083076" y="497149"/>
                </a:lnTo>
                <a:lnTo>
                  <a:pt x="1083076" y="0"/>
                </a:lnTo>
              </a:path>
            </a:pathLst>
          </a:cu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38"/>
          <p:cNvSpPr/>
          <p:nvPr/>
        </p:nvSpPr>
        <p:spPr bwMode="gray">
          <a:xfrm>
            <a:off x="4558288" y="5348331"/>
            <a:ext cx="1479542" cy="460600"/>
          </a:xfrm>
          <a:prstGeom prst="roundRect">
            <a:avLst>
              <a:gd name="adj" fmla="val 7486"/>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Operational</a:t>
            </a:r>
          </a:p>
        </p:txBody>
      </p:sp>
      <p:sp>
        <p:nvSpPr>
          <p:cNvPr id="41" name="文本框 40"/>
          <p:cNvSpPr txBox="1"/>
          <p:nvPr/>
        </p:nvSpPr>
        <p:spPr bwMode="gray">
          <a:xfrm>
            <a:off x="6105168" y="5669314"/>
            <a:ext cx="5334059" cy="462848"/>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 received message is a Shutdown message</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latin typeface="Huawei Sans" panose="020C0503030203020204" pitchFamily="34" charset="0"/>
                <a:ea typeface="方正兰亭黑简体" panose="02000000000000000000" pitchFamily="2" charset="-122"/>
              </a:rPr>
              <a:t> or no message is received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Action: Sends a Shutdown message.</a:t>
            </a:r>
          </a:p>
        </p:txBody>
      </p:sp>
      <p:sp>
        <p:nvSpPr>
          <p:cNvPr id="42" name="文本框 41"/>
          <p:cNvSpPr txBox="1"/>
          <p:nvPr/>
        </p:nvSpPr>
        <p:spPr bwMode="gray">
          <a:xfrm>
            <a:off x="1607628" y="1689681"/>
            <a:ext cx="2194142" cy="1037208"/>
          </a:xfrm>
          <a:prstGeom prst="rect">
            <a:avLst/>
          </a:prstGeom>
          <a:noFill/>
        </p:spPr>
        <p:txBody>
          <a:bodyPr wrap="square" rtlCol="0">
            <a:noAutofit/>
          </a:bodyPr>
          <a:lstStyle>
            <a:defPPr>
              <a:defRPr lang="en-US"/>
            </a:defPPr>
            <a:lvl1pPr algn="r">
              <a:lnSpc>
                <a:spcPct val="130000"/>
              </a:lnSpc>
              <a:defRPr sz="1400">
                <a:latin typeface="Huawei Sans" panose="020C0503030203020204" pitchFamily="34" charset="0"/>
                <a:ea typeface="方正兰亭黑简体" panose="02000000000000000000" pitchFamily="2" charset="-122"/>
              </a:defRPr>
            </a:lvl1pPr>
          </a:lstStyle>
          <a:p>
            <a:pPr algn="l" fontAlgn="ctr">
              <a:lnSpc>
                <a:spcPct val="100000"/>
              </a:lnSpc>
            </a:pPr>
            <a:r>
              <a:rPr lang="en-US" sz="1200" dirty="0"/>
              <a:t>A received message is not a KeepAlive message</a:t>
            </a:r>
            <a:r>
              <a:rPr lang="en-US" altLang="zh-CN" sz="1200" dirty="0">
                <a:sym typeface="Huawei Sans" panose="020C0503030203020204" pitchFamily="34" charset="0"/>
              </a:rPr>
              <a:t>,</a:t>
            </a:r>
            <a:r>
              <a:rPr lang="en-US" altLang="zh-CN" sz="1200" dirty="0"/>
              <a:t> or no message is received</a:t>
            </a:r>
            <a:r>
              <a:rPr lang="en-US" sz="1200" dirty="0"/>
              <a:t>.  </a:t>
            </a:r>
          </a:p>
          <a:p>
            <a:pPr algn="l" fontAlgn="ctr">
              <a:lnSpc>
                <a:spcPct val="100000"/>
              </a:lnSpc>
            </a:pPr>
            <a:r>
              <a:rPr lang="en-US" sz="1200" dirty="0"/>
              <a:t>Action: Sends an NAK message.</a:t>
            </a:r>
          </a:p>
        </p:txBody>
      </p:sp>
      <p:sp>
        <p:nvSpPr>
          <p:cNvPr id="4" name="圆角矩形 3"/>
          <p:cNvSpPr/>
          <p:nvPr/>
        </p:nvSpPr>
        <p:spPr bwMode="gray">
          <a:xfrm>
            <a:off x="4558288" y="2742651"/>
            <a:ext cx="1306945" cy="442708"/>
          </a:xfrm>
          <a:prstGeom prst="roundRect">
            <a:avLst>
              <a:gd name="adj" fmla="val 7486"/>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Initialized</a:t>
            </a:r>
          </a:p>
        </p:txBody>
      </p:sp>
      <p:sp>
        <p:nvSpPr>
          <p:cNvPr id="32" name="Oval 4"/>
          <p:cNvSpPr>
            <a:spLocks noChangeAspect="1"/>
          </p:cNvSpPr>
          <p:nvPr/>
        </p:nvSpPr>
        <p:spPr bwMode="gray">
          <a:xfrm>
            <a:off x="5924050" y="1430942"/>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4" name="Oval 4"/>
          <p:cNvSpPr>
            <a:spLocks noChangeAspect="1"/>
          </p:cNvSpPr>
          <p:nvPr/>
        </p:nvSpPr>
        <p:spPr bwMode="gray">
          <a:xfrm>
            <a:off x="5668906" y="2651067"/>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7" name="Oval 4"/>
          <p:cNvSpPr>
            <a:spLocks noChangeAspect="1"/>
          </p:cNvSpPr>
          <p:nvPr/>
        </p:nvSpPr>
        <p:spPr bwMode="gray">
          <a:xfrm>
            <a:off x="2435641" y="3900343"/>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44" name="Oval 4"/>
          <p:cNvSpPr>
            <a:spLocks noChangeAspect="1"/>
          </p:cNvSpPr>
          <p:nvPr/>
        </p:nvSpPr>
        <p:spPr bwMode="gray">
          <a:xfrm>
            <a:off x="8387892" y="3815823"/>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45" name="Oval 4"/>
          <p:cNvSpPr>
            <a:spLocks noChangeAspect="1"/>
          </p:cNvSpPr>
          <p:nvPr/>
        </p:nvSpPr>
        <p:spPr bwMode="gray">
          <a:xfrm>
            <a:off x="5836816" y="5244800"/>
            <a:ext cx="252000" cy="25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14" name="任意多边形 13"/>
          <p:cNvSpPr/>
          <p:nvPr/>
        </p:nvSpPr>
        <p:spPr bwMode="gray">
          <a:xfrm flipH="1">
            <a:off x="5370792" y="3207657"/>
            <a:ext cx="2538084" cy="730649"/>
          </a:xfrm>
          <a:custGeom>
            <a:avLst/>
            <a:gdLst>
              <a:gd name="connsiteX0" fmla="*/ 1260629 w 1260629"/>
              <a:gd name="connsiteY0" fmla="*/ 0 h 914400"/>
              <a:gd name="connsiteX1" fmla="*/ 1260629 w 1260629"/>
              <a:gd name="connsiteY1" fmla="*/ 479394 h 914400"/>
              <a:gd name="connsiteX2" fmla="*/ 0 w 1260629"/>
              <a:gd name="connsiteY2" fmla="*/ 479394 h 914400"/>
              <a:gd name="connsiteX3" fmla="*/ 0 w 1260629"/>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1260629" h="914400">
                <a:moveTo>
                  <a:pt x="1260629" y="0"/>
                </a:moveTo>
                <a:lnTo>
                  <a:pt x="1260629" y="479394"/>
                </a:lnTo>
                <a:lnTo>
                  <a:pt x="0" y="479394"/>
                </a:lnTo>
                <a:lnTo>
                  <a:pt x="0" y="914400"/>
                </a:lnTo>
              </a:path>
            </a:pathLst>
          </a:cu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76435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15854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sym typeface="Huawei Sans" panose="020C0503030203020204" pitchFamily="34" charset="0"/>
              </a:rPr>
              <a:t>LDP Session Establishment: Peer Discovery and TCP Session Establishment</a:t>
            </a:r>
            <a:endParaRPr lang="en-US" dirty="0">
              <a:sym typeface="Huawei Sans" panose="020C0503030203020204" pitchFamily="34" charset="0"/>
            </a:endParaRPr>
          </a:p>
        </p:txBody>
      </p:sp>
      <p:sp>
        <p:nvSpPr>
          <p:cNvPr id="41" name="矩形 40"/>
          <p:cNvSpPr/>
          <p:nvPr/>
        </p:nvSpPr>
        <p:spPr bwMode="gray">
          <a:xfrm>
            <a:off x="7424790" y="1333328"/>
            <a:ext cx="4473523" cy="400110"/>
          </a:xfrm>
          <a:prstGeom prst="rect">
            <a:avLst/>
          </a:prstGeom>
        </p:spPr>
        <p:txBody>
          <a:bodyPr wrap="square">
            <a:noAutofit/>
          </a:bodyPr>
          <a:lstStyle/>
          <a:p>
            <a:pPr marL="285750" indent="-285750" fontAlgn="ctr">
              <a:lnSpc>
                <a:spcPts val="2400"/>
              </a:lnSpc>
              <a:spcAft>
                <a:spcPts val="600"/>
              </a:spcAft>
              <a:buFont typeface="Arial" panose="020B0604020202020204" pitchFamily="34" charset="0"/>
              <a:buChar char="•"/>
            </a:pPr>
            <a:endParaRPr lang="en-US" altLang="zh-CN" sz="1400"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连接符 31"/>
          <p:cNvCxnSpPr/>
          <p:nvPr/>
        </p:nvCxnSpPr>
        <p:spPr bwMode="gray">
          <a:xfrm>
            <a:off x="1762104" y="3272638"/>
            <a:ext cx="2677822" cy="0"/>
          </a:xfrm>
          <a:prstGeom prst="line">
            <a:avLst/>
          </a:prstGeom>
          <a:ln w="25400">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矩形 32"/>
          <p:cNvSpPr/>
          <p:nvPr/>
        </p:nvSpPr>
        <p:spPr bwMode="gray">
          <a:xfrm>
            <a:off x="1786636" y="2743088"/>
            <a:ext cx="2622834" cy="523220"/>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Hello (UDP)</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10.0.12.1:646 -&gt; 224.0.0.2:646</a:t>
            </a:r>
          </a:p>
        </p:txBody>
      </p:sp>
      <p:cxnSp>
        <p:nvCxnSpPr>
          <p:cNvPr id="24" name="直接连接符 2"/>
          <p:cNvCxnSpPr/>
          <p:nvPr/>
        </p:nvCxnSpPr>
        <p:spPr bwMode="gray">
          <a:xfrm>
            <a:off x="1762104" y="2677142"/>
            <a:ext cx="0" cy="3537694"/>
          </a:xfrm>
          <a:prstGeom prst="line">
            <a:avLst/>
          </a:prstGeom>
          <a:ln w="1905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直接连接符 2"/>
          <p:cNvCxnSpPr/>
          <p:nvPr/>
        </p:nvCxnSpPr>
        <p:spPr bwMode="gray">
          <a:xfrm>
            <a:off x="6468233" y="2677142"/>
            <a:ext cx="0" cy="3537694"/>
          </a:xfrm>
          <a:prstGeom prst="line">
            <a:avLst/>
          </a:prstGeom>
          <a:ln w="1905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直接连接符 31"/>
          <p:cNvCxnSpPr/>
          <p:nvPr/>
        </p:nvCxnSpPr>
        <p:spPr bwMode="gray">
          <a:xfrm>
            <a:off x="3794741" y="3831686"/>
            <a:ext cx="2677822" cy="0"/>
          </a:xfrm>
          <a:prstGeom prst="line">
            <a:avLst/>
          </a:prstGeom>
          <a:ln w="25400">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矩形 34"/>
          <p:cNvSpPr/>
          <p:nvPr/>
        </p:nvSpPr>
        <p:spPr bwMode="gray">
          <a:xfrm>
            <a:off x="3849729" y="3308466"/>
            <a:ext cx="2622834" cy="523220"/>
          </a:xfrm>
          <a:prstGeom prst="rect">
            <a:avLst/>
          </a:prstGeom>
        </p:spPr>
        <p:txBody>
          <a:bodyPr wrap="square">
            <a:noAutofit/>
          </a:bodyPr>
          <a:lstStyle/>
          <a:p>
            <a:pPr algn="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Hello (UDP)</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224.0.0.2:646 &lt;-10.0.12.2 :646</a:t>
            </a:r>
          </a:p>
        </p:txBody>
      </p:sp>
      <p:sp>
        <p:nvSpPr>
          <p:cNvPr id="42" name="矩形 18"/>
          <p:cNvSpPr/>
          <p:nvPr/>
        </p:nvSpPr>
        <p:spPr bwMode="gray">
          <a:xfrm>
            <a:off x="3884068" y="3912202"/>
            <a:ext cx="2599555" cy="523220"/>
          </a:xfrm>
          <a:prstGeom prst="rect">
            <a:avLst/>
          </a:prstGeom>
        </p:spPr>
        <p:txBody>
          <a:bodyPr wrap="square">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TCP SYN</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1.1.1.1:646 &lt;- 2.2.2.2:22139</a:t>
            </a:r>
          </a:p>
        </p:txBody>
      </p:sp>
      <p:cxnSp>
        <p:nvCxnSpPr>
          <p:cNvPr id="43" name="直接连接符 31"/>
          <p:cNvCxnSpPr/>
          <p:nvPr/>
        </p:nvCxnSpPr>
        <p:spPr bwMode="gray">
          <a:xfrm>
            <a:off x="1762104" y="5215738"/>
            <a:ext cx="2677822" cy="0"/>
          </a:xfrm>
          <a:prstGeom prst="line">
            <a:avLst/>
          </a:prstGeom>
          <a:ln w="25400">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矩形 20"/>
          <p:cNvSpPr/>
          <p:nvPr/>
        </p:nvSpPr>
        <p:spPr bwMode="gray">
          <a:xfrm>
            <a:off x="1762104" y="4704290"/>
            <a:ext cx="2420856"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TCP SYN ACK</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1.1.1.1:646 -&gt; 2.2.2.2:22139</a:t>
            </a:r>
          </a:p>
        </p:txBody>
      </p:sp>
      <p:cxnSp>
        <p:nvCxnSpPr>
          <p:cNvPr id="45" name="直接连接符 31"/>
          <p:cNvCxnSpPr/>
          <p:nvPr/>
        </p:nvCxnSpPr>
        <p:spPr bwMode="gray">
          <a:xfrm>
            <a:off x="3794741" y="5939638"/>
            <a:ext cx="2677822" cy="0"/>
          </a:xfrm>
          <a:prstGeom prst="line">
            <a:avLst/>
          </a:prstGeom>
          <a:ln w="25400">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6" name="矩形 28"/>
          <p:cNvSpPr/>
          <p:nvPr/>
        </p:nvSpPr>
        <p:spPr bwMode="gray">
          <a:xfrm>
            <a:off x="4047377" y="5411670"/>
            <a:ext cx="2420856" cy="523220"/>
          </a:xfrm>
          <a:prstGeom prst="rect">
            <a:avLst/>
          </a:prstGeom>
        </p:spPr>
        <p:txBody>
          <a:bodyPr wrap="square">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TCP ACK</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2.2.2.2:22139 -&gt; 1.1.1.1:646</a:t>
            </a:r>
          </a:p>
        </p:txBody>
      </p:sp>
      <p:sp>
        <p:nvSpPr>
          <p:cNvPr id="25" name="矩形 35"/>
          <p:cNvSpPr/>
          <p:nvPr/>
        </p:nvSpPr>
        <p:spPr bwMode="gray">
          <a:xfrm>
            <a:off x="4443313" y="4658248"/>
            <a:ext cx="2020591" cy="743898"/>
          </a:xfrm>
          <a:prstGeom prst="rect">
            <a:avLst/>
          </a:prstGeom>
          <a:solidFill>
            <a:srgbClr val="BEE9EE"/>
          </a:solidFill>
          <a:ln w="19050">
            <a:solidFill>
              <a:srgbClr val="F4FBFE"/>
            </a:solidFill>
          </a:ln>
        </p:spPr>
        <p:txBody>
          <a:bodyPr wrap="square" lIns="18000" tIns="18000" rIns="18000" bIns="684000">
            <a:noAutofit/>
          </a:bodyPr>
          <a:lstStyle/>
          <a:p>
            <a:pPr fontAlgn="ctr">
              <a:lnSpc>
                <a:spcPct val="12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LSR with a larger transport address initiates a TCP connection request.</a:t>
            </a:r>
          </a:p>
        </p:txBody>
      </p:sp>
      <p:cxnSp>
        <p:nvCxnSpPr>
          <p:cNvPr id="27" name="直接连接符 2"/>
          <p:cNvCxnSpPr>
            <a:stCxn id="25" idx="0"/>
          </p:cNvCxnSpPr>
          <p:nvPr/>
        </p:nvCxnSpPr>
        <p:spPr bwMode="gray">
          <a:xfrm flipV="1">
            <a:off x="5453609" y="4463012"/>
            <a:ext cx="210737" cy="195236"/>
          </a:xfrm>
          <a:prstGeom prst="line">
            <a:avLst/>
          </a:prstGeom>
          <a:ln w="25400">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直接连接符 31"/>
          <p:cNvCxnSpPr/>
          <p:nvPr/>
        </p:nvCxnSpPr>
        <p:spPr bwMode="gray">
          <a:xfrm>
            <a:off x="3794741" y="4441038"/>
            <a:ext cx="2677822" cy="0"/>
          </a:xfrm>
          <a:prstGeom prst="line">
            <a:avLst/>
          </a:prstGeom>
          <a:ln w="25400">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4" name="Left Brace 1"/>
          <p:cNvSpPr/>
          <p:nvPr/>
        </p:nvSpPr>
        <p:spPr bwMode="gray">
          <a:xfrm>
            <a:off x="1578262" y="2820552"/>
            <a:ext cx="118582" cy="1011133"/>
          </a:xfrm>
          <a:prstGeom prst="leftBrac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6" name="Left Brace 1"/>
          <p:cNvSpPr/>
          <p:nvPr/>
        </p:nvSpPr>
        <p:spPr bwMode="gray">
          <a:xfrm>
            <a:off x="1578262" y="3954767"/>
            <a:ext cx="118582" cy="1980123"/>
          </a:xfrm>
          <a:prstGeom prst="leftBrac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47" name="直接连接符 46"/>
          <p:cNvCxnSpPr/>
          <p:nvPr/>
        </p:nvCxnSpPr>
        <p:spPr bwMode="gray">
          <a:xfrm>
            <a:off x="1976026" y="1983745"/>
            <a:ext cx="4392000"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矩形 47"/>
          <p:cNvSpPr/>
          <p:nvPr/>
        </p:nvSpPr>
        <p:spPr bwMode="gray">
          <a:xfrm>
            <a:off x="838201" y="2158091"/>
            <a:ext cx="1755546" cy="738664"/>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 address:</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a:t>
            </a:r>
          </a:p>
        </p:txBody>
      </p:sp>
      <p:sp>
        <p:nvSpPr>
          <p:cNvPr id="49" name="矩形 48"/>
          <p:cNvSpPr/>
          <p:nvPr/>
        </p:nvSpPr>
        <p:spPr bwMode="gray">
          <a:xfrm>
            <a:off x="5543551" y="2158091"/>
            <a:ext cx="1940858" cy="954107"/>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 address:</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a:t>
            </a:r>
          </a:p>
        </p:txBody>
      </p:sp>
      <p:sp>
        <p:nvSpPr>
          <p:cNvPr id="50" name="矩形 15"/>
          <p:cNvSpPr/>
          <p:nvPr/>
        </p:nvSpPr>
        <p:spPr bwMode="gray">
          <a:xfrm>
            <a:off x="1535667" y="1459559"/>
            <a:ext cx="420308" cy="307777"/>
          </a:xfrm>
          <a:prstGeom prst="rect">
            <a:avLst/>
          </a:prstGeom>
        </p:spPr>
        <p:txBody>
          <a:bodyPr wrap="square">
            <a:noAutofit/>
          </a:bodyPr>
          <a:lstStyle/>
          <a:p>
            <a:pPr algn="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1" name="矩形 15"/>
          <p:cNvSpPr/>
          <p:nvPr/>
        </p:nvSpPr>
        <p:spPr bwMode="gray">
          <a:xfrm>
            <a:off x="6278219" y="1481822"/>
            <a:ext cx="405880" cy="307777"/>
          </a:xfrm>
          <a:prstGeom prst="rect">
            <a:avLst/>
          </a:prstGeom>
        </p:spPr>
        <p:txBody>
          <a:bodyPr wrap="square">
            <a:noAutofit/>
          </a:bodyPr>
          <a:lstStyle/>
          <a:p>
            <a:pPr algn="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52" name="矩形 15"/>
          <p:cNvSpPr/>
          <p:nvPr/>
        </p:nvSpPr>
        <p:spPr bwMode="gray">
          <a:xfrm>
            <a:off x="1991449" y="1461799"/>
            <a:ext cx="915635"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10.0.12.1</a:t>
            </a:r>
          </a:p>
        </p:txBody>
      </p:sp>
      <p:sp>
        <p:nvSpPr>
          <p:cNvPr id="53" name="矩形 16"/>
          <p:cNvSpPr/>
          <p:nvPr/>
        </p:nvSpPr>
        <p:spPr bwMode="gray">
          <a:xfrm>
            <a:off x="4695268" y="1461799"/>
            <a:ext cx="1544093" cy="523220"/>
          </a:xfrm>
          <a:prstGeom prst="rect">
            <a:avLst/>
          </a:prstGeom>
        </p:spPr>
        <p:txBody>
          <a:bodyPr wrap="square">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10.0.12.2</a:t>
            </a:r>
          </a:p>
        </p:txBody>
      </p: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65139" y="1743763"/>
            <a:ext cx="540000" cy="442800"/>
          </a:xfrm>
          <a:prstGeom prst="rect">
            <a:avLst/>
          </a:prstGeom>
        </p:spPr>
      </p:pic>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224667" y="1753824"/>
            <a:ext cx="540000" cy="442800"/>
          </a:xfrm>
          <a:prstGeom prst="rect">
            <a:avLst/>
          </a:prstGeom>
        </p:spPr>
      </p:pic>
      <p:sp>
        <p:nvSpPr>
          <p:cNvPr id="2" name="文本框 1"/>
          <p:cNvSpPr txBox="1"/>
          <p:nvPr/>
        </p:nvSpPr>
        <p:spPr bwMode="gray">
          <a:xfrm>
            <a:off x="6464846" y="3638342"/>
            <a:ext cx="130676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Non-Existent</a:t>
            </a:r>
          </a:p>
        </p:txBody>
      </p:sp>
      <p:sp>
        <p:nvSpPr>
          <p:cNvPr id="5" name="矩形 4"/>
          <p:cNvSpPr/>
          <p:nvPr/>
        </p:nvSpPr>
        <p:spPr bwMode="gray">
          <a:xfrm>
            <a:off x="6464846" y="5781001"/>
            <a:ext cx="104547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Initialized</a:t>
            </a:r>
          </a:p>
        </p:txBody>
      </p:sp>
      <p:sp>
        <p:nvSpPr>
          <p:cNvPr id="35" name="圆角矩形 75"/>
          <p:cNvSpPr/>
          <p:nvPr/>
        </p:nvSpPr>
        <p:spPr bwMode="gray">
          <a:xfrm>
            <a:off x="7466693" y="4129438"/>
            <a:ext cx="4228271" cy="394020"/>
          </a:xfrm>
          <a:prstGeom prst="roundRect">
            <a:avLst>
              <a:gd name="adj" fmla="val 10604"/>
            </a:avLst>
          </a:prstGeom>
          <a:solidFill>
            <a:srgbClr val="56C4D2"/>
          </a:solidFill>
          <a:ln>
            <a:no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TCP Connection Establishment Phase</a:t>
            </a:r>
          </a:p>
        </p:txBody>
      </p:sp>
      <p:sp>
        <p:nvSpPr>
          <p:cNvPr id="37" name="圆角矩形 75"/>
          <p:cNvSpPr/>
          <p:nvPr/>
        </p:nvSpPr>
        <p:spPr bwMode="gray">
          <a:xfrm>
            <a:off x="7466693" y="4560943"/>
            <a:ext cx="4228271" cy="1578483"/>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spcAft>
                <a:spcPts val="600"/>
              </a:spcAft>
              <a:buFont typeface="Arial" panose="020B0604020202020204" pitchFamily="34" charset="0"/>
              <a:buChar char="•"/>
            </a:pPr>
            <a:r>
              <a:rPr lang="en-US" sz="13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Hello message carries a transport address, which will be used to establish an LDP session.</a:t>
            </a:r>
          </a:p>
          <a:p>
            <a:pPr marL="177800" indent="-177800" fontAlgn="ctr">
              <a:spcBef>
                <a:spcPts val="0"/>
              </a:spcBef>
              <a:spcAft>
                <a:spcPts val="600"/>
              </a:spcAft>
              <a:buFont typeface="Arial" panose="020B0604020202020204" pitchFamily="34" charset="0"/>
              <a:buChar char="•"/>
            </a:pPr>
            <a:r>
              <a:rPr lang="en-US" sz="13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LSR with a larger transport address is the active LSR and initiates a TCP connection request.</a:t>
            </a:r>
          </a:p>
          <a:p>
            <a:pPr marL="177800" indent="-177800" fontAlgn="ctr">
              <a:spcBef>
                <a:spcPts val="0"/>
              </a:spcBef>
              <a:spcAft>
                <a:spcPts val="600"/>
              </a:spcAft>
              <a:buFont typeface="Arial" panose="020B0604020202020204" pitchFamily="34" charset="0"/>
              <a:buChar char="•"/>
            </a:pPr>
            <a:r>
              <a:rPr lang="en-US" sz="13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the TCP three-way handshake, a TCP connection will be established.</a:t>
            </a:r>
          </a:p>
        </p:txBody>
      </p:sp>
      <p:sp>
        <p:nvSpPr>
          <p:cNvPr id="38" name="圆角矩形 75"/>
          <p:cNvSpPr/>
          <p:nvPr/>
        </p:nvSpPr>
        <p:spPr bwMode="gray">
          <a:xfrm>
            <a:off x="7466693" y="1489348"/>
            <a:ext cx="4228271" cy="394020"/>
          </a:xfrm>
          <a:prstGeom prst="roundRect">
            <a:avLst>
              <a:gd name="adj" fmla="val 10604"/>
            </a:avLst>
          </a:prstGeom>
          <a:solidFill>
            <a:srgbClr val="56C4D2"/>
          </a:solidFill>
          <a:ln>
            <a:noFill/>
          </a:ln>
        </p:spPr>
        <p:txBody>
          <a:bodyPr wrap="square" rtlCol="0" anchor="ctr" anchorCtr="0">
            <a:noAutofit/>
          </a:bodyPr>
          <a:lstStyle/>
          <a:p>
            <a:pPr algn="ctr" fontAlgn="ctr">
              <a:spcBef>
                <a:spcPts val="0"/>
              </a:spcBef>
              <a:spcAft>
                <a:spcPts val="0"/>
              </a:spcAft>
            </a:pP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Discovery phase</a:t>
            </a:r>
          </a:p>
        </p:txBody>
      </p:sp>
      <p:sp>
        <p:nvSpPr>
          <p:cNvPr id="54" name="圆角矩形 75"/>
          <p:cNvSpPr/>
          <p:nvPr/>
        </p:nvSpPr>
        <p:spPr bwMode="gray">
          <a:xfrm>
            <a:off x="7466693" y="1920853"/>
            <a:ext cx="4228271" cy="171748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spcAft>
                <a:spcPts val="600"/>
              </a:spcAft>
              <a:buFont typeface="Arial" panose="020B0604020202020204" pitchFamily="34" charset="0"/>
              <a:buChar char="•"/>
            </a:pPr>
            <a:r>
              <a:rPr lang="en-US" sz="13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 LSR periodically sends LDP Link Hello messages to implement the basic LDP discovery mechanism. </a:t>
            </a:r>
          </a:p>
          <a:p>
            <a:pPr marL="177800" indent="-177800" fontAlgn="ctr">
              <a:spcBef>
                <a:spcPts val="0"/>
              </a:spcBef>
              <a:spcAft>
                <a:spcPts val="600"/>
              </a:spcAft>
              <a:buFont typeface="Arial" panose="020B0604020202020204" pitchFamily="34" charset="0"/>
              <a:buChar char="•"/>
            </a:pPr>
            <a:r>
              <a:rPr lang="en-US" sz="13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LDP Link Hello messages are encapsulated in UDP packets, with the destination address being a multicast address 224.0.0.2. If an LSR receives LDP Link Hello messages on an interface, it indicates that this interface has established LDP peer relationships.</a:t>
            </a:r>
          </a:p>
        </p:txBody>
      </p:sp>
      <p:sp>
        <p:nvSpPr>
          <p:cNvPr id="57" name="AutoShape 29"/>
          <p:cNvSpPr>
            <a:spLocks noChangeArrowheads="1"/>
          </p:cNvSpPr>
          <p:nvPr/>
        </p:nvSpPr>
        <p:spPr bwMode="gray">
          <a:xfrm>
            <a:off x="491918" y="3056118"/>
            <a:ext cx="1008965" cy="547450"/>
          </a:xfrm>
          <a:prstGeom prst="flowChartAlternateProcess">
            <a:avLst/>
          </a:prstGeom>
          <a:solidFill>
            <a:srgbClr val="BEE9EE"/>
          </a:solidFill>
          <a:ln w="19050" cap="flat" cmpd="sng" algn="ctr">
            <a:solidFill>
              <a:srgbClr val="94DAE2"/>
            </a:solidFill>
            <a:prstDash val="solid"/>
            <a:miter lim="800000"/>
          </a:ln>
          <a:effec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Discovery</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Phase</a:t>
            </a:r>
          </a:p>
        </p:txBody>
      </p:sp>
      <p:sp>
        <p:nvSpPr>
          <p:cNvPr id="58" name="AutoShape 29"/>
          <p:cNvSpPr>
            <a:spLocks noChangeArrowheads="1"/>
          </p:cNvSpPr>
          <p:nvPr/>
        </p:nvSpPr>
        <p:spPr bwMode="gray">
          <a:xfrm>
            <a:off x="491918" y="4446700"/>
            <a:ext cx="1008965" cy="996257"/>
          </a:xfrm>
          <a:prstGeom prst="flowChartAlternateProcess">
            <a:avLst/>
          </a:prstGeom>
          <a:solidFill>
            <a:srgbClr val="BEE9EE"/>
          </a:solidFill>
          <a:ln w="19050" cap="flat" cmpd="sng" algn="ctr">
            <a:solidFill>
              <a:srgbClr val="94DAE2"/>
            </a:solidFill>
            <a:prstDash val="solid"/>
            <a:miter lim="800000"/>
          </a:ln>
          <a:effec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TCP connection establishment phase</a:t>
            </a:r>
          </a:p>
        </p:txBody>
      </p:sp>
    </p:spTree>
    <p:extLst>
      <p:ext uri="{BB962C8B-B14F-4D97-AF65-F5344CB8AC3E}">
        <p14:creationId xmlns:p14="http://schemas.microsoft.com/office/powerpoint/2010/main" val="960484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LDP Session Establishment - Session Establishment and Maintenance</a:t>
            </a:r>
            <a:endParaRPr lang="en-US" dirty="0">
              <a:sym typeface="Huawei Sans" panose="020C0503030203020204" pitchFamily="34" charset="0"/>
            </a:endParaRPr>
          </a:p>
        </p:txBody>
      </p:sp>
      <p:cxnSp>
        <p:nvCxnSpPr>
          <p:cNvPr id="4" name="直接连接符 2"/>
          <p:cNvCxnSpPr/>
          <p:nvPr/>
        </p:nvCxnSpPr>
        <p:spPr bwMode="gray">
          <a:xfrm>
            <a:off x="1852814" y="2626342"/>
            <a:ext cx="0" cy="3537694"/>
          </a:xfrm>
          <a:prstGeom prst="line">
            <a:avLst/>
          </a:prstGeom>
          <a:ln w="1905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直接连接符 2"/>
          <p:cNvCxnSpPr/>
          <p:nvPr/>
        </p:nvCxnSpPr>
        <p:spPr bwMode="gray">
          <a:xfrm>
            <a:off x="6558943" y="2626342"/>
            <a:ext cx="0" cy="3537694"/>
          </a:xfrm>
          <a:prstGeom prst="line">
            <a:avLst/>
          </a:prstGeom>
          <a:ln w="1905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a:off x="2066736" y="1932945"/>
            <a:ext cx="4392000"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矩形 6"/>
          <p:cNvSpPr/>
          <p:nvPr/>
        </p:nvSpPr>
        <p:spPr bwMode="gray">
          <a:xfrm>
            <a:off x="846647" y="2088218"/>
            <a:ext cx="1997301" cy="504517"/>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 address:</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a:t>
            </a:r>
          </a:p>
        </p:txBody>
      </p:sp>
      <p:sp>
        <p:nvSpPr>
          <p:cNvPr id="8" name="矩形 7"/>
          <p:cNvSpPr/>
          <p:nvPr/>
        </p:nvSpPr>
        <p:spPr bwMode="gray">
          <a:xfrm>
            <a:off x="5581352" y="2122363"/>
            <a:ext cx="2004615" cy="651668"/>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 address:</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a:t>
            </a:r>
          </a:p>
        </p:txBody>
      </p:sp>
      <p:sp>
        <p:nvSpPr>
          <p:cNvPr id="10" name="矩形 15"/>
          <p:cNvSpPr/>
          <p:nvPr/>
        </p:nvSpPr>
        <p:spPr bwMode="gray">
          <a:xfrm>
            <a:off x="2063109" y="1448899"/>
            <a:ext cx="915635"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10.0.12.1</a:t>
            </a:r>
          </a:p>
        </p:txBody>
      </p:sp>
      <p:sp>
        <p:nvSpPr>
          <p:cNvPr id="11" name="矩形 16"/>
          <p:cNvSpPr/>
          <p:nvPr/>
        </p:nvSpPr>
        <p:spPr bwMode="gray">
          <a:xfrm>
            <a:off x="5414435" y="1430049"/>
            <a:ext cx="915636" cy="523220"/>
          </a:xfrm>
          <a:prstGeom prst="rect">
            <a:avLst/>
          </a:prstGeom>
        </p:spPr>
        <p:txBody>
          <a:bodyPr wrap="square">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10.0.12.2</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55849" y="1692963"/>
            <a:ext cx="540000" cy="442800"/>
          </a:xfrm>
          <a:prstGeom prst="rect">
            <a:avLst/>
          </a:prstGeom>
        </p:spPr>
      </p:pic>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15377" y="1703024"/>
            <a:ext cx="540000" cy="442800"/>
          </a:xfrm>
          <a:prstGeom prst="rect">
            <a:avLst/>
          </a:prstGeom>
        </p:spPr>
      </p:pic>
      <p:cxnSp>
        <p:nvCxnSpPr>
          <p:cNvPr id="14" name="直接连接符 31"/>
          <p:cNvCxnSpPr/>
          <p:nvPr/>
        </p:nvCxnSpPr>
        <p:spPr bwMode="gray">
          <a:xfrm>
            <a:off x="1852814" y="2901702"/>
            <a:ext cx="4706129" cy="0"/>
          </a:xfrm>
          <a:prstGeom prst="line">
            <a:avLst/>
          </a:prstGeom>
          <a:ln w="19050">
            <a:solidFill>
              <a:schemeClr val="bg1">
                <a:lumMod val="50000"/>
              </a:schemeClr>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矩形 32"/>
          <p:cNvSpPr/>
          <p:nvPr/>
        </p:nvSpPr>
        <p:spPr bwMode="gray">
          <a:xfrm>
            <a:off x="2763197" y="2358738"/>
            <a:ext cx="2891187" cy="307777"/>
          </a:xfrm>
          <a:prstGeom prst="rect">
            <a:avLst/>
          </a:prstGeom>
        </p:spPr>
        <p:txBody>
          <a:bodyPr wrap="square">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Completion of peer discovery and TCP three-way handshake</a:t>
            </a:r>
          </a:p>
        </p:txBody>
      </p:sp>
      <p:cxnSp>
        <p:nvCxnSpPr>
          <p:cNvPr id="16" name="直接连接符 31"/>
          <p:cNvCxnSpPr/>
          <p:nvPr/>
        </p:nvCxnSpPr>
        <p:spPr bwMode="gray">
          <a:xfrm>
            <a:off x="3412691" y="3765128"/>
            <a:ext cx="3146252" cy="0"/>
          </a:xfrm>
          <a:prstGeom prst="line">
            <a:avLst/>
          </a:prstGeom>
          <a:ln w="25400">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矩形 34"/>
          <p:cNvSpPr/>
          <p:nvPr/>
        </p:nvSpPr>
        <p:spPr bwMode="gray">
          <a:xfrm>
            <a:off x="2946001" y="3005084"/>
            <a:ext cx="3608211" cy="523220"/>
          </a:xfrm>
          <a:prstGeom prst="rect">
            <a:avLst/>
          </a:prstGeom>
        </p:spPr>
        <p:txBody>
          <a:bodyPr wrap="square">
            <a:noAutofit/>
          </a:bodyPr>
          <a:lstStyle/>
          <a:p>
            <a:pPr algn="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Initialization</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Sends an Initialization message to negotiate related parameters.</a:t>
            </a:r>
          </a:p>
        </p:txBody>
      </p:sp>
      <p:cxnSp>
        <p:nvCxnSpPr>
          <p:cNvPr id="18" name="直接连接符 31"/>
          <p:cNvCxnSpPr/>
          <p:nvPr/>
        </p:nvCxnSpPr>
        <p:spPr bwMode="gray">
          <a:xfrm>
            <a:off x="1852814" y="4824422"/>
            <a:ext cx="2559249" cy="0"/>
          </a:xfrm>
          <a:prstGeom prst="line">
            <a:avLst/>
          </a:prstGeom>
          <a:ln w="25400">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矩形 20"/>
          <p:cNvSpPr/>
          <p:nvPr/>
        </p:nvSpPr>
        <p:spPr bwMode="gray">
          <a:xfrm>
            <a:off x="1844899" y="3880331"/>
            <a:ext cx="4339187" cy="738664"/>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Initialization + KeepAlive</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Replies with a KeepAlive message if the peer's parameters are accepted,</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and initiates an Initialization message.</a:t>
            </a:r>
          </a:p>
        </p:txBody>
      </p:sp>
      <p:cxnSp>
        <p:nvCxnSpPr>
          <p:cNvPr id="20" name="直接连接符 31"/>
          <p:cNvCxnSpPr/>
          <p:nvPr/>
        </p:nvCxnSpPr>
        <p:spPr bwMode="gray">
          <a:xfrm>
            <a:off x="3412691" y="5517232"/>
            <a:ext cx="3146252" cy="0"/>
          </a:xfrm>
          <a:prstGeom prst="line">
            <a:avLst/>
          </a:prstGeom>
          <a:ln w="25400">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矩形 28"/>
          <p:cNvSpPr/>
          <p:nvPr/>
        </p:nvSpPr>
        <p:spPr bwMode="gray">
          <a:xfrm>
            <a:off x="2687669" y="4760664"/>
            <a:ext cx="3890230" cy="523220"/>
          </a:xfrm>
          <a:prstGeom prst="rect">
            <a:avLst/>
          </a:prstGeom>
        </p:spPr>
        <p:txBody>
          <a:bodyPr wrap="square">
            <a:noAutofit/>
          </a:bodyPr>
          <a:lstStyle/>
          <a:p>
            <a:pPr algn="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KeepAlive</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Sends a KeepAlive message if these parameters are accepted.</a:t>
            </a:r>
          </a:p>
        </p:txBody>
      </p:sp>
      <p:sp>
        <p:nvSpPr>
          <p:cNvPr id="28" name="Left Brace 1"/>
          <p:cNvSpPr/>
          <p:nvPr/>
        </p:nvSpPr>
        <p:spPr bwMode="gray">
          <a:xfrm>
            <a:off x="1634494" y="3384056"/>
            <a:ext cx="118582" cy="2128428"/>
          </a:xfrm>
          <a:prstGeom prst="leftBrac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2" name="矩形 15"/>
          <p:cNvSpPr/>
          <p:nvPr/>
        </p:nvSpPr>
        <p:spPr bwMode="gray">
          <a:xfrm>
            <a:off x="1616403" y="1408759"/>
            <a:ext cx="420308" cy="307777"/>
          </a:xfrm>
          <a:prstGeom prst="rect">
            <a:avLst/>
          </a:prstGeom>
        </p:spPr>
        <p:txBody>
          <a:bodyPr wrap="square">
            <a:noAutofit/>
          </a:bodyPr>
          <a:lstStyle/>
          <a:p>
            <a:pPr algn="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3" name="矩形 15"/>
          <p:cNvSpPr/>
          <p:nvPr/>
        </p:nvSpPr>
        <p:spPr bwMode="gray">
          <a:xfrm>
            <a:off x="6368480" y="1431022"/>
            <a:ext cx="405880" cy="307777"/>
          </a:xfrm>
          <a:prstGeom prst="rect">
            <a:avLst/>
          </a:prstGeom>
        </p:spPr>
        <p:txBody>
          <a:bodyPr wrap="square">
            <a:noAutofit/>
          </a:bodyPr>
          <a:lstStyle/>
          <a:p>
            <a:pPr algn="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2" name="矩形 21"/>
          <p:cNvSpPr/>
          <p:nvPr/>
        </p:nvSpPr>
        <p:spPr bwMode="gray">
          <a:xfrm>
            <a:off x="6514272" y="3580462"/>
            <a:ext cx="1037463"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OpenSent</a:t>
            </a:r>
          </a:p>
        </p:txBody>
      </p:sp>
      <p:sp>
        <p:nvSpPr>
          <p:cNvPr id="23" name="矩形 22"/>
          <p:cNvSpPr/>
          <p:nvPr/>
        </p:nvSpPr>
        <p:spPr bwMode="gray">
          <a:xfrm>
            <a:off x="6515034" y="5320873"/>
            <a:ext cx="95571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OpenRec</a:t>
            </a:r>
          </a:p>
        </p:txBody>
      </p:sp>
      <p:cxnSp>
        <p:nvCxnSpPr>
          <p:cNvPr id="34" name="直接连接符 31"/>
          <p:cNvCxnSpPr/>
          <p:nvPr/>
        </p:nvCxnSpPr>
        <p:spPr bwMode="gray">
          <a:xfrm>
            <a:off x="1851805" y="6073312"/>
            <a:ext cx="4706129" cy="0"/>
          </a:xfrm>
          <a:prstGeom prst="line">
            <a:avLst/>
          </a:prstGeom>
          <a:ln w="19050">
            <a:solidFill>
              <a:srgbClr val="AFD89C"/>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矩形 32"/>
          <p:cNvSpPr/>
          <p:nvPr/>
        </p:nvSpPr>
        <p:spPr bwMode="gray">
          <a:xfrm>
            <a:off x="2192474" y="5769862"/>
            <a:ext cx="3972562" cy="307777"/>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LDP session enters 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Operational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state.</a:t>
            </a:r>
          </a:p>
        </p:txBody>
      </p:sp>
      <p:sp>
        <p:nvSpPr>
          <p:cNvPr id="31" name="圆角矩形 75"/>
          <p:cNvSpPr/>
          <p:nvPr/>
        </p:nvSpPr>
        <p:spPr bwMode="gray">
          <a:xfrm>
            <a:off x="7570895" y="1450192"/>
            <a:ext cx="4174475" cy="4713844"/>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fontAlgn="ctr">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a TCP connection is established, R2 (active LSR with a larger transport address) sends an LDP Initialization message to negotiate parameters related to LDP session establishment.</a:t>
            </a:r>
          </a:p>
          <a:p>
            <a:pPr marL="177800" indent="-177800" fontAlgn="ctr">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These parameters include the LDP version, label distribution mode, KeepAlive timer value, maximum PDU length, and label space.</a:t>
            </a:r>
          </a:p>
          <a:p>
            <a:pPr marL="177800" indent="-177800" fontAlgn="ctr">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R1 receives the Initialization message, it replies with a KeepAlive message if it accepts R2's parameters. To improve transmission efficiency, R1 also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send</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 an Initialization message.</a:t>
            </a:r>
          </a:p>
          <a:p>
            <a:pPr marL="177800" indent="-177800" fontAlgn="ctr">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R2 receives the Initialization message, it replies with a KeepAlive message if it accepts R1's parameters.</a:t>
            </a:r>
          </a:p>
          <a:p>
            <a:pPr marL="177800" indent="-177800" fontAlgn="ctr">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both ends receive each other's KeepAlive message, the session is established successfully. They periodically send KeepAlive messages to maintain the session.</a:t>
            </a:r>
          </a:p>
        </p:txBody>
      </p:sp>
      <p:sp>
        <p:nvSpPr>
          <p:cNvPr id="27" name="AutoShape 29"/>
          <p:cNvSpPr>
            <a:spLocks noChangeArrowheads="1"/>
          </p:cNvSpPr>
          <p:nvPr/>
        </p:nvSpPr>
        <p:spPr bwMode="gray">
          <a:xfrm>
            <a:off x="455612" y="4006011"/>
            <a:ext cx="1122477" cy="869341"/>
          </a:xfrm>
          <a:prstGeom prst="flowChartAlternateProcess">
            <a:avLst/>
          </a:prstGeom>
          <a:solidFill>
            <a:srgbClr val="BEE9EE"/>
          </a:solidFill>
          <a:ln w="19050" cap="flat" cmpd="sng" algn="ctr">
            <a:solidFill>
              <a:srgbClr val="94DAE2"/>
            </a:solidFill>
            <a:prstDash val="solid"/>
            <a:miter lim="800000"/>
          </a:ln>
          <a:effec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LDP session establishment phase</a:t>
            </a:r>
          </a:p>
        </p:txBody>
      </p:sp>
    </p:spTree>
    <p:extLst>
      <p:ext uri="{BB962C8B-B14F-4D97-AF65-F5344CB8AC3E}">
        <p14:creationId xmlns:p14="http://schemas.microsoft.com/office/powerpoint/2010/main" val="3013583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LDP Peer State</a:t>
            </a:r>
            <a:endParaRPr lang="en-US" dirty="0">
              <a:sym typeface="Huawei Sans" panose="020C0503030203020204" pitchFamily="34" charset="0"/>
            </a:endParaRPr>
          </a:p>
        </p:txBody>
      </p:sp>
      <p:sp>
        <p:nvSpPr>
          <p:cNvPr id="14" name="文本占位符 13"/>
          <p:cNvSpPr>
            <a:spLocks noGrp="1"/>
          </p:cNvSpPr>
          <p:nvPr>
            <p:ph type="body" sz="quarter" idx="4294967295"/>
          </p:nvPr>
        </p:nvSpPr>
        <p:spPr bwMode="gray">
          <a:xfrm>
            <a:off x="6096000" y="3110667"/>
            <a:ext cx="5653088" cy="2817057"/>
          </a:xfrm>
        </p:spPr>
        <p:txBody>
          <a:bodyPr/>
          <a:lstStyle/>
          <a:p>
            <a:r>
              <a:rPr lang="en-US" sz="1600" dirty="0" err="1">
                <a:sym typeface="Huawei Sans" panose="020C0503030203020204" pitchFamily="34" charset="0"/>
              </a:rPr>
              <a:t>PeerID</a:t>
            </a:r>
            <a:r>
              <a:rPr lang="en-US" sz="1600" dirty="0">
                <a:sym typeface="Huawei Sans" panose="020C0503030203020204" pitchFamily="34" charset="0"/>
              </a:rPr>
              <a:t>: LDP ID of the peer</a:t>
            </a:r>
          </a:p>
          <a:p>
            <a:pPr lvl="1"/>
            <a:r>
              <a:rPr lang="en-US" sz="1400" dirty="0">
                <a:sym typeface="Huawei Sans" panose="020C0503030203020204" pitchFamily="34" charset="0"/>
              </a:rPr>
              <a:t>2.2.2.2: LSR ID of the peer</a:t>
            </a:r>
          </a:p>
          <a:p>
            <a:pPr lvl="1"/>
            <a:r>
              <a:rPr lang="en-US" sz="1400" dirty="0">
                <a:sym typeface="Huawei Sans" panose="020C0503030203020204" pitchFamily="34" charset="0"/>
              </a:rPr>
              <a:t>0: device-based label space</a:t>
            </a:r>
          </a:p>
          <a:p>
            <a:r>
              <a:rPr lang="en-US" sz="1600" dirty="0" err="1">
                <a:sym typeface="Huawei Sans" panose="020C0503030203020204" pitchFamily="34" charset="0"/>
              </a:rPr>
              <a:t>TransportAddress</a:t>
            </a:r>
            <a:r>
              <a:rPr lang="en-US" sz="1600" dirty="0">
                <a:sym typeface="Huawei Sans" panose="020C0503030203020204" pitchFamily="34" charset="0"/>
              </a:rPr>
              <a:t>: transport address of the peer</a:t>
            </a:r>
          </a:p>
          <a:p>
            <a:pPr lvl="1"/>
            <a:r>
              <a:rPr lang="en-US" sz="1400" dirty="0">
                <a:sym typeface="Huawei Sans" panose="020C0503030203020204" pitchFamily="34" charset="0"/>
              </a:rPr>
              <a:t>2.2.2.2: IP address used to establish a TCP connection</a:t>
            </a:r>
          </a:p>
        </p:txBody>
      </p:sp>
      <p:grpSp>
        <p:nvGrpSpPr>
          <p:cNvPr id="24" name="组合 23"/>
          <p:cNvGrpSpPr/>
          <p:nvPr/>
        </p:nvGrpSpPr>
        <p:grpSpPr bwMode="gray">
          <a:xfrm>
            <a:off x="2215265" y="1384561"/>
            <a:ext cx="7867491" cy="1371631"/>
            <a:chOff x="2173182" y="4907664"/>
            <a:chExt cx="7867491" cy="1371631"/>
          </a:xfrm>
        </p:grpSpPr>
        <p:grpSp>
          <p:nvGrpSpPr>
            <p:cNvPr id="4" name="组合 3"/>
            <p:cNvGrpSpPr/>
            <p:nvPr/>
          </p:nvGrpSpPr>
          <p:grpSpPr bwMode="gray">
            <a:xfrm>
              <a:off x="3153260" y="5705146"/>
              <a:ext cx="5987532" cy="574149"/>
              <a:chOff x="2406374" y="2640614"/>
              <a:chExt cx="5987532" cy="574149"/>
            </a:xfrm>
          </p:grpSpPr>
          <p:cxnSp>
            <p:nvCxnSpPr>
              <p:cNvPr id="5" name="直接连接符 4"/>
              <p:cNvCxnSpPr>
                <a:endCxn id="13" idx="1"/>
              </p:cNvCxnSpPr>
              <p:nvPr/>
            </p:nvCxnSpPr>
            <p:spPr bwMode="gray">
              <a:xfrm flipV="1">
                <a:off x="2927648" y="2640614"/>
                <a:ext cx="4915925"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矩形 5"/>
              <p:cNvSpPr/>
              <p:nvPr/>
            </p:nvSpPr>
            <p:spPr bwMode="gray">
              <a:xfrm>
                <a:off x="2406374" y="290698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7" name="矩形 6"/>
              <p:cNvSpPr/>
              <p:nvPr/>
            </p:nvSpPr>
            <p:spPr bwMode="gray">
              <a:xfrm>
                <a:off x="7980010" y="290646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grpSp>
        <p:sp>
          <p:nvSpPr>
            <p:cNvPr id="8" name="矩形 7"/>
            <p:cNvSpPr/>
            <p:nvPr/>
          </p:nvSpPr>
          <p:spPr bwMode="gray">
            <a:xfrm>
              <a:off x="3773111" y="5725678"/>
              <a:ext cx="118654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9" name="矩形 8"/>
            <p:cNvSpPr/>
            <p:nvPr/>
          </p:nvSpPr>
          <p:spPr bwMode="gray">
            <a:xfrm>
              <a:off x="7333118" y="5725678"/>
              <a:ext cx="1186543" cy="523220"/>
            </a:xfrm>
            <a:prstGeom prst="rect">
              <a:avLst/>
            </a:prstGeom>
          </p:spPr>
          <p:txBody>
            <a:bodyPr wrap="square">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10" name="矩形 9"/>
            <p:cNvSpPr/>
            <p:nvPr/>
          </p:nvSpPr>
          <p:spPr bwMode="gray">
            <a:xfrm>
              <a:off x="2173182" y="4923496"/>
              <a:ext cx="227177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LSR ID 1.1.1.1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 address: 1.1.1.1</a:t>
              </a:r>
            </a:p>
          </p:txBody>
        </p:sp>
        <p:sp>
          <p:nvSpPr>
            <p:cNvPr id="11" name="矩形 10"/>
            <p:cNvSpPr/>
            <p:nvPr/>
          </p:nvSpPr>
          <p:spPr bwMode="gray">
            <a:xfrm>
              <a:off x="7768897" y="4907664"/>
              <a:ext cx="227177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LSR ID 2.2.2.2</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 address: 2.2.2.2</a:t>
              </a:r>
            </a:p>
          </p:txBody>
        </p:sp>
        <p:pic>
          <p:nvPicPr>
            <p:cNvPr id="1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045882" y="5439294"/>
              <a:ext cx="628652" cy="531703"/>
            </a:xfrm>
            <a:prstGeom prst="rect">
              <a:avLst/>
            </a:prstGeom>
            <a:noFill/>
          </p:spPr>
        </p:pic>
        <p:pic>
          <p:nvPicPr>
            <p:cNvPr id="1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590459" y="5439294"/>
              <a:ext cx="628652" cy="531703"/>
            </a:xfrm>
            <a:prstGeom prst="rect">
              <a:avLst/>
            </a:prstGeom>
            <a:noFill/>
          </p:spPr>
        </p:pic>
      </p:grpSp>
      <p:sp>
        <p:nvSpPr>
          <p:cNvPr id="15" name="矩形 14"/>
          <p:cNvSpPr/>
          <p:nvPr/>
        </p:nvSpPr>
        <p:spPr bwMode="gray">
          <a:xfrm>
            <a:off x="634786" y="3110668"/>
            <a:ext cx="5260688" cy="2246769"/>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&lt;R1&gt;display mpls ldp peer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LDP Peer Information in Public network</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 '*' before a peer means the peer is being deleted.</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PeerID                 TransportAddress   DiscoverySource</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 2.2.2.2:0</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2.2.2.2</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GigabitEthernet0/0/0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TOTAL: 1 Peer(s) Found.</a:t>
            </a:r>
          </a:p>
        </p:txBody>
      </p:sp>
    </p:spTree>
    <p:extLst>
      <p:ext uri="{BB962C8B-B14F-4D97-AF65-F5344CB8AC3E}">
        <p14:creationId xmlns:p14="http://schemas.microsoft.com/office/powerpoint/2010/main" val="39885279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LDP Session States</a:t>
            </a:r>
            <a:endParaRPr lang="en-US" dirty="0">
              <a:sym typeface="Huawei Sans" panose="020C0503030203020204" pitchFamily="34" charset="0"/>
            </a:endParaRPr>
          </a:p>
        </p:txBody>
      </p:sp>
      <p:sp>
        <p:nvSpPr>
          <p:cNvPr id="20" name="文本占位符 13"/>
          <p:cNvSpPr>
            <a:spLocks noGrp="1"/>
          </p:cNvSpPr>
          <p:nvPr>
            <p:ph type="body" sz="quarter" idx="4294967295"/>
          </p:nvPr>
        </p:nvSpPr>
        <p:spPr bwMode="gray">
          <a:xfrm>
            <a:off x="6208295" y="2722155"/>
            <a:ext cx="5540793" cy="3205569"/>
          </a:xfrm>
        </p:spPr>
        <p:txBody>
          <a:bodyPr/>
          <a:lstStyle/>
          <a:p>
            <a:r>
              <a:rPr lang="en-US" sz="1600" dirty="0">
                <a:sym typeface="Huawei Sans" panose="020C0503030203020204" pitchFamily="34" charset="0"/>
              </a:rPr>
              <a:t>Status: state of the LDP session</a:t>
            </a:r>
          </a:p>
          <a:p>
            <a:pPr lvl="1"/>
            <a:r>
              <a:rPr lang="en-US" sz="1400" dirty="0">
                <a:sym typeface="Huawei Sans" panose="020C0503030203020204" pitchFamily="34" charset="0"/>
              </a:rPr>
              <a:t>Operational: The LDP session is established successfully.</a:t>
            </a:r>
          </a:p>
          <a:p>
            <a:r>
              <a:rPr lang="en-US" sz="1600" dirty="0">
                <a:sym typeface="Huawei Sans" panose="020C0503030203020204" pitchFamily="34" charset="0"/>
              </a:rPr>
              <a:t>LAM: label advertisement mode:</a:t>
            </a:r>
          </a:p>
          <a:p>
            <a:pPr lvl="1"/>
            <a:r>
              <a:rPr lang="en-US" sz="1400" dirty="0">
                <a:sym typeface="Huawei Sans" panose="020C0503030203020204" pitchFamily="34" charset="0"/>
              </a:rPr>
              <a:t>There are two label advertisement modes: DU and DoD (described later).</a:t>
            </a:r>
          </a:p>
          <a:p>
            <a:pPr lvl="1"/>
            <a:r>
              <a:rPr lang="en-US" sz="1400" dirty="0">
                <a:sym typeface="Huawei Sans" panose="020C0503030203020204" pitchFamily="34" charset="0"/>
              </a:rPr>
              <a:t>This example uses the DU mode.</a:t>
            </a:r>
          </a:p>
          <a:p>
            <a:pPr lvl="1"/>
            <a:r>
              <a:rPr lang="en-US" sz="1400" dirty="0" err="1">
                <a:sym typeface="Huawei Sans" panose="020C0503030203020204" pitchFamily="34" charset="0"/>
              </a:rPr>
              <a:t>SsnRole</a:t>
            </a:r>
            <a:r>
              <a:rPr lang="en-US" sz="1400" dirty="0">
                <a:sym typeface="Huawei Sans" panose="020C0503030203020204" pitchFamily="34" charset="0"/>
              </a:rPr>
              <a:t>: role that an LSR plays in an LDP session:</a:t>
            </a:r>
          </a:p>
          <a:p>
            <a:pPr lvl="1"/>
            <a:r>
              <a:rPr lang="en-US" sz="1400" dirty="0">
                <a:sym typeface="Huawei Sans" panose="020C0503030203020204" pitchFamily="34" charset="0"/>
              </a:rPr>
              <a:t>Active and Passive indicate the active role and passive role in LDP session establishment, respectively.</a:t>
            </a:r>
          </a:p>
        </p:txBody>
      </p:sp>
      <p:sp>
        <p:nvSpPr>
          <p:cNvPr id="15" name="矩形 14"/>
          <p:cNvSpPr/>
          <p:nvPr/>
        </p:nvSpPr>
        <p:spPr bwMode="gray">
          <a:xfrm>
            <a:off x="455344" y="3111184"/>
            <a:ext cx="5752951" cy="2677656"/>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&lt;R1&gt;display mpls ldp session </a:t>
            </a: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LDP Session(s) in Public Network</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Codes: LAM(Label Advertisement Mode), SsnAge Unit(DDDD:HH:MM)</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 '*' before a session means the session is being deleted.</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PeerID	Status	   LAM  	SsnRole  	SsnAge      KASent/Rcv</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2.2.2.2:0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Operational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DU</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Passive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0000:00:33  133/133</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TOTAL: 1 session(s) Found.</a:t>
            </a:r>
          </a:p>
        </p:txBody>
      </p:sp>
      <p:grpSp>
        <p:nvGrpSpPr>
          <p:cNvPr id="16" name="组合 15"/>
          <p:cNvGrpSpPr/>
          <p:nvPr/>
        </p:nvGrpSpPr>
        <p:grpSpPr bwMode="gray">
          <a:xfrm>
            <a:off x="2215265" y="1384561"/>
            <a:ext cx="7867491" cy="1371631"/>
            <a:chOff x="2173182" y="4907664"/>
            <a:chExt cx="7867491" cy="1371631"/>
          </a:xfrm>
        </p:grpSpPr>
        <p:grpSp>
          <p:nvGrpSpPr>
            <p:cNvPr id="17" name="组合 16"/>
            <p:cNvGrpSpPr/>
            <p:nvPr/>
          </p:nvGrpSpPr>
          <p:grpSpPr bwMode="gray">
            <a:xfrm>
              <a:off x="3153260" y="5705146"/>
              <a:ext cx="5987532" cy="574149"/>
              <a:chOff x="2406374" y="2640614"/>
              <a:chExt cx="5987532" cy="574149"/>
            </a:xfrm>
          </p:grpSpPr>
          <p:cxnSp>
            <p:nvCxnSpPr>
              <p:cNvPr id="26" name="直接连接符 25"/>
              <p:cNvCxnSpPr>
                <a:endCxn id="25" idx="1"/>
              </p:cNvCxnSpPr>
              <p:nvPr/>
            </p:nvCxnSpPr>
            <p:spPr bwMode="gray">
              <a:xfrm flipV="1">
                <a:off x="2927648" y="2640614"/>
                <a:ext cx="4915925"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7" name="矩形 26"/>
              <p:cNvSpPr/>
              <p:nvPr/>
            </p:nvSpPr>
            <p:spPr bwMode="gray">
              <a:xfrm>
                <a:off x="2406374" y="290698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8" name="矩形 27"/>
              <p:cNvSpPr/>
              <p:nvPr/>
            </p:nvSpPr>
            <p:spPr bwMode="gray">
              <a:xfrm>
                <a:off x="7980010" y="290646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grpSp>
        <p:sp>
          <p:nvSpPr>
            <p:cNvPr id="18" name="矩形 17"/>
            <p:cNvSpPr/>
            <p:nvPr/>
          </p:nvSpPr>
          <p:spPr bwMode="gray">
            <a:xfrm>
              <a:off x="3773111" y="5725678"/>
              <a:ext cx="118654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19" name="矩形 18"/>
            <p:cNvSpPr/>
            <p:nvPr/>
          </p:nvSpPr>
          <p:spPr bwMode="gray">
            <a:xfrm>
              <a:off x="7333118" y="5725678"/>
              <a:ext cx="1186543" cy="523220"/>
            </a:xfrm>
            <a:prstGeom prst="rect">
              <a:avLst/>
            </a:prstGeom>
          </p:spPr>
          <p:txBody>
            <a:bodyPr wrap="square">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21" name="矩形 20"/>
            <p:cNvSpPr/>
            <p:nvPr/>
          </p:nvSpPr>
          <p:spPr bwMode="gray">
            <a:xfrm>
              <a:off x="2173182" y="4923496"/>
              <a:ext cx="227177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LSR ID 1.1.1.1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 address: 1.1.1.1</a:t>
              </a:r>
            </a:p>
          </p:txBody>
        </p:sp>
        <p:sp>
          <p:nvSpPr>
            <p:cNvPr id="22" name="矩形 21"/>
            <p:cNvSpPr/>
            <p:nvPr/>
          </p:nvSpPr>
          <p:spPr bwMode="gray">
            <a:xfrm>
              <a:off x="7768897" y="4907664"/>
              <a:ext cx="227177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LSR ID 2.2.2.2</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 address: 2.2.2.2</a:t>
              </a:r>
            </a:p>
          </p:txBody>
        </p:sp>
        <p:pic>
          <p:nvPicPr>
            <p:cNvPr id="2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045882" y="5439294"/>
              <a:ext cx="628652" cy="531703"/>
            </a:xfrm>
            <a:prstGeom prst="rect">
              <a:avLst/>
            </a:prstGeom>
            <a:noFill/>
          </p:spPr>
        </p:pic>
        <p:pic>
          <p:nvPicPr>
            <p:cNvPr id="2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590459" y="5439294"/>
              <a:ext cx="628652" cy="531703"/>
            </a:xfrm>
            <a:prstGeom prst="rect">
              <a:avLst/>
            </a:prstGeom>
            <a:noFill/>
          </p:spPr>
        </p:pic>
      </p:grpSp>
    </p:spTree>
    <p:extLst>
      <p:ext uri="{BB962C8B-B14F-4D97-AF65-F5344CB8AC3E}">
        <p14:creationId xmlns:p14="http://schemas.microsoft.com/office/powerpoint/2010/main" val="30509613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Basic LDP Concepts</a:t>
            </a:r>
          </a:p>
          <a:p>
            <a:r>
              <a:rPr lang="en-US" b="1" dirty="0">
                <a:sym typeface="Huawei Sans" panose="020C0503030203020204" pitchFamily="34" charset="0"/>
              </a:rPr>
              <a:t>LDP Principles</a:t>
            </a:r>
          </a:p>
          <a:p>
            <a:pPr lvl="1"/>
            <a:r>
              <a:rPr lang="en-US" dirty="0">
                <a:solidFill>
                  <a:schemeClr val="bg1">
                    <a:lumMod val="50000"/>
                  </a:schemeClr>
                </a:solidFill>
                <a:sym typeface="Huawei Sans" panose="020C0503030203020204" pitchFamily="34" charset="0"/>
              </a:rPr>
              <a:t>LDP Session Establishment</a:t>
            </a:r>
          </a:p>
          <a:p>
            <a:pPr lvl="1">
              <a:buSzPct val="60000"/>
              <a:buFont typeface="Wingdings" panose="05000000000000000000" pitchFamily="2" charset="2"/>
              <a:buChar char="n"/>
            </a:pPr>
            <a:r>
              <a:rPr lang="en-US" dirty="0">
                <a:sym typeface="Huawei Sans" panose="020C0503030203020204" pitchFamily="34" charset="0"/>
              </a:rPr>
              <a:t>LDP-based Label Distribution</a:t>
            </a:r>
          </a:p>
          <a:p>
            <a:pPr lvl="1"/>
            <a:r>
              <a:rPr lang="en-US" dirty="0">
                <a:solidFill>
                  <a:schemeClr val="bg1">
                    <a:lumMod val="50000"/>
                  </a:schemeClr>
                </a:solidFill>
                <a:sym typeface="Huawei Sans" panose="020C0503030203020204" pitchFamily="34" charset="0"/>
              </a:rPr>
              <a:t>LDP Working Process</a:t>
            </a:r>
          </a:p>
          <a:p>
            <a:r>
              <a:rPr lang="en-US" dirty="0">
                <a:solidFill>
                  <a:schemeClr val="bg1">
                    <a:lumMod val="50000"/>
                  </a:schemeClr>
                </a:solidFill>
                <a:sym typeface="Huawei Sans" panose="020C0503030203020204" pitchFamily="34" charset="0"/>
              </a:rPr>
              <a:t>Basic LDP Configurations</a:t>
            </a:r>
          </a:p>
        </p:txBody>
      </p:sp>
    </p:spTree>
    <p:extLst>
      <p:ext uri="{BB962C8B-B14F-4D97-AF65-F5344CB8AC3E}">
        <p14:creationId xmlns:p14="http://schemas.microsoft.com/office/powerpoint/2010/main" val="65700258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Label Advertisement and Management</a:t>
            </a:r>
            <a:endParaRPr lang="en-US" dirty="0"/>
          </a:p>
        </p:txBody>
      </p:sp>
      <p:sp>
        <p:nvSpPr>
          <p:cNvPr id="3" name="Content Placeholder 2"/>
          <p:cNvSpPr>
            <a:spLocks noGrp="1"/>
          </p:cNvSpPr>
          <p:nvPr>
            <p:ph type="body" sz="quarter" idx="10"/>
          </p:nvPr>
        </p:nvSpPr>
        <p:spPr bwMode="gray"/>
        <p:txBody>
          <a:bodyPr/>
          <a:lstStyle/>
          <a:p>
            <a:r>
              <a:rPr lang="en-US" sz="1400" dirty="0">
                <a:sym typeface="Huawei Sans" panose="020C0503030203020204" pitchFamily="34" charset="0"/>
              </a:rPr>
              <a:t>On an MPLS network, a downstream LSR determines the bindings between labels and FECs and advertises the bindings to its upstream LSR.</a:t>
            </a:r>
          </a:p>
          <a:p>
            <a:r>
              <a:rPr lang="en-US" sz="1400" dirty="0">
                <a:sym typeface="Huawei Sans" panose="020C0503030203020204" pitchFamily="34" charset="0"/>
              </a:rPr>
              <a:t>To establish LSPs, LDP sends Label Request and Label Mapping messages to advertise the bindings between labels and FECs.</a:t>
            </a:r>
          </a:p>
          <a:p>
            <a:r>
              <a:rPr lang="en-US" sz="1400" dirty="0">
                <a:sym typeface="Huawei Sans" panose="020C0503030203020204" pitchFamily="34" charset="0"/>
              </a:rPr>
              <a:t>Label advertisement and management are determined by the label advertisement mode, label distribution control mode, and label retention mode.</a:t>
            </a:r>
          </a:p>
        </p:txBody>
      </p:sp>
      <p:graphicFrame>
        <p:nvGraphicFramePr>
          <p:cNvPr id="7" name="表格 6"/>
          <p:cNvGraphicFramePr>
            <a:graphicFrameLocks noGrp="1"/>
          </p:cNvGraphicFramePr>
          <p:nvPr>
            <p:extLst>
              <p:ext uri="{D42A27DB-BD31-4B8C-83A1-F6EECF244321}">
                <p14:modId xmlns:p14="http://schemas.microsoft.com/office/powerpoint/2010/main" val="1711989054"/>
              </p:ext>
            </p:extLst>
          </p:nvPr>
        </p:nvGraphicFramePr>
        <p:xfrm>
          <a:off x="675125" y="2878448"/>
          <a:ext cx="10841750" cy="3157059"/>
        </p:xfrm>
        <a:graphic>
          <a:graphicData uri="http://schemas.openxmlformats.org/drawingml/2006/table">
            <a:tbl>
              <a:tblPr/>
              <a:tblGrid>
                <a:gridCol w="1586812">
                  <a:extLst>
                    <a:ext uri="{9D8B030D-6E8A-4147-A177-3AD203B41FA5}">
                      <a16:colId xmlns:a16="http://schemas.microsoft.com/office/drawing/2014/main" xmlns="" val="20000"/>
                    </a:ext>
                  </a:extLst>
                </a:gridCol>
                <a:gridCol w="2057400">
                  <a:extLst>
                    <a:ext uri="{9D8B030D-6E8A-4147-A177-3AD203B41FA5}">
                      <a16:colId xmlns:a16="http://schemas.microsoft.com/office/drawing/2014/main" xmlns="" val="20001"/>
                    </a:ext>
                  </a:extLst>
                </a:gridCol>
                <a:gridCol w="770021">
                  <a:extLst>
                    <a:ext uri="{9D8B030D-6E8A-4147-A177-3AD203B41FA5}">
                      <a16:colId xmlns:a16="http://schemas.microsoft.com/office/drawing/2014/main" xmlns="" val="20002"/>
                    </a:ext>
                  </a:extLst>
                </a:gridCol>
                <a:gridCol w="6427517">
                  <a:extLst>
                    <a:ext uri="{9D8B030D-6E8A-4147-A177-3AD203B41FA5}">
                      <a16:colId xmlns:a16="http://schemas.microsoft.com/office/drawing/2014/main" xmlns="" val="20003"/>
                    </a:ext>
                  </a:extLst>
                </a:gridCol>
              </a:tblGrid>
              <a:tr h="502238">
                <a:tc>
                  <a:txBody>
                    <a:bodyPr/>
                    <a:lstStyle/>
                    <a:p>
                      <a:pPr algn="ctr" fontAlgn="ctr">
                        <a:lnSpc>
                          <a:spcPct val="100000"/>
                        </a:lnSpc>
                      </a:pP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Item</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Mode</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Default Mode</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53447">
                <a:tc rowSpan="2">
                  <a:txBody>
                    <a:bodyPr/>
                    <a:lstStyle/>
                    <a:p>
                      <a:pPr marL="72000"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Label advertisement mode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72000"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Downstream unsolicited (DU)</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Yes</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l"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An LSR assigns and distributes labels to a FEC without receiving Label Request messages from its upstream LSR.</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53447">
                <a:tc vMerge="1">
                  <a:txBody>
                    <a:bodyPr/>
                    <a:lstStyle/>
                    <a:p>
                      <a:pPr algn="l" rtl="0">
                        <a:lnSpc>
                          <a:spcPct val="100000"/>
                        </a:lnSpc>
                      </a:pP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Downstream on demand (DoD)</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No</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l"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An LSR assigns and distributes labels to a FEC only after receiving Label Request messages from its upstream LSR.</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353447">
                <a:tc rowSpan="2">
                  <a:txBody>
                    <a:bodyPr/>
                    <a:lstStyle/>
                    <a:p>
                      <a:pPr marL="72000"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Label distribution control mode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Independent</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No</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l"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 local LSR assigns and binds a label to a FEC and then advertises the binding to the upstream LSR, without waiting for the label distributed by the downstream LSR.</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501105">
                <a:tc vMerge="1">
                  <a:txBody>
                    <a:bodyPr/>
                    <a:lstStyle/>
                    <a:p>
                      <a:pPr algn="l" rtl="0">
                        <a:lnSpc>
                          <a:spcPct val="100000"/>
                        </a:lnSpc>
                      </a:pP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Ordered</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Yes</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l"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An LSR sends the label mapping of a FEC to its upstream device only if the LSR has received Label Mapping messages from the next hop of the FEC or if the LSR is the egress of the FEC.</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353447">
                <a:tc rowSpan="2">
                  <a:txBody>
                    <a:bodyPr/>
                    <a:lstStyle/>
                    <a:p>
                      <a:pPr marL="72000"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Label retention mode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72000"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Liberal</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Yes</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l"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An LSR retains all label mappings received from a peer, regardless of whether the peer is its next hop.</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283141">
                <a:tc vMerge="1">
                  <a:txBody>
                    <a:bodyPr/>
                    <a:lstStyle/>
                    <a:p>
                      <a:pPr algn="l" rtl="0">
                        <a:lnSpc>
                          <a:spcPct val="100000"/>
                        </a:lnSpc>
                      </a:pP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Conservative</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72000" algn="ct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No</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72000" algn="l"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An LSR retains the label mappings received from a peer only if the peer is its next hop.</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191062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p:nvPr>
        </p:nvSpPr>
        <p:spPr bwMode="gray"/>
        <p:txBody>
          <a:bodyPr>
            <a:normAutofit fontScale="90000"/>
          </a:bodyPr>
          <a:lstStyle/>
          <a:p>
            <a:r>
              <a:rPr lang="en-US" altLang="zh-CN" dirty="0">
                <a:sym typeface="Huawei Sans" panose="020C0503030203020204" pitchFamily="34" charset="0"/>
              </a:rPr>
              <a:t>MPLS LDP Fundamentals and Configuration</a:t>
            </a:r>
            <a:endParaRPr lang="en-US" dirty="0">
              <a:sym typeface="Huawei Sans" panose="020C0503030203020204" pitchFamily="34" charset="0"/>
            </a:endParaRPr>
          </a:p>
        </p:txBody>
      </p:sp>
    </p:spTree>
    <p:extLst>
      <p:ext uri="{BB962C8B-B14F-4D97-AF65-F5344CB8AC3E}">
        <p14:creationId xmlns:p14="http://schemas.microsoft.com/office/powerpoint/2010/main" val="2695981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ounded Rectangle 36"/>
          <p:cNvSpPr/>
          <p:nvPr/>
        </p:nvSpPr>
        <p:spPr bwMode="gray">
          <a:xfrm>
            <a:off x="1594177" y="3393066"/>
            <a:ext cx="7658026" cy="1354926"/>
          </a:xfrm>
          <a:prstGeom prst="roundRect">
            <a:avLst>
              <a:gd name="adj" fmla="val 5020"/>
            </a:avLst>
          </a:prstGeom>
          <a:solidFill>
            <a:srgbClr val="BEE9EE"/>
          </a:solidFill>
          <a:ln w="19050" cap="flat" cmpd="sng" algn="ctr">
            <a:noFill/>
            <a:prstDash val="solid"/>
            <a:miter lim="800000"/>
          </a:ln>
          <a:effectLst/>
        </p:spPr>
        <p:txBody>
          <a:bodyPr wrap="square" rtlCol="0" anchor="ctr">
            <a:noAutofit/>
          </a:bodyPr>
          <a:lstStyle/>
          <a:p>
            <a:pPr algn="ctr" defTabSz="914400" fontAlgn="ct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Rectangle 67"/>
          <p:cNvSpPr/>
          <p:nvPr/>
        </p:nvSpPr>
        <p:spPr bwMode="gray">
          <a:xfrm>
            <a:off x="4483084" y="3393066"/>
            <a:ext cx="1880213" cy="338554"/>
          </a:xfrm>
          <a:prstGeom prst="rect">
            <a:avLst/>
          </a:prstGeom>
        </p:spPr>
        <p:txBody>
          <a:bodyPr wrap="square">
            <a:noAutofit/>
          </a:bodyPr>
          <a:lstStyle/>
          <a:p>
            <a:pPr algn="ctr" fontAlgn="ctr"/>
            <a:r>
              <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
        <p:nvSpPr>
          <p:cNvPr id="2" name="标题 1"/>
          <p:cNvSpPr>
            <a:spLocks noGrp="1"/>
          </p:cNvSpPr>
          <p:nvPr>
            <p:ph type="title"/>
          </p:nvPr>
        </p:nvSpPr>
        <p:spPr bwMode="gray"/>
        <p:txBody>
          <a:bodyPr/>
          <a:lstStyle/>
          <a:p>
            <a:r>
              <a:rPr lang="en-US"/>
              <a:t>Upstream and Downstream</a:t>
            </a:r>
            <a:endParaRPr lang="en-US" dirty="0"/>
          </a:p>
        </p:txBody>
      </p:sp>
      <p:sp>
        <p:nvSpPr>
          <p:cNvPr id="3" name="文本占位符 2"/>
          <p:cNvSpPr>
            <a:spLocks noGrp="1"/>
          </p:cNvSpPr>
          <p:nvPr>
            <p:ph type="body" sz="quarter" idx="10"/>
          </p:nvPr>
        </p:nvSpPr>
        <p:spPr bwMode="gray"/>
        <p:txBody>
          <a:bodyPr/>
          <a:lstStyle/>
          <a:p>
            <a:r>
              <a:rPr lang="en-US" sz="1600"/>
              <a:t>MPLS determines the upstream and downstream relationships based on the data forwarding direction. </a:t>
            </a:r>
            <a:r>
              <a:rPr lang="en-US" sz="1600" dirty="0"/>
              <a:t>Labeled packets are sent from an upstream LSR, and received and processed by a downstream LSR.</a:t>
            </a:r>
          </a:p>
          <a:p>
            <a:r>
              <a:rPr lang="en-US" sz="1600" dirty="0"/>
              <a:t>As shown in the figure, for the LSP to 192.168.3.0/24, R3 is the downstream LSR of R2, and R1 is the upstream LSR of R2.</a:t>
            </a:r>
          </a:p>
          <a:p>
            <a:endParaRPr lang="en-US" altLang="zh-CN" sz="1600" dirty="0"/>
          </a:p>
        </p:txBody>
      </p:sp>
      <p:grpSp>
        <p:nvGrpSpPr>
          <p:cNvPr id="21" name="组合 20"/>
          <p:cNvGrpSpPr/>
          <p:nvPr/>
        </p:nvGrpSpPr>
        <p:grpSpPr bwMode="gray">
          <a:xfrm>
            <a:off x="1864248" y="3789952"/>
            <a:ext cx="7166509" cy="531702"/>
            <a:chOff x="2592010" y="3864767"/>
            <a:chExt cx="7166509" cy="514351"/>
          </a:xfrm>
        </p:grpSpPr>
        <p:cxnSp>
          <p:nvCxnSpPr>
            <p:cNvPr id="22" name="直接连接符 21"/>
            <p:cNvCxnSpPr>
              <a:stCxn id="24" idx="3"/>
            </p:cNvCxnSpPr>
            <p:nvPr/>
          </p:nvCxnSpPr>
          <p:spPr bwMode="gray">
            <a:xfrm>
              <a:off x="3220661" y="4121943"/>
              <a:ext cx="26640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23" name="直接连接符 22"/>
            <p:cNvCxnSpPr>
              <a:stCxn id="25" idx="3"/>
              <a:endCxn id="26" idx="1"/>
            </p:cNvCxnSpPr>
            <p:nvPr/>
          </p:nvCxnSpPr>
          <p:spPr bwMode="gray">
            <a:xfrm>
              <a:off x="6492467" y="4121943"/>
              <a:ext cx="26374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pic>
          <p:nvPicPr>
            <p:cNvPr id="2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592010" y="3864767"/>
              <a:ext cx="628652" cy="514351"/>
            </a:xfrm>
            <a:prstGeom prst="rect">
              <a:avLst/>
            </a:prstGeom>
            <a:noFill/>
          </p:spPr>
        </p:pic>
        <p:pic>
          <p:nvPicPr>
            <p:cNvPr id="2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863815" y="3864767"/>
              <a:ext cx="628652" cy="514351"/>
            </a:xfrm>
            <a:prstGeom prst="rect">
              <a:avLst/>
            </a:prstGeom>
            <a:noFill/>
          </p:spPr>
        </p:pic>
        <p:pic>
          <p:nvPicPr>
            <p:cNvPr id="2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129867" y="3864767"/>
              <a:ext cx="628652" cy="514351"/>
            </a:xfrm>
            <a:prstGeom prst="rect">
              <a:avLst/>
            </a:prstGeom>
            <a:noFill/>
          </p:spPr>
        </p:pic>
      </p:grpSp>
      <p:grpSp>
        <p:nvGrpSpPr>
          <p:cNvPr id="27" name="组合 26"/>
          <p:cNvGrpSpPr/>
          <p:nvPr/>
        </p:nvGrpSpPr>
        <p:grpSpPr bwMode="gray">
          <a:xfrm rot="10800000">
            <a:off x="9012154" y="3897624"/>
            <a:ext cx="359894" cy="316358"/>
            <a:chOff x="-375074" y="2600908"/>
            <a:chExt cx="359894" cy="306034"/>
          </a:xfrm>
        </p:grpSpPr>
        <p:cxnSp>
          <p:nvCxnSpPr>
            <p:cNvPr id="28" name="直接连接符 27"/>
            <p:cNvCxnSpPr/>
            <p:nvPr/>
          </p:nvCxnSpPr>
          <p:spPr bwMode="gray">
            <a:xfrm>
              <a:off x="-375074" y="2739680"/>
              <a:ext cx="359894"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29" name="直接连接符 28"/>
            <p:cNvCxnSpPr/>
            <p:nvPr/>
          </p:nvCxnSpPr>
          <p:spPr bwMode="gray">
            <a:xfrm>
              <a:off x="-375074" y="2600908"/>
              <a:ext cx="0" cy="306034"/>
            </a:xfrm>
            <a:prstGeom prst="line">
              <a:avLst/>
            </a:prstGeom>
            <a:solidFill>
              <a:schemeClr val="accent1"/>
            </a:solidFill>
            <a:ln w="28575" cap="flat" cmpd="sng" algn="ctr">
              <a:solidFill>
                <a:schemeClr val="tx1"/>
              </a:solidFill>
              <a:prstDash val="solid"/>
              <a:round/>
              <a:headEnd type="none" w="med" len="med"/>
              <a:tailEnd type="none" w="med" len="med"/>
            </a:ln>
            <a:effectLst/>
          </p:spPr>
        </p:cxnSp>
      </p:grpSp>
      <p:sp>
        <p:nvSpPr>
          <p:cNvPr id="30" name="Text Box 18"/>
          <p:cNvSpPr txBox="1">
            <a:spLocks noChangeArrowheads="1"/>
          </p:cNvSpPr>
          <p:nvPr/>
        </p:nvSpPr>
        <p:spPr bwMode="gray">
          <a:xfrm>
            <a:off x="1968315" y="4335771"/>
            <a:ext cx="405880" cy="307777"/>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1" name="Text Box 18"/>
          <p:cNvSpPr txBox="1">
            <a:spLocks noChangeArrowheads="1"/>
          </p:cNvSpPr>
          <p:nvPr/>
        </p:nvSpPr>
        <p:spPr bwMode="gray">
          <a:xfrm>
            <a:off x="5248432" y="4335771"/>
            <a:ext cx="405880" cy="307777"/>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2" name="Text Box 18"/>
          <p:cNvSpPr txBox="1">
            <a:spLocks noChangeArrowheads="1"/>
          </p:cNvSpPr>
          <p:nvPr/>
        </p:nvSpPr>
        <p:spPr bwMode="gray">
          <a:xfrm>
            <a:off x="8509451" y="4335771"/>
            <a:ext cx="405880" cy="307777"/>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4" name="TextBox 12"/>
          <p:cNvSpPr txBox="1"/>
          <p:nvPr/>
        </p:nvSpPr>
        <p:spPr bwMode="gray">
          <a:xfrm>
            <a:off x="9372048" y="3911439"/>
            <a:ext cx="1614545"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192.168.3.0/24</a:t>
            </a:r>
          </a:p>
        </p:txBody>
      </p:sp>
      <p:cxnSp>
        <p:nvCxnSpPr>
          <p:cNvPr id="5" name="直接箭头连接符 4"/>
          <p:cNvCxnSpPr/>
          <p:nvPr/>
        </p:nvCxnSpPr>
        <p:spPr bwMode="gray">
          <a:xfrm>
            <a:off x="2488636" y="3251284"/>
            <a:ext cx="6331352" cy="0"/>
          </a:xfrm>
          <a:prstGeom prst="straightConnector1">
            <a:avLst/>
          </a:prstGeom>
          <a:ln w="19050">
            <a:solidFill>
              <a:srgbClr val="62B230"/>
            </a:solidFill>
            <a:tailEnd type="triangle"/>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bwMode="gray">
          <a:xfrm>
            <a:off x="4253439" y="2843852"/>
            <a:ext cx="3073277" cy="369332"/>
          </a:xfrm>
          <a:prstGeom prst="rect">
            <a:avLst/>
          </a:prstGeom>
          <a:noFill/>
        </p:spPr>
        <p:txBody>
          <a:bodyPr wrap="square" rtlCol="0">
            <a:noAutofit/>
          </a:bodyPr>
          <a:lstStyle/>
          <a:p>
            <a:pPr fontAlgn="ctr"/>
            <a:r>
              <a:rPr lang="en-US" dirty="0">
                <a:latin typeface="Huawei Sans" panose="020C0503030203020204" pitchFamily="34" charset="0"/>
              </a:rPr>
              <a:t>Data transmission direction</a:t>
            </a:r>
          </a:p>
        </p:txBody>
      </p:sp>
    </p:spTree>
    <p:extLst>
      <p:ext uri="{BB962C8B-B14F-4D97-AF65-F5344CB8AC3E}">
        <p14:creationId xmlns:p14="http://schemas.microsoft.com/office/powerpoint/2010/main" val="7408547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Label Advertisement Mode </a:t>
            </a:r>
            <a:r>
              <a:rPr lang="en-US" altLang="zh-CN" dirty="0"/>
              <a:t>-</a:t>
            </a:r>
            <a:r>
              <a:rPr lang="en-US" dirty="0"/>
              <a:t> DU </a:t>
            </a:r>
          </a:p>
        </p:txBody>
      </p:sp>
      <p:sp>
        <p:nvSpPr>
          <p:cNvPr id="3" name="内容占位符 2"/>
          <p:cNvSpPr>
            <a:spLocks noGrp="1"/>
          </p:cNvSpPr>
          <p:nvPr>
            <p:ph type="body" sz="quarter" idx="10"/>
          </p:nvPr>
        </p:nvSpPr>
        <p:spPr bwMode="gray"/>
        <p:txBody>
          <a:bodyPr/>
          <a:lstStyle/>
          <a:p>
            <a:r>
              <a:rPr lang="en-US" sz="1800" dirty="0"/>
              <a:t>DU mode</a:t>
            </a:r>
          </a:p>
          <a:p>
            <a:pPr lvl="1"/>
            <a:r>
              <a:rPr lang="en-US" sz="1600" dirty="0"/>
              <a:t>An LSR assigns and distributes labels to a FEC without having to receive Label Request messages from its upstream LSR.</a:t>
            </a:r>
          </a:p>
          <a:p>
            <a:pPr lvl="1"/>
            <a:r>
              <a:rPr lang="en-US" sz="1600" dirty="0"/>
              <a:t>An LSR actively advertises the labels of a FEC to its upstream peer without having to receive Label Request messages from the peer.</a:t>
            </a:r>
          </a:p>
        </p:txBody>
      </p:sp>
      <p:grpSp>
        <p:nvGrpSpPr>
          <p:cNvPr id="80" name="组合 79"/>
          <p:cNvGrpSpPr/>
          <p:nvPr/>
        </p:nvGrpSpPr>
        <p:grpSpPr bwMode="gray">
          <a:xfrm>
            <a:off x="1732950" y="4528020"/>
            <a:ext cx="7166509" cy="531702"/>
            <a:chOff x="2592010" y="3864767"/>
            <a:chExt cx="7166509" cy="514351"/>
          </a:xfrm>
        </p:grpSpPr>
        <p:cxnSp>
          <p:nvCxnSpPr>
            <p:cNvPr id="87" name="直接连接符 86"/>
            <p:cNvCxnSpPr>
              <a:stCxn id="89" idx="3"/>
            </p:cNvCxnSpPr>
            <p:nvPr/>
          </p:nvCxnSpPr>
          <p:spPr bwMode="gray">
            <a:xfrm>
              <a:off x="3220661" y="4121943"/>
              <a:ext cx="26640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88" name="直接连接符 87"/>
            <p:cNvCxnSpPr>
              <a:stCxn id="90" idx="3"/>
              <a:endCxn id="91" idx="1"/>
            </p:cNvCxnSpPr>
            <p:nvPr/>
          </p:nvCxnSpPr>
          <p:spPr bwMode="gray">
            <a:xfrm>
              <a:off x="6492467" y="4121943"/>
              <a:ext cx="26374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pic>
          <p:nvPicPr>
            <p:cNvPr id="8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592010" y="3864767"/>
              <a:ext cx="628652" cy="514351"/>
            </a:xfrm>
            <a:prstGeom prst="rect">
              <a:avLst/>
            </a:prstGeom>
            <a:noFill/>
          </p:spPr>
        </p:pic>
        <p:pic>
          <p:nvPicPr>
            <p:cNvPr id="9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863815" y="3864767"/>
              <a:ext cx="628652" cy="514351"/>
            </a:xfrm>
            <a:prstGeom prst="rect">
              <a:avLst/>
            </a:prstGeom>
            <a:noFill/>
          </p:spPr>
        </p:pic>
        <p:pic>
          <p:nvPicPr>
            <p:cNvPr id="9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129867" y="3864767"/>
              <a:ext cx="628652" cy="514351"/>
            </a:xfrm>
            <a:prstGeom prst="rect">
              <a:avLst/>
            </a:prstGeom>
            <a:noFill/>
          </p:spPr>
        </p:pic>
      </p:grpSp>
      <p:grpSp>
        <p:nvGrpSpPr>
          <p:cNvPr id="81" name="组合 80"/>
          <p:cNvGrpSpPr/>
          <p:nvPr/>
        </p:nvGrpSpPr>
        <p:grpSpPr bwMode="gray">
          <a:xfrm rot="10800000">
            <a:off x="8880856" y="4635692"/>
            <a:ext cx="359894" cy="316358"/>
            <a:chOff x="-375074" y="2600908"/>
            <a:chExt cx="359894" cy="306034"/>
          </a:xfrm>
        </p:grpSpPr>
        <p:cxnSp>
          <p:nvCxnSpPr>
            <p:cNvPr id="85" name="直接连接符 84"/>
            <p:cNvCxnSpPr/>
            <p:nvPr/>
          </p:nvCxnSpPr>
          <p:spPr bwMode="gray">
            <a:xfrm>
              <a:off x="-375074" y="2739680"/>
              <a:ext cx="359894"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86" name="直接连接符 85"/>
            <p:cNvCxnSpPr/>
            <p:nvPr/>
          </p:nvCxnSpPr>
          <p:spPr bwMode="gray">
            <a:xfrm>
              <a:off x="-375074" y="2600908"/>
              <a:ext cx="0" cy="306034"/>
            </a:xfrm>
            <a:prstGeom prst="line">
              <a:avLst/>
            </a:prstGeom>
            <a:solidFill>
              <a:schemeClr val="accent1"/>
            </a:solidFill>
            <a:ln w="28575" cap="flat" cmpd="sng" algn="ctr">
              <a:solidFill>
                <a:schemeClr val="tx1"/>
              </a:solidFill>
              <a:prstDash val="solid"/>
              <a:round/>
              <a:headEnd type="none" w="med" len="med"/>
              <a:tailEnd type="none" w="med" len="med"/>
            </a:ln>
            <a:effectLst/>
          </p:spPr>
        </p:cxnSp>
      </p:grpSp>
      <p:sp>
        <p:nvSpPr>
          <p:cNvPr id="82" name="Text Box 18"/>
          <p:cNvSpPr txBox="1">
            <a:spLocks noChangeArrowheads="1"/>
          </p:cNvSpPr>
          <p:nvPr/>
        </p:nvSpPr>
        <p:spPr bwMode="gray">
          <a:xfrm>
            <a:off x="1837017" y="5073839"/>
            <a:ext cx="405880" cy="307777"/>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83" name="Text Box 18"/>
          <p:cNvSpPr txBox="1">
            <a:spLocks noChangeArrowheads="1"/>
          </p:cNvSpPr>
          <p:nvPr/>
        </p:nvSpPr>
        <p:spPr bwMode="gray">
          <a:xfrm>
            <a:off x="5117134" y="5073839"/>
            <a:ext cx="405880" cy="307777"/>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4" name="Text Box 18"/>
          <p:cNvSpPr txBox="1">
            <a:spLocks noChangeArrowheads="1"/>
          </p:cNvSpPr>
          <p:nvPr/>
        </p:nvSpPr>
        <p:spPr bwMode="gray">
          <a:xfrm>
            <a:off x="8378153" y="5073839"/>
            <a:ext cx="405880" cy="307777"/>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92" name="五边形 31"/>
          <p:cNvSpPr/>
          <p:nvPr/>
        </p:nvSpPr>
        <p:spPr bwMode="gray">
          <a:xfrm flipH="1">
            <a:off x="2588354" y="4193180"/>
            <a:ext cx="2178000" cy="435648"/>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93" name="TextBox 12"/>
          <p:cNvSpPr txBox="1"/>
          <p:nvPr/>
        </p:nvSpPr>
        <p:spPr bwMode="gray">
          <a:xfrm>
            <a:off x="9240750" y="4649507"/>
            <a:ext cx="1614545"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192.168.3.0/24</a:t>
            </a:r>
          </a:p>
        </p:txBody>
      </p:sp>
      <p:sp>
        <p:nvSpPr>
          <p:cNvPr id="94" name="五边形 31"/>
          <p:cNvSpPr/>
          <p:nvPr/>
        </p:nvSpPr>
        <p:spPr bwMode="gray">
          <a:xfrm flipH="1">
            <a:off x="5908984" y="4193180"/>
            <a:ext cx="2178000" cy="435648"/>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Tree>
    <p:extLst>
      <p:ext uri="{BB962C8B-B14F-4D97-AF65-F5344CB8AC3E}">
        <p14:creationId xmlns:p14="http://schemas.microsoft.com/office/powerpoint/2010/main" val="12299639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Label Advertisement Mode - DoD </a:t>
            </a:r>
          </a:p>
        </p:txBody>
      </p:sp>
      <p:sp>
        <p:nvSpPr>
          <p:cNvPr id="3" name="内容占位符 2"/>
          <p:cNvSpPr>
            <a:spLocks noGrp="1"/>
          </p:cNvSpPr>
          <p:nvPr>
            <p:ph type="body" sz="quarter" idx="10"/>
          </p:nvPr>
        </p:nvSpPr>
        <p:spPr bwMode="gray"/>
        <p:txBody>
          <a:bodyPr/>
          <a:lstStyle/>
          <a:p>
            <a:r>
              <a:rPr lang="en-US" sz="1800"/>
              <a:t>DoD mode</a:t>
            </a:r>
          </a:p>
          <a:p>
            <a:pPr lvl="1"/>
            <a:r>
              <a:rPr lang="en-US" sz="1600"/>
              <a:t>An LSR assigns and distributes labels to a FEC only after receiving Label Request messages from its upstream LSR.</a:t>
            </a:r>
          </a:p>
          <a:p>
            <a:pPr lvl="1"/>
            <a:r>
              <a:rPr lang="en-US" sz="1600"/>
              <a:t>Generally, a Label Request message is triggered when an access request to a particular FEC arises.</a:t>
            </a:r>
          </a:p>
          <a:p>
            <a:endParaRPr lang="en-US" altLang="zh-CN" sz="1800" dirty="0">
              <a:sym typeface="Huawei Sans" panose="020C0503030203020204" pitchFamily="34" charset="0"/>
            </a:endParaRPr>
          </a:p>
        </p:txBody>
      </p:sp>
      <p:grpSp>
        <p:nvGrpSpPr>
          <p:cNvPr id="10" name="组合 9"/>
          <p:cNvGrpSpPr/>
          <p:nvPr/>
        </p:nvGrpSpPr>
        <p:grpSpPr bwMode="gray">
          <a:xfrm>
            <a:off x="1732950" y="4210520"/>
            <a:ext cx="7507800" cy="853596"/>
            <a:chOff x="3377625" y="3864767"/>
            <a:chExt cx="7507800" cy="825740"/>
          </a:xfrm>
        </p:grpSpPr>
        <p:grpSp>
          <p:nvGrpSpPr>
            <p:cNvPr id="11" name="组合 10"/>
            <p:cNvGrpSpPr/>
            <p:nvPr/>
          </p:nvGrpSpPr>
          <p:grpSpPr bwMode="gray">
            <a:xfrm>
              <a:off x="3377625" y="3864767"/>
              <a:ext cx="7166509" cy="514351"/>
              <a:chOff x="2592010" y="3864767"/>
              <a:chExt cx="7166509" cy="514351"/>
            </a:xfrm>
          </p:grpSpPr>
          <p:cxnSp>
            <p:nvCxnSpPr>
              <p:cNvPr id="18" name="直接连接符 17"/>
              <p:cNvCxnSpPr>
                <a:stCxn id="20" idx="3"/>
              </p:cNvCxnSpPr>
              <p:nvPr/>
            </p:nvCxnSpPr>
            <p:spPr bwMode="gray">
              <a:xfrm>
                <a:off x="3220661" y="4121943"/>
                <a:ext cx="26640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9" name="直接连接符 18"/>
              <p:cNvCxnSpPr>
                <a:stCxn id="21" idx="3"/>
                <a:endCxn id="22" idx="1"/>
              </p:cNvCxnSpPr>
              <p:nvPr/>
            </p:nvCxnSpPr>
            <p:spPr bwMode="gray">
              <a:xfrm>
                <a:off x="6492467" y="4121943"/>
                <a:ext cx="26374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pic>
            <p:nvPicPr>
              <p:cNvPr id="2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592010" y="3864767"/>
                <a:ext cx="628652" cy="514351"/>
              </a:xfrm>
              <a:prstGeom prst="rect">
                <a:avLst/>
              </a:prstGeom>
              <a:noFill/>
            </p:spPr>
          </p:pic>
          <p:pic>
            <p:nvPicPr>
              <p:cNvPr id="2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863815" y="3864767"/>
                <a:ext cx="628652" cy="514351"/>
              </a:xfrm>
              <a:prstGeom prst="rect">
                <a:avLst/>
              </a:prstGeom>
              <a:noFill/>
            </p:spPr>
          </p:pic>
          <p:pic>
            <p:nvPicPr>
              <p:cNvPr id="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129867" y="3864767"/>
                <a:ext cx="628652" cy="514351"/>
              </a:xfrm>
              <a:prstGeom prst="rect">
                <a:avLst/>
              </a:prstGeom>
              <a:noFill/>
            </p:spPr>
          </p:pic>
        </p:grpSp>
        <p:grpSp>
          <p:nvGrpSpPr>
            <p:cNvPr id="12" name="组合 11"/>
            <p:cNvGrpSpPr/>
            <p:nvPr/>
          </p:nvGrpSpPr>
          <p:grpSpPr bwMode="gray">
            <a:xfrm rot="10800000">
              <a:off x="10525531" y="3968925"/>
              <a:ext cx="359894" cy="306034"/>
              <a:chOff x="-375074" y="2600908"/>
              <a:chExt cx="359894" cy="306034"/>
            </a:xfrm>
          </p:grpSpPr>
          <p:cxnSp>
            <p:nvCxnSpPr>
              <p:cNvPr id="16" name="直接连接符 15"/>
              <p:cNvCxnSpPr/>
              <p:nvPr/>
            </p:nvCxnSpPr>
            <p:spPr bwMode="gray">
              <a:xfrm>
                <a:off x="-375074" y="2739680"/>
                <a:ext cx="359894"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7" name="直接连接符 16"/>
              <p:cNvCxnSpPr/>
              <p:nvPr/>
            </p:nvCxnSpPr>
            <p:spPr bwMode="gray">
              <a:xfrm>
                <a:off x="-375074" y="2600908"/>
                <a:ext cx="0" cy="306034"/>
              </a:xfrm>
              <a:prstGeom prst="line">
                <a:avLst/>
              </a:prstGeom>
              <a:solidFill>
                <a:schemeClr val="accent1"/>
              </a:solidFill>
              <a:ln w="28575" cap="flat" cmpd="sng" algn="ctr">
                <a:solidFill>
                  <a:schemeClr val="tx1"/>
                </a:solidFill>
                <a:prstDash val="solid"/>
                <a:round/>
                <a:headEnd type="none" w="med" len="med"/>
                <a:tailEnd type="none" w="med" len="med"/>
              </a:ln>
              <a:effectLst/>
            </p:spPr>
          </p:cxnSp>
        </p:grpSp>
        <p:sp>
          <p:nvSpPr>
            <p:cNvPr id="13" name="Text Box 18"/>
            <p:cNvSpPr txBox="1">
              <a:spLocks noChangeArrowheads="1"/>
            </p:cNvSpPr>
            <p:nvPr/>
          </p:nvSpPr>
          <p:spPr bwMode="gray">
            <a:xfrm>
              <a:off x="3481693" y="4392774"/>
              <a:ext cx="405880" cy="297733"/>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4" name="Text Box 18"/>
            <p:cNvSpPr txBox="1">
              <a:spLocks noChangeArrowheads="1"/>
            </p:cNvSpPr>
            <p:nvPr/>
          </p:nvSpPr>
          <p:spPr bwMode="gray">
            <a:xfrm>
              <a:off x="6761809" y="4392774"/>
              <a:ext cx="405880" cy="297733"/>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5" name="Text Box 18"/>
            <p:cNvSpPr txBox="1">
              <a:spLocks noChangeArrowheads="1"/>
            </p:cNvSpPr>
            <p:nvPr/>
          </p:nvSpPr>
          <p:spPr bwMode="gray">
            <a:xfrm>
              <a:off x="10022828" y="4392774"/>
              <a:ext cx="405880" cy="297733"/>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pSp>
      <p:sp>
        <p:nvSpPr>
          <p:cNvPr id="23" name="五边形 31"/>
          <p:cNvSpPr/>
          <p:nvPr/>
        </p:nvSpPr>
        <p:spPr bwMode="gray">
          <a:xfrm flipH="1">
            <a:off x="2588354" y="3853898"/>
            <a:ext cx="2178000" cy="479213"/>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25" name="五边形 31"/>
          <p:cNvSpPr/>
          <p:nvPr/>
        </p:nvSpPr>
        <p:spPr bwMode="gray">
          <a:xfrm flipH="1">
            <a:off x="5908984" y="3853898"/>
            <a:ext cx="2178000" cy="479213"/>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cxnSp>
        <p:nvCxnSpPr>
          <p:cNvPr id="27" name="直接连接符 37"/>
          <p:cNvCxnSpPr/>
          <p:nvPr/>
        </p:nvCxnSpPr>
        <p:spPr bwMode="gray">
          <a:xfrm>
            <a:off x="3114509" y="4669104"/>
            <a:ext cx="1165147" cy="0"/>
          </a:xfrm>
          <a:prstGeom prst="line">
            <a:avLst/>
          </a:prstGeom>
          <a:ln w="28575">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Rectangle 24"/>
          <p:cNvSpPr/>
          <p:nvPr/>
        </p:nvSpPr>
        <p:spPr bwMode="gray">
          <a:xfrm>
            <a:off x="3202170" y="4700636"/>
            <a:ext cx="109249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Requests labels.</a:t>
            </a:r>
          </a:p>
        </p:txBody>
      </p:sp>
      <p:cxnSp>
        <p:nvCxnSpPr>
          <p:cNvPr id="29" name="直接连接符 37"/>
          <p:cNvCxnSpPr/>
          <p:nvPr/>
        </p:nvCxnSpPr>
        <p:spPr bwMode="gray">
          <a:xfrm>
            <a:off x="6439731" y="4669104"/>
            <a:ext cx="1165147" cy="0"/>
          </a:xfrm>
          <a:prstGeom prst="line">
            <a:avLst/>
          </a:prstGeom>
          <a:ln w="28575">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Rectangle 26"/>
          <p:cNvSpPr/>
          <p:nvPr/>
        </p:nvSpPr>
        <p:spPr bwMode="gray">
          <a:xfrm>
            <a:off x="6511626" y="4700636"/>
            <a:ext cx="109249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Requests labels.</a:t>
            </a:r>
          </a:p>
        </p:txBody>
      </p:sp>
      <p:sp>
        <p:nvSpPr>
          <p:cNvPr id="4" name="文本框 3"/>
          <p:cNvSpPr txBox="1"/>
          <p:nvPr/>
        </p:nvSpPr>
        <p:spPr bwMode="gray">
          <a:xfrm>
            <a:off x="686964" y="5229216"/>
            <a:ext cx="3414836" cy="830997"/>
          </a:xfrm>
          <a:prstGeom prst="rect">
            <a:avLst/>
          </a:prstGeom>
          <a:noFill/>
        </p:spPr>
        <p:txBody>
          <a:bodyPr wrap="square" rtlCol="0">
            <a:noAutofit/>
          </a:bodyPr>
          <a:lstStyle/>
          <a:p>
            <a:pPr fontAlgn="ctr"/>
            <a:r>
              <a:rPr lang="en-US" sz="1600" dirty="0">
                <a:latin typeface="Huawei Sans" panose="020C0503030203020204" pitchFamily="34" charset="0"/>
              </a:rPr>
              <a:t>R1 requires to access the 192.168.3.0/24 network segment.</a:t>
            </a:r>
          </a:p>
        </p:txBody>
      </p:sp>
      <p:sp>
        <p:nvSpPr>
          <p:cNvPr id="26" name="TextBox 12"/>
          <p:cNvSpPr txBox="1"/>
          <p:nvPr/>
        </p:nvSpPr>
        <p:spPr bwMode="gray">
          <a:xfrm>
            <a:off x="9240750" y="4332007"/>
            <a:ext cx="1614545"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192.168.3.0/24</a:t>
            </a:r>
          </a:p>
        </p:txBody>
      </p:sp>
    </p:spTree>
    <p:extLst>
      <p:ext uri="{BB962C8B-B14F-4D97-AF65-F5344CB8AC3E}">
        <p14:creationId xmlns:p14="http://schemas.microsoft.com/office/powerpoint/2010/main" val="4155817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arn(inVertical)">
                                      <p:cBhvr>
                                        <p:cTn id="12" dur="500"/>
                                        <p:tgtEl>
                                          <p:spTgt spid="2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barn(inVertical)">
                                      <p:cBhvr>
                                        <p:cTn id="15" dur="500"/>
                                        <p:tgtEl>
                                          <p:spTgt spid="28"/>
                                        </p:tgtEl>
                                      </p:cBhvr>
                                    </p:animEffect>
                                  </p:childTnLst>
                                </p:cTn>
                              </p:par>
                              <p:par>
                                <p:cTn id="16" presetID="16" presetClass="entr" presetSubtype="21"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barn(inVertical)">
                                      <p:cBhvr>
                                        <p:cTn id="18" dur="500"/>
                                        <p:tgtEl>
                                          <p:spTgt spid="2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barn(inVertical)">
                                      <p:cBhvr>
                                        <p:cTn id="21" dur="500"/>
                                        <p:tgtEl>
                                          <p:spTgt spid="3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arn(inVertical)">
                                      <p:cBhvr>
                                        <p:cTn id="26" dur="500"/>
                                        <p:tgtEl>
                                          <p:spTgt spid="23"/>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arn(inVertical)">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8" grpId="0"/>
      <p:bldP spid="30"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Label Distribution Control Mode - Independent</a:t>
            </a:r>
          </a:p>
        </p:txBody>
      </p:sp>
      <p:sp>
        <p:nvSpPr>
          <p:cNvPr id="3" name="内容占位符 2"/>
          <p:cNvSpPr>
            <a:spLocks noGrp="1"/>
          </p:cNvSpPr>
          <p:nvPr>
            <p:ph type="body" sz="quarter" idx="10"/>
          </p:nvPr>
        </p:nvSpPr>
        <p:spPr bwMode="gray"/>
        <p:txBody>
          <a:bodyPr/>
          <a:lstStyle/>
          <a:p>
            <a:r>
              <a:rPr lang="en-US" sz="1800" dirty="0"/>
              <a:t>Independent mode</a:t>
            </a:r>
          </a:p>
          <a:p>
            <a:pPr lvl="1"/>
            <a:r>
              <a:rPr lang="en-US" sz="1600" dirty="0"/>
              <a:t>A local LSR assigns and binds a label to a FEC and then advertises the binding to the upstream LSR, without waiting for the label distributed by the downstream LSR.</a:t>
            </a:r>
          </a:p>
        </p:txBody>
      </p:sp>
      <p:sp>
        <p:nvSpPr>
          <p:cNvPr id="25" name="五边形 31"/>
          <p:cNvSpPr/>
          <p:nvPr/>
        </p:nvSpPr>
        <p:spPr bwMode="gray">
          <a:xfrm flipH="1">
            <a:off x="3364266" y="3016363"/>
            <a:ext cx="2249906" cy="435648"/>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26" name="五边形 31"/>
          <p:cNvSpPr/>
          <p:nvPr/>
        </p:nvSpPr>
        <p:spPr bwMode="gray">
          <a:xfrm flipH="1">
            <a:off x="5692930" y="3016363"/>
            <a:ext cx="2249906" cy="435648"/>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grpSp>
        <p:nvGrpSpPr>
          <p:cNvPr id="29" name="组合 28"/>
          <p:cNvGrpSpPr/>
          <p:nvPr/>
        </p:nvGrpSpPr>
        <p:grpSpPr bwMode="gray">
          <a:xfrm>
            <a:off x="3102250" y="3510726"/>
            <a:ext cx="6573859" cy="748744"/>
            <a:chOff x="1896669" y="4596630"/>
            <a:chExt cx="6573859" cy="748744"/>
          </a:xfrm>
        </p:grpSpPr>
        <p:sp>
          <p:nvSpPr>
            <p:cNvPr id="39" name="TextBox 43"/>
            <p:cNvSpPr txBox="1"/>
            <p:nvPr/>
          </p:nvSpPr>
          <p:spPr bwMode="gray">
            <a:xfrm>
              <a:off x="1945798"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0" name="TextBox 44"/>
            <p:cNvSpPr txBox="1"/>
            <p:nvPr/>
          </p:nvSpPr>
          <p:spPr bwMode="gray">
            <a:xfrm>
              <a:off x="3997277"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41" name="TextBox 48"/>
            <p:cNvSpPr txBox="1"/>
            <p:nvPr/>
          </p:nvSpPr>
          <p:spPr bwMode="gray">
            <a:xfrm>
              <a:off x="5994484"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96669" y="4596630"/>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7043" y="4596630"/>
              <a:ext cx="540000" cy="442800"/>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27925" y="4596630"/>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30528" y="4596630"/>
              <a:ext cx="540000" cy="442800"/>
            </a:xfrm>
            <a:prstGeom prst="rect">
              <a:avLst/>
            </a:prstGeom>
          </p:spPr>
        </p:pic>
        <p:sp>
          <p:nvSpPr>
            <p:cNvPr id="46" name="TextBox 43"/>
            <p:cNvSpPr txBox="1"/>
            <p:nvPr/>
          </p:nvSpPr>
          <p:spPr bwMode="gray">
            <a:xfrm>
              <a:off x="7993610"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47" name="直接连接符 46"/>
            <p:cNvCxnSpPr>
              <a:stCxn id="42" idx="3"/>
              <a:endCxn id="43" idx="1"/>
            </p:cNvCxnSpPr>
            <p:nvPr/>
          </p:nvCxnSpPr>
          <p:spPr bwMode="gray">
            <a:xfrm>
              <a:off x="2436669" y="4818030"/>
              <a:ext cx="149037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1"/>
              <a:endCxn id="43" idx="3"/>
            </p:cNvCxnSpPr>
            <p:nvPr/>
          </p:nvCxnSpPr>
          <p:spPr bwMode="gray">
            <a:xfrm flipH="1">
              <a:off x="4467043" y="4818030"/>
              <a:ext cx="1460882"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4" idx="3"/>
              <a:endCxn id="45" idx="1"/>
            </p:cNvCxnSpPr>
            <p:nvPr/>
          </p:nvCxnSpPr>
          <p:spPr bwMode="gray">
            <a:xfrm>
              <a:off x="6467925" y="4818030"/>
              <a:ext cx="1462603"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30" name="直接连接符 4"/>
          <p:cNvCxnSpPr/>
          <p:nvPr/>
        </p:nvCxnSpPr>
        <p:spPr bwMode="gray">
          <a:xfrm flipV="1">
            <a:off x="10542760" y="3394403"/>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1" name="TextBox 31"/>
          <p:cNvSpPr txBox="1"/>
          <p:nvPr/>
        </p:nvSpPr>
        <p:spPr bwMode="gray">
          <a:xfrm>
            <a:off x="10520813" y="3567539"/>
            <a:ext cx="1222002" cy="261610"/>
          </a:xfrm>
          <a:prstGeom prst="rect">
            <a:avLst/>
          </a:prstGeom>
          <a:noFill/>
        </p:spPr>
        <p:txBody>
          <a:bodyPr wrap="square" rtlCol="0">
            <a:noAutofit/>
          </a:bodyPr>
          <a:lstStyle/>
          <a:p>
            <a:pPr algn="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cxnSp>
        <p:nvCxnSpPr>
          <p:cNvPr id="34" name="直接连接符 33"/>
          <p:cNvCxnSpPr/>
          <p:nvPr/>
        </p:nvCxnSpPr>
        <p:spPr bwMode="gray">
          <a:xfrm flipV="1">
            <a:off x="9676109" y="3728251"/>
            <a:ext cx="86400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Text Box 43"/>
          <p:cNvSpPr txBox="1">
            <a:spLocks noChangeArrowheads="1"/>
          </p:cNvSpPr>
          <p:nvPr/>
        </p:nvSpPr>
        <p:spPr bwMode="gray">
          <a:xfrm>
            <a:off x="722384" y="2979562"/>
            <a:ext cx="2300619" cy="1107996"/>
          </a:xfrm>
          <a:prstGeom prst="rect">
            <a:avLst/>
          </a:prstGeom>
          <a:solidFill>
            <a:srgbClr val="FFF2CC"/>
          </a:solidFill>
          <a:ln>
            <a:noFill/>
          </a:ln>
        </p:spPr>
        <p:txBody>
          <a:bodyPr wrap="square">
            <a:noAutofit/>
          </a:bodyPr>
          <a:lstStyle>
            <a:lvl1pPr defTabSz="784225" eaLnBrk="0" hangingPunct="0">
              <a:defRPr>
                <a:solidFill>
                  <a:schemeClr val="tx1"/>
                </a:solidFill>
                <a:latin typeface="Arial" panose="020B0604020202020204" pitchFamily="34" charset="0"/>
                <a:ea typeface="华文细黑" panose="02010600040101010101" pitchFamily="2" charset="-122"/>
              </a:defRPr>
            </a:lvl1pPr>
            <a:lvl2pPr marL="742950" indent="-285750" defTabSz="784225" eaLnBrk="0" hangingPunct="0">
              <a:defRPr>
                <a:solidFill>
                  <a:schemeClr val="tx1"/>
                </a:solidFill>
                <a:latin typeface="Arial" panose="020B0604020202020204" pitchFamily="34" charset="0"/>
                <a:ea typeface="华文细黑" panose="02010600040101010101" pitchFamily="2" charset="-122"/>
              </a:defRPr>
            </a:lvl2pPr>
            <a:lvl3pPr marL="1143000" indent="-228600" defTabSz="784225" eaLnBrk="0" hangingPunct="0">
              <a:defRPr>
                <a:solidFill>
                  <a:schemeClr val="tx1"/>
                </a:solidFill>
                <a:latin typeface="Arial" panose="020B0604020202020204" pitchFamily="34" charset="0"/>
                <a:ea typeface="华文细黑" panose="02010600040101010101" pitchFamily="2" charset="-122"/>
              </a:defRPr>
            </a:lvl3pPr>
            <a:lvl4pPr marL="1600200" indent="-228600" defTabSz="784225" eaLnBrk="0" hangingPunct="0">
              <a:defRPr>
                <a:solidFill>
                  <a:schemeClr val="tx1"/>
                </a:solidFill>
                <a:latin typeface="Arial" panose="020B0604020202020204" pitchFamily="34" charset="0"/>
                <a:ea typeface="华文细黑" panose="02010600040101010101" pitchFamily="2" charset="-122"/>
              </a:defRPr>
            </a:lvl4pPr>
            <a:lvl5pPr marL="2057400" indent="-228600" defTabSz="784225" eaLnBrk="0" hangingPunct="0">
              <a:defRPr>
                <a:solidFill>
                  <a:schemeClr val="tx1"/>
                </a:solidFill>
                <a:latin typeface="Arial" panose="020B0604020202020204" pitchFamily="34" charset="0"/>
                <a:ea typeface="华文细黑" panose="02010600040101010101" pitchFamily="2" charset="-122"/>
              </a:defRPr>
            </a:lvl5pPr>
            <a:lvl6pPr marL="25146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spcBef>
                <a:spcPct val="50000"/>
              </a:spcBef>
            </a:pPr>
            <a:r>
              <a:rPr lang="en-US" dirty="0">
                <a:latin typeface="Huawei Sans" panose="020C0503030203020204" pitchFamily="34" charset="0"/>
                <a:ea typeface="方正兰亭黑简体" panose="02000000000000000000" pitchFamily="2" charset="-122"/>
                <a:sym typeface="Huawei Sans" panose="020C0503030203020204" pitchFamily="34" charset="0"/>
              </a:rPr>
              <a:t>DU</a:t>
            </a:r>
          </a:p>
          <a:p>
            <a:pPr algn="ctr" fontAlgn="ctr">
              <a:spcBef>
                <a:spcPct val="500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spcBef>
                <a:spcPct val="50000"/>
              </a:spcBef>
            </a:pPr>
            <a:r>
              <a:rPr lang="en-US" dirty="0">
                <a:latin typeface="Huawei Sans" panose="020C0503030203020204" pitchFamily="34" charset="0"/>
                <a:ea typeface="方正兰亭黑简体" panose="02000000000000000000" pitchFamily="2" charset="-122"/>
                <a:sym typeface="Huawei Sans" panose="020C0503030203020204" pitchFamily="34" charset="0"/>
              </a:rPr>
              <a:t>Independent</a:t>
            </a:r>
          </a:p>
        </p:txBody>
      </p:sp>
      <p:sp>
        <p:nvSpPr>
          <p:cNvPr id="23" name="五边形 31"/>
          <p:cNvSpPr/>
          <p:nvPr/>
        </p:nvSpPr>
        <p:spPr bwMode="gray">
          <a:xfrm flipH="1">
            <a:off x="3364266" y="4679838"/>
            <a:ext cx="2249906" cy="435648"/>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24" name="五边形 31"/>
          <p:cNvSpPr/>
          <p:nvPr/>
        </p:nvSpPr>
        <p:spPr bwMode="gray">
          <a:xfrm flipH="1">
            <a:off x="5692930" y="4679838"/>
            <a:ext cx="2249906" cy="435648"/>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grpSp>
        <p:nvGrpSpPr>
          <p:cNvPr id="32" name="组合 31"/>
          <p:cNvGrpSpPr/>
          <p:nvPr/>
        </p:nvGrpSpPr>
        <p:grpSpPr bwMode="gray">
          <a:xfrm>
            <a:off x="3102250" y="5174201"/>
            <a:ext cx="6573859" cy="748744"/>
            <a:chOff x="1896669" y="4596630"/>
            <a:chExt cx="6573859" cy="748744"/>
          </a:xfrm>
        </p:grpSpPr>
        <p:sp>
          <p:nvSpPr>
            <p:cNvPr id="37" name="TextBox 43"/>
            <p:cNvSpPr txBox="1"/>
            <p:nvPr/>
          </p:nvSpPr>
          <p:spPr bwMode="gray">
            <a:xfrm>
              <a:off x="1974373"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8" name="TextBox 44"/>
            <p:cNvSpPr txBox="1"/>
            <p:nvPr/>
          </p:nvSpPr>
          <p:spPr bwMode="gray">
            <a:xfrm>
              <a:off x="3987752"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51" name="TextBox 48"/>
            <p:cNvSpPr txBox="1"/>
            <p:nvPr/>
          </p:nvSpPr>
          <p:spPr bwMode="gray">
            <a:xfrm>
              <a:off x="5994484"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96669" y="4596630"/>
              <a:ext cx="540000" cy="442800"/>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7043" y="4596630"/>
              <a:ext cx="540000" cy="442800"/>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27925" y="4596630"/>
              <a:ext cx="540000" cy="442800"/>
            </a:xfrm>
            <a:prstGeom prst="rect">
              <a:avLst/>
            </a:prstGeom>
          </p:spPr>
        </p:pic>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30528" y="4596630"/>
              <a:ext cx="540000" cy="442800"/>
            </a:xfrm>
            <a:prstGeom prst="rect">
              <a:avLst/>
            </a:prstGeom>
          </p:spPr>
        </p:pic>
        <p:sp>
          <p:nvSpPr>
            <p:cNvPr id="56" name="TextBox 43"/>
            <p:cNvSpPr txBox="1"/>
            <p:nvPr/>
          </p:nvSpPr>
          <p:spPr bwMode="gray">
            <a:xfrm>
              <a:off x="8003135"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57" name="直接连接符 56"/>
            <p:cNvCxnSpPr>
              <a:stCxn id="52" idx="3"/>
              <a:endCxn id="53" idx="1"/>
            </p:cNvCxnSpPr>
            <p:nvPr/>
          </p:nvCxnSpPr>
          <p:spPr bwMode="gray">
            <a:xfrm>
              <a:off x="2436669" y="4818030"/>
              <a:ext cx="149037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4" idx="1"/>
              <a:endCxn id="53" idx="3"/>
            </p:cNvCxnSpPr>
            <p:nvPr/>
          </p:nvCxnSpPr>
          <p:spPr bwMode="gray">
            <a:xfrm flipH="1">
              <a:off x="4467043" y="4818030"/>
              <a:ext cx="1460882"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54" idx="3"/>
              <a:endCxn id="55" idx="1"/>
            </p:cNvCxnSpPr>
            <p:nvPr/>
          </p:nvCxnSpPr>
          <p:spPr bwMode="gray">
            <a:xfrm>
              <a:off x="6467925" y="4818030"/>
              <a:ext cx="1462603"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33" name="直接连接符 4"/>
          <p:cNvCxnSpPr/>
          <p:nvPr/>
        </p:nvCxnSpPr>
        <p:spPr bwMode="gray">
          <a:xfrm flipV="1">
            <a:off x="10542760" y="5057878"/>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flipV="1">
            <a:off x="9676109" y="5391726"/>
            <a:ext cx="86400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0" name="Text Box 43"/>
          <p:cNvSpPr txBox="1">
            <a:spLocks noChangeArrowheads="1"/>
          </p:cNvSpPr>
          <p:nvPr/>
        </p:nvSpPr>
        <p:spPr bwMode="gray">
          <a:xfrm>
            <a:off x="720826" y="4687464"/>
            <a:ext cx="2300619" cy="1107996"/>
          </a:xfrm>
          <a:prstGeom prst="rect">
            <a:avLst/>
          </a:prstGeom>
          <a:solidFill>
            <a:srgbClr val="FFF2CC"/>
          </a:solidFill>
          <a:ln>
            <a:noFill/>
          </a:ln>
        </p:spPr>
        <p:txBody>
          <a:bodyPr wrap="square">
            <a:noAutofit/>
          </a:bodyPr>
          <a:lstStyle>
            <a:lvl1pPr defTabSz="784225" eaLnBrk="0" hangingPunct="0">
              <a:defRPr>
                <a:solidFill>
                  <a:schemeClr val="tx1"/>
                </a:solidFill>
                <a:latin typeface="Arial" panose="020B0604020202020204" pitchFamily="34" charset="0"/>
                <a:ea typeface="华文细黑" panose="02010600040101010101" pitchFamily="2" charset="-122"/>
              </a:defRPr>
            </a:lvl1pPr>
            <a:lvl2pPr marL="742950" indent="-285750" defTabSz="784225" eaLnBrk="0" hangingPunct="0">
              <a:defRPr>
                <a:solidFill>
                  <a:schemeClr val="tx1"/>
                </a:solidFill>
                <a:latin typeface="Arial" panose="020B0604020202020204" pitchFamily="34" charset="0"/>
                <a:ea typeface="华文细黑" panose="02010600040101010101" pitchFamily="2" charset="-122"/>
              </a:defRPr>
            </a:lvl2pPr>
            <a:lvl3pPr marL="1143000" indent="-228600" defTabSz="784225" eaLnBrk="0" hangingPunct="0">
              <a:defRPr>
                <a:solidFill>
                  <a:schemeClr val="tx1"/>
                </a:solidFill>
                <a:latin typeface="Arial" panose="020B0604020202020204" pitchFamily="34" charset="0"/>
                <a:ea typeface="华文细黑" panose="02010600040101010101" pitchFamily="2" charset="-122"/>
              </a:defRPr>
            </a:lvl3pPr>
            <a:lvl4pPr marL="1600200" indent="-228600" defTabSz="784225" eaLnBrk="0" hangingPunct="0">
              <a:defRPr>
                <a:solidFill>
                  <a:schemeClr val="tx1"/>
                </a:solidFill>
                <a:latin typeface="Arial" panose="020B0604020202020204" pitchFamily="34" charset="0"/>
                <a:ea typeface="华文细黑" panose="02010600040101010101" pitchFamily="2" charset="-122"/>
              </a:defRPr>
            </a:lvl4pPr>
            <a:lvl5pPr marL="2057400" indent="-228600" defTabSz="784225" eaLnBrk="0" hangingPunct="0">
              <a:defRPr>
                <a:solidFill>
                  <a:schemeClr val="tx1"/>
                </a:solidFill>
                <a:latin typeface="Arial" panose="020B0604020202020204" pitchFamily="34" charset="0"/>
                <a:ea typeface="华文细黑" panose="02010600040101010101" pitchFamily="2" charset="-122"/>
              </a:defRPr>
            </a:lvl5pPr>
            <a:lvl6pPr marL="25146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spcBef>
                <a:spcPct val="50000"/>
              </a:spcBef>
            </a:pPr>
            <a:r>
              <a:rPr lang="en-US" dirty="0">
                <a:latin typeface="Huawei Sans" panose="020C0503030203020204" pitchFamily="34" charset="0"/>
                <a:ea typeface="方正兰亭黑简体" panose="02000000000000000000" pitchFamily="2" charset="-122"/>
                <a:sym typeface="Huawei Sans" panose="020C0503030203020204" pitchFamily="34" charset="0"/>
              </a:rPr>
              <a:t>DoD</a:t>
            </a:r>
          </a:p>
          <a:p>
            <a:pPr algn="ctr" fontAlgn="ctr">
              <a:spcBef>
                <a:spcPct val="500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spcBef>
                <a:spcPct val="50000"/>
              </a:spcBef>
            </a:pPr>
            <a:r>
              <a:rPr lang="en-US" dirty="0">
                <a:latin typeface="Huawei Sans" panose="020C0503030203020204" pitchFamily="34" charset="0"/>
                <a:ea typeface="方正兰亭黑简体" panose="02000000000000000000" pitchFamily="2" charset="-122"/>
                <a:sym typeface="Huawei Sans" panose="020C0503030203020204" pitchFamily="34" charset="0"/>
              </a:rPr>
              <a:t>Independent</a:t>
            </a:r>
          </a:p>
        </p:txBody>
      </p:sp>
      <p:cxnSp>
        <p:nvCxnSpPr>
          <p:cNvPr id="61" name="直接连接符 37"/>
          <p:cNvCxnSpPr/>
          <p:nvPr/>
        </p:nvCxnSpPr>
        <p:spPr bwMode="gray">
          <a:xfrm>
            <a:off x="3753529" y="5583636"/>
            <a:ext cx="1165147" cy="0"/>
          </a:xfrm>
          <a:prstGeom prst="line">
            <a:avLst/>
          </a:prstGeom>
          <a:ln w="28575">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Rectangle 24"/>
          <p:cNvSpPr/>
          <p:nvPr/>
        </p:nvSpPr>
        <p:spPr bwMode="gray">
          <a:xfrm>
            <a:off x="3841190" y="5615168"/>
            <a:ext cx="109249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Requests labels.</a:t>
            </a:r>
          </a:p>
        </p:txBody>
      </p:sp>
      <p:cxnSp>
        <p:nvCxnSpPr>
          <p:cNvPr id="63" name="直接连接符 37"/>
          <p:cNvCxnSpPr/>
          <p:nvPr/>
        </p:nvCxnSpPr>
        <p:spPr bwMode="gray">
          <a:xfrm>
            <a:off x="5831956" y="5590912"/>
            <a:ext cx="1165147" cy="0"/>
          </a:xfrm>
          <a:prstGeom prst="line">
            <a:avLst/>
          </a:prstGeom>
          <a:ln w="28575">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Rectangle 24"/>
          <p:cNvSpPr/>
          <p:nvPr/>
        </p:nvSpPr>
        <p:spPr bwMode="gray">
          <a:xfrm>
            <a:off x="5919617" y="5622444"/>
            <a:ext cx="109249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Requests labels.</a:t>
            </a:r>
          </a:p>
        </p:txBody>
      </p:sp>
      <p:sp>
        <p:nvSpPr>
          <p:cNvPr id="13" name="任意多边形 12"/>
          <p:cNvSpPr/>
          <p:nvPr/>
        </p:nvSpPr>
        <p:spPr bwMode="gray">
          <a:xfrm>
            <a:off x="4685481" y="2694528"/>
            <a:ext cx="1890713" cy="312422"/>
          </a:xfrm>
          <a:custGeom>
            <a:avLst/>
            <a:gdLst>
              <a:gd name="connsiteX0" fmla="*/ 0 w 1890713"/>
              <a:gd name="connsiteY0" fmla="*/ 280991 h 285753"/>
              <a:gd name="connsiteX1" fmla="*/ 952500 w 1890713"/>
              <a:gd name="connsiteY1" fmla="*/ 3 h 285753"/>
              <a:gd name="connsiteX2" fmla="*/ 1890713 w 1890713"/>
              <a:gd name="connsiteY2" fmla="*/ 285753 h 285753"/>
            </a:gdLst>
            <a:ahLst/>
            <a:cxnLst>
              <a:cxn ang="0">
                <a:pos x="connsiteX0" y="connsiteY0"/>
              </a:cxn>
              <a:cxn ang="0">
                <a:pos x="connsiteX1" y="connsiteY1"/>
              </a:cxn>
              <a:cxn ang="0">
                <a:pos x="connsiteX2" y="connsiteY2"/>
              </a:cxn>
            </a:cxnLst>
            <a:rect l="l" t="t" r="r" b="b"/>
            <a:pathLst>
              <a:path w="1890713" h="285753">
                <a:moveTo>
                  <a:pt x="0" y="280991"/>
                </a:moveTo>
                <a:cubicBezTo>
                  <a:pt x="318690" y="140100"/>
                  <a:pt x="637381" y="-791"/>
                  <a:pt x="952500" y="3"/>
                </a:cubicBezTo>
                <a:cubicBezTo>
                  <a:pt x="1267619" y="797"/>
                  <a:pt x="1579166" y="143275"/>
                  <a:pt x="1890713" y="285753"/>
                </a:cubicBezTo>
              </a:path>
            </a:pathLst>
          </a:custGeom>
          <a:noFill/>
          <a:ln>
            <a:solidFill>
              <a:srgbClr val="56C4D2"/>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p:txBody>
      </p:sp>
      <p:sp>
        <p:nvSpPr>
          <p:cNvPr id="14" name="文本框 13"/>
          <p:cNvSpPr txBox="1"/>
          <p:nvPr/>
        </p:nvSpPr>
        <p:spPr bwMode="gray">
          <a:xfrm>
            <a:off x="5122488" y="2734193"/>
            <a:ext cx="1053494" cy="307777"/>
          </a:xfrm>
          <a:prstGeom prst="rect">
            <a:avLst/>
          </a:prstGeom>
          <a:noFill/>
        </p:spPr>
        <p:txBody>
          <a:bodyPr wrap="square" rtlCol="0">
            <a:noAutofit/>
          </a:bodyPr>
          <a:lstStyle/>
          <a:p>
            <a:pPr algn="ctr" fontAlgn="ctr"/>
            <a:r>
              <a:rPr lang="en-US" sz="1400" dirty="0">
                <a:latin typeface="Huawei Sans" panose="020C0503030203020204" pitchFamily="34" charset="0"/>
              </a:rPr>
              <a:t>Unordered</a:t>
            </a:r>
          </a:p>
        </p:txBody>
      </p:sp>
      <p:sp>
        <p:nvSpPr>
          <p:cNvPr id="74" name="任意多边形 73"/>
          <p:cNvSpPr/>
          <p:nvPr/>
        </p:nvSpPr>
        <p:spPr bwMode="gray">
          <a:xfrm>
            <a:off x="4758885" y="4318186"/>
            <a:ext cx="1890713" cy="364282"/>
          </a:xfrm>
          <a:custGeom>
            <a:avLst/>
            <a:gdLst>
              <a:gd name="connsiteX0" fmla="*/ 0 w 1890713"/>
              <a:gd name="connsiteY0" fmla="*/ 280991 h 285753"/>
              <a:gd name="connsiteX1" fmla="*/ 952500 w 1890713"/>
              <a:gd name="connsiteY1" fmla="*/ 3 h 285753"/>
              <a:gd name="connsiteX2" fmla="*/ 1890713 w 1890713"/>
              <a:gd name="connsiteY2" fmla="*/ 285753 h 285753"/>
            </a:gdLst>
            <a:ahLst/>
            <a:cxnLst>
              <a:cxn ang="0">
                <a:pos x="connsiteX0" y="connsiteY0"/>
              </a:cxn>
              <a:cxn ang="0">
                <a:pos x="connsiteX1" y="connsiteY1"/>
              </a:cxn>
              <a:cxn ang="0">
                <a:pos x="connsiteX2" y="connsiteY2"/>
              </a:cxn>
            </a:cxnLst>
            <a:rect l="l" t="t" r="r" b="b"/>
            <a:pathLst>
              <a:path w="1890713" h="285753">
                <a:moveTo>
                  <a:pt x="0" y="280991"/>
                </a:moveTo>
                <a:cubicBezTo>
                  <a:pt x="318690" y="140100"/>
                  <a:pt x="637381" y="-791"/>
                  <a:pt x="952500" y="3"/>
                </a:cubicBezTo>
                <a:cubicBezTo>
                  <a:pt x="1267619" y="797"/>
                  <a:pt x="1579166" y="143275"/>
                  <a:pt x="1890713" y="285753"/>
                </a:cubicBezTo>
              </a:path>
            </a:pathLst>
          </a:custGeom>
          <a:noFill/>
          <a:ln>
            <a:solidFill>
              <a:srgbClr val="56C4D2"/>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p:txBody>
      </p:sp>
      <p:sp>
        <p:nvSpPr>
          <p:cNvPr id="75" name="文本框 74"/>
          <p:cNvSpPr txBox="1"/>
          <p:nvPr/>
        </p:nvSpPr>
        <p:spPr bwMode="gray">
          <a:xfrm>
            <a:off x="5179638" y="4368139"/>
            <a:ext cx="1053494" cy="307777"/>
          </a:xfrm>
          <a:prstGeom prst="rect">
            <a:avLst/>
          </a:prstGeom>
          <a:noFill/>
        </p:spPr>
        <p:txBody>
          <a:bodyPr wrap="square" rtlCol="0">
            <a:noAutofit/>
          </a:bodyPr>
          <a:lstStyle/>
          <a:p>
            <a:pPr algn="ctr" fontAlgn="ctr"/>
            <a:r>
              <a:rPr lang="en-US" sz="1400" dirty="0">
                <a:latin typeface="Huawei Sans" panose="020C0503030203020204" pitchFamily="34" charset="0"/>
              </a:rPr>
              <a:t>Unordered</a:t>
            </a:r>
          </a:p>
        </p:txBody>
      </p:sp>
      <p:sp>
        <p:nvSpPr>
          <p:cNvPr id="65" name="TextBox 31"/>
          <p:cNvSpPr txBox="1"/>
          <p:nvPr/>
        </p:nvSpPr>
        <p:spPr bwMode="gray">
          <a:xfrm>
            <a:off x="10520813" y="5264796"/>
            <a:ext cx="1222002" cy="261610"/>
          </a:xfrm>
          <a:prstGeom prst="rect">
            <a:avLst/>
          </a:prstGeom>
          <a:noFill/>
        </p:spPr>
        <p:txBody>
          <a:bodyPr wrap="square" rtlCol="0">
            <a:noAutofit/>
          </a:bodyPr>
          <a:lstStyle/>
          <a:p>
            <a:pPr algn="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spTree>
    <p:extLst>
      <p:ext uri="{BB962C8B-B14F-4D97-AF65-F5344CB8AC3E}">
        <p14:creationId xmlns:p14="http://schemas.microsoft.com/office/powerpoint/2010/main" val="3825756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par>
                                <p:cTn id="8" presetID="16" presetClass="entr" presetSubtype="21"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barn(inVertical)">
                                      <p:cBhvr>
                                        <p:cTn id="10" dur="500"/>
                                        <p:tgtEl>
                                          <p:spTgt spid="6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par>
                                <p:cTn id="19" presetID="16" presetClass="entr" presetSubtype="21" fill="hold" nodeType="with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barn(inVertical)">
                                      <p:cBhvr>
                                        <p:cTn id="21" dur="500"/>
                                        <p:tgtEl>
                                          <p:spTgt spid="63"/>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barn(inVertical)">
                                      <p:cBhvr>
                                        <p:cTn id="24" dur="500"/>
                                        <p:tgtEl>
                                          <p:spTgt spid="6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barn(inVertical)">
                                      <p:cBhvr>
                                        <p:cTn id="29" dur="500"/>
                                        <p:tgtEl>
                                          <p:spTgt spid="74"/>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barn(inVertical)">
                                      <p:cBhvr>
                                        <p:cTn id="3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62" grpId="0"/>
      <p:bldP spid="64" grpId="0"/>
      <p:bldP spid="74" grpId="0" animBg="1"/>
      <p:bldP spid="7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a:t>Label Distribution Control Mode - Ordered</a:t>
            </a:r>
          </a:p>
        </p:txBody>
      </p:sp>
      <p:sp>
        <p:nvSpPr>
          <p:cNvPr id="3" name="内容占位符 2"/>
          <p:cNvSpPr>
            <a:spLocks noGrp="1"/>
          </p:cNvSpPr>
          <p:nvPr>
            <p:ph type="body" sz="quarter" idx="10"/>
          </p:nvPr>
        </p:nvSpPr>
        <p:spPr bwMode="gray"/>
        <p:txBody>
          <a:bodyPr/>
          <a:lstStyle/>
          <a:p>
            <a:r>
              <a:rPr lang="en-US" sz="1800"/>
              <a:t>Ordered mode</a:t>
            </a:r>
          </a:p>
          <a:p>
            <a:pPr lvl="1"/>
            <a:r>
              <a:rPr lang="en-US" sz="1600"/>
              <a:t>An LSR sends the label mapping of a FEC to its upstream device only if the LSR has received Label Mapping messages from the downstream of the FEC or if the LSR is the egress of the FEC.</a:t>
            </a:r>
            <a:endParaRPr lang="en-US" sz="1600" dirty="0"/>
          </a:p>
        </p:txBody>
      </p:sp>
      <p:sp>
        <p:nvSpPr>
          <p:cNvPr id="7" name="五边形 31"/>
          <p:cNvSpPr/>
          <p:nvPr/>
        </p:nvSpPr>
        <p:spPr bwMode="gray">
          <a:xfrm flipH="1">
            <a:off x="3113887" y="2628200"/>
            <a:ext cx="2164312" cy="396044"/>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8" name="五边形 31"/>
          <p:cNvSpPr/>
          <p:nvPr/>
        </p:nvSpPr>
        <p:spPr bwMode="gray">
          <a:xfrm flipH="1">
            <a:off x="5346300" y="2628200"/>
            <a:ext cx="2164312" cy="396044"/>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grpSp>
        <p:nvGrpSpPr>
          <p:cNvPr id="10" name="组合 9"/>
          <p:cNvGrpSpPr/>
          <p:nvPr/>
        </p:nvGrpSpPr>
        <p:grpSpPr bwMode="gray">
          <a:xfrm>
            <a:off x="3108375" y="3140861"/>
            <a:ext cx="6573859" cy="748744"/>
            <a:chOff x="1896669" y="4596630"/>
            <a:chExt cx="6573859" cy="748744"/>
          </a:xfrm>
        </p:grpSpPr>
        <p:sp>
          <p:nvSpPr>
            <p:cNvPr id="17" name="TextBox 43"/>
            <p:cNvSpPr txBox="1"/>
            <p:nvPr/>
          </p:nvSpPr>
          <p:spPr bwMode="gray">
            <a:xfrm>
              <a:off x="1945798"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8" name="TextBox 44"/>
            <p:cNvSpPr txBox="1"/>
            <p:nvPr/>
          </p:nvSpPr>
          <p:spPr bwMode="gray">
            <a:xfrm>
              <a:off x="3987752"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9" name="TextBox 48"/>
            <p:cNvSpPr txBox="1"/>
            <p:nvPr/>
          </p:nvSpPr>
          <p:spPr bwMode="gray">
            <a:xfrm>
              <a:off x="5946859"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96669" y="4596630"/>
              <a:ext cx="540000" cy="442800"/>
            </a:xfrm>
            <a:prstGeom prst="rect">
              <a:avLst/>
            </a:prstGeom>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7043" y="4596630"/>
              <a:ext cx="540000" cy="442800"/>
            </a:xfrm>
            <a:prstGeom prst="rect">
              <a:avLst/>
            </a:prstGeom>
          </p:spPr>
        </p:pic>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27925" y="4596630"/>
              <a:ext cx="540000" cy="442800"/>
            </a:xfrm>
            <a:prstGeom prst="rect">
              <a:avLst/>
            </a:prstGeom>
          </p:spPr>
        </p:pic>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30528" y="4596630"/>
              <a:ext cx="540000" cy="442800"/>
            </a:xfrm>
            <a:prstGeom prst="rect">
              <a:avLst/>
            </a:prstGeom>
          </p:spPr>
        </p:pic>
        <p:sp>
          <p:nvSpPr>
            <p:cNvPr id="24" name="TextBox 43"/>
            <p:cNvSpPr txBox="1"/>
            <p:nvPr/>
          </p:nvSpPr>
          <p:spPr bwMode="gray">
            <a:xfrm>
              <a:off x="7984085"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25" name="直接连接符 24"/>
            <p:cNvCxnSpPr>
              <a:stCxn id="20" idx="3"/>
              <a:endCxn id="21" idx="1"/>
            </p:cNvCxnSpPr>
            <p:nvPr/>
          </p:nvCxnSpPr>
          <p:spPr bwMode="gray">
            <a:xfrm>
              <a:off x="2436669" y="4818030"/>
              <a:ext cx="149037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2" idx="1"/>
              <a:endCxn id="21" idx="3"/>
            </p:cNvCxnSpPr>
            <p:nvPr/>
          </p:nvCxnSpPr>
          <p:spPr bwMode="gray">
            <a:xfrm flipH="1">
              <a:off x="4467043" y="4818030"/>
              <a:ext cx="1460882"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3"/>
              <a:endCxn id="23" idx="1"/>
            </p:cNvCxnSpPr>
            <p:nvPr/>
          </p:nvCxnSpPr>
          <p:spPr bwMode="gray">
            <a:xfrm>
              <a:off x="6467925" y="4818030"/>
              <a:ext cx="1462603"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1" name="直接连接符 4"/>
          <p:cNvCxnSpPr/>
          <p:nvPr/>
        </p:nvCxnSpPr>
        <p:spPr bwMode="gray">
          <a:xfrm flipV="1">
            <a:off x="10548885" y="3024538"/>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bwMode="gray">
          <a:xfrm flipV="1">
            <a:off x="9682234" y="3358386"/>
            <a:ext cx="86400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Text Box 43"/>
          <p:cNvSpPr txBox="1">
            <a:spLocks noChangeArrowheads="1"/>
          </p:cNvSpPr>
          <p:nvPr/>
        </p:nvSpPr>
        <p:spPr bwMode="gray">
          <a:xfrm>
            <a:off x="719728" y="2606581"/>
            <a:ext cx="2300619" cy="1107996"/>
          </a:xfrm>
          <a:prstGeom prst="rect">
            <a:avLst/>
          </a:prstGeom>
          <a:solidFill>
            <a:srgbClr val="FFF2CC"/>
          </a:solidFill>
          <a:ln>
            <a:noFill/>
          </a:ln>
        </p:spPr>
        <p:txBody>
          <a:bodyPr wrap="square">
            <a:noAutofit/>
          </a:bodyPr>
          <a:lstStyle>
            <a:lvl1pPr defTabSz="784225" eaLnBrk="0" hangingPunct="0">
              <a:defRPr>
                <a:solidFill>
                  <a:schemeClr val="tx1"/>
                </a:solidFill>
                <a:latin typeface="Arial" panose="020B0604020202020204" pitchFamily="34" charset="0"/>
                <a:ea typeface="华文细黑" panose="02010600040101010101" pitchFamily="2" charset="-122"/>
              </a:defRPr>
            </a:lvl1pPr>
            <a:lvl2pPr marL="742950" indent="-285750" defTabSz="784225" eaLnBrk="0" hangingPunct="0">
              <a:defRPr>
                <a:solidFill>
                  <a:schemeClr val="tx1"/>
                </a:solidFill>
                <a:latin typeface="Arial" panose="020B0604020202020204" pitchFamily="34" charset="0"/>
                <a:ea typeface="华文细黑" panose="02010600040101010101" pitchFamily="2" charset="-122"/>
              </a:defRPr>
            </a:lvl2pPr>
            <a:lvl3pPr marL="1143000" indent="-228600" defTabSz="784225" eaLnBrk="0" hangingPunct="0">
              <a:defRPr>
                <a:solidFill>
                  <a:schemeClr val="tx1"/>
                </a:solidFill>
                <a:latin typeface="Arial" panose="020B0604020202020204" pitchFamily="34" charset="0"/>
                <a:ea typeface="华文细黑" panose="02010600040101010101" pitchFamily="2" charset="-122"/>
              </a:defRPr>
            </a:lvl3pPr>
            <a:lvl4pPr marL="1600200" indent="-228600" defTabSz="784225" eaLnBrk="0" hangingPunct="0">
              <a:defRPr>
                <a:solidFill>
                  <a:schemeClr val="tx1"/>
                </a:solidFill>
                <a:latin typeface="Arial" panose="020B0604020202020204" pitchFamily="34" charset="0"/>
                <a:ea typeface="华文细黑" panose="02010600040101010101" pitchFamily="2" charset="-122"/>
              </a:defRPr>
            </a:lvl4pPr>
            <a:lvl5pPr marL="2057400" indent="-228600" defTabSz="784225" eaLnBrk="0" hangingPunct="0">
              <a:defRPr>
                <a:solidFill>
                  <a:schemeClr val="tx1"/>
                </a:solidFill>
                <a:latin typeface="Arial" panose="020B0604020202020204" pitchFamily="34" charset="0"/>
                <a:ea typeface="华文细黑" panose="02010600040101010101" pitchFamily="2" charset="-122"/>
              </a:defRPr>
            </a:lvl5pPr>
            <a:lvl6pPr marL="25146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spcBef>
                <a:spcPct val="50000"/>
              </a:spcBef>
            </a:pPr>
            <a:r>
              <a:rPr lang="en-US" dirty="0">
                <a:latin typeface="Huawei Sans" panose="020C0503030203020204" pitchFamily="34" charset="0"/>
                <a:ea typeface="方正兰亭黑简体" panose="02000000000000000000" pitchFamily="2" charset="-122"/>
                <a:sym typeface="Huawei Sans" panose="020C0503030203020204" pitchFamily="34" charset="0"/>
              </a:rPr>
              <a:t>DU</a:t>
            </a:r>
          </a:p>
          <a:p>
            <a:pPr algn="ctr" fontAlgn="ctr">
              <a:spcBef>
                <a:spcPct val="500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spcBef>
                <a:spcPct val="50000"/>
              </a:spcBef>
            </a:pPr>
            <a:r>
              <a:rPr lang="en-US" dirty="0">
                <a:latin typeface="Huawei Sans" panose="020C0503030203020204" pitchFamily="34" charset="0"/>
                <a:ea typeface="方正兰亭黑简体" panose="02000000000000000000" pitchFamily="2" charset="-122"/>
                <a:sym typeface="Huawei Sans" panose="020C0503030203020204" pitchFamily="34" charset="0"/>
              </a:rPr>
              <a:t>Ordered</a:t>
            </a:r>
          </a:p>
        </p:txBody>
      </p:sp>
      <p:sp>
        <p:nvSpPr>
          <p:cNvPr id="29" name="五边形 31"/>
          <p:cNvSpPr/>
          <p:nvPr/>
        </p:nvSpPr>
        <p:spPr bwMode="gray">
          <a:xfrm flipH="1">
            <a:off x="7530773" y="2628200"/>
            <a:ext cx="2164312" cy="396044"/>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63" name="五边形 31"/>
          <p:cNvSpPr/>
          <p:nvPr/>
        </p:nvSpPr>
        <p:spPr bwMode="gray">
          <a:xfrm flipH="1">
            <a:off x="3103486" y="4299410"/>
            <a:ext cx="2164312" cy="396044"/>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64" name="五边形 31"/>
          <p:cNvSpPr/>
          <p:nvPr/>
        </p:nvSpPr>
        <p:spPr bwMode="gray">
          <a:xfrm flipH="1">
            <a:off x="5335899" y="4299410"/>
            <a:ext cx="2164312" cy="396044"/>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grpSp>
        <p:nvGrpSpPr>
          <p:cNvPr id="65" name="组合 64"/>
          <p:cNvGrpSpPr/>
          <p:nvPr/>
        </p:nvGrpSpPr>
        <p:grpSpPr bwMode="gray">
          <a:xfrm>
            <a:off x="3097974" y="4802546"/>
            <a:ext cx="6573859" cy="748744"/>
            <a:chOff x="1896669" y="4596630"/>
            <a:chExt cx="6573859" cy="748744"/>
          </a:xfrm>
        </p:grpSpPr>
        <p:sp>
          <p:nvSpPr>
            <p:cNvPr id="66" name="TextBox 43"/>
            <p:cNvSpPr txBox="1"/>
            <p:nvPr/>
          </p:nvSpPr>
          <p:spPr bwMode="gray">
            <a:xfrm>
              <a:off x="1974373"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67" name="TextBox 44"/>
            <p:cNvSpPr txBox="1"/>
            <p:nvPr/>
          </p:nvSpPr>
          <p:spPr bwMode="gray">
            <a:xfrm>
              <a:off x="3987752"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68" name="TextBox 48"/>
            <p:cNvSpPr txBox="1"/>
            <p:nvPr/>
          </p:nvSpPr>
          <p:spPr bwMode="gray">
            <a:xfrm>
              <a:off x="5994484"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96669" y="4596630"/>
              <a:ext cx="540000" cy="442800"/>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7043" y="4596630"/>
              <a:ext cx="540000" cy="442800"/>
            </a:xfrm>
            <a:prstGeom prst="rect">
              <a:avLst/>
            </a:prstGeom>
          </p:spPr>
        </p:pic>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27925" y="4596630"/>
              <a:ext cx="540000" cy="442800"/>
            </a:xfrm>
            <a:prstGeom prst="rect">
              <a:avLst/>
            </a:prstGeom>
          </p:spPr>
        </p:pic>
        <p:sp>
          <p:nvSpPr>
            <p:cNvPr id="72" name="TextBox 43"/>
            <p:cNvSpPr txBox="1"/>
            <p:nvPr/>
          </p:nvSpPr>
          <p:spPr bwMode="gray">
            <a:xfrm>
              <a:off x="8003136"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73" name="直接连接符 72"/>
            <p:cNvCxnSpPr>
              <a:stCxn id="69" idx="3"/>
              <a:endCxn id="70" idx="1"/>
            </p:cNvCxnSpPr>
            <p:nvPr/>
          </p:nvCxnSpPr>
          <p:spPr bwMode="gray">
            <a:xfrm>
              <a:off x="2436669" y="4818030"/>
              <a:ext cx="149037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71" idx="1"/>
              <a:endCxn id="70" idx="3"/>
            </p:cNvCxnSpPr>
            <p:nvPr/>
          </p:nvCxnSpPr>
          <p:spPr bwMode="gray">
            <a:xfrm flipH="1">
              <a:off x="4467043" y="4818030"/>
              <a:ext cx="1460882"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1" idx="3"/>
              <a:endCxn id="76" idx="1"/>
            </p:cNvCxnSpPr>
            <p:nvPr/>
          </p:nvCxnSpPr>
          <p:spPr bwMode="gray">
            <a:xfrm>
              <a:off x="6467925" y="4818030"/>
              <a:ext cx="1462603"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30528" y="4596630"/>
              <a:ext cx="540000" cy="442800"/>
            </a:xfrm>
            <a:prstGeom prst="rect">
              <a:avLst/>
            </a:prstGeom>
          </p:spPr>
        </p:pic>
      </p:grpSp>
      <p:sp>
        <p:nvSpPr>
          <p:cNvPr id="77" name="Text Box 43"/>
          <p:cNvSpPr txBox="1">
            <a:spLocks noChangeArrowheads="1"/>
          </p:cNvSpPr>
          <p:nvPr/>
        </p:nvSpPr>
        <p:spPr bwMode="gray">
          <a:xfrm>
            <a:off x="750580" y="4314483"/>
            <a:ext cx="2300619" cy="1107996"/>
          </a:xfrm>
          <a:prstGeom prst="rect">
            <a:avLst/>
          </a:prstGeom>
          <a:solidFill>
            <a:srgbClr val="FFF2CC"/>
          </a:solidFill>
          <a:ln>
            <a:noFill/>
          </a:ln>
        </p:spPr>
        <p:txBody>
          <a:bodyPr wrap="square">
            <a:noAutofit/>
          </a:bodyPr>
          <a:lstStyle>
            <a:lvl1pPr defTabSz="784225" eaLnBrk="0" hangingPunct="0">
              <a:defRPr>
                <a:solidFill>
                  <a:schemeClr val="tx1"/>
                </a:solidFill>
                <a:latin typeface="Arial" panose="020B0604020202020204" pitchFamily="34" charset="0"/>
                <a:ea typeface="华文细黑" panose="02010600040101010101" pitchFamily="2" charset="-122"/>
              </a:defRPr>
            </a:lvl1pPr>
            <a:lvl2pPr marL="742950" indent="-285750" defTabSz="784225" eaLnBrk="0" hangingPunct="0">
              <a:defRPr>
                <a:solidFill>
                  <a:schemeClr val="tx1"/>
                </a:solidFill>
                <a:latin typeface="Arial" panose="020B0604020202020204" pitchFamily="34" charset="0"/>
                <a:ea typeface="华文细黑" panose="02010600040101010101" pitchFamily="2" charset="-122"/>
              </a:defRPr>
            </a:lvl2pPr>
            <a:lvl3pPr marL="1143000" indent="-228600" defTabSz="784225" eaLnBrk="0" hangingPunct="0">
              <a:defRPr>
                <a:solidFill>
                  <a:schemeClr val="tx1"/>
                </a:solidFill>
                <a:latin typeface="Arial" panose="020B0604020202020204" pitchFamily="34" charset="0"/>
                <a:ea typeface="华文细黑" panose="02010600040101010101" pitchFamily="2" charset="-122"/>
              </a:defRPr>
            </a:lvl3pPr>
            <a:lvl4pPr marL="1600200" indent="-228600" defTabSz="784225" eaLnBrk="0" hangingPunct="0">
              <a:defRPr>
                <a:solidFill>
                  <a:schemeClr val="tx1"/>
                </a:solidFill>
                <a:latin typeface="Arial" panose="020B0604020202020204" pitchFamily="34" charset="0"/>
                <a:ea typeface="华文细黑" panose="02010600040101010101" pitchFamily="2" charset="-122"/>
              </a:defRPr>
            </a:lvl4pPr>
            <a:lvl5pPr marL="2057400" indent="-228600" defTabSz="784225" eaLnBrk="0" hangingPunct="0">
              <a:defRPr>
                <a:solidFill>
                  <a:schemeClr val="tx1"/>
                </a:solidFill>
                <a:latin typeface="Arial" panose="020B0604020202020204" pitchFamily="34" charset="0"/>
                <a:ea typeface="华文细黑" panose="02010600040101010101" pitchFamily="2" charset="-122"/>
              </a:defRPr>
            </a:lvl5pPr>
            <a:lvl6pPr marL="25146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spcBef>
                <a:spcPct val="50000"/>
              </a:spcBef>
            </a:pPr>
            <a:r>
              <a:rPr lang="en-US" dirty="0">
                <a:latin typeface="Huawei Sans" panose="020C0503030203020204" pitchFamily="34" charset="0"/>
                <a:ea typeface="方正兰亭黑简体" panose="02000000000000000000" pitchFamily="2" charset="-122"/>
                <a:sym typeface="Huawei Sans" panose="020C0503030203020204" pitchFamily="34" charset="0"/>
              </a:rPr>
              <a:t>DoD</a:t>
            </a:r>
          </a:p>
          <a:p>
            <a:pPr algn="ctr" fontAlgn="ctr">
              <a:spcBef>
                <a:spcPct val="500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spcBef>
                <a:spcPct val="50000"/>
              </a:spcBef>
            </a:pPr>
            <a:r>
              <a:rPr lang="en-US" dirty="0">
                <a:latin typeface="Huawei Sans" panose="020C0503030203020204" pitchFamily="34" charset="0"/>
                <a:ea typeface="方正兰亭黑简体" panose="02000000000000000000" pitchFamily="2" charset="-122"/>
                <a:sym typeface="Huawei Sans" panose="020C0503030203020204" pitchFamily="34" charset="0"/>
              </a:rPr>
              <a:t>Ordered</a:t>
            </a:r>
          </a:p>
        </p:txBody>
      </p:sp>
      <p:sp>
        <p:nvSpPr>
          <p:cNvPr id="78" name="五边形 31"/>
          <p:cNvSpPr/>
          <p:nvPr/>
        </p:nvSpPr>
        <p:spPr bwMode="gray">
          <a:xfrm flipH="1">
            <a:off x="7520372" y="4299410"/>
            <a:ext cx="2164312" cy="396044"/>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cxnSp>
        <p:nvCxnSpPr>
          <p:cNvPr id="79" name="直接连接符 37"/>
          <p:cNvCxnSpPr/>
          <p:nvPr/>
        </p:nvCxnSpPr>
        <p:spPr bwMode="gray">
          <a:xfrm>
            <a:off x="3749253" y="5211981"/>
            <a:ext cx="1165147" cy="0"/>
          </a:xfrm>
          <a:prstGeom prst="line">
            <a:avLst/>
          </a:prstGeom>
          <a:ln w="28575">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0" name="Rectangle 24"/>
          <p:cNvSpPr/>
          <p:nvPr/>
        </p:nvSpPr>
        <p:spPr bwMode="gray">
          <a:xfrm>
            <a:off x="3764722" y="5243513"/>
            <a:ext cx="109249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Requests labels.</a:t>
            </a:r>
          </a:p>
        </p:txBody>
      </p:sp>
      <p:cxnSp>
        <p:nvCxnSpPr>
          <p:cNvPr id="81" name="直接连接符 37"/>
          <p:cNvCxnSpPr/>
          <p:nvPr/>
        </p:nvCxnSpPr>
        <p:spPr bwMode="gray">
          <a:xfrm>
            <a:off x="5827680" y="5219257"/>
            <a:ext cx="1165147" cy="0"/>
          </a:xfrm>
          <a:prstGeom prst="line">
            <a:avLst/>
          </a:prstGeom>
          <a:ln w="28575">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2" name="Rectangle 24"/>
          <p:cNvSpPr/>
          <p:nvPr/>
        </p:nvSpPr>
        <p:spPr bwMode="gray">
          <a:xfrm>
            <a:off x="6083789" y="5250789"/>
            <a:ext cx="109249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Requests labels.</a:t>
            </a:r>
          </a:p>
        </p:txBody>
      </p:sp>
      <p:cxnSp>
        <p:nvCxnSpPr>
          <p:cNvPr id="83" name="直接连接符 37"/>
          <p:cNvCxnSpPr/>
          <p:nvPr/>
        </p:nvCxnSpPr>
        <p:spPr bwMode="gray">
          <a:xfrm>
            <a:off x="7901973" y="5187725"/>
            <a:ext cx="1165147" cy="0"/>
          </a:xfrm>
          <a:prstGeom prst="line">
            <a:avLst/>
          </a:prstGeom>
          <a:ln w="28575">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4" name="Rectangle 24"/>
          <p:cNvSpPr/>
          <p:nvPr/>
        </p:nvSpPr>
        <p:spPr bwMode="gray">
          <a:xfrm>
            <a:off x="8230274" y="5219257"/>
            <a:ext cx="109249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Requests labels.</a:t>
            </a:r>
          </a:p>
        </p:txBody>
      </p:sp>
      <p:sp>
        <p:nvSpPr>
          <p:cNvPr id="85" name="Oval 29"/>
          <p:cNvSpPr/>
          <p:nvPr/>
        </p:nvSpPr>
        <p:spPr bwMode="gray">
          <a:xfrm>
            <a:off x="4009187" y="5764106"/>
            <a:ext cx="223557" cy="223557"/>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86" name="Oval 29"/>
          <p:cNvSpPr/>
          <p:nvPr/>
        </p:nvSpPr>
        <p:spPr bwMode="gray">
          <a:xfrm>
            <a:off x="6388024" y="5764106"/>
            <a:ext cx="223557" cy="223557"/>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87" name="Oval 29"/>
          <p:cNvSpPr/>
          <p:nvPr/>
        </p:nvSpPr>
        <p:spPr bwMode="gray">
          <a:xfrm>
            <a:off x="8610344" y="5764106"/>
            <a:ext cx="223557" cy="223557"/>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88" name="Oval 29"/>
          <p:cNvSpPr/>
          <p:nvPr/>
        </p:nvSpPr>
        <p:spPr bwMode="gray">
          <a:xfrm>
            <a:off x="4009187" y="4040483"/>
            <a:ext cx="223557" cy="223557"/>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p>
        </p:txBody>
      </p:sp>
      <p:sp>
        <p:nvSpPr>
          <p:cNvPr id="89" name="Oval 29"/>
          <p:cNvSpPr/>
          <p:nvPr/>
        </p:nvSpPr>
        <p:spPr bwMode="gray">
          <a:xfrm>
            <a:off x="6388024" y="4040483"/>
            <a:ext cx="223557" cy="223557"/>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sp>
        <p:nvSpPr>
          <p:cNvPr id="90" name="Oval 29"/>
          <p:cNvSpPr/>
          <p:nvPr/>
        </p:nvSpPr>
        <p:spPr bwMode="gray">
          <a:xfrm>
            <a:off x="8610344" y="4040483"/>
            <a:ext cx="223557" cy="223557"/>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cxnSp>
        <p:nvCxnSpPr>
          <p:cNvPr id="92" name="直接连接符 4"/>
          <p:cNvCxnSpPr/>
          <p:nvPr/>
        </p:nvCxnSpPr>
        <p:spPr bwMode="gray">
          <a:xfrm flipV="1">
            <a:off x="10548885" y="4686223"/>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bwMode="gray">
          <a:xfrm flipV="1">
            <a:off x="9682234" y="5020071"/>
            <a:ext cx="86400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6" name="Oval 29"/>
          <p:cNvSpPr/>
          <p:nvPr/>
        </p:nvSpPr>
        <p:spPr bwMode="gray">
          <a:xfrm>
            <a:off x="8539793" y="2396903"/>
            <a:ext cx="223557" cy="223557"/>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7" name="Oval 29"/>
          <p:cNvSpPr/>
          <p:nvPr/>
        </p:nvSpPr>
        <p:spPr bwMode="gray">
          <a:xfrm>
            <a:off x="6388023" y="2383024"/>
            <a:ext cx="223557" cy="223557"/>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8" name="Oval 29"/>
          <p:cNvSpPr/>
          <p:nvPr/>
        </p:nvSpPr>
        <p:spPr bwMode="gray">
          <a:xfrm>
            <a:off x="4009187" y="2380943"/>
            <a:ext cx="223557" cy="223557"/>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4" name="文本框 3"/>
          <p:cNvSpPr txBox="1"/>
          <p:nvPr/>
        </p:nvSpPr>
        <p:spPr bwMode="gray">
          <a:xfrm>
            <a:off x="8773419" y="5469135"/>
            <a:ext cx="1229824" cy="338554"/>
          </a:xfrm>
          <a:prstGeom prst="rect">
            <a:avLst/>
          </a:prstGeom>
          <a:noFill/>
        </p:spPr>
        <p:txBody>
          <a:bodyPr wrap="square" rtlCol="0">
            <a:noAutofit/>
          </a:bodyPr>
          <a:lstStyle/>
          <a:p>
            <a:pPr fontAlgn="ctr"/>
            <a:r>
              <a:rPr lang="en-US" sz="1600" b="1" dirty="0">
                <a:latin typeface="Huawei Sans" panose="020C0503030203020204" pitchFamily="34" charset="0"/>
              </a:rPr>
              <a:t>Egress LSR</a:t>
            </a:r>
          </a:p>
        </p:txBody>
      </p:sp>
      <p:sp>
        <p:nvSpPr>
          <p:cNvPr id="100" name="文本框 99"/>
          <p:cNvSpPr txBox="1"/>
          <p:nvPr/>
        </p:nvSpPr>
        <p:spPr bwMode="gray">
          <a:xfrm>
            <a:off x="8783819" y="3782576"/>
            <a:ext cx="1229824" cy="338554"/>
          </a:xfrm>
          <a:prstGeom prst="rect">
            <a:avLst/>
          </a:prstGeom>
          <a:noFill/>
        </p:spPr>
        <p:txBody>
          <a:bodyPr wrap="square" rtlCol="0">
            <a:noAutofit/>
          </a:bodyPr>
          <a:lstStyle/>
          <a:p>
            <a:pPr fontAlgn="ctr"/>
            <a:r>
              <a:rPr lang="en-US" sz="1600" b="1" dirty="0">
                <a:latin typeface="Huawei Sans" panose="020C0503030203020204" pitchFamily="34" charset="0"/>
              </a:rPr>
              <a:t>Egress LSR</a:t>
            </a:r>
          </a:p>
        </p:txBody>
      </p:sp>
      <p:sp>
        <p:nvSpPr>
          <p:cNvPr id="61" name="TextBox 31"/>
          <p:cNvSpPr txBox="1"/>
          <p:nvPr/>
        </p:nvSpPr>
        <p:spPr bwMode="gray">
          <a:xfrm>
            <a:off x="10523319" y="3194558"/>
            <a:ext cx="1225767" cy="261610"/>
          </a:xfrm>
          <a:prstGeom prst="rect">
            <a:avLst/>
          </a:prstGeom>
          <a:noFill/>
        </p:spPr>
        <p:txBody>
          <a:bodyPr wrap="square" rtlCol="0">
            <a:noAutofit/>
          </a:bodyPr>
          <a:lstStyle/>
          <a:p>
            <a:pPr algn="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sp>
        <p:nvSpPr>
          <p:cNvPr id="62" name="TextBox 31"/>
          <p:cNvSpPr txBox="1"/>
          <p:nvPr/>
        </p:nvSpPr>
        <p:spPr bwMode="gray">
          <a:xfrm>
            <a:off x="10523319" y="4891815"/>
            <a:ext cx="1225767" cy="261610"/>
          </a:xfrm>
          <a:prstGeom prst="rect">
            <a:avLst/>
          </a:prstGeom>
          <a:noFill/>
        </p:spPr>
        <p:txBody>
          <a:bodyPr wrap="square" rtlCol="0">
            <a:noAutofit/>
          </a:bodyPr>
          <a:lstStyle/>
          <a:p>
            <a:pPr algn="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spTree>
    <p:extLst>
      <p:ext uri="{BB962C8B-B14F-4D97-AF65-F5344CB8AC3E}">
        <p14:creationId xmlns:p14="http://schemas.microsoft.com/office/powerpoint/2010/main" val="3512246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sym typeface="Huawei Sans" panose="020C0503030203020204" pitchFamily="34" charset="0"/>
              </a:rPr>
              <a:t>Label Retention Mode </a:t>
            </a:r>
            <a:r>
              <a:rPr lang="en-US" altLang="zh-CN" dirty="0"/>
              <a:t>-</a:t>
            </a:r>
            <a:r>
              <a:rPr lang="en-US" dirty="0">
                <a:sym typeface="Huawei Sans" panose="020C0503030203020204" pitchFamily="34" charset="0"/>
              </a:rPr>
              <a:t> Liberal</a:t>
            </a:r>
          </a:p>
        </p:txBody>
      </p:sp>
      <p:sp>
        <p:nvSpPr>
          <p:cNvPr id="4" name="内容占位符 3"/>
          <p:cNvSpPr>
            <a:spLocks noGrp="1"/>
          </p:cNvSpPr>
          <p:nvPr>
            <p:ph type="body" sz="quarter" idx="10"/>
          </p:nvPr>
        </p:nvSpPr>
        <p:spPr bwMode="gray"/>
        <p:txBody>
          <a:bodyPr/>
          <a:lstStyle/>
          <a:p>
            <a:r>
              <a:rPr lang="en-US" sz="1800">
                <a:sym typeface="Huawei Sans" panose="020C0503030203020204" pitchFamily="34" charset="0"/>
              </a:rPr>
              <a:t>Liberal mode</a:t>
            </a:r>
          </a:p>
          <a:p>
            <a:pPr lvl="1"/>
            <a:r>
              <a:rPr lang="en-US" sz="1600">
                <a:sym typeface="Huawei Sans" panose="020C0503030203020204" pitchFamily="34" charset="0"/>
              </a:rPr>
              <a:t>An LSR can receive label mappings from its next hop or non-next hop nodes.</a:t>
            </a:r>
          </a:p>
          <a:p>
            <a:pPr lvl="1"/>
            <a:r>
              <a:rPr lang="en-US" sz="1600">
                <a:sym typeface="Huawei Sans" panose="020C0503030203020204" pitchFamily="34" charset="0"/>
              </a:rPr>
              <a:t>An LSR retains all label mappings received from a peer, regardless of whether the peer is its next hop.</a:t>
            </a:r>
          </a:p>
          <a:p>
            <a:pPr lvl="1"/>
            <a:endParaRPr lang="en-US" altLang="zh-CN" sz="1600" dirty="0">
              <a:sym typeface="Huawei Sans" panose="020C0503030203020204" pitchFamily="34" charset="0"/>
            </a:endParaRPr>
          </a:p>
        </p:txBody>
      </p:sp>
      <p:grpSp>
        <p:nvGrpSpPr>
          <p:cNvPr id="6" name="组合 5"/>
          <p:cNvGrpSpPr/>
          <p:nvPr/>
        </p:nvGrpSpPr>
        <p:grpSpPr bwMode="gray">
          <a:xfrm>
            <a:off x="728770" y="3581598"/>
            <a:ext cx="8769395" cy="885065"/>
            <a:chOff x="615528" y="4859128"/>
            <a:chExt cx="8769395" cy="885065"/>
          </a:xfrm>
        </p:grpSpPr>
        <p:grpSp>
          <p:nvGrpSpPr>
            <p:cNvPr id="7" name="组合 6"/>
            <p:cNvGrpSpPr/>
            <p:nvPr/>
          </p:nvGrpSpPr>
          <p:grpSpPr bwMode="gray">
            <a:xfrm>
              <a:off x="2811064" y="4859128"/>
              <a:ext cx="6573859" cy="725733"/>
              <a:chOff x="1896669" y="4313697"/>
              <a:chExt cx="6573859" cy="725733"/>
            </a:xfrm>
          </p:grpSpPr>
          <p:sp>
            <p:nvSpPr>
              <p:cNvPr id="14" name="TextBox 43"/>
              <p:cNvSpPr txBox="1"/>
              <p:nvPr/>
            </p:nvSpPr>
            <p:spPr bwMode="gray">
              <a:xfrm>
                <a:off x="1945798" y="43136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5" name="TextBox 44"/>
              <p:cNvSpPr txBox="1"/>
              <p:nvPr/>
            </p:nvSpPr>
            <p:spPr bwMode="gray">
              <a:xfrm>
                <a:off x="3797252" y="43136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6" name="TextBox 48"/>
              <p:cNvSpPr txBox="1"/>
              <p:nvPr/>
            </p:nvSpPr>
            <p:spPr bwMode="gray">
              <a:xfrm>
                <a:off x="6194509" y="43136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96669" y="4596630"/>
                <a:ext cx="540000" cy="442800"/>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36543" y="4596630"/>
                <a:ext cx="540000" cy="442800"/>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37475" y="4596630"/>
                <a:ext cx="540000" cy="442800"/>
              </a:xfrm>
              <a:prstGeom prst="rect">
                <a:avLst/>
              </a:prstGeom>
            </p:spPr>
          </p:pic>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30528" y="4596630"/>
                <a:ext cx="540000" cy="442800"/>
              </a:xfrm>
              <a:prstGeom prst="rect">
                <a:avLst/>
              </a:prstGeom>
            </p:spPr>
          </p:pic>
          <p:sp>
            <p:nvSpPr>
              <p:cNvPr id="21" name="TextBox 43"/>
              <p:cNvSpPr txBox="1"/>
              <p:nvPr/>
            </p:nvSpPr>
            <p:spPr bwMode="gray">
              <a:xfrm>
                <a:off x="7984085" y="43136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22" name="直接连接符 21"/>
              <p:cNvCxnSpPr>
                <a:stCxn id="17" idx="3"/>
                <a:endCxn id="18" idx="1"/>
              </p:cNvCxnSpPr>
              <p:nvPr/>
            </p:nvCxnSpPr>
            <p:spPr bwMode="gray">
              <a:xfrm>
                <a:off x="2436669" y="4818030"/>
                <a:ext cx="129987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9" idx="1"/>
                <a:endCxn id="18" idx="3"/>
              </p:cNvCxnSpPr>
              <p:nvPr/>
            </p:nvCxnSpPr>
            <p:spPr bwMode="gray">
              <a:xfrm flipH="1">
                <a:off x="4276543" y="4818030"/>
                <a:ext cx="1860932"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9" idx="3"/>
                <a:endCxn id="20" idx="1"/>
              </p:cNvCxnSpPr>
              <p:nvPr/>
            </p:nvCxnSpPr>
            <p:spPr bwMode="gray">
              <a:xfrm>
                <a:off x="6677475" y="4818030"/>
                <a:ext cx="1253053"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0" name="直接连接符 4"/>
            <p:cNvCxnSpPr/>
            <p:nvPr/>
          </p:nvCxnSpPr>
          <p:spPr bwMode="gray">
            <a:xfrm flipV="1">
              <a:off x="2021973" y="5025738"/>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TextBox 36"/>
            <p:cNvSpPr txBox="1"/>
            <p:nvPr/>
          </p:nvSpPr>
          <p:spPr bwMode="gray">
            <a:xfrm>
              <a:off x="615528" y="5205697"/>
              <a:ext cx="1388522" cy="307777"/>
            </a:xfrm>
            <a:prstGeom prst="rect">
              <a:avLst/>
            </a:prstGeom>
            <a:noFill/>
          </p:spPr>
          <p:txBody>
            <a:bodyPr wrap="square" rtlCol="0">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cxnSp>
          <p:nvCxnSpPr>
            <p:cNvPr id="13" name="直接连接符 12"/>
            <p:cNvCxnSpPr/>
            <p:nvPr/>
          </p:nvCxnSpPr>
          <p:spPr bwMode="gray">
            <a:xfrm flipH="1" flipV="1">
              <a:off x="2020092" y="5359586"/>
              <a:ext cx="80701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6" name="TextBox 43"/>
          <p:cNvSpPr txBox="1"/>
          <p:nvPr/>
        </p:nvSpPr>
        <p:spPr bwMode="gray">
          <a:xfrm>
            <a:off x="6030468" y="5840680"/>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cxnSp>
        <p:nvCxnSpPr>
          <p:cNvPr id="27" name="直接连接符 26"/>
          <p:cNvCxnSpPr>
            <a:endCxn id="18" idx="2"/>
          </p:cNvCxnSpPr>
          <p:nvPr/>
        </p:nvCxnSpPr>
        <p:spPr bwMode="gray">
          <a:xfrm flipH="1" flipV="1">
            <a:off x="5034180" y="4307331"/>
            <a:ext cx="1042946" cy="1145554"/>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19" idx="2"/>
          </p:cNvCxnSpPr>
          <p:nvPr/>
        </p:nvCxnSpPr>
        <p:spPr bwMode="gray">
          <a:xfrm flipV="1">
            <a:off x="6436348" y="4307331"/>
            <a:ext cx="998764" cy="1145554"/>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63408" y="5369481"/>
            <a:ext cx="540000" cy="442800"/>
          </a:xfrm>
          <a:prstGeom prst="rect">
            <a:avLst/>
          </a:prstGeom>
        </p:spPr>
      </p:pic>
      <p:sp>
        <p:nvSpPr>
          <p:cNvPr id="33" name="五边形 31"/>
          <p:cNvSpPr/>
          <p:nvPr/>
        </p:nvSpPr>
        <p:spPr bwMode="gray">
          <a:xfrm>
            <a:off x="5201458" y="3379150"/>
            <a:ext cx="2173494" cy="395307"/>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34" name="五边形 31"/>
          <p:cNvSpPr/>
          <p:nvPr/>
        </p:nvSpPr>
        <p:spPr bwMode="gray">
          <a:xfrm rot="18642259">
            <a:off x="6516313" y="4768246"/>
            <a:ext cx="1800000" cy="636512"/>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28" name="TextBox 44"/>
          <p:cNvSpPr txBox="1"/>
          <p:nvPr/>
        </p:nvSpPr>
        <p:spPr bwMode="gray">
          <a:xfrm>
            <a:off x="4018933" y="4282487"/>
            <a:ext cx="981359"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Next hop</a:t>
            </a:r>
          </a:p>
        </p:txBody>
      </p:sp>
      <p:sp>
        <p:nvSpPr>
          <p:cNvPr id="29" name="TextBox 44"/>
          <p:cNvSpPr txBox="1"/>
          <p:nvPr/>
        </p:nvSpPr>
        <p:spPr bwMode="gray">
          <a:xfrm>
            <a:off x="4618381" y="5716952"/>
            <a:ext cx="1330814"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Not next hop</a:t>
            </a:r>
          </a:p>
        </p:txBody>
      </p:sp>
    </p:spTree>
    <p:extLst>
      <p:ext uri="{BB962C8B-B14F-4D97-AF65-F5344CB8AC3E}">
        <p14:creationId xmlns:p14="http://schemas.microsoft.com/office/powerpoint/2010/main" val="30810387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a:sym typeface="Huawei Sans" panose="020C0503030203020204" pitchFamily="34" charset="0"/>
              </a:rPr>
              <a:t>Label Retention Mode </a:t>
            </a:r>
            <a:r>
              <a:rPr lang="en-US" altLang="zh-CN" dirty="0"/>
              <a:t>-</a:t>
            </a:r>
            <a:r>
              <a:rPr lang="en-US" dirty="0">
                <a:sym typeface="Huawei Sans" panose="020C0503030203020204" pitchFamily="34" charset="0"/>
              </a:rPr>
              <a:t> Conservative</a:t>
            </a:r>
          </a:p>
        </p:txBody>
      </p:sp>
      <p:sp>
        <p:nvSpPr>
          <p:cNvPr id="4" name="内容占位符 3"/>
          <p:cNvSpPr>
            <a:spLocks noGrp="1"/>
          </p:cNvSpPr>
          <p:nvPr>
            <p:ph type="body" sz="quarter" idx="10"/>
          </p:nvPr>
        </p:nvSpPr>
        <p:spPr bwMode="gray"/>
        <p:txBody>
          <a:bodyPr/>
          <a:lstStyle/>
          <a:p>
            <a:r>
              <a:rPr lang="en-US" sz="1800" dirty="0">
                <a:sym typeface="Huawei Sans" panose="020C0503030203020204" pitchFamily="34" charset="0"/>
              </a:rPr>
              <a:t>Conservative</a:t>
            </a:r>
          </a:p>
          <a:p>
            <a:pPr lvl="1"/>
            <a:r>
              <a:rPr lang="en-US" sz="1600" dirty="0">
                <a:sym typeface="Huawei Sans" panose="020C0503030203020204" pitchFamily="34" charset="0"/>
              </a:rPr>
              <a:t>An LSR retains the label mappings received from a peer only if the peer is its next hop.</a:t>
            </a:r>
          </a:p>
          <a:p>
            <a:pPr lvl="1"/>
            <a:endParaRPr lang="en-US" altLang="zh-CN" sz="1600" dirty="0">
              <a:sym typeface="Huawei Sans" panose="020C0503030203020204" pitchFamily="34" charset="0"/>
            </a:endParaRPr>
          </a:p>
        </p:txBody>
      </p:sp>
      <p:grpSp>
        <p:nvGrpSpPr>
          <p:cNvPr id="6" name="组合 5"/>
          <p:cNvGrpSpPr/>
          <p:nvPr/>
        </p:nvGrpSpPr>
        <p:grpSpPr bwMode="gray">
          <a:xfrm>
            <a:off x="2006334" y="3441898"/>
            <a:ext cx="7364831" cy="885065"/>
            <a:chOff x="2020092" y="4859128"/>
            <a:chExt cx="7364831" cy="885065"/>
          </a:xfrm>
        </p:grpSpPr>
        <p:grpSp>
          <p:nvGrpSpPr>
            <p:cNvPr id="7" name="组合 6"/>
            <p:cNvGrpSpPr/>
            <p:nvPr/>
          </p:nvGrpSpPr>
          <p:grpSpPr bwMode="gray">
            <a:xfrm>
              <a:off x="2811064" y="4859128"/>
              <a:ext cx="6573859" cy="725733"/>
              <a:chOff x="1896669" y="4313697"/>
              <a:chExt cx="6573859" cy="725733"/>
            </a:xfrm>
          </p:grpSpPr>
          <p:sp>
            <p:nvSpPr>
              <p:cNvPr id="14" name="TextBox 43"/>
              <p:cNvSpPr txBox="1"/>
              <p:nvPr/>
            </p:nvSpPr>
            <p:spPr bwMode="gray">
              <a:xfrm>
                <a:off x="1945798" y="43136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5" name="TextBox 44"/>
              <p:cNvSpPr txBox="1"/>
              <p:nvPr/>
            </p:nvSpPr>
            <p:spPr bwMode="gray">
              <a:xfrm>
                <a:off x="3797252" y="43136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6" name="TextBox 48"/>
              <p:cNvSpPr txBox="1"/>
              <p:nvPr/>
            </p:nvSpPr>
            <p:spPr bwMode="gray">
              <a:xfrm>
                <a:off x="6204034" y="43136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96669" y="4596630"/>
                <a:ext cx="540000" cy="442800"/>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36543" y="4596630"/>
                <a:ext cx="540000" cy="442800"/>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137475" y="4596630"/>
                <a:ext cx="540000" cy="442800"/>
              </a:xfrm>
              <a:prstGeom prst="rect">
                <a:avLst/>
              </a:prstGeom>
            </p:spPr>
          </p:pic>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30528" y="4596630"/>
                <a:ext cx="540000" cy="442800"/>
              </a:xfrm>
              <a:prstGeom prst="rect">
                <a:avLst/>
              </a:prstGeom>
            </p:spPr>
          </p:pic>
          <p:sp>
            <p:nvSpPr>
              <p:cNvPr id="21" name="TextBox 43"/>
              <p:cNvSpPr txBox="1"/>
              <p:nvPr/>
            </p:nvSpPr>
            <p:spPr bwMode="gray">
              <a:xfrm>
                <a:off x="7984085" y="43136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22" name="直接连接符 21"/>
              <p:cNvCxnSpPr>
                <a:stCxn id="17" idx="3"/>
                <a:endCxn id="18" idx="1"/>
              </p:cNvCxnSpPr>
              <p:nvPr/>
            </p:nvCxnSpPr>
            <p:spPr bwMode="gray">
              <a:xfrm>
                <a:off x="2436669" y="4818030"/>
                <a:ext cx="129987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9" idx="1"/>
                <a:endCxn id="18" idx="3"/>
              </p:cNvCxnSpPr>
              <p:nvPr/>
            </p:nvCxnSpPr>
            <p:spPr bwMode="gray">
              <a:xfrm flipH="1">
                <a:off x="4276543" y="4818030"/>
                <a:ext cx="1860932"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9" idx="3"/>
                <a:endCxn id="20" idx="1"/>
              </p:cNvCxnSpPr>
              <p:nvPr/>
            </p:nvCxnSpPr>
            <p:spPr bwMode="gray">
              <a:xfrm>
                <a:off x="6677475" y="4818030"/>
                <a:ext cx="1253053"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0" name="直接连接符 4"/>
            <p:cNvCxnSpPr/>
            <p:nvPr/>
          </p:nvCxnSpPr>
          <p:spPr bwMode="gray">
            <a:xfrm flipV="1">
              <a:off x="2021973" y="5025738"/>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flipH="1" flipV="1">
              <a:off x="2020092" y="5359586"/>
              <a:ext cx="80701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5" name="TextBox 43"/>
          <p:cNvSpPr txBox="1"/>
          <p:nvPr/>
        </p:nvSpPr>
        <p:spPr bwMode="gray">
          <a:xfrm>
            <a:off x="5903468" y="5700980"/>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cxnSp>
        <p:nvCxnSpPr>
          <p:cNvPr id="26" name="直接连接符 25"/>
          <p:cNvCxnSpPr>
            <a:endCxn id="18" idx="2"/>
          </p:cNvCxnSpPr>
          <p:nvPr/>
        </p:nvCxnSpPr>
        <p:spPr bwMode="gray">
          <a:xfrm flipH="1" flipV="1">
            <a:off x="4907180" y="4167631"/>
            <a:ext cx="1042946" cy="1145554"/>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a:endCxn id="19" idx="2"/>
          </p:cNvCxnSpPr>
          <p:nvPr/>
        </p:nvCxnSpPr>
        <p:spPr bwMode="gray">
          <a:xfrm flipV="1">
            <a:off x="6309348" y="4167631"/>
            <a:ext cx="998764" cy="1145554"/>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36408" y="5229781"/>
            <a:ext cx="540000" cy="442800"/>
          </a:xfrm>
          <a:prstGeom prst="rect">
            <a:avLst/>
          </a:prstGeom>
        </p:spPr>
      </p:pic>
      <p:sp>
        <p:nvSpPr>
          <p:cNvPr id="29" name="五边形 31"/>
          <p:cNvSpPr/>
          <p:nvPr/>
        </p:nvSpPr>
        <p:spPr bwMode="gray">
          <a:xfrm>
            <a:off x="5064193" y="3239450"/>
            <a:ext cx="2178000" cy="395307"/>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30" name="五边形 31"/>
          <p:cNvSpPr/>
          <p:nvPr/>
        </p:nvSpPr>
        <p:spPr bwMode="gray">
          <a:xfrm rot="18642259">
            <a:off x="6329735" y="4647926"/>
            <a:ext cx="1800000" cy="579847"/>
          </a:xfrm>
          <a:prstGeom prst="homePlate">
            <a:avLst>
              <a:gd name="adj" fmla="val 53527"/>
            </a:avLst>
          </a:prstGeom>
          <a:solidFill>
            <a:srgbClr val="94DAE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31" name="十字形 30"/>
          <p:cNvSpPr/>
          <p:nvPr/>
        </p:nvSpPr>
        <p:spPr bwMode="gray">
          <a:xfrm rot="2785165">
            <a:off x="7916823" y="4361247"/>
            <a:ext cx="314163" cy="314163"/>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bwMode="gray">
          <a:xfrm>
            <a:off x="8213946" y="4344156"/>
            <a:ext cx="1518364"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Not retained</a:t>
            </a:r>
          </a:p>
        </p:txBody>
      </p:sp>
      <p:sp>
        <p:nvSpPr>
          <p:cNvPr id="32" name="圆角矩形标注 31"/>
          <p:cNvSpPr/>
          <p:nvPr/>
        </p:nvSpPr>
        <p:spPr bwMode="gray">
          <a:xfrm>
            <a:off x="7501026" y="2473975"/>
            <a:ext cx="3101384" cy="852934"/>
          </a:xfrm>
          <a:prstGeom prst="wedgeRoundRectCallout">
            <a:avLst>
              <a:gd name="adj1" fmla="val -46138"/>
              <a:gd name="adj2" fmla="val 102178"/>
              <a:gd name="adj3" fmla="val 1666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Assume that the next hop of the IP route from R3 to 192.168.1.0/24 is R2.</a:t>
            </a:r>
          </a:p>
        </p:txBody>
      </p:sp>
      <p:sp>
        <p:nvSpPr>
          <p:cNvPr id="33" name="TextBox 36"/>
          <p:cNvSpPr txBox="1"/>
          <p:nvPr/>
        </p:nvSpPr>
        <p:spPr bwMode="gray">
          <a:xfrm>
            <a:off x="601770" y="3788467"/>
            <a:ext cx="1388522" cy="307777"/>
          </a:xfrm>
          <a:prstGeom prst="rect">
            <a:avLst/>
          </a:prstGeom>
          <a:noFill/>
        </p:spPr>
        <p:txBody>
          <a:bodyPr wrap="square" rtlCol="0">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Tree>
    <p:extLst>
      <p:ext uri="{BB962C8B-B14F-4D97-AF65-F5344CB8AC3E}">
        <p14:creationId xmlns:p14="http://schemas.microsoft.com/office/powerpoint/2010/main" val="30285258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PHP</a:t>
            </a:r>
            <a:endParaRPr lang="en-US" dirty="0">
              <a:sym typeface="Huawei Sans" panose="020C0503030203020204" pitchFamily="34" charset="0"/>
            </a:endParaRPr>
          </a:p>
        </p:txBody>
      </p:sp>
      <p:sp>
        <p:nvSpPr>
          <p:cNvPr id="3" name="文本占位符 2"/>
          <p:cNvSpPr>
            <a:spLocks noGrp="1"/>
          </p:cNvSpPr>
          <p:nvPr>
            <p:ph type="body" sz="quarter" idx="10"/>
          </p:nvPr>
        </p:nvSpPr>
        <p:spPr bwMode="gray">
          <a:xfrm>
            <a:off x="455612" y="4036304"/>
            <a:ext cx="11293476" cy="1891252"/>
          </a:xfrm>
        </p:spPr>
        <p:txBody>
          <a:bodyPr/>
          <a:lstStyle/>
          <a:p>
            <a:r>
              <a:rPr lang="en-US" sz="1800" dirty="0">
                <a:sym typeface="Huawei Sans" panose="020C0503030203020204" pitchFamily="34" charset="0"/>
              </a:rPr>
              <a:t>Penultimate hop popping (PHP): If PHP is enabled, an egress assigns a special label (3), to a local route. This label is called an implicit null label. When an LSR forwards a labeled packet and finds that the outgoing label value is 3, the LSR removes the top label from the packet and forwards the inner data to the downstream LSR.</a:t>
            </a:r>
          </a:p>
        </p:txBody>
      </p:sp>
      <p:grpSp>
        <p:nvGrpSpPr>
          <p:cNvPr id="4" name="组合 3"/>
          <p:cNvGrpSpPr/>
          <p:nvPr/>
        </p:nvGrpSpPr>
        <p:grpSpPr bwMode="gray">
          <a:xfrm>
            <a:off x="2221673" y="1373434"/>
            <a:ext cx="8236968" cy="2474271"/>
            <a:chOff x="2460137" y="1242067"/>
            <a:chExt cx="8236968" cy="2474271"/>
          </a:xfrm>
        </p:grpSpPr>
        <p:sp>
          <p:nvSpPr>
            <p:cNvPr id="5" name="Rounded Rectangle 36"/>
            <p:cNvSpPr/>
            <p:nvPr/>
          </p:nvSpPr>
          <p:spPr bwMode="gray">
            <a:xfrm>
              <a:off x="3572786" y="1761938"/>
              <a:ext cx="5057297" cy="1954400"/>
            </a:xfrm>
            <a:prstGeom prst="roundRect">
              <a:avLst>
                <a:gd name="adj" fmla="val 5020"/>
              </a:avLst>
            </a:prstGeom>
            <a:solidFill>
              <a:srgbClr val="BEE9EE"/>
            </a:solidFill>
            <a:ln w="19050" cap="flat" cmpd="sng" algn="ctr">
              <a:solidFill>
                <a:srgbClr val="56C4D2"/>
              </a:solidFill>
              <a:prstDash val="solid"/>
              <a:miter lim="800000"/>
            </a:ln>
            <a:effectLst/>
          </p:spPr>
          <p:txBody>
            <a:bodyPr rtlCol="0" anchor="ctr"/>
            <a:lstStyle/>
            <a:p>
              <a:pPr algn="ctr" defTabSz="914400"/>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连接符 4"/>
            <p:cNvCxnSpPr/>
            <p:nvPr/>
          </p:nvCxnSpPr>
          <p:spPr bwMode="gray">
            <a:xfrm>
              <a:off x="2460137" y="2794756"/>
              <a:ext cx="6792599"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接连接符 24"/>
            <p:cNvCxnSpPr/>
            <p:nvPr/>
          </p:nvCxnSpPr>
          <p:spPr bwMode="gray">
            <a:xfrm flipV="1">
              <a:off x="9258424" y="2585330"/>
              <a:ext cx="0" cy="418852"/>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矩形 25"/>
            <p:cNvSpPr/>
            <p:nvPr/>
          </p:nvSpPr>
          <p:spPr bwMode="gray">
            <a:xfrm>
              <a:off x="9255685" y="2640868"/>
              <a:ext cx="144142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192.168.3.0/24</a:t>
              </a:r>
            </a:p>
          </p:txBody>
        </p:sp>
        <p:sp>
          <p:nvSpPr>
            <p:cNvPr id="9" name="TextBox 43"/>
            <p:cNvSpPr txBox="1"/>
            <p:nvPr/>
          </p:nvSpPr>
          <p:spPr bwMode="gray">
            <a:xfrm>
              <a:off x="3513627" y="3035245"/>
              <a:ext cx="413896"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0" name="TextBox 44"/>
            <p:cNvSpPr txBox="1"/>
            <p:nvPr/>
          </p:nvSpPr>
          <p:spPr bwMode="gray">
            <a:xfrm>
              <a:off x="5913274" y="3035245"/>
              <a:ext cx="413896"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1" name="TextBox 48"/>
            <p:cNvSpPr txBox="1"/>
            <p:nvPr/>
          </p:nvSpPr>
          <p:spPr bwMode="gray">
            <a:xfrm>
              <a:off x="8290158" y="3035245"/>
              <a:ext cx="413896"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2" name="矩形 33"/>
            <p:cNvSpPr/>
            <p:nvPr/>
          </p:nvSpPr>
          <p:spPr bwMode="gray">
            <a:xfrm>
              <a:off x="3711182" y="1950537"/>
              <a:ext cx="593152" cy="390095"/>
            </a:xfrm>
            <a:prstGeom prst="rect">
              <a:avLst/>
            </a:prstGeom>
            <a:solidFill>
              <a:srgbClr val="94DAE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1033</a:t>
              </a:r>
            </a:p>
          </p:txBody>
        </p:sp>
        <p:cxnSp>
          <p:nvCxnSpPr>
            <p:cNvPr id="13" name="直接连接符 12"/>
            <p:cNvCxnSpPr/>
            <p:nvPr/>
          </p:nvCxnSpPr>
          <p:spPr bwMode="gray">
            <a:xfrm rot="10800000" flipH="1">
              <a:off x="3699744" y="2443908"/>
              <a:ext cx="2050788"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4" name="矩形 32"/>
            <p:cNvSpPr/>
            <p:nvPr/>
          </p:nvSpPr>
          <p:spPr bwMode="gray">
            <a:xfrm>
              <a:off x="2460137" y="1950537"/>
              <a:ext cx="988699" cy="390095"/>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To 192.168.3.3</a:t>
              </a:r>
            </a:p>
          </p:txBody>
        </p:sp>
        <p:cxnSp>
          <p:nvCxnSpPr>
            <p:cNvPr id="15" name="直接连接符 55"/>
            <p:cNvCxnSpPr/>
            <p:nvPr/>
          </p:nvCxnSpPr>
          <p:spPr bwMode="gray">
            <a:xfrm rot="10800000" flipH="1">
              <a:off x="2460137" y="2443908"/>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连接符 55"/>
            <p:cNvCxnSpPr/>
            <p:nvPr/>
          </p:nvCxnSpPr>
          <p:spPr bwMode="gray">
            <a:xfrm rot="10800000" flipH="1">
              <a:off x="6213217" y="2443908"/>
              <a:ext cx="2064464"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连接符 55"/>
            <p:cNvCxnSpPr/>
            <p:nvPr/>
          </p:nvCxnSpPr>
          <p:spPr bwMode="gray">
            <a:xfrm rot="10800000" flipH="1">
              <a:off x="8718133" y="2443908"/>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67"/>
            <p:cNvSpPr/>
            <p:nvPr/>
          </p:nvSpPr>
          <p:spPr bwMode="gray">
            <a:xfrm>
              <a:off x="5436754" y="3320482"/>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
          <p:nvSpPr>
            <p:cNvPr id="20" name="矩形 32"/>
            <p:cNvSpPr/>
            <p:nvPr/>
          </p:nvSpPr>
          <p:spPr bwMode="gray">
            <a:xfrm>
              <a:off x="4304334" y="1950537"/>
              <a:ext cx="988699" cy="390095"/>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To 192.168.3.3</a:t>
              </a:r>
            </a:p>
          </p:txBody>
        </p:sp>
        <p:sp>
          <p:nvSpPr>
            <p:cNvPr id="21" name="矩形 32"/>
            <p:cNvSpPr/>
            <p:nvPr/>
          </p:nvSpPr>
          <p:spPr bwMode="gray">
            <a:xfrm>
              <a:off x="6810756" y="1950537"/>
              <a:ext cx="988699" cy="390095"/>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To 192.168.3.3</a:t>
              </a:r>
            </a:p>
          </p:txBody>
        </p:sp>
        <p:sp>
          <p:nvSpPr>
            <p:cNvPr id="22" name="矩形 32"/>
            <p:cNvSpPr/>
            <p:nvPr/>
          </p:nvSpPr>
          <p:spPr bwMode="gray">
            <a:xfrm>
              <a:off x="8726925" y="1950537"/>
              <a:ext cx="988699" cy="390095"/>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To 192.168.3.3</a:t>
              </a:r>
            </a:p>
          </p:txBody>
        </p:sp>
        <p:sp>
          <p:nvSpPr>
            <p:cNvPr id="23" name="矩形 32"/>
            <p:cNvSpPr/>
            <p:nvPr/>
          </p:nvSpPr>
          <p:spPr bwMode="gray">
            <a:xfrm>
              <a:off x="8155356" y="1242067"/>
              <a:ext cx="898817" cy="217246"/>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24" name="矩形 33"/>
            <p:cNvSpPr/>
            <p:nvPr/>
          </p:nvSpPr>
          <p:spPr bwMode="gray">
            <a:xfrm>
              <a:off x="7262079" y="1242067"/>
              <a:ext cx="593152" cy="217246"/>
            </a:xfrm>
            <a:prstGeom prst="rect">
              <a:avLst/>
            </a:prstGeom>
            <a:solidFill>
              <a:srgbClr val="94DAE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a:t>
              </a:r>
            </a:p>
          </p:txBody>
        </p: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04675" y="2569725"/>
              <a:ext cx="540000" cy="442800"/>
            </a:xfrm>
            <a:prstGeom prst="rect">
              <a:avLst/>
            </a:prstGeom>
          </p:spPr>
        </p:pic>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32351" y="2579850"/>
              <a:ext cx="540000" cy="442800"/>
            </a:xfrm>
            <a:prstGeom prst="rect">
              <a:avLst/>
            </a:prstGeom>
          </p:spPr>
        </p:pic>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94706" y="2565941"/>
              <a:ext cx="540000" cy="442800"/>
            </a:xfrm>
            <a:prstGeom prst="rect">
              <a:avLst/>
            </a:prstGeom>
          </p:spPr>
        </p:pic>
      </p:grpSp>
      <p:sp>
        <p:nvSpPr>
          <p:cNvPr id="30" name="五边形 29"/>
          <p:cNvSpPr/>
          <p:nvPr/>
        </p:nvSpPr>
        <p:spPr bwMode="gray">
          <a:xfrm flipH="1">
            <a:off x="6248942" y="3064930"/>
            <a:ext cx="1800000" cy="391076"/>
          </a:xfrm>
          <a:prstGeom prst="homePlate">
            <a:avLst>
              <a:gd name="adj" fmla="val 53527"/>
            </a:avLst>
          </a:prstGeom>
          <a:solidFill>
            <a:srgbClr val="94DAE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192.168.3.0/24 Label=3</a:t>
            </a:r>
          </a:p>
        </p:txBody>
      </p:sp>
      <p:sp>
        <p:nvSpPr>
          <p:cNvPr id="31" name="五边形 31"/>
          <p:cNvSpPr/>
          <p:nvPr/>
        </p:nvSpPr>
        <p:spPr bwMode="gray">
          <a:xfrm flipH="1">
            <a:off x="3703098" y="3064930"/>
            <a:ext cx="1800000" cy="391076"/>
          </a:xfrm>
          <a:prstGeom prst="homePlate">
            <a:avLst>
              <a:gd name="adj" fmla="val 53527"/>
            </a:avLst>
          </a:prstGeom>
          <a:solidFill>
            <a:srgbClr val="94DAE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192.168.3.0/24 Label=1033</a:t>
            </a:r>
          </a:p>
        </p:txBody>
      </p:sp>
    </p:spTree>
    <p:extLst>
      <p:ext uri="{BB962C8B-B14F-4D97-AF65-F5344CB8AC3E}">
        <p14:creationId xmlns:p14="http://schemas.microsoft.com/office/powerpoint/2010/main" val="37045090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Implicit Null Label and Explicit Null Label (1)</a:t>
            </a:r>
            <a:endParaRPr lang="en-US"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sz="1800" dirty="0">
                <a:sym typeface="Huawei Sans" panose="020C0503030203020204" pitchFamily="34" charset="0"/>
              </a:rPr>
              <a:t>By default, an egress assigns implicit null labels, that is, label 3, to the penultimate hop.</a:t>
            </a:r>
          </a:p>
          <a:p>
            <a:r>
              <a:rPr lang="en-US" sz="1800" dirty="0">
                <a:sym typeface="Huawei Sans" panose="020C0503030203020204" pitchFamily="34" charset="0"/>
              </a:rPr>
              <a:t>However, if </a:t>
            </a:r>
            <a:r>
              <a:rPr lang="en-US" sz="1800" dirty="0" err="1">
                <a:sym typeface="Huawei Sans" panose="020C0503030203020204" pitchFamily="34" charset="0"/>
              </a:rPr>
              <a:t>QoS</a:t>
            </a:r>
            <a:r>
              <a:rPr lang="en-US" sz="1800" dirty="0">
                <a:sym typeface="Huawei Sans" panose="020C0503030203020204" pitchFamily="34" charset="0"/>
              </a:rPr>
              <a:t> is deployed, after the label is popped out, the priority in the label is lost.</a:t>
            </a:r>
          </a:p>
          <a:p>
            <a:endParaRPr lang="en-US" altLang="zh-CN" sz="1800" dirty="0">
              <a:sym typeface="Huawei Sans" panose="020C0503030203020204" pitchFamily="34" charset="0"/>
            </a:endParaRPr>
          </a:p>
          <a:p>
            <a:endParaRPr lang="en-US" altLang="zh-CN" sz="1800" dirty="0">
              <a:sym typeface="Huawei Sans" panose="020C0503030203020204" pitchFamily="34" charset="0"/>
            </a:endParaRPr>
          </a:p>
        </p:txBody>
      </p:sp>
      <p:grpSp>
        <p:nvGrpSpPr>
          <p:cNvPr id="5" name="组合 4"/>
          <p:cNvGrpSpPr/>
          <p:nvPr/>
        </p:nvGrpSpPr>
        <p:grpSpPr bwMode="gray">
          <a:xfrm>
            <a:off x="2798364" y="4113858"/>
            <a:ext cx="6573859" cy="758583"/>
            <a:chOff x="1896669" y="4280847"/>
            <a:chExt cx="6573859" cy="758583"/>
          </a:xfrm>
        </p:grpSpPr>
        <p:sp>
          <p:nvSpPr>
            <p:cNvPr id="24" name="TextBox 43"/>
            <p:cNvSpPr txBox="1"/>
            <p:nvPr/>
          </p:nvSpPr>
          <p:spPr bwMode="gray">
            <a:xfrm>
              <a:off x="1945798" y="42808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5" name="TextBox 44"/>
            <p:cNvSpPr txBox="1"/>
            <p:nvPr/>
          </p:nvSpPr>
          <p:spPr bwMode="gray">
            <a:xfrm>
              <a:off x="3987752" y="42808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6" name="TextBox 48"/>
            <p:cNvSpPr txBox="1"/>
            <p:nvPr/>
          </p:nvSpPr>
          <p:spPr bwMode="gray">
            <a:xfrm>
              <a:off x="5946859" y="42808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96669" y="4596630"/>
              <a:ext cx="540000" cy="442800"/>
            </a:xfrm>
            <a:prstGeom prst="rect">
              <a:avLst/>
            </a:prstGeom>
          </p:spPr>
        </p:pic>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7043" y="4596630"/>
              <a:ext cx="540000" cy="442800"/>
            </a:xfrm>
            <a:prstGeom prst="rect">
              <a:avLst/>
            </a:prstGeom>
          </p:spPr>
        </p:pic>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27925" y="4596630"/>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30528" y="4596630"/>
              <a:ext cx="540000" cy="442800"/>
            </a:xfrm>
            <a:prstGeom prst="rect">
              <a:avLst/>
            </a:prstGeom>
          </p:spPr>
        </p:pic>
        <p:sp>
          <p:nvSpPr>
            <p:cNvPr id="31" name="TextBox 43"/>
            <p:cNvSpPr txBox="1"/>
            <p:nvPr/>
          </p:nvSpPr>
          <p:spPr bwMode="gray">
            <a:xfrm>
              <a:off x="7984085" y="42808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32" name="直接连接符 31"/>
            <p:cNvCxnSpPr>
              <a:stCxn id="27" idx="3"/>
              <a:endCxn id="28" idx="1"/>
            </p:cNvCxnSpPr>
            <p:nvPr/>
          </p:nvCxnSpPr>
          <p:spPr bwMode="gray">
            <a:xfrm>
              <a:off x="2436669" y="4818030"/>
              <a:ext cx="149037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9" idx="1"/>
              <a:endCxn id="28" idx="3"/>
            </p:cNvCxnSpPr>
            <p:nvPr/>
          </p:nvCxnSpPr>
          <p:spPr bwMode="gray">
            <a:xfrm flipH="1">
              <a:off x="4467043" y="4818030"/>
              <a:ext cx="1460882"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9" idx="3"/>
              <a:endCxn id="30" idx="1"/>
            </p:cNvCxnSpPr>
            <p:nvPr/>
          </p:nvCxnSpPr>
          <p:spPr bwMode="gray">
            <a:xfrm>
              <a:off x="6467925" y="4818030"/>
              <a:ext cx="1462603"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6" name="直接箭头连接符 5"/>
          <p:cNvCxnSpPr/>
          <p:nvPr/>
        </p:nvCxnSpPr>
        <p:spPr bwMode="gray">
          <a:xfrm>
            <a:off x="3578286" y="4386026"/>
            <a:ext cx="1080000" cy="0"/>
          </a:xfrm>
          <a:prstGeom prst="straightConnector1">
            <a:avLst/>
          </a:prstGeom>
          <a:solidFill>
            <a:schemeClr val="accent1"/>
          </a:solidFill>
          <a:ln w="28575" cap="flat" cmpd="sng" algn="ctr">
            <a:solidFill>
              <a:srgbClr val="62B230"/>
            </a:solidFill>
            <a:prstDash val="sysDash"/>
            <a:round/>
            <a:headEnd type="none" w="med" len="med"/>
            <a:tailEnd type="triangle"/>
          </a:ln>
          <a:effectLst/>
        </p:spPr>
      </p:cxnSp>
      <p:cxnSp>
        <p:nvCxnSpPr>
          <p:cNvPr id="7" name="直接箭头连接符 6"/>
          <p:cNvCxnSpPr/>
          <p:nvPr/>
        </p:nvCxnSpPr>
        <p:spPr bwMode="gray">
          <a:xfrm>
            <a:off x="5578702" y="4386026"/>
            <a:ext cx="1080000" cy="0"/>
          </a:xfrm>
          <a:prstGeom prst="straightConnector1">
            <a:avLst/>
          </a:prstGeom>
          <a:solidFill>
            <a:schemeClr val="accent1"/>
          </a:solidFill>
          <a:ln w="28575" cap="flat" cmpd="sng" algn="ctr">
            <a:solidFill>
              <a:srgbClr val="62B230"/>
            </a:solidFill>
            <a:prstDash val="sysDash"/>
            <a:round/>
            <a:headEnd type="none" w="med" len="med"/>
            <a:tailEnd type="triangle"/>
          </a:ln>
          <a:effectLst/>
        </p:spPr>
      </p:cxnSp>
      <p:cxnSp>
        <p:nvCxnSpPr>
          <p:cNvPr id="8" name="直接箭头连接符 7"/>
          <p:cNvCxnSpPr/>
          <p:nvPr/>
        </p:nvCxnSpPr>
        <p:spPr bwMode="gray">
          <a:xfrm>
            <a:off x="7526395" y="4386026"/>
            <a:ext cx="1080000" cy="0"/>
          </a:xfrm>
          <a:prstGeom prst="straightConnector1">
            <a:avLst/>
          </a:prstGeom>
          <a:solidFill>
            <a:schemeClr val="accent1"/>
          </a:solidFill>
          <a:ln w="28575" cap="flat" cmpd="sng" algn="ctr">
            <a:solidFill>
              <a:srgbClr val="62B230"/>
            </a:solidFill>
            <a:prstDash val="sysDash"/>
            <a:round/>
            <a:headEnd type="none" w="med" len="med"/>
            <a:tailEnd type="triangle"/>
          </a:ln>
          <a:effectLst/>
        </p:spPr>
      </p:cxnSp>
      <p:cxnSp>
        <p:nvCxnSpPr>
          <p:cNvPr id="9" name="直接连接符 4"/>
          <p:cNvCxnSpPr/>
          <p:nvPr/>
        </p:nvCxnSpPr>
        <p:spPr bwMode="gray">
          <a:xfrm flipV="1">
            <a:off x="10238874" y="4313318"/>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TextBox 31"/>
          <p:cNvSpPr txBox="1"/>
          <p:nvPr/>
        </p:nvSpPr>
        <p:spPr bwMode="gray">
          <a:xfrm>
            <a:off x="10236223" y="4493277"/>
            <a:ext cx="1388522" cy="307777"/>
          </a:xfrm>
          <a:prstGeom prst="rect">
            <a:avLst/>
          </a:prstGeom>
          <a:noFill/>
        </p:spPr>
        <p:txBody>
          <a:bodyPr wrap="square" rtlCol="0">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cxnSp>
        <p:nvCxnSpPr>
          <p:cNvPr id="11" name="直接连接符 4"/>
          <p:cNvCxnSpPr/>
          <p:nvPr/>
        </p:nvCxnSpPr>
        <p:spPr bwMode="gray">
          <a:xfrm flipV="1">
            <a:off x="2009273" y="4313318"/>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TextBox 36"/>
          <p:cNvSpPr txBox="1"/>
          <p:nvPr/>
        </p:nvSpPr>
        <p:spPr bwMode="gray">
          <a:xfrm>
            <a:off x="561150" y="4493277"/>
            <a:ext cx="1430200" cy="307777"/>
          </a:xfrm>
          <a:prstGeom prst="rect">
            <a:avLst/>
          </a:prstGeom>
          <a:noFill/>
        </p:spPr>
        <p:txBody>
          <a:bodyPr wrap="square" rtlCol="0">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cxnSp>
        <p:nvCxnSpPr>
          <p:cNvPr id="13" name="直接连接符 12"/>
          <p:cNvCxnSpPr/>
          <p:nvPr/>
        </p:nvCxnSpPr>
        <p:spPr bwMode="gray">
          <a:xfrm flipV="1">
            <a:off x="9372223" y="4647166"/>
            <a:ext cx="86400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flipH="1" flipV="1">
            <a:off x="2007392" y="4647166"/>
            <a:ext cx="80701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bwMode="gray">
          <a:xfrm>
            <a:off x="3291473" y="4630171"/>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18" name="矩形 33"/>
          <p:cNvSpPr/>
          <p:nvPr/>
        </p:nvSpPr>
        <p:spPr bwMode="gray">
          <a:xfrm>
            <a:off x="3318961" y="4946907"/>
            <a:ext cx="772315" cy="392040"/>
          </a:xfrm>
          <a:prstGeom prst="rect">
            <a:avLst/>
          </a:prstGeom>
          <a:solidFill>
            <a:srgbClr val="94DAE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200</a:t>
            </a:r>
          </a:p>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p>
        </p:txBody>
      </p:sp>
      <p:sp>
        <p:nvSpPr>
          <p:cNvPr id="19" name="矩形 32"/>
          <p:cNvSpPr/>
          <p:nvPr/>
        </p:nvSpPr>
        <p:spPr bwMode="gray">
          <a:xfrm>
            <a:off x="4091276" y="4946907"/>
            <a:ext cx="1031039" cy="392040"/>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To 192.168.4.4 </a:t>
            </a:r>
          </a:p>
        </p:txBody>
      </p:sp>
      <p:sp>
        <p:nvSpPr>
          <p:cNvPr id="71" name="矩形 33"/>
          <p:cNvSpPr/>
          <p:nvPr/>
        </p:nvSpPr>
        <p:spPr bwMode="gray">
          <a:xfrm>
            <a:off x="5358767" y="4946907"/>
            <a:ext cx="772315" cy="392040"/>
          </a:xfrm>
          <a:prstGeom prst="rect">
            <a:avLst/>
          </a:prstGeom>
          <a:solidFill>
            <a:srgbClr val="94DAE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300</a:t>
            </a:r>
          </a:p>
          <a:p>
            <a:pPr 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p>
        </p:txBody>
      </p:sp>
      <p:sp>
        <p:nvSpPr>
          <p:cNvPr id="76" name="圆角矩形标注 75"/>
          <p:cNvSpPr/>
          <p:nvPr/>
        </p:nvSpPr>
        <p:spPr bwMode="gray">
          <a:xfrm>
            <a:off x="7346211" y="3072624"/>
            <a:ext cx="2285469" cy="797290"/>
          </a:xfrm>
          <a:prstGeom prst="wedgeRoundRectCallout">
            <a:avLst>
              <a:gd name="adj1" fmla="val -51475"/>
              <a:gd name="adj2" fmla="val 134453"/>
              <a:gd name="adj3" fmla="val 16667"/>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label is popped out on the penultimate hop.</a:t>
            </a:r>
          </a:p>
          <a:p>
            <a:pPr 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QoS information is lost.</a:t>
            </a:r>
          </a:p>
        </p:txBody>
      </p:sp>
      <p:sp>
        <p:nvSpPr>
          <p:cNvPr id="35" name="文本框 34"/>
          <p:cNvSpPr txBox="1"/>
          <p:nvPr/>
        </p:nvSpPr>
        <p:spPr bwMode="gray">
          <a:xfrm>
            <a:off x="3824314" y="4385555"/>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36" name="文本框 35"/>
          <p:cNvSpPr txBox="1"/>
          <p:nvPr/>
        </p:nvSpPr>
        <p:spPr bwMode="gray">
          <a:xfrm>
            <a:off x="5333427" y="4630171"/>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10.0.23.2/24</a:t>
            </a:r>
          </a:p>
        </p:txBody>
      </p:sp>
      <p:sp>
        <p:nvSpPr>
          <p:cNvPr id="37" name="文本框 36"/>
          <p:cNvSpPr txBox="1"/>
          <p:nvPr/>
        </p:nvSpPr>
        <p:spPr bwMode="gray">
          <a:xfrm>
            <a:off x="5828168" y="4385555"/>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10.0.23.3/24</a:t>
            </a:r>
          </a:p>
        </p:txBody>
      </p:sp>
      <p:sp>
        <p:nvSpPr>
          <p:cNvPr id="38" name="文本框 37"/>
          <p:cNvSpPr txBox="1"/>
          <p:nvPr/>
        </p:nvSpPr>
        <p:spPr bwMode="gray">
          <a:xfrm>
            <a:off x="7326566" y="4630171"/>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10.0.34.3/24</a:t>
            </a:r>
          </a:p>
        </p:txBody>
      </p:sp>
      <p:sp>
        <p:nvSpPr>
          <p:cNvPr id="39" name="文本框 38"/>
          <p:cNvSpPr txBox="1"/>
          <p:nvPr/>
        </p:nvSpPr>
        <p:spPr bwMode="gray">
          <a:xfrm>
            <a:off x="7828927" y="4385555"/>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10.0.34.4/24</a:t>
            </a:r>
          </a:p>
        </p:txBody>
      </p:sp>
      <p:sp>
        <p:nvSpPr>
          <p:cNvPr id="40" name="矩形 32"/>
          <p:cNvSpPr/>
          <p:nvPr/>
        </p:nvSpPr>
        <p:spPr bwMode="gray">
          <a:xfrm>
            <a:off x="6131082" y="4946907"/>
            <a:ext cx="1031039" cy="392040"/>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To 192.168.4.4 </a:t>
            </a:r>
          </a:p>
        </p:txBody>
      </p:sp>
      <p:sp>
        <p:nvSpPr>
          <p:cNvPr id="41" name="矩形 32"/>
          <p:cNvSpPr/>
          <p:nvPr/>
        </p:nvSpPr>
        <p:spPr bwMode="gray">
          <a:xfrm>
            <a:off x="7575356" y="4946907"/>
            <a:ext cx="1031039" cy="392040"/>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To 192.168.4.4 </a:t>
            </a:r>
          </a:p>
        </p:txBody>
      </p:sp>
    </p:spTree>
    <p:extLst>
      <p:ext uri="{BB962C8B-B14F-4D97-AF65-F5344CB8AC3E}">
        <p14:creationId xmlns:p14="http://schemas.microsoft.com/office/powerpoint/2010/main" val="1402104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Implicit Null Label and Explicit Null Label (2)</a:t>
            </a:r>
            <a:endParaRPr lang="en-US"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sz="1600" dirty="0">
                <a:sym typeface="Huawei Sans" panose="020C0503030203020204" pitchFamily="34" charset="0"/>
              </a:rPr>
              <a:t>In the explicit null label mechanism, an egress assigns label 0 to the penultimate hop.</a:t>
            </a:r>
          </a:p>
          <a:p>
            <a:r>
              <a:rPr lang="en-US" sz="1600" dirty="0">
                <a:sym typeface="Huawei Sans" panose="020C0503030203020204" pitchFamily="34" charset="0"/>
              </a:rPr>
              <a:t>When R3 forwards a labeled packet of which the outgoing label is 0, R3 does not pop out the label header, and therefor</a:t>
            </a:r>
            <a:r>
              <a:rPr lang="en-US" altLang="zh-CN" sz="1600" dirty="0">
                <a:sym typeface="Huawei Sans" panose="020C0503030203020204" pitchFamily="34" charset="0"/>
              </a:rPr>
              <a:t>e</a:t>
            </a:r>
            <a:r>
              <a:rPr lang="en-US" sz="1600" dirty="0">
                <a:sym typeface="Huawei Sans" panose="020C0503030203020204" pitchFamily="34" charset="0"/>
              </a:rPr>
              <a:t> QoS information is retained. When R4 receives a packet with label 0, it directly pops out the label without searching for an ILM entry.</a:t>
            </a:r>
          </a:p>
          <a:p>
            <a:r>
              <a:rPr lang="en-US" sz="1600" dirty="0">
                <a:sym typeface="Huawei Sans" panose="020C0503030203020204" pitchFamily="34" charset="0"/>
              </a:rPr>
              <a:t>By default, an egress assigns implicit null labels. You can run the label advertise explicit-null command to enable the egress to assign explicit null labels to the penultimate hop.</a:t>
            </a:r>
          </a:p>
          <a:p>
            <a:endParaRPr lang="en-US" altLang="zh-CN" sz="1600" dirty="0">
              <a:sym typeface="Huawei Sans" panose="020C0503030203020204" pitchFamily="34" charset="0"/>
            </a:endParaRPr>
          </a:p>
          <a:p>
            <a:endParaRPr lang="en-US" altLang="zh-CN" sz="1600" dirty="0">
              <a:sym typeface="Huawei Sans" panose="020C0503030203020204" pitchFamily="34" charset="0"/>
            </a:endParaRPr>
          </a:p>
        </p:txBody>
      </p:sp>
      <p:grpSp>
        <p:nvGrpSpPr>
          <p:cNvPr id="37" name="组合 36"/>
          <p:cNvGrpSpPr/>
          <p:nvPr/>
        </p:nvGrpSpPr>
        <p:grpSpPr bwMode="gray">
          <a:xfrm>
            <a:off x="2811064" y="4230830"/>
            <a:ext cx="6573859" cy="758583"/>
            <a:chOff x="1896669" y="4280847"/>
            <a:chExt cx="6573859" cy="758583"/>
          </a:xfrm>
        </p:grpSpPr>
        <p:sp>
          <p:nvSpPr>
            <p:cNvPr id="38" name="TextBox 43"/>
            <p:cNvSpPr txBox="1"/>
            <p:nvPr/>
          </p:nvSpPr>
          <p:spPr bwMode="gray">
            <a:xfrm>
              <a:off x="1945798" y="42808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9" name="TextBox 44"/>
            <p:cNvSpPr txBox="1"/>
            <p:nvPr/>
          </p:nvSpPr>
          <p:spPr bwMode="gray">
            <a:xfrm>
              <a:off x="3987752" y="42808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40" name="TextBox 48"/>
            <p:cNvSpPr txBox="1"/>
            <p:nvPr/>
          </p:nvSpPr>
          <p:spPr bwMode="gray">
            <a:xfrm>
              <a:off x="5975434" y="42808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896669" y="4596630"/>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27043" y="4596630"/>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27925" y="4596630"/>
              <a:ext cx="540000" cy="442800"/>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930528" y="4596630"/>
              <a:ext cx="540000" cy="442800"/>
            </a:xfrm>
            <a:prstGeom prst="rect">
              <a:avLst/>
            </a:prstGeom>
          </p:spPr>
        </p:pic>
        <p:sp>
          <p:nvSpPr>
            <p:cNvPr id="45" name="TextBox 43"/>
            <p:cNvSpPr txBox="1"/>
            <p:nvPr/>
          </p:nvSpPr>
          <p:spPr bwMode="gray">
            <a:xfrm>
              <a:off x="7984085" y="42808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46" name="直接连接符 45"/>
            <p:cNvCxnSpPr>
              <a:stCxn id="41" idx="3"/>
              <a:endCxn id="42" idx="1"/>
            </p:cNvCxnSpPr>
            <p:nvPr/>
          </p:nvCxnSpPr>
          <p:spPr bwMode="gray">
            <a:xfrm>
              <a:off x="2436669" y="4818030"/>
              <a:ext cx="149037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3" idx="1"/>
              <a:endCxn id="42" idx="3"/>
            </p:cNvCxnSpPr>
            <p:nvPr/>
          </p:nvCxnSpPr>
          <p:spPr bwMode="gray">
            <a:xfrm flipH="1">
              <a:off x="4467043" y="4818030"/>
              <a:ext cx="1460882"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3" idx="3"/>
              <a:endCxn id="44" idx="1"/>
            </p:cNvCxnSpPr>
            <p:nvPr/>
          </p:nvCxnSpPr>
          <p:spPr bwMode="gray">
            <a:xfrm>
              <a:off x="6467925" y="4818030"/>
              <a:ext cx="1462603"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49" name="直接箭头连接符 48"/>
          <p:cNvCxnSpPr/>
          <p:nvPr/>
        </p:nvCxnSpPr>
        <p:spPr bwMode="gray">
          <a:xfrm>
            <a:off x="3590986" y="4502998"/>
            <a:ext cx="1080000" cy="0"/>
          </a:xfrm>
          <a:prstGeom prst="straightConnector1">
            <a:avLst/>
          </a:prstGeom>
          <a:solidFill>
            <a:schemeClr val="accent1"/>
          </a:solidFill>
          <a:ln w="28575" cap="flat" cmpd="sng" algn="ctr">
            <a:solidFill>
              <a:srgbClr val="62B230"/>
            </a:solidFill>
            <a:prstDash val="sysDash"/>
            <a:round/>
            <a:headEnd type="none" w="med" len="med"/>
            <a:tailEnd type="triangle"/>
          </a:ln>
          <a:effectLst/>
        </p:spPr>
      </p:cxnSp>
      <p:cxnSp>
        <p:nvCxnSpPr>
          <p:cNvPr id="50" name="直接箭头连接符 49"/>
          <p:cNvCxnSpPr/>
          <p:nvPr/>
        </p:nvCxnSpPr>
        <p:spPr bwMode="gray">
          <a:xfrm>
            <a:off x="5591402" y="4502998"/>
            <a:ext cx="1080000" cy="0"/>
          </a:xfrm>
          <a:prstGeom prst="straightConnector1">
            <a:avLst/>
          </a:prstGeom>
          <a:solidFill>
            <a:schemeClr val="accent1"/>
          </a:solidFill>
          <a:ln w="28575" cap="flat" cmpd="sng" algn="ctr">
            <a:solidFill>
              <a:srgbClr val="62B230"/>
            </a:solidFill>
            <a:prstDash val="sysDash"/>
            <a:round/>
            <a:headEnd type="none" w="med" len="med"/>
            <a:tailEnd type="triangle"/>
          </a:ln>
          <a:effectLst/>
        </p:spPr>
      </p:cxnSp>
      <p:cxnSp>
        <p:nvCxnSpPr>
          <p:cNvPr id="51" name="直接箭头连接符 50"/>
          <p:cNvCxnSpPr/>
          <p:nvPr/>
        </p:nvCxnSpPr>
        <p:spPr bwMode="gray">
          <a:xfrm>
            <a:off x="7539095" y="4502998"/>
            <a:ext cx="1080000" cy="0"/>
          </a:xfrm>
          <a:prstGeom prst="straightConnector1">
            <a:avLst/>
          </a:prstGeom>
          <a:solidFill>
            <a:schemeClr val="accent1"/>
          </a:solidFill>
          <a:ln w="28575" cap="flat" cmpd="sng" algn="ctr">
            <a:solidFill>
              <a:srgbClr val="62B230"/>
            </a:solidFill>
            <a:prstDash val="sysDash"/>
            <a:round/>
            <a:headEnd type="none" w="med" len="med"/>
            <a:tailEnd type="triangle"/>
          </a:ln>
          <a:effectLst/>
        </p:spPr>
      </p:cxnSp>
      <p:cxnSp>
        <p:nvCxnSpPr>
          <p:cNvPr id="52" name="直接连接符 4"/>
          <p:cNvCxnSpPr/>
          <p:nvPr/>
        </p:nvCxnSpPr>
        <p:spPr bwMode="gray">
          <a:xfrm flipV="1">
            <a:off x="10251574" y="4430290"/>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3" name="TextBox 31"/>
          <p:cNvSpPr txBox="1"/>
          <p:nvPr/>
        </p:nvSpPr>
        <p:spPr bwMode="gray">
          <a:xfrm>
            <a:off x="10248923" y="4610249"/>
            <a:ext cx="1388522" cy="307777"/>
          </a:xfrm>
          <a:prstGeom prst="rect">
            <a:avLst/>
          </a:prstGeom>
          <a:noFill/>
        </p:spPr>
        <p:txBody>
          <a:bodyPr wrap="square" rtlCol="0">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cxnSp>
        <p:nvCxnSpPr>
          <p:cNvPr id="54" name="直接连接符 4"/>
          <p:cNvCxnSpPr/>
          <p:nvPr/>
        </p:nvCxnSpPr>
        <p:spPr bwMode="gray">
          <a:xfrm flipV="1">
            <a:off x="2021973" y="4430290"/>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5" name="TextBox 36"/>
          <p:cNvSpPr txBox="1"/>
          <p:nvPr/>
        </p:nvSpPr>
        <p:spPr bwMode="gray">
          <a:xfrm>
            <a:off x="573850" y="4610249"/>
            <a:ext cx="1430200" cy="307777"/>
          </a:xfrm>
          <a:prstGeom prst="rect">
            <a:avLst/>
          </a:prstGeom>
          <a:noFill/>
        </p:spPr>
        <p:txBody>
          <a:bodyPr wrap="square" rtlCol="0">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cxnSp>
        <p:nvCxnSpPr>
          <p:cNvPr id="56" name="直接连接符 55"/>
          <p:cNvCxnSpPr/>
          <p:nvPr/>
        </p:nvCxnSpPr>
        <p:spPr bwMode="gray">
          <a:xfrm flipV="1">
            <a:off x="9384923" y="4764138"/>
            <a:ext cx="86400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flipH="1" flipV="1">
            <a:off x="2020092" y="4764138"/>
            <a:ext cx="80701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bwMode="gray">
          <a:xfrm>
            <a:off x="3266073" y="4768013"/>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62" name="文本框 61"/>
          <p:cNvSpPr txBox="1"/>
          <p:nvPr/>
        </p:nvSpPr>
        <p:spPr bwMode="gray">
          <a:xfrm>
            <a:off x="3859874" y="4502527"/>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63" name="文本框 62"/>
          <p:cNvSpPr txBox="1"/>
          <p:nvPr/>
        </p:nvSpPr>
        <p:spPr bwMode="gray">
          <a:xfrm>
            <a:off x="5308027" y="4747143"/>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10.0.23.2/24</a:t>
            </a:r>
          </a:p>
        </p:txBody>
      </p:sp>
      <p:sp>
        <p:nvSpPr>
          <p:cNvPr id="64" name="文本框 63"/>
          <p:cNvSpPr txBox="1"/>
          <p:nvPr/>
        </p:nvSpPr>
        <p:spPr bwMode="gray">
          <a:xfrm>
            <a:off x="5863728" y="4502527"/>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10.0.23.3/24</a:t>
            </a:r>
          </a:p>
        </p:txBody>
      </p:sp>
      <p:sp>
        <p:nvSpPr>
          <p:cNvPr id="65" name="文本框 64"/>
          <p:cNvSpPr txBox="1"/>
          <p:nvPr/>
        </p:nvSpPr>
        <p:spPr bwMode="gray">
          <a:xfrm>
            <a:off x="7301166" y="4758763"/>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10.0.34.3/24</a:t>
            </a:r>
          </a:p>
        </p:txBody>
      </p:sp>
      <p:sp>
        <p:nvSpPr>
          <p:cNvPr id="66" name="文本框 65"/>
          <p:cNvSpPr txBox="1"/>
          <p:nvPr/>
        </p:nvSpPr>
        <p:spPr bwMode="gray">
          <a:xfrm>
            <a:off x="7866392" y="4502527"/>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10.0.34.4/24</a:t>
            </a:r>
          </a:p>
        </p:txBody>
      </p:sp>
      <p:sp>
        <p:nvSpPr>
          <p:cNvPr id="69" name="矩形 33"/>
          <p:cNvSpPr/>
          <p:nvPr/>
        </p:nvSpPr>
        <p:spPr bwMode="gray">
          <a:xfrm>
            <a:off x="3331661" y="5169092"/>
            <a:ext cx="772315" cy="432000"/>
          </a:xfrm>
          <a:prstGeom prst="rect">
            <a:avLst/>
          </a:prstGeom>
          <a:solidFill>
            <a:srgbClr val="94DAE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200</a:t>
            </a:r>
          </a:p>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32"/>
          <p:cNvSpPr/>
          <p:nvPr/>
        </p:nvSpPr>
        <p:spPr bwMode="gray">
          <a:xfrm>
            <a:off x="4103975" y="5169092"/>
            <a:ext cx="1080000" cy="432000"/>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To 192.168.4.4 </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33"/>
          <p:cNvSpPr/>
          <p:nvPr/>
        </p:nvSpPr>
        <p:spPr bwMode="gray">
          <a:xfrm>
            <a:off x="5371467" y="5169092"/>
            <a:ext cx="772315" cy="432000"/>
          </a:xfrm>
          <a:prstGeom prst="rect">
            <a:avLst/>
          </a:prstGeom>
          <a:solidFill>
            <a:srgbClr val="94DAE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300</a:t>
            </a:r>
          </a:p>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32"/>
          <p:cNvSpPr/>
          <p:nvPr/>
        </p:nvSpPr>
        <p:spPr bwMode="gray">
          <a:xfrm>
            <a:off x="6143781" y="5169092"/>
            <a:ext cx="1080000" cy="432000"/>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To 192.168.4.4 </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33"/>
          <p:cNvSpPr/>
          <p:nvPr/>
        </p:nvSpPr>
        <p:spPr bwMode="gray">
          <a:xfrm>
            <a:off x="7397257" y="5169092"/>
            <a:ext cx="772315" cy="432000"/>
          </a:xfrm>
          <a:prstGeom prst="rect">
            <a:avLst/>
          </a:prstGeom>
          <a:solidFill>
            <a:srgbClr val="94DAE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p>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32"/>
          <p:cNvSpPr/>
          <p:nvPr/>
        </p:nvSpPr>
        <p:spPr bwMode="gray">
          <a:xfrm>
            <a:off x="8169571" y="5169092"/>
            <a:ext cx="1080000" cy="432000"/>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To 192.168.4.4 </a:t>
            </a:r>
            <a:endParaRPr lang="zh-CN" altLang="en-US"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标注 35"/>
          <p:cNvSpPr/>
          <p:nvPr/>
        </p:nvSpPr>
        <p:spPr bwMode="gray">
          <a:xfrm>
            <a:off x="7358911" y="3677867"/>
            <a:ext cx="1727031" cy="566479"/>
          </a:xfrm>
          <a:prstGeom prst="wedgeRoundRectCallout">
            <a:avLst>
              <a:gd name="adj1" fmla="val -51475"/>
              <a:gd name="adj2" fmla="val 134453"/>
              <a:gd name="adj3" fmla="val 16667"/>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QoS information is retained.</a:t>
            </a:r>
          </a:p>
        </p:txBody>
      </p:sp>
    </p:spTree>
    <p:extLst>
      <p:ext uri="{BB962C8B-B14F-4D97-AF65-F5344CB8AC3E}">
        <p14:creationId xmlns:p14="http://schemas.microsoft.com/office/powerpoint/2010/main" val="2586203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1800" dirty="0">
                <a:sym typeface="Huawei Sans" panose="020C0503030203020204" pitchFamily="34" charset="0"/>
              </a:rPr>
              <a:t>Multiprotocol Label Switching (MPLS) implements data forwarding based on short and fixed-length labels carried in packets.</a:t>
            </a:r>
          </a:p>
          <a:p>
            <a:r>
              <a:rPr lang="en-US" sz="1800" dirty="0">
                <a:sym typeface="Huawei Sans" panose="020C0503030203020204" pitchFamily="34" charset="0"/>
              </a:rPr>
              <a:t>A fundamental concept in MPLS is that two LSRs must agree on the meaning of the labels used to forward traffic between them. The Label Distribution Protocol (LDP) can be used by an LSR to send its label binding information to other LDP-capable LSRs, helping implement correct forwarding of labeled packets.</a:t>
            </a:r>
          </a:p>
          <a:p>
            <a:r>
              <a:rPr lang="en-US" sz="1800" dirty="0">
                <a:sym typeface="Huawei Sans" panose="020C0503030203020204" pitchFamily="34" charset="0"/>
              </a:rPr>
              <a:t>This course describes the principles, features, and basic configurations of LDP.</a:t>
            </a:r>
          </a:p>
        </p:txBody>
      </p:sp>
    </p:spTree>
    <p:extLst>
      <p:ext uri="{BB962C8B-B14F-4D97-AF65-F5344CB8AC3E}">
        <p14:creationId xmlns:p14="http://schemas.microsoft.com/office/powerpoint/2010/main" val="28780956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Basic LDP Concepts</a:t>
            </a:r>
          </a:p>
          <a:p>
            <a:r>
              <a:rPr lang="en-US" b="1" dirty="0">
                <a:sym typeface="Huawei Sans" panose="020C0503030203020204" pitchFamily="34" charset="0"/>
              </a:rPr>
              <a:t>LDP Principles</a:t>
            </a:r>
          </a:p>
          <a:p>
            <a:pPr lvl="1"/>
            <a:r>
              <a:rPr lang="en-US" dirty="0">
                <a:solidFill>
                  <a:schemeClr val="bg1">
                    <a:lumMod val="50000"/>
                  </a:schemeClr>
                </a:solidFill>
                <a:sym typeface="Huawei Sans" panose="020C0503030203020204" pitchFamily="34" charset="0"/>
              </a:rPr>
              <a:t>LDP Session Establishment</a:t>
            </a:r>
          </a:p>
          <a:p>
            <a:pPr lvl="1"/>
            <a:r>
              <a:rPr lang="en-US" dirty="0">
                <a:solidFill>
                  <a:schemeClr val="bg1">
                    <a:lumMod val="50000"/>
                  </a:schemeClr>
                </a:solidFill>
                <a:sym typeface="Huawei Sans" panose="020C0503030203020204" pitchFamily="34" charset="0"/>
              </a:rPr>
              <a:t>LDP-based Label Distribution</a:t>
            </a:r>
          </a:p>
          <a:p>
            <a:pPr lvl="1">
              <a:buSzPct val="60000"/>
              <a:buFont typeface="Wingdings" panose="05000000000000000000" pitchFamily="2" charset="2"/>
              <a:buChar char="n"/>
            </a:pPr>
            <a:r>
              <a:rPr lang="en-US" dirty="0">
                <a:sym typeface="Huawei Sans" panose="020C0503030203020204" pitchFamily="34" charset="0"/>
              </a:rPr>
              <a:t>LDP Working Process</a:t>
            </a:r>
          </a:p>
          <a:p>
            <a:r>
              <a:rPr lang="en-US" dirty="0">
                <a:solidFill>
                  <a:schemeClr val="bg1">
                    <a:lumMod val="50000"/>
                  </a:schemeClr>
                </a:solidFill>
                <a:sym typeface="Huawei Sans" panose="020C0503030203020204" pitchFamily="34" charset="0"/>
              </a:rPr>
              <a:t>Basic LDP Configurations</a:t>
            </a:r>
          </a:p>
        </p:txBody>
      </p:sp>
    </p:spTree>
    <p:extLst>
      <p:ext uri="{BB962C8B-B14F-4D97-AF65-F5344CB8AC3E}">
        <p14:creationId xmlns:p14="http://schemas.microsoft.com/office/powerpoint/2010/main" val="250060054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bwMode="gray"/>
        <p:txBody>
          <a:bodyPr/>
          <a:lstStyle/>
          <a:p>
            <a:r>
              <a:rPr lang="en-US">
                <a:sym typeface="Huawei Sans" panose="020C0503030203020204" pitchFamily="34" charset="0"/>
              </a:rPr>
              <a:t>Networking Overview</a:t>
            </a:r>
            <a:endParaRPr lang="en-US" dirty="0">
              <a:sym typeface="Huawei Sans" panose="020C0503030203020204" pitchFamily="34" charset="0"/>
            </a:endParaRPr>
          </a:p>
        </p:txBody>
      </p:sp>
      <p:sp>
        <p:nvSpPr>
          <p:cNvPr id="66" name="文本占位符 65"/>
          <p:cNvSpPr>
            <a:spLocks noGrp="1"/>
          </p:cNvSpPr>
          <p:nvPr>
            <p:ph type="body" sz="quarter" idx="10"/>
          </p:nvPr>
        </p:nvSpPr>
        <p:spPr bwMode="gray"/>
        <p:txBody>
          <a:bodyPr/>
          <a:lstStyle/>
          <a:p>
            <a:r>
              <a:rPr lang="en-US" sz="1600" dirty="0">
                <a:sym typeface="Huawei Sans" panose="020C0503030203020204" pitchFamily="34" charset="0"/>
              </a:rPr>
              <a:t>OSPF has been deployed on the network, and devices can learn routes from each other.</a:t>
            </a:r>
          </a:p>
          <a:p>
            <a:r>
              <a:rPr lang="en-US" sz="1600" dirty="0">
                <a:sym typeface="Huawei Sans" panose="020C0503030203020204" pitchFamily="34" charset="0"/>
              </a:rPr>
              <a:t>MPLS and LDP have been enabled on devices and interfaces, and local LDP sessions have been established between neighboring devices.</a:t>
            </a:r>
          </a:p>
          <a:p>
            <a:r>
              <a:rPr lang="en-US" sz="1600" dirty="0">
                <a:sym typeface="Huawei Sans" panose="020C0503030203020204" pitchFamily="34" charset="0"/>
              </a:rPr>
              <a:t>All LSRs use the DU + Independent + Liberal modes.</a:t>
            </a:r>
          </a:p>
          <a:p>
            <a:endParaRPr lang="en-US" altLang="zh-CN" sz="1600" dirty="0">
              <a:sym typeface="Huawei Sans" panose="020C0503030203020204" pitchFamily="34" charset="0"/>
            </a:endParaRPr>
          </a:p>
          <a:p>
            <a:endParaRPr lang="en-US" altLang="zh-CN" sz="1600" dirty="0">
              <a:sym typeface="Huawei Sans" panose="020C0503030203020204" pitchFamily="34" charset="0"/>
            </a:endParaRPr>
          </a:p>
        </p:txBody>
      </p:sp>
      <p:cxnSp>
        <p:nvCxnSpPr>
          <p:cNvPr id="12" name="直接连接符 4"/>
          <p:cNvCxnSpPr>
            <a:stCxn id="51" idx="2"/>
            <a:endCxn id="53" idx="1"/>
          </p:cNvCxnSpPr>
          <p:nvPr/>
        </p:nvCxnSpPr>
        <p:spPr bwMode="gray">
          <a:xfrm>
            <a:off x="3983029" y="4496654"/>
            <a:ext cx="1809015"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22"/>
          <p:cNvCxnSpPr>
            <a:stCxn id="51" idx="0"/>
            <a:endCxn id="52" idx="1"/>
          </p:cNvCxnSpPr>
          <p:nvPr/>
        </p:nvCxnSpPr>
        <p:spPr bwMode="gray">
          <a:xfrm flipV="1">
            <a:off x="3983029" y="3254680"/>
            <a:ext cx="1809015" cy="7102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4"/>
          <p:cNvCxnSpPr>
            <a:stCxn id="54" idx="0"/>
            <a:endCxn id="52" idx="3"/>
          </p:cNvCxnSpPr>
          <p:nvPr/>
        </p:nvCxnSpPr>
        <p:spPr bwMode="gray">
          <a:xfrm flipH="1" flipV="1">
            <a:off x="6420696" y="3254680"/>
            <a:ext cx="1859326" cy="7102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直接连接符 22"/>
          <p:cNvCxnSpPr>
            <a:stCxn id="54" idx="2"/>
            <a:endCxn id="53" idx="3"/>
          </p:cNvCxnSpPr>
          <p:nvPr/>
        </p:nvCxnSpPr>
        <p:spPr bwMode="gray">
          <a:xfrm flipH="1">
            <a:off x="6420696" y="4496654"/>
            <a:ext cx="1859326"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连接符 35"/>
          <p:cNvCxnSpPr/>
          <p:nvPr/>
        </p:nvCxnSpPr>
        <p:spPr bwMode="gray">
          <a:xfrm flipH="1">
            <a:off x="8211146" y="4254867"/>
            <a:ext cx="76640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35"/>
          <p:cNvCxnSpPr/>
          <p:nvPr/>
        </p:nvCxnSpPr>
        <p:spPr bwMode="gray">
          <a:xfrm flipV="1">
            <a:off x="8977550" y="3943339"/>
            <a:ext cx="1" cy="669239"/>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矩形 56"/>
          <p:cNvSpPr/>
          <p:nvPr/>
        </p:nvSpPr>
        <p:spPr bwMode="gray">
          <a:xfrm>
            <a:off x="3704238" y="364377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7" name="矩形 56"/>
          <p:cNvSpPr/>
          <p:nvPr/>
        </p:nvSpPr>
        <p:spPr bwMode="gray">
          <a:xfrm>
            <a:off x="5890139" y="268256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9" name="矩形 56"/>
          <p:cNvSpPr/>
          <p:nvPr/>
        </p:nvSpPr>
        <p:spPr bwMode="gray">
          <a:xfrm>
            <a:off x="8134023" y="3666419"/>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0" name="矩形 56"/>
          <p:cNvSpPr/>
          <p:nvPr/>
        </p:nvSpPr>
        <p:spPr bwMode="gray">
          <a:xfrm>
            <a:off x="8977550" y="4092211"/>
            <a:ext cx="1388521" cy="307777"/>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sp>
        <p:nvSpPr>
          <p:cNvPr id="36" name="矩形 56"/>
          <p:cNvSpPr/>
          <p:nvPr/>
        </p:nvSpPr>
        <p:spPr bwMode="gray">
          <a:xfrm>
            <a:off x="5756831" y="3954444"/>
            <a:ext cx="633508" cy="523220"/>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OSPF</a:t>
            </a: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43" name="直接连接符 22"/>
          <p:cNvCxnSpPr/>
          <p:nvPr/>
        </p:nvCxnSpPr>
        <p:spPr bwMode="gray">
          <a:xfrm rot="5520000" flipH="1" flipV="1">
            <a:off x="4758775" y="3046532"/>
            <a:ext cx="603603" cy="1306899"/>
          </a:xfrm>
          <a:prstGeom prst="line">
            <a:avLst/>
          </a:prstGeom>
          <a:ln w="19050">
            <a:solidFill>
              <a:srgbClr val="62B230"/>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7" name="直接连接符 4"/>
          <p:cNvCxnSpPr/>
          <p:nvPr/>
        </p:nvCxnSpPr>
        <p:spPr bwMode="gray">
          <a:xfrm rot="16020000" flipV="1">
            <a:off x="6868390" y="3041047"/>
            <a:ext cx="603603" cy="1306899"/>
          </a:xfrm>
          <a:prstGeom prst="line">
            <a:avLst/>
          </a:prstGeom>
          <a:ln w="19050">
            <a:solidFill>
              <a:srgbClr val="62B230"/>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8" name="直接连接符 4"/>
          <p:cNvCxnSpPr/>
          <p:nvPr/>
        </p:nvCxnSpPr>
        <p:spPr bwMode="gray">
          <a:xfrm rot="5400000" flipV="1">
            <a:off x="4735147" y="4138433"/>
            <a:ext cx="603603" cy="1306899"/>
          </a:xfrm>
          <a:prstGeom prst="line">
            <a:avLst/>
          </a:prstGeom>
          <a:ln w="19050">
            <a:solidFill>
              <a:srgbClr val="62B230"/>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9" name="直接连接符 22"/>
          <p:cNvCxnSpPr/>
          <p:nvPr/>
        </p:nvCxnSpPr>
        <p:spPr bwMode="gray">
          <a:xfrm rot="16260000" flipH="1" flipV="1">
            <a:off x="6873693" y="4168681"/>
            <a:ext cx="603603" cy="1306899"/>
          </a:xfrm>
          <a:prstGeom prst="line">
            <a:avLst/>
          </a:prstGeom>
          <a:ln w="19050">
            <a:solidFill>
              <a:srgbClr val="62B230"/>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pic>
        <p:nvPicPr>
          <p:cNvPr id="5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668703" y="3964951"/>
            <a:ext cx="628652" cy="531703"/>
          </a:xfrm>
          <a:prstGeom prst="rect">
            <a:avLst/>
          </a:prstGeom>
          <a:noFill/>
        </p:spPr>
      </p:pic>
      <p:pic>
        <p:nvPicPr>
          <p:cNvPr id="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792044" y="2988828"/>
            <a:ext cx="628652" cy="531703"/>
          </a:xfrm>
          <a:prstGeom prst="rect">
            <a:avLst/>
          </a:prstGeom>
          <a:noFill/>
        </p:spPr>
      </p:pic>
      <p:pic>
        <p:nvPicPr>
          <p:cNvPr id="5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792044" y="5014945"/>
            <a:ext cx="628652" cy="531703"/>
          </a:xfrm>
          <a:prstGeom prst="rect">
            <a:avLst/>
          </a:prstGeom>
          <a:noFill/>
        </p:spPr>
      </p:pic>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965696" y="3964951"/>
            <a:ext cx="628652" cy="531703"/>
          </a:xfrm>
          <a:prstGeom prst="rect">
            <a:avLst/>
          </a:prstGeom>
          <a:noFill/>
        </p:spPr>
      </p:pic>
      <p:sp>
        <p:nvSpPr>
          <p:cNvPr id="57" name="矩形 56"/>
          <p:cNvSpPr/>
          <p:nvPr/>
        </p:nvSpPr>
        <p:spPr bwMode="gray">
          <a:xfrm>
            <a:off x="5894147" y="5562140"/>
            <a:ext cx="405880"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60" name="矩形 56"/>
          <p:cNvSpPr/>
          <p:nvPr/>
        </p:nvSpPr>
        <p:spPr bwMode="gray">
          <a:xfrm rot="20220000">
            <a:off x="4661905" y="3674118"/>
            <a:ext cx="102303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1" name="矩形 56"/>
          <p:cNvSpPr/>
          <p:nvPr/>
        </p:nvSpPr>
        <p:spPr bwMode="gray">
          <a:xfrm rot="1468652">
            <a:off x="4589193" y="4530505"/>
            <a:ext cx="102303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2" name="矩形 56"/>
          <p:cNvSpPr/>
          <p:nvPr/>
        </p:nvSpPr>
        <p:spPr bwMode="gray">
          <a:xfrm rot="1260000">
            <a:off x="6554080" y="3677619"/>
            <a:ext cx="102303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3" name="矩形 56"/>
          <p:cNvSpPr/>
          <p:nvPr/>
        </p:nvSpPr>
        <p:spPr bwMode="gray">
          <a:xfrm rot="20160000">
            <a:off x="6516003" y="4593570"/>
            <a:ext cx="102303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Session</a:t>
            </a:r>
          </a:p>
        </p:txBody>
      </p:sp>
      <p:graphicFrame>
        <p:nvGraphicFramePr>
          <p:cNvPr id="34" name="表格 33"/>
          <p:cNvGraphicFramePr>
            <a:graphicFrameLocks noGrp="1"/>
          </p:cNvGraphicFramePr>
          <p:nvPr>
            <p:extLst>
              <p:ext uri="{D42A27DB-BD31-4B8C-83A1-F6EECF244321}">
                <p14:modId xmlns:p14="http://schemas.microsoft.com/office/powerpoint/2010/main" val="2305477692"/>
              </p:ext>
            </p:extLst>
          </p:nvPr>
        </p:nvGraphicFramePr>
        <p:xfrm>
          <a:off x="535359" y="2919146"/>
          <a:ext cx="3787592" cy="704845"/>
        </p:xfrm>
        <a:graphic>
          <a:graphicData uri="http://schemas.openxmlformats.org/drawingml/2006/table">
            <a:tbl>
              <a:tblPr/>
              <a:tblGrid>
                <a:gridCol w="1509653">
                  <a:extLst>
                    <a:ext uri="{9D8B030D-6E8A-4147-A177-3AD203B41FA5}">
                      <a16:colId xmlns:a16="http://schemas.microsoft.com/office/drawing/2014/main" xmlns="" val="20001"/>
                    </a:ext>
                  </a:extLst>
                </a:gridCol>
                <a:gridCol w="754743">
                  <a:extLst>
                    <a:ext uri="{9D8B030D-6E8A-4147-A177-3AD203B41FA5}">
                      <a16:colId xmlns:a16="http://schemas.microsoft.com/office/drawing/2014/main" xmlns="" val="20002"/>
                    </a:ext>
                  </a:extLst>
                </a:gridCol>
                <a:gridCol w="682171">
                  <a:extLst>
                    <a:ext uri="{9D8B030D-6E8A-4147-A177-3AD203B41FA5}">
                      <a16:colId xmlns:a16="http://schemas.microsoft.com/office/drawing/2014/main" xmlns="" val="20003"/>
                    </a:ext>
                  </a:extLst>
                </a:gridCol>
                <a:gridCol w="841025">
                  <a:extLst>
                    <a:ext uri="{9D8B030D-6E8A-4147-A177-3AD203B41FA5}">
                      <a16:colId xmlns:a16="http://schemas.microsoft.com/office/drawing/2014/main" xmlns="" val="20004"/>
                    </a:ext>
                  </a:extLst>
                </a:gridCol>
              </a:tblGrid>
              <a:tr h="430525">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 </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Cost</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NH</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55236">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192.168.4.0/24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aphicFrame>
        <p:nvGraphicFramePr>
          <p:cNvPr id="35" name="表格 34"/>
          <p:cNvGraphicFramePr>
            <a:graphicFrameLocks noGrp="1"/>
          </p:cNvGraphicFramePr>
          <p:nvPr>
            <p:extLst>
              <p:ext uri="{D42A27DB-BD31-4B8C-83A1-F6EECF244321}">
                <p14:modId xmlns:p14="http://schemas.microsoft.com/office/powerpoint/2010/main" val="3857865602"/>
              </p:ext>
            </p:extLst>
          </p:nvPr>
        </p:nvGraphicFramePr>
        <p:xfrm>
          <a:off x="1558542" y="5097942"/>
          <a:ext cx="3787592" cy="704845"/>
        </p:xfrm>
        <a:graphic>
          <a:graphicData uri="http://schemas.openxmlformats.org/drawingml/2006/table">
            <a:tbl>
              <a:tblPr/>
              <a:tblGrid>
                <a:gridCol w="1509653">
                  <a:extLst>
                    <a:ext uri="{9D8B030D-6E8A-4147-A177-3AD203B41FA5}">
                      <a16:colId xmlns:a16="http://schemas.microsoft.com/office/drawing/2014/main" xmlns="" val="20001"/>
                    </a:ext>
                  </a:extLst>
                </a:gridCol>
                <a:gridCol w="754743">
                  <a:extLst>
                    <a:ext uri="{9D8B030D-6E8A-4147-A177-3AD203B41FA5}">
                      <a16:colId xmlns:a16="http://schemas.microsoft.com/office/drawing/2014/main" xmlns="" val="20002"/>
                    </a:ext>
                  </a:extLst>
                </a:gridCol>
                <a:gridCol w="682171">
                  <a:extLst>
                    <a:ext uri="{9D8B030D-6E8A-4147-A177-3AD203B41FA5}">
                      <a16:colId xmlns:a16="http://schemas.microsoft.com/office/drawing/2014/main" xmlns="" val="20003"/>
                    </a:ext>
                  </a:extLst>
                </a:gridCol>
                <a:gridCol w="841025">
                  <a:extLst>
                    <a:ext uri="{9D8B030D-6E8A-4147-A177-3AD203B41FA5}">
                      <a16:colId xmlns:a16="http://schemas.microsoft.com/office/drawing/2014/main" xmlns="" val="20004"/>
                    </a:ext>
                  </a:extLst>
                </a:gridCol>
              </a:tblGrid>
              <a:tr h="430525">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 </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Cost</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NH</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55236">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192.168.4.0/24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aphicFrame>
        <p:nvGraphicFramePr>
          <p:cNvPr id="40" name="表格 39"/>
          <p:cNvGraphicFramePr>
            <a:graphicFrameLocks noGrp="1"/>
          </p:cNvGraphicFramePr>
          <p:nvPr>
            <p:extLst>
              <p:ext uri="{D42A27DB-BD31-4B8C-83A1-F6EECF244321}">
                <p14:modId xmlns:p14="http://schemas.microsoft.com/office/powerpoint/2010/main" val="4151722315"/>
              </p:ext>
            </p:extLst>
          </p:nvPr>
        </p:nvGraphicFramePr>
        <p:xfrm>
          <a:off x="7669689" y="4808182"/>
          <a:ext cx="3787592" cy="704845"/>
        </p:xfrm>
        <a:graphic>
          <a:graphicData uri="http://schemas.openxmlformats.org/drawingml/2006/table">
            <a:tbl>
              <a:tblPr/>
              <a:tblGrid>
                <a:gridCol w="1509653">
                  <a:extLst>
                    <a:ext uri="{9D8B030D-6E8A-4147-A177-3AD203B41FA5}">
                      <a16:colId xmlns:a16="http://schemas.microsoft.com/office/drawing/2014/main" xmlns="" val="20001"/>
                    </a:ext>
                  </a:extLst>
                </a:gridCol>
                <a:gridCol w="754743">
                  <a:extLst>
                    <a:ext uri="{9D8B030D-6E8A-4147-A177-3AD203B41FA5}">
                      <a16:colId xmlns:a16="http://schemas.microsoft.com/office/drawing/2014/main" xmlns="" val="20002"/>
                    </a:ext>
                  </a:extLst>
                </a:gridCol>
                <a:gridCol w="682171">
                  <a:extLst>
                    <a:ext uri="{9D8B030D-6E8A-4147-A177-3AD203B41FA5}">
                      <a16:colId xmlns:a16="http://schemas.microsoft.com/office/drawing/2014/main" xmlns="" val="20003"/>
                    </a:ext>
                  </a:extLst>
                </a:gridCol>
                <a:gridCol w="841025">
                  <a:extLst>
                    <a:ext uri="{9D8B030D-6E8A-4147-A177-3AD203B41FA5}">
                      <a16:colId xmlns:a16="http://schemas.microsoft.com/office/drawing/2014/main" xmlns="" val="20004"/>
                    </a:ext>
                  </a:extLst>
                </a:gridCol>
              </a:tblGrid>
              <a:tr h="430525">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 </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Cost</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NH</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55236">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192.168.4.0/24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Direct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aphicFrame>
        <p:nvGraphicFramePr>
          <p:cNvPr id="41" name="表格 40"/>
          <p:cNvGraphicFramePr>
            <a:graphicFrameLocks noGrp="1"/>
          </p:cNvGraphicFramePr>
          <p:nvPr>
            <p:extLst>
              <p:ext uri="{D42A27DB-BD31-4B8C-83A1-F6EECF244321}">
                <p14:modId xmlns:p14="http://schemas.microsoft.com/office/powerpoint/2010/main" val="1917942997"/>
              </p:ext>
            </p:extLst>
          </p:nvPr>
        </p:nvGraphicFramePr>
        <p:xfrm>
          <a:off x="6654123" y="2532809"/>
          <a:ext cx="3787592" cy="704845"/>
        </p:xfrm>
        <a:graphic>
          <a:graphicData uri="http://schemas.openxmlformats.org/drawingml/2006/table">
            <a:tbl>
              <a:tblPr/>
              <a:tblGrid>
                <a:gridCol w="1509653">
                  <a:extLst>
                    <a:ext uri="{9D8B030D-6E8A-4147-A177-3AD203B41FA5}">
                      <a16:colId xmlns:a16="http://schemas.microsoft.com/office/drawing/2014/main" xmlns="" val="20001"/>
                    </a:ext>
                  </a:extLst>
                </a:gridCol>
                <a:gridCol w="754743">
                  <a:extLst>
                    <a:ext uri="{9D8B030D-6E8A-4147-A177-3AD203B41FA5}">
                      <a16:colId xmlns:a16="http://schemas.microsoft.com/office/drawing/2014/main" xmlns="" val="20002"/>
                    </a:ext>
                  </a:extLst>
                </a:gridCol>
                <a:gridCol w="682171">
                  <a:extLst>
                    <a:ext uri="{9D8B030D-6E8A-4147-A177-3AD203B41FA5}">
                      <a16:colId xmlns:a16="http://schemas.microsoft.com/office/drawing/2014/main" xmlns="" val="20003"/>
                    </a:ext>
                  </a:extLst>
                </a:gridCol>
                <a:gridCol w="841025">
                  <a:extLst>
                    <a:ext uri="{9D8B030D-6E8A-4147-A177-3AD203B41FA5}">
                      <a16:colId xmlns:a16="http://schemas.microsoft.com/office/drawing/2014/main" xmlns="" val="20004"/>
                    </a:ext>
                  </a:extLst>
                </a:gridCol>
              </a:tblGrid>
              <a:tr h="430525">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 </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Cost</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NH</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55236">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192.168.4.0/24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17519011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bwMode="gray"/>
        <p:txBody>
          <a:bodyPr/>
          <a:lstStyle/>
          <a:p>
            <a:r>
              <a:rPr lang="en-US" altLang="zh-CN" dirty="0">
                <a:sym typeface="Huawei Sans" panose="020C0503030203020204" pitchFamily="34" charset="0"/>
              </a:rPr>
              <a:t>Label Distribution - </a:t>
            </a:r>
            <a:r>
              <a:rPr lang="en-US" dirty="0">
                <a:sym typeface="Huawei Sans" panose="020C0503030203020204" pitchFamily="34" charset="0"/>
              </a:rPr>
              <a:t>Egress LSR</a:t>
            </a:r>
          </a:p>
        </p:txBody>
      </p:sp>
      <p:sp>
        <p:nvSpPr>
          <p:cNvPr id="66" name="文本占位符 65"/>
          <p:cNvSpPr>
            <a:spLocks noGrp="1"/>
          </p:cNvSpPr>
          <p:nvPr>
            <p:ph type="body" sz="quarter" idx="10"/>
          </p:nvPr>
        </p:nvSpPr>
        <p:spPr bwMode="gray"/>
        <p:txBody>
          <a:bodyPr/>
          <a:lstStyle/>
          <a:p>
            <a:r>
              <a:rPr lang="en-US" sz="1600" dirty="0">
                <a:sym typeface="Huawei Sans" panose="020C0503030203020204" pitchFamily="34" charset="0"/>
              </a:rPr>
              <a:t>R4 is directly connected to the network segment 192.168.4.0/24. R4 actively assigns labels, such as 1041, to routes destined for this network segment and advertises label mapping information to its LDP peers (R2 and R3) through LDP packets.</a:t>
            </a:r>
          </a:p>
          <a:p>
            <a:endParaRPr lang="en-US" altLang="zh-CN" sz="1600" dirty="0">
              <a:sym typeface="Huawei Sans" panose="020C0503030203020204" pitchFamily="34" charset="0"/>
            </a:endParaRPr>
          </a:p>
          <a:p>
            <a:endParaRPr lang="en-US" altLang="zh-CN" sz="1600" dirty="0">
              <a:sym typeface="Huawei Sans" panose="020C0503030203020204" pitchFamily="34" charset="0"/>
            </a:endParaRPr>
          </a:p>
        </p:txBody>
      </p:sp>
      <p:cxnSp>
        <p:nvCxnSpPr>
          <p:cNvPr id="12" name="直接连接符 4"/>
          <p:cNvCxnSpPr>
            <a:stCxn id="51" idx="2"/>
            <a:endCxn id="53" idx="1"/>
          </p:cNvCxnSpPr>
          <p:nvPr/>
        </p:nvCxnSpPr>
        <p:spPr bwMode="gray">
          <a:xfrm>
            <a:off x="3983029" y="4590581"/>
            <a:ext cx="1809015"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22"/>
          <p:cNvCxnSpPr>
            <a:stCxn id="51" idx="0"/>
            <a:endCxn id="52" idx="1"/>
          </p:cNvCxnSpPr>
          <p:nvPr/>
        </p:nvCxnSpPr>
        <p:spPr bwMode="gray">
          <a:xfrm flipV="1">
            <a:off x="3983029" y="3348607"/>
            <a:ext cx="1809015" cy="7102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4"/>
          <p:cNvCxnSpPr>
            <a:stCxn id="54" idx="0"/>
            <a:endCxn id="52" idx="3"/>
          </p:cNvCxnSpPr>
          <p:nvPr/>
        </p:nvCxnSpPr>
        <p:spPr bwMode="gray">
          <a:xfrm flipH="1" flipV="1">
            <a:off x="6420696" y="3348607"/>
            <a:ext cx="1859326" cy="7102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直接连接符 22"/>
          <p:cNvCxnSpPr>
            <a:stCxn id="54" idx="2"/>
            <a:endCxn id="53" idx="3"/>
          </p:cNvCxnSpPr>
          <p:nvPr/>
        </p:nvCxnSpPr>
        <p:spPr bwMode="gray">
          <a:xfrm flipH="1">
            <a:off x="6420696" y="4590581"/>
            <a:ext cx="1859326"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连接符 35"/>
          <p:cNvCxnSpPr/>
          <p:nvPr/>
        </p:nvCxnSpPr>
        <p:spPr bwMode="gray">
          <a:xfrm flipH="1">
            <a:off x="8211146" y="4348794"/>
            <a:ext cx="76640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35"/>
          <p:cNvCxnSpPr/>
          <p:nvPr/>
        </p:nvCxnSpPr>
        <p:spPr bwMode="gray">
          <a:xfrm flipV="1">
            <a:off x="8977550" y="4037266"/>
            <a:ext cx="1" cy="669239"/>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矩形 56"/>
          <p:cNvSpPr/>
          <p:nvPr/>
        </p:nvSpPr>
        <p:spPr bwMode="gray">
          <a:xfrm>
            <a:off x="3704238" y="3737697"/>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7" name="矩形 56"/>
          <p:cNvSpPr/>
          <p:nvPr/>
        </p:nvSpPr>
        <p:spPr bwMode="gray">
          <a:xfrm>
            <a:off x="5890139" y="2776487"/>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9" name="矩形 56"/>
          <p:cNvSpPr/>
          <p:nvPr/>
        </p:nvSpPr>
        <p:spPr bwMode="gray">
          <a:xfrm>
            <a:off x="8134023" y="376034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0" name="矩形 56"/>
          <p:cNvSpPr/>
          <p:nvPr/>
        </p:nvSpPr>
        <p:spPr bwMode="gray">
          <a:xfrm>
            <a:off x="8643635" y="4186138"/>
            <a:ext cx="2268649"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192.168.4.0/24/24</a:t>
            </a:r>
          </a:p>
        </p:txBody>
      </p:sp>
      <p:sp>
        <p:nvSpPr>
          <p:cNvPr id="36" name="矩形 56"/>
          <p:cNvSpPr/>
          <p:nvPr/>
        </p:nvSpPr>
        <p:spPr bwMode="gray">
          <a:xfrm>
            <a:off x="5756831" y="4048371"/>
            <a:ext cx="633508" cy="523220"/>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OSPF</a:t>
            </a: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43" name="直接连接符 22"/>
          <p:cNvCxnSpPr/>
          <p:nvPr/>
        </p:nvCxnSpPr>
        <p:spPr bwMode="gray">
          <a:xfrm rot="5520000" flipH="1" flipV="1">
            <a:off x="4758775" y="3140459"/>
            <a:ext cx="603603" cy="1306899"/>
          </a:xfrm>
          <a:prstGeom prst="line">
            <a:avLst/>
          </a:prstGeom>
          <a:ln w="19050">
            <a:solidFill>
              <a:srgbClr val="62B230"/>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7" name="直接连接符 4"/>
          <p:cNvCxnSpPr/>
          <p:nvPr/>
        </p:nvCxnSpPr>
        <p:spPr bwMode="gray">
          <a:xfrm rot="16020000" flipV="1">
            <a:off x="6868390" y="3134974"/>
            <a:ext cx="603603" cy="1306899"/>
          </a:xfrm>
          <a:prstGeom prst="line">
            <a:avLst/>
          </a:prstGeom>
          <a:ln w="19050">
            <a:solidFill>
              <a:srgbClr val="62B230"/>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8" name="直接连接符 4"/>
          <p:cNvCxnSpPr/>
          <p:nvPr/>
        </p:nvCxnSpPr>
        <p:spPr bwMode="gray">
          <a:xfrm rot="5400000" flipV="1">
            <a:off x="4735147" y="4232360"/>
            <a:ext cx="603603" cy="1306899"/>
          </a:xfrm>
          <a:prstGeom prst="line">
            <a:avLst/>
          </a:prstGeom>
          <a:ln w="19050">
            <a:solidFill>
              <a:srgbClr val="62B230"/>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9" name="直接连接符 22"/>
          <p:cNvCxnSpPr/>
          <p:nvPr/>
        </p:nvCxnSpPr>
        <p:spPr bwMode="gray">
          <a:xfrm rot="16260000" flipH="1" flipV="1">
            <a:off x="6873693" y="4262608"/>
            <a:ext cx="603603" cy="1306899"/>
          </a:xfrm>
          <a:prstGeom prst="line">
            <a:avLst/>
          </a:prstGeom>
          <a:ln w="19050">
            <a:solidFill>
              <a:srgbClr val="62B230"/>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pic>
        <p:nvPicPr>
          <p:cNvPr id="5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668703" y="4058878"/>
            <a:ext cx="628652" cy="531703"/>
          </a:xfrm>
          <a:prstGeom prst="rect">
            <a:avLst/>
          </a:prstGeom>
          <a:noFill/>
        </p:spPr>
      </p:pic>
      <p:pic>
        <p:nvPicPr>
          <p:cNvPr id="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792044" y="3082755"/>
            <a:ext cx="628652" cy="531703"/>
          </a:xfrm>
          <a:prstGeom prst="rect">
            <a:avLst/>
          </a:prstGeom>
          <a:noFill/>
        </p:spPr>
      </p:pic>
      <p:pic>
        <p:nvPicPr>
          <p:cNvPr id="5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792044" y="5108872"/>
            <a:ext cx="628652" cy="531703"/>
          </a:xfrm>
          <a:prstGeom prst="rect">
            <a:avLst/>
          </a:prstGeom>
          <a:noFill/>
        </p:spPr>
      </p:pic>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965696" y="4058878"/>
            <a:ext cx="628652" cy="531703"/>
          </a:xfrm>
          <a:prstGeom prst="rect">
            <a:avLst/>
          </a:prstGeom>
          <a:noFill/>
        </p:spPr>
      </p:pic>
      <p:sp>
        <p:nvSpPr>
          <p:cNvPr id="57" name="矩形 56"/>
          <p:cNvSpPr/>
          <p:nvPr/>
        </p:nvSpPr>
        <p:spPr bwMode="gray">
          <a:xfrm>
            <a:off x="5894147" y="5656067"/>
            <a:ext cx="405880"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60" name="矩形 56"/>
          <p:cNvSpPr/>
          <p:nvPr/>
        </p:nvSpPr>
        <p:spPr bwMode="gray">
          <a:xfrm rot="20220000">
            <a:off x="4661905" y="3768045"/>
            <a:ext cx="102303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1" name="矩形 56"/>
          <p:cNvSpPr/>
          <p:nvPr/>
        </p:nvSpPr>
        <p:spPr bwMode="gray">
          <a:xfrm rot="1468652">
            <a:off x="4589193" y="4624432"/>
            <a:ext cx="102303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2" name="矩形 56"/>
          <p:cNvSpPr/>
          <p:nvPr/>
        </p:nvSpPr>
        <p:spPr bwMode="gray">
          <a:xfrm rot="1260000">
            <a:off x="6554080" y="3771546"/>
            <a:ext cx="102303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3" name="矩形 56"/>
          <p:cNvSpPr/>
          <p:nvPr/>
        </p:nvSpPr>
        <p:spPr bwMode="gray">
          <a:xfrm rot="20160000">
            <a:off x="6516003" y="4687497"/>
            <a:ext cx="102303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38" name="五边形 36"/>
          <p:cNvSpPr/>
          <p:nvPr/>
        </p:nvSpPr>
        <p:spPr bwMode="gray">
          <a:xfrm rot="1320000" flipH="1">
            <a:off x="6646055" y="3229990"/>
            <a:ext cx="1555262" cy="357987"/>
          </a:xfrm>
          <a:prstGeom prst="homePlate">
            <a:avLst>
              <a:gd name="adj" fmla="val 53527"/>
            </a:avLst>
          </a:prstGeom>
          <a:solidFill>
            <a:srgbClr val="94DAE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Label=1041</a:t>
            </a:r>
          </a:p>
        </p:txBody>
      </p:sp>
      <p:sp>
        <p:nvSpPr>
          <p:cNvPr id="39" name="五边形 38"/>
          <p:cNvSpPr/>
          <p:nvPr/>
        </p:nvSpPr>
        <p:spPr bwMode="gray">
          <a:xfrm rot="20220000" flipH="1">
            <a:off x="6646164" y="5081756"/>
            <a:ext cx="1555262" cy="357987"/>
          </a:xfrm>
          <a:prstGeom prst="homePlate">
            <a:avLst>
              <a:gd name="adj" fmla="val 53527"/>
            </a:avLst>
          </a:prstGeom>
          <a:solidFill>
            <a:srgbClr val="94DAE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Label=1041</a:t>
            </a:r>
          </a:p>
        </p:txBody>
      </p:sp>
      <p:sp>
        <p:nvSpPr>
          <p:cNvPr id="45" name="五边形 36"/>
          <p:cNvSpPr/>
          <p:nvPr/>
        </p:nvSpPr>
        <p:spPr bwMode="gray">
          <a:xfrm flipH="1">
            <a:off x="9050629" y="5363844"/>
            <a:ext cx="1861656" cy="498989"/>
          </a:xfrm>
          <a:prstGeom prst="homePlate">
            <a:avLst>
              <a:gd name="adj" fmla="val 53527"/>
            </a:avLst>
          </a:prstGeom>
          <a:solidFill>
            <a:srgbClr val="94DAE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LDP label mapping advertisement</a:t>
            </a:r>
          </a:p>
        </p:txBody>
      </p:sp>
      <p:graphicFrame>
        <p:nvGraphicFramePr>
          <p:cNvPr id="35" name="表格 34"/>
          <p:cNvGraphicFramePr>
            <a:graphicFrameLocks noGrp="1"/>
          </p:cNvGraphicFramePr>
          <p:nvPr>
            <p:extLst>
              <p:ext uri="{D42A27DB-BD31-4B8C-83A1-F6EECF244321}">
                <p14:modId xmlns:p14="http://schemas.microsoft.com/office/powerpoint/2010/main" val="3106139672"/>
              </p:ext>
            </p:extLst>
          </p:nvPr>
        </p:nvGraphicFramePr>
        <p:xfrm>
          <a:off x="6503893" y="2283126"/>
          <a:ext cx="3787592" cy="704845"/>
        </p:xfrm>
        <a:graphic>
          <a:graphicData uri="http://schemas.openxmlformats.org/drawingml/2006/table">
            <a:tbl>
              <a:tblPr/>
              <a:tblGrid>
                <a:gridCol w="1509653">
                  <a:extLst>
                    <a:ext uri="{9D8B030D-6E8A-4147-A177-3AD203B41FA5}">
                      <a16:colId xmlns:a16="http://schemas.microsoft.com/office/drawing/2014/main" xmlns="" val="20001"/>
                    </a:ext>
                  </a:extLst>
                </a:gridCol>
                <a:gridCol w="754743">
                  <a:extLst>
                    <a:ext uri="{9D8B030D-6E8A-4147-A177-3AD203B41FA5}">
                      <a16:colId xmlns:a16="http://schemas.microsoft.com/office/drawing/2014/main" xmlns="" val="20002"/>
                    </a:ext>
                  </a:extLst>
                </a:gridCol>
                <a:gridCol w="682171">
                  <a:extLst>
                    <a:ext uri="{9D8B030D-6E8A-4147-A177-3AD203B41FA5}">
                      <a16:colId xmlns:a16="http://schemas.microsoft.com/office/drawing/2014/main" xmlns="" val="20003"/>
                    </a:ext>
                  </a:extLst>
                </a:gridCol>
                <a:gridCol w="841025">
                  <a:extLst>
                    <a:ext uri="{9D8B030D-6E8A-4147-A177-3AD203B41FA5}">
                      <a16:colId xmlns:a16="http://schemas.microsoft.com/office/drawing/2014/main" xmlns="" val="20004"/>
                    </a:ext>
                  </a:extLst>
                </a:gridCol>
              </a:tblGrid>
              <a:tr h="430525">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 </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Cost</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NH</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55236">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192.168.4.0/24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aphicFrame>
        <p:nvGraphicFramePr>
          <p:cNvPr id="40" name="表格 39"/>
          <p:cNvGraphicFramePr>
            <a:graphicFrameLocks noGrp="1"/>
          </p:cNvGraphicFramePr>
          <p:nvPr>
            <p:extLst>
              <p:ext uri="{D42A27DB-BD31-4B8C-83A1-F6EECF244321}">
                <p14:modId xmlns:p14="http://schemas.microsoft.com/office/powerpoint/2010/main" val="3159149673"/>
              </p:ext>
            </p:extLst>
          </p:nvPr>
        </p:nvGraphicFramePr>
        <p:xfrm>
          <a:off x="1636879" y="5252434"/>
          <a:ext cx="3787592" cy="704845"/>
        </p:xfrm>
        <a:graphic>
          <a:graphicData uri="http://schemas.openxmlformats.org/drawingml/2006/table">
            <a:tbl>
              <a:tblPr/>
              <a:tblGrid>
                <a:gridCol w="1509653">
                  <a:extLst>
                    <a:ext uri="{9D8B030D-6E8A-4147-A177-3AD203B41FA5}">
                      <a16:colId xmlns:a16="http://schemas.microsoft.com/office/drawing/2014/main" xmlns="" val="20001"/>
                    </a:ext>
                  </a:extLst>
                </a:gridCol>
                <a:gridCol w="754743">
                  <a:extLst>
                    <a:ext uri="{9D8B030D-6E8A-4147-A177-3AD203B41FA5}">
                      <a16:colId xmlns:a16="http://schemas.microsoft.com/office/drawing/2014/main" xmlns="" val="20002"/>
                    </a:ext>
                  </a:extLst>
                </a:gridCol>
                <a:gridCol w="682171">
                  <a:extLst>
                    <a:ext uri="{9D8B030D-6E8A-4147-A177-3AD203B41FA5}">
                      <a16:colId xmlns:a16="http://schemas.microsoft.com/office/drawing/2014/main" xmlns="" val="20003"/>
                    </a:ext>
                  </a:extLst>
                </a:gridCol>
                <a:gridCol w="841025">
                  <a:extLst>
                    <a:ext uri="{9D8B030D-6E8A-4147-A177-3AD203B41FA5}">
                      <a16:colId xmlns:a16="http://schemas.microsoft.com/office/drawing/2014/main" xmlns="" val="20004"/>
                    </a:ext>
                  </a:extLst>
                </a:gridCol>
              </a:tblGrid>
              <a:tr h="430525">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 </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Cost</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NH</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55236">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192.168.4.0/24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3662118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bwMode="gray"/>
        <p:txBody>
          <a:bodyPr/>
          <a:lstStyle/>
          <a:p>
            <a:r>
              <a:rPr lang="en-US" altLang="zh-CN" dirty="0">
                <a:sym typeface="Huawei Sans" panose="020C0503030203020204" pitchFamily="34" charset="0"/>
              </a:rPr>
              <a:t>Label Distribution - </a:t>
            </a:r>
            <a:r>
              <a:rPr lang="en-US" dirty="0">
                <a:sym typeface="Huawei Sans" panose="020C0503030203020204" pitchFamily="34" charset="0"/>
              </a:rPr>
              <a:t>Transit LSR</a:t>
            </a:r>
          </a:p>
        </p:txBody>
      </p:sp>
      <p:sp>
        <p:nvSpPr>
          <p:cNvPr id="66" name="文本占位符 65"/>
          <p:cNvSpPr>
            <a:spLocks noGrp="1"/>
          </p:cNvSpPr>
          <p:nvPr>
            <p:ph type="body" sz="quarter" idx="10"/>
          </p:nvPr>
        </p:nvSpPr>
        <p:spPr bwMode="gray"/>
        <p:txBody>
          <a:bodyPr/>
          <a:lstStyle/>
          <a:p>
            <a:r>
              <a:rPr lang="en-US" sz="1600" dirty="0">
                <a:sym typeface="Huawei Sans" panose="020C0503030203020204" pitchFamily="34" charset="0"/>
              </a:rPr>
              <a:t>Take R2 as an example. In its routing table, the next hop of the route 192.168.4.0/24 is R4. When R2 receives a Label Mapping message for the route 192.168.4.0/24 from R4, R2 assigns label 1021 to the route because the message is sent by a downstream LDP peer, and advertises the label mapping to the LDP peer, for example, R1. This process also applies to R3.</a:t>
            </a:r>
          </a:p>
          <a:p>
            <a:endParaRPr lang="en-US" altLang="zh-CN" sz="1600" dirty="0">
              <a:sym typeface="Huawei Sans" panose="020C0503030203020204" pitchFamily="34" charset="0"/>
            </a:endParaRPr>
          </a:p>
          <a:p>
            <a:endParaRPr lang="en-US" altLang="zh-CN" sz="1600" dirty="0">
              <a:sym typeface="Huawei Sans" panose="020C0503030203020204" pitchFamily="34" charset="0"/>
            </a:endParaRPr>
          </a:p>
        </p:txBody>
      </p:sp>
      <p:cxnSp>
        <p:nvCxnSpPr>
          <p:cNvPr id="12" name="直接连接符 4"/>
          <p:cNvCxnSpPr>
            <a:stCxn id="51" idx="2"/>
            <a:endCxn id="53" idx="1"/>
          </p:cNvCxnSpPr>
          <p:nvPr/>
        </p:nvCxnSpPr>
        <p:spPr bwMode="gray">
          <a:xfrm>
            <a:off x="4325929" y="4712229"/>
            <a:ext cx="1809015"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22"/>
          <p:cNvCxnSpPr>
            <a:stCxn id="51" idx="0"/>
            <a:endCxn id="52" idx="1"/>
          </p:cNvCxnSpPr>
          <p:nvPr/>
        </p:nvCxnSpPr>
        <p:spPr bwMode="gray">
          <a:xfrm flipV="1">
            <a:off x="4325929" y="3470255"/>
            <a:ext cx="1809015" cy="7102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4"/>
          <p:cNvCxnSpPr>
            <a:stCxn id="54" idx="0"/>
            <a:endCxn id="52" idx="3"/>
          </p:cNvCxnSpPr>
          <p:nvPr/>
        </p:nvCxnSpPr>
        <p:spPr bwMode="gray">
          <a:xfrm flipH="1" flipV="1">
            <a:off x="6763596" y="3470255"/>
            <a:ext cx="1859326" cy="7102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直接连接符 22"/>
          <p:cNvCxnSpPr>
            <a:stCxn id="54" idx="2"/>
            <a:endCxn id="53" idx="3"/>
          </p:cNvCxnSpPr>
          <p:nvPr/>
        </p:nvCxnSpPr>
        <p:spPr bwMode="gray">
          <a:xfrm flipH="1">
            <a:off x="6763596" y="4712229"/>
            <a:ext cx="1859326"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连接符 35"/>
          <p:cNvCxnSpPr/>
          <p:nvPr/>
        </p:nvCxnSpPr>
        <p:spPr bwMode="gray">
          <a:xfrm flipH="1">
            <a:off x="8554046" y="4470442"/>
            <a:ext cx="76640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35"/>
          <p:cNvCxnSpPr/>
          <p:nvPr/>
        </p:nvCxnSpPr>
        <p:spPr bwMode="gray">
          <a:xfrm flipV="1">
            <a:off x="9320450" y="4158914"/>
            <a:ext cx="1" cy="669239"/>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矩形 56"/>
          <p:cNvSpPr/>
          <p:nvPr/>
        </p:nvSpPr>
        <p:spPr bwMode="gray">
          <a:xfrm>
            <a:off x="4047138" y="385934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7" name="矩形 56"/>
          <p:cNvSpPr/>
          <p:nvPr/>
        </p:nvSpPr>
        <p:spPr bwMode="gray">
          <a:xfrm>
            <a:off x="6233039" y="289813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9" name="矩形 56"/>
          <p:cNvSpPr/>
          <p:nvPr/>
        </p:nvSpPr>
        <p:spPr bwMode="gray">
          <a:xfrm>
            <a:off x="8476923" y="3881994"/>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0" name="矩形 56"/>
          <p:cNvSpPr/>
          <p:nvPr/>
        </p:nvSpPr>
        <p:spPr bwMode="gray">
          <a:xfrm>
            <a:off x="9320450" y="4316553"/>
            <a:ext cx="144142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sp>
        <p:nvSpPr>
          <p:cNvPr id="36" name="矩形 56"/>
          <p:cNvSpPr/>
          <p:nvPr/>
        </p:nvSpPr>
        <p:spPr bwMode="gray">
          <a:xfrm>
            <a:off x="6099731" y="4170019"/>
            <a:ext cx="633508" cy="523220"/>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OSPF</a:t>
            </a: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43" name="直接连接符 22"/>
          <p:cNvCxnSpPr/>
          <p:nvPr/>
        </p:nvCxnSpPr>
        <p:spPr bwMode="gray">
          <a:xfrm rot="5520000" flipH="1" flipV="1">
            <a:off x="5101675" y="3262107"/>
            <a:ext cx="603603" cy="1306899"/>
          </a:xfrm>
          <a:prstGeom prst="line">
            <a:avLst/>
          </a:prstGeom>
          <a:ln w="19050">
            <a:solidFill>
              <a:srgbClr val="62B230"/>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7" name="直接连接符 4"/>
          <p:cNvCxnSpPr/>
          <p:nvPr/>
        </p:nvCxnSpPr>
        <p:spPr bwMode="gray">
          <a:xfrm rot="16020000" flipV="1">
            <a:off x="7211290" y="3256622"/>
            <a:ext cx="603603" cy="1306899"/>
          </a:xfrm>
          <a:prstGeom prst="line">
            <a:avLst/>
          </a:prstGeom>
          <a:ln w="19050">
            <a:solidFill>
              <a:srgbClr val="62B230"/>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8" name="直接连接符 4"/>
          <p:cNvCxnSpPr/>
          <p:nvPr/>
        </p:nvCxnSpPr>
        <p:spPr bwMode="gray">
          <a:xfrm rot="5400000" flipV="1">
            <a:off x="5078047" y="4354008"/>
            <a:ext cx="603603" cy="1306899"/>
          </a:xfrm>
          <a:prstGeom prst="line">
            <a:avLst/>
          </a:prstGeom>
          <a:ln w="19050">
            <a:solidFill>
              <a:srgbClr val="62B230"/>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9" name="直接连接符 22"/>
          <p:cNvCxnSpPr/>
          <p:nvPr/>
        </p:nvCxnSpPr>
        <p:spPr bwMode="gray">
          <a:xfrm rot="16260000" flipH="1" flipV="1">
            <a:off x="7216593" y="4384256"/>
            <a:ext cx="603603" cy="1306899"/>
          </a:xfrm>
          <a:prstGeom prst="line">
            <a:avLst/>
          </a:prstGeom>
          <a:ln w="19050">
            <a:solidFill>
              <a:srgbClr val="62B230"/>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pic>
        <p:nvPicPr>
          <p:cNvPr id="5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011603" y="4180526"/>
            <a:ext cx="628652" cy="531703"/>
          </a:xfrm>
          <a:prstGeom prst="rect">
            <a:avLst/>
          </a:prstGeom>
          <a:noFill/>
        </p:spPr>
      </p:pic>
      <p:pic>
        <p:nvPicPr>
          <p:cNvPr id="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134944" y="3204403"/>
            <a:ext cx="628652" cy="531703"/>
          </a:xfrm>
          <a:prstGeom prst="rect">
            <a:avLst/>
          </a:prstGeom>
          <a:noFill/>
        </p:spPr>
      </p:pic>
      <p:pic>
        <p:nvPicPr>
          <p:cNvPr id="5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134944" y="5230520"/>
            <a:ext cx="628652" cy="531703"/>
          </a:xfrm>
          <a:prstGeom prst="rect">
            <a:avLst/>
          </a:prstGeom>
          <a:noFill/>
        </p:spPr>
      </p:pic>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308596" y="4180526"/>
            <a:ext cx="628652" cy="531703"/>
          </a:xfrm>
          <a:prstGeom prst="rect">
            <a:avLst/>
          </a:prstGeom>
          <a:noFill/>
        </p:spPr>
      </p:pic>
      <p:sp>
        <p:nvSpPr>
          <p:cNvPr id="57" name="矩形 56"/>
          <p:cNvSpPr/>
          <p:nvPr/>
        </p:nvSpPr>
        <p:spPr bwMode="gray">
          <a:xfrm>
            <a:off x="6237047" y="5777715"/>
            <a:ext cx="405880"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60" name="矩形 56"/>
          <p:cNvSpPr/>
          <p:nvPr/>
        </p:nvSpPr>
        <p:spPr bwMode="gray">
          <a:xfrm rot="20220000">
            <a:off x="5004805" y="3889693"/>
            <a:ext cx="102303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1" name="矩形 56"/>
          <p:cNvSpPr/>
          <p:nvPr/>
        </p:nvSpPr>
        <p:spPr bwMode="gray">
          <a:xfrm rot="1468652">
            <a:off x="4932093" y="4746080"/>
            <a:ext cx="102303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2" name="矩形 56"/>
          <p:cNvSpPr/>
          <p:nvPr/>
        </p:nvSpPr>
        <p:spPr bwMode="gray">
          <a:xfrm rot="1260000">
            <a:off x="6896980" y="3893194"/>
            <a:ext cx="102303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3" name="矩形 56"/>
          <p:cNvSpPr/>
          <p:nvPr/>
        </p:nvSpPr>
        <p:spPr bwMode="gray">
          <a:xfrm rot="20160000">
            <a:off x="6858903" y="4809145"/>
            <a:ext cx="102303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38" name="五边形 36"/>
          <p:cNvSpPr/>
          <p:nvPr/>
        </p:nvSpPr>
        <p:spPr bwMode="gray">
          <a:xfrm rot="1320000" flipH="1">
            <a:off x="7132731" y="3379585"/>
            <a:ext cx="1406054" cy="357987"/>
          </a:xfrm>
          <a:prstGeom prst="homePlate">
            <a:avLst>
              <a:gd name="adj" fmla="val 53527"/>
            </a:avLst>
          </a:prstGeom>
          <a:solidFill>
            <a:srgbClr val="94DAE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Label=1041</a:t>
            </a:r>
          </a:p>
        </p:txBody>
      </p:sp>
      <p:sp>
        <p:nvSpPr>
          <p:cNvPr id="39" name="五边形 38"/>
          <p:cNvSpPr/>
          <p:nvPr/>
        </p:nvSpPr>
        <p:spPr bwMode="gray">
          <a:xfrm rot="20220000" flipH="1">
            <a:off x="7132341" y="5174254"/>
            <a:ext cx="1406054" cy="357987"/>
          </a:xfrm>
          <a:prstGeom prst="homePlate">
            <a:avLst>
              <a:gd name="adj" fmla="val 53527"/>
            </a:avLst>
          </a:prstGeom>
          <a:solidFill>
            <a:srgbClr val="94DAE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Label=1041</a:t>
            </a:r>
          </a:p>
        </p:txBody>
      </p:sp>
      <p:sp>
        <p:nvSpPr>
          <p:cNvPr id="40" name="五边形 36"/>
          <p:cNvSpPr/>
          <p:nvPr/>
        </p:nvSpPr>
        <p:spPr bwMode="gray">
          <a:xfrm rot="-1260000" flipH="1">
            <a:off x="4383143" y="3398182"/>
            <a:ext cx="1406054" cy="357987"/>
          </a:xfrm>
          <a:prstGeom prst="homePlate">
            <a:avLst>
              <a:gd name="adj" fmla="val 53527"/>
            </a:avLst>
          </a:prstGeom>
          <a:solidFill>
            <a:srgbClr val="94DAE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Label=1021</a:t>
            </a:r>
          </a:p>
        </p:txBody>
      </p:sp>
      <p:sp>
        <p:nvSpPr>
          <p:cNvPr id="41" name="五边形 40"/>
          <p:cNvSpPr/>
          <p:nvPr/>
        </p:nvSpPr>
        <p:spPr bwMode="gray">
          <a:xfrm rot="22980000" flipH="1">
            <a:off x="4477609" y="5194478"/>
            <a:ext cx="1406054" cy="357987"/>
          </a:xfrm>
          <a:prstGeom prst="homePlate">
            <a:avLst>
              <a:gd name="adj" fmla="val 53527"/>
            </a:avLst>
          </a:prstGeom>
          <a:solidFill>
            <a:srgbClr val="94DAE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Label=1031</a:t>
            </a:r>
          </a:p>
        </p:txBody>
      </p:sp>
      <p:sp>
        <p:nvSpPr>
          <p:cNvPr id="64" name="五边形 36"/>
          <p:cNvSpPr/>
          <p:nvPr/>
        </p:nvSpPr>
        <p:spPr bwMode="gray">
          <a:xfrm flipH="1">
            <a:off x="9393529" y="5485493"/>
            <a:ext cx="1861656" cy="498989"/>
          </a:xfrm>
          <a:prstGeom prst="homePlate">
            <a:avLst>
              <a:gd name="adj" fmla="val 53527"/>
            </a:avLst>
          </a:prstGeom>
          <a:solidFill>
            <a:srgbClr val="94DAE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LDP label mapping advertisement</a:t>
            </a:r>
          </a:p>
        </p:txBody>
      </p:sp>
      <p:graphicFrame>
        <p:nvGraphicFramePr>
          <p:cNvPr id="37" name="表格 36"/>
          <p:cNvGraphicFramePr>
            <a:graphicFrameLocks noGrp="1"/>
          </p:cNvGraphicFramePr>
          <p:nvPr>
            <p:extLst>
              <p:ext uri="{D42A27DB-BD31-4B8C-83A1-F6EECF244321}">
                <p14:modId xmlns:p14="http://schemas.microsoft.com/office/powerpoint/2010/main" val="329168651"/>
              </p:ext>
            </p:extLst>
          </p:nvPr>
        </p:nvGraphicFramePr>
        <p:xfrm>
          <a:off x="6846793" y="2331583"/>
          <a:ext cx="3787592" cy="704845"/>
        </p:xfrm>
        <a:graphic>
          <a:graphicData uri="http://schemas.openxmlformats.org/drawingml/2006/table">
            <a:tbl>
              <a:tblPr/>
              <a:tblGrid>
                <a:gridCol w="1509653">
                  <a:extLst>
                    <a:ext uri="{9D8B030D-6E8A-4147-A177-3AD203B41FA5}">
                      <a16:colId xmlns:a16="http://schemas.microsoft.com/office/drawing/2014/main" xmlns="" val="20001"/>
                    </a:ext>
                  </a:extLst>
                </a:gridCol>
                <a:gridCol w="754743">
                  <a:extLst>
                    <a:ext uri="{9D8B030D-6E8A-4147-A177-3AD203B41FA5}">
                      <a16:colId xmlns:a16="http://schemas.microsoft.com/office/drawing/2014/main" xmlns="" val="20002"/>
                    </a:ext>
                  </a:extLst>
                </a:gridCol>
                <a:gridCol w="682171">
                  <a:extLst>
                    <a:ext uri="{9D8B030D-6E8A-4147-A177-3AD203B41FA5}">
                      <a16:colId xmlns:a16="http://schemas.microsoft.com/office/drawing/2014/main" xmlns="" val="20003"/>
                    </a:ext>
                  </a:extLst>
                </a:gridCol>
                <a:gridCol w="841025">
                  <a:extLst>
                    <a:ext uri="{9D8B030D-6E8A-4147-A177-3AD203B41FA5}">
                      <a16:colId xmlns:a16="http://schemas.microsoft.com/office/drawing/2014/main" xmlns="" val="20004"/>
                    </a:ext>
                  </a:extLst>
                </a:gridCol>
              </a:tblGrid>
              <a:tr h="430525">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 </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Cost</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NH</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55236">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192.168.4.0/24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aphicFrame>
        <p:nvGraphicFramePr>
          <p:cNvPr id="42" name="表格 41"/>
          <p:cNvGraphicFramePr>
            <a:graphicFrameLocks noGrp="1"/>
          </p:cNvGraphicFramePr>
          <p:nvPr>
            <p:extLst>
              <p:ext uri="{D42A27DB-BD31-4B8C-83A1-F6EECF244321}">
                <p14:modId xmlns:p14="http://schemas.microsoft.com/office/powerpoint/2010/main" val="1780807733"/>
              </p:ext>
            </p:extLst>
          </p:nvPr>
        </p:nvGraphicFramePr>
        <p:xfrm>
          <a:off x="1002695" y="5462434"/>
          <a:ext cx="3787592" cy="704845"/>
        </p:xfrm>
        <a:graphic>
          <a:graphicData uri="http://schemas.openxmlformats.org/drawingml/2006/table">
            <a:tbl>
              <a:tblPr/>
              <a:tblGrid>
                <a:gridCol w="1509653">
                  <a:extLst>
                    <a:ext uri="{9D8B030D-6E8A-4147-A177-3AD203B41FA5}">
                      <a16:colId xmlns:a16="http://schemas.microsoft.com/office/drawing/2014/main" xmlns="" val="20001"/>
                    </a:ext>
                  </a:extLst>
                </a:gridCol>
                <a:gridCol w="754743">
                  <a:extLst>
                    <a:ext uri="{9D8B030D-6E8A-4147-A177-3AD203B41FA5}">
                      <a16:colId xmlns:a16="http://schemas.microsoft.com/office/drawing/2014/main" xmlns="" val="20002"/>
                    </a:ext>
                  </a:extLst>
                </a:gridCol>
                <a:gridCol w="682171">
                  <a:extLst>
                    <a:ext uri="{9D8B030D-6E8A-4147-A177-3AD203B41FA5}">
                      <a16:colId xmlns:a16="http://schemas.microsoft.com/office/drawing/2014/main" xmlns="" val="20003"/>
                    </a:ext>
                  </a:extLst>
                </a:gridCol>
                <a:gridCol w="841025">
                  <a:extLst>
                    <a:ext uri="{9D8B030D-6E8A-4147-A177-3AD203B41FA5}">
                      <a16:colId xmlns:a16="http://schemas.microsoft.com/office/drawing/2014/main" xmlns="" val="20004"/>
                    </a:ext>
                  </a:extLst>
                </a:gridCol>
              </a:tblGrid>
              <a:tr h="430525">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 </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Cost</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NH</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55236">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192.168.4.0/24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1181379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bwMode="gray"/>
        <p:txBody>
          <a:bodyPr/>
          <a:lstStyle/>
          <a:p>
            <a:r>
              <a:rPr lang="en-US" altLang="zh-CN" dirty="0">
                <a:sym typeface="Huawei Sans" panose="020C0503030203020204" pitchFamily="34" charset="0"/>
              </a:rPr>
              <a:t>Label Distribution - </a:t>
            </a:r>
            <a:r>
              <a:rPr lang="en-US" dirty="0">
                <a:sym typeface="Huawei Sans" panose="020C0503030203020204" pitchFamily="34" charset="0"/>
              </a:rPr>
              <a:t>Ingress LSR</a:t>
            </a:r>
          </a:p>
        </p:txBody>
      </p:sp>
      <p:sp>
        <p:nvSpPr>
          <p:cNvPr id="66" name="文本占位符 65"/>
          <p:cNvSpPr>
            <a:spLocks noGrp="1"/>
          </p:cNvSpPr>
          <p:nvPr>
            <p:ph type="body" sz="quarter" idx="10"/>
          </p:nvPr>
        </p:nvSpPr>
        <p:spPr bwMode="gray"/>
        <p:txBody>
          <a:bodyPr/>
          <a:lstStyle/>
          <a:p>
            <a:r>
              <a:rPr lang="en-US" sz="1600" dirty="0">
                <a:sym typeface="Huawei Sans" panose="020C0503030203020204" pitchFamily="34" charset="0"/>
              </a:rPr>
              <a:t>After R1 receives the label mappings for the route 192.168.4.0/24 advertised by R2 and R3, R1 stores both of the label mappings. However, R1 only uses label 1021 advertised by R2, because the next hop of the route to 192.168.4.0/24 is R2, as shown in R1's routing table.</a:t>
            </a:r>
          </a:p>
          <a:p>
            <a:endParaRPr lang="en-US" altLang="zh-CN" sz="1600" dirty="0">
              <a:sym typeface="Huawei Sans" panose="020C0503030203020204" pitchFamily="34" charset="0"/>
            </a:endParaRPr>
          </a:p>
          <a:p>
            <a:endParaRPr lang="en-US" altLang="zh-CN" sz="1600" dirty="0">
              <a:sym typeface="Huawei Sans" panose="020C0503030203020204" pitchFamily="34" charset="0"/>
            </a:endParaRPr>
          </a:p>
        </p:txBody>
      </p:sp>
      <p:cxnSp>
        <p:nvCxnSpPr>
          <p:cNvPr id="12" name="直接连接符 4"/>
          <p:cNvCxnSpPr>
            <a:stCxn id="51" idx="2"/>
            <a:endCxn id="53" idx="1"/>
          </p:cNvCxnSpPr>
          <p:nvPr/>
        </p:nvCxnSpPr>
        <p:spPr bwMode="gray">
          <a:xfrm>
            <a:off x="4282583" y="4465130"/>
            <a:ext cx="1809015"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22"/>
          <p:cNvCxnSpPr>
            <a:stCxn id="51" idx="0"/>
            <a:endCxn id="52" idx="1"/>
          </p:cNvCxnSpPr>
          <p:nvPr/>
        </p:nvCxnSpPr>
        <p:spPr bwMode="gray">
          <a:xfrm flipV="1">
            <a:off x="4282583" y="3223156"/>
            <a:ext cx="1809015" cy="7102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4"/>
          <p:cNvCxnSpPr>
            <a:stCxn id="54" idx="0"/>
            <a:endCxn id="52" idx="3"/>
          </p:cNvCxnSpPr>
          <p:nvPr/>
        </p:nvCxnSpPr>
        <p:spPr bwMode="gray">
          <a:xfrm flipH="1" flipV="1">
            <a:off x="6720250" y="3223156"/>
            <a:ext cx="1859326" cy="7102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直接连接符 22"/>
          <p:cNvCxnSpPr>
            <a:stCxn id="54" idx="2"/>
            <a:endCxn id="53" idx="3"/>
          </p:cNvCxnSpPr>
          <p:nvPr/>
        </p:nvCxnSpPr>
        <p:spPr bwMode="gray">
          <a:xfrm flipH="1">
            <a:off x="6720250" y="4465130"/>
            <a:ext cx="1859326"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连接符 35"/>
          <p:cNvCxnSpPr/>
          <p:nvPr/>
        </p:nvCxnSpPr>
        <p:spPr bwMode="gray">
          <a:xfrm flipH="1">
            <a:off x="8510700" y="4223343"/>
            <a:ext cx="76640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35"/>
          <p:cNvCxnSpPr/>
          <p:nvPr/>
        </p:nvCxnSpPr>
        <p:spPr bwMode="gray">
          <a:xfrm flipV="1">
            <a:off x="9277104" y="3911815"/>
            <a:ext cx="1" cy="669239"/>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矩形 56"/>
          <p:cNvSpPr/>
          <p:nvPr/>
        </p:nvSpPr>
        <p:spPr bwMode="gray">
          <a:xfrm>
            <a:off x="4003792" y="361224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7" name="矩形 56"/>
          <p:cNvSpPr/>
          <p:nvPr/>
        </p:nvSpPr>
        <p:spPr bwMode="gray">
          <a:xfrm>
            <a:off x="6189688" y="268256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9" name="矩形 56"/>
          <p:cNvSpPr/>
          <p:nvPr/>
        </p:nvSpPr>
        <p:spPr bwMode="gray">
          <a:xfrm>
            <a:off x="8433577" y="363489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0" name="矩形 56"/>
          <p:cNvSpPr/>
          <p:nvPr/>
        </p:nvSpPr>
        <p:spPr bwMode="gray">
          <a:xfrm>
            <a:off x="9277105" y="4060687"/>
            <a:ext cx="144142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sp>
        <p:nvSpPr>
          <p:cNvPr id="36" name="矩形 56"/>
          <p:cNvSpPr/>
          <p:nvPr/>
        </p:nvSpPr>
        <p:spPr bwMode="gray">
          <a:xfrm>
            <a:off x="6056385" y="3922920"/>
            <a:ext cx="633508" cy="523220"/>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OSPF</a:t>
            </a: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43" name="直接连接符 22"/>
          <p:cNvCxnSpPr/>
          <p:nvPr/>
        </p:nvCxnSpPr>
        <p:spPr bwMode="gray">
          <a:xfrm rot="5520000" flipH="1" flipV="1">
            <a:off x="5058329" y="3015008"/>
            <a:ext cx="603603" cy="1306899"/>
          </a:xfrm>
          <a:prstGeom prst="line">
            <a:avLst/>
          </a:prstGeom>
          <a:ln w="19050">
            <a:solidFill>
              <a:srgbClr val="62B230"/>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7" name="直接连接符 4"/>
          <p:cNvCxnSpPr/>
          <p:nvPr/>
        </p:nvCxnSpPr>
        <p:spPr bwMode="gray">
          <a:xfrm rot="16020000" flipV="1">
            <a:off x="7167944" y="3009523"/>
            <a:ext cx="603603" cy="1306899"/>
          </a:xfrm>
          <a:prstGeom prst="line">
            <a:avLst/>
          </a:prstGeom>
          <a:ln w="19050">
            <a:solidFill>
              <a:srgbClr val="62B230"/>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8" name="直接连接符 4"/>
          <p:cNvCxnSpPr/>
          <p:nvPr/>
        </p:nvCxnSpPr>
        <p:spPr bwMode="gray">
          <a:xfrm rot="5400000" flipV="1">
            <a:off x="5034701" y="4106909"/>
            <a:ext cx="603603" cy="1306899"/>
          </a:xfrm>
          <a:prstGeom prst="line">
            <a:avLst/>
          </a:prstGeom>
          <a:ln w="19050">
            <a:solidFill>
              <a:srgbClr val="62B230"/>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9" name="直接连接符 22"/>
          <p:cNvCxnSpPr/>
          <p:nvPr/>
        </p:nvCxnSpPr>
        <p:spPr bwMode="gray">
          <a:xfrm rot="16260000" flipH="1" flipV="1">
            <a:off x="7173247" y="4137157"/>
            <a:ext cx="603603" cy="1306899"/>
          </a:xfrm>
          <a:prstGeom prst="line">
            <a:avLst/>
          </a:prstGeom>
          <a:ln w="19050">
            <a:solidFill>
              <a:srgbClr val="62B230"/>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pic>
        <p:nvPicPr>
          <p:cNvPr id="5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68257" y="3933427"/>
            <a:ext cx="628652" cy="531703"/>
          </a:xfrm>
          <a:prstGeom prst="rect">
            <a:avLst/>
          </a:prstGeom>
          <a:noFill/>
        </p:spPr>
      </p:pic>
      <p:pic>
        <p:nvPicPr>
          <p:cNvPr id="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091598" y="2957304"/>
            <a:ext cx="628652" cy="531703"/>
          </a:xfrm>
          <a:prstGeom prst="rect">
            <a:avLst/>
          </a:prstGeom>
          <a:noFill/>
        </p:spPr>
      </p:pic>
      <p:pic>
        <p:nvPicPr>
          <p:cNvPr id="5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091598" y="4983421"/>
            <a:ext cx="628652" cy="531703"/>
          </a:xfrm>
          <a:prstGeom prst="rect">
            <a:avLst/>
          </a:prstGeom>
          <a:noFill/>
        </p:spPr>
      </p:pic>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265250" y="3933427"/>
            <a:ext cx="628652" cy="531703"/>
          </a:xfrm>
          <a:prstGeom prst="rect">
            <a:avLst/>
          </a:prstGeom>
          <a:noFill/>
        </p:spPr>
      </p:pic>
      <p:sp>
        <p:nvSpPr>
          <p:cNvPr id="57" name="矩形 56"/>
          <p:cNvSpPr/>
          <p:nvPr/>
        </p:nvSpPr>
        <p:spPr bwMode="gray">
          <a:xfrm>
            <a:off x="6193701" y="5530616"/>
            <a:ext cx="405880"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60" name="矩形 56"/>
          <p:cNvSpPr/>
          <p:nvPr/>
        </p:nvSpPr>
        <p:spPr bwMode="gray">
          <a:xfrm rot="20220000">
            <a:off x="4961459" y="3642594"/>
            <a:ext cx="102303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1" name="矩形 56"/>
          <p:cNvSpPr/>
          <p:nvPr/>
        </p:nvSpPr>
        <p:spPr bwMode="gray">
          <a:xfrm rot="1468652">
            <a:off x="4888747" y="4498981"/>
            <a:ext cx="102303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2" name="矩形 56"/>
          <p:cNvSpPr/>
          <p:nvPr/>
        </p:nvSpPr>
        <p:spPr bwMode="gray">
          <a:xfrm rot="1260000">
            <a:off x="6853634" y="3646095"/>
            <a:ext cx="102303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3" name="矩形 56"/>
          <p:cNvSpPr/>
          <p:nvPr/>
        </p:nvSpPr>
        <p:spPr bwMode="gray">
          <a:xfrm rot="20160000">
            <a:off x="6815557" y="4562046"/>
            <a:ext cx="102303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38" name="五边形 36"/>
          <p:cNvSpPr/>
          <p:nvPr/>
        </p:nvSpPr>
        <p:spPr bwMode="gray">
          <a:xfrm rot="1320000" flipH="1">
            <a:off x="7087957" y="3132208"/>
            <a:ext cx="1407536" cy="357987"/>
          </a:xfrm>
          <a:prstGeom prst="homePlate">
            <a:avLst>
              <a:gd name="adj" fmla="val 53527"/>
            </a:avLst>
          </a:prstGeom>
          <a:solidFill>
            <a:srgbClr val="94DAE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Label=1041</a:t>
            </a:r>
          </a:p>
        </p:txBody>
      </p:sp>
      <p:sp>
        <p:nvSpPr>
          <p:cNvPr id="39" name="五边形 38"/>
          <p:cNvSpPr/>
          <p:nvPr/>
        </p:nvSpPr>
        <p:spPr bwMode="gray">
          <a:xfrm rot="20220000" flipH="1">
            <a:off x="7157553" y="4865323"/>
            <a:ext cx="1450553" cy="380311"/>
          </a:xfrm>
          <a:prstGeom prst="homePlate">
            <a:avLst>
              <a:gd name="adj" fmla="val 53527"/>
            </a:avLst>
          </a:prstGeom>
          <a:solidFill>
            <a:srgbClr val="94DAE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Label=1041</a:t>
            </a:r>
          </a:p>
        </p:txBody>
      </p:sp>
      <p:sp>
        <p:nvSpPr>
          <p:cNvPr id="40" name="五边形 36"/>
          <p:cNvSpPr/>
          <p:nvPr/>
        </p:nvSpPr>
        <p:spPr bwMode="gray">
          <a:xfrm rot="-1260000" flipH="1">
            <a:off x="4338362" y="3151349"/>
            <a:ext cx="1407537" cy="357987"/>
          </a:xfrm>
          <a:prstGeom prst="homePlate">
            <a:avLst>
              <a:gd name="adj" fmla="val 53527"/>
            </a:avLst>
          </a:prstGeom>
          <a:solidFill>
            <a:srgbClr val="94DAE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Label=1021</a:t>
            </a:r>
          </a:p>
        </p:txBody>
      </p:sp>
      <p:sp>
        <p:nvSpPr>
          <p:cNvPr id="41" name="五边形 40"/>
          <p:cNvSpPr/>
          <p:nvPr/>
        </p:nvSpPr>
        <p:spPr bwMode="gray">
          <a:xfrm rot="22980000" flipH="1">
            <a:off x="4432839" y="4947089"/>
            <a:ext cx="1407537" cy="357987"/>
          </a:xfrm>
          <a:prstGeom prst="homePlate">
            <a:avLst>
              <a:gd name="adj" fmla="val 53527"/>
            </a:avLst>
          </a:prstGeom>
          <a:solidFill>
            <a:srgbClr val="94DAE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Label=1031</a:t>
            </a:r>
          </a:p>
        </p:txBody>
      </p:sp>
      <p:sp>
        <p:nvSpPr>
          <p:cNvPr id="42" name="五边形 36"/>
          <p:cNvSpPr/>
          <p:nvPr/>
        </p:nvSpPr>
        <p:spPr bwMode="gray">
          <a:xfrm flipH="1">
            <a:off x="9050629" y="5364513"/>
            <a:ext cx="1861656" cy="498989"/>
          </a:xfrm>
          <a:prstGeom prst="homePlate">
            <a:avLst>
              <a:gd name="adj" fmla="val 53527"/>
            </a:avLst>
          </a:prstGeom>
          <a:solidFill>
            <a:srgbClr val="94DAE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LDP label mapping advertisement</a:t>
            </a:r>
          </a:p>
        </p:txBody>
      </p:sp>
      <p:graphicFrame>
        <p:nvGraphicFramePr>
          <p:cNvPr id="37" name="表格 36"/>
          <p:cNvGraphicFramePr>
            <a:graphicFrameLocks noGrp="1"/>
          </p:cNvGraphicFramePr>
          <p:nvPr>
            <p:extLst>
              <p:ext uri="{D42A27DB-BD31-4B8C-83A1-F6EECF244321}">
                <p14:modId xmlns:p14="http://schemas.microsoft.com/office/powerpoint/2010/main" val="1053836608"/>
              </p:ext>
            </p:extLst>
          </p:nvPr>
        </p:nvGraphicFramePr>
        <p:xfrm>
          <a:off x="528579" y="2870733"/>
          <a:ext cx="3787592" cy="704845"/>
        </p:xfrm>
        <a:graphic>
          <a:graphicData uri="http://schemas.openxmlformats.org/drawingml/2006/table">
            <a:tbl>
              <a:tblPr/>
              <a:tblGrid>
                <a:gridCol w="1509653">
                  <a:extLst>
                    <a:ext uri="{9D8B030D-6E8A-4147-A177-3AD203B41FA5}">
                      <a16:colId xmlns:a16="http://schemas.microsoft.com/office/drawing/2014/main" xmlns="" val="20001"/>
                    </a:ext>
                  </a:extLst>
                </a:gridCol>
                <a:gridCol w="754743">
                  <a:extLst>
                    <a:ext uri="{9D8B030D-6E8A-4147-A177-3AD203B41FA5}">
                      <a16:colId xmlns:a16="http://schemas.microsoft.com/office/drawing/2014/main" xmlns="" val="20002"/>
                    </a:ext>
                  </a:extLst>
                </a:gridCol>
                <a:gridCol w="682171">
                  <a:extLst>
                    <a:ext uri="{9D8B030D-6E8A-4147-A177-3AD203B41FA5}">
                      <a16:colId xmlns:a16="http://schemas.microsoft.com/office/drawing/2014/main" xmlns="" val="20003"/>
                    </a:ext>
                  </a:extLst>
                </a:gridCol>
                <a:gridCol w="841025">
                  <a:extLst>
                    <a:ext uri="{9D8B030D-6E8A-4147-A177-3AD203B41FA5}">
                      <a16:colId xmlns:a16="http://schemas.microsoft.com/office/drawing/2014/main" xmlns="" val="20004"/>
                    </a:ext>
                  </a:extLst>
                </a:gridCol>
              </a:tblGrid>
              <a:tr h="430525">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 </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Cost</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NH</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55236">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192.168.4.0/24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5248129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bwMode="gray"/>
        <p:txBody>
          <a:bodyPr/>
          <a:lstStyle/>
          <a:p>
            <a:r>
              <a:rPr lang="en-US" dirty="0"/>
              <a:t>Label-based Forwarding - Ingress LSR</a:t>
            </a:r>
          </a:p>
        </p:txBody>
      </p:sp>
      <p:sp>
        <p:nvSpPr>
          <p:cNvPr id="66" name="文本占位符 65"/>
          <p:cNvSpPr>
            <a:spLocks noGrp="1"/>
          </p:cNvSpPr>
          <p:nvPr>
            <p:ph type="body" sz="quarter" idx="10"/>
          </p:nvPr>
        </p:nvSpPr>
        <p:spPr bwMode="gray"/>
        <p:txBody>
          <a:bodyPr/>
          <a:lstStyle/>
          <a:p>
            <a:r>
              <a:rPr lang="en-US" sz="1800" dirty="0"/>
              <a:t>As an ingress LSR, R1 pushes a label into each received IP packet, and forwards packets based on labels.</a:t>
            </a:r>
          </a:p>
          <a:p>
            <a:endParaRPr lang="en-US" altLang="zh-CN" sz="1800" dirty="0">
              <a:sym typeface="Huawei Sans" panose="020C0503030203020204" pitchFamily="34" charset="0"/>
            </a:endParaRPr>
          </a:p>
        </p:txBody>
      </p:sp>
      <p:sp>
        <p:nvSpPr>
          <p:cNvPr id="65" name="矩形 56"/>
          <p:cNvSpPr/>
          <p:nvPr/>
        </p:nvSpPr>
        <p:spPr bwMode="gray">
          <a:xfrm>
            <a:off x="684169" y="2142409"/>
            <a:ext cx="177965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Routing table of R1</a:t>
            </a:r>
          </a:p>
        </p:txBody>
      </p:sp>
      <p:sp>
        <p:nvSpPr>
          <p:cNvPr id="67" name="矩形 56"/>
          <p:cNvSpPr/>
          <p:nvPr/>
        </p:nvSpPr>
        <p:spPr bwMode="gray">
          <a:xfrm>
            <a:off x="684169" y="3365437"/>
            <a:ext cx="926857"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FIB of R1</a:t>
            </a:r>
          </a:p>
        </p:txBody>
      </p:sp>
      <p:sp>
        <p:nvSpPr>
          <p:cNvPr id="68" name="矩形 56"/>
          <p:cNvSpPr/>
          <p:nvPr/>
        </p:nvSpPr>
        <p:spPr bwMode="gray">
          <a:xfrm>
            <a:off x="697647" y="4610290"/>
            <a:ext cx="1132041"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NHLFE table of R1</a:t>
            </a:r>
          </a:p>
        </p:txBody>
      </p:sp>
      <p:cxnSp>
        <p:nvCxnSpPr>
          <p:cNvPr id="46" name="直接连接符 4"/>
          <p:cNvCxnSpPr>
            <a:stCxn id="64" idx="2"/>
            <a:endCxn id="79" idx="1"/>
          </p:cNvCxnSpPr>
          <p:nvPr/>
        </p:nvCxnSpPr>
        <p:spPr bwMode="gray">
          <a:xfrm>
            <a:off x="5638432" y="4465130"/>
            <a:ext cx="1809015"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直接连接符 22"/>
          <p:cNvCxnSpPr>
            <a:stCxn id="64" idx="0"/>
            <a:endCxn id="104" idx="1"/>
          </p:cNvCxnSpPr>
          <p:nvPr/>
        </p:nvCxnSpPr>
        <p:spPr bwMode="gray">
          <a:xfrm flipV="1">
            <a:off x="5638432" y="3223156"/>
            <a:ext cx="1809015" cy="710271"/>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直接连接符 4"/>
          <p:cNvCxnSpPr>
            <a:stCxn id="80" idx="0"/>
            <a:endCxn id="104" idx="3"/>
          </p:cNvCxnSpPr>
          <p:nvPr/>
        </p:nvCxnSpPr>
        <p:spPr bwMode="gray">
          <a:xfrm flipH="1" flipV="1">
            <a:off x="8076099" y="3223156"/>
            <a:ext cx="1859326" cy="710271"/>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直接连接符 22"/>
          <p:cNvCxnSpPr>
            <a:stCxn id="80" idx="2"/>
            <a:endCxn id="79" idx="3"/>
          </p:cNvCxnSpPr>
          <p:nvPr/>
        </p:nvCxnSpPr>
        <p:spPr bwMode="gray">
          <a:xfrm flipH="1">
            <a:off x="8076099" y="4465130"/>
            <a:ext cx="1859326"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直接连接符 35"/>
          <p:cNvCxnSpPr/>
          <p:nvPr/>
        </p:nvCxnSpPr>
        <p:spPr bwMode="gray">
          <a:xfrm flipH="1">
            <a:off x="9866549" y="4223343"/>
            <a:ext cx="76640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直接连接符 35"/>
          <p:cNvCxnSpPr/>
          <p:nvPr/>
        </p:nvCxnSpPr>
        <p:spPr bwMode="gray">
          <a:xfrm flipV="1">
            <a:off x="10632953" y="3911815"/>
            <a:ext cx="1" cy="669239"/>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矩形 56"/>
          <p:cNvSpPr/>
          <p:nvPr/>
        </p:nvSpPr>
        <p:spPr bwMode="gray">
          <a:xfrm>
            <a:off x="5359641" y="3612246"/>
            <a:ext cx="413896" cy="307777"/>
          </a:xfrm>
          <a:prstGeom prst="rect">
            <a:avLst/>
          </a:prstGeom>
        </p:spPr>
        <p:txBody>
          <a:bodyPr wrap="none">
            <a:spAutoFit/>
          </a:bodyPr>
          <a:lstStyle/>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60" name="矩形 56"/>
          <p:cNvSpPr/>
          <p:nvPr/>
        </p:nvSpPr>
        <p:spPr bwMode="gray">
          <a:xfrm>
            <a:off x="7545537" y="2682565"/>
            <a:ext cx="413896" cy="307777"/>
          </a:xfrm>
          <a:prstGeom prst="rect">
            <a:avLst/>
          </a:prstGeom>
        </p:spPr>
        <p:txBody>
          <a:bodyPr wrap="none">
            <a:spAutoFit/>
          </a:bodyPr>
          <a:lstStyle/>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61" name="矩形 56"/>
          <p:cNvSpPr/>
          <p:nvPr/>
        </p:nvSpPr>
        <p:spPr bwMode="gray">
          <a:xfrm>
            <a:off x="9789426" y="3634895"/>
            <a:ext cx="413896" cy="307777"/>
          </a:xfrm>
          <a:prstGeom prst="rect">
            <a:avLst/>
          </a:prstGeom>
        </p:spPr>
        <p:txBody>
          <a:bodyPr wrap="none">
            <a:spAutoFit/>
          </a:bodyPr>
          <a:lstStyle/>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62" name="矩形 56"/>
          <p:cNvSpPr/>
          <p:nvPr/>
        </p:nvSpPr>
        <p:spPr bwMode="gray">
          <a:xfrm>
            <a:off x="10594158" y="4060687"/>
            <a:ext cx="1250662" cy="276999"/>
          </a:xfrm>
          <a:prstGeom prst="rect">
            <a:avLst/>
          </a:prstGeom>
        </p:spPr>
        <p:txBody>
          <a:bodyPr wrap="none">
            <a:spAutoFit/>
          </a:bodyPr>
          <a:lstStyle/>
          <a:p>
            <a:pPr algn="ct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sp>
        <p:nvSpPr>
          <p:cNvPr id="63" name="矩形 56"/>
          <p:cNvSpPr/>
          <p:nvPr/>
        </p:nvSpPr>
        <p:spPr bwMode="gray">
          <a:xfrm>
            <a:off x="7412234" y="3922920"/>
            <a:ext cx="633508" cy="523220"/>
          </a:xfrm>
          <a:prstGeom prst="rect">
            <a:avLst/>
          </a:prstGeom>
        </p:spPr>
        <p:txBody>
          <a:bodyPr wrap="none">
            <a:spAutoFit/>
          </a:bodyPr>
          <a:lstStyle/>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OSPF</a:t>
            </a:r>
          </a:p>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LDP</a:t>
            </a:r>
          </a:p>
        </p:txBody>
      </p:sp>
      <p:pic>
        <p:nvPicPr>
          <p:cNvPr id="6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324106" y="3933427"/>
            <a:ext cx="628652" cy="531703"/>
          </a:xfrm>
          <a:prstGeom prst="rect">
            <a:avLst/>
          </a:prstGeom>
          <a:noFill/>
        </p:spPr>
      </p:pic>
      <p:pic>
        <p:nvPicPr>
          <p:cNvPr id="7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447447" y="4983421"/>
            <a:ext cx="628652" cy="531703"/>
          </a:xfrm>
          <a:prstGeom prst="rect">
            <a:avLst/>
          </a:prstGeom>
          <a:noFill/>
        </p:spPr>
      </p:pic>
      <p:pic>
        <p:nvPicPr>
          <p:cNvPr id="8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621099" y="3933427"/>
            <a:ext cx="628652" cy="531703"/>
          </a:xfrm>
          <a:prstGeom prst="rect">
            <a:avLst/>
          </a:prstGeom>
          <a:noFill/>
        </p:spPr>
      </p:pic>
      <p:sp>
        <p:nvSpPr>
          <p:cNvPr id="81" name="矩形 80"/>
          <p:cNvSpPr/>
          <p:nvPr/>
        </p:nvSpPr>
        <p:spPr bwMode="gray">
          <a:xfrm>
            <a:off x="7549550" y="5530616"/>
            <a:ext cx="405880" cy="307777"/>
          </a:xfrm>
          <a:prstGeom prst="rect">
            <a:avLst/>
          </a:prstGeom>
        </p:spPr>
        <p:txBody>
          <a:bodyPr wrap="none">
            <a:spAutoFit/>
          </a:bodyPr>
          <a:lstStyle/>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aphicFrame>
        <p:nvGraphicFramePr>
          <p:cNvPr id="82" name="表格 81"/>
          <p:cNvGraphicFramePr>
            <a:graphicFrameLocks noGrp="1"/>
          </p:cNvGraphicFramePr>
          <p:nvPr>
            <p:extLst>
              <p:ext uri="{D42A27DB-BD31-4B8C-83A1-F6EECF244321}">
                <p14:modId xmlns:p14="http://schemas.microsoft.com/office/powerpoint/2010/main" val="407268798"/>
              </p:ext>
            </p:extLst>
          </p:nvPr>
        </p:nvGraphicFramePr>
        <p:xfrm>
          <a:off x="548347" y="5128336"/>
          <a:ext cx="4563735" cy="820990"/>
        </p:xfrm>
        <a:graphic>
          <a:graphicData uri="http://schemas.openxmlformats.org/drawingml/2006/table">
            <a:tbl>
              <a:tblPr/>
              <a:tblGrid>
                <a:gridCol w="1063103">
                  <a:extLst>
                    <a:ext uri="{9D8B030D-6E8A-4147-A177-3AD203B41FA5}">
                      <a16:colId xmlns:a16="http://schemas.microsoft.com/office/drawing/2014/main" xmlns="" val="20001"/>
                    </a:ext>
                  </a:extLst>
                </a:gridCol>
                <a:gridCol w="912163">
                  <a:extLst>
                    <a:ext uri="{9D8B030D-6E8A-4147-A177-3AD203B41FA5}">
                      <a16:colId xmlns:a16="http://schemas.microsoft.com/office/drawing/2014/main" xmlns="" val="20002"/>
                    </a:ext>
                  </a:extLst>
                </a:gridCol>
                <a:gridCol w="774479">
                  <a:extLst>
                    <a:ext uri="{9D8B030D-6E8A-4147-A177-3AD203B41FA5}">
                      <a16:colId xmlns:a16="http://schemas.microsoft.com/office/drawing/2014/main" xmlns="" val="20003"/>
                    </a:ext>
                  </a:extLst>
                </a:gridCol>
                <a:gridCol w="901243">
                  <a:extLst>
                    <a:ext uri="{9D8B030D-6E8A-4147-A177-3AD203B41FA5}">
                      <a16:colId xmlns:a16="http://schemas.microsoft.com/office/drawing/2014/main" xmlns="" val="20004"/>
                    </a:ext>
                  </a:extLst>
                </a:gridCol>
                <a:gridCol w="912747">
                  <a:extLst>
                    <a:ext uri="{9D8B030D-6E8A-4147-A177-3AD203B41FA5}">
                      <a16:colId xmlns:a16="http://schemas.microsoft.com/office/drawing/2014/main" xmlns="" val="20005"/>
                    </a:ext>
                  </a:extLst>
                </a:gridCol>
              </a:tblGrid>
              <a:tr h="546670">
                <a:tc>
                  <a:txBody>
                    <a:bodyPr/>
                    <a:lstStyle>
                      <a:lvl1pPr defTabSz="784225" fontAlgn="base">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itchFamily="34" charset="0"/>
                          <a:ea typeface="华文细黑" panose="02010600040101010101" pitchFamily="2" charset="-122"/>
                        </a:defRPr>
                      </a:lvl1pPr>
                      <a:lvl2pPr marL="392113" defTabSz="784225" fontAlgn="base">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itchFamily="34" charset="0"/>
                          <a:ea typeface="华文细黑" panose="02010600040101010101" pitchFamily="2" charset="-122"/>
                        </a:defRPr>
                      </a:lvl2pPr>
                      <a:lvl3pPr marL="784225" defTabSz="784225" fontAlgn="base">
                        <a:lnSpc>
                          <a:spcPct val="140000"/>
                        </a:lnSpc>
                        <a:spcBef>
                          <a:spcPct val="30000"/>
                        </a:spcBef>
                        <a:buSzPct val="50000"/>
                        <a:buFont typeface="Wingdings" panose="05000000000000000000" pitchFamily="2" charset="2"/>
                        <a:defRPr sz="1600">
                          <a:solidFill>
                            <a:schemeClr val="tx1"/>
                          </a:solidFill>
                          <a:latin typeface="FrutigerNext LT Regular" pitchFamily="34" charset="0"/>
                          <a:ea typeface="华文细黑" panose="02010600040101010101" pitchFamily="2" charset="-122"/>
                        </a:defRPr>
                      </a:lvl3pPr>
                      <a:lvl4pPr marL="1174750" defTabSz="784225" fontAlgn="base">
                        <a:lnSpc>
                          <a:spcPct val="140000"/>
                        </a:lnSpc>
                        <a:spcBef>
                          <a:spcPct val="30000"/>
                        </a:spcBef>
                        <a:defRPr sz="1400">
                          <a:solidFill>
                            <a:schemeClr val="tx1"/>
                          </a:solidFill>
                          <a:latin typeface="FrutigerNext LT Medium" pitchFamily="34" charset="0"/>
                          <a:ea typeface="华文细黑" panose="02010600040101010101" pitchFamily="2" charset="-122"/>
                        </a:defRPr>
                      </a:lvl4pPr>
                      <a:lvl5pPr marL="1566863" defTabSz="784225" fontAlgn="base">
                        <a:lnSpc>
                          <a:spcPct val="140000"/>
                        </a:lnSpc>
                        <a:spcBef>
                          <a:spcPct val="30000"/>
                        </a:spcBef>
                        <a:buFont typeface="FrutigerNext LT Medium" pitchFamily="34" charset="0"/>
                        <a:defRPr sz="1400">
                          <a:solidFill>
                            <a:schemeClr val="tx1"/>
                          </a:solidFill>
                          <a:latin typeface="FrutigerNext LT Medium" pitchFamily="34" charset="0"/>
                          <a:ea typeface="华文细黑" panose="02010600040101010101" pitchFamily="2" charset="-122"/>
                        </a:defRPr>
                      </a:lvl5pPr>
                      <a:lvl6pPr marL="20240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6pPr>
                      <a:lvl7pPr marL="24812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7pPr>
                      <a:lvl8pPr marL="29384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8pPr>
                      <a:lvl9pPr marL="33956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9p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Tunnel</a:t>
                      </a:r>
                      <a:r>
                        <a:rPr lang="en-US" altLang="zh-CN" sz="1200" b="1" kern="1200" baseline="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 ID</a:t>
                      </a:r>
                      <a:endPar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75600" marR="75600" marT="39600" marB="396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defTabSz="784225" fontAlgn="base">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itchFamily="34" charset="0"/>
                          <a:ea typeface="华文细黑" panose="02010600040101010101" pitchFamily="2" charset="-122"/>
                        </a:defRPr>
                      </a:lvl1pPr>
                      <a:lvl2pPr marL="392113" defTabSz="784225" fontAlgn="base">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itchFamily="34" charset="0"/>
                          <a:ea typeface="华文细黑" panose="02010600040101010101" pitchFamily="2" charset="-122"/>
                        </a:defRPr>
                      </a:lvl2pPr>
                      <a:lvl3pPr marL="784225" defTabSz="784225" fontAlgn="base">
                        <a:lnSpc>
                          <a:spcPct val="140000"/>
                        </a:lnSpc>
                        <a:spcBef>
                          <a:spcPct val="30000"/>
                        </a:spcBef>
                        <a:buSzPct val="50000"/>
                        <a:buFont typeface="Wingdings" panose="05000000000000000000" pitchFamily="2" charset="2"/>
                        <a:defRPr sz="1600">
                          <a:solidFill>
                            <a:schemeClr val="tx1"/>
                          </a:solidFill>
                          <a:latin typeface="FrutigerNext LT Regular" pitchFamily="34" charset="0"/>
                          <a:ea typeface="华文细黑" panose="02010600040101010101" pitchFamily="2" charset="-122"/>
                        </a:defRPr>
                      </a:lvl3pPr>
                      <a:lvl4pPr marL="1174750" defTabSz="784225" fontAlgn="base">
                        <a:lnSpc>
                          <a:spcPct val="140000"/>
                        </a:lnSpc>
                        <a:spcBef>
                          <a:spcPct val="30000"/>
                        </a:spcBef>
                        <a:defRPr sz="1400">
                          <a:solidFill>
                            <a:schemeClr val="tx1"/>
                          </a:solidFill>
                          <a:latin typeface="FrutigerNext LT Medium" pitchFamily="34" charset="0"/>
                          <a:ea typeface="华文细黑" panose="02010600040101010101" pitchFamily="2" charset="-122"/>
                        </a:defRPr>
                      </a:lvl4pPr>
                      <a:lvl5pPr marL="1566863" defTabSz="784225" fontAlgn="base">
                        <a:lnSpc>
                          <a:spcPct val="140000"/>
                        </a:lnSpc>
                        <a:spcBef>
                          <a:spcPct val="30000"/>
                        </a:spcBef>
                        <a:buFont typeface="FrutigerNext LT Medium" pitchFamily="34" charset="0"/>
                        <a:defRPr sz="1400">
                          <a:solidFill>
                            <a:schemeClr val="tx1"/>
                          </a:solidFill>
                          <a:latin typeface="FrutigerNext LT Medium" pitchFamily="34" charset="0"/>
                          <a:ea typeface="华文细黑" panose="02010600040101010101" pitchFamily="2" charset="-122"/>
                        </a:defRPr>
                      </a:lvl5pPr>
                      <a:lvl6pPr marL="20240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6pPr>
                      <a:lvl7pPr marL="24812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7pPr>
                      <a:lvl8pPr marL="29384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8pPr>
                      <a:lvl9pPr marL="33956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9p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Out</a:t>
                      </a:r>
                      <a:r>
                        <a:rPr lang="en-US" altLang="zh-CN" sz="1200" b="1" kern="1200" baseline="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 </a:t>
                      </a:r>
                      <a:r>
                        <a:rPr lang="en-US" altLang="zh-CN" sz="1200" b="1" kern="1200" baseline="0" dirty="0" err="1">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intf</a:t>
                      </a:r>
                      <a:endPar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75600" marR="75600" marT="39600" marB="396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OPER</a:t>
                      </a:r>
                    </a:p>
                  </a:txBody>
                  <a:tcPr marL="75600" marR="75600" marT="39600" marB="396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NH</a:t>
                      </a:r>
                    </a:p>
                  </a:txBody>
                  <a:tcPr marL="75600" marR="75600" marT="39600" marB="396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Out Label</a:t>
                      </a:r>
                    </a:p>
                  </a:txBody>
                  <a:tcPr marL="75600" marR="75600" marT="39600" marB="396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65522">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0x12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push</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1021</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aphicFrame>
        <p:nvGraphicFramePr>
          <p:cNvPr id="83" name="表格 82"/>
          <p:cNvGraphicFramePr>
            <a:graphicFrameLocks noGrp="1"/>
          </p:cNvGraphicFramePr>
          <p:nvPr>
            <p:extLst>
              <p:ext uri="{D42A27DB-BD31-4B8C-83A1-F6EECF244321}">
                <p14:modId xmlns:p14="http://schemas.microsoft.com/office/powerpoint/2010/main" val="1108109536"/>
              </p:ext>
            </p:extLst>
          </p:nvPr>
        </p:nvGraphicFramePr>
        <p:xfrm>
          <a:off x="548347" y="2468498"/>
          <a:ext cx="4044872" cy="724212"/>
        </p:xfrm>
        <a:graphic>
          <a:graphicData uri="http://schemas.openxmlformats.org/drawingml/2006/table">
            <a:tbl>
              <a:tblPr/>
              <a:tblGrid>
                <a:gridCol w="1516871">
                  <a:extLst>
                    <a:ext uri="{9D8B030D-6E8A-4147-A177-3AD203B41FA5}">
                      <a16:colId xmlns:a16="http://schemas.microsoft.com/office/drawing/2014/main" xmlns="" val="20001"/>
                    </a:ext>
                  </a:extLst>
                </a:gridCol>
                <a:gridCol w="714661">
                  <a:extLst>
                    <a:ext uri="{9D8B030D-6E8A-4147-A177-3AD203B41FA5}">
                      <a16:colId xmlns:a16="http://schemas.microsoft.com/office/drawing/2014/main" xmlns="" val="20002"/>
                    </a:ext>
                  </a:extLst>
                </a:gridCol>
                <a:gridCol w="802122">
                  <a:extLst>
                    <a:ext uri="{9D8B030D-6E8A-4147-A177-3AD203B41FA5}">
                      <a16:colId xmlns:a16="http://schemas.microsoft.com/office/drawing/2014/main" xmlns="" val="20003"/>
                    </a:ext>
                  </a:extLst>
                </a:gridCol>
                <a:gridCol w="1011218">
                  <a:extLst>
                    <a:ext uri="{9D8B030D-6E8A-4147-A177-3AD203B41FA5}">
                      <a16:colId xmlns:a16="http://schemas.microsoft.com/office/drawing/2014/main" xmlns="" val="20004"/>
                    </a:ext>
                  </a:extLst>
                </a:gridCol>
              </a:tblGrid>
              <a:tr h="449892">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 </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Cost</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NH</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69935">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192.168.4.0/24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cxnSp>
        <p:nvCxnSpPr>
          <p:cNvPr id="84" name="直接连接符 22"/>
          <p:cNvCxnSpPr/>
          <p:nvPr/>
        </p:nvCxnSpPr>
        <p:spPr bwMode="gray">
          <a:xfrm flipV="1">
            <a:off x="5622666" y="3101986"/>
            <a:ext cx="2114053" cy="815675"/>
          </a:xfrm>
          <a:prstGeom prst="line">
            <a:avLst/>
          </a:prstGeom>
          <a:ln w="76200">
            <a:solidFill>
              <a:srgbClr val="94DAE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直接连接符 4"/>
          <p:cNvCxnSpPr/>
          <p:nvPr/>
        </p:nvCxnSpPr>
        <p:spPr bwMode="gray">
          <a:xfrm flipH="1" flipV="1">
            <a:off x="7730241" y="3090695"/>
            <a:ext cx="2389372" cy="900838"/>
          </a:xfrm>
          <a:prstGeom prst="line">
            <a:avLst/>
          </a:prstGeom>
          <a:ln w="76200">
            <a:solidFill>
              <a:srgbClr val="94DAE2"/>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graphicFrame>
        <p:nvGraphicFramePr>
          <p:cNvPr id="90" name="表格 89"/>
          <p:cNvGraphicFramePr>
            <a:graphicFrameLocks noGrp="1"/>
          </p:cNvGraphicFramePr>
          <p:nvPr>
            <p:extLst>
              <p:ext uri="{D42A27DB-BD31-4B8C-83A1-F6EECF244321}">
                <p14:modId xmlns:p14="http://schemas.microsoft.com/office/powerpoint/2010/main" val="4275331207"/>
              </p:ext>
            </p:extLst>
          </p:nvPr>
        </p:nvGraphicFramePr>
        <p:xfrm>
          <a:off x="548347" y="3804366"/>
          <a:ext cx="4405746" cy="705716"/>
        </p:xfrm>
        <a:graphic>
          <a:graphicData uri="http://schemas.openxmlformats.org/drawingml/2006/table">
            <a:tbl>
              <a:tblPr/>
              <a:tblGrid>
                <a:gridCol w="1546655">
                  <a:extLst>
                    <a:ext uri="{9D8B030D-6E8A-4147-A177-3AD203B41FA5}">
                      <a16:colId xmlns:a16="http://schemas.microsoft.com/office/drawing/2014/main" xmlns="" val="20001"/>
                    </a:ext>
                  </a:extLst>
                </a:gridCol>
                <a:gridCol w="814378">
                  <a:extLst>
                    <a:ext uri="{9D8B030D-6E8A-4147-A177-3AD203B41FA5}">
                      <a16:colId xmlns:a16="http://schemas.microsoft.com/office/drawing/2014/main" xmlns="" val="20002"/>
                    </a:ext>
                  </a:extLst>
                </a:gridCol>
                <a:gridCol w="548139">
                  <a:extLst>
                    <a:ext uri="{9D8B030D-6E8A-4147-A177-3AD203B41FA5}">
                      <a16:colId xmlns:a16="http://schemas.microsoft.com/office/drawing/2014/main" xmlns="" val="20003"/>
                    </a:ext>
                  </a:extLst>
                </a:gridCol>
                <a:gridCol w="511146">
                  <a:extLst>
                    <a:ext uri="{9D8B030D-6E8A-4147-A177-3AD203B41FA5}">
                      <a16:colId xmlns:a16="http://schemas.microsoft.com/office/drawing/2014/main" xmlns="" val="20004"/>
                    </a:ext>
                  </a:extLst>
                </a:gridCol>
                <a:gridCol w="985428">
                  <a:extLst>
                    <a:ext uri="{9D8B030D-6E8A-4147-A177-3AD203B41FA5}">
                      <a16:colId xmlns:a16="http://schemas.microsoft.com/office/drawing/2014/main" xmlns="" val="20005"/>
                    </a:ext>
                  </a:extLst>
                </a:gridCol>
              </a:tblGrid>
              <a:tr h="431396">
                <a:tc>
                  <a:txBody>
                    <a:bodyPr/>
                    <a:lstStyle/>
                    <a:p>
                      <a:pPr marL="0" algn="ctr" defTabSz="914034" rtl="0" eaLnBrk="1" latinLnBrk="0" hangingPunct="1"/>
                      <a:r>
                        <a:rPr lang="en-US" altLang="zh-CN"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Destination/Mask</a:t>
                      </a:r>
                      <a:endParaRPr lang="zh-CN" altLang="en-US"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latinLnBrk="0" hangingPunct="1"/>
                      <a:r>
                        <a:rPr lang="en-US" altLang="zh-CN"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Proto </a:t>
                      </a:r>
                      <a:endParaRPr lang="zh-CN" altLang="en-US"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latinLnBrk="0" hangingPunct="1"/>
                      <a:r>
                        <a:rPr lang="en-US" altLang="zh-CN"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Cost</a:t>
                      </a:r>
                      <a:endParaRPr lang="zh-CN" altLang="en-US"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latinLnBrk="0" hangingPunct="1"/>
                      <a:r>
                        <a:rPr lang="en-US" altLang="zh-CN"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NH</a:t>
                      </a:r>
                      <a:endParaRPr lang="zh-CN" altLang="en-US"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latinLnBrk="0" hangingPunct="1"/>
                      <a:r>
                        <a:rPr lang="en-US" altLang="zh-CN"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Tunnel ID</a:t>
                      </a:r>
                      <a:endParaRPr lang="zh-CN" altLang="en-US"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58838">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192.168.4.0/24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0x12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91" name="矩形 90"/>
          <p:cNvSpPr/>
          <p:nvPr/>
        </p:nvSpPr>
        <p:spPr bwMode="gray">
          <a:xfrm rot="20331208">
            <a:off x="5608596" y="3417798"/>
            <a:ext cx="851515" cy="307777"/>
          </a:xfrm>
          <a:prstGeom prst="rect">
            <a:avLst/>
          </a:prstGeom>
        </p:spPr>
        <p:txBody>
          <a:bodyPr wrap="none">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GE0/0/0</a:t>
            </a:r>
          </a:p>
        </p:txBody>
      </p:sp>
      <p:sp>
        <p:nvSpPr>
          <p:cNvPr id="92" name="圆角矩形标注 91"/>
          <p:cNvSpPr/>
          <p:nvPr/>
        </p:nvSpPr>
        <p:spPr bwMode="gray">
          <a:xfrm>
            <a:off x="8261781" y="3788783"/>
            <a:ext cx="785038" cy="270965"/>
          </a:xfrm>
          <a:prstGeom prst="wedgeRoundRectCallout">
            <a:avLst>
              <a:gd name="adj1" fmla="val -44971"/>
              <a:gd name="adj2" fmla="val -217318"/>
              <a:gd name="adj3" fmla="val 16667"/>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LSP</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连接符 22"/>
          <p:cNvCxnSpPr/>
          <p:nvPr/>
        </p:nvCxnSpPr>
        <p:spPr bwMode="gray">
          <a:xfrm flipV="1">
            <a:off x="9848290" y="5820208"/>
            <a:ext cx="558513" cy="1"/>
          </a:xfrm>
          <a:prstGeom prst="line">
            <a:avLst/>
          </a:prstGeom>
          <a:ln w="76200">
            <a:solidFill>
              <a:srgbClr val="94DAE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4" name="矩形 56"/>
          <p:cNvSpPr/>
          <p:nvPr/>
        </p:nvSpPr>
        <p:spPr bwMode="gray">
          <a:xfrm>
            <a:off x="10513799" y="5697039"/>
            <a:ext cx="487634" cy="307777"/>
          </a:xfrm>
          <a:prstGeom prst="rect">
            <a:avLst/>
          </a:prstGeom>
        </p:spPr>
        <p:txBody>
          <a:bodyPr wrap="none">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LSP</a:t>
            </a:r>
          </a:p>
        </p:txBody>
      </p:sp>
      <p:cxnSp>
        <p:nvCxnSpPr>
          <p:cNvPr id="95" name="直接连接符 4"/>
          <p:cNvCxnSpPr/>
          <p:nvPr/>
        </p:nvCxnSpPr>
        <p:spPr bwMode="gray">
          <a:xfrm>
            <a:off x="5655157" y="4552581"/>
            <a:ext cx="0" cy="481265"/>
          </a:xfrm>
          <a:prstGeom prst="line">
            <a:avLst/>
          </a:prstGeom>
          <a:ln w="38100">
            <a:solidFill>
              <a:srgbClr val="62B230"/>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sp>
        <p:nvSpPr>
          <p:cNvPr id="96" name="矩形 56"/>
          <p:cNvSpPr/>
          <p:nvPr/>
        </p:nvSpPr>
        <p:spPr bwMode="gray">
          <a:xfrm>
            <a:off x="5133570" y="5065894"/>
            <a:ext cx="1440000" cy="307777"/>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To 192.168.4.1</a:t>
            </a:r>
          </a:p>
        </p:txBody>
      </p:sp>
      <p:cxnSp>
        <p:nvCxnSpPr>
          <p:cNvPr id="97" name="直接连接符 4"/>
          <p:cNvCxnSpPr/>
          <p:nvPr/>
        </p:nvCxnSpPr>
        <p:spPr bwMode="gray">
          <a:xfrm flipH="1">
            <a:off x="6901229" y="2669817"/>
            <a:ext cx="401074" cy="188974"/>
          </a:xfrm>
          <a:prstGeom prst="line">
            <a:avLst/>
          </a:prstGeom>
          <a:ln w="38100">
            <a:solidFill>
              <a:srgbClr val="EC7061"/>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sp>
        <p:nvSpPr>
          <p:cNvPr id="98" name="矩形 56"/>
          <p:cNvSpPr/>
          <p:nvPr/>
        </p:nvSpPr>
        <p:spPr bwMode="gray">
          <a:xfrm rot="20201015">
            <a:off x="5929007" y="2808260"/>
            <a:ext cx="1440000" cy="307777"/>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To 192.168.4.1</a:t>
            </a:r>
          </a:p>
        </p:txBody>
      </p:sp>
      <p:sp>
        <p:nvSpPr>
          <p:cNvPr id="99" name="矩形 56"/>
          <p:cNvSpPr/>
          <p:nvPr/>
        </p:nvSpPr>
        <p:spPr bwMode="gray">
          <a:xfrm rot="20201015">
            <a:off x="5562644" y="3160117"/>
            <a:ext cx="540000" cy="307777"/>
          </a:xfrm>
          <a:prstGeom prst="rect">
            <a:avLst/>
          </a:prstGeom>
          <a:solidFill>
            <a:srgbClr val="94DAE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1021</a:t>
            </a:r>
          </a:p>
        </p:txBody>
      </p:sp>
      <p:sp>
        <p:nvSpPr>
          <p:cNvPr id="100" name="Oval 4"/>
          <p:cNvSpPr>
            <a:spLocks noChangeAspect="1"/>
          </p:cNvSpPr>
          <p:nvPr/>
        </p:nvSpPr>
        <p:spPr bwMode="gray">
          <a:xfrm>
            <a:off x="5395546" y="4693397"/>
            <a:ext cx="211977" cy="211977"/>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Oval 4"/>
          <p:cNvSpPr>
            <a:spLocks noChangeAspect="1"/>
          </p:cNvSpPr>
          <p:nvPr/>
        </p:nvSpPr>
        <p:spPr bwMode="gray">
          <a:xfrm>
            <a:off x="1753482" y="3420401"/>
            <a:ext cx="211977" cy="211977"/>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椭圆 101"/>
          <p:cNvSpPr>
            <a:spLocks noChangeAspect="1"/>
          </p:cNvSpPr>
          <p:nvPr/>
        </p:nvSpPr>
        <p:spPr bwMode="gray">
          <a:xfrm>
            <a:off x="1864193" y="4734538"/>
            <a:ext cx="211345" cy="211345"/>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椭圆 102"/>
          <p:cNvSpPr>
            <a:spLocks noChangeAspect="1"/>
          </p:cNvSpPr>
          <p:nvPr/>
        </p:nvSpPr>
        <p:spPr bwMode="gray">
          <a:xfrm>
            <a:off x="5177613" y="3181095"/>
            <a:ext cx="211345" cy="211345"/>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447447" y="2957304"/>
            <a:ext cx="628652" cy="531703"/>
          </a:xfrm>
          <a:prstGeom prst="rect">
            <a:avLst/>
          </a:prstGeom>
          <a:noFill/>
        </p:spPr>
      </p:pic>
    </p:spTree>
    <p:extLst>
      <p:ext uri="{BB962C8B-B14F-4D97-AF65-F5344CB8AC3E}">
        <p14:creationId xmlns:p14="http://schemas.microsoft.com/office/powerpoint/2010/main" val="29065502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bwMode="gray"/>
        <p:txBody>
          <a:bodyPr/>
          <a:lstStyle/>
          <a:p>
            <a:r>
              <a:rPr lang="en-US" dirty="0"/>
              <a:t>Label-based Forwarding - Transit LSR</a:t>
            </a:r>
          </a:p>
        </p:txBody>
      </p:sp>
      <p:sp>
        <p:nvSpPr>
          <p:cNvPr id="66" name="文本占位符 65"/>
          <p:cNvSpPr>
            <a:spLocks noGrp="1"/>
          </p:cNvSpPr>
          <p:nvPr>
            <p:ph type="body" sz="quarter" idx="10"/>
          </p:nvPr>
        </p:nvSpPr>
        <p:spPr bwMode="gray"/>
        <p:txBody>
          <a:bodyPr/>
          <a:lstStyle/>
          <a:p>
            <a:r>
              <a:rPr lang="en-US" sz="1800" dirty="0"/>
              <a:t>As a transit LSR, R2 needs to swap labels in received IP packets and forward the packets.</a:t>
            </a:r>
          </a:p>
          <a:p>
            <a:endParaRPr lang="en-US" altLang="zh-CN" sz="1800" dirty="0">
              <a:sym typeface="Huawei Sans" panose="020C0503030203020204" pitchFamily="34" charset="0"/>
            </a:endParaRPr>
          </a:p>
        </p:txBody>
      </p:sp>
      <p:sp>
        <p:nvSpPr>
          <p:cNvPr id="67" name="矩形 56"/>
          <p:cNvSpPr/>
          <p:nvPr/>
        </p:nvSpPr>
        <p:spPr bwMode="gray">
          <a:xfrm>
            <a:off x="684169" y="2589100"/>
            <a:ext cx="1451038"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ILM table of R2</a:t>
            </a:r>
          </a:p>
        </p:txBody>
      </p:sp>
      <p:sp>
        <p:nvSpPr>
          <p:cNvPr id="68" name="矩形 56"/>
          <p:cNvSpPr/>
          <p:nvPr/>
        </p:nvSpPr>
        <p:spPr bwMode="gray">
          <a:xfrm>
            <a:off x="642376" y="3900796"/>
            <a:ext cx="1237653"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NHLFE table of R2</a:t>
            </a:r>
          </a:p>
        </p:txBody>
      </p:sp>
      <p:cxnSp>
        <p:nvCxnSpPr>
          <p:cNvPr id="45" name="直接连接符 4"/>
          <p:cNvCxnSpPr>
            <a:stCxn id="63" idx="2"/>
            <a:endCxn id="64" idx="1"/>
          </p:cNvCxnSpPr>
          <p:nvPr/>
        </p:nvCxnSpPr>
        <p:spPr bwMode="gray">
          <a:xfrm>
            <a:off x="5638432" y="4465130"/>
            <a:ext cx="1809015"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直接连接符 22"/>
          <p:cNvCxnSpPr>
            <a:stCxn id="63" idx="0"/>
            <a:endCxn id="105" idx="1"/>
          </p:cNvCxnSpPr>
          <p:nvPr/>
        </p:nvCxnSpPr>
        <p:spPr bwMode="gray">
          <a:xfrm flipV="1">
            <a:off x="5638432" y="3223156"/>
            <a:ext cx="1809015" cy="710271"/>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直接连接符 4"/>
          <p:cNvCxnSpPr>
            <a:stCxn id="65" idx="0"/>
            <a:endCxn id="105" idx="3"/>
          </p:cNvCxnSpPr>
          <p:nvPr/>
        </p:nvCxnSpPr>
        <p:spPr bwMode="gray">
          <a:xfrm flipH="1" flipV="1">
            <a:off x="8076099" y="3223156"/>
            <a:ext cx="1859326" cy="710271"/>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直接连接符 22"/>
          <p:cNvCxnSpPr>
            <a:stCxn id="65" idx="2"/>
            <a:endCxn id="64" idx="3"/>
          </p:cNvCxnSpPr>
          <p:nvPr/>
        </p:nvCxnSpPr>
        <p:spPr bwMode="gray">
          <a:xfrm flipH="1">
            <a:off x="8076099" y="4465130"/>
            <a:ext cx="1859326"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直接连接符 35"/>
          <p:cNvCxnSpPr/>
          <p:nvPr/>
        </p:nvCxnSpPr>
        <p:spPr bwMode="gray">
          <a:xfrm flipH="1">
            <a:off x="9866549" y="4223343"/>
            <a:ext cx="76640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直接连接符 35"/>
          <p:cNvCxnSpPr/>
          <p:nvPr/>
        </p:nvCxnSpPr>
        <p:spPr bwMode="gray">
          <a:xfrm flipV="1">
            <a:off x="10632953" y="3911815"/>
            <a:ext cx="1" cy="669239"/>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矩形 56"/>
          <p:cNvSpPr/>
          <p:nvPr/>
        </p:nvSpPr>
        <p:spPr bwMode="gray">
          <a:xfrm>
            <a:off x="5359641" y="3612246"/>
            <a:ext cx="413896" cy="307777"/>
          </a:xfrm>
          <a:prstGeom prst="rect">
            <a:avLst/>
          </a:prstGeom>
        </p:spPr>
        <p:txBody>
          <a:bodyPr wrap="none">
            <a:spAutoFit/>
          </a:bodyPr>
          <a:lstStyle/>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60" name="矩形 56"/>
          <p:cNvSpPr/>
          <p:nvPr/>
        </p:nvSpPr>
        <p:spPr bwMode="gray">
          <a:xfrm>
            <a:off x="7545537" y="2682565"/>
            <a:ext cx="413896" cy="307777"/>
          </a:xfrm>
          <a:prstGeom prst="rect">
            <a:avLst/>
          </a:prstGeom>
        </p:spPr>
        <p:txBody>
          <a:bodyPr wrap="none">
            <a:spAutoFit/>
          </a:bodyPr>
          <a:lstStyle/>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61" name="矩形 56"/>
          <p:cNvSpPr/>
          <p:nvPr/>
        </p:nvSpPr>
        <p:spPr bwMode="gray">
          <a:xfrm>
            <a:off x="9789426" y="3634895"/>
            <a:ext cx="413896" cy="307777"/>
          </a:xfrm>
          <a:prstGeom prst="rect">
            <a:avLst/>
          </a:prstGeom>
        </p:spPr>
        <p:txBody>
          <a:bodyPr wrap="none">
            <a:spAutoFit/>
          </a:bodyPr>
          <a:lstStyle/>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62" name="矩形 56"/>
          <p:cNvSpPr/>
          <p:nvPr/>
        </p:nvSpPr>
        <p:spPr bwMode="gray">
          <a:xfrm>
            <a:off x="7412234" y="3922920"/>
            <a:ext cx="633508" cy="523220"/>
          </a:xfrm>
          <a:prstGeom prst="rect">
            <a:avLst/>
          </a:prstGeom>
        </p:spPr>
        <p:txBody>
          <a:bodyPr wrap="none">
            <a:spAutoFit/>
          </a:bodyPr>
          <a:lstStyle/>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OSPF</a:t>
            </a:r>
          </a:p>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LDP</a:t>
            </a:r>
          </a:p>
        </p:txBody>
      </p:sp>
      <p:pic>
        <p:nvPicPr>
          <p:cNvPr id="6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324106" y="3933427"/>
            <a:ext cx="628652" cy="531703"/>
          </a:xfrm>
          <a:prstGeom prst="rect">
            <a:avLst/>
          </a:prstGeom>
          <a:noFill/>
        </p:spPr>
      </p:pic>
      <p:pic>
        <p:nvPicPr>
          <p:cNvPr id="6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447447" y="4983421"/>
            <a:ext cx="628652" cy="531703"/>
          </a:xfrm>
          <a:prstGeom prst="rect">
            <a:avLst/>
          </a:prstGeom>
          <a:noFill/>
        </p:spPr>
      </p:pic>
      <p:pic>
        <p:nvPicPr>
          <p:cNvPr id="6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621099" y="3933427"/>
            <a:ext cx="628652" cy="531703"/>
          </a:xfrm>
          <a:prstGeom prst="rect">
            <a:avLst/>
          </a:prstGeom>
          <a:noFill/>
        </p:spPr>
      </p:pic>
      <p:sp>
        <p:nvSpPr>
          <p:cNvPr id="73" name="矩形 72"/>
          <p:cNvSpPr/>
          <p:nvPr/>
        </p:nvSpPr>
        <p:spPr bwMode="gray">
          <a:xfrm>
            <a:off x="7549550" y="5530616"/>
            <a:ext cx="405880" cy="307777"/>
          </a:xfrm>
          <a:prstGeom prst="rect">
            <a:avLst/>
          </a:prstGeom>
        </p:spPr>
        <p:txBody>
          <a:bodyPr wrap="none">
            <a:spAutoFit/>
          </a:bodyPr>
          <a:lstStyle/>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aphicFrame>
        <p:nvGraphicFramePr>
          <p:cNvPr id="74" name="表格 73"/>
          <p:cNvGraphicFramePr>
            <a:graphicFrameLocks noGrp="1"/>
          </p:cNvGraphicFramePr>
          <p:nvPr>
            <p:extLst>
              <p:ext uri="{D42A27DB-BD31-4B8C-83A1-F6EECF244321}">
                <p14:modId xmlns:p14="http://schemas.microsoft.com/office/powerpoint/2010/main" val="3327911954"/>
              </p:ext>
            </p:extLst>
          </p:nvPr>
        </p:nvGraphicFramePr>
        <p:xfrm>
          <a:off x="760369" y="4483410"/>
          <a:ext cx="4494861" cy="590421"/>
        </p:xfrm>
        <a:graphic>
          <a:graphicData uri="http://schemas.openxmlformats.org/drawingml/2006/table">
            <a:tbl>
              <a:tblPr/>
              <a:tblGrid>
                <a:gridCol w="1047059">
                  <a:extLst>
                    <a:ext uri="{9D8B030D-6E8A-4147-A177-3AD203B41FA5}">
                      <a16:colId xmlns:a16="http://schemas.microsoft.com/office/drawing/2014/main" xmlns="" val="20001"/>
                    </a:ext>
                  </a:extLst>
                </a:gridCol>
                <a:gridCol w="898397">
                  <a:extLst>
                    <a:ext uri="{9D8B030D-6E8A-4147-A177-3AD203B41FA5}">
                      <a16:colId xmlns:a16="http://schemas.microsoft.com/office/drawing/2014/main" xmlns="" val="20002"/>
                    </a:ext>
                  </a:extLst>
                </a:gridCol>
                <a:gridCol w="762791">
                  <a:extLst>
                    <a:ext uri="{9D8B030D-6E8A-4147-A177-3AD203B41FA5}">
                      <a16:colId xmlns:a16="http://schemas.microsoft.com/office/drawing/2014/main" xmlns="" val="20003"/>
                    </a:ext>
                  </a:extLst>
                </a:gridCol>
                <a:gridCol w="887642">
                  <a:extLst>
                    <a:ext uri="{9D8B030D-6E8A-4147-A177-3AD203B41FA5}">
                      <a16:colId xmlns:a16="http://schemas.microsoft.com/office/drawing/2014/main" xmlns="" val="20004"/>
                    </a:ext>
                  </a:extLst>
                </a:gridCol>
                <a:gridCol w="898972">
                  <a:extLst>
                    <a:ext uri="{9D8B030D-6E8A-4147-A177-3AD203B41FA5}">
                      <a16:colId xmlns:a16="http://schemas.microsoft.com/office/drawing/2014/main" xmlns="" val="20005"/>
                    </a:ext>
                  </a:extLst>
                </a:gridCol>
              </a:tblGrid>
              <a:tr h="316101">
                <a:tc>
                  <a:txBody>
                    <a:bodyPr/>
                    <a:lstStyle>
                      <a:lvl1pPr defTabSz="784225" fontAlgn="base">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itchFamily="34" charset="0"/>
                          <a:ea typeface="华文细黑" panose="02010600040101010101" pitchFamily="2" charset="-122"/>
                        </a:defRPr>
                      </a:lvl1pPr>
                      <a:lvl2pPr marL="392113" defTabSz="784225" fontAlgn="base">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itchFamily="34" charset="0"/>
                          <a:ea typeface="华文细黑" panose="02010600040101010101" pitchFamily="2" charset="-122"/>
                        </a:defRPr>
                      </a:lvl2pPr>
                      <a:lvl3pPr marL="784225" defTabSz="784225" fontAlgn="base">
                        <a:lnSpc>
                          <a:spcPct val="140000"/>
                        </a:lnSpc>
                        <a:spcBef>
                          <a:spcPct val="30000"/>
                        </a:spcBef>
                        <a:buSzPct val="50000"/>
                        <a:buFont typeface="Wingdings" panose="05000000000000000000" pitchFamily="2" charset="2"/>
                        <a:defRPr sz="1600">
                          <a:solidFill>
                            <a:schemeClr val="tx1"/>
                          </a:solidFill>
                          <a:latin typeface="FrutigerNext LT Regular" pitchFamily="34" charset="0"/>
                          <a:ea typeface="华文细黑" panose="02010600040101010101" pitchFamily="2" charset="-122"/>
                        </a:defRPr>
                      </a:lvl3pPr>
                      <a:lvl4pPr marL="1174750" defTabSz="784225" fontAlgn="base">
                        <a:lnSpc>
                          <a:spcPct val="140000"/>
                        </a:lnSpc>
                        <a:spcBef>
                          <a:spcPct val="30000"/>
                        </a:spcBef>
                        <a:defRPr sz="1400">
                          <a:solidFill>
                            <a:schemeClr val="tx1"/>
                          </a:solidFill>
                          <a:latin typeface="FrutigerNext LT Medium" pitchFamily="34" charset="0"/>
                          <a:ea typeface="华文细黑" panose="02010600040101010101" pitchFamily="2" charset="-122"/>
                        </a:defRPr>
                      </a:lvl4pPr>
                      <a:lvl5pPr marL="1566863" defTabSz="784225" fontAlgn="base">
                        <a:lnSpc>
                          <a:spcPct val="140000"/>
                        </a:lnSpc>
                        <a:spcBef>
                          <a:spcPct val="30000"/>
                        </a:spcBef>
                        <a:buFont typeface="FrutigerNext LT Medium" pitchFamily="34" charset="0"/>
                        <a:defRPr sz="1400">
                          <a:solidFill>
                            <a:schemeClr val="tx1"/>
                          </a:solidFill>
                          <a:latin typeface="FrutigerNext LT Medium" pitchFamily="34" charset="0"/>
                          <a:ea typeface="华文细黑" panose="02010600040101010101" pitchFamily="2" charset="-122"/>
                        </a:defRPr>
                      </a:lvl5pPr>
                      <a:lvl6pPr marL="20240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6pPr>
                      <a:lvl7pPr marL="24812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7pPr>
                      <a:lvl8pPr marL="29384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8pPr>
                      <a:lvl9pPr marL="33956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9p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Tunnel</a:t>
                      </a:r>
                      <a:r>
                        <a:rPr lang="en-US" altLang="zh-CN" sz="1200" b="1" kern="1200" baseline="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 ID</a:t>
                      </a:r>
                      <a:endPar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75600" marR="75600" marT="39600" marB="396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defTabSz="784225" fontAlgn="base">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itchFamily="34" charset="0"/>
                          <a:ea typeface="华文细黑" panose="02010600040101010101" pitchFamily="2" charset="-122"/>
                        </a:defRPr>
                      </a:lvl1pPr>
                      <a:lvl2pPr marL="392113" defTabSz="784225" fontAlgn="base">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itchFamily="34" charset="0"/>
                          <a:ea typeface="华文细黑" panose="02010600040101010101" pitchFamily="2" charset="-122"/>
                        </a:defRPr>
                      </a:lvl2pPr>
                      <a:lvl3pPr marL="784225" defTabSz="784225" fontAlgn="base">
                        <a:lnSpc>
                          <a:spcPct val="140000"/>
                        </a:lnSpc>
                        <a:spcBef>
                          <a:spcPct val="30000"/>
                        </a:spcBef>
                        <a:buSzPct val="50000"/>
                        <a:buFont typeface="Wingdings" panose="05000000000000000000" pitchFamily="2" charset="2"/>
                        <a:defRPr sz="1600">
                          <a:solidFill>
                            <a:schemeClr val="tx1"/>
                          </a:solidFill>
                          <a:latin typeface="FrutigerNext LT Regular" pitchFamily="34" charset="0"/>
                          <a:ea typeface="华文细黑" panose="02010600040101010101" pitchFamily="2" charset="-122"/>
                        </a:defRPr>
                      </a:lvl3pPr>
                      <a:lvl4pPr marL="1174750" defTabSz="784225" fontAlgn="base">
                        <a:lnSpc>
                          <a:spcPct val="140000"/>
                        </a:lnSpc>
                        <a:spcBef>
                          <a:spcPct val="30000"/>
                        </a:spcBef>
                        <a:defRPr sz="1400">
                          <a:solidFill>
                            <a:schemeClr val="tx1"/>
                          </a:solidFill>
                          <a:latin typeface="FrutigerNext LT Medium" pitchFamily="34" charset="0"/>
                          <a:ea typeface="华文细黑" panose="02010600040101010101" pitchFamily="2" charset="-122"/>
                        </a:defRPr>
                      </a:lvl4pPr>
                      <a:lvl5pPr marL="1566863" defTabSz="784225" fontAlgn="base">
                        <a:lnSpc>
                          <a:spcPct val="140000"/>
                        </a:lnSpc>
                        <a:spcBef>
                          <a:spcPct val="30000"/>
                        </a:spcBef>
                        <a:buFont typeface="FrutigerNext LT Medium" pitchFamily="34" charset="0"/>
                        <a:defRPr sz="1400">
                          <a:solidFill>
                            <a:schemeClr val="tx1"/>
                          </a:solidFill>
                          <a:latin typeface="FrutigerNext LT Medium" pitchFamily="34" charset="0"/>
                          <a:ea typeface="华文细黑" panose="02010600040101010101" pitchFamily="2" charset="-122"/>
                        </a:defRPr>
                      </a:lvl5pPr>
                      <a:lvl6pPr marL="20240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6pPr>
                      <a:lvl7pPr marL="24812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7pPr>
                      <a:lvl8pPr marL="29384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8pPr>
                      <a:lvl9pPr marL="33956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9p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Out</a:t>
                      </a:r>
                      <a:r>
                        <a:rPr lang="en-US" altLang="zh-CN" sz="1200" b="1" kern="1200" baseline="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 </a:t>
                      </a:r>
                      <a:r>
                        <a:rPr lang="en-US" altLang="zh-CN" sz="1200" b="1" kern="1200" baseline="0" dirty="0" err="1">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intf</a:t>
                      </a:r>
                      <a:endPar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75600" marR="75600" marT="39600" marB="396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OPER</a:t>
                      </a:r>
                    </a:p>
                  </a:txBody>
                  <a:tcPr marL="75600" marR="75600" marT="39600" marB="396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NH</a:t>
                      </a:r>
                    </a:p>
                  </a:txBody>
                  <a:tcPr marL="75600" marR="75600" marT="39600" marB="396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Out Label</a:t>
                      </a:r>
                    </a:p>
                  </a:txBody>
                  <a:tcPr marL="75600" marR="75600" marT="39600" marB="396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55236">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0x12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Swap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1041</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cxnSp>
        <p:nvCxnSpPr>
          <p:cNvPr id="83" name="直接连接符 22"/>
          <p:cNvCxnSpPr/>
          <p:nvPr/>
        </p:nvCxnSpPr>
        <p:spPr bwMode="gray">
          <a:xfrm flipV="1">
            <a:off x="5622666" y="3101986"/>
            <a:ext cx="2114053" cy="815675"/>
          </a:xfrm>
          <a:prstGeom prst="line">
            <a:avLst/>
          </a:prstGeom>
          <a:ln w="76200">
            <a:solidFill>
              <a:srgbClr val="94DAE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直接连接符 4"/>
          <p:cNvCxnSpPr/>
          <p:nvPr/>
        </p:nvCxnSpPr>
        <p:spPr bwMode="gray">
          <a:xfrm flipH="1" flipV="1">
            <a:off x="7730241" y="3090695"/>
            <a:ext cx="2389372" cy="900838"/>
          </a:xfrm>
          <a:prstGeom prst="line">
            <a:avLst/>
          </a:prstGeom>
          <a:ln w="76200">
            <a:solidFill>
              <a:srgbClr val="94DAE2"/>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graphicFrame>
        <p:nvGraphicFramePr>
          <p:cNvPr id="88" name="表格 87"/>
          <p:cNvGraphicFramePr>
            <a:graphicFrameLocks noGrp="1"/>
          </p:cNvGraphicFramePr>
          <p:nvPr>
            <p:extLst>
              <p:ext uri="{D42A27DB-BD31-4B8C-83A1-F6EECF244321}">
                <p14:modId xmlns:p14="http://schemas.microsoft.com/office/powerpoint/2010/main" val="1028581616"/>
              </p:ext>
            </p:extLst>
          </p:nvPr>
        </p:nvGraphicFramePr>
        <p:xfrm>
          <a:off x="787289" y="3028029"/>
          <a:ext cx="2002075" cy="608327"/>
        </p:xfrm>
        <a:graphic>
          <a:graphicData uri="http://schemas.openxmlformats.org/drawingml/2006/table">
            <a:tbl>
              <a:tblPr/>
              <a:tblGrid>
                <a:gridCol w="1088808">
                  <a:extLst>
                    <a:ext uri="{9D8B030D-6E8A-4147-A177-3AD203B41FA5}">
                      <a16:colId xmlns:a16="http://schemas.microsoft.com/office/drawing/2014/main" xmlns="" val="20001"/>
                    </a:ext>
                  </a:extLst>
                </a:gridCol>
                <a:gridCol w="913267">
                  <a:extLst>
                    <a:ext uri="{9D8B030D-6E8A-4147-A177-3AD203B41FA5}">
                      <a16:colId xmlns:a16="http://schemas.microsoft.com/office/drawing/2014/main" xmlns="" val="20002"/>
                    </a:ext>
                  </a:extLst>
                </a:gridCol>
              </a:tblGrid>
              <a:tr h="334007">
                <a:tc>
                  <a:txBody>
                    <a:bodyPr/>
                    <a:lstStyle/>
                    <a:p>
                      <a:pPr marL="0" algn="ctr" defTabSz="914034" rtl="0" eaLnBrk="1" latinLnBrk="0" hangingPunct="1"/>
                      <a:r>
                        <a:rPr lang="en-US" altLang="zh-CN"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In Label</a:t>
                      </a:r>
                      <a:endParaRPr lang="zh-CN" altLang="en-US"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latinLnBrk="0" hangingPunct="1"/>
                      <a:r>
                        <a:rPr lang="en-US" altLang="zh-CN"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Tunnel ID</a:t>
                      </a:r>
                      <a:endParaRPr lang="zh-CN" altLang="en-US"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55236">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1021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0x12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90" name="矩形 89"/>
          <p:cNvSpPr/>
          <p:nvPr/>
        </p:nvSpPr>
        <p:spPr bwMode="gray">
          <a:xfrm rot="20331208">
            <a:off x="6669053" y="3040109"/>
            <a:ext cx="851515" cy="307777"/>
          </a:xfrm>
          <a:prstGeom prst="rect">
            <a:avLst/>
          </a:prstGeom>
        </p:spPr>
        <p:txBody>
          <a:bodyPr wrap="none">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GE0/0/0</a:t>
            </a:r>
          </a:p>
        </p:txBody>
      </p:sp>
      <p:cxnSp>
        <p:nvCxnSpPr>
          <p:cNvPr id="91" name="直接连接符 22"/>
          <p:cNvCxnSpPr/>
          <p:nvPr/>
        </p:nvCxnSpPr>
        <p:spPr bwMode="gray">
          <a:xfrm flipV="1">
            <a:off x="9848290" y="5820208"/>
            <a:ext cx="558513" cy="1"/>
          </a:xfrm>
          <a:prstGeom prst="line">
            <a:avLst/>
          </a:prstGeom>
          <a:ln w="76200">
            <a:solidFill>
              <a:srgbClr val="94DAE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2" name="矩形 56"/>
          <p:cNvSpPr/>
          <p:nvPr/>
        </p:nvSpPr>
        <p:spPr bwMode="gray">
          <a:xfrm>
            <a:off x="10513799" y="5697039"/>
            <a:ext cx="487634" cy="307777"/>
          </a:xfrm>
          <a:prstGeom prst="rect">
            <a:avLst/>
          </a:prstGeom>
        </p:spPr>
        <p:txBody>
          <a:bodyPr wrap="none">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LSP</a:t>
            </a:r>
          </a:p>
        </p:txBody>
      </p:sp>
      <p:cxnSp>
        <p:nvCxnSpPr>
          <p:cNvPr id="93" name="直接连接符 4"/>
          <p:cNvCxnSpPr/>
          <p:nvPr/>
        </p:nvCxnSpPr>
        <p:spPr bwMode="gray">
          <a:xfrm flipH="1">
            <a:off x="6901229" y="2669817"/>
            <a:ext cx="401074" cy="188974"/>
          </a:xfrm>
          <a:prstGeom prst="line">
            <a:avLst/>
          </a:prstGeom>
          <a:ln w="38100">
            <a:solidFill>
              <a:srgbClr val="EC7061"/>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sp>
        <p:nvSpPr>
          <p:cNvPr id="94" name="矩形 56"/>
          <p:cNvSpPr/>
          <p:nvPr/>
        </p:nvSpPr>
        <p:spPr bwMode="gray">
          <a:xfrm rot="20201015">
            <a:off x="5956327" y="2796485"/>
            <a:ext cx="1440000" cy="307777"/>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To 192.168.4.1</a:t>
            </a:r>
          </a:p>
        </p:txBody>
      </p:sp>
      <p:sp>
        <p:nvSpPr>
          <p:cNvPr id="95" name="矩形 56"/>
          <p:cNvSpPr/>
          <p:nvPr/>
        </p:nvSpPr>
        <p:spPr bwMode="gray">
          <a:xfrm rot="20201015">
            <a:off x="5562645" y="3160118"/>
            <a:ext cx="540000" cy="307777"/>
          </a:xfrm>
          <a:prstGeom prst="rect">
            <a:avLst/>
          </a:prstGeom>
          <a:solidFill>
            <a:srgbClr val="94DAE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1021</a:t>
            </a:r>
          </a:p>
        </p:txBody>
      </p:sp>
      <p:cxnSp>
        <p:nvCxnSpPr>
          <p:cNvPr id="96" name="直接连接符 4"/>
          <p:cNvCxnSpPr/>
          <p:nvPr/>
        </p:nvCxnSpPr>
        <p:spPr bwMode="gray">
          <a:xfrm rot="2927212" flipH="1">
            <a:off x="9588443" y="3258842"/>
            <a:ext cx="401074" cy="188974"/>
          </a:xfrm>
          <a:prstGeom prst="line">
            <a:avLst/>
          </a:prstGeom>
          <a:ln w="38100">
            <a:solidFill>
              <a:srgbClr val="EC7061"/>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sp>
        <p:nvSpPr>
          <p:cNvPr id="97" name="矩形 56"/>
          <p:cNvSpPr/>
          <p:nvPr/>
        </p:nvSpPr>
        <p:spPr bwMode="gray">
          <a:xfrm rot="1528227">
            <a:off x="8648699" y="3001991"/>
            <a:ext cx="1440000" cy="307777"/>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To 192.168.4.1</a:t>
            </a:r>
          </a:p>
        </p:txBody>
      </p:sp>
      <p:sp>
        <p:nvSpPr>
          <p:cNvPr id="98" name="矩形 56"/>
          <p:cNvSpPr/>
          <p:nvPr/>
        </p:nvSpPr>
        <p:spPr bwMode="gray">
          <a:xfrm rot="1528227">
            <a:off x="8269283" y="2606905"/>
            <a:ext cx="540000" cy="307777"/>
          </a:xfrm>
          <a:prstGeom prst="rect">
            <a:avLst/>
          </a:prstGeom>
          <a:solidFill>
            <a:srgbClr val="94DAE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1041</a:t>
            </a:r>
          </a:p>
        </p:txBody>
      </p:sp>
      <p:sp>
        <p:nvSpPr>
          <p:cNvPr id="99" name="Oval 4"/>
          <p:cNvSpPr>
            <a:spLocks noChangeAspect="1"/>
          </p:cNvSpPr>
          <p:nvPr/>
        </p:nvSpPr>
        <p:spPr bwMode="gray">
          <a:xfrm>
            <a:off x="6924100" y="2355372"/>
            <a:ext cx="211977" cy="211977"/>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Oval 4"/>
          <p:cNvSpPr>
            <a:spLocks noChangeAspect="1"/>
          </p:cNvSpPr>
          <p:nvPr/>
        </p:nvSpPr>
        <p:spPr bwMode="gray">
          <a:xfrm>
            <a:off x="2367093" y="2644064"/>
            <a:ext cx="211977" cy="211977"/>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椭圆 100"/>
          <p:cNvSpPr>
            <a:spLocks noChangeAspect="1"/>
          </p:cNvSpPr>
          <p:nvPr/>
        </p:nvSpPr>
        <p:spPr bwMode="gray">
          <a:xfrm>
            <a:off x="2367093" y="3958201"/>
            <a:ext cx="211345" cy="211345"/>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Oval 4"/>
          <p:cNvSpPr>
            <a:spLocks noChangeAspect="1"/>
          </p:cNvSpPr>
          <p:nvPr/>
        </p:nvSpPr>
        <p:spPr bwMode="gray">
          <a:xfrm>
            <a:off x="8045742" y="2355372"/>
            <a:ext cx="211977" cy="211977"/>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p:cNvSpPr/>
          <p:nvPr/>
        </p:nvSpPr>
        <p:spPr bwMode="gray">
          <a:xfrm rot="1321206">
            <a:off x="8026384" y="3032857"/>
            <a:ext cx="851515" cy="307777"/>
          </a:xfrm>
          <a:prstGeom prst="rect">
            <a:avLst/>
          </a:prstGeom>
        </p:spPr>
        <p:txBody>
          <a:bodyPr wrap="none">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104" name="矩形 56"/>
          <p:cNvSpPr/>
          <p:nvPr/>
        </p:nvSpPr>
        <p:spPr bwMode="gray">
          <a:xfrm>
            <a:off x="10594158" y="4060687"/>
            <a:ext cx="1250662" cy="276999"/>
          </a:xfrm>
          <a:prstGeom prst="rect">
            <a:avLst/>
          </a:prstGeom>
        </p:spPr>
        <p:txBody>
          <a:bodyPr wrap="none">
            <a:spAutoFit/>
          </a:bodyPr>
          <a:lstStyle/>
          <a:p>
            <a:pPr algn="ct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pic>
        <p:nvPicPr>
          <p:cNvPr id="10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447447" y="2957304"/>
            <a:ext cx="628652" cy="531703"/>
          </a:xfrm>
          <a:prstGeom prst="rect">
            <a:avLst/>
          </a:prstGeom>
          <a:noFill/>
        </p:spPr>
      </p:pic>
    </p:spTree>
    <p:extLst>
      <p:ext uri="{BB962C8B-B14F-4D97-AF65-F5344CB8AC3E}">
        <p14:creationId xmlns:p14="http://schemas.microsoft.com/office/powerpoint/2010/main" val="5933302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bwMode="gray"/>
        <p:txBody>
          <a:bodyPr/>
          <a:lstStyle/>
          <a:p>
            <a:r>
              <a:rPr lang="en-US" dirty="0"/>
              <a:t>Label-based Forwarding - Egress LSR</a:t>
            </a:r>
          </a:p>
        </p:txBody>
      </p:sp>
      <p:sp>
        <p:nvSpPr>
          <p:cNvPr id="66" name="文本占位符 65"/>
          <p:cNvSpPr>
            <a:spLocks noGrp="1"/>
          </p:cNvSpPr>
          <p:nvPr>
            <p:ph type="body" sz="quarter" idx="10"/>
          </p:nvPr>
        </p:nvSpPr>
        <p:spPr bwMode="gray"/>
        <p:txBody>
          <a:bodyPr/>
          <a:lstStyle/>
          <a:p>
            <a:r>
              <a:rPr lang="en-US" sz="1800" dirty="0"/>
              <a:t>As an egress LSR, R4 needs to perform the pop operation on received IP packets to remove labels and forward the packets through IP.</a:t>
            </a:r>
          </a:p>
          <a:p>
            <a:endParaRPr lang="en-US" altLang="zh-CN" sz="1800" dirty="0">
              <a:sym typeface="Huawei Sans" panose="020C0503030203020204" pitchFamily="34" charset="0"/>
            </a:endParaRPr>
          </a:p>
        </p:txBody>
      </p:sp>
      <p:sp>
        <p:nvSpPr>
          <p:cNvPr id="67" name="矩形 56"/>
          <p:cNvSpPr/>
          <p:nvPr/>
        </p:nvSpPr>
        <p:spPr bwMode="gray">
          <a:xfrm>
            <a:off x="648327" y="2197971"/>
            <a:ext cx="1451038"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ILM table of R4</a:t>
            </a:r>
          </a:p>
        </p:txBody>
      </p:sp>
      <p:cxnSp>
        <p:nvCxnSpPr>
          <p:cNvPr id="39" name="直接连接符 4"/>
          <p:cNvCxnSpPr>
            <a:stCxn id="54" idx="2"/>
            <a:endCxn id="55" idx="1"/>
          </p:cNvCxnSpPr>
          <p:nvPr/>
        </p:nvCxnSpPr>
        <p:spPr bwMode="gray">
          <a:xfrm>
            <a:off x="5638432" y="4465130"/>
            <a:ext cx="1809015"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直接连接符 22"/>
          <p:cNvCxnSpPr>
            <a:stCxn id="54" idx="0"/>
            <a:endCxn id="103" idx="1"/>
          </p:cNvCxnSpPr>
          <p:nvPr/>
        </p:nvCxnSpPr>
        <p:spPr bwMode="gray">
          <a:xfrm flipV="1">
            <a:off x="5638432" y="3223156"/>
            <a:ext cx="1809015" cy="710271"/>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直接连接符 4"/>
          <p:cNvCxnSpPr>
            <a:stCxn id="57" idx="0"/>
            <a:endCxn id="103" idx="3"/>
          </p:cNvCxnSpPr>
          <p:nvPr/>
        </p:nvCxnSpPr>
        <p:spPr bwMode="gray">
          <a:xfrm flipH="1" flipV="1">
            <a:off x="8076099" y="3223156"/>
            <a:ext cx="1859326" cy="710271"/>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直接连接符 22"/>
          <p:cNvCxnSpPr>
            <a:stCxn id="57" idx="2"/>
            <a:endCxn id="55" idx="3"/>
          </p:cNvCxnSpPr>
          <p:nvPr/>
        </p:nvCxnSpPr>
        <p:spPr bwMode="gray">
          <a:xfrm flipH="1">
            <a:off x="8076099" y="4465130"/>
            <a:ext cx="1859326"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直接连接符 35"/>
          <p:cNvCxnSpPr/>
          <p:nvPr/>
        </p:nvCxnSpPr>
        <p:spPr bwMode="gray">
          <a:xfrm flipH="1">
            <a:off x="9866549" y="4223343"/>
            <a:ext cx="76640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直接连接符 35"/>
          <p:cNvCxnSpPr/>
          <p:nvPr/>
        </p:nvCxnSpPr>
        <p:spPr bwMode="gray">
          <a:xfrm flipV="1">
            <a:off x="10632953" y="3911815"/>
            <a:ext cx="1" cy="669239"/>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矩形 56"/>
          <p:cNvSpPr/>
          <p:nvPr/>
        </p:nvSpPr>
        <p:spPr bwMode="gray">
          <a:xfrm>
            <a:off x="5359641" y="3612246"/>
            <a:ext cx="413896" cy="307777"/>
          </a:xfrm>
          <a:prstGeom prst="rect">
            <a:avLst/>
          </a:prstGeom>
        </p:spPr>
        <p:txBody>
          <a:bodyPr wrap="none">
            <a:spAutoFit/>
          </a:bodyPr>
          <a:lstStyle/>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1" name="矩形 56"/>
          <p:cNvSpPr/>
          <p:nvPr/>
        </p:nvSpPr>
        <p:spPr bwMode="gray">
          <a:xfrm>
            <a:off x="7545537" y="2682565"/>
            <a:ext cx="413896" cy="307777"/>
          </a:xfrm>
          <a:prstGeom prst="rect">
            <a:avLst/>
          </a:prstGeom>
        </p:spPr>
        <p:txBody>
          <a:bodyPr wrap="none">
            <a:spAutoFit/>
          </a:bodyPr>
          <a:lstStyle/>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52" name="矩形 56"/>
          <p:cNvSpPr/>
          <p:nvPr/>
        </p:nvSpPr>
        <p:spPr bwMode="gray">
          <a:xfrm>
            <a:off x="9789426" y="3634895"/>
            <a:ext cx="413896" cy="307777"/>
          </a:xfrm>
          <a:prstGeom prst="rect">
            <a:avLst/>
          </a:prstGeom>
        </p:spPr>
        <p:txBody>
          <a:bodyPr wrap="none">
            <a:spAutoFit/>
          </a:bodyPr>
          <a:lstStyle/>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53" name="矩形 56"/>
          <p:cNvSpPr/>
          <p:nvPr/>
        </p:nvSpPr>
        <p:spPr bwMode="gray">
          <a:xfrm>
            <a:off x="7412234" y="3922920"/>
            <a:ext cx="633508" cy="523220"/>
          </a:xfrm>
          <a:prstGeom prst="rect">
            <a:avLst/>
          </a:prstGeom>
        </p:spPr>
        <p:txBody>
          <a:bodyPr wrap="none">
            <a:spAutoFit/>
          </a:bodyPr>
          <a:lstStyle/>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OSPF</a:t>
            </a:r>
          </a:p>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LDP</a:t>
            </a:r>
          </a:p>
        </p:txBody>
      </p:sp>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324106" y="3933427"/>
            <a:ext cx="628652" cy="531703"/>
          </a:xfrm>
          <a:prstGeom prst="rect">
            <a:avLst/>
          </a:prstGeom>
          <a:noFill/>
        </p:spPr>
      </p:pic>
      <p:pic>
        <p:nvPicPr>
          <p:cNvPr id="5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447447" y="4983421"/>
            <a:ext cx="628652" cy="531703"/>
          </a:xfrm>
          <a:prstGeom prst="rect">
            <a:avLst/>
          </a:prstGeom>
          <a:noFill/>
        </p:spPr>
      </p:pic>
      <p:pic>
        <p:nvPicPr>
          <p:cNvPr id="5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621099" y="3933427"/>
            <a:ext cx="628652" cy="531703"/>
          </a:xfrm>
          <a:prstGeom prst="rect">
            <a:avLst/>
          </a:prstGeom>
          <a:noFill/>
        </p:spPr>
      </p:pic>
      <p:sp>
        <p:nvSpPr>
          <p:cNvPr id="58" name="矩形 57"/>
          <p:cNvSpPr/>
          <p:nvPr/>
        </p:nvSpPr>
        <p:spPr bwMode="gray">
          <a:xfrm>
            <a:off x="7549550" y="5530616"/>
            <a:ext cx="405880" cy="307777"/>
          </a:xfrm>
          <a:prstGeom prst="rect">
            <a:avLst/>
          </a:prstGeom>
        </p:spPr>
        <p:txBody>
          <a:bodyPr wrap="none">
            <a:spAutoFit/>
          </a:bodyPr>
          <a:lstStyle/>
          <a:p>
            <a:pPr algn="ct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aphicFrame>
        <p:nvGraphicFramePr>
          <p:cNvPr id="68" name="表格 67"/>
          <p:cNvGraphicFramePr>
            <a:graphicFrameLocks noGrp="1"/>
          </p:cNvGraphicFramePr>
          <p:nvPr>
            <p:extLst>
              <p:ext uri="{D42A27DB-BD31-4B8C-83A1-F6EECF244321}">
                <p14:modId xmlns:p14="http://schemas.microsoft.com/office/powerpoint/2010/main" val="975543903"/>
              </p:ext>
            </p:extLst>
          </p:nvPr>
        </p:nvGraphicFramePr>
        <p:xfrm>
          <a:off x="526738" y="2672595"/>
          <a:ext cx="5783119" cy="673799"/>
        </p:xfrm>
        <a:graphic>
          <a:graphicData uri="http://schemas.openxmlformats.org/drawingml/2006/table">
            <a:tbl>
              <a:tblPr/>
              <a:tblGrid>
                <a:gridCol w="1092630">
                  <a:extLst>
                    <a:ext uri="{9D8B030D-6E8A-4147-A177-3AD203B41FA5}">
                      <a16:colId xmlns:a16="http://schemas.microsoft.com/office/drawing/2014/main" xmlns="" val="20000"/>
                    </a:ext>
                  </a:extLst>
                </a:gridCol>
                <a:gridCol w="1092630">
                  <a:extLst>
                    <a:ext uri="{9D8B030D-6E8A-4147-A177-3AD203B41FA5}">
                      <a16:colId xmlns:a16="http://schemas.microsoft.com/office/drawing/2014/main" xmlns="" val="20001"/>
                    </a:ext>
                  </a:extLst>
                </a:gridCol>
                <a:gridCol w="937498">
                  <a:extLst>
                    <a:ext uri="{9D8B030D-6E8A-4147-A177-3AD203B41FA5}">
                      <a16:colId xmlns:a16="http://schemas.microsoft.com/office/drawing/2014/main" xmlns="" val="20002"/>
                    </a:ext>
                  </a:extLst>
                </a:gridCol>
                <a:gridCol w="795989">
                  <a:extLst>
                    <a:ext uri="{9D8B030D-6E8A-4147-A177-3AD203B41FA5}">
                      <a16:colId xmlns:a16="http://schemas.microsoft.com/office/drawing/2014/main" xmlns="" val="20003"/>
                    </a:ext>
                  </a:extLst>
                </a:gridCol>
                <a:gridCol w="926274">
                  <a:extLst>
                    <a:ext uri="{9D8B030D-6E8A-4147-A177-3AD203B41FA5}">
                      <a16:colId xmlns:a16="http://schemas.microsoft.com/office/drawing/2014/main" xmlns="" val="20004"/>
                    </a:ext>
                  </a:extLst>
                </a:gridCol>
                <a:gridCol w="938098">
                  <a:extLst>
                    <a:ext uri="{9D8B030D-6E8A-4147-A177-3AD203B41FA5}">
                      <a16:colId xmlns:a16="http://schemas.microsoft.com/office/drawing/2014/main" xmlns="" val="20005"/>
                    </a:ext>
                  </a:extLst>
                </a:gridCol>
              </a:tblGrid>
              <a:tr h="399479">
                <a:tc>
                  <a:txBody>
                    <a:bodyPr/>
                    <a:lstStyle/>
                    <a:p>
                      <a:pPr marL="0" algn="ctr" defTabSz="914034" rtl="0" eaLnBrk="1" latinLnBrk="0" hangingPunct="1"/>
                      <a:r>
                        <a:rPr lang="en-US" altLang="zh-CN"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In Label</a:t>
                      </a:r>
                      <a:endParaRPr lang="zh-CN" altLang="en-US" sz="12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defTabSz="784225" fontAlgn="base">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itchFamily="34" charset="0"/>
                          <a:ea typeface="华文细黑" panose="02010600040101010101" pitchFamily="2" charset="-122"/>
                        </a:defRPr>
                      </a:lvl1pPr>
                      <a:lvl2pPr marL="392113" defTabSz="784225" fontAlgn="base">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itchFamily="34" charset="0"/>
                          <a:ea typeface="华文细黑" panose="02010600040101010101" pitchFamily="2" charset="-122"/>
                        </a:defRPr>
                      </a:lvl2pPr>
                      <a:lvl3pPr marL="784225" defTabSz="784225" fontAlgn="base">
                        <a:lnSpc>
                          <a:spcPct val="140000"/>
                        </a:lnSpc>
                        <a:spcBef>
                          <a:spcPct val="30000"/>
                        </a:spcBef>
                        <a:buSzPct val="50000"/>
                        <a:buFont typeface="Wingdings" panose="05000000000000000000" pitchFamily="2" charset="2"/>
                        <a:defRPr sz="1600">
                          <a:solidFill>
                            <a:schemeClr val="tx1"/>
                          </a:solidFill>
                          <a:latin typeface="FrutigerNext LT Regular" pitchFamily="34" charset="0"/>
                          <a:ea typeface="华文细黑" panose="02010600040101010101" pitchFamily="2" charset="-122"/>
                        </a:defRPr>
                      </a:lvl3pPr>
                      <a:lvl4pPr marL="1174750" defTabSz="784225" fontAlgn="base">
                        <a:lnSpc>
                          <a:spcPct val="140000"/>
                        </a:lnSpc>
                        <a:spcBef>
                          <a:spcPct val="30000"/>
                        </a:spcBef>
                        <a:defRPr sz="1400">
                          <a:solidFill>
                            <a:schemeClr val="tx1"/>
                          </a:solidFill>
                          <a:latin typeface="FrutigerNext LT Medium" pitchFamily="34" charset="0"/>
                          <a:ea typeface="华文细黑" panose="02010600040101010101" pitchFamily="2" charset="-122"/>
                        </a:defRPr>
                      </a:lvl4pPr>
                      <a:lvl5pPr marL="1566863" defTabSz="784225" fontAlgn="base">
                        <a:lnSpc>
                          <a:spcPct val="140000"/>
                        </a:lnSpc>
                        <a:spcBef>
                          <a:spcPct val="30000"/>
                        </a:spcBef>
                        <a:buFont typeface="FrutigerNext LT Medium" pitchFamily="34" charset="0"/>
                        <a:defRPr sz="1400">
                          <a:solidFill>
                            <a:schemeClr val="tx1"/>
                          </a:solidFill>
                          <a:latin typeface="FrutigerNext LT Medium" pitchFamily="34" charset="0"/>
                          <a:ea typeface="华文细黑" panose="02010600040101010101" pitchFamily="2" charset="-122"/>
                        </a:defRPr>
                      </a:lvl5pPr>
                      <a:lvl6pPr marL="20240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6pPr>
                      <a:lvl7pPr marL="24812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7pPr>
                      <a:lvl8pPr marL="29384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8pPr>
                      <a:lvl9pPr marL="33956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9p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Tunnel</a:t>
                      </a:r>
                      <a:r>
                        <a:rPr lang="en-US" altLang="zh-CN" sz="1200" b="1" kern="1200" baseline="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 ID</a:t>
                      </a:r>
                      <a:endPar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75600" marR="75600" marT="39600" marB="396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defTabSz="784225" fontAlgn="base">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itchFamily="34" charset="0"/>
                          <a:ea typeface="华文细黑" panose="02010600040101010101" pitchFamily="2" charset="-122"/>
                        </a:defRPr>
                      </a:lvl1pPr>
                      <a:lvl2pPr marL="392113" defTabSz="784225" fontAlgn="base">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itchFamily="34" charset="0"/>
                          <a:ea typeface="华文细黑" panose="02010600040101010101" pitchFamily="2" charset="-122"/>
                        </a:defRPr>
                      </a:lvl2pPr>
                      <a:lvl3pPr marL="784225" defTabSz="784225" fontAlgn="base">
                        <a:lnSpc>
                          <a:spcPct val="140000"/>
                        </a:lnSpc>
                        <a:spcBef>
                          <a:spcPct val="30000"/>
                        </a:spcBef>
                        <a:buSzPct val="50000"/>
                        <a:buFont typeface="Wingdings" panose="05000000000000000000" pitchFamily="2" charset="2"/>
                        <a:defRPr sz="1600">
                          <a:solidFill>
                            <a:schemeClr val="tx1"/>
                          </a:solidFill>
                          <a:latin typeface="FrutigerNext LT Regular" pitchFamily="34" charset="0"/>
                          <a:ea typeface="华文细黑" panose="02010600040101010101" pitchFamily="2" charset="-122"/>
                        </a:defRPr>
                      </a:lvl3pPr>
                      <a:lvl4pPr marL="1174750" defTabSz="784225" fontAlgn="base">
                        <a:lnSpc>
                          <a:spcPct val="140000"/>
                        </a:lnSpc>
                        <a:spcBef>
                          <a:spcPct val="30000"/>
                        </a:spcBef>
                        <a:defRPr sz="1400">
                          <a:solidFill>
                            <a:schemeClr val="tx1"/>
                          </a:solidFill>
                          <a:latin typeface="FrutigerNext LT Medium" pitchFamily="34" charset="0"/>
                          <a:ea typeface="华文细黑" panose="02010600040101010101" pitchFamily="2" charset="-122"/>
                        </a:defRPr>
                      </a:lvl4pPr>
                      <a:lvl5pPr marL="1566863" defTabSz="784225" fontAlgn="base">
                        <a:lnSpc>
                          <a:spcPct val="140000"/>
                        </a:lnSpc>
                        <a:spcBef>
                          <a:spcPct val="30000"/>
                        </a:spcBef>
                        <a:buFont typeface="FrutigerNext LT Medium" pitchFamily="34" charset="0"/>
                        <a:defRPr sz="1400">
                          <a:solidFill>
                            <a:schemeClr val="tx1"/>
                          </a:solidFill>
                          <a:latin typeface="FrutigerNext LT Medium" pitchFamily="34" charset="0"/>
                          <a:ea typeface="华文细黑" panose="02010600040101010101" pitchFamily="2" charset="-122"/>
                        </a:defRPr>
                      </a:lvl5pPr>
                      <a:lvl6pPr marL="20240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6pPr>
                      <a:lvl7pPr marL="24812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7pPr>
                      <a:lvl8pPr marL="29384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8pPr>
                      <a:lvl9pPr marL="33956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9p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Out</a:t>
                      </a:r>
                      <a:r>
                        <a:rPr lang="en-US" altLang="zh-CN" sz="1200" b="1" kern="1200" baseline="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 </a:t>
                      </a:r>
                      <a:r>
                        <a:rPr lang="en-US" altLang="zh-CN" sz="1200" b="1" kern="1200" baseline="0" dirty="0" err="1">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intf</a:t>
                      </a:r>
                      <a:endPar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75600" marR="75600" marT="39600" marB="396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OPER</a:t>
                      </a:r>
                    </a:p>
                  </a:txBody>
                  <a:tcPr marL="75600" marR="75600" marT="39600" marB="396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NH</a:t>
                      </a:r>
                    </a:p>
                  </a:txBody>
                  <a:tcPr marL="75600" marR="75600" marT="39600" marB="396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1"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Out Label</a:t>
                      </a:r>
                    </a:p>
                  </a:txBody>
                  <a:tcPr marL="75600" marR="75600" marT="39600" marB="396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27095">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1041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0x12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Pop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cxnSp>
        <p:nvCxnSpPr>
          <p:cNvPr id="69" name="直接连接符 22"/>
          <p:cNvCxnSpPr/>
          <p:nvPr/>
        </p:nvCxnSpPr>
        <p:spPr bwMode="gray">
          <a:xfrm flipV="1">
            <a:off x="5622666" y="3101986"/>
            <a:ext cx="2114053" cy="815675"/>
          </a:xfrm>
          <a:prstGeom prst="line">
            <a:avLst/>
          </a:prstGeom>
          <a:ln w="76200">
            <a:solidFill>
              <a:srgbClr val="94DAE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直接连接符 4"/>
          <p:cNvCxnSpPr/>
          <p:nvPr/>
        </p:nvCxnSpPr>
        <p:spPr bwMode="gray">
          <a:xfrm flipH="1" flipV="1">
            <a:off x="7730241" y="3090695"/>
            <a:ext cx="2389372" cy="900838"/>
          </a:xfrm>
          <a:prstGeom prst="line">
            <a:avLst/>
          </a:prstGeom>
          <a:ln w="76200">
            <a:solidFill>
              <a:srgbClr val="94DAE2"/>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sp>
        <p:nvSpPr>
          <p:cNvPr id="71" name="矩形 70"/>
          <p:cNvSpPr/>
          <p:nvPr/>
        </p:nvSpPr>
        <p:spPr bwMode="gray">
          <a:xfrm>
            <a:off x="9819544" y="4432135"/>
            <a:ext cx="851515" cy="307777"/>
          </a:xfrm>
          <a:prstGeom prst="rect">
            <a:avLst/>
          </a:prstGeom>
        </p:spPr>
        <p:txBody>
          <a:bodyPr wrap="none">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GE0/0/0</a:t>
            </a:r>
          </a:p>
        </p:txBody>
      </p:sp>
      <p:cxnSp>
        <p:nvCxnSpPr>
          <p:cNvPr id="72" name="直接连接符 22"/>
          <p:cNvCxnSpPr/>
          <p:nvPr/>
        </p:nvCxnSpPr>
        <p:spPr bwMode="gray">
          <a:xfrm flipV="1">
            <a:off x="9848290" y="5820208"/>
            <a:ext cx="558513" cy="1"/>
          </a:xfrm>
          <a:prstGeom prst="line">
            <a:avLst/>
          </a:prstGeom>
          <a:ln w="76200">
            <a:solidFill>
              <a:srgbClr val="94DAE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8" name="矩形 56"/>
          <p:cNvSpPr/>
          <p:nvPr/>
        </p:nvSpPr>
        <p:spPr bwMode="gray">
          <a:xfrm>
            <a:off x="10513799" y="5697039"/>
            <a:ext cx="487634" cy="307777"/>
          </a:xfrm>
          <a:prstGeom prst="rect">
            <a:avLst/>
          </a:prstGeom>
        </p:spPr>
        <p:txBody>
          <a:bodyPr wrap="none">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LSP</a:t>
            </a:r>
          </a:p>
        </p:txBody>
      </p:sp>
      <p:cxnSp>
        <p:nvCxnSpPr>
          <p:cNvPr id="79" name="直接连接符 4"/>
          <p:cNvCxnSpPr/>
          <p:nvPr/>
        </p:nvCxnSpPr>
        <p:spPr bwMode="gray">
          <a:xfrm rot="2927212" flipH="1">
            <a:off x="9588443" y="3258842"/>
            <a:ext cx="401074" cy="188974"/>
          </a:xfrm>
          <a:prstGeom prst="line">
            <a:avLst/>
          </a:prstGeom>
          <a:ln w="38100">
            <a:solidFill>
              <a:srgbClr val="EC7061"/>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sp>
        <p:nvSpPr>
          <p:cNvPr id="80" name="矩形 56"/>
          <p:cNvSpPr/>
          <p:nvPr/>
        </p:nvSpPr>
        <p:spPr bwMode="gray">
          <a:xfrm rot="1528227">
            <a:off x="8648699" y="3001991"/>
            <a:ext cx="1440000" cy="307777"/>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To 192.168.4.1</a:t>
            </a:r>
          </a:p>
        </p:txBody>
      </p:sp>
      <p:sp>
        <p:nvSpPr>
          <p:cNvPr id="81" name="矩形 56"/>
          <p:cNvSpPr/>
          <p:nvPr/>
        </p:nvSpPr>
        <p:spPr bwMode="gray">
          <a:xfrm rot="1528227">
            <a:off x="8269282" y="2606904"/>
            <a:ext cx="540000" cy="307777"/>
          </a:xfrm>
          <a:prstGeom prst="rect">
            <a:avLst/>
          </a:prstGeom>
          <a:solidFill>
            <a:srgbClr val="94DAE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1041</a:t>
            </a:r>
          </a:p>
        </p:txBody>
      </p:sp>
      <p:sp>
        <p:nvSpPr>
          <p:cNvPr id="82" name="Oval 4"/>
          <p:cNvSpPr>
            <a:spLocks noChangeAspect="1"/>
          </p:cNvSpPr>
          <p:nvPr/>
        </p:nvSpPr>
        <p:spPr bwMode="gray">
          <a:xfrm>
            <a:off x="2292080" y="2239923"/>
            <a:ext cx="211977" cy="211977"/>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椭圆 86"/>
          <p:cNvSpPr>
            <a:spLocks noChangeAspect="1"/>
          </p:cNvSpPr>
          <p:nvPr/>
        </p:nvSpPr>
        <p:spPr bwMode="gray">
          <a:xfrm>
            <a:off x="10001995" y="4909426"/>
            <a:ext cx="211345" cy="211345"/>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Oval 4"/>
          <p:cNvSpPr>
            <a:spLocks noChangeAspect="1"/>
          </p:cNvSpPr>
          <p:nvPr/>
        </p:nvSpPr>
        <p:spPr bwMode="gray">
          <a:xfrm>
            <a:off x="8045742" y="2355372"/>
            <a:ext cx="211977" cy="211977"/>
          </a:xfrm>
          <a:prstGeom prst="ellipse">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矩形 92"/>
          <p:cNvSpPr/>
          <p:nvPr/>
        </p:nvSpPr>
        <p:spPr bwMode="gray">
          <a:xfrm rot="1321206">
            <a:off x="9086161" y="3468995"/>
            <a:ext cx="851515" cy="307777"/>
          </a:xfrm>
          <a:prstGeom prst="rect">
            <a:avLst/>
          </a:prstGeom>
        </p:spPr>
        <p:txBody>
          <a:bodyPr wrap="none">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GE0/0/1</a:t>
            </a:r>
          </a:p>
        </p:txBody>
      </p:sp>
      <p:cxnSp>
        <p:nvCxnSpPr>
          <p:cNvPr id="100" name="直接连接符 4"/>
          <p:cNvCxnSpPr/>
          <p:nvPr/>
        </p:nvCxnSpPr>
        <p:spPr bwMode="gray">
          <a:xfrm flipH="1">
            <a:off x="11006930" y="4997381"/>
            <a:ext cx="770539" cy="0"/>
          </a:xfrm>
          <a:prstGeom prst="line">
            <a:avLst/>
          </a:prstGeom>
          <a:ln w="38100">
            <a:solidFill>
              <a:srgbClr val="EC7061"/>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sp>
        <p:nvSpPr>
          <p:cNvPr id="101" name="矩形 56"/>
          <p:cNvSpPr/>
          <p:nvPr/>
        </p:nvSpPr>
        <p:spPr bwMode="gray">
          <a:xfrm>
            <a:off x="10308161" y="4848509"/>
            <a:ext cx="1440000" cy="307777"/>
          </a:xfrm>
          <a:prstGeom prst="rect">
            <a:avLst/>
          </a:prstGeom>
          <a:solidFill>
            <a:srgbClr val="D0E8C4"/>
          </a:solidFill>
          <a:ln w="12700" cap="flat" cmpd="sng" algn="ctr">
            <a:solidFill>
              <a:schemeClr val="tx1"/>
            </a:solidFill>
            <a:prstDash val="solid"/>
            <a:miter lim="800000"/>
          </a:ln>
          <a:effectLst/>
        </p:spPr>
        <p:txBody>
          <a:bodyPr rtlCol="0" anchor="ctr"/>
          <a:lstStyle/>
          <a:p>
            <a:pPr algn="ctr" defTabSz="914400"/>
            <a:r>
              <a:rPr lang="en-US" altLang="zh-CN" sz="1200" kern="0" dirty="0">
                <a:latin typeface="Huawei Sans" panose="020C0503030203020204" pitchFamily="34" charset="0"/>
                <a:ea typeface="方正兰亭黑简体" panose="02000000000000000000" pitchFamily="2" charset="-122"/>
              </a:rPr>
              <a:t>To </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192.168.4.1</a:t>
            </a:r>
            <a:endParaRPr lang="en-US" altLang="zh-CN" sz="1200" kern="0" dirty="0">
              <a:latin typeface="Huawei Sans" panose="020C0503030203020204" pitchFamily="34" charset="0"/>
              <a:ea typeface="方正兰亭黑简体" panose="02000000000000000000" pitchFamily="2" charset="-122"/>
            </a:endParaRPr>
          </a:p>
        </p:txBody>
      </p:sp>
      <p:sp>
        <p:nvSpPr>
          <p:cNvPr id="102" name="矩形 56"/>
          <p:cNvSpPr/>
          <p:nvPr/>
        </p:nvSpPr>
        <p:spPr bwMode="gray">
          <a:xfrm>
            <a:off x="10594158" y="4060687"/>
            <a:ext cx="1250662" cy="276999"/>
          </a:xfrm>
          <a:prstGeom prst="rect">
            <a:avLst/>
          </a:prstGeom>
        </p:spPr>
        <p:txBody>
          <a:bodyPr wrap="none">
            <a:spAutoFit/>
          </a:bodyPr>
          <a:lstStyle/>
          <a:p>
            <a:pPr algn="ct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pic>
        <p:nvPicPr>
          <p:cNvPr id="10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447447" y="2957304"/>
            <a:ext cx="628652" cy="531703"/>
          </a:xfrm>
          <a:prstGeom prst="rect">
            <a:avLst/>
          </a:prstGeom>
          <a:noFill/>
        </p:spPr>
      </p:pic>
    </p:spTree>
    <p:extLst>
      <p:ext uri="{BB962C8B-B14F-4D97-AF65-F5344CB8AC3E}">
        <p14:creationId xmlns:p14="http://schemas.microsoft.com/office/powerpoint/2010/main" val="8417956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Summary of an LDP-Capable LSR's Operations on an MPLS Network</a:t>
            </a:r>
            <a:endParaRPr lang="en-US" dirty="0"/>
          </a:p>
        </p:txBody>
      </p:sp>
      <p:sp>
        <p:nvSpPr>
          <p:cNvPr id="3" name="文本占位符 2"/>
          <p:cNvSpPr>
            <a:spLocks noGrp="1"/>
          </p:cNvSpPr>
          <p:nvPr>
            <p:ph type="body" sz="quarter" idx="10"/>
          </p:nvPr>
        </p:nvSpPr>
        <p:spPr bwMode="gray"/>
        <p:txBody>
          <a:bodyPr/>
          <a:lstStyle/>
          <a:p>
            <a:r>
              <a:rPr lang="en-US" sz="1600"/>
              <a:t>An LSR runs an IGP (such as OSPF or IS-IS) to construct a routing table and FIB.</a:t>
            </a:r>
          </a:p>
          <a:p>
            <a:r>
              <a:rPr lang="en-US" sz="1600"/>
              <a:t>LDP assigns labels to route prefixes (FECs) in the routing table based on the label assignment mode it uses.</a:t>
            </a:r>
          </a:p>
          <a:p>
            <a:r>
              <a:rPr lang="en-US" sz="1600"/>
              <a:t>LDP advertises the labels assigned to the route prefixes to LDP peers through LDP Label Mapping messages based on the label advertisement mode it uses.</a:t>
            </a:r>
          </a:p>
          <a:p>
            <a:r>
              <a:rPr lang="en-US" sz="1600"/>
              <a:t>An LSR stores the labels that it assigns to route prefixes and the labels that LDP peers advertise to the route prefixes, and associates the labels with information such as outbound interfaces and next-hop addresses (label forwarding entries).</a:t>
            </a:r>
          </a:p>
          <a:p>
            <a:r>
              <a:rPr lang="en-US" sz="1600"/>
              <a:t>When an LSR forwards a labeled packet destined, the LSR always uses the outgoing label advertised by the downstream LDP peer. The downstream peer is the next-hop device to the destination network in the routing table.</a:t>
            </a:r>
          </a:p>
          <a:p>
            <a:endParaRPr lang="en-US" altLang="zh-CN" sz="1600" dirty="0"/>
          </a:p>
        </p:txBody>
      </p:sp>
    </p:spTree>
    <p:extLst>
      <p:ext uri="{BB962C8B-B14F-4D97-AF65-F5344CB8AC3E}">
        <p14:creationId xmlns:p14="http://schemas.microsoft.com/office/powerpoint/2010/main" val="41467033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Basic LDP Concepts</a:t>
            </a:r>
          </a:p>
          <a:p>
            <a:r>
              <a:rPr lang="en-US" dirty="0">
                <a:solidFill>
                  <a:schemeClr val="bg1">
                    <a:lumMod val="50000"/>
                  </a:schemeClr>
                </a:solidFill>
                <a:sym typeface="Huawei Sans" panose="020C0503030203020204" pitchFamily="34" charset="0"/>
              </a:rPr>
              <a:t>LDP Principles</a:t>
            </a:r>
          </a:p>
          <a:p>
            <a:r>
              <a:rPr lang="en-US" b="1" dirty="0">
                <a:sym typeface="Huawei Sans" panose="020C0503030203020204" pitchFamily="34" charset="0"/>
              </a:rPr>
              <a:t>Basic LDP Configurations</a:t>
            </a:r>
          </a:p>
        </p:txBody>
      </p:sp>
    </p:spTree>
    <p:extLst>
      <p:ext uri="{BB962C8B-B14F-4D97-AF65-F5344CB8AC3E}">
        <p14:creationId xmlns:p14="http://schemas.microsoft.com/office/powerpoint/2010/main" val="158449699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bwMode="gray"/>
        <p:txBody>
          <a:bodyPr/>
          <a:lstStyle/>
          <a:p>
            <a:pPr marL="342900" indent="-342900">
              <a:buFont typeface="Wingdings" panose="05000000000000000000" pitchFamily="2" charset="2"/>
              <a:buChar char="l"/>
            </a:pPr>
            <a:r>
              <a:rPr lang="en-US" dirty="0">
                <a:sym typeface="Huawei Sans" panose="020C0503030203020204" pitchFamily="34" charset="0"/>
              </a:rPr>
              <a:t>On completion of this course, you will be able to:</a:t>
            </a:r>
          </a:p>
          <a:p>
            <a:pPr lvl="1"/>
            <a:r>
              <a:rPr lang="en-US" dirty="0">
                <a:sym typeface="Huawei Sans" panose="020C0503030203020204" pitchFamily="34" charset="0"/>
              </a:rPr>
              <a:t>Understand LDP's basic concepts and working mechanisms.</a:t>
            </a:r>
          </a:p>
          <a:p>
            <a:pPr lvl="1"/>
            <a:r>
              <a:rPr lang="en-US" dirty="0">
                <a:sym typeface="Huawei Sans" panose="020C0503030203020204" pitchFamily="34" charset="0"/>
              </a:rPr>
              <a:t>Describe the MPLS label distribution control mode, advertisement mode, and retention mode.</a:t>
            </a:r>
          </a:p>
          <a:p>
            <a:pPr lvl="1"/>
            <a:r>
              <a:rPr lang="en-US" dirty="0">
                <a:sym typeface="Huawei Sans" panose="020C0503030203020204" pitchFamily="34" charset="0"/>
              </a:rPr>
              <a:t>Perform basic LDP configurations.</a:t>
            </a: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6292822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t>Basic LDP Configuration Commands (1)</a:t>
            </a:r>
            <a:endParaRPr lang="en-US" dirty="0"/>
          </a:p>
        </p:txBody>
      </p:sp>
      <p:grpSp>
        <p:nvGrpSpPr>
          <p:cNvPr id="8" name="组合 7"/>
          <p:cNvGrpSpPr/>
          <p:nvPr/>
        </p:nvGrpSpPr>
        <p:grpSpPr bwMode="gray">
          <a:xfrm>
            <a:off x="486809" y="1170879"/>
            <a:ext cx="11089233" cy="1921287"/>
            <a:chOff x="446088" y="2847836"/>
            <a:chExt cx="11089233" cy="1921287"/>
          </a:xfrm>
        </p:grpSpPr>
        <p:sp>
          <p:nvSpPr>
            <p:cNvPr id="9" name="矩形 8"/>
            <p:cNvSpPr/>
            <p:nvPr/>
          </p:nvSpPr>
          <p:spPr bwMode="gray">
            <a:xfrm>
              <a:off x="926622" y="3279983"/>
              <a:ext cx="10417179" cy="338554"/>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mpls ldp</a:t>
              </a:r>
            </a:p>
          </p:txBody>
        </p:sp>
        <p:sp>
          <p:nvSpPr>
            <p:cNvPr id="10" name="矩形 9"/>
            <p:cNvSpPr/>
            <p:nvPr/>
          </p:nvSpPr>
          <p:spPr bwMode="gray">
            <a:xfrm>
              <a:off x="446088" y="2847836"/>
              <a:ext cx="11089232" cy="338554"/>
            </a:xfrm>
            <a:prstGeom prst="rect">
              <a:avLst/>
            </a:prstGeom>
          </p:spPr>
          <p:txBody>
            <a:bodyPr wrap="square">
              <a:noAutofit/>
            </a:bodyPr>
            <a:lstStyle/>
            <a:p>
              <a:pPr marL="342900" indent="-342900" fontAlgn="ctr">
                <a:buFont typeface="+mj-lt"/>
                <a:buAutoNum type="arabicPeriod"/>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Enable LDP.</a:t>
              </a:r>
            </a:p>
          </p:txBody>
        </p:sp>
        <p:sp>
          <p:nvSpPr>
            <p:cNvPr id="11" name="矩形 10"/>
            <p:cNvSpPr/>
            <p:nvPr/>
          </p:nvSpPr>
          <p:spPr bwMode="gray">
            <a:xfrm>
              <a:off x="926622" y="3622474"/>
              <a:ext cx="10608699" cy="400110"/>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mpls ldp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enables LDP and displays the LDP view.</a:t>
              </a:r>
            </a:p>
          </p:txBody>
        </p:sp>
        <p:sp>
          <p:nvSpPr>
            <p:cNvPr id="12" name="矩形 11"/>
            <p:cNvSpPr/>
            <p:nvPr/>
          </p:nvSpPr>
          <p:spPr bwMode="gray">
            <a:xfrm>
              <a:off x="926623" y="4026521"/>
              <a:ext cx="10417178" cy="338554"/>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[Huawei-GigabitEthernet0/0/0]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mpls ldp</a:t>
              </a:r>
            </a:p>
          </p:txBody>
        </p:sp>
        <p:sp>
          <p:nvSpPr>
            <p:cNvPr id="13" name="矩形 12"/>
            <p:cNvSpPr/>
            <p:nvPr/>
          </p:nvSpPr>
          <p:spPr bwMode="gray">
            <a:xfrm>
              <a:off x="926621" y="4369013"/>
              <a:ext cx="10608699" cy="400110"/>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Enable LDP on an interface. Before running this command, enable LDP globally.</a:t>
              </a:r>
            </a:p>
          </p:txBody>
        </p:sp>
      </p:grpSp>
      <p:grpSp>
        <p:nvGrpSpPr>
          <p:cNvPr id="14" name="组合 13"/>
          <p:cNvGrpSpPr/>
          <p:nvPr/>
        </p:nvGrpSpPr>
        <p:grpSpPr bwMode="gray">
          <a:xfrm>
            <a:off x="486809" y="3252588"/>
            <a:ext cx="11089233" cy="1921287"/>
            <a:chOff x="446088" y="2847836"/>
            <a:chExt cx="11089233" cy="1921287"/>
          </a:xfrm>
        </p:grpSpPr>
        <p:sp>
          <p:nvSpPr>
            <p:cNvPr id="15" name="矩形 14"/>
            <p:cNvSpPr/>
            <p:nvPr/>
          </p:nvSpPr>
          <p:spPr bwMode="gray">
            <a:xfrm>
              <a:off x="926622" y="3279983"/>
              <a:ext cx="10417179" cy="338554"/>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a:latin typeface="Huawei Sans" panose="020C0503030203020204" pitchFamily="34" charset="0"/>
                </a:rPr>
                <a:t>mpls ldp remote-peer</a:t>
              </a:r>
              <a:r>
                <a:rPr lang="en-US" sz="1600" dirty="0">
                  <a:latin typeface="Huawei Sans" panose="020C0503030203020204" pitchFamily="34" charset="0"/>
                </a:rPr>
                <a:t> </a:t>
              </a:r>
              <a:r>
                <a:rPr lang="en-US" sz="1600" i="1" dirty="0">
                  <a:latin typeface="Huawei Sans" panose="020C0503030203020204" pitchFamily="34" charset="0"/>
                </a:rPr>
                <a:t>remote-peer-name</a:t>
              </a:r>
            </a:p>
          </p:txBody>
        </p:sp>
        <p:sp>
          <p:nvSpPr>
            <p:cNvPr id="16" name="矩形 15"/>
            <p:cNvSpPr/>
            <p:nvPr/>
          </p:nvSpPr>
          <p:spPr bwMode="gray">
            <a:xfrm>
              <a:off x="446088" y="2847836"/>
              <a:ext cx="1108923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remote LDP peer.</a:t>
              </a:r>
            </a:p>
          </p:txBody>
        </p:sp>
        <p:sp>
          <p:nvSpPr>
            <p:cNvPr id="17" name="矩形 16"/>
            <p:cNvSpPr/>
            <p:nvPr/>
          </p:nvSpPr>
          <p:spPr bwMode="gray">
            <a:xfrm>
              <a:off x="926622" y="3622474"/>
              <a:ext cx="10608699" cy="400110"/>
            </a:xfrm>
            <a:prstGeom prst="rect">
              <a:avLst/>
            </a:prstGeom>
          </p:spPr>
          <p:txBody>
            <a:bodyPr wrap="square">
              <a:noAutofit/>
            </a:bodyPr>
            <a:lstStyle/>
            <a:p>
              <a:pPr fontAlgn="ctr">
                <a:lnSpc>
                  <a:spcPts val="2400"/>
                </a:lnSpc>
              </a:pPr>
              <a:r>
                <a:rPr lang="en-US" sz="1400" dirty="0">
                  <a:latin typeface="Huawei Sans" panose="020C0503030203020204" pitchFamily="34" charset="0"/>
                </a:rPr>
                <a:t>The </a:t>
              </a:r>
              <a:r>
                <a:rPr lang="en-US" sz="1400" b="1" dirty="0">
                  <a:latin typeface="Huawei Sans" panose="020C0503030203020204" pitchFamily="34" charset="0"/>
                </a:rPr>
                <a:t>mpls ldp remote-peer</a:t>
              </a:r>
              <a:r>
                <a:rPr lang="en-US" sz="1400" dirty="0">
                  <a:latin typeface="Huawei Sans" panose="020C0503030203020204" pitchFamily="34" charset="0"/>
                </a:rPr>
                <a:t> command creates a remote peer and displays the remote peer view.</a:t>
              </a:r>
            </a:p>
          </p:txBody>
        </p:sp>
        <p:sp>
          <p:nvSpPr>
            <p:cNvPr id="18" name="矩形 17"/>
            <p:cNvSpPr/>
            <p:nvPr/>
          </p:nvSpPr>
          <p:spPr bwMode="gray">
            <a:xfrm>
              <a:off x="926623" y="4026521"/>
              <a:ext cx="10417178" cy="338554"/>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rPr>
                <a:t>[Huawei-mpls-ldp-remote-PeerName]</a:t>
              </a:r>
              <a:r>
                <a:rPr lang="en-US" sz="1600" b="1" dirty="0">
                  <a:latin typeface="Huawei Sans" panose="020C0503030203020204" pitchFamily="34" charset="0"/>
                </a:rPr>
                <a:t> remote-ip</a:t>
              </a:r>
              <a:r>
                <a:rPr lang="en-US" sz="1600" dirty="0">
                  <a:latin typeface="Huawei Sans" panose="020C0503030203020204" pitchFamily="34" charset="0"/>
                </a:rPr>
                <a:t> </a:t>
              </a:r>
              <a:r>
                <a:rPr lang="en-US" sz="1600" i="1" dirty="0">
                  <a:latin typeface="Huawei Sans" panose="020C0503030203020204" pitchFamily="34" charset="0"/>
                </a:rPr>
                <a:t>ip-address</a:t>
              </a:r>
            </a:p>
          </p:txBody>
        </p:sp>
        <p:sp>
          <p:nvSpPr>
            <p:cNvPr id="19" name="矩形 18"/>
            <p:cNvSpPr/>
            <p:nvPr/>
          </p:nvSpPr>
          <p:spPr bwMode="gray">
            <a:xfrm>
              <a:off x="926621" y="4369013"/>
              <a:ext cx="10608699" cy="400110"/>
            </a:xfrm>
            <a:prstGeom prst="rect">
              <a:avLst/>
            </a:prstGeom>
          </p:spPr>
          <p:txBody>
            <a:bodyPr wrap="square">
              <a:noAutofit/>
            </a:bodyPr>
            <a:lstStyle/>
            <a:p>
              <a:pPr fontAlgn="ctr">
                <a:lnSpc>
                  <a:spcPts val="2400"/>
                </a:lnSpc>
              </a:pPr>
              <a:r>
                <a:rPr lang="en-US" sz="1400" dirty="0">
                  <a:latin typeface="Huawei Sans" panose="020C0503030203020204" pitchFamily="34" charset="0"/>
                </a:rPr>
                <a:t>Set the </a:t>
              </a:r>
              <a:r>
                <a:rPr lang="en-US" sz="1400" b="1" dirty="0">
                  <a:latin typeface="Huawei Sans" panose="020C0503030203020204" pitchFamily="34" charset="0"/>
                </a:rPr>
                <a:t>remote-ip</a:t>
              </a:r>
              <a:r>
                <a:rPr lang="en-US" sz="1400" i="1" dirty="0">
                  <a:latin typeface="Huawei Sans" panose="020C0503030203020204" pitchFamily="34" charset="0"/>
                </a:rPr>
                <a:t> ip-address</a:t>
              </a:r>
              <a:r>
                <a:rPr lang="en-US" sz="1400" dirty="0">
                  <a:latin typeface="Huawei Sans" panose="020C0503030203020204" pitchFamily="34" charset="0"/>
                </a:rPr>
                <a:t> parameter to the IP address of a remote LDP peer.</a:t>
              </a:r>
            </a:p>
          </p:txBody>
        </p:sp>
      </p:grpSp>
    </p:spTree>
    <p:extLst>
      <p:ext uri="{BB962C8B-B14F-4D97-AF65-F5344CB8AC3E}">
        <p14:creationId xmlns:p14="http://schemas.microsoft.com/office/powerpoint/2010/main" val="29238671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t>Basic LDP Configuration Commands (2)</a:t>
            </a:r>
            <a:endParaRPr lang="en-US" dirty="0"/>
          </a:p>
        </p:txBody>
      </p:sp>
      <p:grpSp>
        <p:nvGrpSpPr>
          <p:cNvPr id="8" name="组合 7"/>
          <p:cNvGrpSpPr/>
          <p:nvPr/>
        </p:nvGrpSpPr>
        <p:grpSpPr bwMode="gray">
          <a:xfrm>
            <a:off x="486809" y="1170879"/>
            <a:ext cx="11089233" cy="3329183"/>
            <a:chOff x="446088" y="2847836"/>
            <a:chExt cx="11089233" cy="3329183"/>
          </a:xfrm>
        </p:grpSpPr>
        <p:sp>
          <p:nvSpPr>
            <p:cNvPr id="9" name="矩形 8"/>
            <p:cNvSpPr/>
            <p:nvPr/>
          </p:nvSpPr>
          <p:spPr bwMode="gray">
            <a:xfrm>
              <a:off x="926622" y="3279983"/>
              <a:ext cx="10417179" cy="338554"/>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[Huawei-mpls] </a:t>
              </a:r>
              <a:r>
                <a:rPr lang="en-US" sz="1600" b="1" dirty="0">
                  <a:latin typeface="Huawei Sans" panose="020C0503030203020204" pitchFamily="34" charset="0"/>
                </a:rPr>
                <a:t>lsp-trigger</a:t>
              </a:r>
              <a:r>
                <a:rPr lang="en-US" sz="1600" dirty="0">
                  <a:latin typeface="Huawei Sans" panose="020C0503030203020204" pitchFamily="34" charset="0"/>
                </a:rPr>
                <a:t> { </a:t>
              </a:r>
              <a:r>
                <a:rPr lang="en-US" sz="1600" b="1" dirty="0">
                  <a:latin typeface="Huawei Sans" panose="020C0503030203020204" pitchFamily="34" charset="0"/>
                </a:rPr>
                <a:t>all</a:t>
              </a:r>
              <a:r>
                <a:rPr lang="en-US" sz="1600" dirty="0">
                  <a:latin typeface="Huawei Sans" panose="020C0503030203020204" pitchFamily="34" charset="0"/>
                </a:rPr>
                <a:t> | </a:t>
              </a:r>
              <a:r>
                <a:rPr lang="en-US" sz="1600" b="1" dirty="0">
                  <a:latin typeface="Huawei Sans" panose="020C0503030203020204" pitchFamily="34" charset="0"/>
                </a:rPr>
                <a:t>host</a:t>
              </a:r>
              <a:r>
                <a:rPr lang="en-US" sz="1600" dirty="0">
                  <a:latin typeface="Huawei Sans" panose="020C0503030203020204" pitchFamily="34" charset="0"/>
                </a:rPr>
                <a:t> | </a:t>
              </a:r>
              <a:r>
                <a:rPr lang="en-US" sz="1600" b="1" dirty="0">
                  <a:latin typeface="Huawei Sans" panose="020C0503030203020204" pitchFamily="34" charset="0"/>
                </a:rPr>
                <a:t>ip-prefix</a:t>
              </a:r>
              <a:r>
                <a:rPr lang="en-US" sz="1600" dirty="0">
                  <a:latin typeface="Huawei Sans" panose="020C0503030203020204" pitchFamily="34" charset="0"/>
                </a:rPr>
                <a:t> </a:t>
              </a:r>
              <a:r>
                <a:rPr lang="en-US" sz="1600" i="1" dirty="0">
                  <a:latin typeface="Huawei Sans" panose="020C0503030203020204" pitchFamily="34" charset="0"/>
                </a:rPr>
                <a:t>ip-prefix-name</a:t>
              </a:r>
              <a:r>
                <a:rPr lang="en-US" sz="1600" dirty="0">
                  <a:latin typeface="Huawei Sans" panose="020C0503030203020204" pitchFamily="34" charset="0"/>
                </a:rPr>
                <a:t> | </a:t>
              </a:r>
              <a:r>
                <a:rPr lang="en-US" sz="1600" b="1" dirty="0">
                  <a:latin typeface="Huawei Sans" panose="020C0503030203020204" pitchFamily="34" charset="0"/>
                </a:rPr>
                <a:t>none</a:t>
              </a:r>
              <a:r>
                <a:rPr lang="en-US" sz="1600" dirty="0">
                  <a:latin typeface="Huawei Sans" panose="020C0503030203020204" pitchFamily="34" charset="0"/>
                </a:rPr>
                <a:t> }</a:t>
              </a:r>
            </a:p>
          </p:txBody>
        </p:sp>
        <p:sp>
          <p:nvSpPr>
            <p:cNvPr id="10" name="矩形 9"/>
            <p:cNvSpPr/>
            <p:nvPr/>
          </p:nvSpPr>
          <p:spPr bwMode="gray">
            <a:xfrm>
              <a:off x="446088" y="2847836"/>
              <a:ext cx="11089232" cy="338554"/>
            </a:xfrm>
            <a:prstGeom prst="rect">
              <a:avLst/>
            </a:prstGeom>
          </p:spPr>
          <p:txBody>
            <a:bodyPr wrap="square">
              <a:noAutofit/>
            </a:bodyPr>
            <a:lstStyle/>
            <a:p>
              <a:pPr marL="342900" indent="-342900" fontAlgn="ctr">
                <a:buFont typeface="+mj-lt"/>
                <a:buAutoNum type="arabicPeriod" startAt="3"/>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policy for triggering LSP establishment.</a:t>
              </a:r>
            </a:p>
          </p:txBody>
        </p:sp>
        <p:sp>
          <p:nvSpPr>
            <p:cNvPr id="11" name="矩形 10"/>
            <p:cNvSpPr/>
            <p:nvPr/>
          </p:nvSpPr>
          <p:spPr bwMode="gray">
            <a:xfrm>
              <a:off x="926622" y="3622474"/>
              <a:ext cx="10608699" cy="2554545"/>
            </a:xfrm>
            <a:prstGeom prst="rect">
              <a:avLst/>
            </a:prstGeom>
          </p:spPr>
          <p:txBody>
            <a:bodyPr wrap="square">
              <a:noAutofit/>
            </a:bodyPr>
            <a:lstStyle/>
            <a:p>
              <a:pPr fontAlgn="ctr">
                <a:lnSpc>
                  <a:spcPts val="2400"/>
                </a:lnSpc>
              </a:pPr>
              <a:r>
                <a:rPr lang="en-US" sz="1400" dirty="0">
                  <a:latin typeface="Huawei Sans" panose="020C0503030203020204" pitchFamily="34" charset="0"/>
                </a:rPr>
                <a:t>The </a:t>
              </a:r>
              <a:r>
                <a:rPr lang="en-US" sz="1400" b="1" dirty="0">
                  <a:latin typeface="Huawei Sans" panose="020C0503030203020204" pitchFamily="34" charset="0"/>
                </a:rPr>
                <a:t>lsp-trigger</a:t>
              </a:r>
              <a:r>
                <a:rPr lang="en-US" sz="1400" dirty="0">
                  <a:latin typeface="Huawei Sans" panose="020C0503030203020204" pitchFamily="34" charset="0"/>
                </a:rPr>
                <a:t> command configures the routes (</a:t>
              </a:r>
              <a:r>
                <a:rPr lang="en-US" sz="1400" b="1" dirty="0">
                  <a:latin typeface="Huawei Sans" panose="020C0503030203020204" pitchFamily="34" charset="0"/>
                </a:rPr>
                <a:t>static and IGP routes</a:t>
              </a:r>
              <a:r>
                <a:rPr lang="en-US" sz="1400" dirty="0">
                  <a:latin typeface="Huawei Sans" panose="020C0503030203020204" pitchFamily="34" charset="0"/>
                </a:rPr>
                <a:t>) that are used to trigger LSP establishment, which are IP routes with a 32-bit mask by default.</a:t>
              </a:r>
            </a:p>
            <a:p>
              <a:pPr marL="285750" indent="-285750" fontAlgn="ctr">
                <a:lnSpc>
                  <a:spcPts val="2400"/>
                </a:lnSpc>
                <a:buFont typeface="Arial" panose="020B0604020202020204" pitchFamily="34" charset="0"/>
                <a:buChar char="•"/>
              </a:pPr>
              <a:r>
                <a:rPr lang="en-US"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all</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All static and IGP routes are used to trigger LSP establishment. If this parameter is set, a significant of LSPs will be established, consuming label resources excessively and slowing down network-wide LSP convergence. Therefore, setting this parameter is not recommended.</a:t>
              </a:r>
            </a:p>
            <a:p>
              <a:pPr marL="285750" indent="-285750" fontAlgn="ctr">
                <a:lnSpc>
                  <a:spcPts val="2400"/>
                </a:lnSpc>
                <a:buFont typeface="Arial" panose="020B0604020202020204" pitchFamily="34" charset="0"/>
                <a:buChar char="•"/>
              </a:pPr>
              <a:r>
                <a:rPr lang="en-US"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host</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IP routes with a 32-bit mask are used to trigger LSP establishment.</a:t>
              </a:r>
            </a:p>
            <a:p>
              <a:pPr marL="285750" indent="-285750" fontAlgn="ctr">
                <a:lnSpc>
                  <a:spcPts val="2400"/>
                </a:lnSpc>
                <a:buFont typeface="Arial" panose="020B0604020202020204" pitchFamily="34" charset="0"/>
                <a:buChar char="•"/>
              </a:pPr>
              <a:r>
                <a:rPr lang="en-US" sz="1400" b="1" dirty="0">
                  <a:latin typeface="Huawei Sans" panose="020C0503030203020204" pitchFamily="34" charset="0"/>
                </a:rPr>
                <a:t>ip-prefix</a:t>
              </a:r>
              <a:r>
                <a:rPr lang="en-US" sz="1400" dirty="0">
                  <a:latin typeface="Huawei Sans" panose="020C0503030203020204" pitchFamily="34" charset="0"/>
                </a:rPr>
                <a:t> </a:t>
              </a:r>
              <a:r>
                <a:rPr lang="en-US" sz="1400" i="1" dirty="0">
                  <a:latin typeface="Huawei Sans" panose="020C0503030203020204" pitchFamily="34" charset="0"/>
                </a:rPr>
                <a:t>ip-prefix-name</a:t>
              </a:r>
              <a:r>
                <a:rPr lang="en-US" sz="1400" dirty="0">
                  <a:latin typeface="Huawei Sans" panose="020C0503030203020204" pitchFamily="34" charset="0"/>
                </a:rPr>
                <a:t>: Routes matching a specified IP prefix list are used to trigger LSP establishment.</a:t>
              </a:r>
            </a:p>
            <a:p>
              <a:pPr marL="285750" indent="-285750" fontAlgn="ctr">
                <a:lnSpc>
                  <a:spcPts val="2400"/>
                </a:lnSpc>
                <a:buFont typeface="Arial" panose="020B0604020202020204" pitchFamily="34" charset="0"/>
                <a:buChar char="•"/>
              </a:pPr>
              <a:r>
                <a:rPr lang="en-US" sz="1400" b="1" dirty="0">
                  <a:latin typeface="Huawei Sans" panose="020C0503030203020204" pitchFamily="34" charset="0"/>
                </a:rPr>
                <a:t>none</a:t>
              </a:r>
              <a:r>
                <a:rPr lang="en-US" sz="1400" dirty="0">
                  <a:latin typeface="Huawei Sans" panose="020C0503030203020204" pitchFamily="34" charset="0"/>
                </a:rPr>
                <a:t>: LSP establishment cannot be triggered.</a:t>
              </a:r>
            </a:p>
          </p:txBody>
        </p:sp>
      </p:grpSp>
      <p:grpSp>
        <p:nvGrpSpPr>
          <p:cNvPr id="28" name="组合 27"/>
          <p:cNvGrpSpPr/>
          <p:nvPr/>
        </p:nvGrpSpPr>
        <p:grpSpPr bwMode="gray">
          <a:xfrm>
            <a:off x="551383" y="4486475"/>
            <a:ext cx="11089233" cy="1701401"/>
            <a:chOff x="446088" y="1350359"/>
            <a:chExt cx="11089233" cy="1701401"/>
          </a:xfrm>
        </p:grpSpPr>
        <p:grpSp>
          <p:nvGrpSpPr>
            <p:cNvPr id="29" name="组合 28"/>
            <p:cNvGrpSpPr/>
            <p:nvPr/>
          </p:nvGrpSpPr>
          <p:grpSpPr bwMode="gray">
            <a:xfrm>
              <a:off x="446088" y="1350359"/>
              <a:ext cx="11089233" cy="1701401"/>
              <a:chOff x="446088" y="2847836"/>
              <a:chExt cx="11089233" cy="1701401"/>
            </a:xfrm>
          </p:grpSpPr>
          <p:sp>
            <p:nvSpPr>
              <p:cNvPr id="31" name="矩形 30"/>
              <p:cNvSpPr/>
              <p:nvPr/>
            </p:nvSpPr>
            <p:spPr bwMode="gray">
              <a:xfrm>
                <a:off x="446088" y="2847836"/>
                <a:ext cx="11089232" cy="338554"/>
              </a:xfrm>
              <a:prstGeom prst="rect">
                <a:avLst/>
              </a:prstGeom>
            </p:spPr>
            <p:txBody>
              <a:bodyPr wrap="square">
                <a:noAutofit/>
              </a:bodyPr>
              <a:lstStyle/>
              <a:p>
                <a:pPr marL="342900" indent="-342900" fontAlgn="ctr">
                  <a:buFont typeface="+mj-lt"/>
                  <a:buAutoNum type="arabicPeriod" startAt="4"/>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label advertisement mode.</a:t>
                </a:r>
              </a:p>
            </p:txBody>
          </p:sp>
          <p:sp>
            <p:nvSpPr>
              <p:cNvPr id="32" name="矩形 31"/>
              <p:cNvSpPr/>
              <p:nvPr/>
            </p:nvSpPr>
            <p:spPr bwMode="gray">
              <a:xfrm>
                <a:off x="926622" y="3533574"/>
                <a:ext cx="10608699" cy="1015663"/>
              </a:xfrm>
              <a:prstGeom prst="rect">
                <a:avLst/>
              </a:prstGeom>
            </p:spPr>
            <p:txBody>
              <a:bodyPr wrap="square">
                <a:noAutofit/>
              </a:bodyPr>
              <a:lstStyle/>
              <a:p>
                <a:pPr fontAlgn="ctr">
                  <a:lnSpc>
                    <a:spcPts val="2400"/>
                  </a:lnSpc>
                </a:pPr>
                <a:r>
                  <a:rPr lang="en-US" sz="1400" dirty="0">
                    <a:latin typeface="Huawei Sans" panose="020C0503030203020204" pitchFamily="34" charset="0"/>
                  </a:rPr>
                  <a:t>The default label advertisement mode is downstream unsolicited (DU).</a:t>
                </a:r>
              </a:p>
              <a:p>
                <a:pPr marL="285750" indent="-285750" fontAlgn="ctr">
                  <a:lnSpc>
                    <a:spcPts val="24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If the label advertisement mode is DU, the label retention mode is liberal.</a:t>
                </a:r>
              </a:p>
              <a:p>
                <a:pPr marL="285750" indent="-285750" fontAlgn="ctr">
                  <a:lnSpc>
                    <a:spcPts val="24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If the label advertisement mode is DoD, the label retention mode is conservative.</a:t>
                </a:r>
              </a:p>
            </p:txBody>
          </p:sp>
        </p:grpSp>
        <p:sp>
          <p:nvSpPr>
            <p:cNvPr id="30" name="矩形 29"/>
            <p:cNvSpPr/>
            <p:nvPr/>
          </p:nvSpPr>
          <p:spPr bwMode="gray">
            <a:xfrm>
              <a:off x="967344" y="1740422"/>
              <a:ext cx="10417178" cy="338554"/>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[Huawei-GigabitEthernet0/0/0] </a:t>
              </a:r>
              <a:r>
                <a:rPr lang="en-US" sz="1600" b="1" dirty="0">
                  <a:latin typeface="Huawei Sans" panose="020C0503030203020204" pitchFamily="34" charset="0"/>
                </a:rPr>
                <a:t>mpls ldp advertisement</a:t>
              </a:r>
              <a:r>
                <a:rPr lang="en-US" sz="1600" dirty="0">
                  <a:latin typeface="Huawei Sans" panose="020C0503030203020204" pitchFamily="34" charset="0"/>
                </a:rPr>
                <a:t> { </a:t>
              </a:r>
              <a:r>
                <a:rPr lang="en-US" sz="1600" b="1" dirty="0">
                  <a:latin typeface="Huawei Sans" panose="020C0503030203020204" pitchFamily="34" charset="0"/>
                </a:rPr>
                <a:t>dod</a:t>
              </a:r>
              <a:r>
                <a:rPr lang="en-US" sz="1600" dirty="0">
                  <a:latin typeface="Huawei Sans" panose="020C0503030203020204" pitchFamily="34" charset="0"/>
                </a:rPr>
                <a:t> | </a:t>
              </a:r>
              <a:r>
                <a:rPr lang="en-US" sz="1600" b="1" dirty="0">
                  <a:latin typeface="Huawei Sans" panose="020C0503030203020204" pitchFamily="34" charset="0"/>
                </a:rPr>
                <a:t>du</a:t>
              </a:r>
              <a:r>
                <a:rPr lang="en-US" sz="1600" dirty="0">
                  <a:latin typeface="Huawei Sans" panose="020C0503030203020204" pitchFamily="34" charset="0"/>
                </a:rPr>
                <a:t> }</a:t>
              </a:r>
            </a:p>
          </p:txBody>
        </p:sp>
      </p:grpSp>
    </p:spTree>
    <p:extLst>
      <p:ext uri="{BB962C8B-B14F-4D97-AF65-F5344CB8AC3E}">
        <p14:creationId xmlns:p14="http://schemas.microsoft.com/office/powerpoint/2010/main" val="8920953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t>Basic LDP Configuration Commands (3)</a:t>
            </a:r>
            <a:endParaRPr lang="en-US" dirty="0"/>
          </a:p>
        </p:txBody>
      </p:sp>
      <p:grpSp>
        <p:nvGrpSpPr>
          <p:cNvPr id="28" name="组合 27"/>
          <p:cNvGrpSpPr/>
          <p:nvPr/>
        </p:nvGrpSpPr>
        <p:grpSpPr bwMode="gray">
          <a:xfrm>
            <a:off x="486809" y="2378224"/>
            <a:ext cx="11089233" cy="2012352"/>
            <a:chOff x="446088" y="1350359"/>
            <a:chExt cx="11089233" cy="2012352"/>
          </a:xfrm>
        </p:grpSpPr>
        <p:grpSp>
          <p:nvGrpSpPr>
            <p:cNvPr id="29" name="组合 28"/>
            <p:cNvGrpSpPr/>
            <p:nvPr/>
          </p:nvGrpSpPr>
          <p:grpSpPr bwMode="gray">
            <a:xfrm>
              <a:off x="446088" y="1350359"/>
              <a:ext cx="11089233" cy="2012352"/>
              <a:chOff x="446088" y="2847836"/>
              <a:chExt cx="11089233" cy="2012352"/>
            </a:xfrm>
          </p:grpSpPr>
          <p:sp>
            <p:nvSpPr>
              <p:cNvPr id="31" name="矩形 30"/>
              <p:cNvSpPr/>
              <p:nvPr/>
            </p:nvSpPr>
            <p:spPr bwMode="gray">
              <a:xfrm>
                <a:off x="446088" y="2847836"/>
                <a:ext cx="11089232" cy="338554"/>
              </a:xfrm>
              <a:prstGeom prst="rect">
                <a:avLst/>
              </a:prstGeom>
            </p:spPr>
            <p:txBody>
              <a:bodyPr wrap="square">
                <a:noAutofit/>
              </a:bodyPr>
              <a:lstStyle/>
              <a:p>
                <a:pPr marL="342900" indent="-342900" fontAlgn="ctr">
                  <a:buFont typeface="+mj-lt"/>
                  <a:buAutoNum type="arabicPeriod" startAt="6"/>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PHP.</a:t>
                </a:r>
              </a:p>
            </p:txBody>
          </p:sp>
          <p:sp>
            <p:nvSpPr>
              <p:cNvPr id="32" name="矩形 31"/>
              <p:cNvSpPr/>
              <p:nvPr/>
            </p:nvSpPr>
            <p:spPr bwMode="gray">
              <a:xfrm>
                <a:off x="926622" y="3536749"/>
                <a:ext cx="10608699" cy="1323439"/>
              </a:xfrm>
              <a:prstGeom prst="rect">
                <a:avLst/>
              </a:prstGeom>
            </p:spPr>
            <p:txBody>
              <a:bodyPr wrap="square">
                <a:noAutofit/>
              </a:bodyPr>
              <a:lstStyle/>
              <a:p>
                <a:pPr fontAlgn="ctr">
                  <a:lnSpc>
                    <a:spcPts val="2400"/>
                  </a:lnSpc>
                </a:pPr>
                <a:r>
                  <a:rPr lang="en-US" sz="1400" dirty="0">
                    <a:latin typeface="Huawei Sans" panose="020C0503030203020204" pitchFamily="34" charset="0"/>
                  </a:rPr>
                  <a:t>By default, an egress distributes implicit null labels to a penultimate hop.</a:t>
                </a:r>
              </a:p>
              <a:p>
                <a:pPr marL="285750" indent="-285750" fontAlgn="ctr">
                  <a:lnSpc>
                    <a:spcPts val="2400"/>
                  </a:lnSpc>
                  <a:buFont typeface="Arial" panose="020B0604020202020204" pitchFamily="34" charset="0"/>
                  <a:buChar char="•"/>
                </a:pPr>
                <a:r>
                  <a:rPr lang="en-US" sz="1400" b="1" dirty="0">
                    <a:latin typeface="Huawei Sans" panose="020C0503030203020204" pitchFamily="34" charset="0"/>
                  </a:rPr>
                  <a:t>explicit-null</a:t>
                </a:r>
                <a:r>
                  <a:rPr lang="en-US" sz="1400" dirty="0">
                    <a:latin typeface="Huawei Sans" panose="020C0503030203020204" pitchFamily="34" charset="0"/>
                  </a:rPr>
                  <a:t>: An egress assigns explicit null label to the penultimate hop.</a:t>
                </a:r>
              </a:p>
              <a:p>
                <a:pPr marL="285750" indent="-285750" fontAlgn="ctr">
                  <a:lnSpc>
                    <a:spcPts val="2400"/>
                  </a:lnSpc>
                  <a:buFont typeface="Arial" panose="020B0604020202020204" pitchFamily="34" charset="0"/>
                  <a:buChar char="•"/>
                </a:pPr>
                <a:r>
                  <a:rPr lang="en-US" sz="1400" b="1" dirty="0">
                    <a:latin typeface="Huawei Sans" panose="020C0503030203020204" pitchFamily="34" charset="0"/>
                  </a:rPr>
                  <a:t>implicit-null</a:t>
                </a:r>
                <a:r>
                  <a:rPr lang="en-US" sz="1400" dirty="0">
                    <a:latin typeface="Huawei Sans" panose="020C0503030203020204" pitchFamily="34" charset="0"/>
                  </a:rPr>
                  <a:t>: An egress assigns implicit null labels to the penultimate hop.</a:t>
                </a:r>
              </a:p>
              <a:p>
                <a:pPr marL="285750" indent="-285750" fontAlgn="ctr">
                  <a:lnSpc>
                    <a:spcPts val="2400"/>
                  </a:lnSpc>
                  <a:buFont typeface="Arial" panose="020B0604020202020204" pitchFamily="34" charset="0"/>
                  <a:buChar char="•"/>
                </a:pPr>
                <a:r>
                  <a:rPr lang="en-US" sz="1400" b="1" dirty="0">
                    <a:latin typeface="Huawei Sans" panose="020C0503030203020204" pitchFamily="34" charset="0"/>
                  </a:rPr>
                  <a:t>non-null</a:t>
                </a:r>
                <a:r>
                  <a:rPr lang="en-US" sz="1400" dirty="0">
                    <a:latin typeface="Huawei Sans" panose="020C0503030203020204" pitchFamily="34" charset="0"/>
                  </a:rPr>
                  <a:t>: An egress assigns common labels to the penultimate hop.</a:t>
                </a:r>
              </a:p>
            </p:txBody>
          </p:sp>
        </p:grpSp>
        <p:sp>
          <p:nvSpPr>
            <p:cNvPr id="30" name="矩形 29"/>
            <p:cNvSpPr/>
            <p:nvPr/>
          </p:nvSpPr>
          <p:spPr bwMode="gray">
            <a:xfrm>
              <a:off x="919719" y="1740422"/>
              <a:ext cx="10417178" cy="338554"/>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[Huawei-mpls] </a:t>
              </a:r>
              <a:r>
                <a:rPr lang="en-US" sz="1600" b="1" dirty="0">
                  <a:latin typeface="Huawei Sans" panose="020C0503030203020204" pitchFamily="34" charset="0"/>
                </a:rPr>
                <a:t>label advertise</a:t>
              </a:r>
              <a:r>
                <a:rPr lang="en-US" sz="1600" dirty="0">
                  <a:latin typeface="Huawei Sans" panose="020C0503030203020204" pitchFamily="34" charset="0"/>
                </a:rPr>
                <a:t> { </a:t>
              </a:r>
              <a:r>
                <a:rPr lang="en-US" sz="1600" b="1" dirty="0">
                  <a:latin typeface="Huawei Sans" panose="020C0503030203020204" pitchFamily="34" charset="0"/>
                </a:rPr>
                <a:t>explicit-null</a:t>
              </a:r>
              <a:r>
                <a:rPr lang="en-US" sz="1600" dirty="0">
                  <a:latin typeface="Huawei Sans" panose="020C0503030203020204" pitchFamily="34" charset="0"/>
                </a:rPr>
                <a:t> | </a:t>
              </a:r>
              <a:r>
                <a:rPr lang="en-US" sz="1600" b="1" dirty="0">
                  <a:latin typeface="Huawei Sans" panose="020C0503030203020204" pitchFamily="34" charset="0"/>
                </a:rPr>
                <a:t>implicit-null</a:t>
              </a:r>
              <a:r>
                <a:rPr lang="en-US" sz="1600" dirty="0">
                  <a:latin typeface="Huawei Sans" panose="020C0503030203020204" pitchFamily="34" charset="0"/>
                </a:rPr>
                <a:t> | </a:t>
              </a:r>
              <a:r>
                <a:rPr lang="en-US" sz="1600" b="1" dirty="0">
                  <a:latin typeface="Huawei Sans" panose="020C0503030203020204" pitchFamily="34" charset="0"/>
                </a:rPr>
                <a:t>non-null</a:t>
              </a:r>
              <a:r>
                <a:rPr lang="en-US" sz="1600" dirty="0">
                  <a:latin typeface="Huawei Sans" panose="020C0503030203020204" pitchFamily="34" charset="0"/>
                </a:rPr>
                <a:t> }</a:t>
              </a:r>
            </a:p>
          </p:txBody>
        </p:sp>
      </p:grpSp>
      <p:grpSp>
        <p:nvGrpSpPr>
          <p:cNvPr id="33" name="组合 32"/>
          <p:cNvGrpSpPr/>
          <p:nvPr/>
        </p:nvGrpSpPr>
        <p:grpSpPr bwMode="gray">
          <a:xfrm>
            <a:off x="957818" y="1585528"/>
            <a:ext cx="10618224" cy="742601"/>
            <a:chOff x="917097" y="3279983"/>
            <a:chExt cx="10618224" cy="742601"/>
          </a:xfrm>
        </p:grpSpPr>
        <p:sp>
          <p:nvSpPr>
            <p:cNvPr id="34" name="矩形 33"/>
            <p:cNvSpPr/>
            <p:nvPr/>
          </p:nvSpPr>
          <p:spPr bwMode="gray">
            <a:xfrm>
              <a:off x="917097" y="3279983"/>
              <a:ext cx="10417179" cy="338554"/>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rPr>
                <a:t>[Huawei-mpls-ldp] </a:t>
              </a:r>
              <a:r>
                <a:rPr lang="en-US" sz="1600" b="1" dirty="0">
                  <a:latin typeface="Huawei Sans" panose="020C0503030203020204" pitchFamily="34" charset="0"/>
                </a:rPr>
                <a:t>label distribution control-mode</a:t>
              </a:r>
              <a:r>
                <a:rPr lang="en-US" sz="1600" dirty="0">
                  <a:latin typeface="Huawei Sans" panose="020C0503030203020204" pitchFamily="34" charset="0"/>
                </a:rPr>
                <a:t> { </a:t>
              </a:r>
              <a:r>
                <a:rPr lang="en-US" sz="1600" b="1" dirty="0">
                  <a:latin typeface="Huawei Sans" panose="020C0503030203020204" pitchFamily="34" charset="0"/>
                </a:rPr>
                <a:t>independent</a:t>
              </a:r>
              <a:r>
                <a:rPr lang="en-US" sz="1600" dirty="0">
                  <a:latin typeface="Huawei Sans" panose="020C0503030203020204" pitchFamily="34" charset="0"/>
                </a:rPr>
                <a:t> | </a:t>
              </a:r>
              <a:r>
                <a:rPr lang="en-US" sz="1600" b="1" dirty="0">
                  <a:latin typeface="Huawei Sans" panose="020C0503030203020204" pitchFamily="34" charset="0"/>
                </a:rPr>
                <a:t>ordered</a:t>
              </a:r>
              <a:r>
                <a:rPr lang="en-US" sz="1600" dirty="0">
                  <a:latin typeface="Huawei Sans" panose="020C0503030203020204" pitchFamily="34" charset="0"/>
                </a:rPr>
                <a:t> }</a:t>
              </a:r>
            </a:p>
          </p:txBody>
        </p:sp>
        <p:sp>
          <p:nvSpPr>
            <p:cNvPr id="36" name="矩形 35"/>
            <p:cNvSpPr/>
            <p:nvPr/>
          </p:nvSpPr>
          <p:spPr bwMode="gray">
            <a:xfrm>
              <a:off x="926622" y="3622474"/>
              <a:ext cx="10608699" cy="400110"/>
            </a:xfrm>
            <a:prstGeom prst="rect">
              <a:avLst/>
            </a:prstGeom>
          </p:spPr>
          <p:txBody>
            <a:bodyPr wrap="square">
              <a:noAutofit/>
            </a:bodyPr>
            <a:lstStyle/>
            <a:p>
              <a:pPr fontAlgn="ctr">
                <a:lnSpc>
                  <a:spcPts val="2400"/>
                </a:lnSpc>
              </a:pPr>
              <a:r>
                <a:rPr lang="en-US" sz="1400" dirty="0">
                  <a:latin typeface="Huawei Sans" panose="020C0503030203020204" pitchFamily="34" charset="0"/>
                </a:rPr>
                <a:t>The default LDP label distribution control mode is ordered.</a:t>
              </a:r>
            </a:p>
          </p:txBody>
        </p:sp>
      </p:grpSp>
      <p:sp>
        <p:nvSpPr>
          <p:cNvPr id="38" name="矩形 37"/>
          <p:cNvSpPr/>
          <p:nvPr/>
        </p:nvSpPr>
        <p:spPr bwMode="gray">
          <a:xfrm>
            <a:off x="486809" y="1153381"/>
            <a:ext cx="11089232" cy="338554"/>
          </a:xfrm>
          <a:prstGeom prst="rect">
            <a:avLst/>
          </a:prstGeom>
        </p:spPr>
        <p:txBody>
          <a:bodyPr wrap="square">
            <a:noAutofit/>
          </a:bodyPr>
          <a:lstStyle/>
          <a:p>
            <a:pPr marL="342900" indent="-342900" fontAlgn="ctr">
              <a:buFont typeface="+mj-lt"/>
              <a:buAutoNum type="arabicPeriod" startAt="5"/>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an LDP label distribution control mode.</a:t>
            </a:r>
          </a:p>
        </p:txBody>
      </p:sp>
    </p:spTree>
    <p:extLst>
      <p:ext uri="{BB962C8B-B14F-4D97-AF65-F5344CB8AC3E}">
        <p14:creationId xmlns:p14="http://schemas.microsoft.com/office/powerpoint/2010/main" val="22855184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Configuration Examples</a:t>
            </a:r>
            <a:endParaRPr lang="en-US" dirty="0"/>
          </a:p>
        </p:txBody>
      </p:sp>
      <p:cxnSp>
        <p:nvCxnSpPr>
          <p:cNvPr id="4" name="直接连接符 3"/>
          <p:cNvCxnSpPr/>
          <p:nvPr/>
        </p:nvCxnSpPr>
        <p:spPr bwMode="gray">
          <a:xfrm flipV="1">
            <a:off x="2727157"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flipV="1">
            <a:off x="2527652"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flipV="1">
            <a:off x="5032551"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V="1">
            <a:off x="4833046"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flipV="1">
            <a:off x="7313488"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V="1">
            <a:off x="7113983"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flipV="1">
            <a:off x="9629060"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flipV="1">
            <a:off x="9429555"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gray">
          <a:xfrm>
            <a:off x="2784728" y="1834415"/>
            <a:ext cx="6815951"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矩形 27"/>
          <p:cNvSpPr/>
          <p:nvPr/>
        </p:nvSpPr>
        <p:spPr bwMode="gray">
          <a:xfrm>
            <a:off x="2520209"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R1</a:t>
            </a:r>
          </a:p>
        </p:txBody>
      </p:sp>
      <p:sp>
        <p:nvSpPr>
          <p:cNvPr id="26" name="矩形 25"/>
          <p:cNvSpPr/>
          <p:nvPr/>
        </p:nvSpPr>
        <p:spPr bwMode="gray">
          <a:xfrm>
            <a:off x="4811383"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R2</a:t>
            </a:r>
          </a:p>
        </p:txBody>
      </p:sp>
      <p:sp>
        <p:nvSpPr>
          <p:cNvPr id="24" name="矩形 23"/>
          <p:cNvSpPr/>
          <p:nvPr/>
        </p:nvSpPr>
        <p:spPr bwMode="gray">
          <a:xfrm>
            <a:off x="7102557"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R3</a:t>
            </a:r>
          </a:p>
        </p:txBody>
      </p:sp>
      <p:sp>
        <p:nvSpPr>
          <p:cNvPr id="22" name="矩形 21"/>
          <p:cNvSpPr/>
          <p:nvPr/>
        </p:nvSpPr>
        <p:spPr bwMode="gray">
          <a:xfrm>
            <a:off x="9393731"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R4</a:t>
            </a:r>
          </a:p>
        </p:txBody>
      </p:sp>
      <p:sp>
        <p:nvSpPr>
          <p:cNvPr id="29" name="矩形 28"/>
          <p:cNvSpPr/>
          <p:nvPr/>
        </p:nvSpPr>
        <p:spPr bwMode="gray">
          <a:xfrm>
            <a:off x="2876930" y="1322644"/>
            <a:ext cx="1178528" cy="523220"/>
          </a:xfrm>
          <a:prstGeom prst="rect">
            <a:avLst/>
          </a:prstGeom>
        </p:spPr>
        <p:txBody>
          <a:bodyPr wrap="square">
            <a:noAutofit/>
          </a:bodyPr>
          <a:lstStyle/>
          <a:p>
            <a:pPr fontAlgn="ctr"/>
            <a:r>
              <a:rPr lang="en-US" sz="1400" dirty="0">
                <a:latin typeface="Huawei Sans" panose="020C0503030203020204" pitchFamily="34" charset="0"/>
              </a:rPr>
              <a:t>GE0/0/0</a:t>
            </a:r>
          </a:p>
          <a:p>
            <a:pPr fontAlgn="ctr"/>
            <a:r>
              <a:rPr lang="en-US" sz="1400" dirty="0">
                <a:latin typeface="Huawei Sans" panose="020C0503030203020204" pitchFamily="34" charset="0"/>
              </a:rPr>
              <a:t>10.0.12.1/24</a:t>
            </a:r>
          </a:p>
        </p:txBody>
      </p:sp>
      <p:sp>
        <p:nvSpPr>
          <p:cNvPr id="30" name="矩形 29"/>
          <p:cNvSpPr/>
          <p:nvPr/>
        </p:nvSpPr>
        <p:spPr bwMode="gray">
          <a:xfrm>
            <a:off x="5225377" y="1311195"/>
            <a:ext cx="1186543" cy="523220"/>
          </a:xfrm>
          <a:prstGeom prst="rect">
            <a:avLst/>
          </a:prstGeom>
        </p:spPr>
        <p:txBody>
          <a:bodyPr wrap="square">
            <a:noAutofit/>
          </a:bodyPr>
          <a:lstStyle/>
          <a:p>
            <a:pPr fontAlgn="ctr"/>
            <a:r>
              <a:rPr lang="en-US" sz="1400" dirty="0">
                <a:latin typeface="Huawei Sans" panose="020C0503030203020204" pitchFamily="34" charset="0"/>
              </a:rPr>
              <a:t>GE0/0/1</a:t>
            </a:r>
          </a:p>
          <a:p>
            <a:pPr fontAlgn="ctr"/>
            <a:r>
              <a:rPr lang="en-US" sz="1400" dirty="0">
                <a:latin typeface="Huawei Sans" panose="020C0503030203020204" pitchFamily="34" charset="0"/>
              </a:rPr>
              <a:t>10.0.23.2/24</a:t>
            </a:r>
          </a:p>
        </p:txBody>
      </p:sp>
      <p:sp>
        <p:nvSpPr>
          <p:cNvPr id="31" name="矩形 30"/>
          <p:cNvSpPr/>
          <p:nvPr/>
        </p:nvSpPr>
        <p:spPr bwMode="gray">
          <a:xfrm rot="19349768">
            <a:off x="1118321" y="1682713"/>
            <a:ext cx="1381777" cy="584126"/>
          </a:xfrm>
          <a:prstGeom prst="rect">
            <a:avLst/>
          </a:prstGeom>
        </p:spPr>
        <p:txBody>
          <a:bodyPr wrap="square">
            <a:noAutofit/>
          </a:bodyPr>
          <a:lstStyle/>
          <a:p>
            <a:pPr algn="r" fontAlgn="ctr"/>
            <a:r>
              <a:rPr lang="en-US" sz="1200" dirty="0">
                <a:latin typeface="Huawei Sans" panose="020C0503030203020204" pitchFamily="34" charset="0"/>
              </a:rPr>
              <a:t>GE0/0/1</a:t>
            </a:r>
          </a:p>
          <a:p>
            <a:pPr algn="r" fontAlgn="ctr"/>
            <a:r>
              <a:rPr lang="en-US" sz="1200" dirty="0">
                <a:latin typeface="Huawei Sans" panose="020C0503030203020204" pitchFamily="34" charset="0"/>
              </a:rPr>
              <a:t>192.168.1.254/24</a:t>
            </a:r>
          </a:p>
        </p:txBody>
      </p:sp>
      <p:sp>
        <p:nvSpPr>
          <p:cNvPr id="32" name="矩形 31"/>
          <p:cNvSpPr/>
          <p:nvPr/>
        </p:nvSpPr>
        <p:spPr bwMode="gray">
          <a:xfrm>
            <a:off x="5930806"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10.0.23.3/24</a:t>
            </a:r>
          </a:p>
        </p:txBody>
      </p:sp>
      <p:sp>
        <p:nvSpPr>
          <p:cNvPr id="33" name="矩形 32"/>
          <p:cNvSpPr/>
          <p:nvPr/>
        </p:nvSpPr>
        <p:spPr bwMode="gray">
          <a:xfrm>
            <a:off x="7512993" y="1303818"/>
            <a:ext cx="1178528" cy="523220"/>
          </a:xfrm>
          <a:prstGeom prst="rect">
            <a:avLst/>
          </a:prstGeom>
        </p:spPr>
        <p:txBody>
          <a:bodyPr wrap="square">
            <a:noAutofit/>
          </a:bodyPr>
          <a:lstStyle/>
          <a:p>
            <a:pPr fontAlgn="ctr"/>
            <a:r>
              <a:rPr lang="en-US" sz="1400" dirty="0">
                <a:latin typeface="Huawei Sans" panose="020C0503030203020204" pitchFamily="34" charset="0"/>
              </a:rPr>
              <a:t>GE0/0/1</a:t>
            </a:r>
          </a:p>
          <a:p>
            <a:pPr fontAlgn="ctr"/>
            <a:r>
              <a:rPr lang="en-US" sz="1400" dirty="0">
                <a:latin typeface="Huawei Sans" panose="020C0503030203020204" pitchFamily="34" charset="0"/>
              </a:rPr>
              <a:t>10.0.34.3/24</a:t>
            </a:r>
          </a:p>
        </p:txBody>
      </p:sp>
      <p:sp>
        <p:nvSpPr>
          <p:cNvPr id="34" name="矩形 33"/>
          <p:cNvSpPr/>
          <p:nvPr/>
        </p:nvSpPr>
        <p:spPr bwMode="gray">
          <a:xfrm>
            <a:off x="8211743"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10.0.34.4/24</a:t>
            </a:r>
          </a:p>
        </p:txBody>
      </p:sp>
      <p:sp>
        <p:nvSpPr>
          <p:cNvPr id="35" name="矩形 34"/>
          <p:cNvSpPr/>
          <p:nvPr/>
        </p:nvSpPr>
        <p:spPr bwMode="gray">
          <a:xfrm>
            <a:off x="2184380"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10.0.1.1/32</a:t>
            </a:r>
          </a:p>
        </p:txBody>
      </p:sp>
      <p:sp>
        <p:nvSpPr>
          <p:cNvPr id="36" name="矩形 35"/>
          <p:cNvSpPr/>
          <p:nvPr/>
        </p:nvSpPr>
        <p:spPr bwMode="gray">
          <a:xfrm>
            <a:off x="4489774"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10.0.2.2/32</a:t>
            </a:r>
          </a:p>
        </p:txBody>
      </p:sp>
      <p:sp>
        <p:nvSpPr>
          <p:cNvPr id="37" name="矩形 36"/>
          <p:cNvSpPr/>
          <p:nvPr/>
        </p:nvSpPr>
        <p:spPr bwMode="gray">
          <a:xfrm>
            <a:off x="6795168"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10.0.3.3/32</a:t>
            </a:r>
          </a:p>
        </p:txBody>
      </p:sp>
      <p:sp>
        <p:nvSpPr>
          <p:cNvPr id="38" name="矩形 37"/>
          <p:cNvSpPr/>
          <p:nvPr/>
        </p:nvSpPr>
        <p:spPr bwMode="gray">
          <a:xfrm>
            <a:off x="9100562"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10.4.4.4/32</a:t>
            </a:r>
          </a:p>
        </p:txBody>
      </p:sp>
      <p:pic>
        <p:nvPicPr>
          <p:cNvPr id="4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782050" y="1622545"/>
            <a:ext cx="501002" cy="423740"/>
          </a:xfrm>
          <a:prstGeom prst="rect">
            <a:avLst/>
          </a:prstGeom>
          <a:noFill/>
        </p:spPr>
      </p:pic>
      <p:pic>
        <p:nvPicPr>
          <p:cNvPr id="4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452047" y="1622545"/>
            <a:ext cx="501002" cy="423740"/>
          </a:xfrm>
          <a:prstGeom prst="rect">
            <a:avLst/>
          </a:prstGeom>
          <a:noFill/>
        </p:spPr>
      </p:pic>
      <p:pic>
        <p:nvPicPr>
          <p:cNvPr id="4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057274" y="1622545"/>
            <a:ext cx="501002" cy="423740"/>
          </a:xfrm>
          <a:prstGeom prst="rect">
            <a:avLst/>
          </a:prstGeom>
          <a:noFill/>
        </p:spPr>
      </p:pic>
      <p:pic>
        <p:nvPicPr>
          <p:cNvPr id="4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386071" y="1622545"/>
            <a:ext cx="501002" cy="423740"/>
          </a:xfrm>
          <a:prstGeom prst="rect">
            <a:avLst/>
          </a:prstGeom>
          <a:noFill/>
        </p:spPr>
      </p:pic>
      <p:sp>
        <p:nvSpPr>
          <p:cNvPr id="44" name="文本框 43"/>
          <p:cNvSpPr txBox="1"/>
          <p:nvPr/>
        </p:nvSpPr>
        <p:spPr bwMode="gray">
          <a:xfrm>
            <a:off x="602865" y="4149377"/>
            <a:ext cx="11179676" cy="1457861"/>
          </a:xfrm>
          <a:prstGeom prst="rect">
            <a:avLst/>
          </a:prstGeom>
          <a:noFill/>
        </p:spPr>
        <p:txBody>
          <a:bodyPr wrap="square" rtlCol="0">
            <a:noAutofit/>
          </a:bodyPr>
          <a:lstStyle/>
          <a:p>
            <a:pPr fontAlgn="ctr">
              <a:lnSpc>
                <a:spcPct val="130000"/>
              </a:lnSpc>
            </a:pPr>
            <a:r>
              <a:rPr lang="en-US" sz="1600" b="1" dirty="0">
                <a:latin typeface="Huawei Sans" panose="020C0503030203020204" pitchFamily="34" charset="0"/>
              </a:rPr>
              <a:t>Scenario</a:t>
            </a:r>
            <a:r>
              <a:rPr lang="en-US" sz="1600" dirty="0">
                <a:latin typeface="Huawei Sans" panose="020C0503030203020204" pitchFamily="34" charset="0"/>
              </a:rPr>
              <a:t>: R1, R2, R3, and R4 run an IGP to implement IP interworking.</a:t>
            </a:r>
          </a:p>
          <a:p>
            <a:pPr fontAlgn="ctr">
              <a:lnSpc>
                <a:spcPct val="130000"/>
              </a:lnSpc>
            </a:pPr>
            <a:r>
              <a:rPr lang="en-US" sz="1600" b="1" dirty="0">
                <a:latin typeface="Huawei Sans" panose="020C0503030203020204" pitchFamily="34" charset="0"/>
              </a:rPr>
              <a:t>Requirement</a:t>
            </a:r>
            <a:r>
              <a:rPr lang="en-US" sz="1600" dirty="0">
                <a:latin typeface="Huawei Sans" panose="020C0503030203020204" pitchFamily="34" charset="0"/>
              </a:rPr>
              <a:t>: Configure MPLS and LDP to implement mutual access between the network segments 192.168.1.0/24 and 192.168.4.0/24 through MPLS forwarding.</a:t>
            </a:r>
          </a:p>
          <a:p>
            <a:pPr fontAlgn="ctr">
              <a:lnSpc>
                <a:spcPct val="130000"/>
              </a:lnSpc>
            </a:pPr>
            <a:endParaRPr lang="en-US" sz="1600" dirty="0">
              <a:latin typeface="Huawei Sans" panose="020C0503030203020204" pitchFamily="34" charset="0"/>
            </a:endParaRPr>
          </a:p>
        </p:txBody>
      </p:sp>
      <p:sp>
        <p:nvSpPr>
          <p:cNvPr id="45" name="TextBox 123"/>
          <p:cNvSpPr txBox="1"/>
          <p:nvPr/>
        </p:nvSpPr>
        <p:spPr bwMode="gray">
          <a:xfrm>
            <a:off x="367431" y="2781390"/>
            <a:ext cx="1667273" cy="646331"/>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PC1</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IP:192.168.1.1/24</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GW:192.168.1.254</a:t>
            </a:r>
          </a:p>
        </p:txBody>
      </p:sp>
      <p:pic>
        <p:nvPicPr>
          <p:cNvPr id="46" name="图片 45" descr="PC.png"/>
          <p:cNvPicPr>
            <a:picLocks noChangeAspect="1"/>
          </p:cNvPicPr>
          <p:nvPr/>
        </p:nvPicPr>
        <p:blipFill>
          <a:blip r:embed="rId4" cstate="print"/>
          <a:stretch>
            <a:fillRect/>
          </a:stretch>
        </p:blipFill>
        <p:spPr bwMode="gray">
          <a:xfrm>
            <a:off x="931537" y="2396033"/>
            <a:ext cx="539063" cy="414000"/>
          </a:xfrm>
          <a:prstGeom prst="rect">
            <a:avLst/>
          </a:prstGeom>
        </p:spPr>
      </p:pic>
      <p:cxnSp>
        <p:nvCxnSpPr>
          <p:cNvPr id="48" name="直接连接符 47"/>
          <p:cNvCxnSpPr>
            <a:stCxn id="46" idx="3"/>
            <a:endCxn id="41" idx="1"/>
          </p:cNvCxnSpPr>
          <p:nvPr/>
        </p:nvCxnSpPr>
        <p:spPr bwMode="gray">
          <a:xfrm flipV="1">
            <a:off x="1470600" y="1834415"/>
            <a:ext cx="981447" cy="7686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64" idx="1"/>
            <a:endCxn id="43" idx="3"/>
          </p:cNvCxnSpPr>
          <p:nvPr/>
        </p:nvCxnSpPr>
        <p:spPr bwMode="gray">
          <a:xfrm flipH="1" flipV="1">
            <a:off x="9887073" y="1834415"/>
            <a:ext cx="918424" cy="7686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TextBox 123"/>
          <p:cNvSpPr txBox="1"/>
          <p:nvPr/>
        </p:nvSpPr>
        <p:spPr bwMode="gray">
          <a:xfrm>
            <a:off x="10241391" y="2822953"/>
            <a:ext cx="1667273" cy="646331"/>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PC2</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IP:192.168.4.1/24</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GW:192.168.4.254</a:t>
            </a:r>
          </a:p>
        </p:txBody>
      </p:sp>
      <p:pic>
        <p:nvPicPr>
          <p:cNvPr id="64" name="图片 63" descr="PC.png"/>
          <p:cNvPicPr>
            <a:picLocks noChangeAspect="1"/>
          </p:cNvPicPr>
          <p:nvPr/>
        </p:nvPicPr>
        <p:blipFill>
          <a:blip r:embed="rId4" cstate="print"/>
          <a:stretch>
            <a:fillRect/>
          </a:stretch>
        </p:blipFill>
        <p:spPr bwMode="gray">
          <a:xfrm>
            <a:off x="10805497" y="2396033"/>
            <a:ext cx="539063" cy="414000"/>
          </a:xfrm>
          <a:prstGeom prst="rect">
            <a:avLst/>
          </a:prstGeom>
        </p:spPr>
      </p:pic>
      <p:sp>
        <p:nvSpPr>
          <p:cNvPr id="70" name="矩形 69"/>
          <p:cNvSpPr/>
          <p:nvPr/>
        </p:nvSpPr>
        <p:spPr bwMode="gray">
          <a:xfrm rot="2337062">
            <a:off x="9736445" y="1657548"/>
            <a:ext cx="1399435" cy="461665"/>
          </a:xfrm>
          <a:prstGeom prst="rect">
            <a:avLst/>
          </a:prstGeom>
        </p:spPr>
        <p:txBody>
          <a:bodyPr wrap="square">
            <a:noAutofit/>
          </a:bodyPr>
          <a:lstStyle/>
          <a:p>
            <a:pPr fontAlgn="ctr"/>
            <a:r>
              <a:rPr lang="en-US" sz="1200" dirty="0">
                <a:latin typeface="Huawei Sans" panose="020C0503030203020204" pitchFamily="34" charset="0"/>
              </a:rPr>
              <a:t>GE0/0/1</a:t>
            </a:r>
          </a:p>
          <a:p>
            <a:pPr fontAlgn="ctr"/>
            <a:r>
              <a:rPr lang="en-US" sz="1200" dirty="0">
                <a:latin typeface="Huawei Sans" panose="020C0503030203020204" pitchFamily="34" charset="0"/>
              </a:rPr>
              <a:t>192.168.4.254/24</a:t>
            </a:r>
          </a:p>
        </p:txBody>
      </p:sp>
      <p:sp>
        <p:nvSpPr>
          <p:cNvPr id="39" name="矩形 38"/>
          <p:cNvSpPr/>
          <p:nvPr/>
        </p:nvSpPr>
        <p:spPr bwMode="gray">
          <a:xfrm>
            <a:off x="3632855"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10.0.12.2/24</a:t>
            </a:r>
          </a:p>
        </p:txBody>
      </p:sp>
    </p:spTree>
    <p:extLst>
      <p:ext uri="{BB962C8B-B14F-4D97-AF65-F5344CB8AC3E}">
        <p14:creationId xmlns:p14="http://schemas.microsoft.com/office/powerpoint/2010/main" val="12135281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Configuration Procedure (1)</a:t>
            </a:r>
            <a:endParaRPr lang="en-US" dirty="0"/>
          </a:p>
        </p:txBody>
      </p:sp>
      <p:cxnSp>
        <p:nvCxnSpPr>
          <p:cNvPr id="4" name="直接连接符 3"/>
          <p:cNvCxnSpPr/>
          <p:nvPr/>
        </p:nvCxnSpPr>
        <p:spPr bwMode="gray">
          <a:xfrm flipV="1">
            <a:off x="2727157"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flipV="1">
            <a:off x="2527652"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flipV="1">
            <a:off x="5032551"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V="1">
            <a:off x="4833046"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flipV="1">
            <a:off x="7313488"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V="1">
            <a:off x="7113983"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flipV="1">
            <a:off x="9629060"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flipV="1">
            <a:off x="9429555"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gray">
          <a:xfrm>
            <a:off x="2784728" y="1834415"/>
            <a:ext cx="6815951"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矩形 27"/>
          <p:cNvSpPr/>
          <p:nvPr/>
        </p:nvSpPr>
        <p:spPr bwMode="gray">
          <a:xfrm>
            <a:off x="2520209"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R1</a:t>
            </a:r>
          </a:p>
        </p:txBody>
      </p:sp>
      <p:sp>
        <p:nvSpPr>
          <p:cNvPr id="26" name="矩形 25"/>
          <p:cNvSpPr/>
          <p:nvPr/>
        </p:nvSpPr>
        <p:spPr bwMode="gray">
          <a:xfrm>
            <a:off x="4811383"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R2</a:t>
            </a:r>
          </a:p>
        </p:txBody>
      </p:sp>
      <p:sp>
        <p:nvSpPr>
          <p:cNvPr id="24" name="矩形 23"/>
          <p:cNvSpPr/>
          <p:nvPr/>
        </p:nvSpPr>
        <p:spPr bwMode="gray">
          <a:xfrm>
            <a:off x="7102557"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R3</a:t>
            </a:r>
          </a:p>
        </p:txBody>
      </p:sp>
      <p:sp>
        <p:nvSpPr>
          <p:cNvPr id="22" name="矩形 21"/>
          <p:cNvSpPr/>
          <p:nvPr/>
        </p:nvSpPr>
        <p:spPr bwMode="gray">
          <a:xfrm>
            <a:off x="9393731"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R4</a:t>
            </a:r>
          </a:p>
        </p:txBody>
      </p:sp>
      <p:sp>
        <p:nvSpPr>
          <p:cNvPr id="29" name="矩形 28"/>
          <p:cNvSpPr/>
          <p:nvPr/>
        </p:nvSpPr>
        <p:spPr bwMode="gray">
          <a:xfrm>
            <a:off x="2876930" y="1322644"/>
            <a:ext cx="1178528" cy="523220"/>
          </a:xfrm>
          <a:prstGeom prst="rect">
            <a:avLst/>
          </a:prstGeom>
        </p:spPr>
        <p:txBody>
          <a:bodyPr wrap="square">
            <a:noAutofit/>
          </a:bodyPr>
          <a:lstStyle/>
          <a:p>
            <a:pPr fontAlgn="ctr"/>
            <a:r>
              <a:rPr lang="en-US" sz="1400" dirty="0">
                <a:latin typeface="Huawei Sans" panose="020C0503030203020204" pitchFamily="34" charset="0"/>
              </a:rPr>
              <a:t>GE0/0/0</a:t>
            </a:r>
          </a:p>
          <a:p>
            <a:pPr fontAlgn="ctr"/>
            <a:r>
              <a:rPr lang="en-US" sz="1400" dirty="0">
                <a:latin typeface="Huawei Sans" panose="020C0503030203020204" pitchFamily="34" charset="0"/>
              </a:rPr>
              <a:t>10.0.12.1/24</a:t>
            </a:r>
          </a:p>
        </p:txBody>
      </p:sp>
      <p:sp>
        <p:nvSpPr>
          <p:cNvPr id="30" name="矩形 29"/>
          <p:cNvSpPr/>
          <p:nvPr/>
        </p:nvSpPr>
        <p:spPr bwMode="gray">
          <a:xfrm>
            <a:off x="3632855"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10.0.12.2/24</a:t>
            </a:r>
          </a:p>
        </p:txBody>
      </p:sp>
      <p:sp>
        <p:nvSpPr>
          <p:cNvPr id="32" name="矩形 31"/>
          <p:cNvSpPr/>
          <p:nvPr/>
        </p:nvSpPr>
        <p:spPr bwMode="gray">
          <a:xfrm>
            <a:off x="5930806"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10.0.23.3/24</a:t>
            </a:r>
          </a:p>
        </p:txBody>
      </p:sp>
      <p:sp>
        <p:nvSpPr>
          <p:cNvPr id="33" name="矩形 32"/>
          <p:cNvSpPr/>
          <p:nvPr/>
        </p:nvSpPr>
        <p:spPr bwMode="gray">
          <a:xfrm>
            <a:off x="7512993" y="1303818"/>
            <a:ext cx="1178528" cy="523220"/>
          </a:xfrm>
          <a:prstGeom prst="rect">
            <a:avLst/>
          </a:prstGeom>
        </p:spPr>
        <p:txBody>
          <a:bodyPr wrap="square">
            <a:noAutofit/>
          </a:bodyPr>
          <a:lstStyle/>
          <a:p>
            <a:pPr fontAlgn="ctr"/>
            <a:r>
              <a:rPr lang="en-US" sz="1400" dirty="0">
                <a:latin typeface="Huawei Sans" panose="020C0503030203020204" pitchFamily="34" charset="0"/>
              </a:rPr>
              <a:t>GE0/0/1</a:t>
            </a:r>
          </a:p>
          <a:p>
            <a:pPr fontAlgn="ctr"/>
            <a:r>
              <a:rPr lang="en-US" sz="1400" dirty="0">
                <a:latin typeface="Huawei Sans" panose="020C0503030203020204" pitchFamily="34" charset="0"/>
              </a:rPr>
              <a:t>10.0.34.3/24</a:t>
            </a:r>
          </a:p>
        </p:txBody>
      </p:sp>
      <p:sp>
        <p:nvSpPr>
          <p:cNvPr id="34" name="矩形 33"/>
          <p:cNvSpPr/>
          <p:nvPr/>
        </p:nvSpPr>
        <p:spPr bwMode="gray">
          <a:xfrm>
            <a:off x="8211743"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10.0.34.4/24</a:t>
            </a:r>
          </a:p>
        </p:txBody>
      </p:sp>
      <p:sp>
        <p:nvSpPr>
          <p:cNvPr id="35" name="矩形 34"/>
          <p:cNvSpPr/>
          <p:nvPr/>
        </p:nvSpPr>
        <p:spPr bwMode="gray">
          <a:xfrm>
            <a:off x="2184380"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10.0.1.1/32</a:t>
            </a:r>
          </a:p>
        </p:txBody>
      </p:sp>
      <p:sp>
        <p:nvSpPr>
          <p:cNvPr id="36" name="矩形 35"/>
          <p:cNvSpPr/>
          <p:nvPr/>
        </p:nvSpPr>
        <p:spPr bwMode="gray">
          <a:xfrm>
            <a:off x="4489774"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10.0.2.2/32</a:t>
            </a:r>
          </a:p>
        </p:txBody>
      </p:sp>
      <p:sp>
        <p:nvSpPr>
          <p:cNvPr id="37" name="矩形 36"/>
          <p:cNvSpPr/>
          <p:nvPr/>
        </p:nvSpPr>
        <p:spPr bwMode="gray">
          <a:xfrm>
            <a:off x="6795168"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10.0.3.3/32</a:t>
            </a:r>
          </a:p>
        </p:txBody>
      </p:sp>
      <p:sp>
        <p:nvSpPr>
          <p:cNvPr id="38" name="矩形 37"/>
          <p:cNvSpPr/>
          <p:nvPr/>
        </p:nvSpPr>
        <p:spPr bwMode="gray">
          <a:xfrm>
            <a:off x="9100562"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10.4.4.4/32</a:t>
            </a:r>
          </a:p>
        </p:txBody>
      </p:sp>
      <p:pic>
        <p:nvPicPr>
          <p:cNvPr id="4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782050" y="1622545"/>
            <a:ext cx="501002" cy="423740"/>
          </a:xfrm>
          <a:prstGeom prst="rect">
            <a:avLst/>
          </a:prstGeom>
          <a:noFill/>
        </p:spPr>
      </p:pic>
      <p:pic>
        <p:nvPicPr>
          <p:cNvPr id="4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452047" y="1622545"/>
            <a:ext cx="501002" cy="423740"/>
          </a:xfrm>
          <a:prstGeom prst="rect">
            <a:avLst/>
          </a:prstGeom>
          <a:noFill/>
        </p:spPr>
      </p:pic>
      <p:pic>
        <p:nvPicPr>
          <p:cNvPr id="4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057274" y="1622545"/>
            <a:ext cx="501002" cy="423740"/>
          </a:xfrm>
          <a:prstGeom prst="rect">
            <a:avLst/>
          </a:prstGeom>
          <a:noFill/>
        </p:spPr>
      </p:pic>
      <p:pic>
        <p:nvPicPr>
          <p:cNvPr id="4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386071" y="1622545"/>
            <a:ext cx="501002" cy="423740"/>
          </a:xfrm>
          <a:prstGeom prst="rect">
            <a:avLst/>
          </a:prstGeom>
          <a:noFill/>
        </p:spPr>
      </p:pic>
      <p:sp>
        <p:nvSpPr>
          <p:cNvPr id="45" name="TextBox 123"/>
          <p:cNvSpPr txBox="1"/>
          <p:nvPr/>
        </p:nvSpPr>
        <p:spPr bwMode="gray">
          <a:xfrm>
            <a:off x="367431" y="2781390"/>
            <a:ext cx="1667273" cy="646331"/>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PC1</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IP:192.168.1.1/24</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GW:192.168.1.254</a:t>
            </a:r>
          </a:p>
        </p:txBody>
      </p:sp>
      <p:pic>
        <p:nvPicPr>
          <p:cNvPr id="46" name="图片 45" descr="PC.png"/>
          <p:cNvPicPr>
            <a:picLocks noChangeAspect="1"/>
          </p:cNvPicPr>
          <p:nvPr/>
        </p:nvPicPr>
        <p:blipFill>
          <a:blip r:embed="rId4" cstate="print"/>
          <a:stretch>
            <a:fillRect/>
          </a:stretch>
        </p:blipFill>
        <p:spPr bwMode="gray">
          <a:xfrm>
            <a:off x="931537" y="2396033"/>
            <a:ext cx="539063" cy="414000"/>
          </a:xfrm>
          <a:prstGeom prst="rect">
            <a:avLst/>
          </a:prstGeom>
        </p:spPr>
      </p:pic>
      <p:cxnSp>
        <p:nvCxnSpPr>
          <p:cNvPr id="48" name="直接连接符 47"/>
          <p:cNvCxnSpPr>
            <a:stCxn id="46" idx="3"/>
            <a:endCxn id="41" idx="1"/>
          </p:cNvCxnSpPr>
          <p:nvPr/>
        </p:nvCxnSpPr>
        <p:spPr bwMode="gray">
          <a:xfrm flipV="1">
            <a:off x="1470600" y="1834415"/>
            <a:ext cx="981447" cy="7686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64" idx="1"/>
            <a:endCxn id="43" idx="3"/>
          </p:cNvCxnSpPr>
          <p:nvPr/>
        </p:nvCxnSpPr>
        <p:spPr bwMode="gray">
          <a:xfrm flipH="1" flipV="1">
            <a:off x="9887073" y="1834415"/>
            <a:ext cx="918424" cy="7686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TextBox 123"/>
          <p:cNvSpPr txBox="1"/>
          <p:nvPr/>
        </p:nvSpPr>
        <p:spPr bwMode="gray">
          <a:xfrm>
            <a:off x="10241391" y="2822953"/>
            <a:ext cx="1667273" cy="646331"/>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PC2</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IP:192.168.4.1/24</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GW:192.168.4.254</a:t>
            </a:r>
          </a:p>
        </p:txBody>
      </p:sp>
      <p:pic>
        <p:nvPicPr>
          <p:cNvPr id="64" name="图片 63" descr="PC.png"/>
          <p:cNvPicPr>
            <a:picLocks noChangeAspect="1"/>
          </p:cNvPicPr>
          <p:nvPr/>
        </p:nvPicPr>
        <p:blipFill>
          <a:blip r:embed="rId4" cstate="print"/>
          <a:stretch>
            <a:fillRect/>
          </a:stretch>
        </p:blipFill>
        <p:spPr bwMode="gray">
          <a:xfrm>
            <a:off x="10805497" y="2396033"/>
            <a:ext cx="539063" cy="414000"/>
          </a:xfrm>
          <a:prstGeom prst="rect">
            <a:avLst/>
          </a:prstGeom>
        </p:spPr>
      </p:pic>
      <p:sp>
        <p:nvSpPr>
          <p:cNvPr id="39" name="文本框 38">
            <a:extLst>
              <a:ext uri="{FF2B5EF4-FFF2-40B4-BE49-F238E27FC236}">
                <a16:creationId xmlns:a16="http://schemas.microsoft.com/office/drawing/2014/main" xmlns="" id="{7B785A75-A9ED-43DB-AC85-C8785E732ED7}"/>
              </a:ext>
            </a:extLst>
          </p:cNvPr>
          <p:cNvSpPr txBox="1"/>
          <p:nvPr/>
        </p:nvSpPr>
        <p:spPr bwMode="gray">
          <a:xfrm>
            <a:off x="2184380" y="3427721"/>
            <a:ext cx="7528765" cy="2287279"/>
          </a:xfrm>
          <a:prstGeom prst="rect">
            <a:avLst/>
          </a:prstGeom>
          <a:solidFill>
            <a:schemeClr val="bg1">
              <a:lumMod val="85000"/>
            </a:schemeClr>
          </a:solidFill>
          <a:ln>
            <a:no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b="1" dirty="0">
                <a:latin typeface="Huawei Sans" panose="020C0503030203020204" pitchFamily="34" charset="0"/>
              </a:rPr>
              <a:t>Enable basic MPLS and LDP functions on the devices. The following example uses R1.</a:t>
            </a:r>
          </a:p>
          <a:p>
            <a:pPr fontAlgn="ctr">
              <a:lnSpc>
                <a:spcPct val="100000"/>
              </a:lnSpc>
            </a:pPr>
            <a:r>
              <a:rPr lang="en-US" dirty="0">
                <a:latin typeface="Huawei Sans" panose="020C0503030203020204" pitchFamily="34" charset="0"/>
              </a:rPr>
              <a:t>[R1]mpls</a:t>
            </a:r>
          </a:p>
          <a:p>
            <a:pPr fontAlgn="ctr">
              <a:lnSpc>
                <a:spcPct val="100000"/>
              </a:lnSpc>
            </a:pPr>
            <a:r>
              <a:rPr lang="en-US" dirty="0">
                <a:latin typeface="Huawei Sans" panose="020C0503030203020204" pitchFamily="34" charset="0"/>
              </a:rPr>
              <a:t>[R1-mpls]quit</a:t>
            </a:r>
          </a:p>
          <a:p>
            <a:pPr fontAlgn="ctr">
              <a:lnSpc>
                <a:spcPct val="100000"/>
              </a:lnSpc>
            </a:pPr>
            <a:r>
              <a:rPr lang="en-US" dirty="0">
                <a:latin typeface="Huawei Sans" panose="020C0503030203020204" pitchFamily="34" charset="0"/>
              </a:rPr>
              <a:t>[R1]mpls ldp</a:t>
            </a:r>
          </a:p>
          <a:p>
            <a:pPr fontAlgn="ctr">
              <a:lnSpc>
                <a:spcPct val="100000"/>
              </a:lnSpc>
            </a:pPr>
            <a:r>
              <a:rPr lang="en-US" dirty="0">
                <a:latin typeface="Huawei Sans" panose="020C0503030203020204" pitchFamily="34" charset="0"/>
              </a:rPr>
              <a:t>[R1-mpls-ldp]quit</a:t>
            </a:r>
          </a:p>
          <a:p>
            <a:pPr fontAlgn="ctr">
              <a:lnSpc>
                <a:spcPct val="100000"/>
              </a:lnSpc>
            </a:pPr>
            <a:r>
              <a:rPr lang="en-US" dirty="0">
                <a:latin typeface="Huawei Sans" panose="020C0503030203020204" pitchFamily="34" charset="0"/>
              </a:rPr>
              <a:t>[R1]interface GigabitEthernet 0/0/0</a:t>
            </a:r>
          </a:p>
          <a:p>
            <a:pPr fontAlgn="ctr">
              <a:lnSpc>
                <a:spcPct val="100000"/>
              </a:lnSpc>
            </a:pPr>
            <a:r>
              <a:rPr lang="en-US" dirty="0">
                <a:latin typeface="Huawei Sans" panose="020C0503030203020204" pitchFamily="34" charset="0"/>
              </a:rPr>
              <a:t>[R1-GigabitEthernet0/0/0]mpls</a:t>
            </a:r>
          </a:p>
          <a:p>
            <a:pPr fontAlgn="ctr">
              <a:lnSpc>
                <a:spcPct val="100000"/>
              </a:lnSpc>
            </a:pPr>
            <a:r>
              <a:rPr lang="en-US" dirty="0">
                <a:latin typeface="Huawei Sans" panose="020C0503030203020204" pitchFamily="34" charset="0"/>
              </a:rPr>
              <a:t>[R1-GigabitEthernet0/0/0]mpls ldp	</a:t>
            </a:r>
          </a:p>
          <a:p>
            <a:pPr fontAlgn="ctr">
              <a:lnSpc>
                <a:spcPct val="100000"/>
              </a:lnSpc>
            </a:pPr>
            <a:r>
              <a:rPr lang="en-US" dirty="0">
                <a:latin typeface="Huawei Sans" panose="020C0503030203020204" pitchFamily="34" charset="0"/>
              </a:rPr>
              <a:t>[R1-GigabitEthernet0/0/0]quit</a:t>
            </a:r>
          </a:p>
        </p:txBody>
      </p:sp>
      <p:sp>
        <p:nvSpPr>
          <p:cNvPr id="47" name="矩形 46"/>
          <p:cNvSpPr/>
          <p:nvPr/>
        </p:nvSpPr>
        <p:spPr bwMode="gray">
          <a:xfrm>
            <a:off x="5225377" y="1311195"/>
            <a:ext cx="1186543" cy="523220"/>
          </a:xfrm>
          <a:prstGeom prst="rect">
            <a:avLst/>
          </a:prstGeom>
        </p:spPr>
        <p:txBody>
          <a:bodyPr wrap="square">
            <a:noAutofit/>
          </a:bodyPr>
          <a:lstStyle/>
          <a:p>
            <a:pPr fontAlgn="ctr"/>
            <a:r>
              <a:rPr lang="en-US" sz="1400" dirty="0">
                <a:latin typeface="Huawei Sans" panose="020C0503030203020204" pitchFamily="34" charset="0"/>
              </a:rPr>
              <a:t>GE0/0/1</a:t>
            </a:r>
          </a:p>
          <a:p>
            <a:pPr fontAlgn="ctr"/>
            <a:r>
              <a:rPr lang="en-US" sz="1400" dirty="0">
                <a:latin typeface="Huawei Sans" panose="020C0503030203020204" pitchFamily="34" charset="0"/>
              </a:rPr>
              <a:t>10.0.23.2/24</a:t>
            </a:r>
          </a:p>
        </p:txBody>
      </p:sp>
      <p:sp>
        <p:nvSpPr>
          <p:cNvPr id="44" name="矩形 43"/>
          <p:cNvSpPr/>
          <p:nvPr/>
        </p:nvSpPr>
        <p:spPr bwMode="gray">
          <a:xfrm rot="19349768">
            <a:off x="1118321" y="1682713"/>
            <a:ext cx="1381777" cy="584126"/>
          </a:xfrm>
          <a:prstGeom prst="rect">
            <a:avLst/>
          </a:prstGeom>
        </p:spPr>
        <p:txBody>
          <a:bodyPr wrap="square">
            <a:noAutofit/>
          </a:bodyPr>
          <a:lstStyle/>
          <a:p>
            <a:pPr algn="r" fontAlgn="ctr"/>
            <a:r>
              <a:rPr lang="en-US" sz="1200" dirty="0">
                <a:latin typeface="Huawei Sans" panose="020C0503030203020204" pitchFamily="34" charset="0"/>
              </a:rPr>
              <a:t>GE0/0/1</a:t>
            </a:r>
          </a:p>
          <a:p>
            <a:pPr algn="r" fontAlgn="ctr"/>
            <a:r>
              <a:rPr lang="en-US" sz="1200" dirty="0">
                <a:latin typeface="Huawei Sans" panose="020C0503030203020204" pitchFamily="34" charset="0"/>
              </a:rPr>
              <a:t>192.168.1.254/24</a:t>
            </a:r>
          </a:p>
        </p:txBody>
      </p:sp>
      <p:sp>
        <p:nvSpPr>
          <p:cNvPr id="49" name="矩形 48"/>
          <p:cNvSpPr/>
          <p:nvPr/>
        </p:nvSpPr>
        <p:spPr bwMode="gray">
          <a:xfrm rot="2337062">
            <a:off x="9736445" y="1657548"/>
            <a:ext cx="1399435" cy="461665"/>
          </a:xfrm>
          <a:prstGeom prst="rect">
            <a:avLst/>
          </a:prstGeom>
        </p:spPr>
        <p:txBody>
          <a:bodyPr wrap="square">
            <a:noAutofit/>
          </a:bodyPr>
          <a:lstStyle/>
          <a:p>
            <a:pPr fontAlgn="ctr"/>
            <a:r>
              <a:rPr lang="en-US" sz="1200" dirty="0">
                <a:latin typeface="Huawei Sans" panose="020C0503030203020204" pitchFamily="34" charset="0"/>
              </a:rPr>
              <a:t>GE0/0/1</a:t>
            </a:r>
          </a:p>
          <a:p>
            <a:pPr fontAlgn="ctr"/>
            <a:r>
              <a:rPr lang="en-US" sz="1200" dirty="0">
                <a:latin typeface="Huawei Sans" panose="020C0503030203020204" pitchFamily="34" charset="0"/>
              </a:rPr>
              <a:t>192.168.4.254/24</a:t>
            </a:r>
          </a:p>
        </p:txBody>
      </p:sp>
    </p:spTree>
    <p:extLst>
      <p:ext uri="{BB962C8B-B14F-4D97-AF65-F5344CB8AC3E}">
        <p14:creationId xmlns:p14="http://schemas.microsoft.com/office/powerpoint/2010/main" val="4428638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Configuration Procedure (2)</a:t>
            </a:r>
            <a:endParaRPr lang="en-US" dirty="0"/>
          </a:p>
        </p:txBody>
      </p:sp>
      <p:cxnSp>
        <p:nvCxnSpPr>
          <p:cNvPr id="4" name="直接连接符 3"/>
          <p:cNvCxnSpPr/>
          <p:nvPr/>
        </p:nvCxnSpPr>
        <p:spPr bwMode="gray">
          <a:xfrm flipV="1">
            <a:off x="2727157"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flipV="1">
            <a:off x="2527652"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flipV="1">
            <a:off x="5032551"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V="1">
            <a:off x="4833046"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flipV="1">
            <a:off x="7313488"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V="1">
            <a:off x="7113983"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flipV="1">
            <a:off x="9629060"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flipV="1">
            <a:off x="9429555"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gray">
          <a:xfrm>
            <a:off x="2784728" y="1834415"/>
            <a:ext cx="6815951"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矩形 27"/>
          <p:cNvSpPr/>
          <p:nvPr/>
        </p:nvSpPr>
        <p:spPr bwMode="gray">
          <a:xfrm>
            <a:off x="2520209"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R1</a:t>
            </a:r>
          </a:p>
        </p:txBody>
      </p:sp>
      <p:sp>
        <p:nvSpPr>
          <p:cNvPr id="26" name="矩形 25"/>
          <p:cNvSpPr/>
          <p:nvPr/>
        </p:nvSpPr>
        <p:spPr bwMode="gray">
          <a:xfrm>
            <a:off x="4811383"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R2</a:t>
            </a:r>
          </a:p>
        </p:txBody>
      </p:sp>
      <p:sp>
        <p:nvSpPr>
          <p:cNvPr id="24" name="矩形 23"/>
          <p:cNvSpPr/>
          <p:nvPr/>
        </p:nvSpPr>
        <p:spPr bwMode="gray">
          <a:xfrm>
            <a:off x="7102557"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R3</a:t>
            </a:r>
          </a:p>
        </p:txBody>
      </p:sp>
      <p:sp>
        <p:nvSpPr>
          <p:cNvPr id="22" name="矩形 21"/>
          <p:cNvSpPr/>
          <p:nvPr/>
        </p:nvSpPr>
        <p:spPr bwMode="gray">
          <a:xfrm>
            <a:off x="9393731"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R4</a:t>
            </a:r>
          </a:p>
        </p:txBody>
      </p:sp>
      <p:sp>
        <p:nvSpPr>
          <p:cNvPr id="29" name="矩形 28"/>
          <p:cNvSpPr/>
          <p:nvPr/>
        </p:nvSpPr>
        <p:spPr bwMode="gray">
          <a:xfrm>
            <a:off x="2876930" y="1322644"/>
            <a:ext cx="1178528" cy="523220"/>
          </a:xfrm>
          <a:prstGeom prst="rect">
            <a:avLst/>
          </a:prstGeom>
        </p:spPr>
        <p:txBody>
          <a:bodyPr wrap="square">
            <a:noAutofit/>
          </a:bodyPr>
          <a:lstStyle/>
          <a:p>
            <a:pPr fontAlgn="ctr"/>
            <a:r>
              <a:rPr lang="en-US" sz="1400" dirty="0">
                <a:latin typeface="Huawei Sans" panose="020C0503030203020204" pitchFamily="34" charset="0"/>
              </a:rPr>
              <a:t>GE0/0/0</a:t>
            </a:r>
          </a:p>
          <a:p>
            <a:pPr fontAlgn="ctr"/>
            <a:r>
              <a:rPr lang="en-US" sz="1400" dirty="0">
                <a:latin typeface="Huawei Sans" panose="020C0503030203020204" pitchFamily="34" charset="0"/>
              </a:rPr>
              <a:t>10.0.12.1/24</a:t>
            </a:r>
          </a:p>
        </p:txBody>
      </p:sp>
      <p:sp>
        <p:nvSpPr>
          <p:cNvPr id="30" name="矩形 29"/>
          <p:cNvSpPr/>
          <p:nvPr/>
        </p:nvSpPr>
        <p:spPr bwMode="gray">
          <a:xfrm>
            <a:off x="3632855"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10.0.12.2/24</a:t>
            </a:r>
          </a:p>
        </p:txBody>
      </p:sp>
      <p:sp>
        <p:nvSpPr>
          <p:cNvPr id="32" name="矩形 31"/>
          <p:cNvSpPr/>
          <p:nvPr/>
        </p:nvSpPr>
        <p:spPr bwMode="gray">
          <a:xfrm>
            <a:off x="5930806"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10.0.23.3/24</a:t>
            </a:r>
          </a:p>
        </p:txBody>
      </p:sp>
      <p:sp>
        <p:nvSpPr>
          <p:cNvPr id="33" name="矩形 32"/>
          <p:cNvSpPr/>
          <p:nvPr/>
        </p:nvSpPr>
        <p:spPr bwMode="gray">
          <a:xfrm>
            <a:off x="7512993" y="1303818"/>
            <a:ext cx="1178528" cy="523220"/>
          </a:xfrm>
          <a:prstGeom prst="rect">
            <a:avLst/>
          </a:prstGeom>
        </p:spPr>
        <p:txBody>
          <a:bodyPr wrap="square">
            <a:noAutofit/>
          </a:bodyPr>
          <a:lstStyle/>
          <a:p>
            <a:pPr fontAlgn="ctr"/>
            <a:r>
              <a:rPr lang="en-US" sz="1400" dirty="0">
                <a:latin typeface="Huawei Sans" panose="020C0503030203020204" pitchFamily="34" charset="0"/>
              </a:rPr>
              <a:t>GE0/0/1</a:t>
            </a:r>
          </a:p>
          <a:p>
            <a:pPr fontAlgn="ctr"/>
            <a:r>
              <a:rPr lang="en-US" sz="1400" dirty="0">
                <a:latin typeface="Huawei Sans" panose="020C0503030203020204" pitchFamily="34" charset="0"/>
              </a:rPr>
              <a:t>10.0.34.3/24</a:t>
            </a:r>
          </a:p>
        </p:txBody>
      </p:sp>
      <p:sp>
        <p:nvSpPr>
          <p:cNvPr id="34" name="矩形 33"/>
          <p:cNvSpPr/>
          <p:nvPr/>
        </p:nvSpPr>
        <p:spPr bwMode="gray">
          <a:xfrm>
            <a:off x="8211743"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10.0.34.4/24</a:t>
            </a:r>
          </a:p>
        </p:txBody>
      </p:sp>
      <p:sp>
        <p:nvSpPr>
          <p:cNvPr id="35" name="矩形 34"/>
          <p:cNvSpPr/>
          <p:nvPr/>
        </p:nvSpPr>
        <p:spPr bwMode="gray">
          <a:xfrm>
            <a:off x="2184380"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10.0.1.1/32</a:t>
            </a:r>
          </a:p>
        </p:txBody>
      </p:sp>
      <p:sp>
        <p:nvSpPr>
          <p:cNvPr id="36" name="矩形 35"/>
          <p:cNvSpPr/>
          <p:nvPr/>
        </p:nvSpPr>
        <p:spPr bwMode="gray">
          <a:xfrm>
            <a:off x="4489774"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10.0.2.2/32</a:t>
            </a:r>
          </a:p>
        </p:txBody>
      </p:sp>
      <p:sp>
        <p:nvSpPr>
          <p:cNvPr id="37" name="矩形 36"/>
          <p:cNvSpPr/>
          <p:nvPr/>
        </p:nvSpPr>
        <p:spPr bwMode="gray">
          <a:xfrm>
            <a:off x="6795168"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10.0.3.3/32</a:t>
            </a:r>
          </a:p>
        </p:txBody>
      </p:sp>
      <p:sp>
        <p:nvSpPr>
          <p:cNvPr id="38" name="矩形 37"/>
          <p:cNvSpPr/>
          <p:nvPr/>
        </p:nvSpPr>
        <p:spPr bwMode="gray">
          <a:xfrm>
            <a:off x="9100562"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10.4.4.4/32</a:t>
            </a:r>
          </a:p>
        </p:txBody>
      </p:sp>
      <p:pic>
        <p:nvPicPr>
          <p:cNvPr id="4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782050" y="1622545"/>
            <a:ext cx="501002" cy="423740"/>
          </a:xfrm>
          <a:prstGeom prst="rect">
            <a:avLst/>
          </a:prstGeom>
          <a:noFill/>
        </p:spPr>
      </p:pic>
      <p:pic>
        <p:nvPicPr>
          <p:cNvPr id="4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452047" y="1622545"/>
            <a:ext cx="501002" cy="423740"/>
          </a:xfrm>
          <a:prstGeom prst="rect">
            <a:avLst/>
          </a:prstGeom>
          <a:noFill/>
        </p:spPr>
      </p:pic>
      <p:pic>
        <p:nvPicPr>
          <p:cNvPr id="4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057274" y="1622545"/>
            <a:ext cx="501002" cy="423740"/>
          </a:xfrm>
          <a:prstGeom prst="rect">
            <a:avLst/>
          </a:prstGeom>
          <a:noFill/>
        </p:spPr>
      </p:pic>
      <p:pic>
        <p:nvPicPr>
          <p:cNvPr id="4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386071" y="1622545"/>
            <a:ext cx="501002" cy="423740"/>
          </a:xfrm>
          <a:prstGeom prst="rect">
            <a:avLst/>
          </a:prstGeom>
          <a:noFill/>
        </p:spPr>
      </p:pic>
      <p:sp>
        <p:nvSpPr>
          <p:cNvPr id="45" name="TextBox 123"/>
          <p:cNvSpPr txBox="1"/>
          <p:nvPr/>
        </p:nvSpPr>
        <p:spPr bwMode="gray">
          <a:xfrm>
            <a:off x="367431" y="2781390"/>
            <a:ext cx="1667273" cy="646331"/>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PC1</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IP:192.168.1.1/24</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GW:192.168.1.254</a:t>
            </a:r>
          </a:p>
        </p:txBody>
      </p:sp>
      <p:pic>
        <p:nvPicPr>
          <p:cNvPr id="46" name="图片 45" descr="PC.png"/>
          <p:cNvPicPr>
            <a:picLocks noChangeAspect="1"/>
          </p:cNvPicPr>
          <p:nvPr/>
        </p:nvPicPr>
        <p:blipFill>
          <a:blip r:embed="rId4" cstate="print"/>
          <a:stretch>
            <a:fillRect/>
          </a:stretch>
        </p:blipFill>
        <p:spPr bwMode="gray">
          <a:xfrm>
            <a:off x="931537" y="2396033"/>
            <a:ext cx="539063" cy="414000"/>
          </a:xfrm>
          <a:prstGeom prst="rect">
            <a:avLst/>
          </a:prstGeom>
        </p:spPr>
      </p:pic>
      <p:cxnSp>
        <p:nvCxnSpPr>
          <p:cNvPr id="48" name="直接连接符 47"/>
          <p:cNvCxnSpPr>
            <a:stCxn id="46" idx="3"/>
            <a:endCxn id="41" idx="1"/>
          </p:cNvCxnSpPr>
          <p:nvPr/>
        </p:nvCxnSpPr>
        <p:spPr bwMode="gray">
          <a:xfrm flipV="1">
            <a:off x="1470600" y="1834415"/>
            <a:ext cx="981447" cy="7686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64" idx="1"/>
            <a:endCxn id="43" idx="3"/>
          </p:cNvCxnSpPr>
          <p:nvPr/>
        </p:nvCxnSpPr>
        <p:spPr bwMode="gray">
          <a:xfrm flipH="1" flipV="1">
            <a:off x="9887073" y="1834415"/>
            <a:ext cx="918424" cy="7686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TextBox 123"/>
          <p:cNvSpPr txBox="1"/>
          <p:nvPr/>
        </p:nvSpPr>
        <p:spPr bwMode="gray">
          <a:xfrm>
            <a:off x="10241391" y="2822953"/>
            <a:ext cx="1667273" cy="646331"/>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PC2</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IP:192.168.4.1/24</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GW:192.168.4.254</a:t>
            </a:r>
          </a:p>
        </p:txBody>
      </p:sp>
      <p:pic>
        <p:nvPicPr>
          <p:cNvPr id="64" name="图片 63" descr="PC.png"/>
          <p:cNvPicPr>
            <a:picLocks noChangeAspect="1"/>
          </p:cNvPicPr>
          <p:nvPr/>
        </p:nvPicPr>
        <p:blipFill>
          <a:blip r:embed="rId4" cstate="print"/>
          <a:stretch>
            <a:fillRect/>
          </a:stretch>
        </p:blipFill>
        <p:spPr bwMode="gray">
          <a:xfrm>
            <a:off x="10805497" y="2396033"/>
            <a:ext cx="539063" cy="414000"/>
          </a:xfrm>
          <a:prstGeom prst="rect">
            <a:avLst/>
          </a:prstGeom>
        </p:spPr>
      </p:pic>
      <p:sp>
        <p:nvSpPr>
          <p:cNvPr id="39" name="文本框 38">
            <a:extLst>
              <a:ext uri="{FF2B5EF4-FFF2-40B4-BE49-F238E27FC236}">
                <a16:creationId xmlns:a16="http://schemas.microsoft.com/office/drawing/2014/main" xmlns="" id="{7B785A75-A9ED-43DB-AC85-C8785E732ED7}"/>
              </a:ext>
            </a:extLst>
          </p:cNvPr>
          <p:cNvSpPr txBox="1"/>
          <p:nvPr/>
        </p:nvSpPr>
        <p:spPr bwMode="gray">
          <a:xfrm>
            <a:off x="2748847" y="3220310"/>
            <a:ext cx="6844332" cy="1323439"/>
          </a:xfrm>
          <a:prstGeom prst="rect">
            <a:avLst/>
          </a:prstGeom>
          <a:solidFill>
            <a:schemeClr val="bg1">
              <a:lumMod val="85000"/>
            </a:schemeClr>
          </a:solidFill>
          <a:ln>
            <a:noFill/>
          </a:ln>
        </p:spPr>
        <p:txBody>
          <a:bodyPr wrap="square" rtlCol="0" anchor="ctr">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sz="1600" b="1" dirty="0">
                <a:latin typeface="Huawei Sans" panose="020C0503030203020204" pitchFamily="34" charset="0"/>
              </a:rPr>
              <a:t>Because 192.168.1.0/24 is not a route with a 32-bit mask, you need to configure a policy for trigging LSP establishment. </a:t>
            </a:r>
          </a:p>
          <a:p>
            <a:pPr fontAlgn="ctr">
              <a:lnSpc>
                <a:spcPct val="100000"/>
              </a:lnSpc>
            </a:pPr>
            <a:endParaRPr lang="en-US" sz="1600" b="1" dirty="0">
              <a:latin typeface="Huawei Sans" panose="020C0503030203020204" pitchFamily="34" charset="0"/>
            </a:endParaRPr>
          </a:p>
          <a:p>
            <a:pPr fontAlgn="ctr">
              <a:lnSpc>
                <a:spcPct val="100000"/>
              </a:lnSpc>
            </a:pPr>
            <a:r>
              <a:rPr lang="en-US" dirty="0">
                <a:latin typeface="Huawei Sans" panose="020C0503030203020204" pitchFamily="34" charset="0"/>
              </a:rPr>
              <a:t>[R1]ip ip-prefix ldp permit 192.168.1.0 24</a:t>
            </a:r>
          </a:p>
          <a:p>
            <a:pPr fontAlgn="ctr">
              <a:lnSpc>
                <a:spcPct val="100000"/>
              </a:lnSpc>
            </a:pPr>
            <a:r>
              <a:rPr lang="en-US" dirty="0">
                <a:latin typeface="Huawei Sans" panose="020C0503030203020204" pitchFamily="34" charset="0"/>
              </a:rPr>
              <a:t>[R1-mpls]lsp-trigger ip-prefix ldp </a:t>
            </a:r>
          </a:p>
        </p:txBody>
      </p:sp>
      <p:sp>
        <p:nvSpPr>
          <p:cNvPr id="44" name="矩形 43"/>
          <p:cNvSpPr/>
          <p:nvPr/>
        </p:nvSpPr>
        <p:spPr bwMode="gray">
          <a:xfrm>
            <a:off x="5225377" y="1311195"/>
            <a:ext cx="1186543" cy="523220"/>
          </a:xfrm>
          <a:prstGeom prst="rect">
            <a:avLst/>
          </a:prstGeom>
        </p:spPr>
        <p:txBody>
          <a:bodyPr wrap="square">
            <a:noAutofit/>
          </a:bodyPr>
          <a:lstStyle/>
          <a:p>
            <a:pPr fontAlgn="ctr"/>
            <a:r>
              <a:rPr lang="en-US" sz="1400" dirty="0">
                <a:latin typeface="Huawei Sans" panose="020C0503030203020204" pitchFamily="34" charset="0"/>
              </a:rPr>
              <a:t>GE0/0/1</a:t>
            </a:r>
          </a:p>
          <a:p>
            <a:pPr fontAlgn="ctr"/>
            <a:r>
              <a:rPr lang="en-US" sz="1400" dirty="0">
                <a:latin typeface="Huawei Sans" panose="020C0503030203020204" pitchFamily="34" charset="0"/>
              </a:rPr>
              <a:t>10.0.23.2/24</a:t>
            </a:r>
          </a:p>
        </p:txBody>
      </p:sp>
      <p:sp>
        <p:nvSpPr>
          <p:cNvPr id="47" name="文本框 46">
            <a:extLst>
              <a:ext uri="{FF2B5EF4-FFF2-40B4-BE49-F238E27FC236}">
                <a16:creationId xmlns:a16="http://schemas.microsoft.com/office/drawing/2014/main" xmlns="" id="{7B785A75-A9ED-43DB-AC85-C8785E732ED7}"/>
              </a:ext>
            </a:extLst>
          </p:cNvPr>
          <p:cNvSpPr txBox="1"/>
          <p:nvPr/>
        </p:nvSpPr>
        <p:spPr bwMode="gray">
          <a:xfrm>
            <a:off x="2748847" y="4672330"/>
            <a:ext cx="6844332" cy="1015663"/>
          </a:xfrm>
          <a:prstGeom prst="rect">
            <a:avLst/>
          </a:prstGeom>
          <a:solidFill>
            <a:schemeClr val="bg1">
              <a:lumMod val="85000"/>
            </a:schemeClr>
          </a:solidFill>
          <a:ln>
            <a:noFill/>
          </a:ln>
        </p:spPr>
        <p:txBody>
          <a:bodyPr wrap="square" rtlCol="0" anchor="ctr">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sz="1600" b="1" dirty="0">
                <a:latin typeface="Huawei Sans" panose="020C0503030203020204" pitchFamily="34" charset="0"/>
              </a:rPr>
              <a:t>Perform similar configuration on R4.</a:t>
            </a:r>
          </a:p>
          <a:p>
            <a:pPr fontAlgn="ctr">
              <a:lnSpc>
                <a:spcPct val="100000"/>
              </a:lnSpc>
            </a:pPr>
            <a:endParaRPr lang="en-US" sz="1600" b="1" dirty="0">
              <a:latin typeface="Huawei Sans" panose="020C0503030203020204" pitchFamily="34" charset="0"/>
            </a:endParaRPr>
          </a:p>
          <a:p>
            <a:pPr fontAlgn="ctr">
              <a:lnSpc>
                <a:spcPct val="100000"/>
              </a:lnSpc>
            </a:pPr>
            <a:r>
              <a:rPr lang="en-US" dirty="0">
                <a:latin typeface="Huawei Sans" panose="020C0503030203020204" pitchFamily="34" charset="0"/>
              </a:rPr>
              <a:t>[R4]ip ip-prefix ldp permit 192.168.4.0 24</a:t>
            </a:r>
          </a:p>
          <a:p>
            <a:pPr fontAlgn="ctr">
              <a:lnSpc>
                <a:spcPct val="100000"/>
              </a:lnSpc>
            </a:pPr>
            <a:r>
              <a:rPr lang="en-US" dirty="0">
                <a:latin typeface="Huawei Sans" panose="020C0503030203020204" pitchFamily="34" charset="0"/>
              </a:rPr>
              <a:t>[R4-mpls]lsp-trigger ip-prefix ldp </a:t>
            </a:r>
          </a:p>
        </p:txBody>
      </p:sp>
      <p:sp>
        <p:nvSpPr>
          <p:cNvPr id="49" name="矩形 48"/>
          <p:cNvSpPr/>
          <p:nvPr/>
        </p:nvSpPr>
        <p:spPr bwMode="gray">
          <a:xfrm rot="2337062">
            <a:off x="9736445" y="1657548"/>
            <a:ext cx="1399435" cy="461665"/>
          </a:xfrm>
          <a:prstGeom prst="rect">
            <a:avLst/>
          </a:prstGeom>
        </p:spPr>
        <p:txBody>
          <a:bodyPr wrap="square">
            <a:noAutofit/>
          </a:bodyPr>
          <a:lstStyle/>
          <a:p>
            <a:pPr fontAlgn="ctr"/>
            <a:r>
              <a:rPr lang="en-US" sz="1200" dirty="0">
                <a:latin typeface="Huawei Sans" panose="020C0503030203020204" pitchFamily="34" charset="0"/>
              </a:rPr>
              <a:t>GE0/0/1</a:t>
            </a:r>
          </a:p>
          <a:p>
            <a:pPr fontAlgn="ctr"/>
            <a:r>
              <a:rPr lang="en-US" sz="1200" dirty="0">
                <a:latin typeface="Huawei Sans" panose="020C0503030203020204" pitchFamily="34" charset="0"/>
              </a:rPr>
              <a:t>192.168.4.254/24</a:t>
            </a:r>
          </a:p>
        </p:txBody>
      </p:sp>
      <p:sp>
        <p:nvSpPr>
          <p:cNvPr id="50" name="矩形 49"/>
          <p:cNvSpPr/>
          <p:nvPr/>
        </p:nvSpPr>
        <p:spPr bwMode="gray">
          <a:xfrm rot="19349768">
            <a:off x="1118321" y="1682713"/>
            <a:ext cx="1381777" cy="584126"/>
          </a:xfrm>
          <a:prstGeom prst="rect">
            <a:avLst/>
          </a:prstGeom>
        </p:spPr>
        <p:txBody>
          <a:bodyPr wrap="square">
            <a:noAutofit/>
          </a:bodyPr>
          <a:lstStyle/>
          <a:p>
            <a:pPr algn="r" fontAlgn="ctr"/>
            <a:r>
              <a:rPr lang="en-US" sz="1200" dirty="0">
                <a:latin typeface="Huawei Sans" panose="020C0503030203020204" pitchFamily="34" charset="0"/>
              </a:rPr>
              <a:t>GE0/0/1</a:t>
            </a:r>
          </a:p>
          <a:p>
            <a:pPr algn="r" fontAlgn="ctr"/>
            <a:r>
              <a:rPr lang="en-US" sz="1200" dirty="0">
                <a:latin typeface="Huawei Sans" panose="020C0503030203020204" pitchFamily="34" charset="0"/>
              </a:rPr>
              <a:t>192.168.1.254/24</a:t>
            </a:r>
          </a:p>
        </p:txBody>
      </p:sp>
    </p:spTree>
    <p:extLst>
      <p:ext uri="{BB962C8B-B14F-4D97-AF65-F5344CB8AC3E}">
        <p14:creationId xmlns:p14="http://schemas.microsoft.com/office/powerpoint/2010/main" val="23827467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t>Checking the Configuration - Checking LSP Information</a:t>
            </a:r>
            <a:endParaRPr lang="en-US" dirty="0"/>
          </a:p>
        </p:txBody>
      </p:sp>
      <p:sp>
        <p:nvSpPr>
          <p:cNvPr id="5" name="文本框 4">
            <a:extLst>
              <a:ext uri="{FF2B5EF4-FFF2-40B4-BE49-F238E27FC236}">
                <a16:creationId xmlns:a16="http://schemas.microsoft.com/office/drawing/2014/main" xmlns="" id="{4A16A2A1-76A1-4D19-8A39-B3D24C893784}"/>
              </a:ext>
            </a:extLst>
          </p:cNvPr>
          <p:cNvSpPr txBox="1"/>
          <p:nvPr/>
        </p:nvSpPr>
        <p:spPr bwMode="gray">
          <a:xfrm>
            <a:off x="1143380" y="1758154"/>
            <a:ext cx="8710483" cy="2609310"/>
          </a:xfrm>
          <a:prstGeom prst="rect">
            <a:avLst/>
          </a:prstGeom>
          <a:solidFill>
            <a:schemeClr val="bg1">
              <a:lumMod val="85000"/>
            </a:schemeClr>
          </a:solidFill>
          <a:ln>
            <a:no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dirty="0">
                <a:latin typeface="Huawei Sans" panose="020C0503030203020204" pitchFamily="34" charset="0"/>
              </a:rPr>
              <a:t># Check information about the LDP LSPs created on R1.</a:t>
            </a:r>
          </a:p>
          <a:p>
            <a:pPr fontAlgn="ctr">
              <a:lnSpc>
                <a:spcPct val="100000"/>
              </a:lnSpc>
            </a:pPr>
            <a:r>
              <a:rPr lang="en-US" dirty="0">
                <a:latin typeface="Huawei Sans" panose="020C0503030203020204" pitchFamily="34" charset="0"/>
              </a:rPr>
              <a:t>[R1]display mpls ldp lsp </a:t>
            </a:r>
          </a:p>
          <a:p>
            <a:pPr fontAlgn="ctr">
              <a:lnSpc>
                <a:spcPct val="100000"/>
              </a:lnSpc>
            </a:pPr>
            <a:r>
              <a:rPr lang="en-US" dirty="0">
                <a:latin typeface="Huawei Sans" panose="020C0503030203020204" pitchFamily="34" charset="0"/>
              </a:rPr>
              <a:t>LDP LSP Information</a:t>
            </a:r>
          </a:p>
          <a:p>
            <a:pPr fontAlgn="ctr">
              <a:lnSpc>
                <a:spcPct val="100000"/>
              </a:lnSpc>
            </a:pPr>
            <a:r>
              <a:rPr lang="en-US" dirty="0">
                <a:latin typeface="Huawei Sans" panose="020C0503030203020204" pitchFamily="34" charset="0"/>
              </a:rPr>
              <a:t> -------------------------------------------------------------------------------------------------------------------</a:t>
            </a:r>
          </a:p>
          <a:p>
            <a:pPr fontAlgn="ctr">
              <a:lnSpc>
                <a:spcPct val="100000"/>
              </a:lnSpc>
            </a:pPr>
            <a:r>
              <a:rPr lang="en-US" dirty="0">
                <a:latin typeface="Huawei Sans" panose="020C0503030203020204" pitchFamily="34" charset="0"/>
              </a:rPr>
              <a:t> DestAddress/Mask	In/OutLabel    	UpstreamPeer    	NextHop         	OutInterface</a:t>
            </a:r>
          </a:p>
          <a:p>
            <a:pPr fontAlgn="ctr">
              <a:lnSpc>
                <a:spcPct val="100000"/>
              </a:lnSpc>
            </a:pPr>
            <a:r>
              <a:rPr lang="en-US" dirty="0">
                <a:latin typeface="Huawei Sans" panose="020C0503030203020204" pitchFamily="34" charset="0"/>
              </a:rPr>
              <a:t> -------------------------------------------------------------------------------------------------------------------</a:t>
            </a:r>
          </a:p>
          <a:p>
            <a:pPr fontAlgn="ctr">
              <a:lnSpc>
                <a:spcPct val="100000"/>
              </a:lnSpc>
            </a:pPr>
            <a:r>
              <a:rPr lang="en-US" dirty="0">
                <a:latin typeface="Huawei Sans" panose="020C0503030203020204" pitchFamily="34" charset="0"/>
              </a:rPr>
              <a:t> 10.0.2.2/32       	1024/3            	10.0.2.2        	10.0.12.2       	GE0/0/0</a:t>
            </a:r>
          </a:p>
          <a:p>
            <a:pPr fontAlgn="ctr">
              <a:lnSpc>
                <a:spcPct val="100000"/>
              </a:lnSpc>
            </a:pPr>
            <a:r>
              <a:rPr lang="en-US" dirty="0">
                <a:latin typeface="Huawei Sans" panose="020C0503030203020204" pitchFamily="34" charset="0"/>
              </a:rPr>
              <a:t> 10.0.3.3/32        	1025/1025       	10.0.2.2        	10.0.12.2       	GE0/0/0</a:t>
            </a:r>
          </a:p>
          <a:p>
            <a:pPr fontAlgn="ctr">
              <a:lnSpc>
                <a:spcPct val="100000"/>
              </a:lnSpc>
            </a:pPr>
            <a:r>
              <a:rPr lang="en-US" dirty="0">
                <a:latin typeface="Huawei Sans" panose="020C0503030203020204" pitchFamily="34" charset="0"/>
              </a:rPr>
              <a:t> 192.168.1.0/24     	3/NULL		10.0.2.2        	192.168.1.254   	GE0/0/1</a:t>
            </a:r>
          </a:p>
          <a:p>
            <a:pPr fontAlgn="ctr">
              <a:lnSpc>
                <a:spcPct val="100000"/>
              </a:lnSpc>
            </a:pPr>
            <a:r>
              <a:rPr lang="en-US" dirty="0">
                <a:latin typeface="Huawei Sans" panose="020C0503030203020204" pitchFamily="34" charset="0"/>
              </a:rPr>
              <a:t>*192.168.1.0/24     	Liberal/1027                   		DS/10.0.2.2 </a:t>
            </a:r>
          </a:p>
          <a:p>
            <a:pPr fontAlgn="ctr">
              <a:lnSpc>
                <a:spcPct val="100000"/>
              </a:lnSpc>
            </a:pPr>
            <a:r>
              <a:rPr lang="en-US" dirty="0">
                <a:latin typeface="Huawei Sans" panose="020C0503030203020204" pitchFamily="34" charset="0"/>
              </a:rPr>
              <a:t> 192.168.4.0/24     	1027/1028      	10.0.2.2         	10.0.12.2       	GE0/0/0</a:t>
            </a:r>
          </a:p>
        </p:txBody>
      </p:sp>
    </p:spTree>
    <p:extLst>
      <p:ext uri="{BB962C8B-B14F-4D97-AF65-F5344CB8AC3E}">
        <p14:creationId xmlns:p14="http://schemas.microsoft.com/office/powerpoint/2010/main" val="26439070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sz="1400" dirty="0">
                <a:sym typeface="Huawei Sans" panose="020C0503030203020204" pitchFamily="34" charset="0"/>
              </a:rPr>
              <a:t>(Single-answer question) Which of the following commands can be used to display a label distributed for a specific FEC? (     )</a:t>
            </a:r>
          </a:p>
          <a:p>
            <a:pPr lvl="1"/>
            <a:r>
              <a:rPr lang="en-US" sz="1200" dirty="0">
                <a:sym typeface="Huawei Sans" panose="020C0503030203020204" pitchFamily="34" charset="0"/>
              </a:rPr>
              <a:t>display </a:t>
            </a:r>
            <a:r>
              <a:rPr lang="en-US" sz="1200" dirty="0" err="1">
                <a:sym typeface="Huawei Sans" panose="020C0503030203020204" pitchFamily="34" charset="0"/>
              </a:rPr>
              <a:t>mpls</a:t>
            </a:r>
            <a:r>
              <a:rPr lang="en-US" sz="1200" dirty="0">
                <a:sym typeface="Huawei Sans" panose="020C0503030203020204" pitchFamily="34" charset="0"/>
              </a:rPr>
              <a:t> </a:t>
            </a:r>
            <a:r>
              <a:rPr lang="en-US" sz="1200" dirty="0" err="1">
                <a:sym typeface="Huawei Sans" panose="020C0503030203020204" pitchFamily="34" charset="0"/>
              </a:rPr>
              <a:t>ldp</a:t>
            </a:r>
            <a:endParaRPr lang="en-US" sz="1200" dirty="0">
              <a:sym typeface="Huawei Sans" panose="020C0503030203020204" pitchFamily="34" charset="0"/>
            </a:endParaRPr>
          </a:p>
          <a:p>
            <a:pPr lvl="1"/>
            <a:r>
              <a:rPr lang="en-US" sz="1200" dirty="0">
                <a:sym typeface="Huawei Sans" panose="020C0503030203020204" pitchFamily="34" charset="0"/>
              </a:rPr>
              <a:t>display </a:t>
            </a:r>
            <a:r>
              <a:rPr lang="en-US" sz="1200" dirty="0" err="1">
                <a:sym typeface="Huawei Sans" panose="020C0503030203020204" pitchFamily="34" charset="0"/>
              </a:rPr>
              <a:t>mpls</a:t>
            </a:r>
            <a:r>
              <a:rPr lang="en-US" sz="1200" dirty="0">
                <a:sym typeface="Huawei Sans" panose="020C0503030203020204" pitchFamily="34" charset="0"/>
              </a:rPr>
              <a:t> </a:t>
            </a:r>
            <a:r>
              <a:rPr lang="en-US" sz="1200" dirty="0" err="1">
                <a:sym typeface="Huawei Sans" panose="020C0503030203020204" pitchFamily="34" charset="0"/>
              </a:rPr>
              <a:t>ldp</a:t>
            </a:r>
            <a:r>
              <a:rPr lang="en-US" sz="1200" dirty="0">
                <a:sym typeface="Huawei Sans" panose="020C0503030203020204" pitchFamily="34" charset="0"/>
              </a:rPr>
              <a:t> interface</a:t>
            </a:r>
          </a:p>
          <a:p>
            <a:pPr lvl="1"/>
            <a:r>
              <a:rPr lang="en-US" sz="1200" dirty="0">
                <a:sym typeface="Huawei Sans" panose="020C0503030203020204" pitchFamily="34" charset="0"/>
              </a:rPr>
              <a:t>display </a:t>
            </a:r>
            <a:r>
              <a:rPr lang="en-US" sz="1200" dirty="0" err="1">
                <a:sym typeface="Huawei Sans" panose="020C0503030203020204" pitchFamily="34" charset="0"/>
              </a:rPr>
              <a:t>mpls</a:t>
            </a:r>
            <a:r>
              <a:rPr lang="en-US" sz="1200" dirty="0">
                <a:sym typeface="Huawei Sans" panose="020C0503030203020204" pitchFamily="34" charset="0"/>
              </a:rPr>
              <a:t> </a:t>
            </a:r>
            <a:r>
              <a:rPr lang="en-US" sz="1200" dirty="0" err="1">
                <a:sym typeface="Huawei Sans" panose="020C0503030203020204" pitchFamily="34" charset="0"/>
              </a:rPr>
              <a:t>lsp</a:t>
            </a:r>
            <a:endParaRPr lang="en-US" sz="1200" dirty="0">
              <a:sym typeface="Huawei Sans" panose="020C0503030203020204" pitchFamily="34" charset="0"/>
            </a:endParaRPr>
          </a:p>
          <a:p>
            <a:pPr lvl="1"/>
            <a:r>
              <a:rPr lang="en-US" sz="1200" dirty="0">
                <a:sym typeface="Huawei Sans" panose="020C0503030203020204" pitchFamily="34" charset="0"/>
              </a:rPr>
              <a:t>display </a:t>
            </a:r>
            <a:r>
              <a:rPr lang="en-US" sz="1200" dirty="0" err="1">
                <a:sym typeface="Huawei Sans" panose="020C0503030203020204" pitchFamily="34" charset="0"/>
              </a:rPr>
              <a:t>mpls</a:t>
            </a:r>
            <a:r>
              <a:rPr lang="en-US" sz="1200" dirty="0">
                <a:sym typeface="Huawei Sans" panose="020C0503030203020204" pitchFamily="34" charset="0"/>
              </a:rPr>
              <a:t> </a:t>
            </a:r>
            <a:r>
              <a:rPr lang="en-US" sz="1200" dirty="0" err="1">
                <a:sym typeface="Huawei Sans" panose="020C0503030203020204" pitchFamily="34" charset="0"/>
              </a:rPr>
              <a:t>ldp</a:t>
            </a:r>
            <a:r>
              <a:rPr lang="en-US" sz="1200" dirty="0">
                <a:sym typeface="Huawei Sans" panose="020C0503030203020204" pitchFamily="34" charset="0"/>
              </a:rPr>
              <a:t> session</a:t>
            </a:r>
          </a:p>
          <a:p>
            <a:r>
              <a:rPr lang="en-US" sz="1400" dirty="0">
                <a:sym typeface="Huawei Sans" panose="020C0503030203020204" pitchFamily="34" charset="0"/>
              </a:rPr>
              <a:t>(Single-answer question) What is the default combination of label advertisement mode, label distribution control mode, and label retention mode on Huawei devices? (     )</a:t>
            </a:r>
          </a:p>
          <a:p>
            <a:pPr lvl="1"/>
            <a:r>
              <a:rPr lang="en-US" sz="1200" dirty="0"/>
              <a:t>DU + Independent + Conservative</a:t>
            </a:r>
          </a:p>
          <a:p>
            <a:pPr lvl="1"/>
            <a:r>
              <a:rPr lang="en-US" sz="1200" dirty="0"/>
              <a:t>DU + Ordered+ Liberal</a:t>
            </a:r>
          </a:p>
          <a:p>
            <a:pPr lvl="1"/>
            <a:r>
              <a:rPr lang="en-US" sz="1200" dirty="0">
                <a:sym typeface="Huawei Sans" panose="020C0503030203020204" pitchFamily="34" charset="0"/>
              </a:rPr>
              <a:t>DoD + Independent+ Liberal</a:t>
            </a:r>
          </a:p>
          <a:p>
            <a:pPr lvl="1"/>
            <a:r>
              <a:rPr lang="en-US" sz="1200" dirty="0"/>
              <a:t>DoD + Ordered + Conservative</a:t>
            </a:r>
          </a:p>
        </p:txBody>
      </p:sp>
    </p:spTree>
    <p:extLst>
      <p:ext uri="{BB962C8B-B14F-4D97-AF65-F5344CB8AC3E}">
        <p14:creationId xmlns:p14="http://schemas.microsoft.com/office/powerpoint/2010/main" val="3054261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r>
              <a:rPr lang="en-US" sz="1600">
                <a:sym typeface="Huawei Sans" panose="020C0503030203020204" pitchFamily="34" charset="0"/>
              </a:rPr>
              <a:t>MPLS supports multiple label distribution protocols, among which LDP is widely used.</a:t>
            </a:r>
          </a:p>
          <a:p>
            <a:r>
              <a:rPr lang="en-US" sz="1600">
                <a:sym typeface="Huawei Sans" panose="020C0503030203020204" pitchFamily="34" charset="0"/>
              </a:rPr>
              <a:t>LDP is a process in which LSRs negotiate the meaning of labels. LDP uses discovery, session, advertisement, and notification packets to establish sessions and distribute labels.</a:t>
            </a:r>
          </a:p>
          <a:p>
            <a:r>
              <a:rPr lang="en-US" sz="1600"/>
              <a:t>LDP determines label advertisement and management based on the label advertisement mode, label distribution control mode, and label retention mode. By default, Huawei datacom devices use the DU label advertisement mode + ordered label distribution control mode + liberal label retention mode.</a:t>
            </a:r>
          </a:p>
          <a:p>
            <a:r>
              <a:rPr lang="en-US" sz="1600"/>
              <a:t>LDP can directly map network-layer routing information to label information in order to establish LSPs. LSRs are connected according to the incoming label, next hop, and outgoing label corresponding to a specified FEC in the local forwarding table. In this manner, the LSP crossing the entire MPLS domain can be formed.</a:t>
            </a:r>
          </a:p>
          <a:p>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7509654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b="1" dirty="0">
                <a:sym typeface="Huawei Sans" panose="020C0503030203020204" pitchFamily="34" charset="0"/>
              </a:rPr>
              <a:t>Basic LDP Concepts</a:t>
            </a:r>
          </a:p>
          <a:p>
            <a:r>
              <a:rPr lang="en-US" dirty="0">
                <a:solidFill>
                  <a:schemeClr val="bg1">
                    <a:lumMod val="50000"/>
                  </a:schemeClr>
                </a:solidFill>
                <a:sym typeface="Huawei Sans" panose="020C0503030203020204" pitchFamily="34" charset="0"/>
              </a:rPr>
              <a:t>LDP Principles</a:t>
            </a:r>
          </a:p>
          <a:p>
            <a:r>
              <a:rPr lang="en-US" dirty="0">
                <a:solidFill>
                  <a:schemeClr val="bg1">
                    <a:lumMod val="50000"/>
                  </a:schemeClr>
                </a:solidFill>
                <a:sym typeface="Huawei Sans" panose="020C0503030203020204" pitchFamily="34" charset="0"/>
              </a:rPr>
              <a:t>Basic LDP Configurations</a:t>
            </a:r>
          </a:p>
        </p:txBody>
      </p:sp>
    </p:spTree>
    <p:extLst>
      <p:ext uri="{BB962C8B-B14F-4D97-AF65-F5344CB8AC3E}">
        <p14:creationId xmlns:p14="http://schemas.microsoft.com/office/powerpoint/2010/main" val="32465240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标题 86"/>
          <p:cNvSpPr>
            <a:spLocks noGrp="1"/>
          </p:cNvSpPr>
          <p:nvPr>
            <p:ph type="title"/>
          </p:nvPr>
        </p:nvSpPr>
        <p:spPr bwMode="gray"/>
        <p:txBody>
          <a:bodyPr/>
          <a:lstStyle/>
          <a:p>
            <a:r>
              <a:rPr lang="en-US">
                <a:sym typeface="Huawei Sans" panose="020C0503030203020204" pitchFamily="34" charset="0"/>
              </a:rPr>
              <a:t>LDP Overview</a:t>
            </a:r>
            <a:endParaRPr lang="en-US" dirty="0">
              <a:sym typeface="Huawei Sans" panose="020C0503030203020204" pitchFamily="34" charset="0"/>
            </a:endParaRPr>
          </a:p>
        </p:txBody>
      </p:sp>
      <p:sp>
        <p:nvSpPr>
          <p:cNvPr id="88" name="文本占位符 87"/>
          <p:cNvSpPr>
            <a:spLocks noGrp="1"/>
          </p:cNvSpPr>
          <p:nvPr>
            <p:ph type="body" sz="quarter" idx="10"/>
          </p:nvPr>
        </p:nvSpPr>
        <p:spPr bwMode="gray"/>
        <p:txBody>
          <a:bodyPr/>
          <a:lstStyle/>
          <a:p>
            <a:r>
              <a:rPr lang="en-US" sz="1600" dirty="0">
                <a:sym typeface="Huawei Sans" panose="020C0503030203020204" pitchFamily="34" charset="0"/>
              </a:rPr>
              <a:t>LDP is an MPLS control protocol, which is similar to a signaling protocol on a traditional network. LDP is responsible for FEC classification, label distribution, and LSP establishment and maintenance. LDP defines the messages used in label distribution as well as the message processing procedures.</a:t>
            </a:r>
          </a:p>
          <a:p>
            <a:r>
              <a:rPr lang="en-US" sz="1600" dirty="0">
                <a:sym typeface="Huawei Sans" panose="020C0503030203020204" pitchFamily="34" charset="0"/>
              </a:rPr>
              <a:t>The working process of LDP involves:</a:t>
            </a:r>
          </a:p>
          <a:p>
            <a:pPr lvl="1"/>
            <a:r>
              <a:rPr lang="en-US" sz="1400" dirty="0">
                <a:sym typeface="Huawei Sans" panose="020C0503030203020204" pitchFamily="34" charset="0"/>
              </a:rPr>
              <a:t>LDP session establishment between LSRs</a:t>
            </a:r>
          </a:p>
          <a:p>
            <a:pPr lvl="1"/>
            <a:r>
              <a:rPr lang="en-US" sz="1400" dirty="0">
                <a:sym typeface="Huawei Sans" panose="020C0503030203020204" pitchFamily="34" charset="0"/>
              </a:rPr>
              <a:t>Dynamic exchange of FEC-label mapping information between LSRs over LDP sessions, as well as LSP establishment based on label information</a:t>
            </a:r>
          </a:p>
        </p:txBody>
      </p:sp>
      <p:cxnSp>
        <p:nvCxnSpPr>
          <p:cNvPr id="60" name="直接连接符 59"/>
          <p:cNvCxnSpPr>
            <a:stCxn id="63" idx="3"/>
            <a:endCxn id="62" idx="1"/>
          </p:cNvCxnSpPr>
          <p:nvPr/>
        </p:nvCxnSpPr>
        <p:spPr bwMode="gray">
          <a:xfrm>
            <a:off x="2191487" y="4653478"/>
            <a:ext cx="7818437" cy="5105"/>
          </a:xfrm>
          <a:prstGeom prst="line">
            <a:avLst/>
          </a:prstGeom>
          <a:solidFill>
            <a:schemeClr val="accent1"/>
          </a:solidFill>
          <a:ln w="28575" cap="flat" cmpd="sng" algn="ctr">
            <a:solidFill>
              <a:schemeClr val="tx1"/>
            </a:solidFill>
            <a:prstDash val="solid"/>
            <a:round/>
            <a:headEnd type="none" w="med" len="med"/>
            <a:tailEnd type="none" w="med" len="med"/>
          </a:ln>
          <a:effectLst/>
        </p:spPr>
      </p:cxnSp>
      <p:grpSp>
        <p:nvGrpSpPr>
          <p:cNvPr id="18" name="组合 17"/>
          <p:cNvGrpSpPr/>
          <p:nvPr/>
        </p:nvGrpSpPr>
        <p:grpSpPr bwMode="gray">
          <a:xfrm>
            <a:off x="3313025" y="3375546"/>
            <a:ext cx="1805779" cy="1061829"/>
            <a:chOff x="3236826" y="3235618"/>
            <a:chExt cx="1805779" cy="1061829"/>
          </a:xfrm>
        </p:grpSpPr>
        <p:sp>
          <p:nvSpPr>
            <p:cNvPr id="28" name="Text Box 27"/>
            <p:cNvSpPr txBox="1">
              <a:spLocks noChangeArrowheads="1"/>
            </p:cNvSpPr>
            <p:nvPr/>
          </p:nvSpPr>
          <p:spPr bwMode="gray">
            <a:xfrm>
              <a:off x="3760702" y="3235618"/>
              <a:ext cx="1281903" cy="1061829"/>
            </a:xfrm>
            <a:prstGeom prst="rect">
              <a:avLst/>
            </a:prstGeom>
            <a:solidFill>
              <a:srgbClr val="D9D9D9"/>
            </a:solidFill>
            <a:ln w="9525" algn="ctr">
              <a:solidFill>
                <a:srgbClr val="969696"/>
              </a:solidFill>
              <a:miter lim="800000"/>
              <a:headEnd/>
              <a:tailEnd/>
            </a:ln>
          </p:spPr>
          <p:txBody>
            <a:bodyPr wrap="square" lIns="0" rIns="0">
              <a:spAutoFit/>
            </a:bodyPr>
            <a:lstStyle>
              <a:defPPr>
                <a:defRPr lang="en-US"/>
              </a:defPPr>
              <a:lvl1pPr algn="ctr" defTabSz="784225" eaLnBrk="0" fontAlgn="base" hangingPunct="0">
                <a:spcBef>
                  <a:spcPct val="50000"/>
                </a:spcBef>
                <a:defRPr sz="1400">
                  <a:latin typeface="Huawei Sans" panose="020C0503030203020204" pitchFamily="34" charset="0"/>
                  <a:ea typeface="方正兰亭黑简体" panose="02000000000000000000" pitchFamily="2" charset="-122"/>
                </a:defRPr>
              </a:lvl1pPr>
              <a:lvl2pPr marL="742950" indent="-285750" defTabSz="784225" eaLnBrk="0" hangingPunct="0">
                <a:defRPr>
                  <a:latin typeface="Arial" panose="020B0604020202020204" pitchFamily="34" charset="0"/>
                  <a:ea typeface="华文细黑" panose="02010600040101010101" pitchFamily="2" charset="-122"/>
                </a:defRPr>
              </a:lvl2pPr>
              <a:lvl3pPr marL="1143000" indent="-228600" defTabSz="784225" eaLnBrk="0" hangingPunct="0">
                <a:defRPr>
                  <a:latin typeface="Arial" panose="020B0604020202020204" pitchFamily="34" charset="0"/>
                  <a:ea typeface="华文细黑" panose="02010600040101010101" pitchFamily="2" charset="-122"/>
                </a:defRPr>
              </a:lvl3pPr>
              <a:lvl4pPr marL="1600200" indent="-228600" defTabSz="784225" eaLnBrk="0" hangingPunct="0">
                <a:defRPr>
                  <a:latin typeface="Arial" panose="020B0604020202020204" pitchFamily="34" charset="0"/>
                  <a:ea typeface="华文细黑" panose="02010600040101010101" pitchFamily="2" charset="-122"/>
                </a:defRPr>
              </a:lvl4pPr>
              <a:lvl5pPr marL="2057400" indent="-228600" defTabSz="784225" eaLnBrk="0" hangingPunct="0">
                <a:defRPr>
                  <a:latin typeface="Arial" panose="020B0604020202020204" pitchFamily="34" charset="0"/>
                  <a:ea typeface="华文细黑" panose="02010600040101010101" pitchFamily="2" charset="-122"/>
                </a:defRPr>
              </a:lvl5pPr>
              <a:lvl6pPr marL="25146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9pPr>
            </a:lstStyle>
            <a:p>
              <a:r>
                <a:rPr lang="en-US" dirty="0">
                  <a:sym typeface="Huawei Sans" panose="020C0503030203020204" pitchFamily="34" charset="0"/>
                </a:rPr>
                <a:t>FEC: 192.168.3.0/24</a:t>
              </a:r>
            </a:p>
            <a:p>
              <a:r>
                <a:rPr lang="en-US" dirty="0">
                  <a:sym typeface="Huawei Sans" panose="020C0503030203020204" pitchFamily="34" charset="0"/>
                </a:rPr>
                <a:t>Incoming label: 1024</a:t>
              </a:r>
            </a:p>
          </p:txBody>
        </p:sp>
        <p:sp>
          <p:nvSpPr>
            <p:cNvPr id="37" name="Line 36"/>
            <p:cNvSpPr>
              <a:spLocks noChangeShapeType="1"/>
            </p:cNvSpPr>
            <p:nvPr/>
          </p:nvSpPr>
          <p:spPr bwMode="gray">
            <a:xfrm rot="10800000">
              <a:off x="3236826" y="3786759"/>
              <a:ext cx="523876" cy="0"/>
            </a:xfrm>
            <a:prstGeom prst="line">
              <a:avLst/>
            </a:prstGeom>
            <a:noFill/>
            <a:ln w="38100">
              <a:solidFill>
                <a:srgbClr val="EC7061"/>
              </a:solidFill>
              <a:round/>
              <a:headEnd/>
              <a:tailEnd type="triangle" w="med" len="med"/>
            </a:ln>
            <a:extLst>
              <a:ext uri="{909E8E84-426E-40DD-AFC4-6F175D3DCCD1}">
                <a14:hiddenFill xmlns:a14="http://schemas.microsoft.com/office/drawing/2010/main">
                  <a:noFill/>
                </a14:hiddenFill>
              </a:ext>
            </a:extLst>
          </p:spPr>
          <p:txBody>
            <a:bodyPr wrap="square" lIns="73025" tIns="36512" rIns="73025" bIns="36512" anchor="ctr">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8" name="直接连接符 57"/>
          <p:cNvCxnSpPr/>
          <p:nvPr/>
        </p:nvCxnSpPr>
        <p:spPr bwMode="gray">
          <a:xfrm rot="10800000">
            <a:off x="10009924" y="4482547"/>
            <a:ext cx="0" cy="316358"/>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61" name="直接连接符 60"/>
          <p:cNvCxnSpPr/>
          <p:nvPr/>
        </p:nvCxnSpPr>
        <p:spPr bwMode="gray">
          <a:xfrm>
            <a:off x="2191487" y="4482547"/>
            <a:ext cx="0" cy="316358"/>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62" name="Text Box 18"/>
          <p:cNvSpPr txBox="1">
            <a:spLocks noChangeArrowheads="1"/>
          </p:cNvSpPr>
          <p:nvPr/>
        </p:nvSpPr>
        <p:spPr bwMode="gray">
          <a:xfrm>
            <a:off x="10009924" y="4520083"/>
            <a:ext cx="1250663" cy="276999"/>
          </a:xfrm>
          <a:prstGeom prst="rect">
            <a:avLst/>
          </a:prstGeom>
          <a:noFill/>
          <a:ln w="9525" algn="ctr">
            <a:noFill/>
            <a:miter lim="800000"/>
            <a:headEnd/>
            <a:tailEnd/>
          </a:ln>
        </p:spPr>
        <p:txBody>
          <a:bodyPr wrap="square">
            <a:noAutofit/>
          </a:bodyPr>
          <a:lstStyle/>
          <a:p>
            <a:pPr algn="ctr" defTabSz="784225" eaLnBrk="0" fontAlgn="ctr" hangingPunct="0"/>
            <a:r>
              <a:rPr lang="en-US" sz="1200" b="1" dirty="0">
                <a:latin typeface="Huawei Sans" panose="020C0503030203020204" pitchFamily="34" charset="0"/>
                <a:ea typeface="方正兰亭黑简体" panose="02000000000000000000" pitchFamily="2" charset="-122"/>
                <a:sym typeface="Huawei Sans" panose="020C0503030203020204" pitchFamily="34" charset="0"/>
              </a:rPr>
              <a:t>192.168.3.0/24</a:t>
            </a:r>
          </a:p>
        </p:txBody>
      </p:sp>
      <p:sp>
        <p:nvSpPr>
          <p:cNvPr id="63" name="Text Box 18"/>
          <p:cNvSpPr txBox="1">
            <a:spLocks noChangeArrowheads="1"/>
          </p:cNvSpPr>
          <p:nvPr/>
        </p:nvSpPr>
        <p:spPr bwMode="gray">
          <a:xfrm>
            <a:off x="940824" y="4514978"/>
            <a:ext cx="1250663" cy="276999"/>
          </a:xfrm>
          <a:prstGeom prst="rect">
            <a:avLst/>
          </a:prstGeom>
          <a:noFill/>
          <a:ln w="9525" algn="ctr">
            <a:noFill/>
            <a:miter lim="800000"/>
            <a:headEnd/>
            <a:tailEnd/>
          </a:ln>
        </p:spPr>
        <p:txBody>
          <a:bodyPr wrap="square">
            <a:noAutofit/>
          </a:bodyPr>
          <a:lstStyle/>
          <a:p>
            <a:pPr algn="ctr" defTabSz="784225" eaLnBrk="0" fontAlgn="ctr" hangingPunct="0"/>
            <a:r>
              <a:rPr lang="en-US" sz="1200" b="1"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grpSp>
        <p:nvGrpSpPr>
          <p:cNvPr id="13" name="组合 12"/>
          <p:cNvGrpSpPr/>
          <p:nvPr/>
        </p:nvGrpSpPr>
        <p:grpSpPr bwMode="gray">
          <a:xfrm>
            <a:off x="2527326" y="4374875"/>
            <a:ext cx="628652" cy="853596"/>
            <a:chOff x="2513268" y="4813560"/>
            <a:chExt cx="628652" cy="853596"/>
          </a:xfrm>
        </p:grpSpPr>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513268" y="4813560"/>
              <a:ext cx="628652" cy="531703"/>
            </a:xfrm>
            <a:prstGeom prst="rect">
              <a:avLst/>
            </a:prstGeom>
            <a:noFill/>
          </p:spPr>
        </p:pic>
        <p:sp>
          <p:nvSpPr>
            <p:cNvPr id="65" name="Text Box 18"/>
            <p:cNvSpPr txBox="1">
              <a:spLocks noChangeArrowheads="1"/>
            </p:cNvSpPr>
            <p:nvPr/>
          </p:nvSpPr>
          <p:spPr bwMode="gray">
            <a:xfrm>
              <a:off x="2625192" y="5359379"/>
              <a:ext cx="394660" cy="307777"/>
            </a:xfrm>
            <a:prstGeom prst="rect">
              <a:avLst/>
            </a:prstGeom>
            <a:noFill/>
            <a:ln w="9525" algn="ctr">
              <a:noFill/>
              <a:miter lim="800000"/>
              <a:headEnd/>
              <a:tailEnd/>
            </a:ln>
          </p:spPr>
          <p:txBody>
            <a:bodyPr wrap="square">
              <a:noAutofit/>
            </a:bodyPr>
            <a:lstStyle/>
            <a:p>
              <a:pPr algn="ctr" defTabSz="784225"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grpSp>
      <p:grpSp>
        <p:nvGrpSpPr>
          <p:cNvPr id="11" name="组合 10"/>
          <p:cNvGrpSpPr/>
          <p:nvPr/>
        </p:nvGrpSpPr>
        <p:grpSpPr bwMode="gray">
          <a:xfrm>
            <a:off x="5787861" y="4374875"/>
            <a:ext cx="628652" cy="853596"/>
            <a:chOff x="4711008" y="4813560"/>
            <a:chExt cx="628652" cy="853596"/>
          </a:xfrm>
        </p:grpSpPr>
        <p:pic>
          <p:nvPicPr>
            <p:cNvPr id="5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711008" y="4813560"/>
              <a:ext cx="628652" cy="531703"/>
            </a:xfrm>
            <a:prstGeom prst="rect">
              <a:avLst/>
            </a:prstGeom>
            <a:noFill/>
          </p:spPr>
        </p:pic>
        <p:sp>
          <p:nvSpPr>
            <p:cNvPr id="66" name="Text Box 18"/>
            <p:cNvSpPr txBox="1">
              <a:spLocks noChangeArrowheads="1"/>
            </p:cNvSpPr>
            <p:nvPr/>
          </p:nvSpPr>
          <p:spPr bwMode="gray">
            <a:xfrm>
              <a:off x="4836459" y="5359379"/>
              <a:ext cx="394660" cy="307777"/>
            </a:xfrm>
            <a:prstGeom prst="rect">
              <a:avLst/>
            </a:prstGeom>
            <a:noFill/>
            <a:ln w="9525" algn="ctr">
              <a:noFill/>
              <a:miter lim="800000"/>
              <a:headEnd/>
              <a:tailEnd/>
            </a:ln>
          </p:spPr>
          <p:txBody>
            <a:bodyPr wrap="square">
              <a:noAutofit/>
            </a:bodyPr>
            <a:lstStyle/>
            <a:p>
              <a:pPr algn="ctr" defTabSz="784225"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grpSp>
      <p:grpSp>
        <p:nvGrpSpPr>
          <p:cNvPr id="4" name="组合 3"/>
          <p:cNvGrpSpPr/>
          <p:nvPr/>
        </p:nvGrpSpPr>
        <p:grpSpPr bwMode="gray">
          <a:xfrm>
            <a:off x="9048397" y="4370284"/>
            <a:ext cx="628652" cy="853596"/>
            <a:chOff x="6926525" y="4813560"/>
            <a:chExt cx="628652" cy="853596"/>
          </a:xfrm>
        </p:grpSpPr>
        <p:pic>
          <p:nvPicPr>
            <p:cNvPr id="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926525" y="4813560"/>
              <a:ext cx="628652" cy="531703"/>
            </a:xfrm>
            <a:prstGeom prst="rect">
              <a:avLst/>
            </a:prstGeom>
            <a:noFill/>
          </p:spPr>
        </p:pic>
        <p:sp>
          <p:nvSpPr>
            <p:cNvPr id="67" name="Text Box 18"/>
            <p:cNvSpPr txBox="1">
              <a:spLocks noChangeArrowheads="1"/>
            </p:cNvSpPr>
            <p:nvPr/>
          </p:nvSpPr>
          <p:spPr bwMode="gray">
            <a:xfrm>
              <a:off x="7044513" y="5359379"/>
              <a:ext cx="394660" cy="307777"/>
            </a:xfrm>
            <a:prstGeom prst="rect">
              <a:avLst/>
            </a:prstGeom>
            <a:noFill/>
            <a:ln w="9525" algn="ctr">
              <a:noFill/>
              <a:miter lim="800000"/>
              <a:headEnd/>
              <a:tailEnd/>
            </a:ln>
          </p:spPr>
          <p:txBody>
            <a:bodyPr wrap="square">
              <a:noAutofit/>
            </a:bodyPr>
            <a:lstStyle/>
            <a:p>
              <a:pPr algn="ctr" defTabSz="784225"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grpSp>
      <p:grpSp>
        <p:nvGrpSpPr>
          <p:cNvPr id="15" name="组合 14"/>
          <p:cNvGrpSpPr/>
          <p:nvPr/>
        </p:nvGrpSpPr>
        <p:grpSpPr bwMode="gray">
          <a:xfrm>
            <a:off x="3824201" y="4837114"/>
            <a:ext cx="1805780" cy="1061829"/>
            <a:chOff x="3760701" y="4946656"/>
            <a:chExt cx="1805780" cy="1061829"/>
          </a:xfrm>
        </p:grpSpPr>
        <p:sp>
          <p:nvSpPr>
            <p:cNvPr id="29" name="Text Box 28"/>
            <p:cNvSpPr txBox="1">
              <a:spLocks noChangeArrowheads="1"/>
            </p:cNvSpPr>
            <p:nvPr/>
          </p:nvSpPr>
          <p:spPr bwMode="gray">
            <a:xfrm>
              <a:off x="3760701" y="4946656"/>
              <a:ext cx="1281904" cy="1061829"/>
            </a:xfrm>
            <a:prstGeom prst="rect">
              <a:avLst/>
            </a:prstGeom>
            <a:solidFill>
              <a:srgbClr val="D9D9D9"/>
            </a:solidFill>
            <a:ln w="9525" algn="ctr">
              <a:solidFill>
                <a:srgbClr val="969696"/>
              </a:solidFill>
              <a:miter lim="800000"/>
              <a:headEnd/>
              <a:tailEnd/>
            </a:ln>
          </p:spPr>
          <p:txBody>
            <a:bodyPr wrap="square" lIns="0" rIns="0">
              <a:spAutoFit/>
            </a:bodyPr>
            <a:lstStyle>
              <a:defPPr>
                <a:defRPr lang="en-US"/>
              </a:defPPr>
              <a:lvl1pPr algn="ctr" defTabSz="784225" eaLnBrk="0" fontAlgn="base" hangingPunct="0">
                <a:spcBef>
                  <a:spcPct val="50000"/>
                </a:spcBef>
                <a:defRPr sz="1400">
                  <a:latin typeface="Huawei Sans" panose="020C0503030203020204" pitchFamily="34" charset="0"/>
                  <a:ea typeface="方正兰亭黑简体" panose="02000000000000000000" pitchFamily="2" charset="-122"/>
                </a:defRPr>
              </a:lvl1pPr>
              <a:lvl2pPr marL="742950" indent="-285750" defTabSz="784225" eaLnBrk="0" hangingPunct="0">
                <a:defRPr>
                  <a:latin typeface="Arial" panose="020B0604020202020204" pitchFamily="34" charset="0"/>
                  <a:ea typeface="华文细黑" panose="02010600040101010101" pitchFamily="2" charset="-122"/>
                </a:defRPr>
              </a:lvl2pPr>
              <a:lvl3pPr marL="1143000" indent="-228600" defTabSz="784225" eaLnBrk="0" hangingPunct="0">
                <a:defRPr>
                  <a:latin typeface="Arial" panose="020B0604020202020204" pitchFamily="34" charset="0"/>
                  <a:ea typeface="华文细黑" panose="02010600040101010101" pitchFamily="2" charset="-122"/>
                </a:defRPr>
              </a:lvl3pPr>
              <a:lvl4pPr marL="1600200" indent="-228600" defTabSz="784225" eaLnBrk="0" hangingPunct="0">
                <a:defRPr>
                  <a:latin typeface="Arial" panose="020B0604020202020204" pitchFamily="34" charset="0"/>
                  <a:ea typeface="华文细黑" panose="02010600040101010101" pitchFamily="2" charset="-122"/>
                </a:defRPr>
              </a:lvl4pPr>
              <a:lvl5pPr marL="2057400" indent="-228600" defTabSz="784225" eaLnBrk="0" hangingPunct="0">
                <a:defRPr>
                  <a:latin typeface="Arial" panose="020B0604020202020204" pitchFamily="34" charset="0"/>
                  <a:ea typeface="华文细黑" panose="02010600040101010101" pitchFamily="2" charset="-122"/>
                </a:defRPr>
              </a:lvl5pPr>
              <a:lvl6pPr marL="25146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9pPr>
            </a:lstStyle>
            <a:p>
              <a:r>
                <a:rPr lang="en-US" dirty="0">
                  <a:sym typeface="Huawei Sans" panose="020C0503030203020204" pitchFamily="34" charset="0"/>
                </a:rPr>
                <a:t>FEC: 192.168.1.0/24</a:t>
              </a:r>
            </a:p>
            <a:p>
              <a:r>
                <a:rPr lang="en-US" dirty="0">
                  <a:sym typeface="Huawei Sans" panose="020C0503030203020204" pitchFamily="34" charset="0"/>
                </a:rPr>
                <a:t>Incoming label: 1024</a:t>
              </a:r>
            </a:p>
          </p:txBody>
        </p:sp>
        <p:sp>
          <p:nvSpPr>
            <p:cNvPr id="86" name="Line 36"/>
            <p:cNvSpPr>
              <a:spLocks noChangeShapeType="1"/>
            </p:cNvSpPr>
            <p:nvPr/>
          </p:nvSpPr>
          <p:spPr bwMode="gray">
            <a:xfrm>
              <a:off x="5042605" y="5262127"/>
              <a:ext cx="523876" cy="0"/>
            </a:xfrm>
            <a:prstGeom prst="line">
              <a:avLst/>
            </a:prstGeom>
            <a:noFill/>
            <a:ln w="38100">
              <a:solidFill>
                <a:srgbClr val="EC7061"/>
              </a:solidFill>
              <a:round/>
              <a:headEnd/>
              <a:tailEnd type="triangle" w="med" len="med"/>
            </a:ln>
            <a:extLst>
              <a:ext uri="{909E8E84-426E-40DD-AFC4-6F175D3DCCD1}">
                <a14:hiddenFill xmlns:a14="http://schemas.microsoft.com/office/drawing/2010/main">
                  <a:noFill/>
                </a14:hiddenFill>
              </a:ext>
            </a:extLst>
          </p:spPr>
          <p:txBody>
            <a:bodyPr wrap="square" lIns="73025" tIns="36512" rIns="73025" bIns="36512" anchor="ctr">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4" name="左右箭头 48"/>
          <p:cNvSpPr/>
          <p:nvPr/>
        </p:nvSpPr>
        <p:spPr bwMode="gray">
          <a:xfrm>
            <a:off x="3598025" y="4457602"/>
            <a:ext cx="1747789" cy="357065"/>
          </a:xfrm>
          <a:prstGeom prst="leftRightArrow">
            <a:avLst>
              <a:gd name="adj1" fmla="val 73516"/>
              <a:gd name="adj2" fmla="val 50000"/>
            </a:avLst>
          </a:prstGeom>
          <a:solidFill>
            <a:srgbClr val="FFF2CC"/>
          </a:solid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r>
              <a:rPr lang="en-US" sz="1400" dirty="0">
                <a:latin typeface="Huawei Sans" panose="020C0503030203020204" pitchFamily="34" charset="0"/>
              </a:rPr>
              <a:t>LDP session</a:t>
            </a:r>
          </a:p>
        </p:txBody>
      </p:sp>
      <p:sp>
        <p:nvSpPr>
          <p:cNvPr id="70" name="左右箭头 48"/>
          <p:cNvSpPr/>
          <p:nvPr/>
        </p:nvSpPr>
        <p:spPr bwMode="gray">
          <a:xfrm>
            <a:off x="6858560" y="4480049"/>
            <a:ext cx="1747789" cy="357065"/>
          </a:xfrm>
          <a:prstGeom prst="leftRightArrow">
            <a:avLst>
              <a:gd name="adj1" fmla="val 73516"/>
              <a:gd name="adj2" fmla="val 50000"/>
            </a:avLst>
          </a:prstGeom>
          <a:solidFill>
            <a:srgbClr val="FFF2CC"/>
          </a:solid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r>
              <a:rPr lang="en-US" sz="1400" dirty="0">
                <a:latin typeface="Huawei Sans" panose="020C0503030203020204" pitchFamily="34" charset="0"/>
              </a:rPr>
              <a:t>LDP session</a:t>
            </a:r>
          </a:p>
        </p:txBody>
      </p:sp>
      <p:grpSp>
        <p:nvGrpSpPr>
          <p:cNvPr id="17" name="组合 16"/>
          <p:cNvGrpSpPr/>
          <p:nvPr/>
        </p:nvGrpSpPr>
        <p:grpSpPr bwMode="gray">
          <a:xfrm>
            <a:off x="6571970" y="3384972"/>
            <a:ext cx="1805779" cy="1061829"/>
            <a:chOff x="6800570" y="3245044"/>
            <a:chExt cx="1805779" cy="1061829"/>
          </a:xfrm>
        </p:grpSpPr>
        <p:sp>
          <p:nvSpPr>
            <p:cNvPr id="74" name="Text Box 27"/>
            <p:cNvSpPr txBox="1">
              <a:spLocks noChangeArrowheads="1"/>
            </p:cNvSpPr>
            <p:nvPr/>
          </p:nvSpPr>
          <p:spPr bwMode="gray">
            <a:xfrm>
              <a:off x="7324446" y="3245044"/>
              <a:ext cx="1281903" cy="1061829"/>
            </a:xfrm>
            <a:prstGeom prst="rect">
              <a:avLst/>
            </a:prstGeom>
            <a:solidFill>
              <a:srgbClr val="D9D9D9"/>
            </a:solidFill>
            <a:ln w="9525" algn="ctr">
              <a:solidFill>
                <a:srgbClr val="969696"/>
              </a:solidFill>
              <a:miter lim="800000"/>
              <a:headEnd/>
              <a:tailEnd/>
            </a:ln>
          </p:spPr>
          <p:txBody>
            <a:bodyPr wrap="square" lIns="0" rIns="0">
              <a:spAutoFit/>
            </a:bodyPr>
            <a:lstStyle>
              <a:defPPr>
                <a:defRPr lang="en-US"/>
              </a:defPPr>
              <a:lvl1pPr algn="ctr" defTabSz="784225" eaLnBrk="0" fontAlgn="base" hangingPunct="0">
                <a:spcBef>
                  <a:spcPct val="50000"/>
                </a:spcBef>
                <a:defRPr sz="1400">
                  <a:latin typeface="Huawei Sans" panose="020C0503030203020204" pitchFamily="34" charset="0"/>
                  <a:ea typeface="方正兰亭黑简体" panose="02000000000000000000" pitchFamily="2" charset="-122"/>
                </a:defRPr>
              </a:lvl1pPr>
              <a:lvl2pPr marL="742950" indent="-285750" defTabSz="784225" eaLnBrk="0" hangingPunct="0">
                <a:defRPr>
                  <a:latin typeface="Arial" panose="020B0604020202020204" pitchFamily="34" charset="0"/>
                  <a:ea typeface="华文细黑" panose="02010600040101010101" pitchFamily="2" charset="-122"/>
                </a:defRPr>
              </a:lvl2pPr>
              <a:lvl3pPr marL="1143000" indent="-228600" defTabSz="784225" eaLnBrk="0" hangingPunct="0">
                <a:defRPr>
                  <a:latin typeface="Arial" panose="020B0604020202020204" pitchFamily="34" charset="0"/>
                  <a:ea typeface="华文细黑" panose="02010600040101010101" pitchFamily="2" charset="-122"/>
                </a:defRPr>
              </a:lvl3pPr>
              <a:lvl4pPr marL="1600200" indent="-228600" defTabSz="784225" eaLnBrk="0" hangingPunct="0">
                <a:defRPr>
                  <a:latin typeface="Arial" panose="020B0604020202020204" pitchFamily="34" charset="0"/>
                  <a:ea typeface="华文细黑" panose="02010600040101010101" pitchFamily="2" charset="-122"/>
                </a:defRPr>
              </a:lvl4pPr>
              <a:lvl5pPr marL="2057400" indent="-228600" defTabSz="784225" eaLnBrk="0" hangingPunct="0">
                <a:defRPr>
                  <a:latin typeface="Arial" panose="020B0604020202020204" pitchFamily="34" charset="0"/>
                  <a:ea typeface="华文细黑" panose="02010600040101010101" pitchFamily="2" charset="-122"/>
                </a:defRPr>
              </a:lvl5pPr>
              <a:lvl6pPr marL="25146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9pPr>
            </a:lstStyle>
            <a:p>
              <a:r>
                <a:rPr lang="en-US" dirty="0">
                  <a:sym typeface="Huawei Sans" panose="020C0503030203020204" pitchFamily="34" charset="0"/>
                </a:rPr>
                <a:t>FEC: 192.168.3.0/24</a:t>
              </a:r>
            </a:p>
            <a:p>
              <a:r>
                <a:rPr lang="en-US" dirty="0">
                  <a:sym typeface="Huawei Sans" panose="020C0503030203020204" pitchFamily="34" charset="0"/>
                </a:rPr>
                <a:t>Incoming label: 1025</a:t>
              </a:r>
            </a:p>
          </p:txBody>
        </p:sp>
        <p:sp>
          <p:nvSpPr>
            <p:cNvPr id="75" name="Line 36"/>
            <p:cNvSpPr>
              <a:spLocks noChangeShapeType="1"/>
            </p:cNvSpPr>
            <p:nvPr/>
          </p:nvSpPr>
          <p:spPr bwMode="gray">
            <a:xfrm rot="10800000">
              <a:off x="6800570" y="3786759"/>
              <a:ext cx="523876" cy="0"/>
            </a:xfrm>
            <a:prstGeom prst="line">
              <a:avLst/>
            </a:prstGeom>
            <a:noFill/>
            <a:ln w="38100">
              <a:solidFill>
                <a:srgbClr val="EC7061"/>
              </a:solidFill>
              <a:round/>
              <a:headEnd/>
              <a:tailEnd type="triangle" w="med" len="med"/>
            </a:ln>
            <a:extLst>
              <a:ext uri="{909E8E84-426E-40DD-AFC4-6F175D3DCCD1}">
                <a14:hiddenFill xmlns:a14="http://schemas.microsoft.com/office/drawing/2010/main">
                  <a:noFill/>
                </a14:hiddenFill>
              </a:ext>
            </a:extLst>
          </p:spPr>
          <p:txBody>
            <a:bodyPr wrap="square" lIns="73025" tIns="36512" rIns="73025" bIns="36512" anchor="ctr">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 name="组合 15"/>
          <p:cNvGrpSpPr/>
          <p:nvPr/>
        </p:nvGrpSpPr>
        <p:grpSpPr bwMode="gray">
          <a:xfrm>
            <a:off x="7095846" y="4855968"/>
            <a:ext cx="1805780" cy="1061829"/>
            <a:chOff x="7324446" y="5074117"/>
            <a:chExt cx="1805780" cy="1061829"/>
          </a:xfrm>
        </p:grpSpPr>
        <p:sp>
          <p:nvSpPr>
            <p:cNvPr id="76" name="Text Box 28"/>
            <p:cNvSpPr txBox="1">
              <a:spLocks noChangeArrowheads="1"/>
            </p:cNvSpPr>
            <p:nvPr/>
          </p:nvSpPr>
          <p:spPr bwMode="gray">
            <a:xfrm>
              <a:off x="7324446" y="5074117"/>
              <a:ext cx="1281904" cy="1061829"/>
            </a:xfrm>
            <a:prstGeom prst="rect">
              <a:avLst/>
            </a:prstGeom>
            <a:solidFill>
              <a:srgbClr val="D9D9D9"/>
            </a:solidFill>
            <a:ln w="9525" algn="ctr">
              <a:solidFill>
                <a:srgbClr val="969696"/>
              </a:solidFill>
              <a:miter lim="800000"/>
              <a:headEnd/>
              <a:tailEnd/>
            </a:ln>
          </p:spPr>
          <p:txBody>
            <a:bodyPr wrap="square" lIns="0" rIns="0">
              <a:spAutoFit/>
            </a:bodyPr>
            <a:lstStyle>
              <a:defPPr>
                <a:defRPr lang="en-US"/>
              </a:defPPr>
              <a:lvl1pPr algn="ctr" defTabSz="784225" eaLnBrk="0" fontAlgn="base" hangingPunct="0">
                <a:spcBef>
                  <a:spcPct val="50000"/>
                </a:spcBef>
                <a:defRPr sz="1400">
                  <a:latin typeface="Huawei Sans" panose="020C0503030203020204" pitchFamily="34" charset="0"/>
                  <a:ea typeface="方正兰亭黑简体" panose="02000000000000000000" pitchFamily="2" charset="-122"/>
                </a:defRPr>
              </a:lvl1pPr>
              <a:lvl2pPr marL="742950" indent="-285750" defTabSz="784225" eaLnBrk="0" hangingPunct="0">
                <a:defRPr>
                  <a:latin typeface="Arial" panose="020B0604020202020204" pitchFamily="34" charset="0"/>
                  <a:ea typeface="华文细黑" panose="02010600040101010101" pitchFamily="2" charset="-122"/>
                </a:defRPr>
              </a:lvl2pPr>
              <a:lvl3pPr marL="1143000" indent="-228600" defTabSz="784225" eaLnBrk="0" hangingPunct="0">
                <a:defRPr>
                  <a:latin typeface="Arial" panose="020B0604020202020204" pitchFamily="34" charset="0"/>
                  <a:ea typeface="华文细黑" panose="02010600040101010101" pitchFamily="2" charset="-122"/>
                </a:defRPr>
              </a:lvl3pPr>
              <a:lvl4pPr marL="1600200" indent="-228600" defTabSz="784225" eaLnBrk="0" hangingPunct="0">
                <a:defRPr>
                  <a:latin typeface="Arial" panose="020B0604020202020204" pitchFamily="34" charset="0"/>
                  <a:ea typeface="华文细黑" panose="02010600040101010101" pitchFamily="2" charset="-122"/>
                </a:defRPr>
              </a:lvl4pPr>
              <a:lvl5pPr marL="2057400" indent="-228600" defTabSz="784225" eaLnBrk="0" hangingPunct="0">
                <a:defRPr>
                  <a:latin typeface="Arial" panose="020B0604020202020204" pitchFamily="34" charset="0"/>
                  <a:ea typeface="华文细黑" panose="02010600040101010101" pitchFamily="2" charset="-122"/>
                </a:defRPr>
              </a:lvl5pPr>
              <a:lvl6pPr marL="25146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9pPr>
            </a:lstStyle>
            <a:p>
              <a:r>
                <a:rPr lang="en-US" dirty="0">
                  <a:sym typeface="Huawei Sans" panose="020C0503030203020204" pitchFamily="34" charset="0"/>
                </a:rPr>
                <a:t>FEC: 192.168.1.0/24</a:t>
              </a:r>
            </a:p>
            <a:p>
              <a:r>
                <a:rPr lang="en-US" dirty="0">
                  <a:sym typeface="Huawei Sans" panose="020C0503030203020204" pitchFamily="34" charset="0"/>
                </a:rPr>
                <a:t>Incoming label: 1026</a:t>
              </a:r>
            </a:p>
          </p:txBody>
        </p:sp>
        <p:sp>
          <p:nvSpPr>
            <p:cNvPr id="80" name="Line 36"/>
            <p:cNvSpPr>
              <a:spLocks noChangeShapeType="1"/>
            </p:cNvSpPr>
            <p:nvPr/>
          </p:nvSpPr>
          <p:spPr bwMode="gray">
            <a:xfrm>
              <a:off x="8606350" y="5370734"/>
              <a:ext cx="523876" cy="0"/>
            </a:xfrm>
            <a:prstGeom prst="line">
              <a:avLst/>
            </a:prstGeom>
            <a:noFill/>
            <a:ln w="38100">
              <a:solidFill>
                <a:srgbClr val="EC7061"/>
              </a:solidFill>
              <a:round/>
              <a:headEnd/>
              <a:tailEnd type="triangle" w="med" len="med"/>
            </a:ln>
            <a:extLst>
              <a:ext uri="{909E8E84-426E-40DD-AFC4-6F175D3DCCD1}">
                <a14:hiddenFill xmlns:a14="http://schemas.microsoft.com/office/drawing/2010/main">
                  <a:noFill/>
                </a14:hiddenFill>
              </a:ext>
            </a:extLst>
          </p:spPr>
          <p:txBody>
            <a:bodyPr wrap="square" lIns="73025" tIns="36512" rIns="73025" bIns="36512" anchor="ctr">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740720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LDP Session, Adjacency, and Peer</a:t>
            </a:r>
            <a:endParaRPr lang="en-US" dirty="0"/>
          </a:p>
        </p:txBody>
      </p:sp>
      <p:sp>
        <p:nvSpPr>
          <p:cNvPr id="3" name="Content Placeholder 2"/>
          <p:cNvSpPr>
            <a:spLocks noGrp="1"/>
          </p:cNvSpPr>
          <p:nvPr>
            <p:ph type="body" sz="quarter" idx="10"/>
          </p:nvPr>
        </p:nvSpPr>
        <p:spPr bwMode="gray"/>
        <p:txBody>
          <a:bodyPr/>
          <a:lstStyle/>
          <a:p>
            <a:r>
              <a:rPr lang="en-US" sz="1600" dirty="0">
                <a:sym typeface="Huawei Sans" panose="020C0503030203020204" pitchFamily="34" charset="0"/>
              </a:rPr>
              <a:t>An LDP session must be established before LSRs can exchange label binding information. LDP sessions are classified into the following types:</a:t>
            </a:r>
          </a:p>
          <a:p>
            <a:pPr lvl="1"/>
            <a:r>
              <a:rPr lang="en-US" sz="1400" dirty="0">
                <a:sym typeface="Huawei Sans" panose="020C0503030203020204" pitchFamily="34" charset="0"/>
              </a:rPr>
              <a:t>Local LDP session: can be established between two LSRs that are directly connected.</a:t>
            </a:r>
          </a:p>
          <a:p>
            <a:pPr lvl="1"/>
            <a:r>
              <a:rPr lang="en-US" sz="1400" dirty="0">
                <a:sym typeface="Huawei Sans" panose="020C0503030203020204" pitchFamily="34" charset="0"/>
              </a:rPr>
              <a:t>Remote LDP session: can be established between two LSRs that are directly or indirectly connected.</a:t>
            </a:r>
          </a:p>
          <a:p>
            <a:r>
              <a:rPr lang="en-US" sz="1600" dirty="0">
                <a:sym typeface="Huawei Sans" panose="020C0503030203020204" pitchFamily="34" charset="0"/>
              </a:rPr>
              <a:t>An adjacency is established between two LSRs after they exchange Hello messages.</a:t>
            </a:r>
          </a:p>
          <a:p>
            <a:r>
              <a:rPr lang="en-US" sz="1600" dirty="0">
                <a:sym typeface="Huawei Sans" panose="020C0503030203020204" pitchFamily="34" charset="0"/>
              </a:rPr>
              <a:t>After an adjacency is established between two LSRs, they exchange LDP session messages to establish an LDP session. An LDP peer relationship is then established between them.</a:t>
            </a:r>
          </a:p>
        </p:txBody>
      </p:sp>
      <p:cxnSp>
        <p:nvCxnSpPr>
          <p:cNvPr id="21" name="直接连接符 55"/>
          <p:cNvCxnSpPr/>
          <p:nvPr/>
        </p:nvCxnSpPr>
        <p:spPr bwMode="gray">
          <a:xfrm flipH="1">
            <a:off x="8829370" y="5669825"/>
            <a:ext cx="904032" cy="0"/>
          </a:xfrm>
          <a:prstGeom prst="line">
            <a:avLst/>
          </a:prstGeom>
          <a:ln w="25400">
            <a:solidFill>
              <a:schemeClr val="tx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gray">
          <a:xfrm>
            <a:off x="8666399" y="5769965"/>
            <a:ext cx="1418978"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Local LDP session</a:t>
            </a:r>
          </a:p>
        </p:txBody>
      </p:sp>
      <p:grpSp>
        <p:nvGrpSpPr>
          <p:cNvPr id="4" name="组合 3"/>
          <p:cNvGrpSpPr/>
          <p:nvPr/>
        </p:nvGrpSpPr>
        <p:grpSpPr bwMode="gray">
          <a:xfrm>
            <a:off x="10004567" y="5669825"/>
            <a:ext cx="1596912" cy="377139"/>
            <a:chOff x="9524565" y="6161337"/>
            <a:chExt cx="1596912" cy="377139"/>
          </a:xfrm>
        </p:grpSpPr>
        <p:cxnSp>
          <p:nvCxnSpPr>
            <p:cNvPr id="25" name="直接连接符 55"/>
            <p:cNvCxnSpPr/>
            <p:nvPr/>
          </p:nvCxnSpPr>
          <p:spPr bwMode="gray">
            <a:xfrm flipH="1">
              <a:off x="9772378" y="6161337"/>
              <a:ext cx="904032" cy="0"/>
            </a:xfrm>
            <a:prstGeom prst="line">
              <a:avLst/>
            </a:prstGeom>
            <a:noFill/>
            <a:ln w="25400" cap="flat" cmpd="sng" algn="ctr">
              <a:solidFill>
                <a:srgbClr val="56C4D2"/>
              </a:solidFill>
              <a:prstDash val="dash"/>
              <a:miter lim="800000"/>
              <a:headEnd type="triangle"/>
              <a:tailEnd type="triangle"/>
            </a:ln>
            <a:effectLst/>
          </p:spPr>
        </p:cxnSp>
        <p:sp>
          <p:nvSpPr>
            <p:cNvPr id="26" name="Rectangle 25"/>
            <p:cNvSpPr/>
            <p:nvPr/>
          </p:nvSpPr>
          <p:spPr bwMode="gray">
            <a:xfrm>
              <a:off x="9524565" y="6261477"/>
              <a:ext cx="1596912" cy="276999"/>
            </a:xfrm>
            <a:prstGeom prst="rect">
              <a:avLst/>
            </a:prstGeom>
          </p:spPr>
          <p:txBody>
            <a:bodyPr wrap="square">
              <a:noAutofit/>
            </a:bodyPr>
            <a:lstStyle/>
            <a:p>
              <a:pPr fontAlgn="ctr"/>
              <a:r>
                <a:rPr lang="en-US" sz="12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Remote LDP session</a:t>
              </a:r>
            </a:p>
          </p:txBody>
        </p:sp>
      </p:grpSp>
      <p:sp>
        <p:nvSpPr>
          <p:cNvPr id="68" name="Freeform 19"/>
          <p:cNvSpPr/>
          <p:nvPr/>
        </p:nvSpPr>
        <p:spPr bwMode="gray">
          <a:xfrm>
            <a:off x="2498141" y="4175920"/>
            <a:ext cx="6386329" cy="438538"/>
          </a:xfrm>
          <a:custGeom>
            <a:avLst/>
            <a:gdLst>
              <a:gd name="connsiteX0" fmla="*/ 0 w 3825551"/>
              <a:gd name="connsiteY0" fmla="*/ 588042 h 644025"/>
              <a:gd name="connsiteX1" fmla="*/ 1950097 w 3825551"/>
              <a:gd name="connsiteY1" fmla="*/ 213 h 644025"/>
              <a:gd name="connsiteX2" fmla="*/ 3825551 w 3825551"/>
              <a:gd name="connsiteY2" fmla="*/ 644025 h 644025"/>
            </a:gdLst>
            <a:ahLst/>
            <a:cxnLst>
              <a:cxn ang="0">
                <a:pos x="connsiteX0" y="connsiteY0"/>
              </a:cxn>
              <a:cxn ang="0">
                <a:pos x="connsiteX1" y="connsiteY1"/>
              </a:cxn>
              <a:cxn ang="0">
                <a:pos x="connsiteX2" y="connsiteY2"/>
              </a:cxn>
            </a:cxnLst>
            <a:rect l="l" t="t" r="r" b="b"/>
            <a:pathLst>
              <a:path w="3825551" h="644025">
                <a:moveTo>
                  <a:pt x="0" y="588042"/>
                </a:moveTo>
                <a:cubicBezTo>
                  <a:pt x="656252" y="289462"/>
                  <a:pt x="1312505" y="-9117"/>
                  <a:pt x="1950097" y="213"/>
                </a:cubicBezTo>
                <a:cubicBezTo>
                  <a:pt x="2587689" y="9543"/>
                  <a:pt x="3206620" y="326784"/>
                  <a:pt x="3825551" y="644025"/>
                </a:cubicBezTo>
              </a:path>
            </a:pathLst>
          </a:custGeom>
          <a:noFill/>
          <a:ln w="25400" cap="flat" cmpd="sng" algn="ctr">
            <a:solidFill>
              <a:srgbClr val="56C4D2"/>
            </a:solidFill>
            <a:prstDash val="dash"/>
            <a:miter lim="800000"/>
            <a:headEnd type="triangle"/>
            <a:tailEnd type="triangle"/>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p:cNvCxnSpPr>
            <a:stCxn id="50" idx="3"/>
            <a:endCxn id="49" idx="1"/>
          </p:cNvCxnSpPr>
          <p:nvPr/>
        </p:nvCxnSpPr>
        <p:spPr bwMode="gray">
          <a:xfrm>
            <a:off x="1862684" y="5040638"/>
            <a:ext cx="7818437"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47" name="直接连接符 46"/>
          <p:cNvCxnSpPr/>
          <p:nvPr/>
        </p:nvCxnSpPr>
        <p:spPr bwMode="gray">
          <a:xfrm rot="10800000">
            <a:off x="9681121" y="4864602"/>
            <a:ext cx="0" cy="316358"/>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48" name="直接连接符 47"/>
          <p:cNvCxnSpPr/>
          <p:nvPr/>
        </p:nvCxnSpPr>
        <p:spPr bwMode="gray">
          <a:xfrm>
            <a:off x="1862684" y="4864602"/>
            <a:ext cx="0" cy="316358"/>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49" name="Text Box 18"/>
          <p:cNvSpPr txBox="1">
            <a:spLocks noChangeArrowheads="1"/>
          </p:cNvSpPr>
          <p:nvPr/>
        </p:nvSpPr>
        <p:spPr bwMode="gray">
          <a:xfrm>
            <a:off x="9681121" y="4902138"/>
            <a:ext cx="1250663" cy="276999"/>
          </a:xfrm>
          <a:prstGeom prst="rect">
            <a:avLst/>
          </a:prstGeom>
          <a:noFill/>
          <a:ln w="9525" algn="ctr">
            <a:noFill/>
            <a:miter lim="800000"/>
            <a:headEnd/>
            <a:tailEnd/>
          </a:ln>
        </p:spPr>
        <p:txBody>
          <a:bodyPr wrap="square">
            <a:noAutofit/>
          </a:bodyPr>
          <a:lstStyle/>
          <a:p>
            <a:pPr algn="ctr" defTabSz="784225" eaLnBrk="0" fontAlgn="ctr" hangingPunct="0"/>
            <a:r>
              <a:rPr lang="en-US" sz="1200" b="1" dirty="0">
                <a:latin typeface="Huawei Sans" panose="020C0503030203020204" pitchFamily="34" charset="0"/>
                <a:ea typeface="方正兰亭黑简体" panose="02000000000000000000" pitchFamily="2" charset="-122"/>
                <a:sym typeface="Huawei Sans" panose="020C0503030203020204" pitchFamily="34" charset="0"/>
              </a:rPr>
              <a:t>192.168.3.0/24</a:t>
            </a:r>
          </a:p>
        </p:txBody>
      </p:sp>
      <p:sp>
        <p:nvSpPr>
          <p:cNvPr id="50" name="Text Box 18"/>
          <p:cNvSpPr txBox="1">
            <a:spLocks noChangeArrowheads="1"/>
          </p:cNvSpPr>
          <p:nvPr/>
        </p:nvSpPr>
        <p:spPr bwMode="gray">
          <a:xfrm>
            <a:off x="571945" y="4902138"/>
            <a:ext cx="1290739" cy="276999"/>
          </a:xfrm>
          <a:prstGeom prst="rect">
            <a:avLst/>
          </a:prstGeom>
          <a:noFill/>
          <a:ln w="9525" algn="ctr">
            <a:noFill/>
            <a:miter lim="800000"/>
            <a:headEnd/>
            <a:tailEnd/>
          </a:ln>
        </p:spPr>
        <p:txBody>
          <a:bodyPr wrap="square">
            <a:noAutofit/>
          </a:bodyPr>
          <a:lstStyle/>
          <a:p>
            <a:pPr algn="ctr" defTabSz="784225" eaLnBrk="0" fontAlgn="ctr" hangingPunct="0"/>
            <a:r>
              <a:rPr lang="en-US" sz="1200" b="1"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grpSp>
        <p:nvGrpSpPr>
          <p:cNvPr id="51" name="组合 50"/>
          <p:cNvGrpSpPr/>
          <p:nvPr/>
        </p:nvGrpSpPr>
        <p:grpSpPr bwMode="gray">
          <a:xfrm>
            <a:off x="2198523" y="4756930"/>
            <a:ext cx="628652" cy="853596"/>
            <a:chOff x="2513268" y="4813560"/>
            <a:chExt cx="628652" cy="853596"/>
          </a:xfrm>
        </p:grpSpPr>
        <p:pic>
          <p:nvPicPr>
            <p:cNvPr id="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513268" y="4813560"/>
              <a:ext cx="628652" cy="531703"/>
            </a:xfrm>
            <a:prstGeom prst="rect">
              <a:avLst/>
            </a:prstGeom>
            <a:noFill/>
          </p:spPr>
        </p:pic>
        <p:sp>
          <p:nvSpPr>
            <p:cNvPr id="53" name="Text Box 18"/>
            <p:cNvSpPr txBox="1">
              <a:spLocks noChangeArrowheads="1"/>
            </p:cNvSpPr>
            <p:nvPr/>
          </p:nvSpPr>
          <p:spPr bwMode="gray">
            <a:xfrm>
              <a:off x="2625192" y="5359379"/>
              <a:ext cx="394660" cy="307777"/>
            </a:xfrm>
            <a:prstGeom prst="rect">
              <a:avLst/>
            </a:prstGeom>
            <a:noFill/>
            <a:ln w="9525" algn="ctr">
              <a:noFill/>
              <a:miter lim="800000"/>
              <a:headEnd/>
              <a:tailEnd/>
            </a:ln>
          </p:spPr>
          <p:txBody>
            <a:bodyPr wrap="square">
              <a:noAutofit/>
            </a:bodyPr>
            <a:lstStyle/>
            <a:p>
              <a:pPr algn="ctr" defTabSz="784225" eaLnBrk="0" fontAlgn="ctr" hangingPunct="0"/>
              <a:r>
                <a:rPr lang="en-US" sz="1200" dirty="0">
                  <a:latin typeface="Huawei Sans" panose="020C0503030203020204" pitchFamily="34" charset="0"/>
                  <a:ea typeface="方正兰亭黑简体" panose="02000000000000000000" pitchFamily="2" charset="-122"/>
                  <a:sym typeface="Huawei Sans" panose="020C0503030203020204" pitchFamily="34" charset="0"/>
                </a:rPr>
                <a:t>R1</a:t>
              </a:r>
            </a:p>
          </p:txBody>
        </p:sp>
      </p:grpSp>
      <p:grpSp>
        <p:nvGrpSpPr>
          <p:cNvPr id="54" name="组合 53"/>
          <p:cNvGrpSpPr/>
          <p:nvPr/>
        </p:nvGrpSpPr>
        <p:grpSpPr bwMode="gray">
          <a:xfrm>
            <a:off x="5459058" y="4756930"/>
            <a:ext cx="628652" cy="853596"/>
            <a:chOff x="4711008" y="4813560"/>
            <a:chExt cx="628652" cy="853596"/>
          </a:xfrm>
        </p:grpSpPr>
        <p:pic>
          <p:nvPicPr>
            <p:cNvPr id="5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711008" y="4813560"/>
              <a:ext cx="628652" cy="531703"/>
            </a:xfrm>
            <a:prstGeom prst="rect">
              <a:avLst/>
            </a:prstGeom>
            <a:noFill/>
          </p:spPr>
        </p:pic>
        <p:sp>
          <p:nvSpPr>
            <p:cNvPr id="56" name="Text Box 18"/>
            <p:cNvSpPr txBox="1">
              <a:spLocks noChangeArrowheads="1"/>
            </p:cNvSpPr>
            <p:nvPr/>
          </p:nvSpPr>
          <p:spPr bwMode="gray">
            <a:xfrm>
              <a:off x="4836459" y="5359379"/>
              <a:ext cx="394660" cy="307777"/>
            </a:xfrm>
            <a:prstGeom prst="rect">
              <a:avLst/>
            </a:prstGeom>
            <a:noFill/>
            <a:ln w="9525" algn="ctr">
              <a:noFill/>
              <a:miter lim="800000"/>
              <a:headEnd/>
              <a:tailEnd/>
            </a:ln>
          </p:spPr>
          <p:txBody>
            <a:bodyPr wrap="square">
              <a:noAutofit/>
            </a:bodyPr>
            <a:lstStyle/>
            <a:p>
              <a:pPr algn="ctr" defTabSz="784225" eaLnBrk="0" fontAlgn="ctr" hangingPunct="0"/>
              <a:r>
                <a:rPr lang="en-US" sz="1200" dirty="0">
                  <a:latin typeface="Huawei Sans" panose="020C0503030203020204" pitchFamily="34" charset="0"/>
                  <a:ea typeface="方正兰亭黑简体" panose="02000000000000000000" pitchFamily="2" charset="-122"/>
                  <a:sym typeface="Huawei Sans" panose="020C0503030203020204" pitchFamily="34" charset="0"/>
                </a:rPr>
                <a:t>R2</a:t>
              </a:r>
            </a:p>
          </p:txBody>
        </p:sp>
      </p:grpSp>
      <p:grpSp>
        <p:nvGrpSpPr>
          <p:cNvPr id="57" name="组合 56"/>
          <p:cNvGrpSpPr/>
          <p:nvPr/>
        </p:nvGrpSpPr>
        <p:grpSpPr bwMode="gray">
          <a:xfrm>
            <a:off x="8719594" y="4752339"/>
            <a:ext cx="628652" cy="853596"/>
            <a:chOff x="6926525" y="4813560"/>
            <a:chExt cx="628652" cy="853596"/>
          </a:xfrm>
        </p:grpSpPr>
        <p:pic>
          <p:nvPicPr>
            <p:cNvPr id="5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926525" y="4813560"/>
              <a:ext cx="628652" cy="531703"/>
            </a:xfrm>
            <a:prstGeom prst="rect">
              <a:avLst/>
            </a:prstGeom>
            <a:noFill/>
          </p:spPr>
        </p:pic>
        <p:sp>
          <p:nvSpPr>
            <p:cNvPr id="59" name="Text Box 18"/>
            <p:cNvSpPr txBox="1">
              <a:spLocks noChangeArrowheads="1"/>
            </p:cNvSpPr>
            <p:nvPr/>
          </p:nvSpPr>
          <p:spPr bwMode="gray">
            <a:xfrm>
              <a:off x="7044513" y="5359379"/>
              <a:ext cx="394660" cy="307777"/>
            </a:xfrm>
            <a:prstGeom prst="rect">
              <a:avLst/>
            </a:prstGeom>
            <a:noFill/>
            <a:ln w="9525" algn="ctr">
              <a:noFill/>
              <a:miter lim="800000"/>
              <a:headEnd/>
              <a:tailEnd/>
            </a:ln>
          </p:spPr>
          <p:txBody>
            <a:bodyPr wrap="square">
              <a:noAutofit/>
            </a:bodyPr>
            <a:lstStyle/>
            <a:p>
              <a:pPr algn="ctr" defTabSz="784225" eaLnBrk="0" fontAlgn="ctr" hangingPunct="0"/>
              <a:r>
                <a:rPr lang="en-US" sz="1200" dirty="0">
                  <a:latin typeface="Huawei Sans" panose="020C0503030203020204" pitchFamily="34" charset="0"/>
                  <a:ea typeface="方正兰亭黑简体" panose="02000000000000000000" pitchFamily="2" charset="-122"/>
                  <a:sym typeface="Huawei Sans" panose="020C0503030203020204" pitchFamily="34" charset="0"/>
                </a:rPr>
                <a:t>R3</a:t>
              </a:r>
            </a:p>
          </p:txBody>
        </p:sp>
      </p:grpSp>
      <p:cxnSp>
        <p:nvCxnSpPr>
          <p:cNvPr id="27" name="直接连接符 55"/>
          <p:cNvCxnSpPr/>
          <p:nvPr/>
        </p:nvCxnSpPr>
        <p:spPr bwMode="gray">
          <a:xfrm flipH="1">
            <a:off x="2870717" y="4916941"/>
            <a:ext cx="2504593" cy="0"/>
          </a:xfrm>
          <a:prstGeom prst="line">
            <a:avLst/>
          </a:prstGeom>
          <a:ln w="25400">
            <a:solidFill>
              <a:schemeClr val="tx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55"/>
          <p:cNvCxnSpPr/>
          <p:nvPr/>
        </p:nvCxnSpPr>
        <p:spPr bwMode="gray">
          <a:xfrm flipH="1">
            <a:off x="6145766" y="4916941"/>
            <a:ext cx="2504593" cy="0"/>
          </a:xfrm>
          <a:prstGeom prst="line">
            <a:avLst/>
          </a:prstGeom>
          <a:ln w="25400">
            <a:solidFill>
              <a:schemeClr val="tx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bwMode="gray">
          <a:xfrm>
            <a:off x="3216208" y="4592460"/>
            <a:ext cx="1819729" cy="338554"/>
          </a:xfrm>
          <a:prstGeom prst="rect">
            <a:avLst/>
          </a:prstGeom>
          <a:noFill/>
        </p:spPr>
        <p:txBody>
          <a:bodyPr wrap="square" rtlCol="0">
            <a:noAutofit/>
          </a:bodyPr>
          <a:lstStyle/>
          <a:p>
            <a:pPr algn="ctr" fontAlgn="ctr"/>
            <a:r>
              <a:rPr lang="en-US" sz="1400" dirty="0">
                <a:latin typeface="Huawei Sans" panose="020C0503030203020204" pitchFamily="34" charset="0"/>
              </a:rPr>
              <a:t>Label distribution</a:t>
            </a:r>
          </a:p>
        </p:txBody>
      </p:sp>
      <p:sp>
        <p:nvSpPr>
          <p:cNvPr id="31" name="文本框 30"/>
          <p:cNvSpPr txBox="1"/>
          <p:nvPr/>
        </p:nvSpPr>
        <p:spPr bwMode="gray">
          <a:xfrm>
            <a:off x="6480579" y="4592460"/>
            <a:ext cx="1819729" cy="338554"/>
          </a:xfrm>
          <a:prstGeom prst="rect">
            <a:avLst/>
          </a:prstGeom>
          <a:noFill/>
        </p:spPr>
        <p:txBody>
          <a:bodyPr wrap="square" rtlCol="0">
            <a:noAutofit/>
          </a:bodyPr>
          <a:lstStyle/>
          <a:p>
            <a:pPr algn="ctr" fontAlgn="ctr"/>
            <a:r>
              <a:rPr lang="en-US" sz="1400" dirty="0">
                <a:latin typeface="Huawei Sans" panose="020C0503030203020204" pitchFamily="34" charset="0"/>
              </a:rPr>
              <a:t>Label distribution</a:t>
            </a:r>
          </a:p>
        </p:txBody>
      </p:sp>
      <p:sp>
        <p:nvSpPr>
          <p:cNvPr id="32" name="文本框 31"/>
          <p:cNvSpPr txBox="1"/>
          <p:nvPr/>
        </p:nvSpPr>
        <p:spPr bwMode="gray">
          <a:xfrm>
            <a:off x="4877996" y="3861276"/>
            <a:ext cx="1819729" cy="338554"/>
          </a:xfrm>
          <a:prstGeom prst="rect">
            <a:avLst/>
          </a:prstGeom>
          <a:noFill/>
        </p:spPr>
        <p:txBody>
          <a:bodyPr wrap="square" rtlCol="0">
            <a:noAutofit/>
          </a:bodyPr>
          <a:lstStyle/>
          <a:p>
            <a:pPr fontAlgn="ctr"/>
            <a:r>
              <a:rPr lang="en-US" sz="1400" dirty="0">
                <a:latin typeface="Huawei Sans" panose="020C0503030203020204" pitchFamily="34" charset="0"/>
              </a:rPr>
              <a:t>Label distribution</a:t>
            </a:r>
          </a:p>
        </p:txBody>
      </p:sp>
    </p:spTree>
    <p:extLst>
      <p:ext uri="{BB962C8B-B14F-4D97-AF65-F5344CB8AC3E}">
        <p14:creationId xmlns:p14="http://schemas.microsoft.com/office/powerpoint/2010/main" val="1028479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LSR ID and LDP ID</a:t>
            </a:r>
            <a:endParaRPr lang="en-US" dirty="0">
              <a:sym typeface="Huawei Sans" panose="020C0503030203020204" pitchFamily="34" charset="0"/>
            </a:endParaRPr>
          </a:p>
        </p:txBody>
      </p:sp>
      <p:sp>
        <p:nvSpPr>
          <p:cNvPr id="4" name="文本占位符 3"/>
          <p:cNvSpPr>
            <a:spLocks noGrp="1"/>
          </p:cNvSpPr>
          <p:nvPr>
            <p:ph type="body" sz="quarter" idx="10"/>
          </p:nvPr>
        </p:nvSpPr>
        <p:spPr bwMode="gray"/>
        <p:txBody>
          <a:bodyPr/>
          <a:lstStyle/>
          <a:p>
            <a:r>
              <a:rPr lang="en-US" sz="1800">
                <a:sym typeface="Huawei Sans" panose="020C0503030203020204" pitchFamily="34" charset="0"/>
              </a:rPr>
              <a:t>Each LDP-capable LSR must have an LDP ID, in addition to an LSR ID.</a:t>
            </a:r>
          </a:p>
          <a:p>
            <a:pPr lvl="1"/>
            <a:r>
              <a:rPr lang="en-US" sz="1600">
                <a:sym typeface="Huawei Sans" panose="020C0503030203020204" pitchFamily="34" charset="0"/>
              </a:rPr>
              <a:t>An LDP ID is 48 bits long and consists of a 32-bit LSR ID and a 16-bit label space ID.</a:t>
            </a:r>
          </a:p>
          <a:p>
            <a:pPr lvl="1"/>
            <a:r>
              <a:rPr lang="en-US" sz="1600">
                <a:sym typeface="Huawei Sans" panose="020C0503030203020204" pitchFamily="34" charset="0"/>
              </a:rPr>
              <a:t>An LDP ID is presented in the format of "LSR ID:Label space ID", for example, 2.2.2.2:0.</a:t>
            </a:r>
          </a:p>
          <a:p>
            <a:r>
              <a:rPr lang="en-US" sz="1800">
                <a:sym typeface="Huawei Sans" panose="020C0503030203020204" pitchFamily="34" charset="0"/>
              </a:rPr>
              <a:t>The meaning of a label space ID varies according to its value:</a:t>
            </a:r>
          </a:p>
          <a:p>
            <a:pPr lvl="1"/>
            <a:r>
              <a:rPr lang="en-US" sz="1600">
                <a:sym typeface="Huawei Sans" panose="020C0503030203020204" pitchFamily="34" charset="0"/>
              </a:rPr>
              <a:t>0: indicates a device-based label space.</a:t>
            </a:r>
          </a:p>
          <a:p>
            <a:pPr lvl="1"/>
            <a:r>
              <a:rPr lang="en-US" sz="1600">
                <a:sym typeface="Huawei Sans" panose="020C0503030203020204" pitchFamily="34" charset="0"/>
              </a:rPr>
              <a:t>Non-zero value: indicates an interface-based label space.</a:t>
            </a:r>
            <a:endParaRPr lang="en-US" sz="1600" dirty="0">
              <a:sym typeface="Huawei Sans" panose="020C0503030203020204" pitchFamily="34" charset="0"/>
            </a:endParaRPr>
          </a:p>
        </p:txBody>
      </p:sp>
      <p:grpSp>
        <p:nvGrpSpPr>
          <p:cNvPr id="5" name="组合 4"/>
          <p:cNvGrpSpPr/>
          <p:nvPr/>
        </p:nvGrpSpPr>
        <p:grpSpPr bwMode="gray">
          <a:xfrm>
            <a:off x="3301627" y="5551124"/>
            <a:ext cx="5940397" cy="570439"/>
            <a:chOff x="2415801" y="2644324"/>
            <a:chExt cx="5940397" cy="570439"/>
          </a:xfrm>
        </p:grpSpPr>
        <p:cxnSp>
          <p:nvCxnSpPr>
            <p:cNvPr id="6" name="直接连接符 5"/>
            <p:cNvCxnSpPr/>
            <p:nvPr/>
          </p:nvCxnSpPr>
          <p:spPr bwMode="gray">
            <a:xfrm>
              <a:off x="2927648" y="2644324"/>
              <a:ext cx="4896544"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矩形 11"/>
            <p:cNvSpPr/>
            <p:nvPr/>
          </p:nvSpPr>
          <p:spPr bwMode="gray">
            <a:xfrm>
              <a:off x="2415801" y="290698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0" name="矩形 9"/>
            <p:cNvSpPr/>
            <p:nvPr/>
          </p:nvSpPr>
          <p:spPr bwMode="gray">
            <a:xfrm>
              <a:off x="7942302" y="290646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grpSp>
      <p:sp>
        <p:nvSpPr>
          <p:cNvPr id="13" name="矩形 12"/>
          <p:cNvSpPr/>
          <p:nvPr/>
        </p:nvSpPr>
        <p:spPr bwMode="gray">
          <a:xfrm>
            <a:off x="3799193" y="5567946"/>
            <a:ext cx="1505635"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14" name="矩形 13"/>
          <p:cNvSpPr/>
          <p:nvPr/>
        </p:nvSpPr>
        <p:spPr bwMode="gray">
          <a:xfrm>
            <a:off x="7552427" y="5580715"/>
            <a:ext cx="1178528" cy="523220"/>
          </a:xfrm>
          <a:prstGeom prst="rect">
            <a:avLst/>
          </a:prstGeom>
        </p:spPr>
        <p:txBody>
          <a:bodyPr wrap="square">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15" name="矩形 14"/>
          <p:cNvSpPr/>
          <p:nvPr/>
        </p:nvSpPr>
        <p:spPr bwMode="gray">
          <a:xfrm>
            <a:off x="2312126" y="4765764"/>
            <a:ext cx="1911305"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LSR ID 1.1.1.1</a:t>
            </a: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LDP ID 1.1.1.1:0</a:t>
            </a:r>
          </a:p>
        </p:txBody>
      </p:sp>
      <p:sp>
        <p:nvSpPr>
          <p:cNvPr id="16" name="矩形 15"/>
          <p:cNvSpPr/>
          <p:nvPr/>
        </p:nvSpPr>
        <p:spPr bwMode="gray">
          <a:xfrm>
            <a:off x="8329472" y="4737234"/>
            <a:ext cx="1768117"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LSR ID 2.2.2.2</a:t>
            </a: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LDP ID 2.2.2.2:0</a:t>
            </a:r>
          </a:p>
        </p:txBody>
      </p:sp>
      <p:sp>
        <p:nvSpPr>
          <p:cNvPr id="3" name="任意多边形 2"/>
          <p:cNvSpPr>
            <a:spLocks/>
          </p:cNvSpPr>
          <p:nvPr/>
        </p:nvSpPr>
        <p:spPr bwMode="gray">
          <a:xfrm>
            <a:off x="4223431" y="4331064"/>
            <a:ext cx="967587" cy="750771"/>
          </a:xfrm>
          <a:custGeom>
            <a:avLst/>
            <a:gdLst>
              <a:gd name="connsiteX0" fmla="*/ 0 w 317633"/>
              <a:gd name="connsiteY0" fmla="*/ 750771 h 750771"/>
              <a:gd name="connsiteX1" fmla="*/ 317633 w 317633"/>
              <a:gd name="connsiteY1" fmla="*/ 750771 h 750771"/>
              <a:gd name="connsiteX2" fmla="*/ 317633 w 317633"/>
              <a:gd name="connsiteY2" fmla="*/ 0 h 750771"/>
            </a:gdLst>
            <a:ahLst/>
            <a:cxnLst>
              <a:cxn ang="0">
                <a:pos x="connsiteX0" y="connsiteY0"/>
              </a:cxn>
              <a:cxn ang="0">
                <a:pos x="connsiteX1" y="connsiteY1"/>
              </a:cxn>
              <a:cxn ang="0">
                <a:pos x="connsiteX2" y="connsiteY2"/>
              </a:cxn>
            </a:cxnLst>
            <a:rect l="l" t="t" r="r" b="b"/>
            <a:pathLst>
              <a:path w="317633" h="750771">
                <a:moveTo>
                  <a:pt x="0" y="750771"/>
                </a:moveTo>
                <a:lnTo>
                  <a:pt x="317633" y="750771"/>
                </a:lnTo>
                <a:lnTo>
                  <a:pt x="317633" y="0"/>
                </a:lnTo>
              </a:path>
            </a:pathLst>
          </a:custGeom>
          <a:noFill/>
          <a:ln>
            <a:solidFill>
              <a:srgbClr val="AFD89C"/>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184822" y="5281562"/>
            <a:ext cx="628652" cy="531703"/>
          </a:xfrm>
          <a:prstGeom prst="rect">
            <a:avLst/>
          </a:prstGeom>
          <a:noFill/>
        </p:spPr>
      </p:pic>
      <p:pic>
        <p:nvPicPr>
          <p:cNvPr id="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729399" y="5281562"/>
            <a:ext cx="628652" cy="531703"/>
          </a:xfrm>
          <a:prstGeom prst="rect">
            <a:avLst/>
          </a:prstGeom>
          <a:noFill/>
        </p:spPr>
      </p:pic>
      <p:sp>
        <p:nvSpPr>
          <p:cNvPr id="23" name="圆角矩形 22"/>
          <p:cNvSpPr/>
          <p:nvPr/>
        </p:nvSpPr>
        <p:spPr bwMode="gray">
          <a:xfrm>
            <a:off x="4084491" y="3906943"/>
            <a:ext cx="4781345" cy="415710"/>
          </a:xfrm>
          <a:prstGeom prst="roundRect">
            <a:avLst>
              <a:gd name="adj" fmla="val 15000"/>
            </a:avLst>
          </a:prstGeom>
          <a:no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LSR ID (32 bits):Label space ID (16 bits)</a:t>
            </a:r>
          </a:p>
        </p:txBody>
      </p:sp>
      <p:sp>
        <p:nvSpPr>
          <p:cNvPr id="24" name="任意多边形 23"/>
          <p:cNvSpPr>
            <a:spLocks/>
          </p:cNvSpPr>
          <p:nvPr/>
        </p:nvSpPr>
        <p:spPr bwMode="gray">
          <a:xfrm flipH="1">
            <a:off x="7415363" y="4353648"/>
            <a:ext cx="967587" cy="750771"/>
          </a:xfrm>
          <a:custGeom>
            <a:avLst/>
            <a:gdLst>
              <a:gd name="connsiteX0" fmla="*/ 0 w 317633"/>
              <a:gd name="connsiteY0" fmla="*/ 750771 h 750771"/>
              <a:gd name="connsiteX1" fmla="*/ 317633 w 317633"/>
              <a:gd name="connsiteY1" fmla="*/ 750771 h 750771"/>
              <a:gd name="connsiteX2" fmla="*/ 317633 w 317633"/>
              <a:gd name="connsiteY2" fmla="*/ 0 h 750771"/>
            </a:gdLst>
            <a:ahLst/>
            <a:cxnLst>
              <a:cxn ang="0">
                <a:pos x="connsiteX0" y="connsiteY0"/>
              </a:cxn>
              <a:cxn ang="0">
                <a:pos x="connsiteX1" y="connsiteY1"/>
              </a:cxn>
              <a:cxn ang="0">
                <a:pos x="connsiteX2" y="connsiteY2"/>
              </a:cxn>
            </a:cxnLst>
            <a:rect l="l" t="t" r="r" b="b"/>
            <a:pathLst>
              <a:path w="317633" h="750771">
                <a:moveTo>
                  <a:pt x="0" y="750771"/>
                </a:moveTo>
                <a:lnTo>
                  <a:pt x="317633" y="750771"/>
                </a:lnTo>
                <a:lnTo>
                  <a:pt x="317633" y="0"/>
                </a:lnTo>
              </a:path>
            </a:pathLst>
          </a:custGeom>
          <a:noFill/>
          <a:ln>
            <a:solidFill>
              <a:srgbClr val="AFD89C"/>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95125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LDP Messages</a:t>
            </a:r>
            <a:endParaRPr lang="en-US" dirty="0">
              <a:sym typeface="Huawei Sans" panose="020C0503030203020204" pitchFamily="34" charset="0"/>
            </a:endParaRPr>
          </a:p>
        </p:txBody>
      </p:sp>
      <p:sp>
        <p:nvSpPr>
          <p:cNvPr id="5" name="文本占位符 4"/>
          <p:cNvSpPr>
            <a:spLocks noGrp="1"/>
          </p:cNvSpPr>
          <p:nvPr>
            <p:ph type="body" sz="quarter" idx="10"/>
          </p:nvPr>
        </p:nvSpPr>
        <p:spPr bwMode="gray"/>
        <p:txBody>
          <a:bodyPr/>
          <a:lstStyle/>
          <a:p>
            <a:r>
              <a:rPr lang="en-US" sz="1600" dirty="0"/>
              <a:t>LDP-capable LSRs exchange LDP messages to discover peers, establish and maintain sessions, and manage labels.</a:t>
            </a:r>
          </a:p>
        </p:txBody>
      </p:sp>
      <p:graphicFrame>
        <p:nvGraphicFramePr>
          <p:cNvPr id="7" name="表格 6"/>
          <p:cNvGraphicFramePr>
            <a:graphicFrameLocks noGrp="1"/>
          </p:cNvGraphicFramePr>
          <p:nvPr>
            <p:extLst>
              <p:ext uri="{D42A27DB-BD31-4B8C-83A1-F6EECF244321}">
                <p14:modId xmlns:p14="http://schemas.microsoft.com/office/powerpoint/2010/main" val="3149987453"/>
              </p:ext>
            </p:extLst>
          </p:nvPr>
        </p:nvGraphicFramePr>
        <p:xfrm>
          <a:off x="815345" y="1704051"/>
          <a:ext cx="10561310" cy="4223505"/>
        </p:xfrm>
        <a:graphic>
          <a:graphicData uri="http://schemas.openxmlformats.org/drawingml/2006/table">
            <a:tbl>
              <a:tblPr/>
              <a:tblGrid>
                <a:gridCol w="1730173">
                  <a:extLst>
                    <a:ext uri="{9D8B030D-6E8A-4147-A177-3AD203B41FA5}">
                      <a16:colId xmlns:a16="http://schemas.microsoft.com/office/drawing/2014/main" xmlns="" val="20000"/>
                    </a:ext>
                  </a:extLst>
                </a:gridCol>
                <a:gridCol w="2037806">
                  <a:extLst>
                    <a:ext uri="{9D8B030D-6E8A-4147-A177-3AD203B41FA5}">
                      <a16:colId xmlns:a16="http://schemas.microsoft.com/office/drawing/2014/main" xmlns="" val="20001"/>
                    </a:ext>
                  </a:extLst>
                </a:gridCol>
                <a:gridCol w="1645920">
                  <a:extLst>
                    <a:ext uri="{9D8B030D-6E8A-4147-A177-3AD203B41FA5}">
                      <a16:colId xmlns:a16="http://schemas.microsoft.com/office/drawing/2014/main" xmlns="" val="20002"/>
                    </a:ext>
                  </a:extLst>
                </a:gridCol>
                <a:gridCol w="5147411">
                  <a:extLst>
                    <a:ext uri="{9D8B030D-6E8A-4147-A177-3AD203B41FA5}">
                      <a16:colId xmlns:a16="http://schemas.microsoft.com/office/drawing/2014/main" xmlns="" val="20003"/>
                    </a:ext>
                  </a:extLst>
                </a:gridCol>
              </a:tblGrid>
              <a:tr h="490172">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1"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Message T</a:t>
                      </a:r>
                      <a:r>
                        <a:rPr kumimoji="0" lang="en-US" altLang="zh-CN" sz="1400" b="1"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ype</a:t>
                      </a:r>
                      <a:endParaRPr kumimoji="0" lang="en-US" sz="1400" b="1"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400" b="1"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Message Name</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400" b="1"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Transport Layer Protocol</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400" b="1"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Function</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404514">
                <a:tc>
                  <a:txBody>
                    <a:bodyPr/>
                    <a:lstStyle/>
                    <a:p>
                      <a:pPr algn="ctr" fontAlgn="ctr">
                        <a:lnSpc>
                          <a:spcPct val="100000"/>
                        </a:lnSpc>
                        <a:spcBef>
                          <a:spcPct val="20000"/>
                        </a:spcBef>
                        <a:spcAft>
                          <a:spcPct val="20000"/>
                        </a:spcAft>
                        <a:buClr>
                          <a:srgbClr val="990000"/>
                        </a:buClr>
                        <a:buSzPct val="85000"/>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Discovery message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Hello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UDP</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local LSRs and discovers peers in the LDP discovery process.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404514">
                <a:tc rowSpan="2">
                  <a:txBody>
                    <a:bodyPr/>
                    <a:lstStyle/>
                    <a:p>
                      <a:pPr algn="ctr" fontAlgn="ctr">
                        <a:lnSpc>
                          <a:spcPct val="100000"/>
                        </a:lnSpc>
                        <a:spcBef>
                          <a:spcPct val="20000"/>
                        </a:spcBef>
                        <a:spcAft>
                          <a:spcPct val="20000"/>
                        </a:spcAft>
                        <a:buClr>
                          <a:srgbClr val="990000"/>
                        </a:buClr>
                        <a:buSzPct val="85000"/>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Session message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Initialization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10">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TCP</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Negotiates parameters in an LDP session establishment process.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321813">
                <a:tc vMerge="1">
                  <a:txBody>
                    <a:bodyPr/>
                    <a:lstStyle/>
                    <a:p>
                      <a:pPr marL="0" marR="0" lvl="0" indent="0" algn="l" defTabSz="784225"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n-lt"/>
                        <a:ea typeface="+mn-ea"/>
                      </a:endParaRPr>
                    </a:p>
                  </a:txBody>
                  <a:tcPr marL="77121" marR="77121" marT="40103" marB="40103"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KeepAlive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Monitors the TCP connection integrity of LDP sessions.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321813">
                <a:tc rowSpan="7">
                  <a:txBody>
                    <a:bodyPr/>
                    <a:lstStyle/>
                    <a:p>
                      <a:pPr algn="ctr" fontAlgn="ctr">
                        <a:lnSpc>
                          <a:spcPct val="100000"/>
                        </a:lnSpc>
                        <a:spcBef>
                          <a:spcPct val="20000"/>
                        </a:spcBef>
                        <a:spcAft>
                          <a:spcPct val="20000"/>
                        </a:spcAft>
                        <a:buClr>
                          <a:srgbClr val="990000"/>
                        </a:buClr>
                        <a:buSzPct val="85000"/>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Advertisement</a:t>
                      </a:r>
                    </a:p>
                    <a:p>
                      <a:pPr algn="ctr" fontAlgn="ctr">
                        <a:lnSpc>
                          <a:spcPct val="100000"/>
                        </a:lnSpc>
                        <a:spcBef>
                          <a:spcPct val="20000"/>
                        </a:spcBef>
                        <a:spcAft>
                          <a:spcPct val="20000"/>
                        </a:spcAft>
                        <a:buClr>
                          <a:srgbClr val="990000"/>
                        </a:buClr>
                        <a:buSzPct val="85000"/>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message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Address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interface addresses.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321813">
                <a:tc vMerge="1">
                  <a:txBody>
                    <a:bodyPr/>
                    <a:lstStyle/>
                    <a:p>
                      <a:pPr marL="0" marR="0" lvl="0" indent="0" algn="l" defTabSz="784225"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n-lt"/>
                        <a:ea typeface="+mn-ea"/>
                      </a:endParaRPr>
                    </a:p>
                  </a:txBody>
                  <a:tcPr marL="77121" marR="77121" marT="40103" marB="40103"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Address Withdraw</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Withdraws interface addresses.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321813">
                <a:tc vMerge="1">
                  <a:txBody>
                    <a:bodyPr/>
                    <a:lstStyle/>
                    <a:p>
                      <a:pPr marL="0" marR="0" lvl="0" indent="0" algn="l" defTabSz="784225"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n-lt"/>
                        <a:ea typeface="+mn-ea"/>
                      </a:endParaRPr>
                    </a:p>
                  </a:txBody>
                  <a:tcPr marL="77121" marR="77121" marT="40103" marB="40103"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Mapping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FEC-label mapping information.</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r h="321813">
                <a:tc vMerge="1">
                  <a:txBody>
                    <a:bodyPr/>
                    <a:lstStyle/>
                    <a:p>
                      <a:pPr marL="0" marR="0" lvl="0" indent="0" algn="l" defTabSz="784225"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n-lt"/>
                        <a:ea typeface="+mn-ea"/>
                      </a:endParaRPr>
                    </a:p>
                  </a:txBody>
                  <a:tcPr marL="77121" marR="77121" marT="40103" marB="40103"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Request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Requests label mappings for FECs.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8"/>
                  </a:ext>
                </a:extLst>
              </a:tr>
              <a:tr h="321813">
                <a:tc vMerge="1">
                  <a:txBody>
                    <a:bodyPr/>
                    <a:lstStyle/>
                    <a:p>
                      <a:pPr marL="0" marR="0" lvl="0" indent="0" algn="l" defTabSz="784225"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n-lt"/>
                        <a:ea typeface="+mn-ea"/>
                      </a:endParaRPr>
                    </a:p>
                  </a:txBody>
                  <a:tcPr marL="77121" marR="77121" marT="40103" marB="40103"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Abort Request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Aborts undone Label Request messages.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9"/>
                  </a:ext>
                </a:extLst>
              </a:tr>
              <a:tr h="321813">
                <a:tc vMerge="1">
                  <a:txBody>
                    <a:bodyPr/>
                    <a:lstStyle/>
                    <a:p>
                      <a:pPr marL="0" marR="0" lvl="0" indent="0" algn="l" defTabSz="784225"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n-lt"/>
                        <a:ea typeface="+mn-ea"/>
                      </a:endParaRPr>
                    </a:p>
                  </a:txBody>
                  <a:tcPr marL="77121" marR="77121" marT="40103" marB="40103"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Withdraw</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Withdraws FEC-label mappings.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0"/>
                  </a:ext>
                </a:extLst>
              </a:tr>
              <a:tr h="321813">
                <a:tc vMerge="1">
                  <a:txBody>
                    <a:bodyPr/>
                    <a:lstStyle/>
                    <a:p>
                      <a:pPr marL="0" marR="0" lvl="0" indent="0" algn="l" defTabSz="784225"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n-lt"/>
                        <a:ea typeface="+mn-ea"/>
                      </a:endParaRPr>
                    </a:p>
                  </a:txBody>
                  <a:tcPr marL="77121" marR="77121" marT="40103" marB="40103"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Release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Releases labels.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1"/>
                  </a:ext>
                </a:extLst>
              </a:tr>
              <a:tr h="321813">
                <a:tc>
                  <a:txBody>
                    <a:bodyPr/>
                    <a:lstStyle/>
                    <a:p>
                      <a:pPr algn="ctr" fontAlgn="ctr">
                        <a:lnSpc>
                          <a:spcPct val="100000"/>
                        </a:lnSpc>
                        <a:spcBef>
                          <a:spcPct val="20000"/>
                        </a:spcBef>
                        <a:spcAft>
                          <a:spcPct val="20000"/>
                        </a:spcAft>
                        <a:buClr>
                          <a:srgbClr val="990000"/>
                        </a:buClr>
                        <a:buSzPct val="85000"/>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Notification message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Notification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Informs LDP peers of errors.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4789519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D5CB140-97A4-44F0-B86B-317E1D8E395D}"/>
</file>

<file path=customXml/itemProps2.xml><?xml version="1.0" encoding="utf-8"?>
<ds:datastoreItem xmlns:ds="http://schemas.openxmlformats.org/officeDocument/2006/customXml" ds:itemID="{12296AD3-5121-4DF6-8150-62C25C031437}">
  <ds:schemaRefs>
    <ds:schemaRef ds:uri="http://schemas.openxmlformats.org/package/2006/metadata/core-properties"/>
    <ds:schemaRef ds:uri="http://www.w3.org/XML/1998/namespace"/>
    <ds:schemaRef ds:uri="http://schemas.microsoft.com/office/2006/documentManagement/types"/>
    <ds:schemaRef ds:uri="http://schemas.microsoft.com/office/infopath/2007/PartnerControls"/>
    <ds:schemaRef ds:uri="475f1e55-3009-46d8-9566-5d569a2b3a98"/>
    <ds:schemaRef ds:uri="http://purl.org/dc/terms/"/>
    <ds:schemaRef ds:uri="http://schemas.microsoft.com/office/2006/metadata/properties"/>
    <ds:schemaRef ds:uri="http://purl.org/dc/dcmitype/"/>
    <ds:schemaRef ds:uri="http://purl.org/dc/elements/1.1/"/>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6512</TotalTime>
  <Words>7187</Words>
  <Application>Microsoft Office PowerPoint</Application>
  <PresentationFormat>宽屏</PresentationFormat>
  <Paragraphs>1062</Paragraphs>
  <Slides>49</Slides>
  <Notes>49</Notes>
  <HiddenSlides>2</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49</vt:i4>
      </vt:variant>
    </vt:vector>
  </HeadingPairs>
  <TitlesOfParts>
    <vt:vector size="60" baseType="lpstr">
      <vt:lpstr>方正兰亭黑简体</vt:lpstr>
      <vt:lpstr>微软雅黑</vt:lpstr>
      <vt:lpstr>微软雅黑</vt:lpstr>
      <vt:lpstr>Arial</vt:lpstr>
      <vt:lpstr>Courier New</vt:lpstr>
      <vt:lpstr>Huawei Sans</vt:lpstr>
      <vt:lpstr>Wingdings</vt:lpstr>
      <vt:lpstr>1_标题页模板</vt:lpstr>
      <vt:lpstr>2_自功能页模板</vt:lpstr>
      <vt:lpstr>3_内容页模板</vt:lpstr>
      <vt:lpstr>4_感谢页模板</vt:lpstr>
      <vt:lpstr>PowerPoint 演示文稿</vt:lpstr>
      <vt:lpstr>MPLS LDP Fundamentals and Configuration</vt:lpstr>
      <vt:lpstr>PowerPoint 演示文稿</vt:lpstr>
      <vt:lpstr>PowerPoint 演示文稿</vt:lpstr>
      <vt:lpstr>PowerPoint 演示文稿</vt:lpstr>
      <vt:lpstr>LDP Overview</vt:lpstr>
      <vt:lpstr>LDP Session, Adjacency, and Peer</vt:lpstr>
      <vt:lpstr>LSR ID and LDP ID</vt:lpstr>
      <vt:lpstr>LDP Messages</vt:lpstr>
      <vt:lpstr>LDP Packet Encapsulation</vt:lpstr>
      <vt:lpstr>PowerPoint 演示文稿</vt:lpstr>
      <vt:lpstr>LDP Session State Machine</vt:lpstr>
      <vt:lpstr>PowerPoint 演示文稿</vt:lpstr>
      <vt:lpstr>LDP Session Establishment: Peer Discovery and TCP Session Establishment</vt:lpstr>
      <vt:lpstr>LDP Session Establishment - Session Establishment and Maintenance</vt:lpstr>
      <vt:lpstr>LDP Peer State</vt:lpstr>
      <vt:lpstr>LDP Session States</vt:lpstr>
      <vt:lpstr>PowerPoint 演示文稿</vt:lpstr>
      <vt:lpstr>Label Advertisement and Management</vt:lpstr>
      <vt:lpstr>Upstream and Downstream</vt:lpstr>
      <vt:lpstr>Label Advertisement Mode - DU </vt:lpstr>
      <vt:lpstr>Label Advertisement Mode - DoD </vt:lpstr>
      <vt:lpstr>Label Distribution Control Mode - Independent</vt:lpstr>
      <vt:lpstr>Label Distribution Control Mode - Ordered</vt:lpstr>
      <vt:lpstr>Label Retention Mode - Liberal</vt:lpstr>
      <vt:lpstr>Label Retention Mode - Conservative</vt:lpstr>
      <vt:lpstr>PHP</vt:lpstr>
      <vt:lpstr>Implicit Null Label and Explicit Null Label (1)</vt:lpstr>
      <vt:lpstr>Implicit Null Label and Explicit Null Label (2)</vt:lpstr>
      <vt:lpstr>PowerPoint 演示文稿</vt:lpstr>
      <vt:lpstr>Networking Overview</vt:lpstr>
      <vt:lpstr>Label Distribution - Egress LSR</vt:lpstr>
      <vt:lpstr>Label Distribution - Transit LSR</vt:lpstr>
      <vt:lpstr>Label Distribution - Ingress LSR</vt:lpstr>
      <vt:lpstr>Label-based Forwarding - Ingress LSR</vt:lpstr>
      <vt:lpstr>Label-based Forwarding - Transit LSR</vt:lpstr>
      <vt:lpstr>Label-based Forwarding - Egress LSR</vt:lpstr>
      <vt:lpstr>Summary of an LDP-Capable LSR's Operations on an MPLS Network</vt:lpstr>
      <vt:lpstr>PowerPoint 演示文稿</vt:lpstr>
      <vt:lpstr>Basic LDP Configuration Commands (1)</vt:lpstr>
      <vt:lpstr>Basic LDP Configuration Commands (2)</vt:lpstr>
      <vt:lpstr>Basic LDP Configuration Commands (3)</vt:lpstr>
      <vt:lpstr>Configuration Examples</vt:lpstr>
      <vt:lpstr>Configuration Procedure (1)</vt:lpstr>
      <vt:lpstr>Configuration Procedure (2)</vt:lpstr>
      <vt:lpstr>Checking the Configuration - Checking LSP Information</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440</cp:revision>
  <dcterms:created xsi:type="dcterms:W3CDTF">2018-11-29T10:16:29Z</dcterms:created>
  <dcterms:modified xsi:type="dcterms:W3CDTF">2021-11-02T00:47:39Z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(3)9AEocVAodFgBgbxMqgELcDzcs/Rh46/iQC7WwVQoGXlQQaUb7UypahA9Vg2PryLGl9sQ4SXz
ZuQyZJmH+M+cL7lG2HLEpQFe4Y/gKVt13hmgMvuHtenKw1B9YTeV3gYCOztrSiNr5jPVx28g
hfGigz53t2pPUWz/820ILOh+dPFiYdyjJFfDeWh0TRhlLKKQIUyXRu1C6aiVluHpNO8TJvQ4
UyihVSFt/LCZ4b28zv</vt:lpwstr>
  </property>
  <property fmtid="{D5CDD505-2E9C-101B-9397-08002B2CF9AE}" pid="3" name="_2015_ms_pID_7253431">
    <vt:lpwstr>uQu+HIs9gQXh2OH9a0P10lUJC806VYSmP31mJqZGHBdZ/7QOkmbnmd
nwtrxNuoWTAtAGHNfSb/5zMAWPX0Uv8BS/lxhsqMcHW3bjWnGXUM4iPM+rgM3jd95GJz/Zvf
OwMf8OCqul3Nr3JZWWyZ9rxSydy0rk2t/aYiT7ooyRXr0QsM0wpmS4h6zc6XVY7Nov08h6Cq
uonO9l1xkQCWsw/FuuVym4iHg/W1J42MJydt</vt:lpwstr>
  </property>
  <property fmtid="{D5CDD505-2E9C-101B-9397-08002B2CF9AE}" pid="4" name="_2015_ms_pID_7253432">
    <vt:lpwstr>yQ==</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1635726930</vt:lpwstr>
  </property>
</Properties>
</file>